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9" r:id="rId2"/>
    <p:sldId id="279" r:id="rId3"/>
    <p:sldId id="281" r:id="rId4"/>
    <p:sldId id="278" r:id="rId5"/>
    <p:sldId id="26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133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BF4DF7-DE04-4074-B6DF-576AA158D320}" type="datetimeFigureOut">
              <a:rPr lang="nl-NL" smtClean="0"/>
              <a:t>10-4-2024</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51B134-3B9D-426D-B0E1-DB673AADD1F8}" type="slidenum">
              <a:rPr lang="nl-NL" smtClean="0"/>
              <a:t>‹nr.›</a:t>
            </a:fld>
            <a:endParaRPr lang="nl-NL"/>
          </a:p>
        </p:txBody>
      </p:sp>
    </p:spTree>
    <p:extLst>
      <p:ext uri="{BB962C8B-B14F-4D97-AF65-F5344CB8AC3E}">
        <p14:creationId xmlns:p14="http://schemas.microsoft.com/office/powerpoint/2010/main" val="515311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extLst>
      <p:ext uri="{BB962C8B-B14F-4D97-AF65-F5344CB8AC3E}">
        <p14:creationId xmlns:p14="http://schemas.microsoft.com/office/powerpoint/2010/main" val="358342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Er komt 25% doorheen (2x gehalveerd), dus 75% wordt tegengehouden</a:t>
            </a:r>
          </a:p>
          <a:p>
            <a:endParaRPr lang="nl-NL" dirty="0"/>
          </a:p>
          <a:p>
            <a:r>
              <a:rPr lang="nl-NL" dirty="0"/>
              <a:t>Feedback per antwoord:</a:t>
            </a:r>
          </a:p>
          <a:p>
            <a:r>
              <a:rPr lang="nl-NL" dirty="0"/>
              <a:t>A: 25% wordt doorgelaten (2x gehalveerd) maar de vraag is hoeveel er tegengehouden wordt</a:t>
            </a:r>
          </a:p>
          <a:p>
            <a:r>
              <a:rPr lang="nl-NL" dirty="0"/>
              <a:t>B: Als de plaat 4,0 cm dik was, zou hij 50% tegenhouden. Maar hij is 8,0 cm dik</a:t>
            </a:r>
          </a:p>
          <a:p>
            <a:r>
              <a:rPr lang="nl-NL" dirty="0"/>
              <a:t>C: Correct</a:t>
            </a:r>
          </a:p>
          <a:p>
            <a:r>
              <a:rPr lang="nl-NL" dirty="0"/>
              <a:t>D: De eerste 4,0 cm houdt 50% van de straling tegen. De volgende 4,0 cm houdt 50% van de **overgebleven** straling tegen. Dat is 50% van 50%, dus 25% van de oorspronkelijke straling. </a:t>
            </a:r>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2</a:t>
            </a:fld>
            <a:endParaRPr lang="nl-NL"/>
          </a:p>
        </p:txBody>
      </p:sp>
    </p:spTree>
    <p:extLst>
      <p:ext uri="{BB962C8B-B14F-4D97-AF65-F5344CB8AC3E}">
        <p14:creationId xmlns:p14="http://schemas.microsoft.com/office/powerpoint/2010/main" val="3074938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misconcept hier is dat een bestraald voorwerp zelf radioactief wordt.</a:t>
            </a:r>
          </a:p>
          <a:p>
            <a:endParaRPr lang="nl-NL" dirty="0"/>
          </a:p>
          <a:p>
            <a:r>
              <a:rPr lang="nl-NL" dirty="0"/>
              <a:t>Röntgenstraling is ioniserend. Dat betekent dat het in staat is elektronen die rond atomen vliegen weg te slaan. Als het atoom deel uitmaakte van een groter molecuul, dan kan dat molecuul uit elkaar vallen. Daardoor raakt je cel beschadigd. Er ontstaan geen radioactieve atomen in je cel als gevolg van de röntgenstraling.</a:t>
            </a:r>
          </a:p>
          <a:p>
            <a:endParaRPr lang="nl-NL" dirty="0"/>
          </a:p>
          <a:p>
            <a:endParaRPr lang="nl-NL" dirty="0"/>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3</a:t>
            </a:fld>
            <a:endParaRPr lang="nl-NL"/>
          </a:p>
        </p:txBody>
      </p:sp>
    </p:spTree>
    <p:extLst>
      <p:ext uri="{BB962C8B-B14F-4D97-AF65-F5344CB8AC3E}">
        <p14:creationId xmlns:p14="http://schemas.microsoft.com/office/powerpoint/2010/main" val="629487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 één halveringstijd is de helft van de oorspronkelijke stof vervallen, dus er is nog 0,5 gram over. Deze atomen zijn vervallen in een andere atoomsoort (isotoop). Deze blijft in principe aanwezig in het materiaal. (Het zou kunnen dat de andere stof gasvormig is. In dat geval zou dat gas kunnen ontsnappen waardoor je met 0,5 gram van de oorspronkelijke stof blijft zitten.</a:t>
            </a:r>
          </a:p>
          <a:p>
            <a:endParaRPr lang="nl-NL" dirty="0"/>
          </a:p>
          <a:p>
            <a:r>
              <a:rPr lang="nl-NL" dirty="0"/>
              <a:t>Feedback per antwoord:</a:t>
            </a:r>
          </a:p>
          <a:p>
            <a:r>
              <a:rPr lang="nl-NL" dirty="0"/>
              <a:t>A: Correct</a:t>
            </a:r>
          </a:p>
          <a:p>
            <a:r>
              <a:rPr lang="nl-NL" dirty="0"/>
              <a:t>B: Dit zou betekenen dat álle oorspronkelijke atomen zijn vervallen. Na één halveringstijd is slechts de helft van de atomen vervallen.</a:t>
            </a:r>
          </a:p>
          <a:p>
            <a:r>
              <a:rPr lang="nl-NL" dirty="0"/>
              <a:t>C: Bij een vervalreactie verandert het oorspronkelijke atoom in een atoom van een andere soort (een andere isotoop). Deze andere isotoop blijft wel aanwezig.</a:t>
            </a:r>
          </a:p>
          <a:p>
            <a:r>
              <a:rPr lang="nl-NL" dirty="0"/>
              <a:t>D: Van de oorspronkelijke stof is nog 0,5 gram over.</a:t>
            </a:r>
          </a:p>
          <a:p>
            <a:endParaRPr lang="nl-NL" dirty="0"/>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4</a:t>
            </a:fld>
            <a:endParaRPr lang="nl-NL"/>
          </a:p>
        </p:txBody>
      </p:sp>
    </p:spTree>
    <p:extLst>
      <p:ext uri="{BB962C8B-B14F-4D97-AF65-F5344CB8AC3E}">
        <p14:creationId xmlns:p14="http://schemas.microsoft.com/office/powerpoint/2010/main" val="1959340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dirty="0"/>
              <a:t>De vragen en toelichtingen vallen onder een </a:t>
            </a:r>
            <a:r>
              <a:rPr lang="nl-NL" b="0" i="0" dirty="0">
                <a:solidFill>
                  <a:srgbClr val="FFFFFF"/>
                </a:solidFill>
                <a:effectLst/>
                <a:latin typeface="source sans pro" panose="020B0503030403020204" pitchFamily="34" charset="0"/>
              </a:rPr>
              <a:t>CC BY-SA 4.0 licentie </a:t>
            </a:r>
            <a:r>
              <a:rPr lang="nl-NL" b="0" u="none" dirty="0"/>
              <a:t>https://creativecommons.org/licenses/by-sa/4.0</a:t>
            </a:r>
          </a:p>
        </p:txBody>
      </p:sp>
      <p:sp>
        <p:nvSpPr>
          <p:cNvPr id="4" name="Tijdelijke aanduiding voor dianummer 3"/>
          <p:cNvSpPr>
            <a:spLocks noGrp="1"/>
          </p:cNvSpPr>
          <p:nvPr>
            <p:ph type="sldNum" sz="quarter" idx="10"/>
          </p:nvPr>
        </p:nvSpPr>
        <p:spPr/>
        <p:txBody>
          <a:bodyPr/>
          <a:lstStyle/>
          <a:p>
            <a:fld id="{E4759A49-2119-46F1-8D52-41E6FAD80798}" type="slidenum">
              <a:rPr lang="nl-NL" smtClean="0"/>
              <a:pPr/>
              <a:t>5</a:t>
            </a:fld>
            <a:endParaRPr lang="nl-NL"/>
          </a:p>
        </p:txBody>
      </p:sp>
    </p:spTree>
    <p:extLst>
      <p:ext uri="{BB962C8B-B14F-4D97-AF65-F5344CB8AC3E}">
        <p14:creationId xmlns:p14="http://schemas.microsoft.com/office/powerpoint/2010/main" val="113222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1AAFA665-290E-4D10-986A-D2F5275636E3}"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ED424F8-79AF-417F-B242-13B6D143FF18}" type="slidenum">
              <a:rPr lang="nl-NL" smtClean="0"/>
              <a:t>‹nr.›</a:t>
            </a:fld>
            <a:endParaRPr lang="nl-NL"/>
          </a:p>
        </p:txBody>
      </p:sp>
    </p:spTree>
    <p:extLst>
      <p:ext uri="{BB962C8B-B14F-4D97-AF65-F5344CB8AC3E}">
        <p14:creationId xmlns:p14="http://schemas.microsoft.com/office/powerpoint/2010/main" val="482258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AAFA665-290E-4D10-986A-D2F5275636E3}"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ED424F8-79AF-417F-B242-13B6D143FF18}" type="slidenum">
              <a:rPr lang="nl-NL" smtClean="0"/>
              <a:t>‹nr.›</a:t>
            </a:fld>
            <a:endParaRPr lang="nl-NL"/>
          </a:p>
        </p:txBody>
      </p:sp>
    </p:spTree>
    <p:extLst>
      <p:ext uri="{BB962C8B-B14F-4D97-AF65-F5344CB8AC3E}">
        <p14:creationId xmlns:p14="http://schemas.microsoft.com/office/powerpoint/2010/main" val="1019006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AAFA665-290E-4D10-986A-D2F5275636E3}"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ED424F8-79AF-417F-B242-13B6D143FF18}" type="slidenum">
              <a:rPr lang="nl-NL" smtClean="0"/>
              <a:t>‹nr.›</a:t>
            </a:fld>
            <a:endParaRPr lang="nl-NL"/>
          </a:p>
        </p:txBody>
      </p:sp>
    </p:spTree>
    <p:extLst>
      <p:ext uri="{BB962C8B-B14F-4D97-AF65-F5344CB8AC3E}">
        <p14:creationId xmlns:p14="http://schemas.microsoft.com/office/powerpoint/2010/main" val="192040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AAFA665-290E-4D10-986A-D2F5275636E3}"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ED424F8-79AF-417F-B242-13B6D143FF18}" type="slidenum">
              <a:rPr lang="nl-NL" smtClean="0"/>
              <a:t>‹nr.›</a:t>
            </a:fld>
            <a:endParaRPr lang="nl-NL"/>
          </a:p>
        </p:txBody>
      </p:sp>
    </p:spTree>
    <p:extLst>
      <p:ext uri="{BB962C8B-B14F-4D97-AF65-F5344CB8AC3E}">
        <p14:creationId xmlns:p14="http://schemas.microsoft.com/office/powerpoint/2010/main" val="3480596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1AAFA665-290E-4D10-986A-D2F5275636E3}"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ED424F8-79AF-417F-B242-13B6D143FF18}" type="slidenum">
              <a:rPr lang="nl-NL" smtClean="0"/>
              <a:t>‹nr.›</a:t>
            </a:fld>
            <a:endParaRPr lang="nl-NL"/>
          </a:p>
        </p:txBody>
      </p:sp>
    </p:spTree>
    <p:extLst>
      <p:ext uri="{BB962C8B-B14F-4D97-AF65-F5344CB8AC3E}">
        <p14:creationId xmlns:p14="http://schemas.microsoft.com/office/powerpoint/2010/main" val="1351097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1AAFA665-290E-4D10-986A-D2F5275636E3}" type="datetimeFigureOut">
              <a:rPr lang="nl-NL" smtClean="0"/>
              <a:t>10-4-2024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ED424F8-79AF-417F-B242-13B6D143FF18}" type="slidenum">
              <a:rPr lang="nl-NL" smtClean="0"/>
              <a:t>‹nr.›</a:t>
            </a:fld>
            <a:endParaRPr lang="nl-NL"/>
          </a:p>
        </p:txBody>
      </p:sp>
    </p:spTree>
    <p:extLst>
      <p:ext uri="{BB962C8B-B14F-4D97-AF65-F5344CB8AC3E}">
        <p14:creationId xmlns:p14="http://schemas.microsoft.com/office/powerpoint/2010/main" val="248215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1AAFA665-290E-4D10-986A-D2F5275636E3}" type="datetimeFigureOut">
              <a:rPr lang="nl-NL" smtClean="0"/>
              <a:t>10-4-2024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ED424F8-79AF-417F-B242-13B6D143FF18}" type="slidenum">
              <a:rPr lang="nl-NL" smtClean="0"/>
              <a:t>‹nr.›</a:t>
            </a:fld>
            <a:endParaRPr lang="nl-NL"/>
          </a:p>
        </p:txBody>
      </p:sp>
    </p:spTree>
    <p:extLst>
      <p:ext uri="{BB962C8B-B14F-4D97-AF65-F5344CB8AC3E}">
        <p14:creationId xmlns:p14="http://schemas.microsoft.com/office/powerpoint/2010/main" val="598402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AAFA665-290E-4D10-986A-D2F5275636E3}" type="datetimeFigureOut">
              <a:rPr lang="nl-NL" smtClean="0"/>
              <a:t>10-4-2024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ED424F8-79AF-417F-B242-13B6D143FF18}" type="slidenum">
              <a:rPr lang="nl-NL" smtClean="0"/>
              <a:t>‹nr.›</a:t>
            </a:fld>
            <a:endParaRPr lang="nl-NL"/>
          </a:p>
        </p:txBody>
      </p:sp>
    </p:spTree>
    <p:extLst>
      <p:ext uri="{BB962C8B-B14F-4D97-AF65-F5344CB8AC3E}">
        <p14:creationId xmlns:p14="http://schemas.microsoft.com/office/powerpoint/2010/main" val="167769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FA665-290E-4D10-986A-D2F5275636E3}" type="datetimeFigureOut">
              <a:rPr lang="nl-NL" smtClean="0"/>
              <a:t>10-4-2024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ED424F8-79AF-417F-B242-13B6D143FF18}" type="slidenum">
              <a:rPr lang="nl-NL" smtClean="0"/>
              <a:t>‹nr.›</a:t>
            </a:fld>
            <a:endParaRPr lang="nl-NL"/>
          </a:p>
        </p:txBody>
      </p:sp>
    </p:spTree>
    <p:extLst>
      <p:ext uri="{BB962C8B-B14F-4D97-AF65-F5344CB8AC3E}">
        <p14:creationId xmlns:p14="http://schemas.microsoft.com/office/powerpoint/2010/main" val="236805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1AAFA665-290E-4D10-986A-D2F5275636E3}" type="datetimeFigureOut">
              <a:rPr lang="nl-NL" smtClean="0"/>
              <a:t>10-4-2024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ED424F8-79AF-417F-B242-13B6D143FF18}" type="slidenum">
              <a:rPr lang="nl-NL" smtClean="0"/>
              <a:t>‹nr.›</a:t>
            </a:fld>
            <a:endParaRPr lang="nl-NL"/>
          </a:p>
        </p:txBody>
      </p:sp>
    </p:spTree>
    <p:extLst>
      <p:ext uri="{BB962C8B-B14F-4D97-AF65-F5344CB8AC3E}">
        <p14:creationId xmlns:p14="http://schemas.microsoft.com/office/powerpoint/2010/main" val="217292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1AAFA665-290E-4D10-986A-D2F5275636E3}" type="datetimeFigureOut">
              <a:rPr lang="nl-NL" smtClean="0"/>
              <a:t>10-4-2024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ED424F8-79AF-417F-B242-13B6D143FF18}" type="slidenum">
              <a:rPr lang="nl-NL" smtClean="0"/>
              <a:t>‹nr.›</a:t>
            </a:fld>
            <a:endParaRPr lang="nl-NL"/>
          </a:p>
        </p:txBody>
      </p:sp>
    </p:spTree>
    <p:extLst>
      <p:ext uri="{BB962C8B-B14F-4D97-AF65-F5344CB8AC3E}">
        <p14:creationId xmlns:p14="http://schemas.microsoft.com/office/powerpoint/2010/main" val="71339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FA665-290E-4D10-986A-D2F5275636E3}" type="datetimeFigureOut">
              <a:rPr lang="nl-NL" smtClean="0"/>
              <a:t>10-4-2024</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424F8-79AF-417F-B242-13B6D143FF18}" type="slidenum">
              <a:rPr lang="nl-NL" smtClean="0"/>
              <a:t>‹nr.›</a:t>
            </a:fld>
            <a:endParaRPr lang="nl-NL"/>
          </a:p>
        </p:txBody>
      </p:sp>
    </p:spTree>
    <p:extLst>
      <p:ext uri="{BB962C8B-B14F-4D97-AF65-F5344CB8AC3E}">
        <p14:creationId xmlns:p14="http://schemas.microsoft.com/office/powerpoint/2010/main" val="1927634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diagnostischevragen@nvon.n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143000" y="483455"/>
            <a:ext cx="6858000" cy="294554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1"/>
              </a:buClr>
              <a:buSzPts val="5400"/>
              <a:buFont typeface="Calibri"/>
              <a:buNone/>
            </a:pPr>
            <a:r>
              <a:rPr lang="en-GB" sz="5400" b="1" err="1">
                <a:solidFill>
                  <a:schemeClr val="accent1"/>
                </a:solidFill>
              </a:rPr>
              <a:t>Medische</a:t>
            </a:r>
            <a:r>
              <a:rPr lang="en-GB" sz="5400" b="1">
                <a:solidFill>
                  <a:schemeClr val="accent1"/>
                </a:solidFill>
              </a:rPr>
              <a:t> beeldvorming</a:t>
            </a:r>
            <a:endParaRPr b="1" dirty="0">
              <a:solidFill>
                <a:schemeClr val="accent1"/>
              </a:solidFill>
            </a:endParaRPr>
          </a:p>
        </p:txBody>
      </p:sp>
      <p:sp>
        <p:nvSpPr>
          <p:cNvPr id="91" name="Google Shape;91;p1"/>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92" name="Google Shape;92;p1"/>
          <p:cNvSpPr txBox="1"/>
          <p:nvPr/>
        </p:nvSpPr>
        <p:spPr>
          <a:xfrm>
            <a:off x="6827520" y="6407433"/>
            <a:ext cx="2316480" cy="253916"/>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a:solidFill>
                  <a:srgbClr val="FFFFFF"/>
                </a:solidFill>
                <a:latin typeface="Tahoma"/>
                <a:ea typeface="Tahoma"/>
                <a:cs typeface="Tahoma"/>
                <a:sym typeface="Tahoma"/>
              </a:rPr>
              <a:t>www.nvon.nl/diagnostischevragen</a:t>
            </a:r>
            <a:endParaRPr sz="1400" b="0" i="0" u="none" strike="noStrike" cap="none">
              <a:solidFill>
                <a:srgbClr val="000000"/>
              </a:solidFill>
              <a:latin typeface="Arial"/>
              <a:ea typeface="Arial"/>
              <a:cs typeface="Arial"/>
              <a:sym typeface="Arial"/>
            </a:endParaRPr>
          </a:p>
        </p:txBody>
      </p:sp>
      <p:sp>
        <p:nvSpPr>
          <p:cNvPr id="2" name="Ondertitel 1"/>
          <p:cNvSpPr>
            <a:spLocks noGrp="1"/>
          </p:cNvSpPr>
          <p:nvPr>
            <p:ph type="subTitle" idx="1"/>
          </p:nvPr>
        </p:nvSpPr>
        <p:spPr/>
        <p:txBody>
          <a:bodyPr/>
          <a:lstStyle/>
          <a:p>
            <a:endParaRPr lang="nl-NL"/>
          </a:p>
        </p:txBody>
      </p:sp>
    </p:spTree>
    <p:extLst>
      <p:ext uri="{BB962C8B-B14F-4D97-AF65-F5344CB8AC3E}">
        <p14:creationId xmlns:p14="http://schemas.microsoft.com/office/powerpoint/2010/main" val="351524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5" y="6285469"/>
            <a:ext cx="8932986"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3366FF"/>
              </a:solidFill>
              <a:effectLst/>
              <a:uLnTx/>
              <a:uFillTx/>
              <a:latin typeface="Corbel" panose="020B0503020204020204"/>
              <a:ea typeface="+mn-ea"/>
              <a:cs typeface="+mn-cs"/>
            </a:endParaRPr>
          </a:p>
        </p:txBody>
      </p:sp>
      <p:sp>
        <p:nvSpPr>
          <p:cNvPr id="5" name="Tekstvak 4"/>
          <p:cNvSpPr txBox="1"/>
          <p:nvPr/>
        </p:nvSpPr>
        <p:spPr>
          <a:xfrm>
            <a:off x="6827520" y="6407433"/>
            <a:ext cx="2316480" cy="253916"/>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a:t>
            </a:r>
            <a:r>
              <a:rPr lang="en-GB" sz="1050" dirty="0">
                <a:solidFill>
                  <a:srgbClr val="FFFFFF"/>
                </a:solidFill>
                <a:latin typeface="Tahoma"/>
                <a:ea typeface="Tahoma"/>
                <a:cs typeface="Tahoma"/>
                <a:sym typeface="Tahoma"/>
              </a:rPr>
              <a:t>diagnostischevragen</a:t>
            </a:r>
            <a:r>
              <a:rPr lang="en-GB" sz="1050" b="0" i="0" u="none" strike="noStrike" cap="none" dirty="0">
                <a:solidFill>
                  <a:srgbClr val="FFFFFF"/>
                </a:solidFill>
                <a:latin typeface="Tahoma"/>
                <a:ea typeface="Tahoma"/>
                <a:cs typeface="Tahoma"/>
                <a:sym typeface="Tahoma"/>
              </a:rPr>
              <a:t>.nl</a:t>
            </a:r>
            <a:endParaRPr lang="en-GB" sz="900" dirty="0"/>
          </a:p>
        </p:txBody>
      </p:sp>
      <p:grpSp>
        <p:nvGrpSpPr>
          <p:cNvPr id="19" name="Groep 18"/>
          <p:cNvGrpSpPr/>
          <p:nvPr/>
        </p:nvGrpSpPr>
        <p:grpSpPr>
          <a:xfrm>
            <a:off x="806913" y="1697413"/>
            <a:ext cx="908647" cy="908646"/>
            <a:chOff x="947033" y="2362454"/>
            <a:chExt cx="908647" cy="908646"/>
          </a:xfrm>
        </p:grpSpPr>
        <p:sp>
          <p:nvSpPr>
            <p:cNvPr id="7" name="Shape 133">
              <a:extLst>
                <a:ext uri="{FF2B5EF4-FFF2-40B4-BE49-F238E27FC236}">
                  <a16:creationId xmlns:a16="http://schemas.microsoft.com/office/drawing/2014/main" id="{EE221C81-1AF7-4E6E-ACF1-07A0771B4A9D}"/>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8" name="Shape 134">
              <a:extLst>
                <a:ext uri="{FF2B5EF4-FFF2-40B4-BE49-F238E27FC236}">
                  <a16:creationId xmlns:a16="http://schemas.microsoft.com/office/drawing/2014/main" id="{0389464F-34E9-4DB5-990E-F57398C04F48}"/>
                </a:ext>
              </a:extLst>
            </p:cNvPr>
            <p:cNvSpPr/>
            <p:nvPr/>
          </p:nvSpPr>
          <p:spPr>
            <a:xfrm>
              <a:off x="1261236"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A</a:t>
              </a:r>
            </a:p>
          </p:txBody>
        </p:sp>
      </p:grpSp>
      <p:grpSp>
        <p:nvGrpSpPr>
          <p:cNvPr id="22" name="Groep 21"/>
          <p:cNvGrpSpPr/>
          <p:nvPr/>
        </p:nvGrpSpPr>
        <p:grpSpPr>
          <a:xfrm>
            <a:off x="806912" y="2796079"/>
            <a:ext cx="908647" cy="908646"/>
            <a:chOff x="4665644" y="2362454"/>
            <a:chExt cx="908647" cy="908646"/>
          </a:xfrm>
        </p:grpSpPr>
        <p:sp>
          <p:nvSpPr>
            <p:cNvPr id="9" name="Shape 135">
              <a:extLst>
                <a:ext uri="{FF2B5EF4-FFF2-40B4-BE49-F238E27FC236}">
                  <a16:creationId xmlns:a16="http://schemas.microsoft.com/office/drawing/2014/main" id="{BB48745D-A338-4CDA-A4DA-B7B795C4582F}"/>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136">
              <a:extLst>
                <a:ext uri="{FF2B5EF4-FFF2-40B4-BE49-F238E27FC236}">
                  <a16:creationId xmlns:a16="http://schemas.microsoft.com/office/drawing/2014/main" id="{20BA9889-C7B5-40F5-9AEE-424567D9024E}"/>
                </a:ext>
              </a:extLst>
            </p:cNvPr>
            <p:cNvSpPr/>
            <p:nvPr/>
          </p:nvSpPr>
          <p:spPr>
            <a:xfrm>
              <a:off x="4979847"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B</a:t>
              </a:r>
            </a:p>
          </p:txBody>
        </p:sp>
      </p:grpSp>
      <p:grpSp>
        <p:nvGrpSpPr>
          <p:cNvPr id="20" name="Groep 19"/>
          <p:cNvGrpSpPr/>
          <p:nvPr/>
        </p:nvGrpSpPr>
        <p:grpSpPr>
          <a:xfrm>
            <a:off x="806911" y="3932065"/>
            <a:ext cx="908647" cy="908646"/>
            <a:chOff x="947033" y="4156948"/>
            <a:chExt cx="908647" cy="908646"/>
          </a:xfrm>
        </p:grpSpPr>
        <p:sp>
          <p:nvSpPr>
            <p:cNvPr id="11" name="Shape 137">
              <a:extLst>
                <a:ext uri="{FF2B5EF4-FFF2-40B4-BE49-F238E27FC236}">
                  <a16:creationId xmlns:a16="http://schemas.microsoft.com/office/drawing/2014/main" id="{843D1577-44E8-4202-9A47-49710110361F}"/>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2" name="Shape 138">
              <a:extLst>
                <a:ext uri="{FF2B5EF4-FFF2-40B4-BE49-F238E27FC236}">
                  <a16:creationId xmlns:a16="http://schemas.microsoft.com/office/drawing/2014/main" id="{855036D4-93BF-42C4-8E09-005ED2310294}"/>
                </a:ext>
              </a:extLst>
            </p:cNvPr>
            <p:cNvSpPr/>
            <p:nvPr/>
          </p:nvSpPr>
          <p:spPr>
            <a:xfrm>
              <a:off x="1261237" y="4382969"/>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C</a:t>
              </a:r>
            </a:p>
          </p:txBody>
        </p:sp>
      </p:grpSp>
      <p:grpSp>
        <p:nvGrpSpPr>
          <p:cNvPr id="21" name="Groep 20"/>
          <p:cNvGrpSpPr/>
          <p:nvPr/>
        </p:nvGrpSpPr>
        <p:grpSpPr>
          <a:xfrm>
            <a:off x="806911" y="5030731"/>
            <a:ext cx="908647" cy="908646"/>
            <a:chOff x="4665644" y="4148177"/>
            <a:chExt cx="908647" cy="908646"/>
          </a:xfrm>
        </p:grpSpPr>
        <p:sp>
          <p:nvSpPr>
            <p:cNvPr id="13" name="Shape 139">
              <a:extLst>
                <a:ext uri="{FF2B5EF4-FFF2-40B4-BE49-F238E27FC236}">
                  <a16:creationId xmlns:a16="http://schemas.microsoft.com/office/drawing/2014/main" id="{4550CAA3-D0F0-44C0-8DC0-1095F43057AB}"/>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4" name="Shape 140">
              <a:extLst>
                <a:ext uri="{FF2B5EF4-FFF2-40B4-BE49-F238E27FC236}">
                  <a16:creationId xmlns:a16="http://schemas.microsoft.com/office/drawing/2014/main" id="{A04C6E8C-49BB-4FC9-8E6C-A415448AB60B}"/>
                </a:ext>
              </a:extLst>
            </p:cNvPr>
            <p:cNvSpPr/>
            <p:nvPr/>
          </p:nvSpPr>
          <p:spPr>
            <a:xfrm>
              <a:off x="4979848" y="4374198"/>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D</a:t>
              </a:r>
            </a:p>
          </p:txBody>
        </p:sp>
      </p:grpSp>
      <p:sp>
        <p:nvSpPr>
          <p:cNvPr id="15" name="Shape 90">
            <a:extLst>
              <a:ext uri="{FF2B5EF4-FFF2-40B4-BE49-F238E27FC236}">
                <a16:creationId xmlns:a16="http://schemas.microsoft.com/office/drawing/2014/main" id="{7550F05A-CF05-4F02-8A8F-76119DE2CF57}"/>
              </a:ext>
            </a:extLst>
          </p:cNvPr>
          <p:cNvSpPr/>
          <p:nvPr/>
        </p:nvSpPr>
        <p:spPr>
          <a:xfrm>
            <a:off x="1958101" y="1874385"/>
            <a:ext cx="6158288"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25%</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3" name="Shape 90">
            <a:extLst>
              <a:ext uri="{FF2B5EF4-FFF2-40B4-BE49-F238E27FC236}">
                <a16:creationId xmlns:a16="http://schemas.microsoft.com/office/drawing/2014/main" id="{7550F05A-CF05-4F02-8A8F-76119DE2CF57}"/>
              </a:ext>
            </a:extLst>
          </p:cNvPr>
          <p:cNvSpPr/>
          <p:nvPr/>
        </p:nvSpPr>
        <p:spPr>
          <a:xfrm>
            <a:off x="1958101" y="2929453"/>
            <a:ext cx="6158288"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lang="nl-NL" sz="2800" kern="0" dirty="0">
                <a:solidFill>
                  <a:srgbClr val="000000"/>
                </a:solidFill>
                <a:latin typeface="+mj-lt"/>
                <a:cs typeface="Helvetica"/>
                <a:sym typeface="Helvetica"/>
              </a:rPr>
              <a:t>50%</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4" name="Shape 90">
            <a:extLst>
              <a:ext uri="{FF2B5EF4-FFF2-40B4-BE49-F238E27FC236}">
                <a16:creationId xmlns:a16="http://schemas.microsoft.com/office/drawing/2014/main" id="{7550F05A-CF05-4F02-8A8F-76119DE2CF57}"/>
              </a:ext>
            </a:extLst>
          </p:cNvPr>
          <p:cNvSpPr/>
          <p:nvPr/>
        </p:nvSpPr>
        <p:spPr>
          <a:xfrm>
            <a:off x="1958100" y="4075013"/>
            <a:ext cx="6158289"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lang="nl-NL" sz="2800" kern="0" dirty="0">
                <a:solidFill>
                  <a:srgbClr val="000000"/>
                </a:solidFill>
                <a:latin typeface="+mj-lt"/>
                <a:cs typeface="Helvetica"/>
                <a:sym typeface="Helvetica"/>
              </a:rPr>
              <a:t>75%</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5" name="Shape 90">
            <a:extLst>
              <a:ext uri="{FF2B5EF4-FFF2-40B4-BE49-F238E27FC236}">
                <a16:creationId xmlns:a16="http://schemas.microsoft.com/office/drawing/2014/main" id="{7550F05A-CF05-4F02-8A8F-76119DE2CF57}"/>
              </a:ext>
            </a:extLst>
          </p:cNvPr>
          <p:cNvSpPr/>
          <p:nvPr/>
        </p:nvSpPr>
        <p:spPr>
          <a:xfrm>
            <a:off x="1958100" y="5121090"/>
            <a:ext cx="6158290"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100%</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7" name="Titel 1"/>
          <p:cNvSpPr>
            <a:spLocks noGrp="1"/>
          </p:cNvSpPr>
          <p:nvPr>
            <p:ph type="title"/>
          </p:nvPr>
        </p:nvSpPr>
        <p:spPr>
          <a:xfrm>
            <a:off x="363658" y="112286"/>
            <a:ext cx="8487733" cy="855185"/>
          </a:xfrm>
        </p:spPr>
        <p:txBody>
          <a:bodyPr anchor="t">
            <a:noAutofit/>
          </a:bodyPr>
          <a:lstStyle/>
          <a:p>
            <a:pPr marL="0" indent="0">
              <a:lnSpc>
                <a:spcPts val="4000"/>
              </a:lnSpc>
              <a:buNone/>
            </a:pPr>
            <a:r>
              <a:rPr lang="nl-NL" sz="2800" dirty="0"/>
              <a:t>De halveringsdikte van lood voor een bepaald type straling is 4,0 cm. Nu heb je een plaat van 8,0 cm dikte. Hoeveel straling wordt door deze plaat tegengehouden?</a:t>
            </a:r>
          </a:p>
        </p:txBody>
      </p:sp>
    </p:spTree>
    <p:extLst>
      <p:ext uri="{BB962C8B-B14F-4D97-AF65-F5344CB8AC3E}">
        <p14:creationId xmlns:p14="http://schemas.microsoft.com/office/powerpoint/2010/main" val="152296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5" y="6285469"/>
            <a:ext cx="8932986"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3366FF"/>
              </a:solidFill>
              <a:effectLst/>
              <a:uLnTx/>
              <a:uFillTx/>
              <a:latin typeface="Corbel" panose="020B0503020204020204"/>
              <a:ea typeface="+mn-ea"/>
              <a:cs typeface="+mn-cs"/>
            </a:endParaRPr>
          </a:p>
        </p:txBody>
      </p:sp>
      <p:sp>
        <p:nvSpPr>
          <p:cNvPr id="5" name="Tekstvak 4"/>
          <p:cNvSpPr txBox="1"/>
          <p:nvPr/>
        </p:nvSpPr>
        <p:spPr>
          <a:xfrm>
            <a:off x="6827520" y="6407433"/>
            <a:ext cx="2316480" cy="253916"/>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a:t>
            </a:r>
            <a:r>
              <a:rPr lang="en-GB" sz="1050" dirty="0">
                <a:solidFill>
                  <a:srgbClr val="FFFFFF"/>
                </a:solidFill>
                <a:latin typeface="Tahoma"/>
                <a:ea typeface="Tahoma"/>
                <a:cs typeface="Tahoma"/>
                <a:sym typeface="Tahoma"/>
              </a:rPr>
              <a:t>diagnostischevragen</a:t>
            </a:r>
            <a:r>
              <a:rPr lang="en-GB" sz="1050" b="0" i="0" u="none" strike="noStrike" cap="none" dirty="0">
                <a:solidFill>
                  <a:srgbClr val="FFFFFF"/>
                </a:solidFill>
                <a:latin typeface="Tahoma"/>
                <a:ea typeface="Tahoma"/>
                <a:cs typeface="Tahoma"/>
                <a:sym typeface="Tahoma"/>
              </a:rPr>
              <a:t>.nl</a:t>
            </a:r>
            <a:endParaRPr lang="en-GB" sz="900" dirty="0"/>
          </a:p>
        </p:txBody>
      </p:sp>
      <p:sp>
        <p:nvSpPr>
          <p:cNvPr id="6" name="Titel 1"/>
          <p:cNvSpPr>
            <a:spLocks noGrp="1"/>
          </p:cNvSpPr>
          <p:nvPr>
            <p:ph type="title"/>
          </p:nvPr>
        </p:nvSpPr>
        <p:spPr>
          <a:xfrm>
            <a:off x="718963" y="343947"/>
            <a:ext cx="8109782" cy="1447784"/>
          </a:xfrm>
        </p:spPr>
        <p:txBody>
          <a:bodyPr anchor="t">
            <a:noAutofit/>
          </a:bodyPr>
          <a:lstStyle/>
          <a:p>
            <a:pPr marL="0" indent="0">
              <a:lnSpc>
                <a:spcPts val="4000"/>
              </a:lnSpc>
              <a:buNone/>
            </a:pPr>
            <a:r>
              <a:rPr lang="nl-NL" sz="2400" kern="1200" dirty="0">
                <a:solidFill>
                  <a:srgbClr val="000000"/>
                </a:solidFill>
                <a:effectLst/>
                <a:latin typeface="Calibri Light" panose="020F0302020204030204" pitchFamily="34" charset="0"/>
                <a:ea typeface="+mj-ea"/>
                <a:cs typeface="+mj-cs"/>
              </a:rPr>
              <a:t>Je hebt je arm gebroken en je laat een röntgenfoto maken. Welke uitspraak/uitspraken zijn waar?</a:t>
            </a:r>
            <a:br>
              <a:rPr lang="nl-NL" sz="2400" kern="1200" dirty="0">
                <a:solidFill>
                  <a:srgbClr val="000000"/>
                </a:solidFill>
                <a:effectLst/>
                <a:latin typeface="Calibri Light" panose="020F0302020204030204" pitchFamily="34" charset="0"/>
                <a:ea typeface="+mj-ea"/>
                <a:cs typeface="+mj-cs"/>
              </a:rPr>
            </a:br>
            <a:r>
              <a:rPr lang="nl-NL" sz="2400" kern="1200" dirty="0">
                <a:solidFill>
                  <a:srgbClr val="000000"/>
                </a:solidFill>
                <a:effectLst/>
                <a:latin typeface="Calibri Light" panose="020F0302020204030204" pitchFamily="34" charset="0"/>
                <a:ea typeface="+mj-ea"/>
                <a:cs typeface="+mj-cs"/>
              </a:rPr>
              <a:t>A: Door de röntgenfoto ben je zelf een bron van straling geworden</a:t>
            </a:r>
            <a:br>
              <a:rPr lang="nl-NL" sz="2400" kern="1200" dirty="0">
                <a:solidFill>
                  <a:srgbClr val="000000"/>
                </a:solidFill>
                <a:effectLst/>
                <a:latin typeface="Calibri Light" panose="020F0302020204030204" pitchFamily="34" charset="0"/>
                <a:ea typeface="+mj-ea"/>
                <a:cs typeface="+mj-cs"/>
              </a:rPr>
            </a:br>
            <a:r>
              <a:rPr lang="nl-NL" sz="2400" kern="1200" dirty="0">
                <a:solidFill>
                  <a:srgbClr val="000000"/>
                </a:solidFill>
                <a:effectLst/>
                <a:latin typeface="Calibri Light" panose="020F0302020204030204" pitchFamily="34" charset="0"/>
                <a:ea typeface="+mj-ea"/>
                <a:cs typeface="+mj-cs"/>
              </a:rPr>
              <a:t>B: Door de röntgenfoto zijn je cellen (licht) beschadigd geraakt</a:t>
            </a:r>
            <a:endParaRPr lang="en-US" sz="2400" dirty="0"/>
          </a:p>
        </p:txBody>
      </p:sp>
      <p:grpSp>
        <p:nvGrpSpPr>
          <p:cNvPr id="19" name="Groep 18"/>
          <p:cNvGrpSpPr/>
          <p:nvPr/>
        </p:nvGrpSpPr>
        <p:grpSpPr>
          <a:xfrm>
            <a:off x="906270" y="3091256"/>
            <a:ext cx="908647" cy="908646"/>
            <a:chOff x="947033" y="2362454"/>
            <a:chExt cx="908647" cy="908646"/>
          </a:xfrm>
        </p:grpSpPr>
        <p:sp>
          <p:nvSpPr>
            <p:cNvPr id="7" name="Shape 133">
              <a:extLst>
                <a:ext uri="{FF2B5EF4-FFF2-40B4-BE49-F238E27FC236}">
                  <a16:creationId xmlns:a16="http://schemas.microsoft.com/office/drawing/2014/main" id="{EE221C81-1AF7-4E6E-ACF1-07A0771B4A9D}"/>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8" name="Shape 134">
              <a:extLst>
                <a:ext uri="{FF2B5EF4-FFF2-40B4-BE49-F238E27FC236}">
                  <a16:creationId xmlns:a16="http://schemas.microsoft.com/office/drawing/2014/main" id="{0389464F-34E9-4DB5-990E-F57398C04F48}"/>
                </a:ext>
              </a:extLst>
            </p:cNvPr>
            <p:cNvSpPr/>
            <p:nvPr/>
          </p:nvSpPr>
          <p:spPr>
            <a:xfrm>
              <a:off x="1261236"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A</a:t>
              </a:r>
            </a:p>
          </p:txBody>
        </p:sp>
      </p:grpSp>
      <p:grpSp>
        <p:nvGrpSpPr>
          <p:cNvPr id="22" name="Groep 21"/>
          <p:cNvGrpSpPr/>
          <p:nvPr/>
        </p:nvGrpSpPr>
        <p:grpSpPr>
          <a:xfrm>
            <a:off x="4807802" y="3131414"/>
            <a:ext cx="908647" cy="908646"/>
            <a:chOff x="4665644" y="2362454"/>
            <a:chExt cx="908647" cy="908646"/>
          </a:xfrm>
        </p:grpSpPr>
        <p:sp>
          <p:nvSpPr>
            <p:cNvPr id="9" name="Shape 135">
              <a:extLst>
                <a:ext uri="{FF2B5EF4-FFF2-40B4-BE49-F238E27FC236}">
                  <a16:creationId xmlns:a16="http://schemas.microsoft.com/office/drawing/2014/main" id="{BB48745D-A338-4CDA-A4DA-B7B795C4582F}"/>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136">
              <a:extLst>
                <a:ext uri="{FF2B5EF4-FFF2-40B4-BE49-F238E27FC236}">
                  <a16:creationId xmlns:a16="http://schemas.microsoft.com/office/drawing/2014/main" id="{20BA9889-C7B5-40F5-9AEE-424567D9024E}"/>
                </a:ext>
              </a:extLst>
            </p:cNvPr>
            <p:cNvSpPr/>
            <p:nvPr/>
          </p:nvSpPr>
          <p:spPr>
            <a:xfrm>
              <a:off x="4979847"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B</a:t>
              </a:r>
            </a:p>
          </p:txBody>
        </p:sp>
      </p:grpSp>
      <p:grpSp>
        <p:nvGrpSpPr>
          <p:cNvPr id="20" name="Groep 19"/>
          <p:cNvGrpSpPr/>
          <p:nvPr/>
        </p:nvGrpSpPr>
        <p:grpSpPr>
          <a:xfrm>
            <a:off x="906270" y="4885750"/>
            <a:ext cx="908647" cy="908646"/>
            <a:chOff x="947033" y="4156948"/>
            <a:chExt cx="908647" cy="908646"/>
          </a:xfrm>
        </p:grpSpPr>
        <p:sp>
          <p:nvSpPr>
            <p:cNvPr id="11" name="Shape 137">
              <a:extLst>
                <a:ext uri="{FF2B5EF4-FFF2-40B4-BE49-F238E27FC236}">
                  <a16:creationId xmlns:a16="http://schemas.microsoft.com/office/drawing/2014/main" id="{843D1577-44E8-4202-9A47-49710110361F}"/>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2" name="Shape 138">
              <a:extLst>
                <a:ext uri="{FF2B5EF4-FFF2-40B4-BE49-F238E27FC236}">
                  <a16:creationId xmlns:a16="http://schemas.microsoft.com/office/drawing/2014/main" id="{855036D4-93BF-42C4-8E09-005ED2310294}"/>
                </a:ext>
              </a:extLst>
            </p:cNvPr>
            <p:cNvSpPr/>
            <p:nvPr/>
          </p:nvSpPr>
          <p:spPr>
            <a:xfrm>
              <a:off x="1261237" y="4382969"/>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C</a:t>
              </a:r>
            </a:p>
          </p:txBody>
        </p:sp>
      </p:grpSp>
      <p:grpSp>
        <p:nvGrpSpPr>
          <p:cNvPr id="21" name="Groep 20"/>
          <p:cNvGrpSpPr/>
          <p:nvPr/>
        </p:nvGrpSpPr>
        <p:grpSpPr>
          <a:xfrm>
            <a:off x="4807976" y="4901322"/>
            <a:ext cx="908647" cy="908646"/>
            <a:chOff x="4665644" y="4148177"/>
            <a:chExt cx="908647" cy="908646"/>
          </a:xfrm>
        </p:grpSpPr>
        <p:sp>
          <p:nvSpPr>
            <p:cNvPr id="13" name="Shape 139">
              <a:extLst>
                <a:ext uri="{FF2B5EF4-FFF2-40B4-BE49-F238E27FC236}">
                  <a16:creationId xmlns:a16="http://schemas.microsoft.com/office/drawing/2014/main" id="{4550CAA3-D0F0-44C0-8DC0-1095F43057AB}"/>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4" name="Shape 140">
              <a:extLst>
                <a:ext uri="{FF2B5EF4-FFF2-40B4-BE49-F238E27FC236}">
                  <a16:creationId xmlns:a16="http://schemas.microsoft.com/office/drawing/2014/main" id="{A04C6E8C-49BB-4FC9-8E6C-A415448AB60B}"/>
                </a:ext>
              </a:extLst>
            </p:cNvPr>
            <p:cNvSpPr/>
            <p:nvPr/>
          </p:nvSpPr>
          <p:spPr>
            <a:xfrm>
              <a:off x="4979848" y="4374198"/>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D</a:t>
              </a:r>
            </a:p>
          </p:txBody>
        </p:sp>
      </p:grpSp>
      <p:sp>
        <p:nvSpPr>
          <p:cNvPr id="23" name="Tekstvak 22">
            <a:extLst>
              <a:ext uri="{FF2B5EF4-FFF2-40B4-BE49-F238E27FC236}">
                <a16:creationId xmlns:a16="http://schemas.microsoft.com/office/drawing/2014/main" id="{C7616EA1-2EFD-4E31-9026-BCBB891FFB4A}"/>
              </a:ext>
            </a:extLst>
          </p:cNvPr>
          <p:cNvSpPr txBox="1"/>
          <p:nvPr/>
        </p:nvSpPr>
        <p:spPr>
          <a:xfrm>
            <a:off x="1891117" y="3244334"/>
            <a:ext cx="2444908" cy="954107"/>
          </a:xfrm>
          <a:prstGeom prst="rect">
            <a:avLst/>
          </a:prstGeom>
          <a:noFill/>
        </p:spPr>
        <p:txBody>
          <a:bodyPr wrap="square">
            <a:spAutoFit/>
          </a:bodyPr>
          <a:lstStyle/>
          <a:p>
            <a:r>
              <a:rPr kumimoji="0" lang="nl-NL" sz="2800" b="0" i="0" u="none" strike="noStrike" kern="1200" cap="none" spc="0" normalizeH="0" baseline="0" noProof="0" dirty="0">
                <a:ln>
                  <a:noFill/>
                </a:ln>
                <a:solidFill>
                  <a:srgbClr val="000000"/>
                </a:solidFill>
                <a:effectLst/>
                <a:uLnTx/>
                <a:uFillTx/>
                <a:latin typeface="Calibri Light" panose="020F0302020204030204" pitchFamily="34" charset="0"/>
                <a:ea typeface="+mj-ea"/>
                <a:cs typeface="+mj-cs"/>
              </a:rPr>
              <a:t>A is waar, B is onwaar</a:t>
            </a:r>
            <a:endParaRPr lang="nl-NL" baseline="-25000" dirty="0"/>
          </a:p>
        </p:txBody>
      </p:sp>
      <p:sp>
        <p:nvSpPr>
          <p:cNvPr id="24" name="Tekstvak 23">
            <a:extLst>
              <a:ext uri="{FF2B5EF4-FFF2-40B4-BE49-F238E27FC236}">
                <a16:creationId xmlns:a16="http://schemas.microsoft.com/office/drawing/2014/main" id="{E43859DE-C25B-42BF-9007-09DB0E95AA0D}"/>
              </a:ext>
            </a:extLst>
          </p:cNvPr>
          <p:cNvSpPr txBox="1"/>
          <p:nvPr/>
        </p:nvSpPr>
        <p:spPr>
          <a:xfrm>
            <a:off x="5838738" y="3283969"/>
            <a:ext cx="1486761" cy="1384995"/>
          </a:xfrm>
          <a:prstGeom prst="rect">
            <a:avLst/>
          </a:prstGeom>
          <a:noFill/>
        </p:spPr>
        <p:txBody>
          <a:bodyPr wrap="square">
            <a:spAutoFit/>
          </a:bodyPr>
          <a:lstStyle/>
          <a:p>
            <a:r>
              <a:rPr kumimoji="0" lang="nl-NL" sz="2800" b="0" i="0" u="none" strike="noStrike" kern="1200" cap="none" spc="0" normalizeH="0" baseline="0" noProof="0" dirty="0">
                <a:ln>
                  <a:noFill/>
                </a:ln>
                <a:solidFill>
                  <a:srgbClr val="000000"/>
                </a:solidFill>
                <a:effectLst/>
                <a:uLnTx/>
                <a:uFillTx/>
                <a:latin typeface="Calibri Light" panose="020F0302020204030204" pitchFamily="34" charset="0"/>
                <a:ea typeface="+mj-ea"/>
                <a:cs typeface="+mj-cs"/>
              </a:rPr>
              <a:t>A is onwaar, B is waar</a:t>
            </a:r>
            <a:endParaRPr lang="nl-NL" baseline="-25000" dirty="0"/>
          </a:p>
        </p:txBody>
      </p:sp>
      <p:sp>
        <p:nvSpPr>
          <p:cNvPr id="25" name="Tekstvak 24">
            <a:extLst>
              <a:ext uri="{FF2B5EF4-FFF2-40B4-BE49-F238E27FC236}">
                <a16:creationId xmlns:a16="http://schemas.microsoft.com/office/drawing/2014/main" id="{9873E29D-48C9-4D6D-AD4C-6AB69B11BC1B}"/>
              </a:ext>
            </a:extLst>
          </p:cNvPr>
          <p:cNvSpPr txBox="1"/>
          <p:nvPr/>
        </p:nvSpPr>
        <p:spPr>
          <a:xfrm>
            <a:off x="5838738" y="5127343"/>
            <a:ext cx="2703378" cy="954107"/>
          </a:xfrm>
          <a:prstGeom prst="rect">
            <a:avLst/>
          </a:prstGeom>
          <a:noFill/>
        </p:spPr>
        <p:txBody>
          <a:bodyPr wrap="square">
            <a:spAutoFit/>
          </a:bodyPr>
          <a:lstStyle/>
          <a:p>
            <a:r>
              <a:rPr kumimoji="0" lang="nl-NL" sz="2800" b="0" i="0" u="none" strike="noStrike" kern="1200" cap="none" spc="0" normalizeH="0" baseline="0" noProof="0" dirty="0">
                <a:ln>
                  <a:noFill/>
                </a:ln>
                <a:solidFill>
                  <a:srgbClr val="000000"/>
                </a:solidFill>
                <a:effectLst/>
                <a:uLnTx/>
                <a:uFillTx/>
                <a:latin typeface="Calibri Light" panose="020F0302020204030204" pitchFamily="34" charset="0"/>
                <a:ea typeface="+mj-ea"/>
                <a:cs typeface="+mj-cs"/>
              </a:rPr>
              <a:t>A is onwaar, B is onwaar</a:t>
            </a:r>
            <a:endParaRPr lang="nl-NL" dirty="0"/>
          </a:p>
        </p:txBody>
      </p:sp>
      <p:sp>
        <p:nvSpPr>
          <p:cNvPr id="26" name="Tekstvak 25">
            <a:extLst>
              <a:ext uri="{FF2B5EF4-FFF2-40B4-BE49-F238E27FC236}">
                <a16:creationId xmlns:a16="http://schemas.microsoft.com/office/drawing/2014/main" id="{5E100E98-C136-4B0A-8A10-3A7B350C2B61}"/>
              </a:ext>
            </a:extLst>
          </p:cNvPr>
          <p:cNvSpPr txBox="1"/>
          <p:nvPr/>
        </p:nvSpPr>
        <p:spPr>
          <a:xfrm>
            <a:off x="1937032" y="5081600"/>
            <a:ext cx="2013176" cy="954107"/>
          </a:xfrm>
          <a:prstGeom prst="rect">
            <a:avLst/>
          </a:prstGeom>
          <a:noFill/>
        </p:spPr>
        <p:txBody>
          <a:bodyPr wrap="square">
            <a:spAutoFit/>
          </a:bodyPr>
          <a:lstStyle/>
          <a:p>
            <a:r>
              <a:rPr kumimoji="0" lang="nl-NL" sz="2800" b="0" i="0" u="none" strike="noStrike" kern="1200" cap="none" spc="0" normalizeH="0" baseline="0" noProof="0" dirty="0">
                <a:ln>
                  <a:noFill/>
                </a:ln>
                <a:solidFill>
                  <a:srgbClr val="000000"/>
                </a:solidFill>
                <a:effectLst/>
                <a:uLnTx/>
                <a:uFillTx/>
                <a:latin typeface="Calibri Light" panose="020F0302020204030204" pitchFamily="34" charset="0"/>
                <a:ea typeface="+mj-ea"/>
                <a:cs typeface="+mj-cs"/>
              </a:rPr>
              <a:t>A is waar, B is waar</a:t>
            </a:r>
            <a:endParaRPr lang="nl-NL" baseline="-25000" dirty="0"/>
          </a:p>
        </p:txBody>
      </p:sp>
    </p:spTree>
    <p:extLst>
      <p:ext uri="{BB962C8B-B14F-4D97-AF65-F5344CB8AC3E}">
        <p14:creationId xmlns:p14="http://schemas.microsoft.com/office/powerpoint/2010/main" val="2829314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5" y="6285469"/>
            <a:ext cx="8932986"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3366FF"/>
              </a:solidFill>
              <a:effectLst/>
              <a:uLnTx/>
              <a:uFillTx/>
              <a:latin typeface="Corbel" panose="020B0503020204020204"/>
              <a:ea typeface="+mn-ea"/>
              <a:cs typeface="+mn-cs"/>
            </a:endParaRPr>
          </a:p>
        </p:txBody>
      </p:sp>
      <p:sp>
        <p:nvSpPr>
          <p:cNvPr id="5" name="Tekstvak 4"/>
          <p:cNvSpPr txBox="1"/>
          <p:nvPr/>
        </p:nvSpPr>
        <p:spPr>
          <a:xfrm>
            <a:off x="6827520" y="6407433"/>
            <a:ext cx="2316480" cy="253916"/>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a:t>
            </a:r>
            <a:r>
              <a:rPr lang="en-GB" sz="1050" dirty="0">
                <a:solidFill>
                  <a:srgbClr val="FFFFFF"/>
                </a:solidFill>
                <a:latin typeface="Tahoma"/>
                <a:ea typeface="Tahoma"/>
                <a:cs typeface="Tahoma"/>
                <a:sym typeface="Tahoma"/>
              </a:rPr>
              <a:t>diagnostischevragen</a:t>
            </a:r>
            <a:r>
              <a:rPr lang="en-GB" sz="1050" b="0" i="0" u="none" strike="noStrike" cap="none" dirty="0">
                <a:solidFill>
                  <a:srgbClr val="FFFFFF"/>
                </a:solidFill>
                <a:latin typeface="Tahoma"/>
                <a:ea typeface="Tahoma"/>
                <a:cs typeface="Tahoma"/>
                <a:sym typeface="Tahoma"/>
              </a:rPr>
              <a:t>.nl</a:t>
            </a:r>
            <a:endParaRPr lang="en-GB" sz="900" dirty="0"/>
          </a:p>
        </p:txBody>
      </p:sp>
      <p:grpSp>
        <p:nvGrpSpPr>
          <p:cNvPr id="19" name="Groep 18"/>
          <p:cNvGrpSpPr/>
          <p:nvPr/>
        </p:nvGrpSpPr>
        <p:grpSpPr>
          <a:xfrm>
            <a:off x="806913" y="1697413"/>
            <a:ext cx="908647" cy="908646"/>
            <a:chOff x="947033" y="2362454"/>
            <a:chExt cx="908647" cy="908646"/>
          </a:xfrm>
        </p:grpSpPr>
        <p:sp>
          <p:nvSpPr>
            <p:cNvPr id="7" name="Shape 133">
              <a:extLst>
                <a:ext uri="{FF2B5EF4-FFF2-40B4-BE49-F238E27FC236}">
                  <a16:creationId xmlns:a16="http://schemas.microsoft.com/office/drawing/2014/main" id="{EE221C81-1AF7-4E6E-ACF1-07A0771B4A9D}"/>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8" name="Shape 134">
              <a:extLst>
                <a:ext uri="{FF2B5EF4-FFF2-40B4-BE49-F238E27FC236}">
                  <a16:creationId xmlns:a16="http://schemas.microsoft.com/office/drawing/2014/main" id="{0389464F-34E9-4DB5-990E-F57398C04F48}"/>
                </a:ext>
              </a:extLst>
            </p:cNvPr>
            <p:cNvSpPr/>
            <p:nvPr/>
          </p:nvSpPr>
          <p:spPr>
            <a:xfrm>
              <a:off x="1261236"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A</a:t>
              </a:r>
            </a:p>
          </p:txBody>
        </p:sp>
      </p:grpSp>
      <p:grpSp>
        <p:nvGrpSpPr>
          <p:cNvPr id="22" name="Groep 21"/>
          <p:cNvGrpSpPr/>
          <p:nvPr/>
        </p:nvGrpSpPr>
        <p:grpSpPr>
          <a:xfrm>
            <a:off x="806912" y="2796079"/>
            <a:ext cx="908647" cy="908646"/>
            <a:chOff x="4665644" y="2362454"/>
            <a:chExt cx="908647" cy="908646"/>
          </a:xfrm>
        </p:grpSpPr>
        <p:sp>
          <p:nvSpPr>
            <p:cNvPr id="9" name="Shape 135">
              <a:extLst>
                <a:ext uri="{FF2B5EF4-FFF2-40B4-BE49-F238E27FC236}">
                  <a16:creationId xmlns:a16="http://schemas.microsoft.com/office/drawing/2014/main" id="{BB48745D-A338-4CDA-A4DA-B7B795C4582F}"/>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136">
              <a:extLst>
                <a:ext uri="{FF2B5EF4-FFF2-40B4-BE49-F238E27FC236}">
                  <a16:creationId xmlns:a16="http://schemas.microsoft.com/office/drawing/2014/main" id="{20BA9889-C7B5-40F5-9AEE-424567D9024E}"/>
                </a:ext>
              </a:extLst>
            </p:cNvPr>
            <p:cNvSpPr/>
            <p:nvPr/>
          </p:nvSpPr>
          <p:spPr>
            <a:xfrm>
              <a:off x="4979847"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B</a:t>
              </a:r>
            </a:p>
          </p:txBody>
        </p:sp>
      </p:grpSp>
      <p:grpSp>
        <p:nvGrpSpPr>
          <p:cNvPr id="20" name="Groep 19"/>
          <p:cNvGrpSpPr/>
          <p:nvPr/>
        </p:nvGrpSpPr>
        <p:grpSpPr>
          <a:xfrm>
            <a:off x="806911" y="3932065"/>
            <a:ext cx="908647" cy="908646"/>
            <a:chOff x="947033" y="4156948"/>
            <a:chExt cx="908647" cy="908646"/>
          </a:xfrm>
        </p:grpSpPr>
        <p:sp>
          <p:nvSpPr>
            <p:cNvPr id="11" name="Shape 137">
              <a:extLst>
                <a:ext uri="{FF2B5EF4-FFF2-40B4-BE49-F238E27FC236}">
                  <a16:creationId xmlns:a16="http://schemas.microsoft.com/office/drawing/2014/main" id="{843D1577-44E8-4202-9A47-49710110361F}"/>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2" name="Shape 138">
              <a:extLst>
                <a:ext uri="{FF2B5EF4-FFF2-40B4-BE49-F238E27FC236}">
                  <a16:creationId xmlns:a16="http://schemas.microsoft.com/office/drawing/2014/main" id="{855036D4-93BF-42C4-8E09-005ED2310294}"/>
                </a:ext>
              </a:extLst>
            </p:cNvPr>
            <p:cNvSpPr/>
            <p:nvPr/>
          </p:nvSpPr>
          <p:spPr>
            <a:xfrm>
              <a:off x="1261237" y="4382969"/>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C</a:t>
              </a:r>
            </a:p>
          </p:txBody>
        </p:sp>
      </p:grpSp>
      <p:grpSp>
        <p:nvGrpSpPr>
          <p:cNvPr id="21" name="Groep 20"/>
          <p:cNvGrpSpPr/>
          <p:nvPr/>
        </p:nvGrpSpPr>
        <p:grpSpPr>
          <a:xfrm>
            <a:off x="806911" y="5030731"/>
            <a:ext cx="908647" cy="908646"/>
            <a:chOff x="4665644" y="4148177"/>
            <a:chExt cx="908647" cy="908646"/>
          </a:xfrm>
        </p:grpSpPr>
        <p:sp>
          <p:nvSpPr>
            <p:cNvPr id="13" name="Shape 139">
              <a:extLst>
                <a:ext uri="{FF2B5EF4-FFF2-40B4-BE49-F238E27FC236}">
                  <a16:creationId xmlns:a16="http://schemas.microsoft.com/office/drawing/2014/main" id="{4550CAA3-D0F0-44C0-8DC0-1095F43057AB}"/>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4" name="Shape 140">
              <a:extLst>
                <a:ext uri="{FF2B5EF4-FFF2-40B4-BE49-F238E27FC236}">
                  <a16:creationId xmlns:a16="http://schemas.microsoft.com/office/drawing/2014/main" id="{A04C6E8C-49BB-4FC9-8E6C-A415448AB60B}"/>
                </a:ext>
              </a:extLst>
            </p:cNvPr>
            <p:cNvSpPr/>
            <p:nvPr/>
          </p:nvSpPr>
          <p:spPr>
            <a:xfrm>
              <a:off x="4979848" y="4374198"/>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D</a:t>
              </a:r>
            </a:p>
          </p:txBody>
        </p:sp>
      </p:grpSp>
      <p:sp>
        <p:nvSpPr>
          <p:cNvPr id="15" name="Shape 90">
            <a:extLst>
              <a:ext uri="{FF2B5EF4-FFF2-40B4-BE49-F238E27FC236}">
                <a16:creationId xmlns:a16="http://schemas.microsoft.com/office/drawing/2014/main" id="{7550F05A-CF05-4F02-8A8F-76119DE2CF57}"/>
              </a:ext>
            </a:extLst>
          </p:cNvPr>
          <p:cNvSpPr/>
          <p:nvPr/>
        </p:nvSpPr>
        <p:spPr>
          <a:xfrm>
            <a:off x="1958101" y="1615853"/>
            <a:ext cx="6158288" cy="1071766"/>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0,5 gram van de oorspronkelijke stof en 0,5 gram van een andere stof</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3" name="Shape 90">
            <a:extLst>
              <a:ext uri="{FF2B5EF4-FFF2-40B4-BE49-F238E27FC236}">
                <a16:creationId xmlns:a16="http://schemas.microsoft.com/office/drawing/2014/main" id="{7550F05A-CF05-4F02-8A8F-76119DE2CF57}"/>
              </a:ext>
            </a:extLst>
          </p:cNvPr>
          <p:cNvSpPr/>
          <p:nvPr/>
        </p:nvSpPr>
        <p:spPr>
          <a:xfrm>
            <a:off x="1958101" y="2929453"/>
            <a:ext cx="6158288"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lang="nl-NL" sz="2800" kern="0" dirty="0">
                <a:solidFill>
                  <a:srgbClr val="000000"/>
                </a:solidFill>
                <a:latin typeface="+mj-lt"/>
                <a:cs typeface="Helvetica"/>
                <a:sym typeface="Helvetica"/>
              </a:rPr>
              <a:t>1,0 gram van een andere stof</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4" name="Shape 90">
            <a:extLst>
              <a:ext uri="{FF2B5EF4-FFF2-40B4-BE49-F238E27FC236}">
                <a16:creationId xmlns:a16="http://schemas.microsoft.com/office/drawing/2014/main" id="{7550F05A-CF05-4F02-8A8F-76119DE2CF57}"/>
              </a:ext>
            </a:extLst>
          </p:cNvPr>
          <p:cNvSpPr/>
          <p:nvPr/>
        </p:nvSpPr>
        <p:spPr>
          <a:xfrm>
            <a:off x="1958100" y="4075013"/>
            <a:ext cx="6158289"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lang="nl-NL" sz="2800" kern="0" dirty="0">
                <a:solidFill>
                  <a:srgbClr val="000000"/>
                </a:solidFill>
                <a:latin typeface="+mj-lt"/>
                <a:cs typeface="Helvetica"/>
                <a:sym typeface="Helvetica"/>
              </a:rPr>
              <a:t>0,5 gram van de oorspronkelijke stof</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5" name="Shape 90">
            <a:extLst>
              <a:ext uri="{FF2B5EF4-FFF2-40B4-BE49-F238E27FC236}">
                <a16:creationId xmlns:a16="http://schemas.microsoft.com/office/drawing/2014/main" id="{7550F05A-CF05-4F02-8A8F-76119DE2CF57}"/>
              </a:ext>
            </a:extLst>
          </p:cNvPr>
          <p:cNvSpPr/>
          <p:nvPr/>
        </p:nvSpPr>
        <p:spPr>
          <a:xfrm>
            <a:off x="1958100" y="5121090"/>
            <a:ext cx="6158290"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0,5 gram van een andere stof</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7" name="Titel 1"/>
          <p:cNvSpPr>
            <a:spLocks noGrp="1"/>
          </p:cNvSpPr>
          <p:nvPr>
            <p:ph type="title"/>
          </p:nvPr>
        </p:nvSpPr>
        <p:spPr>
          <a:xfrm>
            <a:off x="363658" y="112286"/>
            <a:ext cx="8487733" cy="855185"/>
          </a:xfrm>
        </p:spPr>
        <p:txBody>
          <a:bodyPr anchor="t">
            <a:normAutofit fontScale="90000"/>
          </a:bodyPr>
          <a:lstStyle/>
          <a:p>
            <a:pPr marL="0" indent="0">
              <a:lnSpc>
                <a:spcPts val="4000"/>
              </a:lnSpc>
              <a:buNone/>
            </a:pPr>
            <a:r>
              <a:rPr lang="nl-NL" sz="3600" dirty="0"/>
              <a:t>Je hebt 1,0 gram van een radioactieve stof. Na één halveringstijd is de samenstelling van het materiaal:</a:t>
            </a:r>
          </a:p>
        </p:txBody>
      </p:sp>
    </p:spTree>
    <p:extLst>
      <p:ext uri="{BB962C8B-B14F-4D97-AF65-F5344CB8AC3E}">
        <p14:creationId xmlns:p14="http://schemas.microsoft.com/office/powerpoint/2010/main" val="573640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5685183" y="6407433"/>
            <a:ext cx="3458817" cy="253916"/>
          </a:xfrm>
          <a:prstGeom prst="rect">
            <a:avLst/>
          </a:prstGeom>
          <a:noFill/>
        </p:spPr>
        <p:txBody>
          <a:bodyPr wrap="square" rtlCol="0">
            <a:spAutoFit/>
          </a:bodyPr>
          <a:lstStyle/>
          <a:p>
            <a:pPr defTabSz="457200">
              <a:defRPr/>
            </a:pPr>
            <a:r>
              <a:rPr lang="nl-NL" sz="1050" dirty="0">
                <a:solidFill>
                  <a:prstClr val="white"/>
                </a:solidFill>
                <a:latin typeface="Tahoma" panose="020B0604030504040204" pitchFamily="34" charset="0"/>
                <a:ea typeface="Tahoma" panose="020B0604030504040204" pitchFamily="34" charset="0"/>
                <a:cs typeface="Tahoma" panose="020B0604030504040204" pitchFamily="34" charset="0"/>
              </a:rPr>
              <a:t>www.nvon.nl/diagnostischevragen        © 2022 NVON </a:t>
            </a:r>
          </a:p>
        </p:txBody>
      </p:sp>
      <p:sp>
        <p:nvSpPr>
          <p:cNvPr id="2" name="Titel 1"/>
          <p:cNvSpPr>
            <a:spLocks noGrp="1"/>
          </p:cNvSpPr>
          <p:nvPr>
            <p:ph type="title"/>
          </p:nvPr>
        </p:nvSpPr>
        <p:spPr>
          <a:xfrm>
            <a:off x="628650" y="365126"/>
            <a:ext cx="7886700" cy="4097544"/>
          </a:xfrm>
        </p:spPr>
        <p:txBody>
          <a:bodyPr>
            <a:normAutofit/>
          </a:bodyPr>
          <a:lstStyle/>
          <a:p>
            <a:br>
              <a:rPr lang="nl-NL" b="1" dirty="0"/>
            </a:br>
            <a:endParaRPr lang="nl-NL" dirty="0"/>
          </a:p>
        </p:txBody>
      </p:sp>
      <p:sp>
        <p:nvSpPr>
          <p:cNvPr id="28" name="Titel 1"/>
          <p:cNvSpPr txBox="1">
            <a:spLocks/>
          </p:cNvSpPr>
          <p:nvPr/>
        </p:nvSpPr>
        <p:spPr>
          <a:xfrm>
            <a:off x="628650" y="572530"/>
            <a:ext cx="7886700" cy="3363366"/>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nl-NL" dirty="0">
                <a:solidFill>
                  <a:srgbClr val="000000"/>
                </a:solidFill>
                <a:latin typeface="Calibri" panose="020F0502020204030204" pitchFamily="34" charset="0"/>
                <a:cs typeface="Calibri" panose="020F0502020204030204" pitchFamily="34" charset="0"/>
              </a:rPr>
              <a:t>Deze vragen met toelichting zijn ontwikkeld door de diagnostische vragen werkgroep van de NVON</a:t>
            </a:r>
          </a:p>
          <a:p>
            <a:endParaRPr lang="nl-NL" dirty="0">
              <a:solidFill>
                <a:srgbClr val="000000"/>
              </a:solidFill>
              <a:latin typeface="Calibri" panose="020F0502020204030204" pitchFamily="34" charset="0"/>
              <a:cs typeface="Calibri" panose="020F0502020204030204" pitchFamily="34" charset="0"/>
            </a:endParaRPr>
          </a:p>
          <a:p>
            <a:r>
              <a:rPr lang="nl-NL" dirty="0">
                <a:solidFill>
                  <a:srgbClr val="000000"/>
                </a:solidFill>
                <a:latin typeface="Calibri" panose="020F0502020204030204" pitchFamily="34" charset="0"/>
                <a:cs typeface="Calibri" panose="020F0502020204030204" pitchFamily="34" charset="0"/>
              </a:rPr>
              <a:t>Heb je feedback, wil je bijdragen, vragen testen of samenwerken? Laat het weten via:</a:t>
            </a:r>
            <a:br>
              <a:rPr lang="nl-NL" dirty="0">
                <a:solidFill>
                  <a:srgbClr val="000000"/>
                </a:solidFill>
                <a:latin typeface="Calibri" panose="020F0502020204030204" pitchFamily="34" charset="0"/>
                <a:cs typeface="Calibri" panose="020F0502020204030204" pitchFamily="34" charset="0"/>
              </a:rPr>
            </a:br>
            <a:r>
              <a:rPr lang="nl-NL" dirty="0">
                <a:solidFill>
                  <a:srgbClr val="000000"/>
                </a:solidFill>
                <a:latin typeface="Calibri" panose="020F0502020204030204" pitchFamily="34" charset="0"/>
                <a:cs typeface="Calibri" panose="020F0502020204030204" pitchFamily="34" charset="0"/>
                <a:hlinkClick r:id="rId3"/>
              </a:rPr>
              <a:t>diagnostischevragen@nvon.nl</a:t>
            </a:r>
            <a:r>
              <a:rPr lang="nl-NL" dirty="0">
                <a:solidFill>
                  <a:srgbClr val="000000"/>
                </a:solidFill>
                <a:latin typeface="Calibri" panose="020F0502020204030204" pitchFamily="34" charset="0"/>
                <a:cs typeface="Calibri" panose="020F0502020204030204" pitchFamily="34" charset="0"/>
              </a:rPr>
              <a:t> </a:t>
            </a:r>
          </a:p>
        </p:txBody>
      </p:sp>
      <p:pic>
        <p:nvPicPr>
          <p:cNvPr id="8" name="Afbeelding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0189" y="4281356"/>
            <a:ext cx="4243622" cy="1295421"/>
          </a:xfrm>
          <a:prstGeom prst="rect">
            <a:avLst/>
          </a:prstGeom>
        </p:spPr>
      </p:pic>
      <p:sp>
        <p:nvSpPr>
          <p:cNvPr id="3" name="Google Shape;256;p23">
            <a:extLst>
              <a:ext uri="{FF2B5EF4-FFF2-40B4-BE49-F238E27FC236}">
                <a16:creationId xmlns:a16="http://schemas.microsoft.com/office/drawing/2014/main" id="{3D284F5F-7F6D-0502-A99B-28EE7AF38E53}"/>
              </a:ext>
            </a:extLst>
          </p:cNvPr>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sz="1800">
              <a:solidFill>
                <a:srgbClr val="3366FF"/>
              </a:solidFill>
              <a:latin typeface="Corbel"/>
              <a:ea typeface="Corbel"/>
              <a:cs typeface="Corbel"/>
              <a:sym typeface="Corbel"/>
            </a:endParaRPr>
          </a:p>
        </p:txBody>
      </p:sp>
      <p:sp>
        <p:nvSpPr>
          <p:cNvPr id="6" name="Google Shape;257;p23">
            <a:extLst>
              <a:ext uri="{FF2B5EF4-FFF2-40B4-BE49-F238E27FC236}">
                <a16:creationId xmlns:a16="http://schemas.microsoft.com/office/drawing/2014/main" id="{7DDAA764-CB52-A160-5C10-76CA2D0967B2}"/>
              </a:ext>
            </a:extLst>
          </p:cNvPr>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algn="r">
              <a:buClr>
                <a:srgbClr val="FFFFFF"/>
              </a:buClr>
              <a:buSzPts val="1050"/>
              <a:buFont typeface="Tahoma"/>
              <a:buNone/>
            </a:pPr>
            <a:r>
              <a:rPr lang="en-GB" sz="1050" dirty="0">
                <a:solidFill>
                  <a:srgbClr val="FFFFFF"/>
                </a:solidFill>
                <a:latin typeface="Tahoma"/>
                <a:ea typeface="Tahoma"/>
                <a:cs typeface="Tahoma"/>
                <a:sym typeface="Tahoma"/>
              </a:rPr>
              <a:t>www.diagnostischevragen.nl</a:t>
            </a:r>
            <a:endParaRPr dirty="0"/>
          </a:p>
        </p:txBody>
      </p:sp>
      <p:pic>
        <p:nvPicPr>
          <p:cNvPr id="1028" name="Picture 4" descr="Creative Commons Attribution-ShareAlike 3.0 Unported - Wikidata">
            <a:extLst>
              <a:ext uri="{FF2B5EF4-FFF2-40B4-BE49-F238E27FC236}">
                <a16:creationId xmlns:a16="http://schemas.microsoft.com/office/drawing/2014/main" id="{9F608E1F-C09A-D688-42AC-36E8E18741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188" y="6332184"/>
            <a:ext cx="1148977" cy="404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058752"/>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598</Words>
  <Application>Microsoft Office PowerPoint</Application>
  <PresentationFormat>Diavoorstelling (4:3)</PresentationFormat>
  <Paragraphs>61</Paragraphs>
  <Slides>5</Slides>
  <Notes>5</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5</vt:i4>
      </vt:variant>
    </vt:vector>
  </HeadingPairs>
  <TitlesOfParts>
    <vt:vector size="14" baseType="lpstr">
      <vt:lpstr>Arial</vt:lpstr>
      <vt:lpstr>Calibri</vt:lpstr>
      <vt:lpstr>Calibri Light</vt:lpstr>
      <vt:lpstr>Corbel</vt:lpstr>
      <vt:lpstr>Helvetica</vt:lpstr>
      <vt:lpstr>Helvetica Light</vt:lpstr>
      <vt:lpstr>source sans pro</vt:lpstr>
      <vt:lpstr>Tahoma</vt:lpstr>
      <vt:lpstr>Kantoorthema</vt:lpstr>
      <vt:lpstr>Medische beeldvorming</vt:lpstr>
      <vt:lpstr>De halveringsdikte van lood voor een bepaald type straling is 4,0 cm. Nu heb je een plaat van 8,0 cm dikte. Hoeveel straling wordt door deze plaat tegengehouden?</vt:lpstr>
      <vt:lpstr>Je hebt je arm gebroken en je laat een röntgenfoto maken. Welke uitspraak/uitspraken zijn waar? A: Door de röntgenfoto ben je zelf een bron van straling geworden B: Door de röntgenfoto zijn je cellen (licht) beschadigd geraakt</vt:lpstr>
      <vt:lpstr>Je hebt 1,0 gram van een radioactieve stof. Na één halveringstijd is de samenstelling van het materiaal:</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halveringsdikte van lood voor een bepaald type straling is 4,0 cm. Nu heb je een plaat van 8,0 cm dikte. Hoeveel straling wordt door deze plaat tegengehouden?</dc:title>
  <dc:creator>J.C.E. Brill</dc:creator>
  <cp:lastModifiedBy>J.C.E. Brill</cp:lastModifiedBy>
  <cp:revision>5</cp:revision>
  <dcterms:created xsi:type="dcterms:W3CDTF">2022-09-12T12:32:01Z</dcterms:created>
  <dcterms:modified xsi:type="dcterms:W3CDTF">2024-04-10T18:31:39Z</dcterms:modified>
</cp:coreProperties>
</file>