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ddIQHVWK6vuIu19mOlibgX8MH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613200-5F7F-4510-9FDF-EB3E9261DCF5}">
  <a:tblStyle styleId="{B9613200-5F7F-4510-9FDF-EB3E9261DC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526" autoAdjust="0"/>
  </p:normalViewPr>
  <p:slideViewPr>
    <p:cSldViewPr snapToGrid="0">
      <p:cViewPr varScale="1">
        <p:scale>
          <a:sx n="60" d="100"/>
          <a:sy n="60" d="100"/>
        </p:scale>
        <p:origin x="3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75320be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575320be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bij een pH bepaling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goed, aantal decimalen is de significantie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De leerling denkt dat de 0 voor de 7 niet meetelt in bij het aantal decimalen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De leerling heeft bij de  berekening geen - log[..]  gebruikt maar log [..]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De leerling heeft bij de  berekening geen - log[..]  gebruikt maar log [..] en ook gaat het fout bij het aantal decimalen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 auteur ABS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Verplicht invullen: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94" name="Google Shape;294;g3575320bec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75320be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3575320bec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bij een pH bepaling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 </a:t>
            </a:r>
            <a:r>
              <a:rPr lang="nl-NL" dirty="0"/>
              <a:t>De leerling denkt</a:t>
            </a:r>
            <a:r>
              <a:rPr lang="nl-NL" b="1" dirty="0"/>
              <a:t> </a:t>
            </a:r>
            <a:r>
              <a:rPr lang="nl-NL" dirty="0"/>
              <a:t>dat het aantal decimalen goed is (op dezelfde manier dan met het log verhaal).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De leerling heeft niet het juiste aantal significante cijfers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De leerling heeft niet het aantal juiste aantal cijfers.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 </a:t>
            </a:r>
            <a:endParaRPr dirty="0"/>
          </a:p>
        </p:txBody>
      </p:sp>
      <p:sp>
        <p:nvSpPr>
          <p:cNvPr id="319" name="Google Shape;319;g3575320bec5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/>
              <a:t>De vragen en toelichtingen vallen onder een </a:t>
            </a:r>
            <a:r>
              <a:rPr lang="nl-NL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nl-NL" b="0" u="none"/>
              <a:t>https://creativecommons.org/licenses/by-sa/4.0</a:t>
            </a:r>
            <a:endParaRPr/>
          </a:p>
        </p:txBody>
      </p:sp>
      <p:sp>
        <p:nvSpPr>
          <p:cNvPr id="344" name="Google Shape;34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welke getallen meetellen voor significante cijfers.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 </a:t>
            </a:r>
            <a:r>
              <a:rPr lang="nl-NL" dirty="0"/>
              <a:t>leerlingen denken dat alle 0’en niet meedoen met significante cijfers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 </a:t>
            </a:r>
            <a:r>
              <a:rPr lang="nl-NL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b="0" dirty="0"/>
              <a:t> leerlingen denken dat decimalen significante cijfers 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b="0" dirty="0"/>
              <a:t> leerlingen denken dat alle cijfers significante cijfers zijn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b8968c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db8968c87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welke getallen meetellen voor significante cijfers.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leerlingen denken dat alle cijfers achter de komma significante cijfers 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leerlingen denken dat alle 0’en niet meedoen met significante cijfers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 </a:t>
            </a:r>
            <a:r>
              <a:rPr lang="nl-NL" dirty="0"/>
              <a:t>leerlingen denken dat alleen cijfers voor de komma significante cijfers 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g2db8968c87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Misvatting: leerlingen weten het verschil tussen een meetwaarde en een telwaarde niet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leerlingen zien over het hoofd dat 1 een telwaarde is en geen meetwaarde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Leerlingen denk dat het standaard 2 significantie cijfers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leerlingen geven antwoord in het grootste aantal significante cijfers van de gebruikte meetwaarden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2" name="Google Shape;1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3cff811b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03cff811b0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van het antwoord van een berekening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de leerling ziet 0 niet als significant cijfer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de leerling kijkt naar het grootste aantal significante cijfers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de leerling kijkt alleen naar het aantal decimalen voor x10</a:t>
            </a:r>
            <a:r>
              <a:rPr lang="nl-NL" baseline="30000" dirty="0"/>
              <a:t>2</a:t>
            </a:r>
            <a:endParaRPr baseline="30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g303cff811b0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3cff811b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03cff811b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van het antwoord van een berekening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leerlingen denken dat een 0 geen significant cijfer kan 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leerling noteert de gevonden waarde in de verkeerde wetenschappelijke notatie en verkeerd aantal cijfers.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leerlingen geven antwoord in het grootste aantal significante cijfers van de gebruikte meetwaarden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 </a:t>
            </a:r>
            <a:endParaRPr dirty="0"/>
          </a:p>
        </p:txBody>
      </p:sp>
      <p:sp>
        <p:nvSpPr>
          <p:cNvPr id="194" name="Google Shape;194;g303cff811b0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3cff811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03cff811b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van het antwoord van een berekening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leerlingen denken dat een 0 geen significant cijfer kan 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leerlingen geven antwoord in het grootste aantal significante cijfers van de gebruikte meetwaarden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leerlingen kijken naar het aantal nullen in de meetwaarden en tellen die op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g303cff811b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3cff811b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03cff811b0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bij een gemiddelde berekening en optellen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leerlingen denken dat een 0 geen significant cijfer kan zijn of ziet de 3 als meetwaarde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leerlingen passen alleen de regels voor vermenigvuldigen en delen toe en kappen het antwoord af.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leerlingen passen alleen de regels voor vermenigvuldigen en delen toe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 </a:t>
            </a:r>
            <a:endParaRPr dirty="0"/>
          </a:p>
        </p:txBody>
      </p:sp>
      <p:sp>
        <p:nvSpPr>
          <p:cNvPr id="244" name="Google Shape;244;g303cff811b0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3cff811b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303cff811b0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misvatting: leerlingen weten niet hoe zij het juiste aantal significante cijfers moeten bepalen van het antwoord van een berekening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A</a:t>
            </a:r>
            <a:r>
              <a:rPr lang="nl-NL" dirty="0"/>
              <a:t> leerlingen denken dat een 0 geen significant cijfer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B</a:t>
            </a:r>
            <a:r>
              <a:rPr lang="nl-NL" dirty="0"/>
              <a:t> De leerlingen denken dat de nullen achter de komma niet meetellen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C</a:t>
            </a:r>
            <a:r>
              <a:rPr lang="nl-NL" dirty="0"/>
              <a:t> GOED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b="1" dirty="0"/>
              <a:t>D</a:t>
            </a:r>
            <a:r>
              <a:rPr lang="nl-NL" dirty="0"/>
              <a:t> leerlingen denken dat het aantal cijfers na de komma gelijk is aan het aantal significante cijfers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 </a:t>
            </a:r>
            <a:endParaRPr dirty="0"/>
          </a:p>
        </p:txBody>
      </p:sp>
      <p:sp>
        <p:nvSpPr>
          <p:cNvPr id="269" name="Google Shape;269;g303cff811b0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7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nl-NL" sz="5400" b="1">
                <a:solidFill>
                  <a:schemeClr val="accent1"/>
                </a:solidFill>
              </a:rPr>
              <a:t>Diagnostische vragen scheikunde</a:t>
            </a:r>
            <a:br>
              <a:rPr lang="nl-NL" sz="5400" b="1">
                <a:solidFill>
                  <a:schemeClr val="accent1"/>
                </a:solidFill>
              </a:rPr>
            </a:br>
            <a:r>
              <a:rPr lang="nl-NL" sz="5400" b="1">
                <a:solidFill>
                  <a:schemeClr val="accent1"/>
                </a:solidFill>
              </a:rPr>
              <a:t>Significantie</a:t>
            </a:r>
            <a:br>
              <a:rPr lang="nl-NL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5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75320bec5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g3575320bec5_0_0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g3575320bec5_0_0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99" name="Google Shape;299;g3575320bec5_0_0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Google Shape;300;g3575320bec5_0_0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g3575320bec5_0_0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302" name="Google Shape;302;g3575320bec5_0_0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3" name="Google Shape;303;g3575320bec5_0_0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g3575320bec5_0_0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305" name="Google Shape;305;g3575320bec5_0_0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6" name="Google Shape;306;g3575320bec5_0_0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g3575320bec5_0_0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308" name="Google Shape;308;g3575320bec5_0_0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9" name="Google Shape;309;g3575320bec5_0_0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g3575320bec5_0_0"/>
          <p:cNvSpPr/>
          <p:nvPr/>
        </p:nvSpPr>
        <p:spPr>
          <a:xfrm>
            <a:off x="973798" y="5357925"/>
            <a:ext cx="14295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-0,079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575320bec5_0_0"/>
          <p:cNvSpPr/>
          <p:nvPr/>
        </p:nvSpPr>
        <p:spPr>
          <a:xfrm>
            <a:off x="2780022" y="5315775"/>
            <a:ext cx="1838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-7,92 x 10</a:t>
            </a:r>
            <a:r>
              <a:rPr lang="nl-NL" sz="2800" baseline="300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575320bec5_0_0"/>
          <p:cNvSpPr/>
          <p:nvPr/>
        </p:nvSpPr>
        <p:spPr>
          <a:xfrm>
            <a:off x="4739088" y="5344521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dirty="0">
                <a:latin typeface="Calibri"/>
                <a:ea typeface="Calibri"/>
                <a:cs typeface="Calibri"/>
                <a:sym typeface="Calibri"/>
              </a:rPr>
              <a:t>0,079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3575320bec5_0_0"/>
          <p:cNvSpPr/>
          <p:nvPr/>
        </p:nvSpPr>
        <p:spPr>
          <a:xfrm>
            <a:off x="6779802" y="5333025"/>
            <a:ext cx="2219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7,92 x 10</a:t>
            </a:r>
            <a:r>
              <a:rPr lang="nl-NL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3575320bec5_0_0"/>
          <p:cNvSpPr txBox="1">
            <a:spLocks noGrp="1"/>
          </p:cNvSpPr>
          <p:nvPr>
            <p:ph type="title"/>
          </p:nvPr>
        </p:nvSpPr>
        <p:spPr>
          <a:xfrm>
            <a:off x="729419" y="1492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dirty="0"/>
              <a:t>9.</a:t>
            </a:r>
            <a:endParaRPr sz="3200" dirty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dirty="0"/>
              <a:t>Je bepaalt de pH van 1,20 M HNO</a:t>
            </a:r>
            <a:r>
              <a:rPr lang="nl-NL" sz="3200" baseline="-25000" dirty="0"/>
              <a:t>3</a:t>
            </a:r>
            <a:r>
              <a:rPr lang="nl-NL" sz="3200" dirty="0"/>
              <a:t> (T=298K)</a:t>
            </a:r>
            <a:endParaRPr sz="3200" dirty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dirty="0"/>
              <a:t>De juiste pH is dan:</a:t>
            </a:r>
            <a:endParaRPr sz="3200" dirty="0"/>
          </a:p>
        </p:txBody>
      </p:sp>
      <p:sp>
        <p:nvSpPr>
          <p:cNvPr id="315" name="Google Shape;315;g3575320bec5_0_0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75320bec5_0_2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g3575320bec5_0_24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g3575320bec5_0_24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324" name="Google Shape;324;g3575320bec5_0_24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5" name="Google Shape;325;g3575320bec5_0_24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g3575320bec5_0_24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327" name="Google Shape;327;g3575320bec5_0_24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8" name="Google Shape;328;g3575320bec5_0_24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g3575320bec5_0_24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330" name="Google Shape;330;g3575320bec5_0_24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1" name="Google Shape;331;g3575320bec5_0_24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g3575320bec5_0_24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333" name="Google Shape;333;g3575320bec5_0_24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4" name="Google Shape;334;g3575320bec5_0_24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g3575320bec5_0_24"/>
          <p:cNvSpPr/>
          <p:nvPr/>
        </p:nvSpPr>
        <p:spPr>
          <a:xfrm>
            <a:off x="973798" y="5357925"/>
            <a:ext cx="14295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0,05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575320bec5_0_24"/>
          <p:cNvSpPr/>
          <p:nvPr/>
        </p:nvSpPr>
        <p:spPr>
          <a:xfrm>
            <a:off x="2780022" y="5315775"/>
            <a:ext cx="1838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0,0501</a:t>
            </a:r>
            <a:endParaRPr sz="2800" b="0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575320bec5_0_24"/>
          <p:cNvSpPr/>
          <p:nvPr/>
        </p:nvSpPr>
        <p:spPr>
          <a:xfrm>
            <a:off x="4739088" y="5280353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5,0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 10</a:t>
            </a:r>
            <a:r>
              <a:rPr lang="nl-NL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3575320bec5_0_24"/>
          <p:cNvSpPr/>
          <p:nvPr/>
        </p:nvSpPr>
        <p:spPr>
          <a:xfrm>
            <a:off x="6779802" y="5333025"/>
            <a:ext cx="2219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5,01x 10</a:t>
            </a:r>
            <a:r>
              <a:rPr lang="nl-NL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3575320bec5_0_24"/>
          <p:cNvSpPr txBox="1">
            <a:spLocks noGrp="1"/>
          </p:cNvSpPr>
          <p:nvPr>
            <p:ph type="title"/>
          </p:nvPr>
        </p:nvSpPr>
        <p:spPr>
          <a:xfrm>
            <a:off x="729419" y="1492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10 </a:t>
            </a: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Bereken de [H</a:t>
            </a:r>
            <a:r>
              <a:rPr lang="nl-NL" sz="3200" baseline="-25000"/>
              <a:t>3</a:t>
            </a:r>
            <a:r>
              <a:rPr lang="nl-NL" sz="3200"/>
              <a:t>O</a:t>
            </a:r>
            <a:r>
              <a:rPr lang="nl-NL" sz="3200" baseline="30000"/>
              <a:t>+</a:t>
            </a:r>
            <a:r>
              <a:rPr lang="nl-NL" sz="3200"/>
              <a:t>] van HNO</a:t>
            </a:r>
            <a:r>
              <a:rPr lang="nl-NL" sz="3200" baseline="-25000"/>
              <a:t>3</a:t>
            </a:r>
            <a:r>
              <a:rPr lang="nl-NL" sz="3200"/>
              <a:t> (bij T=298K)</a:t>
            </a: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Als de pH gegeven is: pH = 1,30</a:t>
            </a:r>
            <a:endParaRPr sz="3200"/>
          </a:p>
        </p:txBody>
      </p:sp>
      <p:sp>
        <p:nvSpPr>
          <p:cNvPr id="340" name="Google Shape;340;g3575320bec5_0_24">
            <a:hlinkClick r:id="rId3"/>
          </p:cNvPr>
          <p:cNvSpPr txBox="1"/>
          <p:nvPr/>
        </p:nvSpPr>
        <p:spPr>
          <a:xfrm>
            <a:off x="6100763" y="6407433"/>
            <a:ext cx="304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nl-NL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nl-NL" b="1"/>
            </a:b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l-NL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nl-NL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nl-NL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nl-NL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1" name="Google Shape;351;p17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>
            <a:hlinkClick r:id="rId6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>
            <a:off x="806913" y="1496245"/>
            <a:ext cx="908647" cy="908646"/>
            <a:chOff x="947033" y="2362454"/>
            <a:chExt cx="908647" cy="908646"/>
          </a:xfrm>
        </p:grpSpPr>
        <p:sp>
          <p:nvSpPr>
            <p:cNvPr id="99" name="Google Shape;99;p1"/>
            <p:cNvSpPr/>
            <p:nvPr/>
          </p:nvSpPr>
          <p:spPr>
            <a:xfrm>
              <a:off x="947033" y="236245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261236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806912" y="2594911"/>
            <a:ext cx="908647" cy="908646"/>
            <a:chOff x="4665644" y="2362454"/>
            <a:chExt cx="908647" cy="908646"/>
          </a:xfrm>
        </p:grpSpPr>
        <p:sp>
          <p:nvSpPr>
            <p:cNvPr id="102" name="Google Shape;102;p1"/>
            <p:cNvSpPr/>
            <p:nvPr/>
          </p:nvSpPr>
          <p:spPr>
            <a:xfrm>
              <a:off x="4665644" y="236245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979847" y="258847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>
            <a:off x="806911" y="3730897"/>
            <a:ext cx="908647" cy="908646"/>
            <a:chOff x="947033" y="4156948"/>
            <a:chExt cx="908647" cy="908646"/>
          </a:xfrm>
        </p:grpSpPr>
        <p:sp>
          <p:nvSpPr>
            <p:cNvPr id="105" name="Google Shape;105;p1"/>
            <p:cNvSpPr/>
            <p:nvPr/>
          </p:nvSpPr>
          <p:spPr>
            <a:xfrm>
              <a:off x="947033" y="4156948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261237" y="4382969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>
            <a:off x="806911" y="4829563"/>
            <a:ext cx="908647" cy="908646"/>
            <a:chOff x="4665644" y="4148177"/>
            <a:chExt cx="908647" cy="908646"/>
          </a:xfrm>
        </p:grpSpPr>
        <p:sp>
          <p:nvSpPr>
            <p:cNvPr id="108" name="Google Shape;108;p1"/>
            <p:cNvSpPr/>
            <p:nvPr/>
          </p:nvSpPr>
          <p:spPr>
            <a:xfrm>
              <a:off x="4665644" y="4148177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4979848" y="4374198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1958101" y="1673217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958101" y="2728285"/>
            <a:ext cx="6158288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958100" y="3873845"/>
            <a:ext cx="6158289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958099" y="5079657"/>
            <a:ext cx="6158290" cy="5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nl-NL" sz="3600"/>
              <a:t>1. Hoeveel significante cijfers heeft de volgende waarde: 0,01340</a:t>
            </a:r>
            <a:endParaRPr/>
          </a:p>
        </p:txBody>
      </p:sp>
      <p:sp>
        <p:nvSpPr>
          <p:cNvPr id="115" name="Google Shape;115;p1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b8968c87c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2" name="Google Shape;122;g2db8968c87c_0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23" name="Google Shape;123;g2db8968c87c_0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4" name="Google Shape;124;g2db8968c87c_0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g2db8968c87c_0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26" name="Google Shape;126;g2db8968c87c_0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127;g2db8968c87c_0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g2db8968c87c_0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29" name="Google Shape;129;g2db8968c87c_0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g2db8968c87c_0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g2db8968c87c_0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32" name="Google Shape;132;g2db8968c87c_0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g2db8968c87c_0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g2db8968c87c_0_0"/>
          <p:cNvSpPr/>
          <p:nvPr/>
        </p:nvSpPr>
        <p:spPr>
          <a:xfrm>
            <a:off x="1958101" y="167321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db8968c87c_0_0"/>
          <p:cNvSpPr/>
          <p:nvPr/>
        </p:nvSpPr>
        <p:spPr>
          <a:xfrm>
            <a:off x="1958101" y="272828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db8968c87c_0_0"/>
          <p:cNvSpPr/>
          <p:nvPr/>
        </p:nvSpPr>
        <p:spPr>
          <a:xfrm>
            <a:off x="1958100" y="3873845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db8968c87c_0_0"/>
          <p:cNvSpPr/>
          <p:nvPr/>
        </p:nvSpPr>
        <p:spPr>
          <a:xfrm>
            <a:off x="1958099" y="5079657"/>
            <a:ext cx="6158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db8968c87c_0_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nl-NL" sz="3600"/>
              <a:t>2. Hoeveel significante cijfers heeft de volgende waarde: 1340,0</a:t>
            </a:r>
            <a:endParaRPr/>
          </a:p>
        </p:txBody>
      </p:sp>
      <p:sp>
        <p:nvSpPr>
          <p:cNvPr id="139" name="Google Shape;139;g2db8968c87c_0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16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47" name="Google Shape;147;p16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16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50" name="Google Shape;150;p16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53" name="Google Shape;153;p16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56" name="Google Shape;156;p16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6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0,2 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2984835" y="5047244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0,19 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763881" y="5305776"/>
            <a:ext cx="1644548" cy="58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0,192 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6774249" y="5013337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0,1918 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517109" y="237466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nl-NL" sz="3200"/>
              <a:t>3. Je berekent het volume van 4,700 g stof X met een dichtheid van 24,5 g/mL. Je gebruikt hiervoor onderstaande kruistabel en berekening:</a:t>
            </a:r>
            <a:br>
              <a:rPr lang="nl-NL" sz="3200"/>
            </a:br>
            <a:br>
              <a:rPr lang="nl-NL" sz="3200"/>
            </a:br>
            <a:br>
              <a:rPr lang="nl-NL" sz="3200"/>
            </a:br>
            <a:r>
              <a:rPr lang="nl-NL" sz="3200"/>
              <a:t>Hoe rond je je antwoord af op het juiste aantal significante cijfers?</a:t>
            </a:r>
            <a:endParaRPr/>
          </a:p>
        </p:txBody>
      </p:sp>
      <p:sp>
        <p:nvSpPr>
          <p:cNvPr id="163" name="Google Shape;163;p16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4" name="Google Shape;164;p16"/>
          <p:cNvGraphicFramePr/>
          <p:nvPr/>
        </p:nvGraphicFramePr>
        <p:xfrm>
          <a:off x="637068" y="2033439"/>
          <a:ext cx="2717550" cy="792500"/>
        </p:xfrm>
        <a:graphic>
          <a:graphicData uri="http://schemas.openxmlformats.org/drawingml/2006/table">
            <a:tbl>
              <a:tblPr firstRow="1" bandRow="1">
                <a:noFill/>
                <a:tableStyleId>{B9613200-5F7F-4510-9FDF-EB3E9261DCF5}</a:tableStyleId>
              </a:tblPr>
              <a:tblGrid>
                <a:gridCol w="9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u="none" strike="noStrike" cap="none"/>
                        <a:t>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u="none" strike="noStrike" cap="none"/>
                        <a:t>24,5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u="none" strike="noStrike" cap="none"/>
                        <a:t>4,700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u="none" strike="noStrike" cap="none"/>
                        <a:t>mL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nl-NL" sz="2000" u="none" strike="noStrike" cap="none"/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" name="Google Shape;165;p16"/>
          <p:cNvSpPr txBox="1"/>
          <p:nvPr/>
        </p:nvSpPr>
        <p:spPr>
          <a:xfrm>
            <a:off x="3737224" y="2100918"/>
            <a:ext cx="3368038" cy="5525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2190" r="-4693" b="-142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3cff811b0_0_5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g303cff811b0_0_50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g303cff811b0_0_50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174" name="Google Shape;174;g303cff811b0_0_50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175;g303cff811b0_0_50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g303cff811b0_0_50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177" name="Google Shape;177;g303cff811b0_0_50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178;g303cff811b0_0_50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g303cff811b0_0_50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180" name="Google Shape;180;g303cff811b0_0_50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181;g303cff811b0_0_50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g303cff811b0_0_50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183" name="Google Shape;183;g303cff811b0_0_50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4" name="Google Shape;184;g303cff811b0_0_50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g303cff811b0_0_50"/>
          <p:cNvSpPr/>
          <p:nvPr/>
        </p:nvSpPr>
        <p:spPr>
          <a:xfrm>
            <a:off x="838322" y="5308425"/>
            <a:ext cx="15681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8,0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x10</a:t>
            </a:r>
            <a:r>
              <a:rPr lang="nl-NL" sz="2800" baseline="300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03cff811b0_0_50"/>
          <p:cNvSpPr/>
          <p:nvPr/>
        </p:nvSpPr>
        <p:spPr>
          <a:xfrm>
            <a:off x="2780034" y="5315773"/>
            <a:ext cx="1429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80,0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03cff811b0_0_50"/>
          <p:cNvSpPr/>
          <p:nvPr/>
        </p:nvSpPr>
        <p:spPr>
          <a:xfrm>
            <a:off x="4739088" y="5280353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1,25x10</a:t>
            </a:r>
            <a:r>
              <a:rPr lang="nl-NL" sz="2800" baseline="300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3cff811b0_0_50"/>
          <p:cNvSpPr/>
          <p:nvPr/>
        </p:nvSpPr>
        <p:spPr>
          <a:xfrm>
            <a:off x="6779794" y="5333021"/>
            <a:ext cx="16965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>
                <a:latin typeface="Calibri"/>
                <a:ea typeface="Calibri"/>
                <a:cs typeface="Calibri"/>
                <a:sym typeface="Calibri"/>
              </a:rPr>
              <a:t>1,3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x10</a:t>
            </a:r>
            <a:r>
              <a:rPr lang="nl-NL" sz="28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03cff811b0_0_50"/>
          <p:cNvSpPr txBox="1">
            <a:spLocks noGrp="1"/>
          </p:cNvSpPr>
          <p:nvPr>
            <p:ph type="title"/>
          </p:nvPr>
        </p:nvSpPr>
        <p:spPr>
          <a:xfrm>
            <a:off x="729419" y="3016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4. De dichtheid van alcohol is 0,80 g/mL. Je hebt 100 mL alcohol.</a:t>
            </a:r>
            <a:br>
              <a:rPr lang="nl-NL" sz="3200"/>
            </a:br>
            <a:br>
              <a:rPr lang="nl-NL" sz="3200"/>
            </a:br>
            <a:r>
              <a:rPr lang="nl-NL" sz="3200"/>
              <a:t>Hoeveel gram alcohol is dit in het juiste aantal significante cijfers?</a:t>
            </a:r>
            <a:endParaRPr/>
          </a:p>
        </p:txBody>
      </p:sp>
      <p:sp>
        <p:nvSpPr>
          <p:cNvPr id="190" name="Google Shape;190;g303cff811b0_0_5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3cff811b0_0_2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Google Shape;197;g303cff811b0_0_26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g303cff811b0_0_26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199" name="Google Shape;199;g303cff811b0_0_26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0" name="Google Shape;200;g303cff811b0_0_26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g303cff811b0_0_26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02" name="Google Shape;202;g303cff811b0_0_26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3" name="Google Shape;203;g303cff811b0_0_26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g303cff811b0_0_26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05" name="Google Shape;205;g303cff811b0_0_26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6" name="Google Shape;206;g303cff811b0_0_26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g303cff811b0_0_26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08" name="Google Shape;208;g303cff811b0_0_26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9" name="Google Shape;209;g303cff811b0_0_26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g303cff811b0_0_26"/>
          <p:cNvSpPr/>
          <p:nvPr/>
        </p:nvSpPr>
        <p:spPr>
          <a:xfrm>
            <a:off x="838334" y="5308434"/>
            <a:ext cx="1172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8x10</a:t>
            </a:r>
            <a:r>
              <a:rPr lang="nl-NL" sz="28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03cff811b0_0_26"/>
          <p:cNvSpPr/>
          <p:nvPr/>
        </p:nvSpPr>
        <p:spPr>
          <a:xfrm>
            <a:off x="2780034" y="5315773"/>
            <a:ext cx="1429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8,0x10</a:t>
            </a:r>
            <a:r>
              <a:rPr lang="nl-NL" sz="28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03cff811b0_0_26"/>
          <p:cNvSpPr/>
          <p:nvPr/>
        </p:nvSpPr>
        <p:spPr>
          <a:xfrm>
            <a:off x="4739088" y="5280353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80,0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x10</a:t>
            </a:r>
            <a:r>
              <a:rPr lang="nl-NL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03cff811b0_0_26"/>
          <p:cNvSpPr/>
          <p:nvPr/>
        </p:nvSpPr>
        <p:spPr>
          <a:xfrm>
            <a:off x="6779794" y="5333021"/>
            <a:ext cx="16965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8,00</a:t>
            </a: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x10</a:t>
            </a:r>
            <a:r>
              <a:rPr lang="nl-NL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03cff811b0_0_26"/>
          <p:cNvSpPr txBox="1">
            <a:spLocks noGrp="1"/>
          </p:cNvSpPr>
          <p:nvPr>
            <p:ph type="title"/>
          </p:nvPr>
        </p:nvSpPr>
        <p:spPr>
          <a:xfrm>
            <a:off x="729419" y="1492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0"/>
              <a:buFont typeface="Calibri"/>
              <a:buNone/>
            </a:pPr>
            <a:r>
              <a:rPr lang="nl-NL" sz="3200"/>
              <a:t>5. Je berekent het aantal gram van 1,000 L alcohol. Je gebruikt hiervoor de dichtheid van</a:t>
            </a: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nl-NL" sz="3200"/>
              <a:t>0,80 g/mL.</a:t>
            </a:r>
            <a:br>
              <a:rPr lang="nl-NL" sz="3200"/>
            </a:br>
            <a:br>
              <a:rPr lang="nl-NL" sz="3200"/>
            </a:br>
            <a:r>
              <a:rPr lang="nl-NL" sz="3200"/>
              <a:t>Wat is het antwoord in het juiste aantal significante cijfers?</a:t>
            </a:r>
            <a:endParaRPr/>
          </a:p>
        </p:txBody>
      </p:sp>
      <p:sp>
        <p:nvSpPr>
          <p:cNvPr id="215" name="Google Shape;215;g303cff811b0_0_26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3cff811b0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g303cff811b0_0_0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g303cff811b0_0_0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24" name="Google Shape;224;g303cff811b0_0_0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g303cff811b0_0_0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g303cff811b0_0_0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27" name="Google Shape;227;g303cff811b0_0_0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g303cff811b0_0_0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g303cff811b0_0_0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30" name="Google Shape;230;g303cff811b0_0_0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g303cff811b0_0_0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g303cff811b0_0_0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33" name="Google Shape;233;g303cff811b0_0_0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4" name="Google Shape;234;g303cff811b0_0_0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g303cff811b0_0_0"/>
          <p:cNvSpPr/>
          <p:nvPr/>
        </p:nvSpPr>
        <p:spPr>
          <a:xfrm>
            <a:off x="838334" y="5308434"/>
            <a:ext cx="1172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g/mL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03cff811b0_0_0"/>
          <p:cNvSpPr/>
          <p:nvPr/>
        </p:nvSpPr>
        <p:spPr>
          <a:xfrm>
            <a:off x="2780034" y="5315773"/>
            <a:ext cx="1429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2,0 g/mL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03cff811b0_0_0"/>
          <p:cNvSpPr/>
          <p:nvPr/>
        </p:nvSpPr>
        <p:spPr>
          <a:xfrm>
            <a:off x="4739088" y="5280353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2,00 g/mL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03cff811b0_0_0"/>
          <p:cNvSpPr/>
          <p:nvPr/>
        </p:nvSpPr>
        <p:spPr>
          <a:xfrm>
            <a:off x="6779802" y="5333025"/>
            <a:ext cx="2219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2,000 g/mL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03cff811b0_0_0"/>
          <p:cNvSpPr txBox="1">
            <a:spLocks noGrp="1"/>
          </p:cNvSpPr>
          <p:nvPr>
            <p:ph type="title"/>
          </p:nvPr>
        </p:nvSpPr>
        <p:spPr>
          <a:xfrm>
            <a:off x="729419" y="1492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6. De massa van 20,0 mL van een vloeistof is 40 gram. </a:t>
            </a:r>
            <a:br>
              <a:rPr lang="nl-NL" sz="3200"/>
            </a:br>
            <a:br>
              <a:rPr lang="nl-NL" sz="3200"/>
            </a:br>
            <a:r>
              <a:rPr lang="nl-NL" sz="3200"/>
              <a:t>Wat is de dichtheid van deze vloeistof in het juiste aantal significante cijfers?</a:t>
            </a:r>
            <a:endParaRPr/>
          </a:p>
        </p:txBody>
      </p:sp>
      <p:sp>
        <p:nvSpPr>
          <p:cNvPr id="240" name="Google Shape;240;g303cff811b0_0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3cff811b0_4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g303cff811b0_4_0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g303cff811b0_4_0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49" name="Google Shape;249;g303cff811b0_4_0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0" name="Google Shape;250;g303cff811b0_4_0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g303cff811b0_4_0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52" name="Google Shape;252;g303cff811b0_4_0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3" name="Google Shape;253;g303cff811b0_4_0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g303cff811b0_4_0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55" name="Google Shape;255;g303cff811b0_4_0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6" name="Google Shape;256;g303cff811b0_4_0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g303cff811b0_4_0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58" name="Google Shape;258;g303cff811b0_4_0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9" name="Google Shape;259;g303cff811b0_4_0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g303cff811b0_4_0"/>
          <p:cNvSpPr/>
          <p:nvPr/>
        </p:nvSpPr>
        <p:spPr>
          <a:xfrm>
            <a:off x="838334" y="5308434"/>
            <a:ext cx="11727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g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03cff811b0_4_0"/>
          <p:cNvSpPr/>
          <p:nvPr/>
        </p:nvSpPr>
        <p:spPr>
          <a:xfrm>
            <a:off x="2780034" y="5315773"/>
            <a:ext cx="1429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9,0 g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03cff811b0_4_0"/>
          <p:cNvSpPr/>
          <p:nvPr/>
        </p:nvSpPr>
        <p:spPr>
          <a:xfrm>
            <a:off x="4739088" y="5280353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9,1 g/mL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03cff811b0_4_0"/>
          <p:cNvSpPr/>
          <p:nvPr/>
        </p:nvSpPr>
        <p:spPr>
          <a:xfrm>
            <a:off x="6779802" y="5333025"/>
            <a:ext cx="2219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9,07 g/mL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303cff811b0_4_0"/>
          <p:cNvSpPr txBox="1">
            <a:spLocks noGrp="1"/>
          </p:cNvSpPr>
          <p:nvPr>
            <p:ph type="title"/>
          </p:nvPr>
        </p:nvSpPr>
        <p:spPr>
          <a:xfrm>
            <a:off x="729419" y="1492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6"/>
              <a:buFont typeface="Calibri"/>
              <a:buNone/>
            </a:pPr>
            <a:r>
              <a:rPr lang="nl-NL" sz="3200"/>
              <a:t>7. Een leerling berekent de gemiddelde massa van drie metingen:   (10,2 + 9,0 + 8,00) : 3 = …g</a:t>
            </a: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6"/>
              <a:buFont typeface="Calibri"/>
              <a:buNone/>
            </a:pPr>
            <a:r>
              <a:rPr lang="nl-NL" sz="3200"/>
              <a:t>                      </a:t>
            </a:r>
            <a:br>
              <a:rPr lang="nl-NL" sz="3200"/>
            </a:br>
            <a:br>
              <a:rPr lang="nl-NL" sz="3200"/>
            </a:br>
            <a:r>
              <a:rPr lang="nl-NL" sz="3200"/>
              <a:t>Wat is het antwoord in het juiste aantal significante cijfers?</a:t>
            </a:r>
            <a:endParaRPr/>
          </a:p>
        </p:txBody>
      </p:sp>
      <p:sp>
        <p:nvSpPr>
          <p:cNvPr id="265" name="Google Shape;265;g303cff811b0_4_0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3cff811b0_0_7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Google Shape;272;g303cff811b0_0_74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g303cff811b0_0_74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274" name="Google Shape;274;g303cff811b0_0_74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g303cff811b0_0_74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g303cff811b0_0_74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277" name="Google Shape;277;g303cff811b0_0_74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8" name="Google Shape;278;g303cff811b0_0_74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g303cff811b0_0_74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280" name="Google Shape;280;g303cff811b0_0_74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1" name="Google Shape;281;g303cff811b0_0_74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g303cff811b0_0_74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283" name="Google Shape;283;g303cff811b0_0_74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4" name="Google Shape;284;g303cff811b0_0_74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nl-NL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303cff811b0_0_74"/>
          <p:cNvSpPr/>
          <p:nvPr/>
        </p:nvSpPr>
        <p:spPr>
          <a:xfrm>
            <a:off x="973798" y="5357925"/>
            <a:ext cx="14295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2x10</a:t>
            </a:r>
            <a:r>
              <a:rPr lang="nl-NL" sz="2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03cff811b0_0_74"/>
          <p:cNvSpPr/>
          <p:nvPr/>
        </p:nvSpPr>
        <p:spPr>
          <a:xfrm>
            <a:off x="2780034" y="5315773"/>
            <a:ext cx="14295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2,2x10</a:t>
            </a:r>
            <a:r>
              <a:rPr lang="nl-NL" sz="2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03cff811b0_0_74"/>
          <p:cNvSpPr/>
          <p:nvPr/>
        </p:nvSpPr>
        <p:spPr>
          <a:xfrm>
            <a:off x="4739088" y="5280353"/>
            <a:ext cx="1644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2,20x10</a:t>
            </a:r>
            <a:r>
              <a:rPr lang="nl-NL" sz="28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03cff811b0_0_74"/>
          <p:cNvSpPr/>
          <p:nvPr/>
        </p:nvSpPr>
        <p:spPr>
          <a:xfrm>
            <a:off x="6779802" y="5333025"/>
            <a:ext cx="22194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l-N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220,00 g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03cff811b0_0_74"/>
          <p:cNvSpPr txBox="1">
            <a:spLocks noGrp="1"/>
          </p:cNvSpPr>
          <p:nvPr>
            <p:ph type="title"/>
          </p:nvPr>
        </p:nvSpPr>
        <p:spPr>
          <a:xfrm>
            <a:off x="729419" y="149246"/>
            <a:ext cx="81099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8. Koolstof en zuurstof reageren in een massaverhouding koolstof: zuurstof 30,0 : 80,0.</a:t>
            </a:r>
            <a:endParaRPr sz="32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/>
              <a:t>Hoeveel gram koolstofdioxide kan ontstaan als uit 60,00 gram koolstof? Geef antwoord in het juiste aantal significante cijfers.</a:t>
            </a:r>
            <a:endParaRPr sz="3200"/>
          </a:p>
        </p:txBody>
      </p:sp>
      <p:sp>
        <p:nvSpPr>
          <p:cNvPr id="290" name="Google Shape;290;g303cff811b0_0_74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Diavoorstelling (4:3)</PresentationFormat>
  <Paragraphs>218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Helvetica Neue Light</vt:lpstr>
      <vt:lpstr>Corbel</vt:lpstr>
      <vt:lpstr>Helvetica Neue</vt:lpstr>
      <vt:lpstr>Kantoorthema</vt:lpstr>
      <vt:lpstr>Diagnostische vragen scheikunde Significantie </vt:lpstr>
      <vt:lpstr>1. Hoeveel significante cijfers heeft de volgende waarde: 0,01340</vt:lpstr>
      <vt:lpstr>2. Hoeveel significante cijfers heeft de volgende waarde: 1340,0</vt:lpstr>
      <vt:lpstr>3. Je berekent het volume van 4,700 g stof X met een dichtheid van 24,5 g/mL. Je gebruikt hiervoor onderstaande kruistabel en berekening:   Hoe rond je je antwoord af op het juiste aantal significante cijfers?</vt:lpstr>
      <vt:lpstr>4. De dichtheid van alcohol is 0,80 g/mL. Je hebt 100 mL alcohol.  Hoeveel gram alcohol is dit in het juiste aantal significante cijfers?</vt:lpstr>
      <vt:lpstr>5. Je berekent het aantal gram van 1,000 L alcohol. Je gebruikt hiervoor de dichtheid van 0,80 g/mL.  Wat is het antwoord in het juiste aantal significante cijfers?</vt:lpstr>
      <vt:lpstr>6. De massa van 20,0 mL van een vloeistof is 40 gram.   Wat is de dichtheid van deze vloeistof in het juiste aantal significante cijfers?</vt:lpstr>
      <vt:lpstr>7. Een leerling berekent de gemiddelde massa van drie metingen:   (10,2 + 9,0 + 8,00) : 3 = …g                         Wat is het antwoord in het juiste aantal significante cijfers?</vt:lpstr>
      <vt:lpstr>8. Koolstof en zuurstof reageren in een massaverhouding koolstof: zuurstof 30,0 : 80,0. Hoeveel gram koolstofdioxide kan ontstaan als uit 60,00 gram koolstof? Geef antwoord in het juiste aantal significante cijfers.</vt:lpstr>
      <vt:lpstr>9. Je bepaalt de pH van 1,20 M HNO3 (T=298K)  De juiste pH is dan:</vt:lpstr>
      <vt:lpstr>10  Bereken de [H3O+] van HNO3 (bij T=298K)  Als de pH gegeven is: pH = 1,30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Diagnostische vragen scheikunde Significantie </dc:title>
  <dc:creator>Sofie Faes</dc:creator>
  <cp:lastModifiedBy>L.O.E.S. Vermeij</cp:lastModifiedBy>
  <cp:revision>2</cp:revision>
  <dcterms:created xsi:type="dcterms:W3CDTF">2022-02-21T09:07:39Z</dcterms:created>
  <dcterms:modified xsi:type="dcterms:W3CDTF">2025-06-24T08:48:34Z</dcterms:modified>
</cp:coreProperties>
</file>