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25"/>
  </p:notesMasterIdLst>
  <p:sldIdLst>
    <p:sldId id="258" r:id="rId5"/>
    <p:sldId id="260" r:id="rId6"/>
    <p:sldId id="292" r:id="rId7"/>
    <p:sldId id="259" r:id="rId8"/>
    <p:sldId id="261" r:id="rId9"/>
    <p:sldId id="295" r:id="rId10"/>
    <p:sldId id="264" r:id="rId11"/>
    <p:sldId id="265" r:id="rId12"/>
    <p:sldId id="266" r:id="rId13"/>
    <p:sldId id="296" r:id="rId14"/>
    <p:sldId id="298" r:id="rId15"/>
    <p:sldId id="271" r:id="rId16"/>
    <p:sldId id="272" r:id="rId17"/>
    <p:sldId id="297" r:id="rId18"/>
    <p:sldId id="274" r:id="rId19"/>
    <p:sldId id="277" r:id="rId20"/>
    <p:sldId id="278" r:id="rId21"/>
    <p:sldId id="280" r:id="rId22"/>
    <p:sldId id="300" r:id="rId23"/>
    <p:sldId id="299" r:id="rId24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a van Veenendaal" initials="LvV" lastIdx="6" clrIdx="0">
    <p:extLst>
      <p:ext uri="{19B8F6BF-5375-455C-9EA6-DF929625EA0E}">
        <p15:presenceInfo xmlns:p15="http://schemas.microsoft.com/office/powerpoint/2012/main" userId="S-1-5-21-1757436266-1070379326-1452763161-52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1T12:04:50.680" idx="3">
    <p:pos x="10" y="10"/>
    <p:text>is het nog nodig om in te gaan op wat we verwachten bij beoordelen en analyseren?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DB5-999D-4C2B-AB8E-3B0073AF0611}" type="datetimeFigureOut">
              <a:rPr lang="nl-NL" smtClean="0"/>
              <a:t>07-07-2020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BEE5-3D39-4B4C-AB8B-5D647FB261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v.bibliotheek.hu.nl/linkdatabase/?_ga=2.135375153.1029770136.1531121477-1644570022.1519917585" TargetMode="External"/><Relationship Id="rId2" Type="http://schemas.openxmlformats.org/officeDocument/2006/relationships/hyperlink" Target="https://www.ncbi.nlm.nih.gov/mes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ursing.nl/PageFiles/15962/inzet/Critically_Appraised_Topics_(CAT)_Deel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venvn.nl/beterlat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Critical appraisal of a topic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PL3 – CAT opdracht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56" y="1290256"/>
            <a:ext cx="2032000" cy="2032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00" y="234548"/>
            <a:ext cx="1036577" cy="10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zoeken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46787"/>
            <a:ext cx="9720071" cy="436257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Gebruik je PICO om een zoekstrategie te formuleren: formuleer per P, I, C, O, zoveel mogelijk synoniemen en koppel deze aan elkaar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Gebruik </a:t>
            </a:r>
            <a:r>
              <a:rPr lang="nl-NL" dirty="0" smtClean="0">
                <a:hlinkClick r:id="rId2"/>
              </a:rPr>
              <a:t>MESH</a:t>
            </a:r>
            <a:r>
              <a:rPr lang="nl-NL" dirty="0" smtClean="0"/>
              <a:t> </a:t>
            </a:r>
            <a:r>
              <a:rPr lang="nl-NL" sz="1700" dirty="0" smtClean="0"/>
              <a:t>(</a:t>
            </a:r>
            <a:r>
              <a:rPr lang="nl-NL" sz="1700" dirty="0" err="1"/>
              <a:t>Medical</a:t>
            </a:r>
            <a:r>
              <a:rPr lang="nl-NL" sz="1700" dirty="0"/>
              <a:t> Subject </a:t>
            </a:r>
            <a:r>
              <a:rPr lang="nl-NL" sz="1700" dirty="0" err="1" smtClean="0"/>
              <a:t>Headings</a:t>
            </a:r>
            <a:r>
              <a:rPr lang="nl-NL" sz="1700" dirty="0" smtClean="0"/>
              <a:t>)</a:t>
            </a:r>
            <a:r>
              <a:rPr lang="nl-NL" dirty="0" smtClean="0"/>
              <a:t> termen als dit mogelijk is.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Zoek </a:t>
            </a:r>
            <a:r>
              <a:rPr lang="nl-NL" dirty="0"/>
              <a:t>altijd via de </a:t>
            </a:r>
            <a:r>
              <a:rPr lang="nl-NL" dirty="0" smtClean="0">
                <a:hlinkClick r:id="rId3"/>
              </a:rPr>
              <a:t>HU bibliotheek</a:t>
            </a:r>
            <a:r>
              <a:rPr lang="nl-NL" dirty="0" smtClean="0"/>
              <a:t>, zo vind je meer full-</a:t>
            </a:r>
            <a:r>
              <a:rPr lang="nl-NL" dirty="0" err="1" smtClean="0"/>
              <a:t>text</a:t>
            </a:r>
            <a:r>
              <a:rPr lang="nl-NL" dirty="0"/>
              <a:t> </a:t>
            </a:r>
            <a:r>
              <a:rPr lang="nl-NL" dirty="0" smtClean="0"/>
              <a:t>artikelen. Zoek bij voorkeur in </a:t>
            </a:r>
            <a:r>
              <a:rPr lang="nl-NL" dirty="0" err="1" smtClean="0"/>
              <a:t>Pubmed</a:t>
            </a:r>
            <a:r>
              <a:rPr lang="nl-NL" dirty="0" smtClean="0"/>
              <a:t> of </a:t>
            </a:r>
            <a:r>
              <a:rPr lang="nl-NL" dirty="0" err="1" smtClean="0"/>
              <a:t>Cinahl</a:t>
            </a:r>
            <a:r>
              <a:rPr lang="nl-NL" dirty="0" smtClean="0"/>
              <a:t>; en kies niet enkel voor ‘free’, want dan sluit je alle abonnementen van de HU uit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Gebruik een filter zoals ‘</a:t>
            </a:r>
            <a:r>
              <a:rPr lang="nl-NL" dirty="0" err="1" smtClean="0"/>
              <a:t>systematic</a:t>
            </a:r>
            <a:r>
              <a:rPr lang="nl-NL" dirty="0" smtClean="0"/>
              <a:t> review’, of ‘</a:t>
            </a:r>
            <a:r>
              <a:rPr lang="nl-NL" dirty="0" err="1" smtClean="0"/>
              <a:t>randomized</a:t>
            </a:r>
            <a:r>
              <a:rPr lang="nl-NL" dirty="0" smtClean="0"/>
              <a:t> </a:t>
            </a:r>
            <a:r>
              <a:rPr lang="nl-NL" dirty="0" err="1" smtClean="0"/>
              <a:t>controlled</a:t>
            </a:r>
            <a:r>
              <a:rPr lang="nl-NL" dirty="0" smtClean="0"/>
              <a:t> trial’ 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Er zijn veel </a:t>
            </a:r>
            <a:r>
              <a:rPr lang="nl-NL" dirty="0" err="1" smtClean="0"/>
              <a:t>tutorials</a:t>
            </a:r>
            <a:r>
              <a:rPr lang="nl-NL" dirty="0" smtClean="0"/>
              <a:t> op </a:t>
            </a:r>
            <a:r>
              <a:rPr lang="nl-NL" dirty="0" err="1" smtClean="0"/>
              <a:t>youtube</a:t>
            </a:r>
            <a:r>
              <a:rPr lang="nl-NL" dirty="0" smtClean="0"/>
              <a:t> beschikbaar over literatuur zoeken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9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kiezen artikel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Hou rekening met de volgende punten:</a:t>
            </a:r>
            <a:endParaRPr lang="nl-NL" b="1" dirty="0"/>
          </a:p>
          <a:p>
            <a:r>
              <a:rPr lang="nl-NL" dirty="0"/>
              <a:t>1. Wordt </a:t>
            </a:r>
            <a:r>
              <a:rPr lang="nl-NL" dirty="0" smtClean="0"/>
              <a:t>jouw </a:t>
            </a:r>
            <a:r>
              <a:rPr lang="nl-NL" dirty="0"/>
              <a:t>vraag beantwoord</a:t>
            </a:r>
            <a:r>
              <a:rPr lang="nl-NL" dirty="0" smtClean="0"/>
              <a:t>?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2. Vertegenwoordigt het artikel het beste en hoogste te verwachten niveau van kennis</a:t>
            </a:r>
            <a:r>
              <a:rPr lang="nl-NL" dirty="0" smtClean="0"/>
              <a:t>?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3. Hoe recent (publicatie datum) is de kennis</a:t>
            </a:r>
            <a:r>
              <a:rPr lang="nl-NL" dirty="0" smtClean="0"/>
              <a:t>?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4. Is </a:t>
            </a:r>
            <a:r>
              <a:rPr lang="nl-NL" dirty="0" smtClean="0"/>
              <a:t>het </a:t>
            </a:r>
            <a:r>
              <a:rPr lang="nl-NL" dirty="0"/>
              <a:t>artikel verkrijgbaar (full tekst beschikbaar</a:t>
            </a:r>
            <a:r>
              <a:rPr lang="nl-NL" dirty="0" smtClean="0"/>
              <a:t>)?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5. Is het artikel geschreven in een voor jou leesbare taal?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4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Kritisch evalueren/ resultaten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PL3 – CAT opdracht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758404" y="1910051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9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Kritisch </a:t>
            </a:r>
            <a:r>
              <a:rPr lang="nl-NL" dirty="0" smtClean="0"/>
              <a:t>evalueren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807699"/>
            <a:ext cx="972007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Vul per artikel de HU beoordelingslijst wetenschappelijke publicaties in (bijlage).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Koppel per artikel terug wat de kwaliteit is en beschrijf dit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Tip: gebruik hier voor de 3 laatste vragen van de beoordelingslijst </a:t>
            </a:r>
            <a:endParaRPr lang="nl-NL" i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8119" r="5161" b="9946"/>
          <a:stretch/>
        </p:blipFill>
        <p:spPr>
          <a:xfrm>
            <a:off x="7272997" y="4153448"/>
            <a:ext cx="3623441" cy="25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Beschrijf kort de studie opzet en focus op de bevindingen van de studie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Geef per artikel antwoord op je vraag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De </a:t>
            </a:r>
            <a:r>
              <a:rPr lang="nl-NL" dirty="0"/>
              <a:t>resultaten zijn volledig en overzichtelijk weergegeven. 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De </a:t>
            </a:r>
            <a:r>
              <a:rPr lang="nl-NL" dirty="0"/>
              <a:t>analyse geeft blijk van een afgewogen geheel en is niet gekleurd.</a:t>
            </a:r>
          </a:p>
        </p:txBody>
      </p:sp>
    </p:spTree>
    <p:extLst>
      <p:ext uri="{BB962C8B-B14F-4D97-AF65-F5344CB8AC3E}">
        <p14:creationId xmlns:p14="http://schemas.microsoft.com/office/powerpoint/2010/main" val="1132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sz="2000" dirty="0" smtClean="0">
                <a:hlinkClick r:id="rId2"/>
              </a:rPr>
              <a:t>CAT boekje </a:t>
            </a:r>
            <a:r>
              <a:rPr lang="nl-NL" sz="2000" dirty="0" err="1" smtClean="0">
                <a:hlinkClick r:id="rId2"/>
              </a:rPr>
              <a:t>nursing</a:t>
            </a:r>
            <a:r>
              <a:rPr lang="nl-NL" sz="2000" dirty="0" smtClean="0"/>
              <a:t> (korte samenvattingen van verschillende </a:t>
            </a:r>
            <a:r>
              <a:rPr lang="nl-NL" sz="2000" dirty="0" err="1" smtClean="0"/>
              <a:t>CAT’s</a:t>
            </a:r>
            <a:r>
              <a:rPr lang="nl-NL" sz="2000" dirty="0" smtClean="0"/>
              <a:t>)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 smtClean="0"/>
              <a:t>Zie voorbeeld op HUBL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23645" t="29147" r="23620" b="6800"/>
          <a:stretch/>
        </p:blipFill>
        <p:spPr>
          <a:xfrm>
            <a:off x="6268720" y="2819740"/>
            <a:ext cx="5740657" cy="392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7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Discussie/ conclusie/ advies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PL3 – CAT opdracht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758404" y="1910051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8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Discussie/ conclusie/ advies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Discussie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De </a:t>
            </a:r>
            <a:r>
              <a:rPr lang="nl-NL" dirty="0"/>
              <a:t>resultaten worden </a:t>
            </a:r>
            <a:r>
              <a:rPr lang="nl-NL" dirty="0" smtClean="0"/>
              <a:t>beschreven aan de hand van de verwachtingen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De </a:t>
            </a:r>
            <a:r>
              <a:rPr lang="nl-NL" dirty="0"/>
              <a:t>sterke en zwakke aspecten van het eigen onderzoek </a:t>
            </a:r>
            <a:r>
              <a:rPr lang="nl-NL" dirty="0" smtClean="0"/>
              <a:t>worden omschreven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De </a:t>
            </a:r>
            <a:r>
              <a:rPr lang="nl-NL" dirty="0"/>
              <a:t>implicaties voor de praktijk </a:t>
            </a:r>
            <a:r>
              <a:rPr lang="nl-NL" dirty="0" smtClean="0"/>
              <a:t>worden beschreven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Conclusie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De conclusie geeft antwoord op de vraagstelling en volgt logisch uit de </a:t>
            </a:r>
            <a:r>
              <a:rPr lang="nl-NL" dirty="0" smtClean="0"/>
              <a:t>resultaten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Advies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Op basis van de </a:t>
            </a:r>
            <a:r>
              <a:rPr lang="nl-NL" dirty="0" smtClean="0"/>
              <a:t>CAT </a:t>
            </a:r>
            <a:r>
              <a:rPr lang="nl-NL" dirty="0"/>
              <a:t>wordt </a:t>
            </a:r>
            <a:r>
              <a:rPr lang="nl-NL" dirty="0" smtClean="0"/>
              <a:t>advies </a:t>
            </a:r>
            <a:r>
              <a:rPr lang="nl-NL" dirty="0"/>
              <a:t>gegeven aan de </a:t>
            </a:r>
            <a:r>
              <a:rPr lang="nl-NL" dirty="0" smtClean="0"/>
              <a:t>afdeling rekening houdend met de context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</a:t>
            </a:r>
            <a:br>
              <a:rPr lang="nl-NL" dirty="0" smtClean="0"/>
            </a:br>
            <a:r>
              <a:rPr lang="nl-NL" sz="3600" dirty="0" smtClean="0"/>
              <a:t>conclusie &amp; </a:t>
            </a:r>
            <a:br>
              <a:rPr lang="nl-NL" sz="3600" dirty="0" smtClean="0"/>
            </a:br>
            <a:r>
              <a:rPr lang="nl-NL" sz="3600" dirty="0" smtClean="0"/>
              <a:t>advies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49413" t="24619" r="23321" b="7865"/>
          <a:stretch/>
        </p:blipFill>
        <p:spPr>
          <a:xfrm>
            <a:off x="4521200" y="192590"/>
            <a:ext cx="5252720" cy="65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Format samenvatting </a:t>
            </a:r>
            <a:r>
              <a:rPr lang="nl-NL" dirty="0" err="1" smtClean="0"/>
              <a:t>cat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21" t="21367" r="31906" b="20214"/>
          <a:stretch/>
        </p:blipFill>
        <p:spPr>
          <a:xfrm>
            <a:off x="3017520" y="1663094"/>
            <a:ext cx="5230368" cy="48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</a:t>
            </a:r>
            <a:r>
              <a:rPr lang="nl-NL" dirty="0" err="1" smtClean="0"/>
              <a:t>cat</a:t>
            </a:r>
            <a:r>
              <a:rPr lang="nl-NL" dirty="0" smtClean="0"/>
              <a:t>?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13148"/>
            <a:ext cx="97200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Systematische samenvatting van EBP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Van een klein aantal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Over een onderwerp uit de dagelijkse praktijk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Het doel:</a:t>
            </a: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 smtClean="0"/>
              <a:t>Evidence</a:t>
            </a:r>
            <a:r>
              <a:rPr lang="nl-NL" dirty="0" smtClean="0"/>
              <a:t> uit de literatuur halen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Integreren in de dagelijkse verpleegkunde praktijk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12043" r="1541" b="15412"/>
          <a:stretch/>
        </p:blipFill>
        <p:spPr>
          <a:xfrm>
            <a:off x="7806813" y="2217058"/>
            <a:ext cx="3480619" cy="2782296"/>
          </a:xfrm>
          <a:prstGeom prst="rect">
            <a:avLst/>
          </a:prstGeom>
        </p:spPr>
      </p:pic>
      <p:sp>
        <p:nvSpPr>
          <p:cNvPr id="7" name="Vermenigvuldigen 6"/>
          <p:cNvSpPr/>
          <p:nvPr/>
        </p:nvSpPr>
        <p:spPr>
          <a:xfrm>
            <a:off x="7608551" y="1865984"/>
            <a:ext cx="3549445" cy="3484443"/>
          </a:xfrm>
          <a:prstGeom prst="mathMultiply">
            <a:avLst>
              <a:gd name="adj1" fmla="val 8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0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Oren &amp; ogen open houden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28" y="2807209"/>
            <a:ext cx="5052906" cy="18288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33" y="4291012"/>
            <a:ext cx="25241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</a:t>
            </a:r>
            <a:r>
              <a:rPr lang="nl-NL" dirty="0" err="1" smtClean="0"/>
              <a:t>cat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76284"/>
            <a:ext cx="9720071" cy="433307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Het vertalen van de vraag </a:t>
            </a:r>
            <a:r>
              <a:rPr lang="nl-NL" dirty="0" smtClean="0"/>
              <a:t>naar </a:t>
            </a:r>
            <a:r>
              <a:rPr lang="nl-NL" dirty="0"/>
              <a:t>een goed gestructureerde vraag </a:t>
            </a:r>
            <a:r>
              <a:rPr lang="nl-NL" dirty="0" err="1" smtClean="0"/>
              <a:t>mbv</a:t>
            </a:r>
            <a:r>
              <a:rPr lang="nl-NL" dirty="0" smtClean="0"/>
              <a:t> PICO           (P </a:t>
            </a:r>
            <a:r>
              <a:rPr lang="nl-NL" dirty="0"/>
              <a:t>= patiënt </a:t>
            </a:r>
            <a:r>
              <a:rPr lang="nl-NL" dirty="0" smtClean="0"/>
              <a:t>of populatie</a:t>
            </a:r>
            <a:r>
              <a:rPr lang="nl-NL" dirty="0"/>
              <a:t>, I = interventie, C = </a:t>
            </a:r>
            <a:r>
              <a:rPr lang="nl-NL" dirty="0" smtClean="0"/>
              <a:t>co-interventie, </a:t>
            </a:r>
            <a:r>
              <a:rPr lang="nl-NL" dirty="0"/>
              <a:t>O = </a:t>
            </a:r>
            <a:r>
              <a:rPr lang="nl-NL" dirty="0" err="1" smtClean="0"/>
              <a:t>outcome</a:t>
            </a:r>
            <a:r>
              <a:rPr lang="nl-NL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uitvoeren </a:t>
            </a:r>
            <a:r>
              <a:rPr lang="nl-NL" dirty="0"/>
              <a:t>van een </a:t>
            </a:r>
            <a:r>
              <a:rPr lang="nl-NL" dirty="0" smtClean="0"/>
              <a:t>zoekstrategie </a:t>
            </a:r>
            <a:r>
              <a:rPr lang="nl-NL" dirty="0"/>
              <a:t>op zoek naar relevante </a:t>
            </a:r>
            <a:r>
              <a:rPr lang="nl-NL" dirty="0" smtClean="0"/>
              <a:t>literatuur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</a:t>
            </a:r>
            <a:r>
              <a:rPr lang="nl-NL" dirty="0"/>
              <a:t>kritisch evalueren van de gevonden relevante studies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Formuleren van een 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Gericht advies geven aan de praktijk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Inleiding/ vraag formuleren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PL3 – CAT opdracht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758403" y="1910051"/>
            <a:ext cx="675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6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46787"/>
            <a:ext cx="9720071" cy="436257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Kies een interventie waarover onduidelijkheid bestaat of die verdieping, verbetering of bewustwording nodig heeft: </a:t>
            </a:r>
            <a:r>
              <a:rPr lang="nl-NL" dirty="0" smtClean="0">
                <a:solidFill>
                  <a:srgbClr val="FF0000"/>
                </a:solidFill>
              </a:rPr>
              <a:t>“Klinische onzekerheid”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Beschrijf de voor- </a:t>
            </a:r>
            <a:r>
              <a:rPr lang="nl-NL" dirty="0"/>
              <a:t>en nadelen van de </a:t>
            </a:r>
            <a:r>
              <a:rPr lang="nl-NL" dirty="0" smtClean="0"/>
              <a:t>interventie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Kijk wat er al bekend is over deze interventie in de literatuur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Onderbouw je keuze voor de interventie en onderbouw de relevantie vanuit de literatuur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Formuleer het doel van </a:t>
            </a:r>
            <a:r>
              <a:rPr lang="nl-NL" dirty="0"/>
              <a:t>het </a:t>
            </a:r>
            <a:r>
              <a:rPr lang="nl-NL" dirty="0" smtClean="0"/>
              <a:t>onderzoek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Formuleer de onderzoeksvraag (PICO)</a:t>
            </a:r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Inleiding/ formuleer een vraag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76511"/>
            <a:ext cx="9720071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</a:t>
            </a:r>
            <a:r>
              <a:rPr lang="nl-NL" sz="1800" dirty="0"/>
              <a:t>Vertrouw op je eigen klinische expertise  </a:t>
            </a:r>
            <a:r>
              <a:rPr lang="nl-NL" sz="1800" dirty="0" smtClean="0"/>
              <a:t>   			      		                  en </a:t>
            </a:r>
            <a:r>
              <a:rPr lang="nl-NL" sz="1800" dirty="0"/>
              <a:t>/ of vraag aan collega’s waar nog onduidelijkheid over </a:t>
            </a:r>
            <a:r>
              <a:rPr lang="nl-NL" sz="1800" dirty="0" smtClean="0"/>
              <a:t>is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Zijn er handelingen waarvan je je afvraagt waarom je deze doet?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 Denk na over actuele problemen/ onderzoeken die je </a:t>
            </a:r>
            <a:r>
              <a:rPr lang="nl-NL" sz="1800" dirty="0" smtClean="0"/>
              <a:t>			 	    op </a:t>
            </a:r>
            <a:r>
              <a:rPr lang="nl-NL" sz="1800" dirty="0"/>
              <a:t>het nieuws hebt </a:t>
            </a:r>
            <a:r>
              <a:rPr lang="nl-NL" sz="1800" dirty="0" smtClean="0"/>
              <a:t>gezien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Kijk voor inspiratie eens in </a:t>
            </a:r>
            <a:r>
              <a:rPr lang="nl-NL" sz="1800" dirty="0"/>
              <a:t>de </a:t>
            </a:r>
            <a:r>
              <a:rPr lang="nl-NL" sz="1800" dirty="0" smtClean="0">
                <a:hlinkClick r:id="rId2"/>
              </a:rPr>
              <a:t>'Beter laten lijst'</a:t>
            </a:r>
            <a:r>
              <a:rPr lang="nl-NL" sz="1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Maak je vraag eerst specifiek en klein, je kunt hem altijd nog verbreden</a:t>
            </a:r>
            <a:r>
              <a:rPr lang="nl-NL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86" y="984453"/>
            <a:ext cx="3733801" cy="37338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4158" r="5556" b="5233"/>
          <a:stretch/>
        </p:blipFill>
        <p:spPr>
          <a:xfrm rot="875202">
            <a:off x="10318028" y="4873497"/>
            <a:ext cx="1452435" cy="17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Vraag: </a:t>
            </a:r>
          </a:p>
          <a:p>
            <a:r>
              <a:rPr lang="nl-NL" i="1" dirty="0" smtClean="0"/>
              <a:t>‘Vermindert het pre operatief gebruik van neuszalf en chloorhexidinezeep, wondinfecties na een implantatie van een pacemaker?’</a:t>
            </a:r>
          </a:p>
          <a:p>
            <a:endParaRPr lang="nl-NL" i="1" dirty="0" smtClean="0"/>
          </a:p>
          <a:p>
            <a:r>
              <a:rPr lang="nl-NL" dirty="0" smtClean="0"/>
              <a:t>Doel:</a:t>
            </a:r>
          </a:p>
          <a:p>
            <a:r>
              <a:rPr lang="nl-NL" i="1" dirty="0" smtClean="0"/>
              <a:t>‘Het doel is om te onderzoeken of het pre operatief gebruik van neuszalf en chloorhexidinezeep wondinfecties vermindert na implantatie van een pacemaker.’</a:t>
            </a:r>
          </a:p>
          <a:p>
            <a:endParaRPr lang="nl-NL" i="1" dirty="0"/>
          </a:p>
          <a:p>
            <a:r>
              <a:rPr lang="nl-NL" dirty="0" smtClean="0"/>
              <a:t>P 	= Patiënt die een implantatie van een pace maker ondergaat</a:t>
            </a:r>
          </a:p>
          <a:p>
            <a:r>
              <a:rPr lang="nl-NL" dirty="0" smtClean="0"/>
              <a:t>I 	= Neuszalf en chloorhexidinezeep </a:t>
            </a:r>
          </a:p>
          <a:p>
            <a:r>
              <a:rPr lang="nl-NL" dirty="0" smtClean="0"/>
              <a:t>C 	= Standaardzorg</a:t>
            </a:r>
          </a:p>
          <a:p>
            <a:r>
              <a:rPr lang="nl-NL" dirty="0" smtClean="0"/>
              <a:t>O 	= Wondinfecties</a:t>
            </a:r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48" y="215836"/>
            <a:ext cx="21717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Methode/ Zoekstrategie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PL3 – CAT opdracht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758404" y="1910051"/>
            <a:ext cx="675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nl-NL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1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691148"/>
            <a:ext cx="9720071" cy="4618212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Er is een zoekplan gemaakt waarbij duidelijk wordt hoe is gezocht naar </a:t>
            </a:r>
            <a:r>
              <a:rPr lang="nl-NL" dirty="0" smtClean="0"/>
              <a:t>literatuur. Daarin worden de volgende onderdelen beschreven: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keuze voor databanken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datum </a:t>
            </a:r>
            <a:r>
              <a:rPr lang="nl-NL" dirty="0"/>
              <a:t>zoekactie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in- </a:t>
            </a:r>
            <a:r>
              <a:rPr lang="nl-NL" dirty="0"/>
              <a:t>en exclusiecriteria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zoektermen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resultaten van de zoekactie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verantwoording van gekozen artikelen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literatuurverwijzingen (APA, volledig en consequent</a:t>
            </a:r>
            <a:r>
              <a:rPr lang="nl-NL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Wijze van beoordelen en analyseren van de artikelen </a:t>
            </a:r>
            <a:r>
              <a:rPr lang="nl-NL" dirty="0" smtClean="0"/>
              <a:t>is beschreven (tip kijk nog eens bij blok 2b):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Beoordelingsformulier HU is ingevuld per artikel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Doe een </a:t>
            </a:r>
            <a:r>
              <a:rPr lang="nl-NL" dirty="0"/>
              <a:t>uitspraak </a:t>
            </a:r>
            <a:r>
              <a:rPr lang="nl-NL" dirty="0" smtClean="0"/>
              <a:t>over de validiteit/betrouwbaarheid/generaliseerbaarheid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Neem deze punten mee in je discussie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8" y="5701501"/>
            <a:ext cx="1070015" cy="10700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96" y="127660"/>
            <a:ext cx="851381" cy="8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6A14B1037A149A3A00C1580D24501" ma:contentTypeVersion="8" ma:contentTypeDescription="Een nieuw document maken." ma:contentTypeScope="" ma:versionID="2814463229815467af920840da5135e3">
  <xsd:schema xmlns:xsd="http://www.w3.org/2001/XMLSchema" xmlns:xs="http://www.w3.org/2001/XMLSchema" xmlns:p="http://schemas.microsoft.com/office/2006/metadata/properties" xmlns:ns3="2e9ca839-daad-4cf1-ad7e-b55d026c6790" targetNamespace="http://schemas.microsoft.com/office/2006/metadata/properties" ma:root="true" ma:fieldsID="1fdb5ba45fce578d9344874b81aa5c83" ns3:_="">
    <xsd:import namespace="2e9ca839-daad-4cf1-ad7e-b55d026c67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ca839-daad-4cf1-ad7e-b55d026c6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0FBA58-EB9F-47B3-B835-78729C209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ca839-daad-4cf1-ad7e-b55d026c6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702BD3-DF33-4659-A254-A302D288B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B3BB8-0E56-468E-B5A0-5621BCCF19D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9ca839-daad-4cf1-ad7e-b55d026c679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379</TotalTime>
  <Words>833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Wingdings 3</vt:lpstr>
      <vt:lpstr>Integraal</vt:lpstr>
      <vt:lpstr>Critical appraisal of a topic</vt:lpstr>
      <vt:lpstr>Wat is een cat?</vt:lpstr>
      <vt:lpstr>Opbouw cat</vt:lpstr>
      <vt:lpstr>Inleiding/ vraag formuleren</vt:lpstr>
      <vt:lpstr>Inleiding/ formuleer een vraag</vt:lpstr>
      <vt:lpstr>Tips</vt:lpstr>
      <vt:lpstr>voorbeeld</vt:lpstr>
      <vt:lpstr>Methode/ Zoekstrategie</vt:lpstr>
      <vt:lpstr>Methode</vt:lpstr>
      <vt:lpstr>Tips zoeken</vt:lpstr>
      <vt:lpstr>Tips kiezen artikel</vt:lpstr>
      <vt:lpstr>Kritisch evalueren/ resultaten</vt:lpstr>
      <vt:lpstr>Kritisch evalueren</vt:lpstr>
      <vt:lpstr>Resultaten</vt:lpstr>
      <vt:lpstr>Voorbeelden</vt:lpstr>
      <vt:lpstr>Discussie/ conclusie/ advies</vt:lpstr>
      <vt:lpstr>Discussie/ conclusie/ advies</vt:lpstr>
      <vt:lpstr>Voorbeeld conclusie &amp;  advies</vt:lpstr>
      <vt:lpstr>Format samenvatting cat</vt:lpstr>
      <vt:lpstr>Oren &amp; ogen open houden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Mieke Brouwer</dc:creator>
  <cp:lastModifiedBy>Welmoed Steenstra</cp:lastModifiedBy>
  <cp:revision>66</cp:revision>
  <dcterms:created xsi:type="dcterms:W3CDTF">2017-07-07T05:22:36Z</dcterms:created>
  <dcterms:modified xsi:type="dcterms:W3CDTF">2020-07-07T08:49:32Z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0x0101001206A14B1037A149A3A00C1580D24501</vt:lpwstr>
  </property>
</Properties>
</file>