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handoutMasterIdLst>
    <p:handoutMasterId r:id="rId31"/>
  </p:handoutMasterIdLst>
  <p:sldIdLst>
    <p:sldId id="299" r:id="rId2"/>
    <p:sldId id="322" r:id="rId3"/>
    <p:sldId id="323" r:id="rId4"/>
    <p:sldId id="324" r:id="rId5"/>
    <p:sldId id="325" r:id="rId6"/>
    <p:sldId id="329" r:id="rId7"/>
    <p:sldId id="307" r:id="rId8"/>
    <p:sldId id="330" r:id="rId9"/>
    <p:sldId id="331" r:id="rId10"/>
    <p:sldId id="332" r:id="rId11"/>
    <p:sldId id="333" r:id="rId12"/>
    <p:sldId id="349" r:id="rId13"/>
    <p:sldId id="334" r:id="rId14"/>
    <p:sldId id="336" r:id="rId15"/>
    <p:sldId id="351" r:id="rId16"/>
    <p:sldId id="342" r:id="rId17"/>
    <p:sldId id="315" r:id="rId18"/>
    <p:sldId id="316" r:id="rId19"/>
    <p:sldId id="317" r:id="rId20"/>
    <p:sldId id="326" r:id="rId21"/>
    <p:sldId id="357" r:id="rId22"/>
    <p:sldId id="340" r:id="rId23"/>
    <p:sldId id="341" r:id="rId24"/>
    <p:sldId id="355" r:id="rId25"/>
    <p:sldId id="354" r:id="rId26"/>
    <p:sldId id="356" r:id="rId27"/>
    <p:sldId id="327" r:id="rId28"/>
    <p:sldId id="339" r:id="rId29"/>
  </p:sldIdLst>
  <p:sldSz cx="9144000" cy="6858000" type="overhead"/>
  <p:notesSz cx="6765925" cy="9867900"/>
  <p:defaultTextStyle>
    <a:defPPr>
      <a:defRPr lang="nl-NL"/>
    </a:defPPr>
    <a:lvl1pPr algn="l" rtl="0" fontAlgn="base">
      <a:spcBef>
        <a:spcPct val="0"/>
      </a:spcBef>
      <a:spcAft>
        <a:spcPct val="0"/>
      </a:spcAft>
      <a:defRPr sz="1400" kern="1200">
        <a:solidFill>
          <a:schemeClr val="tx1"/>
        </a:solidFill>
        <a:latin typeface="Eurostile-Demi" pitchFamily="2" charset="0"/>
        <a:ea typeface="+mn-ea"/>
        <a:cs typeface="+mn-cs"/>
      </a:defRPr>
    </a:lvl1pPr>
    <a:lvl2pPr marL="457200" algn="l" rtl="0" fontAlgn="base">
      <a:spcBef>
        <a:spcPct val="0"/>
      </a:spcBef>
      <a:spcAft>
        <a:spcPct val="0"/>
      </a:spcAft>
      <a:defRPr sz="1400" kern="1200">
        <a:solidFill>
          <a:schemeClr val="tx1"/>
        </a:solidFill>
        <a:latin typeface="Eurostile-Demi" pitchFamily="2" charset="0"/>
        <a:ea typeface="+mn-ea"/>
        <a:cs typeface="+mn-cs"/>
      </a:defRPr>
    </a:lvl2pPr>
    <a:lvl3pPr marL="914400" algn="l" rtl="0" fontAlgn="base">
      <a:spcBef>
        <a:spcPct val="0"/>
      </a:spcBef>
      <a:spcAft>
        <a:spcPct val="0"/>
      </a:spcAft>
      <a:defRPr sz="1400" kern="1200">
        <a:solidFill>
          <a:schemeClr val="tx1"/>
        </a:solidFill>
        <a:latin typeface="Eurostile-Demi" pitchFamily="2" charset="0"/>
        <a:ea typeface="+mn-ea"/>
        <a:cs typeface="+mn-cs"/>
      </a:defRPr>
    </a:lvl3pPr>
    <a:lvl4pPr marL="1371600" algn="l" rtl="0" fontAlgn="base">
      <a:spcBef>
        <a:spcPct val="0"/>
      </a:spcBef>
      <a:spcAft>
        <a:spcPct val="0"/>
      </a:spcAft>
      <a:defRPr sz="1400" kern="1200">
        <a:solidFill>
          <a:schemeClr val="tx1"/>
        </a:solidFill>
        <a:latin typeface="Eurostile-Demi" pitchFamily="2" charset="0"/>
        <a:ea typeface="+mn-ea"/>
        <a:cs typeface="+mn-cs"/>
      </a:defRPr>
    </a:lvl4pPr>
    <a:lvl5pPr marL="1828800" algn="l" rtl="0" fontAlgn="base">
      <a:spcBef>
        <a:spcPct val="0"/>
      </a:spcBef>
      <a:spcAft>
        <a:spcPct val="0"/>
      </a:spcAft>
      <a:defRPr sz="1400" kern="1200">
        <a:solidFill>
          <a:schemeClr val="tx1"/>
        </a:solidFill>
        <a:latin typeface="Eurostile-Demi" pitchFamily="2" charset="0"/>
        <a:ea typeface="+mn-ea"/>
        <a:cs typeface="+mn-cs"/>
      </a:defRPr>
    </a:lvl5pPr>
    <a:lvl6pPr marL="2286000" algn="l" defTabSz="914400" rtl="0" eaLnBrk="1" latinLnBrk="0" hangingPunct="1">
      <a:defRPr sz="1400" kern="1200">
        <a:solidFill>
          <a:schemeClr val="tx1"/>
        </a:solidFill>
        <a:latin typeface="Eurostile-Demi" pitchFamily="2" charset="0"/>
        <a:ea typeface="+mn-ea"/>
        <a:cs typeface="+mn-cs"/>
      </a:defRPr>
    </a:lvl6pPr>
    <a:lvl7pPr marL="2743200" algn="l" defTabSz="914400" rtl="0" eaLnBrk="1" latinLnBrk="0" hangingPunct="1">
      <a:defRPr sz="1400" kern="1200">
        <a:solidFill>
          <a:schemeClr val="tx1"/>
        </a:solidFill>
        <a:latin typeface="Eurostile-Demi" pitchFamily="2" charset="0"/>
        <a:ea typeface="+mn-ea"/>
        <a:cs typeface="+mn-cs"/>
      </a:defRPr>
    </a:lvl7pPr>
    <a:lvl8pPr marL="3200400" algn="l" defTabSz="914400" rtl="0" eaLnBrk="1" latinLnBrk="0" hangingPunct="1">
      <a:defRPr sz="1400" kern="1200">
        <a:solidFill>
          <a:schemeClr val="tx1"/>
        </a:solidFill>
        <a:latin typeface="Eurostile-Demi" pitchFamily="2" charset="0"/>
        <a:ea typeface="+mn-ea"/>
        <a:cs typeface="+mn-cs"/>
      </a:defRPr>
    </a:lvl8pPr>
    <a:lvl9pPr marL="3657600" algn="l" defTabSz="914400" rtl="0" eaLnBrk="1" latinLnBrk="0" hangingPunct="1">
      <a:defRPr sz="1400" kern="1200">
        <a:solidFill>
          <a:schemeClr val="tx1"/>
        </a:solidFill>
        <a:latin typeface="Eurostile-Demi" pitchFamily="2"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7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880029"/>
    <a:srgbClr val="CF959B"/>
    <a:srgbClr val="8C0F31"/>
    <a:srgbClr val="F1F1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771" autoAdjust="0"/>
  </p:normalViewPr>
  <p:slideViewPr>
    <p:cSldViewPr>
      <p:cViewPr varScale="1">
        <p:scale>
          <a:sx n="96" d="100"/>
          <a:sy n="96" d="100"/>
        </p:scale>
        <p:origin x="2034" y="90"/>
      </p:cViewPr>
      <p:guideLst>
        <p:guide orient="horz" pos="2160"/>
        <p:guide pos="278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321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nl-NL"/>
          </a:p>
        </p:txBody>
      </p:sp>
      <p:sp>
        <p:nvSpPr>
          <p:cNvPr id="24579" name="Rectangle 3"/>
          <p:cNvSpPr>
            <a:spLocks noGrp="1" noChangeArrowheads="1"/>
          </p:cNvSpPr>
          <p:nvPr>
            <p:ph type="dt" sz="quarter" idx="1"/>
          </p:nvPr>
        </p:nvSpPr>
        <p:spPr bwMode="auto">
          <a:xfrm>
            <a:off x="3833813" y="0"/>
            <a:ext cx="29321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nl-NL"/>
          </a:p>
        </p:txBody>
      </p:sp>
      <p:sp>
        <p:nvSpPr>
          <p:cNvPr id="24580" name="Rectangle 4"/>
          <p:cNvSpPr>
            <a:spLocks noGrp="1" noChangeArrowheads="1"/>
          </p:cNvSpPr>
          <p:nvPr>
            <p:ph type="ftr" sz="quarter" idx="2"/>
          </p:nvPr>
        </p:nvSpPr>
        <p:spPr bwMode="auto">
          <a:xfrm>
            <a:off x="0" y="9374188"/>
            <a:ext cx="29321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nl-NL"/>
          </a:p>
        </p:txBody>
      </p:sp>
      <p:sp>
        <p:nvSpPr>
          <p:cNvPr id="24581" name="Rectangle 5"/>
          <p:cNvSpPr>
            <a:spLocks noGrp="1" noChangeArrowheads="1"/>
          </p:cNvSpPr>
          <p:nvPr>
            <p:ph type="sldNum" sz="quarter" idx="3"/>
          </p:nvPr>
        </p:nvSpPr>
        <p:spPr bwMode="auto">
          <a:xfrm>
            <a:off x="3833813" y="9374188"/>
            <a:ext cx="29321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0EE6074-58AE-49B1-A6C7-792BBA837805}" type="slidenum">
              <a:rPr lang="nl-NL"/>
              <a:pPr>
                <a:defRPr/>
              </a:pPr>
              <a:t>‹#›</a:t>
            </a:fld>
            <a:endParaRPr lang="nl-NL"/>
          </a:p>
        </p:txBody>
      </p:sp>
    </p:spTree>
    <p:extLst>
      <p:ext uri="{BB962C8B-B14F-4D97-AF65-F5344CB8AC3E}">
        <p14:creationId xmlns:p14="http://schemas.microsoft.com/office/powerpoint/2010/main" val="7748209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321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nl-NL"/>
          </a:p>
        </p:txBody>
      </p:sp>
      <p:sp>
        <p:nvSpPr>
          <p:cNvPr id="5123" name="Rectangle 3"/>
          <p:cNvSpPr>
            <a:spLocks noGrp="1" noChangeArrowheads="1"/>
          </p:cNvSpPr>
          <p:nvPr>
            <p:ph type="dt" idx="1"/>
          </p:nvPr>
        </p:nvSpPr>
        <p:spPr bwMode="auto">
          <a:xfrm>
            <a:off x="3833813" y="0"/>
            <a:ext cx="29321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nl-NL"/>
          </a:p>
        </p:txBody>
      </p:sp>
      <p:sp>
        <p:nvSpPr>
          <p:cNvPr id="20484" name="Rectangle 4"/>
          <p:cNvSpPr>
            <a:spLocks noGrp="1" noRot="1" noChangeAspect="1" noChangeArrowheads="1" noTextEdit="1"/>
          </p:cNvSpPr>
          <p:nvPr>
            <p:ph type="sldImg" idx="2"/>
          </p:nvPr>
        </p:nvSpPr>
        <p:spPr bwMode="auto">
          <a:xfrm>
            <a:off x="917575" y="739775"/>
            <a:ext cx="4933950" cy="3700463"/>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01700" y="4687888"/>
            <a:ext cx="4962525" cy="4440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l-NL" noProof="0" smtClean="0"/>
              <a:t>Klik om de opmaakprofielen van de modeltekst te bewerken</a:t>
            </a:r>
          </a:p>
          <a:p>
            <a:pPr lvl="1"/>
            <a:r>
              <a:rPr lang="nl-NL" noProof="0" smtClean="0"/>
              <a:t>Tweede niveau</a:t>
            </a:r>
          </a:p>
          <a:p>
            <a:pPr lvl="2"/>
            <a:r>
              <a:rPr lang="nl-NL" noProof="0" smtClean="0"/>
              <a:t>Derde niveau</a:t>
            </a:r>
          </a:p>
          <a:p>
            <a:pPr lvl="3"/>
            <a:r>
              <a:rPr lang="nl-NL" noProof="0" smtClean="0"/>
              <a:t>Vierde niveau</a:t>
            </a:r>
          </a:p>
          <a:p>
            <a:pPr lvl="4"/>
            <a:r>
              <a:rPr lang="nl-NL" noProof="0" smtClean="0"/>
              <a:t>Vijfde niveau</a:t>
            </a:r>
          </a:p>
        </p:txBody>
      </p:sp>
      <p:sp>
        <p:nvSpPr>
          <p:cNvPr id="5126" name="Rectangle 6"/>
          <p:cNvSpPr>
            <a:spLocks noGrp="1" noChangeArrowheads="1"/>
          </p:cNvSpPr>
          <p:nvPr>
            <p:ph type="ftr" sz="quarter" idx="4"/>
          </p:nvPr>
        </p:nvSpPr>
        <p:spPr bwMode="auto">
          <a:xfrm>
            <a:off x="0" y="9374188"/>
            <a:ext cx="29321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nl-NL"/>
          </a:p>
        </p:txBody>
      </p:sp>
      <p:sp>
        <p:nvSpPr>
          <p:cNvPr id="5127" name="Rectangle 7"/>
          <p:cNvSpPr>
            <a:spLocks noGrp="1" noChangeArrowheads="1"/>
          </p:cNvSpPr>
          <p:nvPr>
            <p:ph type="sldNum" sz="quarter" idx="5"/>
          </p:nvPr>
        </p:nvSpPr>
        <p:spPr bwMode="auto">
          <a:xfrm>
            <a:off x="3833813" y="9374188"/>
            <a:ext cx="29321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5201689-2C7A-4F68-9B92-437961D92337}" type="slidenum">
              <a:rPr lang="nl-NL"/>
              <a:pPr>
                <a:defRPr/>
              </a:pPr>
              <a:t>‹#›</a:t>
            </a:fld>
            <a:endParaRPr lang="nl-NL"/>
          </a:p>
        </p:txBody>
      </p:sp>
    </p:spTree>
    <p:extLst>
      <p:ext uri="{BB962C8B-B14F-4D97-AF65-F5344CB8AC3E}">
        <p14:creationId xmlns:p14="http://schemas.microsoft.com/office/powerpoint/2010/main" val="12289198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smtClean="0"/>
              <a:t>ICF (International Classification of Functioning, Disability and Health)</a:t>
            </a:r>
            <a:endParaRPr lang="nl-NL" dirty="0"/>
          </a:p>
        </p:txBody>
      </p:sp>
      <p:sp>
        <p:nvSpPr>
          <p:cNvPr id="4" name="Tijdelijke aanduiding voor dianummer 3"/>
          <p:cNvSpPr>
            <a:spLocks noGrp="1"/>
          </p:cNvSpPr>
          <p:nvPr>
            <p:ph type="sldNum" sz="quarter" idx="10"/>
          </p:nvPr>
        </p:nvSpPr>
        <p:spPr/>
        <p:txBody>
          <a:bodyPr/>
          <a:lstStyle/>
          <a:p>
            <a:pPr>
              <a:defRPr/>
            </a:pPr>
            <a:fld id="{35201689-2C7A-4F68-9B92-437961D92337}" type="slidenum">
              <a:rPr lang="nl-NL" smtClean="0"/>
              <a:pPr>
                <a:defRPr/>
              </a:pPr>
              <a:t>3</a:t>
            </a:fld>
            <a:endParaRPr lang="nl-NL"/>
          </a:p>
        </p:txBody>
      </p:sp>
    </p:spTree>
    <p:extLst>
      <p:ext uri="{BB962C8B-B14F-4D97-AF65-F5344CB8AC3E}">
        <p14:creationId xmlns:p14="http://schemas.microsoft.com/office/powerpoint/2010/main" val="1630061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jdelijke aanduiding voor dia-afbeelding 1"/>
          <p:cNvSpPr>
            <a:spLocks noGrp="1" noRot="1" noChangeAspect="1" noTextEdit="1"/>
          </p:cNvSpPr>
          <p:nvPr>
            <p:ph type="sldImg"/>
          </p:nvPr>
        </p:nvSpPr>
        <p:spPr>
          <a:ln/>
        </p:spPr>
      </p:sp>
      <p:sp>
        <p:nvSpPr>
          <p:cNvPr id="31747" name="Tijdelijke aanduiding voor notities 2"/>
          <p:cNvSpPr>
            <a:spLocks noGrp="1"/>
          </p:cNvSpPr>
          <p:nvPr>
            <p:ph type="body" idx="1"/>
          </p:nvPr>
        </p:nvSpPr>
        <p:spPr>
          <a:noFill/>
          <a:ln/>
        </p:spPr>
        <p:txBody>
          <a:bodyPr/>
          <a:lstStyle/>
          <a:p>
            <a:endParaRPr lang="nl-NL" dirty="0" smtClean="0"/>
          </a:p>
        </p:txBody>
      </p:sp>
      <p:sp>
        <p:nvSpPr>
          <p:cNvPr id="31748" name="Tijdelijke aanduiding voor dianummer 3"/>
          <p:cNvSpPr>
            <a:spLocks noGrp="1"/>
          </p:cNvSpPr>
          <p:nvPr>
            <p:ph type="sldNum" sz="quarter" idx="5"/>
          </p:nvPr>
        </p:nvSpPr>
        <p:spPr>
          <a:noFill/>
        </p:spPr>
        <p:txBody>
          <a:bodyPr/>
          <a:lstStyle/>
          <a:p>
            <a:fld id="{976D5946-6869-4E4A-B928-6B23F4EA76E9}" type="slidenum">
              <a:rPr lang="nl-NL" smtClean="0"/>
              <a:pPr/>
              <a:t>18</a:t>
            </a:fld>
            <a:endParaRPr lang="nl-NL" smtClean="0"/>
          </a:p>
        </p:txBody>
      </p:sp>
    </p:spTree>
    <p:extLst>
      <p:ext uri="{BB962C8B-B14F-4D97-AF65-F5344CB8AC3E}">
        <p14:creationId xmlns:p14="http://schemas.microsoft.com/office/powerpoint/2010/main" val="791050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smtClean="0"/>
              <a:t>ICF (International Classification of Functioning, Disability and Health)</a:t>
            </a:r>
          </a:p>
          <a:p>
            <a:endParaRPr lang="en-US" dirty="0" smtClean="0"/>
          </a:p>
          <a:p>
            <a:r>
              <a:rPr lang="en-US" dirty="0" err="1" smtClean="0"/>
              <a:t>Welke</a:t>
            </a:r>
            <a:r>
              <a:rPr lang="en-US" dirty="0" smtClean="0"/>
              <a:t> </a:t>
            </a:r>
            <a:r>
              <a:rPr lang="en-US" dirty="0" err="1" smtClean="0"/>
              <a:t>relatie</a:t>
            </a:r>
            <a:r>
              <a:rPr lang="en-US" dirty="0" smtClean="0"/>
              <a:t> </a:t>
            </a:r>
            <a:r>
              <a:rPr lang="en-US" dirty="0" err="1" smtClean="0"/>
              <a:t>hebben</a:t>
            </a:r>
            <a:r>
              <a:rPr lang="en-US" dirty="0" smtClean="0"/>
              <a:t> </a:t>
            </a:r>
            <a:r>
              <a:rPr lang="en-US" dirty="0" err="1" smtClean="0"/>
              <a:t>deze</a:t>
            </a:r>
            <a:r>
              <a:rPr lang="en-US" dirty="0" smtClean="0"/>
              <a:t> </a:t>
            </a:r>
            <a:r>
              <a:rPr lang="en-US" dirty="0" err="1" smtClean="0"/>
              <a:t>begrippen</a:t>
            </a:r>
            <a:r>
              <a:rPr lang="en-US" dirty="0" smtClean="0"/>
              <a:t> met </a:t>
            </a:r>
            <a:r>
              <a:rPr lang="en-US" dirty="0" err="1" smtClean="0"/>
              <a:t>elkaar</a:t>
            </a:r>
            <a:r>
              <a:rPr lang="en-US" dirty="0" smtClean="0"/>
              <a:t> </a:t>
            </a:r>
            <a:r>
              <a:rPr lang="en-US" dirty="0" err="1" smtClean="0"/>
              <a:t>en</a:t>
            </a:r>
            <a:r>
              <a:rPr lang="en-US" dirty="0" smtClean="0"/>
              <a:t> hoe </a:t>
            </a:r>
            <a:r>
              <a:rPr lang="en-US" dirty="0" err="1" smtClean="0"/>
              <a:t>te</a:t>
            </a:r>
            <a:r>
              <a:rPr lang="en-US" dirty="0" smtClean="0"/>
              <a:t> </a:t>
            </a:r>
            <a:r>
              <a:rPr lang="en-US" dirty="0" err="1" smtClean="0"/>
              <a:t>gebruiken</a:t>
            </a:r>
            <a:r>
              <a:rPr lang="en-US" dirty="0" smtClean="0"/>
              <a:t> </a:t>
            </a:r>
            <a:r>
              <a:rPr lang="en-US" dirty="0" err="1" smtClean="0"/>
              <a:t>als</a:t>
            </a:r>
            <a:r>
              <a:rPr lang="en-US" dirty="0" smtClean="0"/>
              <a:t> </a:t>
            </a:r>
            <a:r>
              <a:rPr lang="en-US" dirty="0" err="1" smtClean="0"/>
              <a:t>verpleegkundige</a:t>
            </a:r>
            <a:endParaRPr lang="nl-NL" dirty="0"/>
          </a:p>
        </p:txBody>
      </p:sp>
      <p:sp>
        <p:nvSpPr>
          <p:cNvPr id="4" name="Tijdelijke aanduiding voor dianummer 3"/>
          <p:cNvSpPr>
            <a:spLocks noGrp="1"/>
          </p:cNvSpPr>
          <p:nvPr>
            <p:ph type="sldNum" sz="quarter" idx="10"/>
          </p:nvPr>
        </p:nvSpPr>
        <p:spPr/>
        <p:txBody>
          <a:bodyPr/>
          <a:lstStyle/>
          <a:p>
            <a:pPr>
              <a:defRPr/>
            </a:pPr>
            <a:fld id="{35201689-2C7A-4F68-9B92-437961D92337}" type="slidenum">
              <a:rPr lang="nl-NL" smtClean="0"/>
              <a:pPr>
                <a:defRPr/>
              </a:pPr>
              <a:t>4</a:t>
            </a:fld>
            <a:endParaRPr lang="nl-NL"/>
          </a:p>
        </p:txBody>
      </p:sp>
    </p:spTree>
    <p:extLst>
      <p:ext uri="{BB962C8B-B14F-4D97-AF65-F5344CB8AC3E}">
        <p14:creationId xmlns:p14="http://schemas.microsoft.com/office/powerpoint/2010/main" val="1630061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jdelijke aanduiding voor dia-afbeelding 1"/>
          <p:cNvSpPr>
            <a:spLocks noGrp="1" noRot="1" noChangeAspect="1" noTextEdit="1"/>
          </p:cNvSpPr>
          <p:nvPr>
            <p:ph type="sldImg"/>
          </p:nvPr>
        </p:nvSpPr>
        <p:spPr>
          <a:ln/>
        </p:spPr>
      </p:sp>
      <p:sp>
        <p:nvSpPr>
          <p:cNvPr id="27651" name="Tijdelijke aanduiding voor notities 2"/>
          <p:cNvSpPr>
            <a:spLocks noGrp="1"/>
          </p:cNvSpPr>
          <p:nvPr>
            <p:ph type="body" idx="1"/>
          </p:nvPr>
        </p:nvSpPr>
        <p:spPr>
          <a:noFill/>
          <a:ln/>
        </p:spPr>
        <p:txBody>
          <a:bodyPr/>
          <a:lstStyle/>
          <a:p>
            <a:r>
              <a:rPr lang="nl-NL" dirty="0" smtClean="0"/>
              <a:t>Herhaling</a:t>
            </a:r>
            <a:r>
              <a:rPr lang="nl-NL" baseline="0" dirty="0" smtClean="0"/>
              <a:t> college module 1</a:t>
            </a:r>
            <a:endParaRPr lang="nl-NL" dirty="0" smtClean="0"/>
          </a:p>
        </p:txBody>
      </p:sp>
      <p:sp>
        <p:nvSpPr>
          <p:cNvPr id="27652" name="Tijdelijke aanduiding voor dianummer 3"/>
          <p:cNvSpPr>
            <a:spLocks noGrp="1"/>
          </p:cNvSpPr>
          <p:nvPr>
            <p:ph type="sldNum" sz="quarter" idx="5"/>
          </p:nvPr>
        </p:nvSpPr>
        <p:spPr>
          <a:noFill/>
        </p:spPr>
        <p:txBody>
          <a:bodyPr/>
          <a:lstStyle/>
          <a:p>
            <a:fld id="{0A3D5A72-4AD3-4547-8C29-02F9D0988C97}" type="slidenum">
              <a:rPr lang="nl-NL" smtClean="0"/>
              <a:pPr/>
              <a:t>5</a:t>
            </a:fld>
            <a:endParaRPr lang="nl-NL" smtClean="0"/>
          </a:p>
        </p:txBody>
      </p:sp>
    </p:spTree>
    <p:extLst>
      <p:ext uri="{BB962C8B-B14F-4D97-AF65-F5344CB8AC3E}">
        <p14:creationId xmlns:p14="http://schemas.microsoft.com/office/powerpoint/2010/main" val="1967477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Meer dan voorheen zullen verpleegkundigen hun bijdrage aan de zorg zichtbaar gaan maken in resultaten. Immers: alleen wie de resultaten definieert kan zien of</a:t>
            </a:r>
          </a:p>
          <a:p>
            <a:r>
              <a:rPr lang="nl-NL" dirty="0" smtClean="0"/>
              <a:t>hij het goede doet, kan vergelijken, monitoren, toetsen en bijsturen (V&amp;VN, 2012).</a:t>
            </a:r>
            <a:endParaRPr lang="nl-NL" dirty="0"/>
          </a:p>
        </p:txBody>
      </p:sp>
      <p:sp>
        <p:nvSpPr>
          <p:cNvPr id="4" name="Tijdelijke aanduiding voor dianummer 3"/>
          <p:cNvSpPr>
            <a:spLocks noGrp="1"/>
          </p:cNvSpPr>
          <p:nvPr>
            <p:ph type="sldNum" sz="quarter" idx="10"/>
          </p:nvPr>
        </p:nvSpPr>
        <p:spPr/>
        <p:txBody>
          <a:bodyPr/>
          <a:lstStyle/>
          <a:p>
            <a:pPr>
              <a:defRPr/>
            </a:pPr>
            <a:fld id="{35201689-2C7A-4F68-9B92-437961D92337}" type="slidenum">
              <a:rPr lang="nl-NL" smtClean="0"/>
              <a:pPr>
                <a:defRPr/>
              </a:pPr>
              <a:t>6</a:t>
            </a:fld>
            <a:endParaRPr lang="nl-NL"/>
          </a:p>
        </p:txBody>
      </p:sp>
    </p:spTree>
    <p:extLst>
      <p:ext uri="{BB962C8B-B14F-4D97-AF65-F5344CB8AC3E}">
        <p14:creationId xmlns:p14="http://schemas.microsoft.com/office/powerpoint/2010/main" val="18520974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Herhaling uit college module 1</a:t>
            </a:r>
            <a:endParaRPr lang="nl-NL" dirty="0"/>
          </a:p>
        </p:txBody>
      </p:sp>
      <p:sp>
        <p:nvSpPr>
          <p:cNvPr id="4" name="Tijdelijke aanduiding voor dianummer 3"/>
          <p:cNvSpPr>
            <a:spLocks noGrp="1"/>
          </p:cNvSpPr>
          <p:nvPr>
            <p:ph type="sldNum" sz="quarter" idx="10"/>
          </p:nvPr>
        </p:nvSpPr>
        <p:spPr/>
        <p:txBody>
          <a:bodyPr/>
          <a:lstStyle/>
          <a:p>
            <a:pPr>
              <a:defRPr/>
            </a:pPr>
            <a:fld id="{35201689-2C7A-4F68-9B92-437961D92337}" type="slidenum">
              <a:rPr lang="nl-NL" smtClean="0"/>
              <a:pPr>
                <a:defRPr/>
              </a:pPr>
              <a:t>8</a:t>
            </a:fld>
            <a:endParaRPr lang="nl-NL"/>
          </a:p>
        </p:txBody>
      </p:sp>
    </p:spTree>
    <p:extLst>
      <p:ext uri="{BB962C8B-B14F-4D97-AF65-F5344CB8AC3E}">
        <p14:creationId xmlns:p14="http://schemas.microsoft.com/office/powerpoint/2010/main" val="23454748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a:defRPr/>
            </a:pPr>
            <a:fld id="{35201689-2C7A-4F68-9B92-437961D92337}" type="slidenum">
              <a:rPr lang="nl-NL" smtClean="0"/>
              <a:pPr>
                <a:defRPr/>
              </a:pPr>
              <a:t>10</a:t>
            </a:fld>
            <a:endParaRPr lang="nl-NL"/>
          </a:p>
        </p:txBody>
      </p:sp>
    </p:spTree>
    <p:extLst>
      <p:ext uri="{BB962C8B-B14F-4D97-AF65-F5344CB8AC3E}">
        <p14:creationId xmlns:p14="http://schemas.microsoft.com/office/powerpoint/2010/main" val="23355595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a:defRPr/>
            </a:pPr>
            <a:fld id="{35201689-2C7A-4F68-9B92-437961D92337}" type="slidenum">
              <a:rPr lang="nl-NL" smtClean="0"/>
              <a:pPr>
                <a:defRPr/>
              </a:pPr>
              <a:t>12</a:t>
            </a:fld>
            <a:endParaRPr lang="nl-NL"/>
          </a:p>
        </p:txBody>
      </p:sp>
    </p:spTree>
    <p:extLst>
      <p:ext uri="{BB962C8B-B14F-4D97-AF65-F5344CB8AC3E}">
        <p14:creationId xmlns:p14="http://schemas.microsoft.com/office/powerpoint/2010/main" val="12799483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Meer dan voorheen zullen verpleegkundigen hun bijdrage aan de zorg zichtbaar gaan maken in resultaten. Immers: alleen wie de resultaten definieert kan zien of</a:t>
            </a:r>
          </a:p>
          <a:p>
            <a:r>
              <a:rPr lang="nl-NL" dirty="0" smtClean="0"/>
              <a:t>hij het goede doet, kan vergelijken, monitoren, toetsen en bijsturen (V&amp;VN, 2012).</a:t>
            </a:r>
            <a:endParaRPr lang="nl-NL" dirty="0"/>
          </a:p>
        </p:txBody>
      </p:sp>
      <p:sp>
        <p:nvSpPr>
          <p:cNvPr id="4" name="Tijdelijke aanduiding voor dianummer 3"/>
          <p:cNvSpPr>
            <a:spLocks noGrp="1"/>
          </p:cNvSpPr>
          <p:nvPr>
            <p:ph type="sldNum" sz="quarter" idx="10"/>
          </p:nvPr>
        </p:nvSpPr>
        <p:spPr/>
        <p:txBody>
          <a:bodyPr/>
          <a:lstStyle/>
          <a:p>
            <a:pPr>
              <a:defRPr/>
            </a:pPr>
            <a:fld id="{35201689-2C7A-4F68-9B92-437961D92337}" type="slidenum">
              <a:rPr lang="nl-NL" smtClean="0"/>
              <a:pPr>
                <a:defRPr/>
              </a:pPr>
              <a:t>15</a:t>
            </a:fld>
            <a:endParaRPr lang="nl-NL"/>
          </a:p>
        </p:txBody>
      </p:sp>
    </p:spTree>
    <p:extLst>
      <p:ext uri="{BB962C8B-B14F-4D97-AF65-F5344CB8AC3E}">
        <p14:creationId xmlns:p14="http://schemas.microsoft.com/office/powerpoint/2010/main" val="18520974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jdelijke aanduiding voor dia-afbeelding 1"/>
          <p:cNvSpPr>
            <a:spLocks noGrp="1" noRot="1" noChangeAspect="1" noTextEdit="1"/>
          </p:cNvSpPr>
          <p:nvPr>
            <p:ph type="sldImg"/>
          </p:nvPr>
        </p:nvSpPr>
        <p:spPr>
          <a:ln/>
        </p:spPr>
      </p:sp>
      <p:sp>
        <p:nvSpPr>
          <p:cNvPr id="30723" name="Tijdelijke aanduiding voor notities 2"/>
          <p:cNvSpPr>
            <a:spLocks noGrp="1"/>
          </p:cNvSpPr>
          <p:nvPr>
            <p:ph type="body" idx="1"/>
          </p:nvPr>
        </p:nvSpPr>
        <p:spPr>
          <a:noFill/>
          <a:ln/>
        </p:spPr>
        <p:txBody>
          <a:bodyPr/>
          <a:lstStyle/>
          <a:p>
            <a:r>
              <a:rPr lang="nl-NL" dirty="0" smtClean="0"/>
              <a:t>Kort omschrijving van de situatie: Frank is opgenomen op de afdeling chirurgie in verband met een tweede operatie aan zijn rechter been. Vorig jaar heeft hij een bromfietsongeval gehad, waarbij hij een gecompliceerde (open) beenbreuk opliep. Hij komt nu voor het verwijderen van een aantal schroeven.</a:t>
            </a:r>
          </a:p>
          <a:p>
            <a:r>
              <a:rPr lang="nl-NL" dirty="0" smtClean="0"/>
              <a:t>Dit was zijn tweede operatie na de gecompliceerde beenbreuk geweest en alles was naar wens verlopen. Hij was er eigenlijk, gezien de ernst van het bromfietsongeluk, nog heel goed vanaf gekomen.</a:t>
            </a:r>
          </a:p>
        </p:txBody>
      </p:sp>
      <p:sp>
        <p:nvSpPr>
          <p:cNvPr id="30724" name="Tijdelijke aanduiding voor dianummer 3"/>
          <p:cNvSpPr>
            <a:spLocks noGrp="1"/>
          </p:cNvSpPr>
          <p:nvPr>
            <p:ph type="sldNum" sz="quarter" idx="5"/>
          </p:nvPr>
        </p:nvSpPr>
        <p:spPr>
          <a:noFill/>
        </p:spPr>
        <p:txBody>
          <a:bodyPr/>
          <a:lstStyle/>
          <a:p>
            <a:fld id="{6B36E13C-C116-49A7-B4EF-7970EC89CF29}" type="slidenum">
              <a:rPr lang="nl-NL" smtClean="0"/>
              <a:pPr/>
              <a:t>17</a:t>
            </a:fld>
            <a:endParaRPr lang="nl-NL" smtClean="0"/>
          </a:p>
        </p:txBody>
      </p:sp>
    </p:spTree>
    <p:extLst>
      <p:ext uri="{BB962C8B-B14F-4D97-AF65-F5344CB8AC3E}">
        <p14:creationId xmlns:p14="http://schemas.microsoft.com/office/powerpoint/2010/main" val="3251976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lvl1pPr>
              <a:defRPr/>
            </a:lvl1pPr>
          </a:lstStyle>
          <a:p>
            <a:pPr>
              <a:defRPr/>
            </a:pPr>
            <a:fld id="{656847B7-98C6-4999-95C0-FA4328764C4F}" type="datetimeFigureOut">
              <a:rPr lang="en-US">
                <a:solidFill>
                  <a:prstClr val="black">
                    <a:tint val="75000"/>
                  </a:prstClr>
                </a:solidFill>
              </a:rPr>
              <a:pPr>
                <a:defRPr/>
              </a:pPr>
              <a:t>9/28/2017</a:t>
            </a:fld>
            <a:endParaRPr lang="en-US">
              <a:solidFill>
                <a:prstClr val="black">
                  <a:tint val="75000"/>
                </a:prstClr>
              </a:solidFill>
            </a:endParaRPr>
          </a:p>
        </p:txBody>
      </p:sp>
      <p:sp>
        <p:nvSpPr>
          <p:cNvPr id="5" name="Tijdelijke aanduiding voor voettekst 4"/>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Tijdelijke aanduiding voor dianummer 5"/>
          <p:cNvSpPr>
            <a:spLocks noGrp="1"/>
          </p:cNvSpPr>
          <p:nvPr>
            <p:ph type="sldNum" sz="quarter" idx="12"/>
          </p:nvPr>
        </p:nvSpPr>
        <p:spPr/>
        <p:txBody>
          <a:bodyPr/>
          <a:lstStyle>
            <a:lvl1pPr>
              <a:defRPr/>
            </a:lvl1pPr>
          </a:lstStyle>
          <a:p>
            <a:pPr>
              <a:defRPr/>
            </a:pPr>
            <a:fld id="{02194F7D-6910-457F-BECC-BE70CFD7287A}" type="slidenum">
              <a:rPr lang="en-US">
                <a:solidFill>
                  <a:prstClr val="black">
                    <a:tint val="75000"/>
                  </a:prstClr>
                </a:solidFill>
              </a:rPr>
              <a:pPr>
                <a:defRPr/>
              </a:pPr>
              <a:t>‹#›</a:t>
            </a:fld>
            <a:endParaRPr lang="en-US" dirty="0">
              <a:solidFill>
                <a:srgbClr val="ED1B34">
                  <a:shade val="90000"/>
                </a:srgbClr>
              </a:solidFill>
            </a:endParaRPr>
          </a:p>
        </p:txBody>
      </p:sp>
    </p:spTree>
    <p:extLst>
      <p:ext uri="{BB962C8B-B14F-4D97-AF65-F5344CB8AC3E}">
        <p14:creationId xmlns:p14="http://schemas.microsoft.com/office/powerpoint/2010/main" val="3340365197"/>
      </p:ext>
    </p:extLst>
  </p:cSld>
  <p:clrMapOvr>
    <a:masterClrMapping/>
  </p:clrMapOvr>
  <p:hf sldNum="0"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ED729B90-98CA-451B-9475-4693467316A1}" type="datetimeFigureOut">
              <a:rPr lang="en-US">
                <a:solidFill>
                  <a:prstClr val="black">
                    <a:tint val="75000"/>
                  </a:prstClr>
                </a:solidFill>
              </a:rPr>
              <a:pPr>
                <a:defRPr/>
              </a:pPr>
              <a:t>9/28/2017</a:t>
            </a:fld>
            <a:endParaRPr lang="en-US">
              <a:solidFill>
                <a:prstClr val="black">
                  <a:tint val="75000"/>
                </a:prstClr>
              </a:solidFill>
            </a:endParaRPr>
          </a:p>
        </p:txBody>
      </p:sp>
      <p:sp>
        <p:nvSpPr>
          <p:cNvPr id="5" name="Tijdelijke aanduiding voor voettekst 4"/>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Tijdelijke aanduiding voor dianummer 5"/>
          <p:cNvSpPr>
            <a:spLocks noGrp="1"/>
          </p:cNvSpPr>
          <p:nvPr>
            <p:ph type="sldNum" sz="quarter" idx="12"/>
          </p:nvPr>
        </p:nvSpPr>
        <p:spPr/>
        <p:txBody>
          <a:bodyPr/>
          <a:lstStyle>
            <a:lvl1pPr>
              <a:defRPr/>
            </a:lvl1pPr>
          </a:lstStyle>
          <a:p>
            <a:pPr>
              <a:defRPr/>
            </a:pPr>
            <a:fld id="{59B188EA-DE29-4E02-9EB0-A14E99FDD4F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91539325"/>
      </p:ext>
    </p:extLst>
  </p:cSld>
  <p:clrMapOvr>
    <a:masterClrMapping/>
  </p:clrMapOvr>
  <p:hf sldNum="0"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F6A6CFBE-D32F-4D91-9553-78E029A11489}" type="datetimeFigureOut">
              <a:rPr lang="en-US">
                <a:solidFill>
                  <a:prstClr val="black">
                    <a:tint val="75000"/>
                  </a:prstClr>
                </a:solidFill>
              </a:rPr>
              <a:pPr>
                <a:defRPr/>
              </a:pPr>
              <a:t>9/28/2017</a:t>
            </a:fld>
            <a:endParaRPr lang="en-US">
              <a:solidFill>
                <a:prstClr val="black">
                  <a:tint val="75000"/>
                </a:prstClr>
              </a:solidFill>
            </a:endParaRPr>
          </a:p>
        </p:txBody>
      </p:sp>
      <p:sp>
        <p:nvSpPr>
          <p:cNvPr id="5" name="Tijdelijke aanduiding voor voettekst 4"/>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Tijdelijke aanduiding voor dianummer 5"/>
          <p:cNvSpPr>
            <a:spLocks noGrp="1"/>
          </p:cNvSpPr>
          <p:nvPr>
            <p:ph type="sldNum" sz="quarter" idx="12"/>
          </p:nvPr>
        </p:nvSpPr>
        <p:spPr/>
        <p:txBody>
          <a:bodyPr/>
          <a:lstStyle>
            <a:lvl1pPr>
              <a:defRPr/>
            </a:lvl1pPr>
          </a:lstStyle>
          <a:p>
            <a:pPr>
              <a:defRPr/>
            </a:pPr>
            <a:fld id="{C235FC18-76C8-4D7C-9D38-FC12B98C246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15864906"/>
      </p:ext>
    </p:extLst>
  </p:cSld>
  <p:clrMapOvr>
    <a:masterClrMapping/>
  </p:clrMapOvr>
  <p:hf sldNum="0"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eldia">
    <p:bg>
      <p:bgPr>
        <a:solidFill>
          <a:schemeClr val="accent2"/>
        </a:solidFill>
        <a:effectLst/>
      </p:bgPr>
    </p:bg>
    <p:spTree>
      <p:nvGrpSpPr>
        <p:cNvPr id="1" name=""/>
        <p:cNvGrpSpPr/>
        <p:nvPr/>
      </p:nvGrpSpPr>
      <p:grpSpPr>
        <a:xfrm>
          <a:off x="0" y="0"/>
          <a:ext cx="0" cy="0"/>
          <a:chOff x="0" y="0"/>
          <a:chExt cx="0" cy="0"/>
        </a:xfrm>
      </p:grpSpPr>
      <p:sp>
        <p:nvSpPr>
          <p:cNvPr id="5" name="Rechthoek 4"/>
          <p:cNvSpPr/>
          <p:nvPr userDrawn="1"/>
        </p:nvSpPr>
        <p:spPr>
          <a:xfrm>
            <a:off x="0" y="0"/>
            <a:ext cx="9144000"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nl-NL" sz="1800">
              <a:solidFill>
                <a:srgbClr val="FB0A2B"/>
              </a:solidFill>
              <a:ea typeface="ＭＳ Ｐゴシック" pitchFamily="-128" charset="-128"/>
            </a:endParaRPr>
          </a:p>
        </p:txBody>
      </p:sp>
      <p:pic>
        <p:nvPicPr>
          <p:cNvPr id="6" name="Afbeelding 6" descr="Zuyd_HOGESCHOOL_DIAP_RGB.png"/>
          <p:cNvPicPr>
            <a:picLocks noChangeAspect="1"/>
          </p:cNvPicPr>
          <p:nvPr userDrawn="1"/>
        </p:nvPicPr>
        <p:blipFill>
          <a:blip r:embed="rId2"/>
          <a:srcRect l="55247"/>
          <a:stretch>
            <a:fillRect/>
          </a:stretch>
        </p:blipFill>
        <p:spPr bwMode="auto">
          <a:xfrm>
            <a:off x="7916863" y="5435600"/>
            <a:ext cx="1227137" cy="1422400"/>
          </a:xfrm>
          <a:prstGeom prst="rect">
            <a:avLst/>
          </a:prstGeom>
          <a:noFill/>
          <a:ln w="9525">
            <a:noFill/>
            <a:miter lim="800000"/>
            <a:headEnd/>
            <a:tailEnd/>
          </a:ln>
        </p:spPr>
      </p:pic>
      <p:sp>
        <p:nvSpPr>
          <p:cNvPr id="7" name="Rechthoek 22"/>
          <p:cNvSpPr>
            <a:spLocks noChangeArrowheads="1"/>
          </p:cNvSpPr>
          <p:nvPr userDrawn="1"/>
        </p:nvSpPr>
        <p:spPr bwMode="auto">
          <a:xfrm flipH="1">
            <a:off x="0" y="323850"/>
            <a:ext cx="1260475" cy="4175125"/>
          </a:xfrm>
          <a:prstGeom prst="rect">
            <a:avLst/>
          </a:prstGeom>
          <a:solidFill>
            <a:schemeClr val="bg1"/>
          </a:solidFill>
          <a:ln w="9525">
            <a:noFill/>
            <a:miter lim="800000"/>
            <a:headEnd/>
            <a:tailEnd/>
          </a:ln>
        </p:spPr>
        <p:txBody>
          <a:bodyPr anchor="ctr"/>
          <a:lstStyle/>
          <a:p>
            <a:pPr algn="ctr" defTabSz="457200">
              <a:defRPr/>
            </a:pPr>
            <a:endParaRPr lang="nl-NL" sz="1800">
              <a:solidFill>
                <a:srgbClr val="FFFFFF"/>
              </a:solidFill>
              <a:latin typeface="Verdana" pitchFamily="-128" charset="0"/>
              <a:ea typeface="ＭＳ Ｐゴシック" pitchFamily="-128" charset="-128"/>
            </a:endParaRPr>
          </a:p>
        </p:txBody>
      </p:sp>
      <p:sp>
        <p:nvSpPr>
          <p:cNvPr id="8" name="Rechthoek 23"/>
          <p:cNvSpPr>
            <a:spLocks noChangeArrowheads="1"/>
          </p:cNvSpPr>
          <p:nvPr userDrawn="1"/>
        </p:nvSpPr>
        <p:spPr bwMode="auto">
          <a:xfrm flipH="1">
            <a:off x="1403350" y="323850"/>
            <a:ext cx="4179888" cy="4175125"/>
          </a:xfrm>
          <a:prstGeom prst="rect">
            <a:avLst/>
          </a:prstGeom>
          <a:solidFill>
            <a:schemeClr val="bg1"/>
          </a:solidFill>
          <a:ln w="9525">
            <a:noFill/>
            <a:miter lim="800000"/>
            <a:headEnd/>
            <a:tailEnd/>
          </a:ln>
        </p:spPr>
        <p:txBody>
          <a:bodyPr anchor="ctr"/>
          <a:lstStyle/>
          <a:p>
            <a:pPr algn="ctr" defTabSz="457200">
              <a:defRPr/>
            </a:pPr>
            <a:endParaRPr lang="nl-NL" sz="1800">
              <a:solidFill>
                <a:srgbClr val="FFFFFF"/>
              </a:solidFill>
              <a:latin typeface="Verdana" pitchFamily="-128" charset="0"/>
              <a:ea typeface="ＭＳ Ｐゴシック" pitchFamily="-128" charset="-128"/>
            </a:endParaRPr>
          </a:p>
        </p:txBody>
      </p:sp>
      <p:sp>
        <p:nvSpPr>
          <p:cNvPr id="12" name="Titel 1"/>
          <p:cNvSpPr>
            <a:spLocks noGrp="1"/>
          </p:cNvSpPr>
          <p:nvPr>
            <p:ph type="title"/>
          </p:nvPr>
        </p:nvSpPr>
        <p:spPr>
          <a:xfrm>
            <a:off x="1600902" y="548031"/>
            <a:ext cx="3644124" cy="2139931"/>
          </a:xfrm>
        </p:spPr>
        <p:txBody>
          <a:bodyPr>
            <a:normAutofit/>
          </a:bodyPr>
          <a:lstStyle>
            <a:lvl1pPr>
              <a:defRPr sz="3600">
                <a:solidFill>
                  <a:schemeClr val="bg2"/>
                </a:solidFill>
              </a:defRPr>
            </a:lvl1pPr>
          </a:lstStyle>
          <a:p>
            <a:r>
              <a:rPr lang="nl-NL" dirty="0" smtClean="0"/>
              <a:t>Titelstijl van model bewerken</a:t>
            </a:r>
            <a:endParaRPr lang="nl-NL" dirty="0"/>
          </a:p>
        </p:txBody>
      </p:sp>
      <p:sp>
        <p:nvSpPr>
          <p:cNvPr id="14" name="Tijdelijke aanduiding voor tekst 13"/>
          <p:cNvSpPr>
            <a:spLocks noGrp="1"/>
          </p:cNvSpPr>
          <p:nvPr>
            <p:ph type="body" sz="quarter" idx="10"/>
          </p:nvPr>
        </p:nvSpPr>
        <p:spPr>
          <a:xfrm>
            <a:off x="1548012" y="3957638"/>
            <a:ext cx="3167063" cy="365125"/>
          </a:xfrm>
          <a:prstGeom prst="rect">
            <a:avLst/>
          </a:prstGeom>
        </p:spPr>
        <p:txBody>
          <a:bodyPr/>
          <a:lstStyle>
            <a:lvl1pPr marL="0" indent="0">
              <a:buFontTx/>
              <a:buNone/>
              <a:defRPr>
                <a:solidFill>
                  <a:schemeClr val="bg2"/>
                </a:solidFill>
              </a:defRPr>
            </a:lvl1pPr>
          </a:lstStyle>
          <a:p>
            <a:pPr lvl="0"/>
            <a:r>
              <a:rPr lang="nl-NL" dirty="0" smtClean="0"/>
              <a:t>Klik om de tekststijl van het model te bewerken</a:t>
            </a:r>
          </a:p>
        </p:txBody>
      </p:sp>
      <p:sp>
        <p:nvSpPr>
          <p:cNvPr id="17" name="Tijdelijke aanduiding voor tekst 13"/>
          <p:cNvSpPr>
            <a:spLocks noGrp="1"/>
          </p:cNvSpPr>
          <p:nvPr>
            <p:ph type="body" sz="quarter" idx="11"/>
          </p:nvPr>
        </p:nvSpPr>
        <p:spPr>
          <a:xfrm>
            <a:off x="1513922" y="2957627"/>
            <a:ext cx="3167063" cy="748106"/>
          </a:xfrm>
          <a:prstGeom prst="rect">
            <a:avLst/>
          </a:prstGeom>
        </p:spPr>
        <p:txBody>
          <a:bodyPr/>
          <a:lstStyle>
            <a:lvl1pPr marL="0" indent="0">
              <a:buFont typeface="Arial"/>
              <a:buNone/>
              <a:defRPr b="1">
                <a:solidFill>
                  <a:schemeClr val="bg2"/>
                </a:solidFill>
              </a:defRPr>
            </a:lvl1pPr>
          </a:lstStyle>
          <a:p>
            <a:pPr lvl="0"/>
            <a:r>
              <a:rPr lang="nl-NL" dirty="0" smtClean="0"/>
              <a:t>Klik om de tekststijl van het model te bewerken</a:t>
            </a:r>
          </a:p>
        </p:txBody>
      </p:sp>
    </p:spTree>
    <p:extLst>
      <p:ext uri="{BB962C8B-B14F-4D97-AF65-F5344CB8AC3E}">
        <p14:creationId xmlns:p14="http://schemas.microsoft.com/office/powerpoint/2010/main" val="26522693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Titeldia">
    <p:bg>
      <p:bgPr>
        <a:solidFill>
          <a:schemeClr val="accent2"/>
        </a:solidFill>
        <a:effectLst/>
      </p:bgPr>
    </p:bg>
    <p:spTree>
      <p:nvGrpSpPr>
        <p:cNvPr id="1" name=""/>
        <p:cNvGrpSpPr/>
        <p:nvPr/>
      </p:nvGrpSpPr>
      <p:grpSpPr>
        <a:xfrm>
          <a:off x="0" y="0"/>
          <a:ext cx="0" cy="0"/>
          <a:chOff x="0" y="0"/>
          <a:chExt cx="0" cy="0"/>
        </a:xfrm>
      </p:grpSpPr>
      <p:sp>
        <p:nvSpPr>
          <p:cNvPr id="5" name="Rechthoek 4"/>
          <p:cNvSpPr/>
          <p:nvPr userDrawn="1"/>
        </p:nvSpPr>
        <p:spPr>
          <a:xfrm>
            <a:off x="0" y="0"/>
            <a:ext cx="9144000" cy="685800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nl-NL" sz="1800">
              <a:solidFill>
                <a:srgbClr val="FB0A2B"/>
              </a:solidFill>
              <a:ea typeface="ＭＳ Ｐゴシック" pitchFamily="-128" charset="-128"/>
            </a:endParaRPr>
          </a:p>
        </p:txBody>
      </p:sp>
      <p:pic>
        <p:nvPicPr>
          <p:cNvPr id="6" name="Afbeelding 6" descr="Zuyd_HOGESCHOOL_DIAP_RGB.png"/>
          <p:cNvPicPr>
            <a:picLocks noChangeAspect="1"/>
          </p:cNvPicPr>
          <p:nvPr userDrawn="1"/>
        </p:nvPicPr>
        <p:blipFill>
          <a:blip r:embed="rId2"/>
          <a:srcRect l="55247"/>
          <a:stretch>
            <a:fillRect/>
          </a:stretch>
        </p:blipFill>
        <p:spPr bwMode="auto">
          <a:xfrm>
            <a:off x="7916863" y="5435600"/>
            <a:ext cx="1227137" cy="1422400"/>
          </a:xfrm>
          <a:prstGeom prst="rect">
            <a:avLst/>
          </a:prstGeom>
          <a:noFill/>
          <a:ln w="9525">
            <a:noFill/>
            <a:miter lim="800000"/>
            <a:headEnd/>
            <a:tailEnd/>
          </a:ln>
        </p:spPr>
      </p:pic>
      <p:sp>
        <p:nvSpPr>
          <p:cNvPr id="7" name="Rechthoek 22"/>
          <p:cNvSpPr>
            <a:spLocks noChangeArrowheads="1"/>
          </p:cNvSpPr>
          <p:nvPr userDrawn="1"/>
        </p:nvSpPr>
        <p:spPr bwMode="auto">
          <a:xfrm flipH="1">
            <a:off x="0" y="323850"/>
            <a:ext cx="1260475" cy="4175125"/>
          </a:xfrm>
          <a:prstGeom prst="rect">
            <a:avLst/>
          </a:prstGeom>
          <a:solidFill>
            <a:schemeClr val="bg1"/>
          </a:solidFill>
          <a:ln w="9525">
            <a:noFill/>
            <a:miter lim="800000"/>
            <a:headEnd/>
            <a:tailEnd/>
          </a:ln>
        </p:spPr>
        <p:txBody>
          <a:bodyPr anchor="ctr"/>
          <a:lstStyle/>
          <a:p>
            <a:pPr algn="ctr" defTabSz="457200">
              <a:defRPr/>
            </a:pPr>
            <a:endParaRPr lang="nl-NL" sz="1800">
              <a:solidFill>
                <a:srgbClr val="FFFFFF"/>
              </a:solidFill>
              <a:latin typeface="Verdana" pitchFamily="-128" charset="0"/>
              <a:ea typeface="ＭＳ Ｐゴシック" pitchFamily="-128" charset="-128"/>
            </a:endParaRPr>
          </a:p>
        </p:txBody>
      </p:sp>
      <p:sp>
        <p:nvSpPr>
          <p:cNvPr id="8" name="Rechthoek 23"/>
          <p:cNvSpPr>
            <a:spLocks noChangeArrowheads="1"/>
          </p:cNvSpPr>
          <p:nvPr userDrawn="1"/>
        </p:nvSpPr>
        <p:spPr bwMode="auto">
          <a:xfrm flipH="1">
            <a:off x="1403350" y="323850"/>
            <a:ext cx="4179888" cy="4175125"/>
          </a:xfrm>
          <a:prstGeom prst="rect">
            <a:avLst/>
          </a:prstGeom>
          <a:solidFill>
            <a:schemeClr val="bg1"/>
          </a:solidFill>
          <a:ln w="9525">
            <a:noFill/>
            <a:miter lim="800000"/>
            <a:headEnd/>
            <a:tailEnd/>
          </a:ln>
        </p:spPr>
        <p:txBody>
          <a:bodyPr anchor="ctr"/>
          <a:lstStyle/>
          <a:p>
            <a:pPr algn="ctr" defTabSz="457200">
              <a:defRPr/>
            </a:pPr>
            <a:endParaRPr lang="nl-NL" sz="1800">
              <a:solidFill>
                <a:srgbClr val="FFFFFF"/>
              </a:solidFill>
              <a:latin typeface="Verdana" pitchFamily="-128" charset="0"/>
              <a:ea typeface="ＭＳ Ｐゴシック" pitchFamily="-128" charset="-128"/>
            </a:endParaRPr>
          </a:p>
        </p:txBody>
      </p:sp>
      <p:sp>
        <p:nvSpPr>
          <p:cNvPr id="12" name="Titel 1"/>
          <p:cNvSpPr>
            <a:spLocks noGrp="1"/>
          </p:cNvSpPr>
          <p:nvPr>
            <p:ph type="title"/>
          </p:nvPr>
        </p:nvSpPr>
        <p:spPr>
          <a:xfrm>
            <a:off x="1600902" y="548031"/>
            <a:ext cx="3644124" cy="2139931"/>
          </a:xfrm>
        </p:spPr>
        <p:txBody>
          <a:bodyPr>
            <a:normAutofit/>
          </a:bodyPr>
          <a:lstStyle>
            <a:lvl1pPr>
              <a:defRPr sz="3600">
                <a:solidFill>
                  <a:schemeClr val="bg2"/>
                </a:solidFill>
              </a:defRPr>
            </a:lvl1pPr>
          </a:lstStyle>
          <a:p>
            <a:r>
              <a:rPr lang="nl-NL" dirty="0" smtClean="0"/>
              <a:t>Titelstijl van model bewerken</a:t>
            </a:r>
            <a:endParaRPr lang="nl-NL" dirty="0"/>
          </a:p>
        </p:txBody>
      </p:sp>
      <p:sp>
        <p:nvSpPr>
          <p:cNvPr id="14" name="Tijdelijke aanduiding voor tekst 13"/>
          <p:cNvSpPr>
            <a:spLocks noGrp="1"/>
          </p:cNvSpPr>
          <p:nvPr>
            <p:ph type="body" sz="quarter" idx="10"/>
          </p:nvPr>
        </p:nvSpPr>
        <p:spPr>
          <a:xfrm>
            <a:off x="1548012" y="3957638"/>
            <a:ext cx="3167063" cy="365125"/>
          </a:xfrm>
          <a:prstGeom prst="rect">
            <a:avLst/>
          </a:prstGeom>
        </p:spPr>
        <p:txBody>
          <a:bodyPr/>
          <a:lstStyle>
            <a:lvl1pPr marL="0" indent="0">
              <a:buFontTx/>
              <a:buNone/>
              <a:defRPr>
                <a:solidFill>
                  <a:schemeClr val="bg2"/>
                </a:solidFill>
              </a:defRPr>
            </a:lvl1pPr>
          </a:lstStyle>
          <a:p>
            <a:pPr lvl="0"/>
            <a:r>
              <a:rPr lang="nl-NL" dirty="0" smtClean="0"/>
              <a:t>Klik om de tekststijl van het model te bewerken</a:t>
            </a:r>
          </a:p>
        </p:txBody>
      </p:sp>
      <p:sp>
        <p:nvSpPr>
          <p:cNvPr id="17" name="Tijdelijke aanduiding voor tekst 13"/>
          <p:cNvSpPr>
            <a:spLocks noGrp="1"/>
          </p:cNvSpPr>
          <p:nvPr>
            <p:ph type="body" sz="quarter" idx="11"/>
          </p:nvPr>
        </p:nvSpPr>
        <p:spPr>
          <a:xfrm>
            <a:off x="1513922" y="2957627"/>
            <a:ext cx="3167063" cy="748106"/>
          </a:xfrm>
          <a:prstGeom prst="rect">
            <a:avLst/>
          </a:prstGeom>
        </p:spPr>
        <p:txBody>
          <a:bodyPr/>
          <a:lstStyle>
            <a:lvl1pPr marL="0" indent="0">
              <a:buFont typeface="Arial"/>
              <a:buNone/>
              <a:defRPr b="1">
                <a:solidFill>
                  <a:schemeClr val="bg2"/>
                </a:solidFill>
              </a:defRPr>
            </a:lvl1pPr>
          </a:lstStyle>
          <a:p>
            <a:pPr lvl="0"/>
            <a:r>
              <a:rPr lang="nl-NL" dirty="0" smtClean="0"/>
              <a:t>Klik om de tekststijl van het model te bewerken</a:t>
            </a:r>
          </a:p>
        </p:txBody>
      </p:sp>
    </p:spTree>
    <p:extLst>
      <p:ext uri="{BB962C8B-B14F-4D97-AF65-F5344CB8AC3E}">
        <p14:creationId xmlns:p14="http://schemas.microsoft.com/office/powerpoint/2010/main" val="5478052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Titeldia">
    <p:bg>
      <p:bgPr>
        <a:solidFill>
          <a:schemeClr val="accent2"/>
        </a:solidFill>
        <a:effectLst/>
      </p:bgPr>
    </p:bg>
    <p:spTree>
      <p:nvGrpSpPr>
        <p:cNvPr id="1" name=""/>
        <p:cNvGrpSpPr/>
        <p:nvPr/>
      </p:nvGrpSpPr>
      <p:grpSpPr>
        <a:xfrm>
          <a:off x="0" y="0"/>
          <a:ext cx="0" cy="0"/>
          <a:chOff x="0" y="0"/>
          <a:chExt cx="0" cy="0"/>
        </a:xfrm>
      </p:grpSpPr>
      <p:sp>
        <p:nvSpPr>
          <p:cNvPr id="5" name="Rechthoek 4"/>
          <p:cNvSpPr/>
          <p:nvPr userDrawn="1"/>
        </p:nvSpPr>
        <p:spPr>
          <a:xfrm>
            <a:off x="0" y="0"/>
            <a:ext cx="9144000"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nl-NL" sz="1800">
              <a:solidFill>
                <a:srgbClr val="FB0A2B"/>
              </a:solidFill>
              <a:ea typeface="ＭＳ Ｐゴシック" pitchFamily="-128" charset="-128"/>
            </a:endParaRPr>
          </a:p>
        </p:txBody>
      </p:sp>
      <p:pic>
        <p:nvPicPr>
          <p:cNvPr id="6" name="Afbeelding 6" descr="Zuyd_HOGESCHOOL_DIAP_RGB.png"/>
          <p:cNvPicPr>
            <a:picLocks noChangeAspect="1"/>
          </p:cNvPicPr>
          <p:nvPr userDrawn="1"/>
        </p:nvPicPr>
        <p:blipFill>
          <a:blip r:embed="rId2"/>
          <a:srcRect l="55247"/>
          <a:stretch>
            <a:fillRect/>
          </a:stretch>
        </p:blipFill>
        <p:spPr bwMode="auto">
          <a:xfrm>
            <a:off x="7916863" y="5435600"/>
            <a:ext cx="1227137" cy="1422400"/>
          </a:xfrm>
          <a:prstGeom prst="rect">
            <a:avLst/>
          </a:prstGeom>
          <a:noFill/>
          <a:ln w="9525">
            <a:noFill/>
            <a:miter lim="800000"/>
            <a:headEnd/>
            <a:tailEnd/>
          </a:ln>
        </p:spPr>
      </p:pic>
      <p:sp>
        <p:nvSpPr>
          <p:cNvPr id="7" name="Rechthoek 22"/>
          <p:cNvSpPr>
            <a:spLocks noChangeArrowheads="1"/>
          </p:cNvSpPr>
          <p:nvPr userDrawn="1"/>
        </p:nvSpPr>
        <p:spPr bwMode="auto">
          <a:xfrm flipH="1">
            <a:off x="0" y="323850"/>
            <a:ext cx="1260475" cy="4175125"/>
          </a:xfrm>
          <a:prstGeom prst="rect">
            <a:avLst/>
          </a:prstGeom>
          <a:solidFill>
            <a:schemeClr val="bg1"/>
          </a:solidFill>
          <a:ln w="9525">
            <a:noFill/>
            <a:miter lim="800000"/>
            <a:headEnd/>
            <a:tailEnd/>
          </a:ln>
        </p:spPr>
        <p:txBody>
          <a:bodyPr anchor="ctr"/>
          <a:lstStyle/>
          <a:p>
            <a:pPr algn="ctr" defTabSz="457200">
              <a:defRPr/>
            </a:pPr>
            <a:endParaRPr lang="nl-NL" sz="1800">
              <a:solidFill>
                <a:srgbClr val="FFFFFF"/>
              </a:solidFill>
              <a:latin typeface="Verdana" pitchFamily="-128" charset="0"/>
              <a:ea typeface="ＭＳ Ｐゴシック" pitchFamily="-128" charset="-128"/>
            </a:endParaRPr>
          </a:p>
        </p:txBody>
      </p:sp>
      <p:sp>
        <p:nvSpPr>
          <p:cNvPr id="8" name="Rechthoek 23"/>
          <p:cNvSpPr>
            <a:spLocks noChangeArrowheads="1"/>
          </p:cNvSpPr>
          <p:nvPr userDrawn="1"/>
        </p:nvSpPr>
        <p:spPr bwMode="auto">
          <a:xfrm flipH="1">
            <a:off x="1403350" y="323850"/>
            <a:ext cx="4179888" cy="4175125"/>
          </a:xfrm>
          <a:prstGeom prst="rect">
            <a:avLst/>
          </a:prstGeom>
          <a:solidFill>
            <a:schemeClr val="bg1"/>
          </a:solidFill>
          <a:ln w="9525">
            <a:noFill/>
            <a:miter lim="800000"/>
            <a:headEnd/>
            <a:tailEnd/>
          </a:ln>
        </p:spPr>
        <p:txBody>
          <a:bodyPr anchor="ctr"/>
          <a:lstStyle/>
          <a:p>
            <a:pPr algn="ctr" defTabSz="457200">
              <a:defRPr/>
            </a:pPr>
            <a:endParaRPr lang="nl-NL" sz="1800">
              <a:solidFill>
                <a:srgbClr val="FFFFFF"/>
              </a:solidFill>
              <a:latin typeface="Verdana" pitchFamily="-128" charset="0"/>
              <a:ea typeface="ＭＳ Ｐゴシック" pitchFamily="-128" charset="-128"/>
            </a:endParaRPr>
          </a:p>
        </p:txBody>
      </p:sp>
      <p:sp>
        <p:nvSpPr>
          <p:cNvPr id="12" name="Titel 1"/>
          <p:cNvSpPr>
            <a:spLocks noGrp="1"/>
          </p:cNvSpPr>
          <p:nvPr>
            <p:ph type="title"/>
          </p:nvPr>
        </p:nvSpPr>
        <p:spPr>
          <a:xfrm>
            <a:off x="1600902" y="548031"/>
            <a:ext cx="3644124" cy="2139931"/>
          </a:xfrm>
        </p:spPr>
        <p:txBody>
          <a:bodyPr>
            <a:normAutofit/>
          </a:bodyPr>
          <a:lstStyle>
            <a:lvl1pPr>
              <a:defRPr sz="3600">
                <a:solidFill>
                  <a:schemeClr val="bg2"/>
                </a:solidFill>
              </a:defRPr>
            </a:lvl1pPr>
          </a:lstStyle>
          <a:p>
            <a:r>
              <a:rPr lang="nl-NL" dirty="0" smtClean="0"/>
              <a:t>Titelstijl van model bewerken</a:t>
            </a:r>
            <a:endParaRPr lang="nl-NL" dirty="0"/>
          </a:p>
        </p:txBody>
      </p:sp>
      <p:sp>
        <p:nvSpPr>
          <p:cNvPr id="14" name="Tijdelijke aanduiding voor tekst 13"/>
          <p:cNvSpPr>
            <a:spLocks noGrp="1"/>
          </p:cNvSpPr>
          <p:nvPr>
            <p:ph type="body" sz="quarter" idx="10"/>
          </p:nvPr>
        </p:nvSpPr>
        <p:spPr>
          <a:xfrm>
            <a:off x="1548012" y="3957638"/>
            <a:ext cx="3167063" cy="365125"/>
          </a:xfrm>
          <a:prstGeom prst="rect">
            <a:avLst/>
          </a:prstGeom>
        </p:spPr>
        <p:txBody>
          <a:bodyPr/>
          <a:lstStyle>
            <a:lvl1pPr marL="0" indent="0">
              <a:buFontTx/>
              <a:buNone/>
              <a:defRPr>
                <a:solidFill>
                  <a:schemeClr val="bg2"/>
                </a:solidFill>
              </a:defRPr>
            </a:lvl1pPr>
          </a:lstStyle>
          <a:p>
            <a:pPr lvl="0"/>
            <a:r>
              <a:rPr lang="nl-NL" dirty="0" smtClean="0"/>
              <a:t>Klik om de tekststijl van het model te bewerken</a:t>
            </a:r>
          </a:p>
        </p:txBody>
      </p:sp>
      <p:sp>
        <p:nvSpPr>
          <p:cNvPr id="17" name="Tijdelijke aanduiding voor tekst 13"/>
          <p:cNvSpPr>
            <a:spLocks noGrp="1"/>
          </p:cNvSpPr>
          <p:nvPr>
            <p:ph type="body" sz="quarter" idx="11"/>
          </p:nvPr>
        </p:nvSpPr>
        <p:spPr>
          <a:xfrm>
            <a:off x="1513922" y="2957627"/>
            <a:ext cx="3167063" cy="748106"/>
          </a:xfrm>
          <a:prstGeom prst="rect">
            <a:avLst/>
          </a:prstGeom>
        </p:spPr>
        <p:txBody>
          <a:bodyPr/>
          <a:lstStyle>
            <a:lvl1pPr marL="0" indent="0">
              <a:buFont typeface="Arial"/>
              <a:buNone/>
              <a:defRPr b="1">
                <a:solidFill>
                  <a:schemeClr val="bg2"/>
                </a:solidFill>
              </a:defRPr>
            </a:lvl1pPr>
          </a:lstStyle>
          <a:p>
            <a:pPr lvl="0"/>
            <a:r>
              <a:rPr lang="nl-NL" dirty="0" smtClean="0"/>
              <a:t>Klik om de tekststijl van het model te bewerken</a:t>
            </a:r>
          </a:p>
        </p:txBody>
      </p:sp>
    </p:spTree>
    <p:extLst>
      <p:ext uri="{BB962C8B-B14F-4D97-AF65-F5344CB8AC3E}">
        <p14:creationId xmlns:p14="http://schemas.microsoft.com/office/powerpoint/2010/main" val="34856011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eldia">
    <p:bg>
      <p:bgPr>
        <a:solidFill>
          <a:schemeClr val="accent2"/>
        </a:solidFill>
        <a:effectLst/>
      </p:bgPr>
    </p:bg>
    <p:spTree>
      <p:nvGrpSpPr>
        <p:cNvPr id="1" name=""/>
        <p:cNvGrpSpPr/>
        <p:nvPr/>
      </p:nvGrpSpPr>
      <p:grpSpPr>
        <a:xfrm>
          <a:off x="0" y="0"/>
          <a:ext cx="0" cy="0"/>
          <a:chOff x="0" y="0"/>
          <a:chExt cx="0" cy="0"/>
        </a:xfrm>
      </p:grpSpPr>
      <p:sp>
        <p:nvSpPr>
          <p:cNvPr id="5" name="Rechthoek 4"/>
          <p:cNvSpPr/>
          <p:nvPr userDrawn="1"/>
        </p:nvSpPr>
        <p:spPr>
          <a:xfrm>
            <a:off x="0" y="0"/>
            <a:ext cx="9144000"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nl-NL" sz="1800">
              <a:solidFill>
                <a:srgbClr val="FB0A2B"/>
              </a:solidFill>
              <a:ea typeface="ＭＳ Ｐゴシック" pitchFamily="-128" charset="-128"/>
            </a:endParaRPr>
          </a:p>
        </p:txBody>
      </p:sp>
      <p:pic>
        <p:nvPicPr>
          <p:cNvPr id="6" name="Afbeelding 6" descr="Zuyd_HOGESCHOOL_DIAP_RGB.png"/>
          <p:cNvPicPr>
            <a:picLocks noChangeAspect="1"/>
          </p:cNvPicPr>
          <p:nvPr userDrawn="1"/>
        </p:nvPicPr>
        <p:blipFill>
          <a:blip r:embed="rId2"/>
          <a:srcRect l="55247"/>
          <a:stretch>
            <a:fillRect/>
          </a:stretch>
        </p:blipFill>
        <p:spPr bwMode="auto">
          <a:xfrm>
            <a:off x="7916863" y="5435600"/>
            <a:ext cx="1227137" cy="1422400"/>
          </a:xfrm>
          <a:prstGeom prst="rect">
            <a:avLst/>
          </a:prstGeom>
          <a:noFill/>
          <a:ln w="9525">
            <a:noFill/>
            <a:miter lim="800000"/>
            <a:headEnd/>
            <a:tailEnd/>
          </a:ln>
        </p:spPr>
      </p:pic>
      <p:sp>
        <p:nvSpPr>
          <p:cNvPr id="7" name="Rechthoek 22"/>
          <p:cNvSpPr>
            <a:spLocks noChangeArrowheads="1"/>
          </p:cNvSpPr>
          <p:nvPr userDrawn="1"/>
        </p:nvSpPr>
        <p:spPr bwMode="auto">
          <a:xfrm flipH="1">
            <a:off x="0" y="323850"/>
            <a:ext cx="1260475" cy="4175125"/>
          </a:xfrm>
          <a:prstGeom prst="rect">
            <a:avLst/>
          </a:prstGeom>
          <a:solidFill>
            <a:schemeClr val="bg1"/>
          </a:solidFill>
          <a:ln w="9525">
            <a:noFill/>
            <a:miter lim="800000"/>
            <a:headEnd/>
            <a:tailEnd/>
          </a:ln>
        </p:spPr>
        <p:txBody>
          <a:bodyPr anchor="ctr"/>
          <a:lstStyle/>
          <a:p>
            <a:pPr algn="ctr" defTabSz="457200">
              <a:defRPr/>
            </a:pPr>
            <a:endParaRPr lang="nl-NL" sz="1800">
              <a:solidFill>
                <a:srgbClr val="FFFFFF"/>
              </a:solidFill>
              <a:latin typeface="Verdana" pitchFamily="-128" charset="0"/>
              <a:ea typeface="ＭＳ Ｐゴシック" pitchFamily="-128" charset="-128"/>
            </a:endParaRPr>
          </a:p>
        </p:txBody>
      </p:sp>
      <p:sp>
        <p:nvSpPr>
          <p:cNvPr id="8" name="Rechthoek 23"/>
          <p:cNvSpPr>
            <a:spLocks noChangeArrowheads="1"/>
          </p:cNvSpPr>
          <p:nvPr userDrawn="1"/>
        </p:nvSpPr>
        <p:spPr bwMode="auto">
          <a:xfrm flipH="1">
            <a:off x="1403350" y="323850"/>
            <a:ext cx="4179888" cy="4175125"/>
          </a:xfrm>
          <a:prstGeom prst="rect">
            <a:avLst/>
          </a:prstGeom>
          <a:solidFill>
            <a:schemeClr val="bg1"/>
          </a:solidFill>
          <a:ln w="9525">
            <a:noFill/>
            <a:miter lim="800000"/>
            <a:headEnd/>
            <a:tailEnd/>
          </a:ln>
        </p:spPr>
        <p:txBody>
          <a:bodyPr anchor="ctr"/>
          <a:lstStyle/>
          <a:p>
            <a:pPr algn="ctr" defTabSz="457200">
              <a:defRPr/>
            </a:pPr>
            <a:endParaRPr lang="nl-NL" sz="1800">
              <a:solidFill>
                <a:srgbClr val="FFFFFF"/>
              </a:solidFill>
              <a:latin typeface="Verdana" pitchFamily="-128" charset="0"/>
              <a:ea typeface="ＭＳ Ｐゴシック" pitchFamily="-128" charset="-128"/>
            </a:endParaRPr>
          </a:p>
        </p:txBody>
      </p:sp>
      <p:sp>
        <p:nvSpPr>
          <p:cNvPr id="12" name="Titel 1"/>
          <p:cNvSpPr>
            <a:spLocks noGrp="1"/>
          </p:cNvSpPr>
          <p:nvPr>
            <p:ph type="title"/>
          </p:nvPr>
        </p:nvSpPr>
        <p:spPr>
          <a:xfrm>
            <a:off x="1600902" y="548031"/>
            <a:ext cx="3644124" cy="2139931"/>
          </a:xfrm>
        </p:spPr>
        <p:txBody>
          <a:bodyPr>
            <a:normAutofit/>
          </a:bodyPr>
          <a:lstStyle>
            <a:lvl1pPr>
              <a:defRPr sz="3600">
                <a:solidFill>
                  <a:schemeClr val="bg2"/>
                </a:solidFill>
              </a:defRPr>
            </a:lvl1pPr>
          </a:lstStyle>
          <a:p>
            <a:r>
              <a:rPr lang="nl-NL" dirty="0" smtClean="0"/>
              <a:t>Titelstijl van model bewerken</a:t>
            </a:r>
            <a:endParaRPr lang="nl-NL" dirty="0"/>
          </a:p>
        </p:txBody>
      </p:sp>
      <p:sp>
        <p:nvSpPr>
          <p:cNvPr id="14" name="Tijdelijke aanduiding voor tekst 13"/>
          <p:cNvSpPr>
            <a:spLocks noGrp="1"/>
          </p:cNvSpPr>
          <p:nvPr>
            <p:ph type="body" sz="quarter" idx="10"/>
          </p:nvPr>
        </p:nvSpPr>
        <p:spPr>
          <a:xfrm>
            <a:off x="1548012" y="3957638"/>
            <a:ext cx="3167063" cy="365125"/>
          </a:xfrm>
          <a:prstGeom prst="rect">
            <a:avLst/>
          </a:prstGeom>
        </p:spPr>
        <p:txBody>
          <a:bodyPr/>
          <a:lstStyle>
            <a:lvl1pPr marL="0" indent="0">
              <a:buFontTx/>
              <a:buNone/>
              <a:defRPr>
                <a:solidFill>
                  <a:schemeClr val="bg2"/>
                </a:solidFill>
              </a:defRPr>
            </a:lvl1pPr>
          </a:lstStyle>
          <a:p>
            <a:pPr lvl="0"/>
            <a:r>
              <a:rPr lang="nl-NL" dirty="0" smtClean="0"/>
              <a:t>Klik om de tekststijl van het model te bewerken</a:t>
            </a:r>
          </a:p>
        </p:txBody>
      </p:sp>
      <p:sp>
        <p:nvSpPr>
          <p:cNvPr id="17" name="Tijdelijke aanduiding voor tekst 13"/>
          <p:cNvSpPr>
            <a:spLocks noGrp="1"/>
          </p:cNvSpPr>
          <p:nvPr>
            <p:ph type="body" sz="quarter" idx="11"/>
          </p:nvPr>
        </p:nvSpPr>
        <p:spPr>
          <a:xfrm>
            <a:off x="1513922" y="2957627"/>
            <a:ext cx="3167063" cy="748106"/>
          </a:xfrm>
          <a:prstGeom prst="rect">
            <a:avLst/>
          </a:prstGeom>
        </p:spPr>
        <p:txBody>
          <a:bodyPr/>
          <a:lstStyle>
            <a:lvl1pPr marL="0" indent="0">
              <a:buFont typeface="Arial"/>
              <a:buNone/>
              <a:defRPr b="1">
                <a:solidFill>
                  <a:schemeClr val="bg2"/>
                </a:solidFill>
              </a:defRPr>
            </a:lvl1pPr>
          </a:lstStyle>
          <a:p>
            <a:pPr lvl="0"/>
            <a:r>
              <a:rPr lang="nl-NL" dirty="0" smtClean="0"/>
              <a:t>Klik om de tekststijl van het model te bewerken</a:t>
            </a:r>
          </a:p>
        </p:txBody>
      </p:sp>
    </p:spTree>
    <p:extLst>
      <p:ext uri="{BB962C8B-B14F-4D97-AF65-F5344CB8AC3E}">
        <p14:creationId xmlns:p14="http://schemas.microsoft.com/office/powerpoint/2010/main" val="11176274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Aangepaste indel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5" name="Tijdelijke aanduiding voor inhoud 2"/>
          <p:cNvSpPr>
            <a:spLocks noGrp="1"/>
          </p:cNvSpPr>
          <p:nvPr>
            <p:ph idx="1"/>
          </p:nvPr>
        </p:nvSpPr>
        <p:spPr>
          <a:xfrm>
            <a:off x="322263" y="1546225"/>
            <a:ext cx="7848600" cy="3473044"/>
          </a:xfrm>
          <a:prstGeom prst="rect">
            <a:avLst/>
          </a:prstGeom>
        </p:spPr>
        <p:txBody>
          <a:bodyPr/>
          <a:lstStyle>
            <a:lvl1pPr marL="271463" indent="-271463">
              <a:defRPr sz="2000"/>
            </a:lvl1pPr>
            <a:lvl2pPr marL="271463" indent="-271463">
              <a:defRPr sz="2000"/>
            </a:lvl2pPr>
            <a:lvl3pPr marL="271463" indent="-271463">
              <a:defRPr sz="2000"/>
            </a:lvl3pPr>
            <a:lvl4pPr marL="271463" indent="-271463">
              <a:defRPr sz="2000"/>
            </a:lvl4pPr>
            <a:lvl5pPr marL="271463" indent="-271463">
              <a:defRPr sz="2000"/>
            </a:lvl5pPr>
          </a:lstStyle>
          <a:p>
            <a:pPr lvl="0"/>
            <a:r>
              <a:rPr lang="nl-NL" dirty="0" smtClean="0"/>
              <a:t>Klik om de tekststijl van het model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Tree>
    <p:extLst>
      <p:ext uri="{BB962C8B-B14F-4D97-AF65-F5344CB8AC3E}">
        <p14:creationId xmlns:p14="http://schemas.microsoft.com/office/powerpoint/2010/main" val="25812082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Aangepaste indeling">
    <p:spTree>
      <p:nvGrpSpPr>
        <p:cNvPr id="1" name=""/>
        <p:cNvGrpSpPr/>
        <p:nvPr/>
      </p:nvGrpSpPr>
      <p:grpSpPr>
        <a:xfrm>
          <a:off x="0" y="0"/>
          <a:ext cx="0" cy="0"/>
          <a:chOff x="0" y="0"/>
          <a:chExt cx="0" cy="0"/>
        </a:xfrm>
      </p:grpSpPr>
      <p:sp>
        <p:nvSpPr>
          <p:cNvPr id="3" name="Rechthoek 23"/>
          <p:cNvSpPr>
            <a:spLocks noChangeArrowheads="1"/>
          </p:cNvSpPr>
          <p:nvPr userDrawn="1"/>
        </p:nvSpPr>
        <p:spPr bwMode="auto">
          <a:xfrm flipH="1">
            <a:off x="1403350" y="323850"/>
            <a:ext cx="4179888" cy="4175125"/>
          </a:xfrm>
          <a:prstGeom prst="rect">
            <a:avLst/>
          </a:prstGeom>
          <a:solidFill>
            <a:schemeClr val="tx2"/>
          </a:solidFill>
          <a:ln w="9525">
            <a:noFill/>
            <a:miter lim="800000"/>
            <a:headEnd/>
            <a:tailEnd/>
          </a:ln>
        </p:spPr>
        <p:txBody>
          <a:bodyPr anchor="ctr"/>
          <a:lstStyle/>
          <a:p>
            <a:pPr algn="ctr" defTabSz="457200">
              <a:defRPr/>
            </a:pPr>
            <a:endParaRPr lang="nl-NL" sz="1800">
              <a:solidFill>
                <a:srgbClr val="FFFFFF"/>
              </a:solidFill>
              <a:latin typeface="Verdana" pitchFamily="-128" charset="0"/>
              <a:ea typeface="ＭＳ Ｐゴシック" pitchFamily="-128" charset="-128"/>
            </a:endParaRPr>
          </a:p>
        </p:txBody>
      </p:sp>
      <p:sp>
        <p:nvSpPr>
          <p:cNvPr id="4" name="Rechthoek 22"/>
          <p:cNvSpPr>
            <a:spLocks noChangeArrowheads="1"/>
          </p:cNvSpPr>
          <p:nvPr userDrawn="1"/>
        </p:nvSpPr>
        <p:spPr bwMode="auto">
          <a:xfrm flipH="1">
            <a:off x="0" y="323850"/>
            <a:ext cx="1260475" cy="4175125"/>
          </a:xfrm>
          <a:prstGeom prst="rect">
            <a:avLst/>
          </a:prstGeom>
          <a:solidFill>
            <a:schemeClr val="tx2"/>
          </a:solidFill>
          <a:ln w="9525">
            <a:noFill/>
            <a:miter lim="800000"/>
            <a:headEnd/>
            <a:tailEnd/>
          </a:ln>
        </p:spPr>
        <p:txBody>
          <a:bodyPr anchor="ctr"/>
          <a:lstStyle/>
          <a:p>
            <a:pPr algn="ctr" defTabSz="457200">
              <a:defRPr/>
            </a:pPr>
            <a:endParaRPr lang="nl-NL" sz="1800">
              <a:solidFill>
                <a:srgbClr val="FFFFFF"/>
              </a:solidFill>
              <a:latin typeface="Verdana" pitchFamily="-128" charset="0"/>
              <a:ea typeface="ＭＳ Ｐゴシック" pitchFamily="-128" charset="-128"/>
            </a:endParaRPr>
          </a:p>
        </p:txBody>
      </p:sp>
      <p:sp>
        <p:nvSpPr>
          <p:cNvPr id="6" name="Titel 1"/>
          <p:cNvSpPr>
            <a:spLocks noGrp="1"/>
          </p:cNvSpPr>
          <p:nvPr>
            <p:ph type="title"/>
          </p:nvPr>
        </p:nvSpPr>
        <p:spPr>
          <a:xfrm>
            <a:off x="1670486" y="548031"/>
            <a:ext cx="3644124" cy="3610046"/>
          </a:xfrm>
        </p:spPr>
        <p:txBody>
          <a:bodyPr>
            <a:normAutofit/>
          </a:bodyPr>
          <a:lstStyle>
            <a:lvl1pPr>
              <a:defRPr sz="2800">
                <a:solidFill>
                  <a:schemeClr val="bg1"/>
                </a:solidFill>
              </a:defRPr>
            </a:lvl1pPr>
          </a:lstStyle>
          <a:p>
            <a:r>
              <a:rPr lang="nl-NL" dirty="0" smtClean="0"/>
              <a:t>Titelstijl van model bewerken</a:t>
            </a:r>
            <a:endParaRPr lang="nl-NL" dirty="0"/>
          </a:p>
        </p:txBody>
      </p:sp>
    </p:spTree>
    <p:extLst>
      <p:ext uri="{BB962C8B-B14F-4D97-AF65-F5344CB8AC3E}">
        <p14:creationId xmlns:p14="http://schemas.microsoft.com/office/powerpoint/2010/main" val="36428865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3" name="Titel 1"/>
          <p:cNvSpPr>
            <a:spLocks noGrp="1"/>
          </p:cNvSpPr>
          <p:nvPr>
            <p:ph type="title"/>
          </p:nvPr>
        </p:nvSpPr>
        <p:spPr>
          <a:xfrm>
            <a:off x="322263" y="323849"/>
            <a:ext cx="4178300" cy="998539"/>
          </a:xfrm>
        </p:spPr>
        <p:txBody>
          <a:bodyPr>
            <a:normAutofit/>
          </a:bodyPr>
          <a:lstStyle>
            <a:lvl1pPr>
              <a:defRPr sz="2800">
                <a:solidFill>
                  <a:schemeClr val="tx2"/>
                </a:solidFill>
              </a:defRPr>
            </a:lvl1pPr>
          </a:lstStyle>
          <a:p>
            <a:r>
              <a:rPr lang="nl-NL" dirty="0" smtClean="0"/>
              <a:t>Titelstijl van model bewerken</a:t>
            </a:r>
            <a:endParaRPr lang="nl-NL" dirty="0"/>
          </a:p>
        </p:txBody>
      </p:sp>
      <p:sp>
        <p:nvSpPr>
          <p:cNvPr id="4" name="Tijdelijke aanduiding voor inhoud 2"/>
          <p:cNvSpPr>
            <a:spLocks noGrp="1"/>
          </p:cNvSpPr>
          <p:nvPr>
            <p:ph idx="1"/>
          </p:nvPr>
        </p:nvSpPr>
        <p:spPr>
          <a:xfrm>
            <a:off x="322263" y="1546225"/>
            <a:ext cx="4178300" cy="2952750"/>
          </a:xfrm>
          <a:prstGeom prst="rect">
            <a:avLst/>
          </a:prstGeom>
        </p:spPr>
        <p:txBody>
          <a:bodyPr/>
          <a:lstStyle>
            <a:lvl1pPr marL="271463" indent="-271463">
              <a:defRPr sz="2000"/>
            </a:lvl1pPr>
            <a:lvl2pPr marL="271463" indent="-271463">
              <a:defRPr sz="2000"/>
            </a:lvl2pPr>
            <a:lvl3pPr marL="271463" indent="-271463">
              <a:defRPr sz="2000"/>
            </a:lvl3pPr>
            <a:lvl4pPr marL="271463" indent="-271463">
              <a:defRPr sz="2000"/>
            </a:lvl4pPr>
            <a:lvl5pPr marL="271463" indent="-271463">
              <a:defRPr sz="2000"/>
            </a:lvl5pPr>
          </a:lstStyle>
          <a:p>
            <a:pPr lvl="0"/>
            <a:r>
              <a:rPr lang="nl-NL" dirty="0" smtClean="0"/>
              <a:t>Klik om de tekststijl van het model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6" name="Tijdelijke aanduiding voor afbeelding 5"/>
          <p:cNvSpPr>
            <a:spLocks noGrp="1"/>
          </p:cNvSpPr>
          <p:nvPr>
            <p:ph type="pic" sz="quarter" idx="10"/>
          </p:nvPr>
        </p:nvSpPr>
        <p:spPr>
          <a:xfrm>
            <a:off x="4636329" y="323850"/>
            <a:ext cx="4175125" cy="4175125"/>
          </a:xfrm>
          <a:prstGeom prst="rect">
            <a:avLst/>
          </a:prstGeom>
        </p:spPr>
        <p:txBody>
          <a:bodyPr rtlCol="0">
            <a:normAutofit/>
          </a:bodyPr>
          <a:lstStyle>
            <a:lvl1pPr>
              <a:defRPr sz="2000"/>
            </a:lvl1pPr>
          </a:lstStyle>
          <a:p>
            <a:pPr lvl="0"/>
            <a:endParaRPr lang="nl-NL" noProof="0" dirty="0" smtClean="0"/>
          </a:p>
        </p:txBody>
      </p:sp>
    </p:spTree>
    <p:extLst>
      <p:ext uri="{BB962C8B-B14F-4D97-AF65-F5344CB8AC3E}">
        <p14:creationId xmlns:p14="http://schemas.microsoft.com/office/powerpoint/2010/main" val="32221663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Aangepaste indeling">
    <p:spTree>
      <p:nvGrpSpPr>
        <p:cNvPr id="1" name=""/>
        <p:cNvGrpSpPr/>
        <p:nvPr/>
      </p:nvGrpSpPr>
      <p:grpSpPr>
        <a:xfrm>
          <a:off x="0" y="0"/>
          <a:ext cx="0" cy="0"/>
          <a:chOff x="0" y="0"/>
          <a:chExt cx="0" cy="0"/>
        </a:xfrm>
      </p:grpSpPr>
      <p:sp>
        <p:nvSpPr>
          <p:cNvPr id="7" name="Rechthoek 6"/>
          <p:cNvSpPr>
            <a:spLocks noChangeArrowheads="1"/>
          </p:cNvSpPr>
          <p:nvPr userDrawn="1"/>
        </p:nvSpPr>
        <p:spPr bwMode="auto">
          <a:xfrm flipH="1">
            <a:off x="4641850" y="323850"/>
            <a:ext cx="4178300" cy="4175125"/>
          </a:xfrm>
          <a:prstGeom prst="rect">
            <a:avLst/>
          </a:prstGeom>
          <a:solidFill>
            <a:srgbClr val="8E0E6A"/>
          </a:solidFill>
          <a:ln w="9525">
            <a:noFill/>
            <a:miter lim="800000"/>
            <a:headEnd/>
            <a:tailEnd/>
          </a:ln>
        </p:spPr>
        <p:txBody>
          <a:bodyPr anchor="ctr"/>
          <a:lstStyle/>
          <a:p>
            <a:pPr algn="ctr" defTabSz="457200">
              <a:defRPr/>
            </a:pPr>
            <a:endParaRPr lang="nl-NL" sz="1800">
              <a:solidFill>
                <a:srgbClr val="FFFFFF"/>
              </a:solidFill>
              <a:latin typeface="Verdana" pitchFamily="-128" charset="0"/>
              <a:ea typeface="ＭＳ Ｐゴシック" pitchFamily="-128" charset="-128"/>
            </a:endParaRPr>
          </a:p>
        </p:txBody>
      </p:sp>
      <p:sp>
        <p:nvSpPr>
          <p:cNvPr id="8" name="Rechthoek 7"/>
          <p:cNvSpPr>
            <a:spLocks noChangeArrowheads="1"/>
          </p:cNvSpPr>
          <p:nvPr userDrawn="1"/>
        </p:nvSpPr>
        <p:spPr bwMode="auto">
          <a:xfrm flipH="1">
            <a:off x="322263" y="323850"/>
            <a:ext cx="4178300" cy="4175125"/>
          </a:xfrm>
          <a:prstGeom prst="rect">
            <a:avLst/>
          </a:prstGeom>
          <a:solidFill>
            <a:schemeClr val="accent1"/>
          </a:solidFill>
          <a:ln w="9525">
            <a:noFill/>
            <a:miter lim="800000"/>
            <a:headEnd/>
            <a:tailEnd/>
          </a:ln>
        </p:spPr>
        <p:txBody>
          <a:bodyPr anchor="ctr"/>
          <a:lstStyle/>
          <a:p>
            <a:pPr algn="ctr" defTabSz="457200">
              <a:defRPr/>
            </a:pPr>
            <a:endParaRPr lang="nl-NL" sz="1800">
              <a:solidFill>
                <a:srgbClr val="FFFFFF"/>
              </a:solidFill>
              <a:latin typeface="Verdana" pitchFamily="-128" charset="0"/>
              <a:ea typeface="ＭＳ Ｐゴシック" pitchFamily="-128" charset="-128"/>
            </a:endParaRPr>
          </a:p>
        </p:txBody>
      </p:sp>
      <p:sp>
        <p:nvSpPr>
          <p:cNvPr id="5" name="Titel 1"/>
          <p:cNvSpPr>
            <a:spLocks noGrp="1"/>
          </p:cNvSpPr>
          <p:nvPr>
            <p:ph type="title"/>
          </p:nvPr>
        </p:nvSpPr>
        <p:spPr>
          <a:xfrm>
            <a:off x="591479" y="436936"/>
            <a:ext cx="3705440" cy="998539"/>
          </a:xfrm>
        </p:spPr>
        <p:txBody>
          <a:bodyPr>
            <a:normAutofit/>
          </a:bodyPr>
          <a:lstStyle>
            <a:lvl1pPr>
              <a:defRPr sz="2000">
                <a:solidFill>
                  <a:schemeClr val="tx2"/>
                </a:solidFill>
              </a:defRPr>
            </a:lvl1pPr>
          </a:lstStyle>
          <a:p>
            <a:r>
              <a:rPr lang="nl-NL" dirty="0" smtClean="0"/>
              <a:t>Titelstijl van model bewerken</a:t>
            </a:r>
            <a:endParaRPr lang="nl-NL" dirty="0"/>
          </a:p>
        </p:txBody>
      </p:sp>
      <p:sp>
        <p:nvSpPr>
          <p:cNvPr id="6" name="Tijdelijke aanduiding voor inhoud 2"/>
          <p:cNvSpPr>
            <a:spLocks noGrp="1"/>
          </p:cNvSpPr>
          <p:nvPr>
            <p:ph idx="1"/>
          </p:nvPr>
        </p:nvSpPr>
        <p:spPr>
          <a:xfrm>
            <a:off x="591479" y="1546225"/>
            <a:ext cx="3705439" cy="2672744"/>
          </a:xfrm>
          <a:prstGeom prst="rect">
            <a:avLst/>
          </a:prstGeom>
        </p:spPr>
        <p:txBody>
          <a:bodyPr/>
          <a:lstStyle>
            <a:lvl1pPr marL="271463" indent="-271463">
              <a:defRPr sz="2000"/>
            </a:lvl1pPr>
            <a:lvl2pPr marL="271463" indent="-271463">
              <a:defRPr sz="2000"/>
            </a:lvl2pPr>
            <a:lvl3pPr marL="271463" indent="-271463">
              <a:defRPr sz="2000"/>
            </a:lvl3pPr>
            <a:lvl4pPr marL="271463" indent="-271463">
              <a:defRPr sz="2000"/>
            </a:lvl4pPr>
            <a:lvl5pPr marL="271463" indent="-271463">
              <a:defRPr sz="2000"/>
            </a:lvl5pPr>
          </a:lstStyle>
          <a:p>
            <a:pPr lvl="0"/>
            <a:r>
              <a:rPr lang="nl-NL" dirty="0" smtClean="0"/>
              <a:t>Klik om de tekststijl van het model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12" name="Tijdelijke aanduiding voor tekst 13"/>
          <p:cNvSpPr>
            <a:spLocks noGrp="1"/>
          </p:cNvSpPr>
          <p:nvPr>
            <p:ph type="body" sz="quarter" idx="11"/>
          </p:nvPr>
        </p:nvSpPr>
        <p:spPr>
          <a:xfrm>
            <a:off x="4796306" y="376043"/>
            <a:ext cx="3775023" cy="1059432"/>
          </a:xfrm>
          <a:prstGeom prst="rect">
            <a:avLst/>
          </a:prstGeom>
        </p:spPr>
        <p:txBody>
          <a:bodyPr/>
          <a:lstStyle>
            <a:lvl1pPr marL="0">
              <a:buFontTx/>
              <a:buNone/>
              <a:defRPr b="1" baseline="0">
                <a:solidFill>
                  <a:schemeClr val="bg1"/>
                </a:solidFill>
              </a:defRPr>
            </a:lvl1pPr>
          </a:lstStyle>
          <a:p>
            <a:pPr lvl="0"/>
            <a:r>
              <a:rPr lang="nl-NL" smtClean="0"/>
              <a:t>Klik om de tekststijl van het model te bewerken</a:t>
            </a:r>
          </a:p>
        </p:txBody>
      </p:sp>
      <p:sp>
        <p:nvSpPr>
          <p:cNvPr id="13" name="Tijdelijke aanduiding voor inhoud 2"/>
          <p:cNvSpPr>
            <a:spLocks noGrp="1"/>
          </p:cNvSpPr>
          <p:nvPr>
            <p:ph idx="12"/>
          </p:nvPr>
        </p:nvSpPr>
        <p:spPr>
          <a:xfrm>
            <a:off x="4865890" y="1546225"/>
            <a:ext cx="3705439" cy="2672744"/>
          </a:xfrm>
          <a:prstGeom prst="rect">
            <a:avLst/>
          </a:prstGeom>
        </p:spPr>
        <p:txBody>
          <a:bodyPr/>
          <a:lstStyle>
            <a:lvl1pPr marL="271463" indent="-271463">
              <a:defRPr sz="2000">
                <a:solidFill>
                  <a:schemeClr val="bg1"/>
                </a:solidFill>
              </a:defRPr>
            </a:lvl1pPr>
            <a:lvl2pPr marL="271463" indent="-271463">
              <a:defRPr sz="2000">
                <a:solidFill>
                  <a:schemeClr val="bg1"/>
                </a:solidFill>
              </a:defRPr>
            </a:lvl2pPr>
            <a:lvl3pPr marL="271463" indent="-271463">
              <a:defRPr sz="2000">
                <a:solidFill>
                  <a:schemeClr val="bg1"/>
                </a:solidFill>
              </a:defRPr>
            </a:lvl3pPr>
            <a:lvl4pPr marL="271463" indent="-271463">
              <a:defRPr sz="2000">
                <a:solidFill>
                  <a:schemeClr val="bg1"/>
                </a:solidFill>
              </a:defRPr>
            </a:lvl4pPr>
            <a:lvl5pPr marL="271463" indent="-271463">
              <a:defRPr sz="2000">
                <a:solidFill>
                  <a:schemeClr val="bg1"/>
                </a:solidFill>
              </a:defRPr>
            </a:lvl5pPr>
          </a:lstStyle>
          <a:p>
            <a:pPr lvl="0"/>
            <a:r>
              <a:rPr lang="nl-NL" dirty="0" smtClean="0"/>
              <a:t>Klik om de tekststijl van het model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Tree>
    <p:extLst>
      <p:ext uri="{BB962C8B-B14F-4D97-AF65-F5344CB8AC3E}">
        <p14:creationId xmlns:p14="http://schemas.microsoft.com/office/powerpoint/2010/main" val="3541263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70EDF9DD-29A2-4EDB-97A2-9BC3E3687AF0}" type="datetimeFigureOut">
              <a:rPr lang="en-US">
                <a:solidFill>
                  <a:prstClr val="black">
                    <a:tint val="75000"/>
                  </a:prstClr>
                </a:solidFill>
              </a:rPr>
              <a:pPr>
                <a:defRPr/>
              </a:pPr>
              <a:t>9/28/2017</a:t>
            </a:fld>
            <a:endParaRPr lang="en-US">
              <a:solidFill>
                <a:prstClr val="black">
                  <a:tint val="75000"/>
                </a:prstClr>
              </a:solidFill>
            </a:endParaRPr>
          </a:p>
        </p:txBody>
      </p:sp>
      <p:sp>
        <p:nvSpPr>
          <p:cNvPr id="5" name="Tijdelijke aanduiding voor voettekst 4"/>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Tijdelijke aanduiding voor dianummer 5"/>
          <p:cNvSpPr>
            <a:spLocks noGrp="1"/>
          </p:cNvSpPr>
          <p:nvPr>
            <p:ph type="sldNum" sz="quarter" idx="12"/>
          </p:nvPr>
        </p:nvSpPr>
        <p:spPr/>
        <p:txBody>
          <a:bodyPr/>
          <a:lstStyle>
            <a:lvl1pPr>
              <a:defRPr/>
            </a:lvl1pPr>
          </a:lstStyle>
          <a:p>
            <a:pPr>
              <a:defRPr/>
            </a:pPr>
            <a:fld id="{83FAD8F8-49FA-4F23-BC9F-04881985B7CE}"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76094270"/>
      </p:ext>
    </p:extLst>
  </p:cSld>
  <p:clrMapOvr>
    <a:masterClrMapping/>
  </p:clrMapOvr>
  <p:hf sldNum="0" hdr="0" ft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5_Aangepaste indeling">
    <p:spTree>
      <p:nvGrpSpPr>
        <p:cNvPr id="1" name=""/>
        <p:cNvGrpSpPr/>
        <p:nvPr/>
      </p:nvGrpSpPr>
      <p:grpSpPr>
        <a:xfrm>
          <a:off x="0" y="0"/>
          <a:ext cx="0" cy="0"/>
          <a:chOff x="0" y="0"/>
          <a:chExt cx="0" cy="0"/>
        </a:xfrm>
      </p:grpSpPr>
      <p:sp>
        <p:nvSpPr>
          <p:cNvPr id="3" name="Rechthoek 2"/>
          <p:cNvSpPr/>
          <p:nvPr userDrawn="1"/>
        </p:nvSpPr>
        <p:spPr>
          <a:xfrm>
            <a:off x="0" y="0"/>
            <a:ext cx="914400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nl-NL" sz="1800">
              <a:solidFill>
                <a:srgbClr val="FB0A2B"/>
              </a:solidFill>
              <a:ea typeface="ＭＳ Ｐゴシック" pitchFamily="-128" charset="-128"/>
            </a:endParaRPr>
          </a:p>
        </p:txBody>
      </p:sp>
      <p:pic>
        <p:nvPicPr>
          <p:cNvPr id="4" name="Afbeelding 6" descr="Zuyd_HOGESCHOOL_DIAP_RGB.png"/>
          <p:cNvPicPr>
            <a:picLocks noChangeAspect="1"/>
          </p:cNvPicPr>
          <p:nvPr userDrawn="1"/>
        </p:nvPicPr>
        <p:blipFill>
          <a:blip r:embed="rId2"/>
          <a:srcRect l="54012"/>
          <a:stretch>
            <a:fillRect/>
          </a:stretch>
        </p:blipFill>
        <p:spPr bwMode="auto">
          <a:xfrm>
            <a:off x="7881938" y="5435600"/>
            <a:ext cx="1262062" cy="1422400"/>
          </a:xfrm>
          <a:prstGeom prst="rect">
            <a:avLst/>
          </a:prstGeom>
          <a:noFill/>
          <a:ln w="9525">
            <a:noFill/>
            <a:miter lim="800000"/>
            <a:headEnd/>
            <a:tailEnd/>
          </a:ln>
        </p:spPr>
      </p:pic>
      <p:sp>
        <p:nvSpPr>
          <p:cNvPr id="5" name="Titel 1"/>
          <p:cNvSpPr>
            <a:spLocks noGrp="1"/>
          </p:cNvSpPr>
          <p:nvPr>
            <p:ph type="title"/>
          </p:nvPr>
        </p:nvSpPr>
        <p:spPr>
          <a:xfrm>
            <a:off x="322263" y="323850"/>
            <a:ext cx="7848600" cy="998538"/>
          </a:xfrm>
        </p:spPr>
        <p:txBody>
          <a:bodyPr/>
          <a:lstStyle>
            <a:lvl1pPr>
              <a:defRPr baseline="0">
                <a:solidFill>
                  <a:schemeClr val="bg1"/>
                </a:solidFill>
              </a:defRPr>
            </a:lvl1pPr>
          </a:lstStyle>
          <a:p>
            <a:r>
              <a:rPr lang="nl-NL" smtClean="0"/>
              <a:t>Titelstijl van model bewerken</a:t>
            </a:r>
            <a:endParaRPr lang="nl-NL" dirty="0"/>
          </a:p>
        </p:txBody>
      </p:sp>
    </p:spTree>
    <p:extLst>
      <p:ext uri="{BB962C8B-B14F-4D97-AF65-F5344CB8AC3E}">
        <p14:creationId xmlns:p14="http://schemas.microsoft.com/office/powerpoint/2010/main" val="1382998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lvl1pPr>
              <a:defRPr/>
            </a:lvl1pPr>
          </a:lstStyle>
          <a:p>
            <a:pPr>
              <a:defRPr/>
            </a:pPr>
            <a:fld id="{D2308442-75E4-48C8-8A2B-78E295E4FEB4}" type="datetimeFigureOut">
              <a:rPr lang="en-US">
                <a:solidFill>
                  <a:prstClr val="black">
                    <a:tint val="75000"/>
                  </a:prstClr>
                </a:solidFill>
              </a:rPr>
              <a:pPr>
                <a:defRPr/>
              </a:pPr>
              <a:t>9/28/2017</a:t>
            </a:fld>
            <a:endParaRPr lang="en-US">
              <a:solidFill>
                <a:prstClr val="black">
                  <a:tint val="75000"/>
                </a:prstClr>
              </a:solidFill>
            </a:endParaRPr>
          </a:p>
        </p:txBody>
      </p:sp>
      <p:sp>
        <p:nvSpPr>
          <p:cNvPr id="5" name="Tijdelijke aanduiding voor voettekst 4"/>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Tijdelijke aanduiding voor dianummer 5"/>
          <p:cNvSpPr>
            <a:spLocks noGrp="1"/>
          </p:cNvSpPr>
          <p:nvPr>
            <p:ph type="sldNum" sz="quarter" idx="12"/>
          </p:nvPr>
        </p:nvSpPr>
        <p:spPr/>
        <p:txBody>
          <a:bodyPr/>
          <a:lstStyle>
            <a:lvl1pPr>
              <a:defRPr/>
            </a:lvl1pPr>
          </a:lstStyle>
          <a:p>
            <a:pPr>
              <a:defRPr/>
            </a:pPr>
            <a:fld id="{FFEC6C4D-42FE-4EDE-99CA-2F8C98E1CDC9}" type="slidenum">
              <a:rPr lang="en-US">
                <a:solidFill>
                  <a:prstClr val="black">
                    <a:tint val="75000"/>
                  </a:prstClr>
                </a:solidFill>
              </a:rPr>
              <a:pPr>
                <a:defRPr/>
              </a:pPr>
              <a:t>‹#›</a:t>
            </a:fld>
            <a:endParaRPr lang="en-US">
              <a:solidFill>
                <a:srgbClr val="ED1B34">
                  <a:shade val="90000"/>
                </a:srgbClr>
              </a:solidFill>
            </a:endParaRPr>
          </a:p>
        </p:txBody>
      </p:sp>
    </p:spTree>
    <p:extLst>
      <p:ext uri="{BB962C8B-B14F-4D97-AF65-F5344CB8AC3E}">
        <p14:creationId xmlns:p14="http://schemas.microsoft.com/office/powerpoint/2010/main" val="2891260225"/>
      </p:ext>
    </p:extLst>
  </p:cSld>
  <p:clrMapOvr>
    <a:masterClrMapping/>
  </p:clrMapOvr>
  <p:hf sldNum="0" hdr="0" ft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lvl1pPr>
              <a:defRPr/>
            </a:lvl1pPr>
          </a:lstStyle>
          <a:p>
            <a:pPr>
              <a:defRPr/>
            </a:pPr>
            <a:fld id="{31FEE0DA-E880-46B9-B2C8-316427B3599B}" type="datetimeFigureOut">
              <a:rPr lang="en-US">
                <a:solidFill>
                  <a:prstClr val="black">
                    <a:tint val="75000"/>
                  </a:prstClr>
                </a:solidFill>
              </a:rPr>
              <a:pPr>
                <a:defRPr/>
              </a:pPr>
              <a:t>9/28/2017</a:t>
            </a:fld>
            <a:endParaRPr lang="en-US">
              <a:solidFill>
                <a:prstClr val="black">
                  <a:tint val="75000"/>
                </a:prstClr>
              </a:solidFill>
            </a:endParaRPr>
          </a:p>
        </p:txBody>
      </p:sp>
      <p:sp>
        <p:nvSpPr>
          <p:cNvPr id="6" name="Tijdelijke aanduiding voor voettekst 5"/>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7" name="Tijdelijke aanduiding voor dianummer 6"/>
          <p:cNvSpPr>
            <a:spLocks noGrp="1"/>
          </p:cNvSpPr>
          <p:nvPr>
            <p:ph type="sldNum" sz="quarter" idx="12"/>
          </p:nvPr>
        </p:nvSpPr>
        <p:spPr/>
        <p:txBody>
          <a:bodyPr/>
          <a:lstStyle>
            <a:lvl1pPr>
              <a:defRPr/>
            </a:lvl1pPr>
          </a:lstStyle>
          <a:p>
            <a:pPr>
              <a:defRPr/>
            </a:pPr>
            <a:fld id="{E56A50F3-F799-420B-9C25-FD88956B55D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513688232"/>
      </p:ext>
    </p:extLst>
  </p:cSld>
  <p:clrMapOvr>
    <a:masterClrMapping/>
  </p:clrMapOvr>
  <p:hf sldNum="0" hdr="0" ft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lvl1pPr>
              <a:defRPr/>
            </a:lvl1pPr>
          </a:lstStyle>
          <a:p>
            <a:pPr>
              <a:defRPr/>
            </a:pPr>
            <a:fld id="{D2C61B3A-7DAD-4431-B335-4A7B263BF0CE}" type="datetimeFigureOut">
              <a:rPr lang="en-US">
                <a:solidFill>
                  <a:prstClr val="black">
                    <a:tint val="75000"/>
                  </a:prstClr>
                </a:solidFill>
              </a:rPr>
              <a:pPr>
                <a:defRPr/>
              </a:pPr>
              <a:t>9/28/2017</a:t>
            </a:fld>
            <a:endParaRPr lang="en-US">
              <a:solidFill>
                <a:prstClr val="black">
                  <a:tint val="75000"/>
                </a:prstClr>
              </a:solidFill>
            </a:endParaRPr>
          </a:p>
        </p:txBody>
      </p:sp>
      <p:sp>
        <p:nvSpPr>
          <p:cNvPr id="8" name="Tijdelijke aanduiding voor voettekst 7"/>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9" name="Tijdelijke aanduiding voor dianummer 8"/>
          <p:cNvSpPr>
            <a:spLocks noGrp="1"/>
          </p:cNvSpPr>
          <p:nvPr>
            <p:ph type="sldNum" sz="quarter" idx="12"/>
          </p:nvPr>
        </p:nvSpPr>
        <p:spPr/>
        <p:txBody>
          <a:bodyPr/>
          <a:lstStyle>
            <a:lvl1pPr>
              <a:defRPr/>
            </a:lvl1pPr>
          </a:lstStyle>
          <a:p>
            <a:pPr>
              <a:defRPr/>
            </a:pPr>
            <a:fld id="{DC99B882-4287-411F-99D5-B2E0A299337F}"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28536547"/>
      </p:ext>
    </p:extLst>
  </p:cSld>
  <p:clrMapOvr>
    <a:masterClrMapping/>
  </p:clrMapOvr>
  <p:hf sldNum="0"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lvl1pPr>
              <a:defRPr/>
            </a:lvl1pPr>
          </a:lstStyle>
          <a:p>
            <a:pPr>
              <a:defRPr/>
            </a:pPr>
            <a:fld id="{5FEE321D-2C9E-46DF-BAA2-002BB580840C}" type="datetimeFigureOut">
              <a:rPr lang="en-US">
                <a:solidFill>
                  <a:prstClr val="black">
                    <a:tint val="75000"/>
                  </a:prstClr>
                </a:solidFill>
              </a:rPr>
              <a:pPr>
                <a:defRPr/>
              </a:pPr>
              <a:t>9/28/2017</a:t>
            </a:fld>
            <a:endParaRPr lang="en-US">
              <a:solidFill>
                <a:prstClr val="black">
                  <a:tint val="75000"/>
                </a:prstClr>
              </a:solidFill>
            </a:endParaRPr>
          </a:p>
        </p:txBody>
      </p:sp>
      <p:sp>
        <p:nvSpPr>
          <p:cNvPr id="4" name="Tijdelijke aanduiding voor voettekst 3"/>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5" name="Tijdelijke aanduiding voor dianummer 4"/>
          <p:cNvSpPr>
            <a:spLocks noGrp="1"/>
          </p:cNvSpPr>
          <p:nvPr>
            <p:ph type="sldNum" sz="quarter" idx="12"/>
          </p:nvPr>
        </p:nvSpPr>
        <p:spPr/>
        <p:txBody>
          <a:bodyPr/>
          <a:lstStyle>
            <a:lvl1pPr>
              <a:defRPr/>
            </a:lvl1pPr>
          </a:lstStyle>
          <a:p>
            <a:pPr>
              <a:defRPr/>
            </a:pPr>
            <a:fld id="{D3F114EF-690A-45B5-9F1F-E88E54E1FD9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29050111"/>
      </p:ext>
    </p:extLst>
  </p:cSld>
  <p:clrMapOvr>
    <a:masterClrMapping/>
  </p:clrMapOvr>
  <p:hf sldNum="0" hdr="0" ft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lvl1pPr>
              <a:defRPr/>
            </a:lvl1pPr>
          </a:lstStyle>
          <a:p>
            <a:pPr>
              <a:defRPr/>
            </a:pPr>
            <a:fld id="{991358F9-7ED8-461B-9BB8-8FF9AC248CB3}" type="datetimeFigureOut">
              <a:rPr lang="en-US">
                <a:solidFill>
                  <a:prstClr val="black">
                    <a:tint val="75000"/>
                  </a:prstClr>
                </a:solidFill>
              </a:rPr>
              <a:pPr>
                <a:defRPr/>
              </a:pPr>
              <a:t>9/28/2017</a:t>
            </a:fld>
            <a:endParaRPr lang="en-US">
              <a:solidFill>
                <a:prstClr val="black">
                  <a:tint val="75000"/>
                </a:prstClr>
              </a:solidFill>
            </a:endParaRPr>
          </a:p>
        </p:txBody>
      </p:sp>
      <p:sp>
        <p:nvSpPr>
          <p:cNvPr id="3" name="Tijdelijke aanduiding voor voettekst 2"/>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4" name="Tijdelijke aanduiding voor dianummer 3"/>
          <p:cNvSpPr>
            <a:spLocks noGrp="1"/>
          </p:cNvSpPr>
          <p:nvPr>
            <p:ph type="sldNum" sz="quarter" idx="12"/>
          </p:nvPr>
        </p:nvSpPr>
        <p:spPr/>
        <p:txBody>
          <a:bodyPr/>
          <a:lstStyle>
            <a:lvl1pPr>
              <a:defRPr/>
            </a:lvl1pPr>
          </a:lstStyle>
          <a:p>
            <a:pPr>
              <a:defRPr/>
            </a:pPr>
            <a:fld id="{2652C82E-D57B-4A59-A5A0-2D12034261E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16170171"/>
      </p:ext>
    </p:extLst>
  </p:cSld>
  <p:clrMapOvr>
    <a:masterClrMapping/>
  </p:clrMapOvr>
  <p:hf sldNum="0" hdr="0" ft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lvl1pPr>
              <a:defRPr/>
            </a:lvl1pPr>
          </a:lstStyle>
          <a:p>
            <a:pPr>
              <a:defRPr/>
            </a:pPr>
            <a:fld id="{2F5743AB-9D97-4629-9D4A-01B654336C75}" type="datetimeFigureOut">
              <a:rPr lang="en-US">
                <a:solidFill>
                  <a:prstClr val="black">
                    <a:tint val="75000"/>
                  </a:prstClr>
                </a:solidFill>
              </a:rPr>
              <a:pPr>
                <a:defRPr/>
              </a:pPr>
              <a:t>9/28/2017</a:t>
            </a:fld>
            <a:endParaRPr lang="en-US">
              <a:solidFill>
                <a:prstClr val="black">
                  <a:tint val="75000"/>
                </a:prstClr>
              </a:solidFill>
            </a:endParaRPr>
          </a:p>
        </p:txBody>
      </p:sp>
      <p:sp>
        <p:nvSpPr>
          <p:cNvPr id="6" name="Tijdelijke aanduiding voor voettekst 5"/>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7" name="Tijdelijke aanduiding voor dianummer 6"/>
          <p:cNvSpPr>
            <a:spLocks noGrp="1"/>
          </p:cNvSpPr>
          <p:nvPr>
            <p:ph type="sldNum" sz="quarter" idx="12"/>
          </p:nvPr>
        </p:nvSpPr>
        <p:spPr/>
        <p:txBody>
          <a:bodyPr/>
          <a:lstStyle>
            <a:lvl1pPr>
              <a:defRPr/>
            </a:lvl1pPr>
          </a:lstStyle>
          <a:p>
            <a:pPr>
              <a:defRPr/>
            </a:pPr>
            <a:fld id="{628D0D84-9558-4E3B-9672-0CF2619F8AF1}" type="slidenum">
              <a:rPr lang="en-US">
                <a:solidFill>
                  <a:prstClr val="black">
                    <a:tint val="75000"/>
                  </a:prstClr>
                </a:solidFill>
              </a:rPr>
              <a:pPr>
                <a:defRPr/>
              </a:pPr>
              <a:t>‹#›</a:t>
            </a:fld>
            <a:endParaRPr lang="en-US">
              <a:solidFill>
                <a:srgbClr val="ED1B34">
                  <a:shade val="90000"/>
                </a:srgbClr>
              </a:solidFill>
            </a:endParaRPr>
          </a:p>
        </p:txBody>
      </p:sp>
    </p:spTree>
    <p:extLst>
      <p:ext uri="{BB962C8B-B14F-4D97-AF65-F5344CB8AC3E}">
        <p14:creationId xmlns:p14="http://schemas.microsoft.com/office/powerpoint/2010/main" val="2039906886"/>
      </p:ext>
    </p:extLst>
  </p:cSld>
  <p:clrMapOvr>
    <a:masterClrMapping/>
  </p:clrMapOvr>
  <p:hf sldNum="0" hdr="0" ft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lvl1pPr>
              <a:defRPr/>
            </a:lvl1pPr>
          </a:lstStyle>
          <a:p>
            <a:pPr>
              <a:defRPr/>
            </a:pPr>
            <a:fld id="{80537177-7A3A-4A16-A8F6-6B3E7AB36DB4}" type="datetimeFigureOut">
              <a:rPr lang="en-US">
                <a:solidFill>
                  <a:prstClr val="black">
                    <a:tint val="75000"/>
                  </a:prstClr>
                </a:solidFill>
              </a:rPr>
              <a:pPr>
                <a:defRPr/>
              </a:pPr>
              <a:t>9/28/2017</a:t>
            </a:fld>
            <a:endParaRPr lang="en-US">
              <a:solidFill>
                <a:prstClr val="black">
                  <a:tint val="75000"/>
                </a:prstClr>
              </a:solidFill>
            </a:endParaRPr>
          </a:p>
        </p:txBody>
      </p:sp>
      <p:sp>
        <p:nvSpPr>
          <p:cNvPr id="6" name="Tijdelijke aanduiding voor voettekst 5"/>
          <p:cNvSpPr>
            <a:spLocks noGrp="1"/>
          </p:cNvSpPr>
          <p:nvPr>
            <p:ph type="ftr" sz="quarter" idx="11"/>
          </p:nvPr>
        </p:nvSpPr>
        <p:spPr/>
        <p:txBody>
          <a:bodyP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7" name="Tijdelijke aanduiding voor dianummer 6"/>
          <p:cNvSpPr>
            <a:spLocks noGrp="1"/>
          </p:cNvSpPr>
          <p:nvPr>
            <p:ph type="sldNum" sz="quarter" idx="12"/>
          </p:nvPr>
        </p:nvSpPr>
        <p:spPr/>
        <p:txBody>
          <a:bodyPr/>
          <a:lstStyle>
            <a:lvl1pPr>
              <a:defRPr/>
            </a:lvl1pPr>
          </a:lstStyle>
          <a:p>
            <a:pPr>
              <a:defRPr/>
            </a:pPr>
            <a:fld id="{1171C43A-CD53-46AA-8E1C-85321C60DC24}" type="slidenum">
              <a:rPr lang="en-US">
                <a:solidFill>
                  <a:prstClr val="black">
                    <a:tint val="75000"/>
                  </a:prstClr>
                </a:solidFill>
              </a:rPr>
              <a:pPr>
                <a:defRPr/>
              </a:pPr>
              <a:t>‹#›</a:t>
            </a:fld>
            <a:endParaRPr lang="en-US">
              <a:solidFill>
                <a:srgbClr val="ED1B34">
                  <a:shade val="90000"/>
                </a:srgbClr>
              </a:solidFill>
            </a:endParaRPr>
          </a:p>
        </p:txBody>
      </p:sp>
    </p:spTree>
    <p:extLst>
      <p:ext uri="{BB962C8B-B14F-4D97-AF65-F5344CB8AC3E}">
        <p14:creationId xmlns:p14="http://schemas.microsoft.com/office/powerpoint/2010/main" val="3143764883"/>
      </p:ext>
    </p:extLst>
  </p:cSld>
  <p:clrMapOvr>
    <a:masterClrMapping/>
  </p:clrMapOvr>
  <p:hf sldNum="0" hdr="0" ft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jdelijke aanduiding voor titel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l-NL" smtClean="0"/>
              <a:t>Klik om de stijl te bewerken</a:t>
            </a:r>
          </a:p>
        </p:txBody>
      </p:sp>
      <p:sp>
        <p:nvSpPr>
          <p:cNvPr id="1027" name="Tijdelijke aanduiding voor tekst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defTabSz="457200">
              <a:defRPr/>
            </a:pPr>
            <a:fld id="{2F368576-7B5F-47DC-A3C7-52A60EAC0CF7}" type="datetimeFigureOut">
              <a:rPr lang="en-US">
                <a:solidFill>
                  <a:prstClr val="black">
                    <a:tint val="75000"/>
                  </a:prstClr>
                </a:solidFill>
                <a:latin typeface="Arial" charset="0"/>
                <a:ea typeface="ＭＳ Ｐゴシック" pitchFamily="-128" charset="-128"/>
              </a:rPr>
              <a:pPr defTabSz="457200">
                <a:defRPr/>
              </a:pPr>
              <a:t>9/28/2017</a:t>
            </a:fld>
            <a:endParaRPr lang="en-US" sz="1300" dirty="0">
              <a:solidFill>
                <a:srgbClr val="988A86">
                  <a:tint val="60000"/>
                  <a:satMod val="155000"/>
                </a:srgbClr>
              </a:solidFill>
              <a:latin typeface="Arial" charset="0"/>
              <a:ea typeface="ＭＳ Ｐゴシック" pitchFamily="-128" charset="-128"/>
            </a:endParaRPr>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r">
              <a:defRPr sz="1300" dirty="0">
                <a:solidFill>
                  <a:schemeClr val="bg2">
                    <a:tint val="60000"/>
                    <a:satMod val="155000"/>
                  </a:schemeClr>
                </a:solidFill>
              </a:defRPr>
            </a:lvl1pPr>
          </a:lstStyle>
          <a:p>
            <a:pPr defTabSz="457200">
              <a:defRPr/>
            </a:pPr>
            <a:endParaRPr lang="en-US">
              <a:solidFill>
                <a:srgbClr val="988A86">
                  <a:tint val="60000"/>
                  <a:satMod val="155000"/>
                </a:srgbClr>
              </a:solidFill>
              <a:latin typeface="Arial" charset="0"/>
              <a:ea typeface="ＭＳ Ｐゴシック" pitchFamily="-128" charset="-128"/>
            </a:endParaRPr>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defTabSz="457200">
              <a:defRPr/>
            </a:pPr>
            <a:fld id="{7BEF2417-5A2C-4D8F-AD02-83BEEC65BCEF}" type="slidenum">
              <a:rPr lang="en-US">
                <a:solidFill>
                  <a:prstClr val="black">
                    <a:tint val="75000"/>
                  </a:prstClr>
                </a:solidFill>
                <a:latin typeface="Arial" charset="0"/>
                <a:ea typeface="ＭＳ Ｐゴシック" pitchFamily="-128" charset="-128"/>
              </a:rPr>
              <a:pPr defTabSz="457200">
                <a:defRPr/>
              </a:pPr>
              <a:t>‹#›</a:t>
            </a:fld>
            <a:endParaRPr lang="en-US" sz="1600" b="1" dirty="0">
              <a:solidFill>
                <a:srgbClr val="ED1B34">
                  <a:shade val="90000"/>
                </a:srgbClr>
              </a:solidFill>
              <a:latin typeface="Arial" charset="0"/>
              <a:ea typeface="ＭＳ Ｐゴシック" pitchFamily="-128" charset="-128"/>
            </a:endParaRPr>
          </a:p>
        </p:txBody>
      </p:sp>
      <p:pic>
        <p:nvPicPr>
          <p:cNvPr id="1031" name="Afbeelding 5" descr="Zuyd_HOGESCHOOL_RGB.png"/>
          <p:cNvPicPr>
            <a:picLocks noChangeAspect="1"/>
          </p:cNvPicPr>
          <p:nvPr userDrawn="1"/>
        </p:nvPicPr>
        <p:blipFill>
          <a:blip r:embed="rId22"/>
          <a:srcRect l="55556"/>
          <a:stretch>
            <a:fillRect/>
          </a:stretch>
        </p:blipFill>
        <p:spPr bwMode="auto">
          <a:xfrm>
            <a:off x="7924800" y="5438775"/>
            <a:ext cx="1219200" cy="1422400"/>
          </a:xfrm>
          <a:prstGeom prst="rect">
            <a:avLst/>
          </a:prstGeom>
          <a:noFill/>
          <a:ln w="9525">
            <a:noFill/>
            <a:miter lim="800000"/>
            <a:headEnd/>
            <a:tailEnd/>
          </a:ln>
        </p:spPr>
      </p:pic>
    </p:spTree>
    <p:extLst>
      <p:ext uri="{BB962C8B-B14F-4D97-AF65-F5344CB8AC3E}">
        <p14:creationId xmlns:p14="http://schemas.microsoft.com/office/powerpoint/2010/main" val="34579062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hf sldNum="0" hdr="0" ftr="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Verdana" pitchFamily="-128" charset="0"/>
        </a:defRPr>
      </a:lvl2pPr>
      <a:lvl3pPr algn="ctr" rtl="0" fontAlgn="base">
        <a:spcBef>
          <a:spcPct val="0"/>
        </a:spcBef>
        <a:spcAft>
          <a:spcPct val="0"/>
        </a:spcAft>
        <a:defRPr sz="4400">
          <a:solidFill>
            <a:schemeClr val="tx1"/>
          </a:solidFill>
          <a:latin typeface="Verdana" pitchFamily="-128" charset="0"/>
        </a:defRPr>
      </a:lvl3pPr>
      <a:lvl4pPr algn="ctr" rtl="0" fontAlgn="base">
        <a:spcBef>
          <a:spcPct val="0"/>
        </a:spcBef>
        <a:spcAft>
          <a:spcPct val="0"/>
        </a:spcAft>
        <a:defRPr sz="4400">
          <a:solidFill>
            <a:schemeClr val="tx1"/>
          </a:solidFill>
          <a:latin typeface="Verdana" pitchFamily="-128" charset="0"/>
        </a:defRPr>
      </a:lvl4pPr>
      <a:lvl5pPr algn="ctr" rtl="0" fontAlgn="base">
        <a:spcBef>
          <a:spcPct val="0"/>
        </a:spcBef>
        <a:spcAft>
          <a:spcPct val="0"/>
        </a:spcAft>
        <a:defRPr sz="4400">
          <a:solidFill>
            <a:schemeClr val="tx1"/>
          </a:solidFill>
          <a:latin typeface="Verdana" pitchFamily="-128" charset="0"/>
        </a:defRPr>
      </a:lvl5pPr>
      <a:lvl6pPr marL="457200" algn="ctr" rtl="0" fontAlgn="base">
        <a:spcBef>
          <a:spcPct val="0"/>
        </a:spcBef>
        <a:spcAft>
          <a:spcPct val="0"/>
        </a:spcAft>
        <a:defRPr sz="4400">
          <a:solidFill>
            <a:schemeClr val="tx1"/>
          </a:solidFill>
          <a:latin typeface="Verdana" pitchFamily="-128" charset="0"/>
        </a:defRPr>
      </a:lvl6pPr>
      <a:lvl7pPr marL="914400" algn="ctr" rtl="0" fontAlgn="base">
        <a:spcBef>
          <a:spcPct val="0"/>
        </a:spcBef>
        <a:spcAft>
          <a:spcPct val="0"/>
        </a:spcAft>
        <a:defRPr sz="4400">
          <a:solidFill>
            <a:schemeClr val="tx1"/>
          </a:solidFill>
          <a:latin typeface="Verdana" pitchFamily="-128" charset="0"/>
        </a:defRPr>
      </a:lvl7pPr>
      <a:lvl8pPr marL="1371600" algn="ctr" rtl="0" fontAlgn="base">
        <a:spcBef>
          <a:spcPct val="0"/>
        </a:spcBef>
        <a:spcAft>
          <a:spcPct val="0"/>
        </a:spcAft>
        <a:defRPr sz="4400">
          <a:solidFill>
            <a:schemeClr val="tx1"/>
          </a:solidFill>
          <a:latin typeface="Verdana" pitchFamily="-128" charset="0"/>
        </a:defRPr>
      </a:lvl8pPr>
      <a:lvl9pPr marL="1828800" algn="ctr" rtl="0" fontAlgn="base">
        <a:spcBef>
          <a:spcPct val="0"/>
        </a:spcBef>
        <a:spcAft>
          <a:spcPct val="0"/>
        </a:spcAft>
        <a:defRPr sz="4400">
          <a:solidFill>
            <a:schemeClr val="tx1"/>
          </a:solidFill>
          <a:latin typeface="Verdana" pitchFamily="-128"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600902" y="1012641"/>
            <a:ext cx="3644124" cy="2139931"/>
          </a:xfrm>
        </p:spPr>
        <p:txBody>
          <a:bodyPr>
            <a:normAutofit fontScale="90000"/>
          </a:bodyPr>
          <a:lstStyle/>
          <a:p>
            <a:r>
              <a:rPr lang="nl-NL" sz="3200" dirty="0" smtClean="0"/>
              <a:t>Verpleegkundige </a:t>
            </a:r>
            <a:r>
              <a:rPr lang="nl-NL" sz="3200" dirty="0"/>
              <a:t>m</a:t>
            </a:r>
            <a:r>
              <a:rPr lang="nl-NL" sz="3200" dirty="0" smtClean="0"/>
              <a:t>ethodiek en verpleegkundig (klinisch) redeneren</a:t>
            </a:r>
            <a:br>
              <a:rPr lang="nl-NL" sz="3200" dirty="0" smtClean="0"/>
            </a:br>
            <a:r>
              <a:rPr lang="nl-NL" sz="3200" dirty="0" err="1" smtClean="0"/>
              <a:t>Canmedsrol</a:t>
            </a:r>
            <a:r>
              <a:rPr lang="nl-NL" sz="3200" dirty="0" smtClean="0"/>
              <a:t> zorgverlener</a:t>
            </a:r>
            <a:endParaRPr lang="en-US" sz="3200" dirty="0"/>
          </a:p>
        </p:txBody>
      </p:sp>
      <p:sp>
        <p:nvSpPr>
          <p:cNvPr id="6" name="Tijdelijke aanduiding voor tekst 5"/>
          <p:cNvSpPr>
            <a:spLocks noGrp="1"/>
          </p:cNvSpPr>
          <p:nvPr>
            <p:ph type="body" sz="quarter" idx="10"/>
          </p:nvPr>
        </p:nvSpPr>
        <p:spPr>
          <a:xfrm>
            <a:off x="1587987" y="3717032"/>
            <a:ext cx="3167063" cy="576064"/>
          </a:xfrm>
        </p:spPr>
        <p:txBody>
          <a:bodyPr/>
          <a:lstStyle/>
          <a:p>
            <a:pPr algn="ctr"/>
            <a:r>
              <a:rPr lang="nl-NL" sz="2800" dirty="0" smtClean="0"/>
              <a:t>Deel 1</a:t>
            </a:r>
          </a:p>
        </p:txBody>
      </p:sp>
      <p:sp>
        <p:nvSpPr>
          <p:cNvPr id="4" name="Tijdelijke aanduiding voor datum 3"/>
          <p:cNvSpPr>
            <a:spLocks noGrp="1"/>
          </p:cNvSpPr>
          <p:nvPr>
            <p:ph type="dt" sz="half" idx="4294967295"/>
          </p:nvPr>
        </p:nvSpPr>
        <p:spPr>
          <a:xfrm>
            <a:off x="0" y="6356350"/>
            <a:ext cx="2133600" cy="365125"/>
          </a:xfrm>
        </p:spPr>
        <p:txBody>
          <a:bodyPr/>
          <a:lstStyle/>
          <a:p>
            <a:pPr>
              <a:defRPr/>
            </a:pPr>
            <a:fld id="{A3A2B832-3E18-439B-BC56-245DECF420F5}" type="datetime1">
              <a:rPr lang="en-US">
                <a:solidFill>
                  <a:prstClr val="black">
                    <a:tint val="75000"/>
                  </a:prstClr>
                </a:solidFill>
              </a:rPr>
              <a:pPr>
                <a:defRPr/>
              </a:pPr>
              <a:t>9/28/2017</a:t>
            </a:fld>
            <a:endParaRPr lang="en-US">
              <a:solidFill>
                <a:prstClr val="black">
                  <a:tint val="75000"/>
                </a:prstClr>
              </a:solidFill>
            </a:endParaRPr>
          </a:p>
        </p:txBody>
      </p:sp>
    </p:spTree>
    <p:extLst>
      <p:ext uri="{BB962C8B-B14F-4D97-AF65-F5344CB8AC3E}">
        <p14:creationId xmlns:p14="http://schemas.microsoft.com/office/powerpoint/2010/main" val="15290449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38236"/>
          </a:xfrm>
        </p:spPr>
        <p:txBody>
          <a:bodyPr/>
          <a:lstStyle/>
          <a:p>
            <a:r>
              <a:rPr lang="nl-NL" sz="4000" dirty="0">
                <a:latin typeface="Arial" pitchFamily="34" charset="0"/>
                <a:cs typeface="Arial" pitchFamily="34" charset="0"/>
              </a:rPr>
              <a:t>A</a:t>
            </a:r>
            <a:r>
              <a:rPr lang="nl-NL" sz="4000" dirty="0" smtClean="0">
                <a:latin typeface="Arial" pitchFamily="34" charset="0"/>
                <a:cs typeface="Arial" pitchFamily="34" charset="0"/>
              </a:rPr>
              <a:t>namnese</a:t>
            </a:r>
            <a:endParaRPr lang="en-US" sz="4000" dirty="0">
              <a:latin typeface="Arial" pitchFamily="34" charset="0"/>
              <a:cs typeface="Arial" pitchFamily="34" charset="0"/>
            </a:endParaRPr>
          </a:p>
        </p:txBody>
      </p:sp>
      <p:sp>
        <p:nvSpPr>
          <p:cNvPr id="8" name="Tekstvak 7"/>
          <p:cNvSpPr txBox="1"/>
          <p:nvPr/>
        </p:nvSpPr>
        <p:spPr>
          <a:xfrm>
            <a:off x="443880" y="1012874"/>
            <a:ext cx="8039686" cy="5524589"/>
          </a:xfrm>
          <a:prstGeom prst="rect">
            <a:avLst/>
          </a:prstGeom>
          <a:noFill/>
        </p:spPr>
        <p:txBody>
          <a:bodyPr wrap="square" rtlCol="0">
            <a:spAutoFit/>
          </a:bodyPr>
          <a:lstStyle/>
          <a:p>
            <a:pPr>
              <a:buFontTx/>
              <a:buChar char="-"/>
            </a:pPr>
            <a:r>
              <a:rPr lang="nl-NL" sz="2000" dirty="0" smtClean="0">
                <a:latin typeface="Arial"/>
                <a:cs typeface="Arial"/>
              </a:rPr>
              <a:t> </a:t>
            </a:r>
            <a:r>
              <a:rPr lang="nl-NL" sz="2400" dirty="0" smtClean="0">
                <a:latin typeface="Arial"/>
                <a:cs typeface="Arial"/>
              </a:rPr>
              <a:t>Typen anamnese:</a:t>
            </a:r>
          </a:p>
          <a:p>
            <a:pPr lvl="1">
              <a:buFontTx/>
              <a:buChar char="-"/>
            </a:pPr>
            <a:r>
              <a:rPr lang="nl-NL" sz="2400" dirty="0" smtClean="0">
                <a:latin typeface="Arial"/>
                <a:cs typeface="Arial"/>
              </a:rPr>
              <a:t> initiële anamnese</a:t>
            </a:r>
          </a:p>
          <a:p>
            <a:pPr lvl="1">
              <a:buFontTx/>
              <a:buChar char="-"/>
            </a:pPr>
            <a:r>
              <a:rPr lang="nl-NL" sz="2400" dirty="0" smtClean="0">
                <a:latin typeface="Arial"/>
                <a:cs typeface="Arial"/>
              </a:rPr>
              <a:t> opnameanamnese</a:t>
            </a:r>
          </a:p>
          <a:p>
            <a:pPr lvl="1">
              <a:buFontTx/>
              <a:buChar char="-"/>
            </a:pPr>
            <a:r>
              <a:rPr lang="nl-NL" sz="2400" dirty="0" smtClean="0">
                <a:latin typeface="Arial"/>
                <a:cs typeface="Arial"/>
              </a:rPr>
              <a:t> vervolganamnese</a:t>
            </a:r>
          </a:p>
          <a:p>
            <a:pPr lvl="1">
              <a:buFontTx/>
              <a:buChar char="-"/>
            </a:pPr>
            <a:r>
              <a:rPr lang="nl-NL" sz="2400" dirty="0" smtClean="0">
                <a:latin typeface="Arial"/>
                <a:cs typeface="Arial"/>
              </a:rPr>
              <a:t> speciale anamnese</a:t>
            </a:r>
          </a:p>
          <a:p>
            <a:pPr lvl="1">
              <a:buFontTx/>
              <a:buChar char="-"/>
            </a:pPr>
            <a:r>
              <a:rPr lang="nl-NL" sz="2400" dirty="0" smtClean="0">
                <a:latin typeface="Arial"/>
                <a:cs typeface="Arial"/>
              </a:rPr>
              <a:t> probleemgerichte anamnese</a:t>
            </a:r>
          </a:p>
          <a:p>
            <a:pPr lvl="1"/>
            <a:endParaRPr lang="nl-NL" sz="2400" dirty="0" smtClean="0"/>
          </a:p>
          <a:p>
            <a:pPr>
              <a:buFontTx/>
              <a:buChar char="-"/>
            </a:pPr>
            <a:r>
              <a:rPr lang="nl-NL" sz="2400" dirty="0" smtClean="0">
                <a:latin typeface="Arial"/>
                <a:cs typeface="Arial"/>
              </a:rPr>
              <a:t> Classificatiesystemen en denkmodellen:</a:t>
            </a:r>
          </a:p>
          <a:p>
            <a:pPr lvl="1">
              <a:buFontTx/>
              <a:buChar char="-"/>
            </a:pPr>
            <a:r>
              <a:rPr lang="nl-NL" sz="2400" dirty="0" smtClean="0">
                <a:latin typeface="Arial"/>
                <a:cs typeface="Arial"/>
              </a:rPr>
              <a:t> Verschillende classificatiesystemen en denkmodellen bieden een kader om gegevens op een gestructureerd manier te verzamelen</a:t>
            </a:r>
            <a:r>
              <a:rPr lang="nl-NL" sz="2400" dirty="0">
                <a:latin typeface="Arial"/>
                <a:cs typeface="Arial"/>
              </a:rPr>
              <a:t> </a:t>
            </a:r>
            <a:r>
              <a:rPr lang="nl-NL" sz="2400" dirty="0" smtClean="0">
                <a:latin typeface="Arial"/>
                <a:cs typeface="Arial"/>
              </a:rPr>
              <a:t>(voorbeelden in de volgende dia’s)</a:t>
            </a:r>
          </a:p>
          <a:p>
            <a:endParaRPr lang="nl-NL" sz="2000" dirty="0" smtClean="0"/>
          </a:p>
          <a:p>
            <a:pPr lvl="1"/>
            <a:r>
              <a:rPr lang="nl-NL" sz="1800" dirty="0" smtClean="0">
                <a:latin typeface="Arial" panose="020B0604020202020204" pitchFamily="34" charset="0"/>
                <a:cs typeface="Arial" panose="020B0604020202020204" pitchFamily="34" charset="0"/>
              </a:rPr>
              <a:t>(Wilkinson, 2013)</a:t>
            </a:r>
          </a:p>
          <a:p>
            <a:pPr lvl="1">
              <a:buFontTx/>
              <a:buChar char="-"/>
            </a:pPr>
            <a:endParaRPr lang="nl-NL" sz="1100" dirty="0" smtClean="0"/>
          </a:p>
          <a:p>
            <a:pPr>
              <a:buFontTx/>
              <a:buChar char="-"/>
            </a:pPr>
            <a:endParaRPr lang="nl-NL" dirty="0" smtClean="0"/>
          </a:p>
        </p:txBody>
      </p:sp>
    </p:spTree>
    <p:extLst>
      <p:ext uri="{BB962C8B-B14F-4D97-AF65-F5344CB8AC3E}">
        <p14:creationId xmlns:p14="http://schemas.microsoft.com/office/powerpoint/2010/main" val="42305047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16632"/>
            <a:ext cx="8229600" cy="720080"/>
          </a:xfrm>
        </p:spPr>
        <p:txBody>
          <a:bodyPr/>
          <a:lstStyle/>
          <a:p>
            <a:r>
              <a:rPr lang="nl-NL" sz="2800" dirty="0" smtClean="0">
                <a:latin typeface="Arial" pitchFamily="34" charset="0"/>
                <a:cs typeface="Arial" pitchFamily="34" charset="0"/>
              </a:rPr>
              <a:t>Functionele Gezondheidspatronen van Gordon </a:t>
            </a:r>
            <a:endParaRPr lang="en-US" sz="2800" dirty="0">
              <a:latin typeface="Arial" pitchFamily="34" charset="0"/>
              <a:cs typeface="Arial" pitchFamily="34" charset="0"/>
            </a:endParaRPr>
          </a:p>
        </p:txBody>
      </p:sp>
      <p:sp>
        <p:nvSpPr>
          <p:cNvPr id="8" name="Tekstvak 7"/>
          <p:cNvSpPr txBox="1"/>
          <p:nvPr/>
        </p:nvSpPr>
        <p:spPr>
          <a:xfrm>
            <a:off x="520334" y="836712"/>
            <a:ext cx="8352928" cy="5632311"/>
          </a:xfrm>
          <a:prstGeom prst="rect">
            <a:avLst/>
          </a:prstGeom>
          <a:noFill/>
        </p:spPr>
        <p:txBody>
          <a:bodyPr wrap="square" rtlCol="0">
            <a:spAutoFit/>
          </a:bodyPr>
          <a:lstStyle/>
          <a:p>
            <a:pPr>
              <a:buFontTx/>
              <a:buChar char="-"/>
            </a:pPr>
            <a:r>
              <a:rPr lang="nl-NL" sz="2000" dirty="0" smtClean="0">
                <a:latin typeface="Arial"/>
                <a:cs typeface="Arial"/>
              </a:rPr>
              <a:t> 	Bieden van een opzet voor algemeen basisbestand van  	gegevens los van leeftijd en aandoening</a:t>
            </a:r>
          </a:p>
          <a:p>
            <a:pPr>
              <a:buFontTx/>
              <a:buChar char="-"/>
            </a:pPr>
            <a:endParaRPr lang="nl-NL" sz="2000" dirty="0" smtClean="0">
              <a:latin typeface="Arial"/>
              <a:cs typeface="Arial"/>
            </a:endParaRPr>
          </a:p>
          <a:p>
            <a:pPr>
              <a:buFontTx/>
              <a:buChar char="-"/>
            </a:pPr>
            <a:r>
              <a:rPr lang="nl-NL" sz="2000" dirty="0" smtClean="0">
                <a:latin typeface="Arial"/>
                <a:cs typeface="Arial"/>
              </a:rPr>
              <a:t> 	Geen gebeurtenissen apart, volgen elkaar op, staan in relatie 	met elkaar</a:t>
            </a:r>
          </a:p>
          <a:p>
            <a:pPr>
              <a:buFontTx/>
              <a:buChar char="-"/>
            </a:pPr>
            <a:endParaRPr lang="nl-NL" sz="2000" dirty="0" smtClean="0">
              <a:latin typeface="Arial"/>
              <a:cs typeface="Arial"/>
            </a:endParaRPr>
          </a:p>
          <a:p>
            <a:pPr>
              <a:buFontTx/>
              <a:buChar char="-"/>
            </a:pPr>
            <a:r>
              <a:rPr lang="nl-NL" sz="2000" dirty="0" smtClean="0">
                <a:latin typeface="Arial"/>
                <a:cs typeface="Arial"/>
              </a:rPr>
              <a:t> 	Holistische </a:t>
            </a:r>
            <a:r>
              <a:rPr lang="nl-NL" sz="2000" dirty="0">
                <a:latin typeface="Arial"/>
                <a:cs typeface="Arial"/>
              </a:rPr>
              <a:t>(mensvisie) benadering:</a:t>
            </a:r>
          </a:p>
          <a:p>
            <a:pPr lvl="2"/>
            <a:r>
              <a:rPr lang="nl-NL" sz="2000" dirty="0" smtClean="0">
                <a:latin typeface="Arial"/>
                <a:cs typeface="Arial"/>
              </a:rPr>
              <a:t>Mens </a:t>
            </a:r>
            <a:r>
              <a:rPr lang="nl-NL" sz="2000" dirty="0">
                <a:latin typeface="Arial"/>
                <a:cs typeface="Arial"/>
              </a:rPr>
              <a:t>als een somatische, psychische, sociale en spirituele eenheid die uniek is op grond van zijn eigen </a:t>
            </a:r>
            <a:r>
              <a:rPr lang="nl-NL" sz="2000" dirty="0" smtClean="0">
                <a:latin typeface="Arial"/>
                <a:cs typeface="Arial"/>
              </a:rPr>
              <a:t>wordingsgeschiedenis</a:t>
            </a:r>
          </a:p>
          <a:p>
            <a:pPr lvl="2"/>
            <a:endParaRPr lang="nl-NL" sz="2000" dirty="0" smtClean="0">
              <a:latin typeface="Arial"/>
              <a:cs typeface="Arial"/>
            </a:endParaRPr>
          </a:p>
          <a:p>
            <a:pPr marL="0" lvl="2"/>
            <a:r>
              <a:rPr lang="nl-NL" sz="2000" dirty="0" smtClean="0">
                <a:latin typeface="Arial"/>
                <a:cs typeface="Arial"/>
              </a:rPr>
              <a:t>-	11 Gezondheidspatronen</a:t>
            </a:r>
            <a:r>
              <a:rPr lang="nl-NL" sz="2000" dirty="0">
                <a:latin typeface="Arial"/>
                <a:cs typeface="Arial"/>
              </a:rPr>
              <a:t>: Ordenen van gegevens tijdens </a:t>
            </a:r>
            <a:r>
              <a:rPr lang="nl-NL" sz="2000" dirty="0" smtClean="0">
                <a:latin typeface="Arial"/>
                <a:cs typeface="Arial"/>
              </a:rPr>
              <a:t>	verpleegkundige anamnese</a:t>
            </a:r>
          </a:p>
          <a:p>
            <a:pPr marL="342900" indent="-342900">
              <a:buFontTx/>
              <a:buChar char="-"/>
            </a:pPr>
            <a:endParaRPr lang="nl-NL" sz="2000" dirty="0" smtClean="0">
              <a:latin typeface="Arial"/>
              <a:cs typeface="Arial"/>
            </a:endParaRPr>
          </a:p>
          <a:p>
            <a:r>
              <a:rPr lang="nl-NL" sz="2000" dirty="0" smtClean="0">
                <a:latin typeface="Arial"/>
                <a:cs typeface="Arial"/>
              </a:rPr>
              <a:t>-	Functionele gezondheidspatronen / Disfunctionele  	gezondheidspatronen: leiden </a:t>
            </a:r>
            <a:r>
              <a:rPr lang="nl-NL" sz="2000" dirty="0">
                <a:latin typeface="Arial"/>
                <a:cs typeface="Arial"/>
              </a:rPr>
              <a:t>tot verpleegkundige diagnosen</a:t>
            </a:r>
          </a:p>
          <a:p>
            <a:pPr>
              <a:buFontTx/>
              <a:buChar char="-"/>
            </a:pPr>
            <a:endParaRPr lang="nl-NL" sz="2000" dirty="0" smtClean="0"/>
          </a:p>
          <a:p>
            <a:r>
              <a:rPr lang="nl-NL" sz="2000" dirty="0" smtClean="0">
                <a:latin typeface="Arial"/>
                <a:cs typeface="Arial"/>
              </a:rPr>
              <a:t>(Gordon, 2004)</a:t>
            </a:r>
          </a:p>
        </p:txBody>
      </p:sp>
    </p:spTree>
    <p:extLst>
      <p:ext uri="{BB962C8B-B14F-4D97-AF65-F5344CB8AC3E}">
        <p14:creationId xmlns:p14="http://schemas.microsoft.com/office/powerpoint/2010/main" val="7658921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el 1"/>
          <p:cNvSpPr>
            <a:spLocks noGrp="1"/>
          </p:cNvSpPr>
          <p:nvPr>
            <p:ph type="title"/>
          </p:nvPr>
        </p:nvSpPr>
        <p:spPr>
          <a:xfrm>
            <a:off x="214313" y="0"/>
            <a:ext cx="8601075" cy="908720"/>
          </a:xfrm>
        </p:spPr>
        <p:txBody>
          <a:bodyPr/>
          <a:lstStyle/>
          <a:p>
            <a:r>
              <a:rPr lang="nl-NL" sz="2800" dirty="0" smtClean="0">
                <a:solidFill>
                  <a:srgbClr val="000000"/>
                </a:solidFill>
              </a:rPr>
              <a:t>Functionele Gezondheidspatronen van Gordon</a:t>
            </a:r>
          </a:p>
        </p:txBody>
      </p:sp>
      <p:sp>
        <p:nvSpPr>
          <p:cNvPr id="14339" name="Tijdelijke aanduiding voor inhoud 2"/>
          <p:cNvSpPr>
            <a:spLocks noGrp="1"/>
          </p:cNvSpPr>
          <p:nvPr>
            <p:ph idx="1"/>
          </p:nvPr>
        </p:nvSpPr>
        <p:spPr>
          <a:xfrm>
            <a:off x="251520" y="908720"/>
            <a:ext cx="8715375" cy="5072063"/>
          </a:xfrm>
        </p:spPr>
        <p:txBody>
          <a:bodyPr/>
          <a:lstStyle/>
          <a:p>
            <a:pPr marL="342900" lvl="2" indent="-342900"/>
            <a:r>
              <a:rPr lang="nl-NL" dirty="0" smtClean="0"/>
              <a:t>Patroon van gezondheidsbeleving en –instandhouding</a:t>
            </a:r>
          </a:p>
          <a:p>
            <a:pPr marL="342900" lvl="2" indent="-342900"/>
            <a:r>
              <a:rPr lang="nl-NL" dirty="0" err="1" smtClean="0"/>
              <a:t>Voedings</a:t>
            </a:r>
            <a:r>
              <a:rPr lang="nl-NL" dirty="0" smtClean="0"/>
              <a:t>- en stofwisselingspatroon</a:t>
            </a:r>
          </a:p>
          <a:p>
            <a:pPr marL="342900" lvl="2" indent="-342900"/>
            <a:r>
              <a:rPr lang="nl-NL" dirty="0" smtClean="0"/>
              <a:t>Uitscheidingspatroon</a:t>
            </a:r>
          </a:p>
          <a:p>
            <a:pPr marL="342900" lvl="2" indent="-342900"/>
            <a:r>
              <a:rPr lang="nl-NL" dirty="0" smtClean="0"/>
              <a:t>Activiteitpatroon</a:t>
            </a:r>
          </a:p>
          <a:p>
            <a:pPr marL="342900" lvl="2" indent="-342900"/>
            <a:r>
              <a:rPr lang="nl-NL" dirty="0" smtClean="0"/>
              <a:t>Slaap- rustpatroon</a:t>
            </a:r>
          </a:p>
          <a:p>
            <a:pPr marL="342900" lvl="2" indent="-342900"/>
            <a:r>
              <a:rPr lang="nl-NL" dirty="0" smtClean="0"/>
              <a:t>Cognitie- en waarnemingspatroon</a:t>
            </a:r>
          </a:p>
          <a:p>
            <a:pPr marL="342900" lvl="2" indent="-342900"/>
            <a:r>
              <a:rPr lang="nl-NL" dirty="0" err="1" smtClean="0"/>
              <a:t>Zelfbelevingspatroon</a:t>
            </a:r>
            <a:endParaRPr lang="nl-NL" dirty="0" smtClean="0"/>
          </a:p>
          <a:p>
            <a:pPr marL="342900" lvl="2" indent="-342900"/>
            <a:r>
              <a:rPr lang="nl-NL" dirty="0" smtClean="0"/>
              <a:t>Rollen- en relatiepatroon</a:t>
            </a:r>
          </a:p>
          <a:p>
            <a:pPr marL="342900" lvl="2" indent="-342900"/>
            <a:r>
              <a:rPr lang="nl-NL" dirty="0" err="1" smtClean="0"/>
              <a:t>Seksualiteits</a:t>
            </a:r>
            <a:r>
              <a:rPr lang="nl-NL" dirty="0" smtClean="0"/>
              <a:t>- en voortplantingspatroon</a:t>
            </a:r>
          </a:p>
          <a:p>
            <a:pPr marL="342900" lvl="2" indent="-342900"/>
            <a:r>
              <a:rPr lang="nl-NL" dirty="0" err="1" smtClean="0"/>
              <a:t>Stressverwerkingspatroon</a:t>
            </a:r>
            <a:endParaRPr lang="nl-NL" dirty="0" smtClean="0"/>
          </a:p>
          <a:p>
            <a:pPr marL="342900" lvl="2" indent="-342900"/>
            <a:r>
              <a:rPr lang="nl-NL" dirty="0" smtClean="0"/>
              <a:t>Waarden- en levensovertuigingenpatroon</a:t>
            </a:r>
          </a:p>
          <a:p>
            <a:pPr marL="342900" lvl="2" indent="-342900"/>
            <a:endParaRPr lang="nl-NL" sz="1800" dirty="0" smtClean="0"/>
          </a:p>
        </p:txBody>
      </p:sp>
    </p:spTree>
    <p:extLst>
      <p:ext uri="{BB962C8B-B14F-4D97-AF65-F5344CB8AC3E}">
        <p14:creationId xmlns:p14="http://schemas.microsoft.com/office/powerpoint/2010/main" val="39127216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anim calcmode="lin" valueType="num">
                                      <p:cBhvr additive="base">
                                        <p:cTn id="11" dur="5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433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anim calcmode="lin" valueType="num">
                                      <p:cBhvr additive="base">
                                        <p:cTn id="15" dur="5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433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anim calcmode="lin" valueType="num">
                                      <p:cBhvr additive="base">
                                        <p:cTn id="19" dur="5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339">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anim calcmode="lin" valueType="num">
                                      <p:cBhvr additive="base">
                                        <p:cTn id="23" dur="500" fill="hold"/>
                                        <p:tgtEl>
                                          <p:spTgt spid="14339">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4339">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4339">
                                            <p:txEl>
                                              <p:pRg st="5" end="5"/>
                                            </p:txEl>
                                          </p:spTgt>
                                        </p:tgtEl>
                                        <p:attrNameLst>
                                          <p:attrName>style.visibility</p:attrName>
                                        </p:attrNameLst>
                                      </p:cBhvr>
                                      <p:to>
                                        <p:strVal val="visible"/>
                                      </p:to>
                                    </p:set>
                                    <p:anim calcmode="lin" valueType="num">
                                      <p:cBhvr additive="base">
                                        <p:cTn id="27" dur="500" fill="hold"/>
                                        <p:tgtEl>
                                          <p:spTgt spid="14339">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4339">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4339">
                                            <p:txEl>
                                              <p:pRg st="6" end="6"/>
                                            </p:txEl>
                                          </p:spTgt>
                                        </p:tgtEl>
                                        <p:attrNameLst>
                                          <p:attrName>style.visibility</p:attrName>
                                        </p:attrNameLst>
                                      </p:cBhvr>
                                      <p:to>
                                        <p:strVal val="visible"/>
                                      </p:to>
                                    </p:set>
                                    <p:anim calcmode="lin" valueType="num">
                                      <p:cBhvr additive="base">
                                        <p:cTn id="31" dur="500" fill="hold"/>
                                        <p:tgtEl>
                                          <p:spTgt spid="14339">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339">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4339">
                                            <p:txEl>
                                              <p:pRg st="7" end="7"/>
                                            </p:txEl>
                                          </p:spTgt>
                                        </p:tgtEl>
                                        <p:attrNameLst>
                                          <p:attrName>style.visibility</p:attrName>
                                        </p:attrNameLst>
                                      </p:cBhvr>
                                      <p:to>
                                        <p:strVal val="visible"/>
                                      </p:to>
                                    </p:set>
                                    <p:anim calcmode="lin" valueType="num">
                                      <p:cBhvr additive="base">
                                        <p:cTn id="35" dur="500" fill="hold"/>
                                        <p:tgtEl>
                                          <p:spTgt spid="14339">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4339">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14339">
                                            <p:txEl>
                                              <p:pRg st="8" end="8"/>
                                            </p:txEl>
                                          </p:spTgt>
                                        </p:tgtEl>
                                        <p:attrNameLst>
                                          <p:attrName>style.visibility</p:attrName>
                                        </p:attrNameLst>
                                      </p:cBhvr>
                                      <p:to>
                                        <p:strVal val="visible"/>
                                      </p:to>
                                    </p:set>
                                    <p:anim calcmode="lin" valueType="num">
                                      <p:cBhvr additive="base">
                                        <p:cTn id="39" dur="500" fill="hold"/>
                                        <p:tgtEl>
                                          <p:spTgt spid="14339">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4339">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4339">
                                            <p:txEl>
                                              <p:pRg st="9" end="9"/>
                                            </p:txEl>
                                          </p:spTgt>
                                        </p:tgtEl>
                                        <p:attrNameLst>
                                          <p:attrName>style.visibility</p:attrName>
                                        </p:attrNameLst>
                                      </p:cBhvr>
                                      <p:to>
                                        <p:strVal val="visible"/>
                                      </p:to>
                                    </p:set>
                                    <p:anim calcmode="lin" valueType="num">
                                      <p:cBhvr additive="base">
                                        <p:cTn id="43" dur="500" fill="hold"/>
                                        <p:tgtEl>
                                          <p:spTgt spid="14339">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4339">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4339">
                                            <p:txEl>
                                              <p:pRg st="10" end="10"/>
                                            </p:txEl>
                                          </p:spTgt>
                                        </p:tgtEl>
                                        <p:attrNameLst>
                                          <p:attrName>style.visibility</p:attrName>
                                        </p:attrNameLst>
                                      </p:cBhvr>
                                      <p:to>
                                        <p:strVal val="visible"/>
                                      </p:to>
                                    </p:set>
                                    <p:anim calcmode="lin" valueType="num">
                                      <p:cBhvr additive="base">
                                        <p:cTn id="47" dur="500" fill="hold"/>
                                        <p:tgtEl>
                                          <p:spTgt spid="14339">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4339">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40788" y="188640"/>
            <a:ext cx="8229600" cy="634082"/>
          </a:xfrm>
        </p:spPr>
        <p:txBody>
          <a:bodyPr/>
          <a:lstStyle/>
          <a:p>
            <a:r>
              <a:rPr lang="nl-NL" sz="3200" dirty="0" smtClean="0">
                <a:latin typeface="Arial" pitchFamily="34" charset="0"/>
                <a:cs typeface="Arial" pitchFamily="34" charset="0"/>
              </a:rPr>
              <a:t>SAMPC</a:t>
            </a:r>
            <a:endParaRPr lang="en-US" sz="3200" dirty="0">
              <a:latin typeface="Arial" pitchFamily="34" charset="0"/>
              <a:cs typeface="Arial" pitchFamily="34" charset="0"/>
            </a:endParaRPr>
          </a:p>
        </p:txBody>
      </p:sp>
      <p:sp>
        <p:nvSpPr>
          <p:cNvPr id="8" name="Tekstvak 7"/>
          <p:cNvSpPr txBox="1"/>
          <p:nvPr/>
        </p:nvSpPr>
        <p:spPr>
          <a:xfrm>
            <a:off x="527657" y="980728"/>
            <a:ext cx="8039686" cy="2554545"/>
          </a:xfrm>
          <a:prstGeom prst="rect">
            <a:avLst/>
          </a:prstGeom>
          <a:noFill/>
        </p:spPr>
        <p:txBody>
          <a:bodyPr wrap="square" rtlCol="0">
            <a:spAutoFit/>
          </a:bodyPr>
          <a:lstStyle/>
          <a:p>
            <a:r>
              <a:rPr lang="nl-NL" sz="2000" dirty="0" smtClean="0">
                <a:latin typeface="Arial"/>
                <a:cs typeface="Arial"/>
              </a:rPr>
              <a:t>Bieden van een opzet voor algemeen basisbestand van gegevens</a:t>
            </a:r>
          </a:p>
          <a:p>
            <a:pPr>
              <a:buFontTx/>
              <a:buChar char="-"/>
            </a:pPr>
            <a:endParaRPr lang="nl-NL" sz="2000" dirty="0" smtClean="0">
              <a:latin typeface="Arial"/>
              <a:cs typeface="Arial"/>
            </a:endParaRPr>
          </a:p>
          <a:p>
            <a:r>
              <a:rPr lang="nl-NL" sz="2000" dirty="0" smtClean="0">
                <a:latin typeface="Arial"/>
                <a:cs typeface="Arial"/>
              </a:rPr>
              <a:t>S: somatisch, lichamelijk</a:t>
            </a:r>
          </a:p>
          <a:p>
            <a:r>
              <a:rPr lang="nl-NL" sz="2000" dirty="0" smtClean="0">
                <a:latin typeface="Arial"/>
                <a:cs typeface="Arial"/>
              </a:rPr>
              <a:t>A: activiteiten in het dagelijks leven</a:t>
            </a:r>
          </a:p>
          <a:p>
            <a:r>
              <a:rPr lang="nl-NL" sz="2000" dirty="0" smtClean="0">
                <a:latin typeface="Arial"/>
                <a:cs typeface="Arial"/>
              </a:rPr>
              <a:t>M: maatschappelijk functioneren en mantelzorg</a:t>
            </a:r>
          </a:p>
          <a:p>
            <a:r>
              <a:rPr lang="nl-NL" sz="2000" dirty="0" smtClean="0">
                <a:latin typeface="Arial"/>
                <a:cs typeface="Arial"/>
              </a:rPr>
              <a:t>P: psychisch functioneren</a:t>
            </a:r>
          </a:p>
          <a:p>
            <a:r>
              <a:rPr lang="nl-NL" sz="2000" dirty="0" smtClean="0">
                <a:latin typeface="Arial"/>
                <a:cs typeface="Arial"/>
              </a:rPr>
              <a:t>C: communicatie, waarneming</a:t>
            </a:r>
            <a:endParaRPr lang="nl-NL" sz="2000" dirty="0">
              <a:latin typeface="Arial"/>
              <a:cs typeface="Arial"/>
            </a:endParaRPr>
          </a:p>
          <a:p>
            <a:r>
              <a:rPr lang="nl-NL" sz="2000" dirty="0" smtClean="0">
                <a:latin typeface="Arial"/>
                <a:cs typeface="Arial"/>
              </a:rPr>
              <a:t>(Hesselink, 2011)</a:t>
            </a:r>
          </a:p>
        </p:txBody>
      </p:sp>
      <p:sp>
        <p:nvSpPr>
          <p:cNvPr id="4" name="Titel 1"/>
          <p:cNvSpPr txBox="1">
            <a:spLocks/>
          </p:cNvSpPr>
          <p:nvPr/>
        </p:nvSpPr>
        <p:spPr bwMode="auto">
          <a:xfrm>
            <a:off x="527657" y="3645024"/>
            <a:ext cx="8229600" cy="571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Verdana" pitchFamily="-128" charset="0"/>
              </a:defRPr>
            </a:lvl2pPr>
            <a:lvl3pPr algn="ctr" rtl="0" fontAlgn="base">
              <a:spcBef>
                <a:spcPct val="0"/>
              </a:spcBef>
              <a:spcAft>
                <a:spcPct val="0"/>
              </a:spcAft>
              <a:defRPr sz="4400">
                <a:solidFill>
                  <a:schemeClr val="tx1"/>
                </a:solidFill>
                <a:latin typeface="Verdana" pitchFamily="-128" charset="0"/>
              </a:defRPr>
            </a:lvl3pPr>
            <a:lvl4pPr algn="ctr" rtl="0" fontAlgn="base">
              <a:spcBef>
                <a:spcPct val="0"/>
              </a:spcBef>
              <a:spcAft>
                <a:spcPct val="0"/>
              </a:spcAft>
              <a:defRPr sz="4400">
                <a:solidFill>
                  <a:schemeClr val="tx1"/>
                </a:solidFill>
                <a:latin typeface="Verdana" pitchFamily="-128" charset="0"/>
              </a:defRPr>
            </a:lvl4pPr>
            <a:lvl5pPr algn="ctr" rtl="0" fontAlgn="base">
              <a:spcBef>
                <a:spcPct val="0"/>
              </a:spcBef>
              <a:spcAft>
                <a:spcPct val="0"/>
              </a:spcAft>
              <a:defRPr sz="4400">
                <a:solidFill>
                  <a:schemeClr val="tx1"/>
                </a:solidFill>
                <a:latin typeface="Verdana" pitchFamily="-128" charset="0"/>
              </a:defRPr>
            </a:lvl5pPr>
            <a:lvl6pPr marL="457200" algn="ctr" rtl="0" fontAlgn="base">
              <a:spcBef>
                <a:spcPct val="0"/>
              </a:spcBef>
              <a:spcAft>
                <a:spcPct val="0"/>
              </a:spcAft>
              <a:defRPr sz="4400">
                <a:solidFill>
                  <a:schemeClr val="tx1"/>
                </a:solidFill>
                <a:latin typeface="Verdana" pitchFamily="-128" charset="0"/>
              </a:defRPr>
            </a:lvl6pPr>
            <a:lvl7pPr marL="914400" algn="ctr" rtl="0" fontAlgn="base">
              <a:spcBef>
                <a:spcPct val="0"/>
              </a:spcBef>
              <a:spcAft>
                <a:spcPct val="0"/>
              </a:spcAft>
              <a:defRPr sz="4400">
                <a:solidFill>
                  <a:schemeClr val="tx1"/>
                </a:solidFill>
                <a:latin typeface="Verdana" pitchFamily="-128" charset="0"/>
              </a:defRPr>
            </a:lvl7pPr>
            <a:lvl8pPr marL="1371600" algn="ctr" rtl="0" fontAlgn="base">
              <a:spcBef>
                <a:spcPct val="0"/>
              </a:spcBef>
              <a:spcAft>
                <a:spcPct val="0"/>
              </a:spcAft>
              <a:defRPr sz="4400">
                <a:solidFill>
                  <a:schemeClr val="tx1"/>
                </a:solidFill>
                <a:latin typeface="Verdana" pitchFamily="-128" charset="0"/>
              </a:defRPr>
            </a:lvl8pPr>
            <a:lvl9pPr marL="1828800" algn="ctr" rtl="0" fontAlgn="base">
              <a:spcBef>
                <a:spcPct val="0"/>
              </a:spcBef>
              <a:spcAft>
                <a:spcPct val="0"/>
              </a:spcAft>
              <a:defRPr sz="4400">
                <a:solidFill>
                  <a:schemeClr val="tx1"/>
                </a:solidFill>
                <a:latin typeface="Verdana" pitchFamily="-128" charset="0"/>
              </a:defRPr>
            </a:lvl9pPr>
          </a:lstStyle>
          <a:p>
            <a:r>
              <a:rPr lang="nl-NL" sz="3200" dirty="0" smtClean="0">
                <a:latin typeface="Arial" pitchFamily="34" charset="0"/>
                <a:cs typeface="Arial" pitchFamily="34" charset="0"/>
              </a:rPr>
              <a:t>Levensdomeinen</a:t>
            </a:r>
            <a:endParaRPr lang="en-US" sz="3200" dirty="0">
              <a:latin typeface="Arial" pitchFamily="34" charset="0"/>
              <a:cs typeface="Arial" pitchFamily="34" charset="0"/>
            </a:endParaRPr>
          </a:p>
        </p:txBody>
      </p:sp>
      <p:sp>
        <p:nvSpPr>
          <p:cNvPr id="5" name="Tekstvak 4"/>
          <p:cNvSpPr txBox="1"/>
          <p:nvPr/>
        </p:nvSpPr>
        <p:spPr>
          <a:xfrm>
            <a:off x="508866" y="4365104"/>
            <a:ext cx="8039686" cy="2246769"/>
          </a:xfrm>
          <a:prstGeom prst="rect">
            <a:avLst/>
          </a:prstGeom>
          <a:noFill/>
        </p:spPr>
        <p:txBody>
          <a:bodyPr wrap="square" rtlCol="0">
            <a:spAutoFit/>
          </a:bodyPr>
          <a:lstStyle/>
          <a:p>
            <a:r>
              <a:rPr lang="nl-NL" sz="2000" dirty="0" smtClean="0">
                <a:latin typeface="Arial" panose="020B0604020202020204" pitchFamily="34" charset="0"/>
                <a:cs typeface="Arial" panose="020B0604020202020204" pitchFamily="34" charset="0"/>
              </a:rPr>
              <a:t>Bieden van een opzet voor algemeen basisbestand van gegevens</a:t>
            </a:r>
          </a:p>
          <a:p>
            <a:pPr>
              <a:buFontTx/>
              <a:buChar char="-"/>
            </a:pPr>
            <a:endParaRPr lang="nl-NL" sz="2000" dirty="0" smtClean="0">
              <a:latin typeface="Arial" panose="020B0604020202020204" pitchFamily="34" charset="0"/>
              <a:cs typeface="Arial" panose="020B0604020202020204" pitchFamily="34" charset="0"/>
            </a:endParaRPr>
          </a:p>
          <a:p>
            <a:r>
              <a:rPr lang="nl-NL" sz="2000" dirty="0" smtClean="0">
                <a:latin typeface="Arial" panose="020B0604020202020204" pitchFamily="34" charset="0"/>
                <a:cs typeface="Arial" panose="020B0604020202020204" pitchFamily="34" charset="0"/>
              </a:rPr>
              <a:t>1. Lichamelijk welbevinden</a:t>
            </a:r>
          </a:p>
          <a:p>
            <a:r>
              <a:rPr lang="nl-NL" sz="2000" dirty="0" smtClean="0">
                <a:latin typeface="Arial" panose="020B0604020202020204" pitchFamily="34" charset="0"/>
                <a:cs typeface="Arial" panose="020B0604020202020204" pitchFamily="34" charset="0"/>
              </a:rPr>
              <a:t>2. Woonleefomstandigheden</a:t>
            </a:r>
          </a:p>
          <a:p>
            <a:r>
              <a:rPr lang="nl-NL" sz="2000" dirty="0" smtClean="0">
                <a:latin typeface="Arial" panose="020B0604020202020204" pitchFamily="34" charset="0"/>
                <a:cs typeface="Arial" panose="020B0604020202020204" pitchFamily="34" charset="0"/>
              </a:rPr>
              <a:t>3. Participatie</a:t>
            </a:r>
          </a:p>
          <a:p>
            <a:r>
              <a:rPr lang="nl-NL" sz="2000" dirty="0" smtClean="0">
                <a:latin typeface="Arial" panose="020B0604020202020204" pitchFamily="34" charset="0"/>
                <a:cs typeface="Arial" panose="020B0604020202020204" pitchFamily="34" charset="0"/>
              </a:rPr>
              <a:t>4. mentaal welbevinden</a:t>
            </a:r>
          </a:p>
          <a:p>
            <a:r>
              <a:rPr lang="nl-NL" sz="2000" dirty="0">
                <a:latin typeface="Arial" panose="020B0604020202020204" pitchFamily="34" charset="0"/>
                <a:cs typeface="Arial" panose="020B0604020202020204" pitchFamily="34" charset="0"/>
              </a:rPr>
              <a:t>(Hesselink, </a:t>
            </a:r>
            <a:r>
              <a:rPr lang="nl-NL" sz="2000" dirty="0" smtClean="0">
                <a:latin typeface="Arial" panose="020B0604020202020204" pitchFamily="34" charset="0"/>
                <a:cs typeface="Arial" panose="020B0604020202020204" pitchFamily="34" charset="0"/>
              </a:rPr>
              <a:t>2011)</a:t>
            </a:r>
            <a:endParaRPr lang="nl-NL"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51821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16632"/>
            <a:ext cx="8229600" cy="1143000"/>
          </a:xfrm>
        </p:spPr>
        <p:txBody>
          <a:bodyPr/>
          <a:lstStyle/>
          <a:p>
            <a:r>
              <a:rPr lang="nl-NL" sz="3600" dirty="0" smtClean="0">
                <a:latin typeface="Arial" pitchFamily="34" charset="0"/>
                <a:cs typeface="Arial" pitchFamily="34" charset="0"/>
              </a:rPr>
              <a:t>ICF</a:t>
            </a:r>
            <a:br>
              <a:rPr lang="nl-NL" sz="3600" dirty="0" smtClean="0">
                <a:latin typeface="Arial" pitchFamily="34" charset="0"/>
                <a:cs typeface="Arial" pitchFamily="34" charset="0"/>
              </a:rPr>
            </a:br>
            <a:r>
              <a:rPr lang="nl-NL" sz="1800" dirty="0" smtClean="0">
                <a:latin typeface="Arial" pitchFamily="34" charset="0"/>
                <a:cs typeface="Arial" pitchFamily="34" charset="0"/>
              </a:rPr>
              <a:t>(International </a:t>
            </a:r>
            <a:r>
              <a:rPr lang="nl-NL" sz="1800" dirty="0" err="1" smtClean="0">
                <a:latin typeface="Arial" pitchFamily="34" charset="0"/>
                <a:cs typeface="Arial" pitchFamily="34" charset="0"/>
              </a:rPr>
              <a:t>Classification</a:t>
            </a:r>
            <a:r>
              <a:rPr lang="nl-NL" sz="1800" dirty="0" smtClean="0">
                <a:latin typeface="Arial" pitchFamily="34" charset="0"/>
                <a:cs typeface="Arial" pitchFamily="34" charset="0"/>
              </a:rPr>
              <a:t> of </a:t>
            </a:r>
            <a:r>
              <a:rPr lang="nl-NL" sz="1800" dirty="0" err="1" smtClean="0">
                <a:latin typeface="Arial" pitchFamily="34" charset="0"/>
                <a:cs typeface="Arial" pitchFamily="34" charset="0"/>
              </a:rPr>
              <a:t>Functioning</a:t>
            </a:r>
            <a:r>
              <a:rPr lang="nl-NL" sz="1800" dirty="0" smtClean="0">
                <a:latin typeface="Arial" pitchFamily="34" charset="0"/>
                <a:cs typeface="Arial" pitchFamily="34" charset="0"/>
              </a:rPr>
              <a:t>, </a:t>
            </a:r>
            <a:r>
              <a:rPr lang="nl-NL" sz="1800" dirty="0" err="1" smtClean="0">
                <a:latin typeface="Arial" pitchFamily="34" charset="0"/>
                <a:cs typeface="Arial" pitchFamily="34" charset="0"/>
              </a:rPr>
              <a:t>Disability</a:t>
            </a:r>
            <a:r>
              <a:rPr lang="nl-NL" sz="1800" dirty="0" smtClean="0">
                <a:latin typeface="Arial" pitchFamily="34" charset="0"/>
                <a:cs typeface="Arial" pitchFamily="34" charset="0"/>
              </a:rPr>
              <a:t> </a:t>
            </a:r>
            <a:r>
              <a:rPr lang="nl-NL" sz="1800" dirty="0" err="1" smtClean="0">
                <a:latin typeface="Arial" pitchFamily="34" charset="0"/>
                <a:cs typeface="Arial" pitchFamily="34" charset="0"/>
              </a:rPr>
              <a:t>and</a:t>
            </a:r>
            <a:r>
              <a:rPr lang="nl-NL" sz="1800" dirty="0" smtClean="0">
                <a:latin typeface="Arial" pitchFamily="34" charset="0"/>
                <a:cs typeface="Arial" pitchFamily="34" charset="0"/>
              </a:rPr>
              <a:t> Health)</a:t>
            </a:r>
            <a:endParaRPr lang="en-US" sz="1800" dirty="0">
              <a:latin typeface="Arial" pitchFamily="34" charset="0"/>
              <a:cs typeface="Arial" pitchFamily="34" charset="0"/>
            </a:endParaRPr>
          </a:p>
        </p:txBody>
      </p:sp>
      <p:sp>
        <p:nvSpPr>
          <p:cNvPr id="8" name="Tekstvak 7"/>
          <p:cNvSpPr txBox="1"/>
          <p:nvPr/>
        </p:nvSpPr>
        <p:spPr>
          <a:xfrm>
            <a:off x="457200" y="1589650"/>
            <a:ext cx="8039686" cy="4632037"/>
          </a:xfrm>
          <a:prstGeom prst="rect">
            <a:avLst/>
          </a:prstGeom>
          <a:noFill/>
        </p:spPr>
        <p:txBody>
          <a:bodyPr wrap="square" rtlCol="0">
            <a:spAutoFit/>
          </a:bodyPr>
          <a:lstStyle/>
          <a:p>
            <a:r>
              <a:rPr lang="nl-NL" sz="2200" dirty="0" smtClean="0">
                <a:latin typeface="Arial"/>
                <a:cs typeface="Arial"/>
              </a:rPr>
              <a:t>Door de WHO (World Health </a:t>
            </a:r>
            <a:r>
              <a:rPr lang="nl-NL" sz="2200" dirty="0" err="1" smtClean="0">
                <a:latin typeface="Arial"/>
                <a:cs typeface="Arial"/>
              </a:rPr>
              <a:t>Organisation</a:t>
            </a:r>
            <a:r>
              <a:rPr lang="nl-NL" sz="2200" dirty="0" smtClean="0">
                <a:latin typeface="Arial"/>
                <a:cs typeface="Arial"/>
              </a:rPr>
              <a:t>) ontwikkelde classificatie van het functioneren van de mens in de context van gezondheid</a:t>
            </a:r>
          </a:p>
          <a:p>
            <a:pPr>
              <a:buFontTx/>
              <a:buChar char="-"/>
            </a:pPr>
            <a:endParaRPr lang="nl-NL" sz="2400" dirty="0"/>
          </a:p>
          <a:p>
            <a:pPr>
              <a:buFontTx/>
              <a:buChar char="-"/>
            </a:pPr>
            <a:endParaRPr lang="nl-NL" dirty="0"/>
          </a:p>
          <a:p>
            <a:pPr marL="342900" indent="-342900">
              <a:buFontTx/>
              <a:buChar char="-"/>
            </a:pPr>
            <a:endParaRPr lang="nl-NL" sz="1100" dirty="0" smtClean="0"/>
          </a:p>
          <a:p>
            <a:endParaRPr lang="nl-NL" sz="1800" dirty="0" smtClean="0"/>
          </a:p>
          <a:p>
            <a:endParaRPr lang="nl-NL" sz="1800" dirty="0"/>
          </a:p>
          <a:p>
            <a:endParaRPr lang="nl-NL" sz="1800" dirty="0" smtClean="0"/>
          </a:p>
          <a:p>
            <a:endParaRPr lang="nl-NL" sz="1800" dirty="0"/>
          </a:p>
          <a:p>
            <a:endParaRPr lang="nl-NL" sz="1800" dirty="0" smtClean="0"/>
          </a:p>
          <a:p>
            <a:endParaRPr lang="nl-NL" sz="1800" dirty="0"/>
          </a:p>
          <a:p>
            <a:endParaRPr lang="nl-NL" sz="1800" dirty="0" smtClean="0"/>
          </a:p>
          <a:p>
            <a:endParaRPr lang="nl-NL" sz="1800" dirty="0"/>
          </a:p>
          <a:p>
            <a:endParaRPr lang="nl-NL" sz="1800" dirty="0" smtClean="0">
              <a:latin typeface="Arial"/>
              <a:cs typeface="Arial"/>
            </a:endParaRPr>
          </a:p>
          <a:p>
            <a:r>
              <a:rPr lang="nl-NL" sz="1800" dirty="0" smtClean="0">
                <a:latin typeface="Arial"/>
                <a:cs typeface="Arial"/>
              </a:rPr>
              <a:t>(Dobber, e.a., 2016)</a:t>
            </a:r>
            <a:endParaRPr lang="nl-NL" sz="1800" dirty="0">
              <a:latin typeface="Arial"/>
              <a:cs typeface="Arial"/>
            </a:endParaRPr>
          </a:p>
        </p:txBody>
      </p:sp>
      <p:pic>
        <p:nvPicPr>
          <p:cNvPr id="3" name="Picture 2" descr="ICF.jpe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2852936"/>
            <a:ext cx="8352928" cy="2736305"/>
          </a:xfrm>
          <a:prstGeom prst="rect">
            <a:avLst/>
          </a:prstGeom>
        </p:spPr>
      </p:pic>
    </p:spTree>
    <p:extLst>
      <p:ext uri="{BB962C8B-B14F-4D97-AF65-F5344CB8AC3E}">
        <p14:creationId xmlns:p14="http://schemas.microsoft.com/office/powerpoint/2010/main" val="8799291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atum 3"/>
          <p:cNvSpPr>
            <a:spLocks noGrp="1"/>
          </p:cNvSpPr>
          <p:nvPr>
            <p:ph type="dt" sz="half" idx="10"/>
          </p:nvPr>
        </p:nvSpPr>
        <p:spPr/>
        <p:txBody>
          <a:bodyPr/>
          <a:lstStyle/>
          <a:p>
            <a:pPr>
              <a:defRPr/>
            </a:pPr>
            <a:fld id="{931BF614-B5EE-405C-9F4D-2B9FE16F9335}" type="datetime1">
              <a:rPr lang="en-US" smtClean="0">
                <a:solidFill>
                  <a:prstClr val="black">
                    <a:tint val="75000"/>
                  </a:prstClr>
                </a:solidFill>
              </a:rPr>
              <a:t>9/28/2017</a:t>
            </a:fld>
            <a:endParaRPr lang="en-US">
              <a:solidFill>
                <a:prstClr val="black">
                  <a:tint val="75000"/>
                </a:prstClr>
              </a:solidFill>
            </a:endParaRPr>
          </a:p>
        </p:txBody>
      </p:sp>
      <p:sp>
        <p:nvSpPr>
          <p:cNvPr id="5" name="Tekstvak 4"/>
          <p:cNvSpPr txBox="1"/>
          <p:nvPr/>
        </p:nvSpPr>
        <p:spPr>
          <a:xfrm>
            <a:off x="827584" y="404664"/>
            <a:ext cx="576064" cy="5909310"/>
          </a:xfrm>
          <a:prstGeom prst="rect">
            <a:avLst/>
          </a:prstGeom>
          <a:solidFill>
            <a:srgbClr val="92D050"/>
          </a:solidFill>
          <a:ln>
            <a:solidFill>
              <a:schemeClr val="tx1"/>
            </a:solidFill>
          </a:ln>
        </p:spPr>
        <p:txBody>
          <a:bodyPr wrap="square" rtlCol="0">
            <a:spAutoFit/>
          </a:bodyPr>
          <a:lstStyle/>
          <a:p>
            <a:pPr algn="ctr"/>
            <a:r>
              <a:rPr lang="nl-NL" sz="1800" b="1" dirty="0" smtClean="0"/>
              <a:t>V</a:t>
            </a:r>
          </a:p>
          <a:p>
            <a:pPr algn="ctr"/>
            <a:r>
              <a:rPr lang="nl-NL" sz="1800" b="1" dirty="0" smtClean="0"/>
              <a:t>E</a:t>
            </a:r>
          </a:p>
          <a:p>
            <a:pPr algn="ctr"/>
            <a:r>
              <a:rPr lang="nl-NL" sz="1800" b="1" dirty="0" smtClean="0"/>
              <a:t>R</a:t>
            </a:r>
          </a:p>
          <a:p>
            <a:pPr algn="ctr"/>
            <a:r>
              <a:rPr lang="nl-NL" sz="1800" b="1" dirty="0" smtClean="0"/>
              <a:t>P</a:t>
            </a:r>
          </a:p>
          <a:p>
            <a:pPr algn="ctr"/>
            <a:r>
              <a:rPr lang="nl-NL" sz="1800" b="1" dirty="0" smtClean="0"/>
              <a:t>L</a:t>
            </a:r>
          </a:p>
          <a:p>
            <a:pPr algn="ctr"/>
            <a:r>
              <a:rPr lang="nl-NL" sz="1800" b="1" dirty="0" smtClean="0"/>
              <a:t>E</a:t>
            </a:r>
          </a:p>
          <a:p>
            <a:pPr algn="ctr"/>
            <a:r>
              <a:rPr lang="nl-NL" sz="1800" b="1" dirty="0" smtClean="0"/>
              <a:t>E</a:t>
            </a:r>
          </a:p>
          <a:p>
            <a:pPr algn="ctr"/>
            <a:r>
              <a:rPr lang="nl-NL" sz="1800" b="1" dirty="0" smtClean="0"/>
              <a:t>G</a:t>
            </a:r>
          </a:p>
          <a:p>
            <a:pPr algn="ctr"/>
            <a:r>
              <a:rPr lang="nl-NL" sz="1800" b="1" dirty="0" smtClean="0"/>
              <a:t>K</a:t>
            </a:r>
          </a:p>
          <a:p>
            <a:pPr algn="ctr"/>
            <a:r>
              <a:rPr lang="nl-NL" sz="1800" b="1" dirty="0" smtClean="0"/>
              <a:t>U</a:t>
            </a:r>
          </a:p>
          <a:p>
            <a:pPr algn="ctr"/>
            <a:r>
              <a:rPr lang="nl-NL" sz="1800" b="1" dirty="0" smtClean="0"/>
              <a:t>N</a:t>
            </a:r>
          </a:p>
          <a:p>
            <a:pPr algn="ctr"/>
            <a:r>
              <a:rPr lang="nl-NL" sz="1800" b="1" dirty="0" smtClean="0"/>
              <a:t>D</a:t>
            </a:r>
          </a:p>
          <a:p>
            <a:pPr algn="ctr"/>
            <a:r>
              <a:rPr lang="nl-NL" sz="1800" b="1" dirty="0" smtClean="0"/>
              <a:t>I</a:t>
            </a:r>
          </a:p>
          <a:p>
            <a:pPr algn="ctr"/>
            <a:r>
              <a:rPr lang="nl-NL" sz="1800" b="1" dirty="0" smtClean="0"/>
              <a:t>G</a:t>
            </a:r>
          </a:p>
          <a:p>
            <a:pPr algn="ctr"/>
            <a:r>
              <a:rPr lang="nl-NL" sz="1800" b="1" dirty="0" smtClean="0"/>
              <a:t> </a:t>
            </a:r>
          </a:p>
          <a:p>
            <a:pPr algn="ctr"/>
            <a:r>
              <a:rPr lang="nl-NL" sz="1800" b="1" dirty="0" smtClean="0"/>
              <a:t>P</a:t>
            </a:r>
          </a:p>
          <a:p>
            <a:pPr algn="ctr"/>
            <a:r>
              <a:rPr lang="nl-NL" sz="1800" b="1" dirty="0" smtClean="0"/>
              <a:t>R</a:t>
            </a:r>
          </a:p>
          <a:p>
            <a:pPr algn="ctr"/>
            <a:r>
              <a:rPr lang="nl-NL" sz="1800" b="1" dirty="0" smtClean="0"/>
              <a:t>O</a:t>
            </a:r>
          </a:p>
          <a:p>
            <a:pPr algn="ctr"/>
            <a:r>
              <a:rPr lang="nl-NL" sz="1800" b="1" dirty="0" smtClean="0"/>
              <a:t>C</a:t>
            </a:r>
          </a:p>
          <a:p>
            <a:pPr algn="ctr"/>
            <a:r>
              <a:rPr lang="nl-NL" sz="1800" b="1" dirty="0" smtClean="0"/>
              <a:t>E</a:t>
            </a:r>
          </a:p>
          <a:p>
            <a:pPr algn="ctr"/>
            <a:r>
              <a:rPr lang="nl-NL" sz="1800" b="1" dirty="0" smtClean="0"/>
              <a:t>S</a:t>
            </a:r>
          </a:p>
        </p:txBody>
      </p:sp>
      <p:sp>
        <p:nvSpPr>
          <p:cNvPr id="6" name="Tekstvak 5"/>
          <p:cNvSpPr txBox="1"/>
          <p:nvPr/>
        </p:nvSpPr>
        <p:spPr>
          <a:xfrm>
            <a:off x="1395106" y="309035"/>
            <a:ext cx="5322017" cy="707886"/>
          </a:xfrm>
          <a:prstGeom prst="rect">
            <a:avLst/>
          </a:prstGeom>
          <a:solidFill>
            <a:schemeClr val="accent3">
              <a:lumMod val="40000"/>
              <a:lumOff val="60000"/>
            </a:schemeClr>
          </a:solidFill>
          <a:ln>
            <a:solidFill>
              <a:schemeClr val="tx1"/>
            </a:solidFill>
          </a:ln>
        </p:spPr>
        <p:txBody>
          <a:bodyPr wrap="square" rtlCol="0" anchor="ctr">
            <a:spAutoFit/>
          </a:bodyPr>
          <a:lstStyle/>
          <a:p>
            <a:pPr algn="ctr"/>
            <a:r>
              <a:rPr lang="nl-NL" sz="2000" dirty="0" smtClean="0"/>
              <a:t>Anamnese: Verzamelen en ordenen van gegevens</a:t>
            </a:r>
            <a:endParaRPr lang="nl-NL" sz="2000" dirty="0"/>
          </a:p>
        </p:txBody>
      </p:sp>
      <p:sp>
        <p:nvSpPr>
          <p:cNvPr id="7" name="Tekstvak 6"/>
          <p:cNvSpPr txBox="1"/>
          <p:nvPr/>
        </p:nvSpPr>
        <p:spPr>
          <a:xfrm>
            <a:off x="1403648" y="1289666"/>
            <a:ext cx="5328592" cy="707886"/>
          </a:xfrm>
          <a:prstGeom prst="rect">
            <a:avLst/>
          </a:prstGeom>
          <a:solidFill>
            <a:schemeClr val="accent3">
              <a:lumMod val="40000"/>
              <a:lumOff val="60000"/>
            </a:schemeClr>
          </a:solidFill>
          <a:ln>
            <a:solidFill>
              <a:schemeClr val="tx1"/>
            </a:solidFill>
          </a:ln>
        </p:spPr>
        <p:txBody>
          <a:bodyPr wrap="square" rtlCol="0" anchor="ctr">
            <a:spAutoFit/>
          </a:bodyPr>
          <a:lstStyle/>
          <a:p>
            <a:pPr algn="ctr"/>
            <a:r>
              <a:rPr lang="nl-NL" sz="2000" dirty="0" smtClean="0"/>
              <a:t>Diagnose: vaststellen van de actuele gezondheidstoestand</a:t>
            </a:r>
            <a:endParaRPr lang="nl-NL" sz="2000" dirty="0"/>
          </a:p>
        </p:txBody>
      </p:sp>
      <p:sp>
        <p:nvSpPr>
          <p:cNvPr id="8" name="Tekstvak 7"/>
          <p:cNvSpPr txBox="1"/>
          <p:nvPr/>
        </p:nvSpPr>
        <p:spPr>
          <a:xfrm>
            <a:off x="1395763" y="2074352"/>
            <a:ext cx="5328592" cy="707886"/>
          </a:xfrm>
          <a:prstGeom prst="rect">
            <a:avLst/>
          </a:prstGeom>
          <a:solidFill>
            <a:schemeClr val="accent3">
              <a:lumMod val="40000"/>
              <a:lumOff val="60000"/>
            </a:schemeClr>
          </a:solidFill>
          <a:ln>
            <a:solidFill>
              <a:schemeClr val="tx1"/>
            </a:solidFill>
          </a:ln>
        </p:spPr>
        <p:txBody>
          <a:bodyPr wrap="square" rtlCol="0" anchor="ctr">
            <a:spAutoFit/>
          </a:bodyPr>
          <a:lstStyle/>
          <a:p>
            <a:pPr algn="ctr"/>
            <a:r>
              <a:rPr lang="nl-NL" sz="2000" dirty="0" smtClean="0"/>
              <a:t>Planning van de resultaten: bepalen wenselijke resultaten</a:t>
            </a:r>
            <a:endParaRPr lang="nl-NL" sz="2000" dirty="0"/>
          </a:p>
        </p:txBody>
      </p:sp>
      <p:sp>
        <p:nvSpPr>
          <p:cNvPr id="9" name="Tekstvak 8"/>
          <p:cNvSpPr txBox="1"/>
          <p:nvPr/>
        </p:nvSpPr>
        <p:spPr>
          <a:xfrm>
            <a:off x="1395763" y="2774544"/>
            <a:ext cx="5328592" cy="707886"/>
          </a:xfrm>
          <a:prstGeom prst="rect">
            <a:avLst/>
          </a:prstGeom>
          <a:solidFill>
            <a:schemeClr val="accent3">
              <a:lumMod val="40000"/>
              <a:lumOff val="60000"/>
            </a:schemeClr>
          </a:solidFill>
          <a:ln>
            <a:solidFill>
              <a:schemeClr val="tx1"/>
            </a:solidFill>
          </a:ln>
        </p:spPr>
        <p:txBody>
          <a:bodyPr wrap="square" rtlCol="0" anchor="ctr">
            <a:spAutoFit/>
          </a:bodyPr>
          <a:lstStyle/>
          <a:p>
            <a:pPr algn="ctr"/>
            <a:r>
              <a:rPr lang="nl-NL" sz="2000" dirty="0" smtClean="0"/>
              <a:t>Planning van de interventies: selecteren interventies</a:t>
            </a:r>
            <a:endParaRPr lang="nl-NL" sz="2000" dirty="0"/>
          </a:p>
        </p:txBody>
      </p:sp>
      <p:sp>
        <p:nvSpPr>
          <p:cNvPr id="10" name="Tekstvak 9"/>
          <p:cNvSpPr txBox="1"/>
          <p:nvPr/>
        </p:nvSpPr>
        <p:spPr>
          <a:xfrm>
            <a:off x="1387877" y="3374326"/>
            <a:ext cx="5336477" cy="707886"/>
          </a:xfrm>
          <a:prstGeom prst="rect">
            <a:avLst/>
          </a:prstGeom>
          <a:solidFill>
            <a:schemeClr val="accent3">
              <a:lumMod val="40000"/>
              <a:lumOff val="60000"/>
            </a:schemeClr>
          </a:solidFill>
          <a:ln>
            <a:solidFill>
              <a:schemeClr val="tx1"/>
            </a:solidFill>
          </a:ln>
        </p:spPr>
        <p:txBody>
          <a:bodyPr wrap="square" rtlCol="0" anchor="ctr">
            <a:spAutoFit/>
          </a:bodyPr>
          <a:lstStyle/>
          <a:p>
            <a:pPr algn="ctr"/>
            <a:r>
              <a:rPr lang="nl-NL" sz="2000" dirty="0" smtClean="0"/>
              <a:t>Uitvoering: uitvoeren van de geselecteerde interventies</a:t>
            </a:r>
            <a:endParaRPr lang="nl-NL" sz="2000" dirty="0"/>
          </a:p>
        </p:txBody>
      </p:sp>
      <p:sp>
        <p:nvSpPr>
          <p:cNvPr id="11" name="Tekstvak 10"/>
          <p:cNvSpPr txBox="1"/>
          <p:nvPr/>
        </p:nvSpPr>
        <p:spPr>
          <a:xfrm>
            <a:off x="1418001" y="5100951"/>
            <a:ext cx="5314239" cy="461665"/>
          </a:xfrm>
          <a:prstGeom prst="rect">
            <a:avLst/>
          </a:prstGeom>
          <a:solidFill>
            <a:schemeClr val="accent3">
              <a:lumMod val="40000"/>
              <a:lumOff val="60000"/>
            </a:schemeClr>
          </a:solidFill>
          <a:ln>
            <a:solidFill>
              <a:schemeClr val="tx1"/>
            </a:solidFill>
          </a:ln>
        </p:spPr>
        <p:txBody>
          <a:bodyPr wrap="square" rtlCol="0" anchor="ctr">
            <a:spAutoFit/>
          </a:bodyPr>
          <a:lstStyle/>
          <a:p>
            <a:pPr algn="ctr"/>
            <a:r>
              <a:rPr lang="nl-NL" sz="2400" dirty="0" smtClean="0"/>
              <a:t>Evaluatie: zijn de beoogde resultaten bereikt</a:t>
            </a:r>
            <a:endParaRPr lang="nl-NL" sz="2400" dirty="0"/>
          </a:p>
        </p:txBody>
      </p:sp>
      <p:sp>
        <p:nvSpPr>
          <p:cNvPr id="12" name="Tekstvak 11"/>
          <p:cNvSpPr txBox="1"/>
          <p:nvPr/>
        </p:nvSpPr>
        <p:spPr>
          <a:xfrm>
            <a:off x="6732240" y="418179"/>
            <a:ext cx="576064" cy="1785104"/>
          </a:xfrm>
          <a:prstGeom prst="rect">
            <a:avLst/>
          </a:prstGeom>
          <a:solidFill>
            <a:schemeClr val="accent3">
              <a:lumMod val="20000"/>
              <a:lumOff val="80000"/>
            </a:schemeClr>
          </a:solidFill>
          <a:ln>
            <a:solidFill>
              <a:schemeClr val="tx1"/>
            </a:solidFill>
          </a:ln>
        </p:spPr>
        <p:txBody>
          <a:bodyPr wrap="square" rtlCol="0">
            <a:spAutoFit/>
          </a:bodyPr>
          <a:lstStyle/>
          <a:p>
            <a:pPr algn="ctr"/>
            <a:r>
              <a:rPr lang="nl-NL" sz="1100" b="1" dirty="0" smtClean="0"/>
              <a:t>V</a:t>
            </a:r>
          </a:p>
          <a:p>
            <a:pPr algn="ctr"/>
            <a:r>
              <a:rPr lang="nl-NL" sz="1100" b="1" dirty="0" smtClean="0"/>
              <a:t>E</a:t>
            </a:r>
          </a:p>
          <a:p>
            <a:pPr algn="ctr"/>
            <a:r>
              <a:rPr lang="nl-NL" sz="1100" b="1" dirty="0" smtClean="0"/>
              <a:t>R</a:t>
            </a:r>
          </a:p>
          <a:p>
            <a:pPr algn="ctr"/>
            <a:r>
              <a:rPr lang="nl-NL" sz="1100" b="1" dirty="0" smtClean="0"/>
              <a:t>Z</a:t>
            </a:r>
          </a:p>
          <a:p>
            <a:pPr algn="ctr"/>
            <a:r>
              <a:rPr lang="nl-NL" sz="1100" b="1" dirty="0" smtClean="0"/>
              <a:t>A</a:t>
            </a:r>
          </a:p>
          <a:p>
            <a:pPr algn="ctr"/>
            <a:r>
              <a:rPr lang="nl-NL" sz="1100" b="1" dirty="0" smtClean="0"/>
              <a:t>M</a:t>
            </a:r>
          </a:p>
          <a:p>
            <a:pPr algn="ctr"/>
            <a:r>
              <a:rPr lang="nl-NL" sz="1100" b="1" dirty="0" smtClean="0"/>
              <a:t>E</a:t>
            </a:r>
          </a:p>
          <a:p>
            <a:pPr algn="ctr"/>
            <a:r>
              <a:rPr lang="nl-NL" sz="1100" b="1" dirty="0" smtClean="0"/>
              <a:t>L</a:t>
            </a:r>
          </a:p>
          <a:p>
            <a:pPr algn="ctr"/>
            <a:r>
              <a:rPr lang="nl-NL" sz="1100" b="1" dirty="0" smtClean="0"/>
              <a:t>E</a:t>
            </a:r>
          </a:p>
          <a:p>
            <a:pPr algn="ctr"/>
            <a:r>
              <a:rPr lang="nl-NL" sz="1100" b="1" dirty="0" smtClean="0"/>
              <a:t>N</a:t>
            </a:r>
            <a:endParaRPr lang="nl-NL" sz="1100" b="1" dirty="0"/>
          </a:p>
        </p:txBody>
      </p:sp>
      <p:sp>
        <p:nvSpPr>
          <p:cNvPr id="13" name="Tekstvak 12"/>
          <p:cNvSpPr txBox="1"/>
          <p:nvPr/>
        </p:nvSpPr>
        <p:spPr>
          <a:xfrm>
            <a:off x="6732240" y="2197462"/>
            <a:ext cx="576064" cy="1277273"/>
          </a:xfrm>
          <a:prstGeom prst="rect">
            <a:avLst/>
          </a:prstGeom>
          <a:solidFill>
            <a:schemeClr val="accent3">
              <a:lumMod val="40000"/>
              <a:lumOff val="60000"/>
            </a:schemeClr>
          </a:solidFill>
          <a:ln>
            <a:solidFill>
              <a:schemeClr val="tx1"/>
            </a:solidFill>
          </a:ln>
        </p:spPr>
        <p:txBody>
          <a:bodyPr wrap="square" rtlCol="0">
            <a:spAutoFit/>
          </a:bodyPr>
          <a:lstStyle/>
          <a:p>
            <a:pPr algn="ctr"/>
            <a:r>
              <a:rPr lang="nl-NL" sz="1100" b="1" dirty="0" smtClean="0"/>
              <a:t>P</a:t>
            </a:r>
          </a:p>
          <a:p>
            <a:pPr algn="ctr"/>
            <a:r>
              <a:rPr lang="nl-NL" sz="1100" b="1" dirty="0" smtClean="0"/>
              <a:t>L</a:t>
            </a:r>
          </a:p>
          <a:p>
            <a:pPr algn="ctr"/>
            <a:r>
              <a:rPr lang="nl-NL" sz="1100" b="1" dirty="0" smtClean="0"/>
              <a:t>A</a:t>
            </a:r>
          </a:p>
          <a:p>
            <a:pPr algn="ctr"/>
            <a:r>
              <a:rPr lang="nl-NL" sz="1100" b="1" dirty="0" smtClean="0"/>
              <a:t>N</a:t>
            </a:r>
          </a:p>
          <a:p>
            <a:pPr algn="ctr"/>
            <a:r>
              <a:rPr lang="nl-NL" sz="1100" b="1" dirty="0" smtClean="0"/>
              <a:t>N</a:t>
            </a:r>
          </a:p>
          <a:p>
            <a:pPr algn="ctr"/>
            <a:r>
              <a:rPr lang="nl-NL" sz="1100" b="1" dirty="0" smtClean="0"/>
              <a:t>E</a:t>
            </a:r>
          </a:p>
          <a:p>
            <a:pPr algn="ctr"/>
            <a:r>
              <a:rPr lang="nl-NL" sz="1100" b="1" dirty="0" smtClean="0"/>
              <a:t>N</a:t>
            </a:r>
          </a:p>
        </p:txBody>
      </p:sp>
      <p:sp>
        <p:nvSpPr>
          <p:cNvPr id="14" name="Tekstvak 13"/>
          <p:cNvSpPr txBox="1"/>
          <p:nvPr/>
        </p:nvSpPr>
        <p:spPr>
          <a:xfrm>
            <a:off x="6732240" y="3485124"/>
            <a:ext cx="576064" cy="1615827"/>
          </a:xfrm>
          <a:prstGeom prst="rect">
            <a:avLst/>
          </a:prstGeom>
          <a:solidFill>
            <a:schemeClr val="accent3">
              <a:lumMod val="60000"/>
              <a:lumOff val="40000"/>
            </a:schemeClr>
          </a:solidFill>
          <a:ln>
            <a:solidFill>
              <a:schemeClr val="tx1"/>
            </a:solidFill>
          </a:ln>
        </p:spPr>
        <p:txBody>
          <a:bodyPr wrap="square" rtlCol="0">
            <a:spAutoFit/>
          </a:bodyPr>
          <a:lstStyle/>
          <a:p>
            <a:pPr algn="ctr"/>
            <a:r>
              <a:rPr lang="nl-NL" sz="1100" b="1" dirty="0" smtClean="0"/>
              <a:t>U</a:t>
            </a:r>
          </a:p>
          <a:p>
            <a:pPr algn="ctr"/>
            <a:r>
              <a:rPr lang="nl-NL" sz="1100" b="1" dirty="0" smtClean="0"/>
              <a:t>I</a:t>
            </a:r>
          </a:p>
          <a:p>
            <a:pPr algn="ctr"/>
            <a:r>
              <a:rPr lang="nl-NL" sz="1100" b="1" dirty="0" smtClean="0"/>
              <a:t>T</a:t>
            </a:r>
          </a:p>
          <a:p>
            <a:pPr algn="ctr"/>
            <a:r>
              <a:rPr lang="nl-NL" sz="1100" b="1" dirty="0" smtClean="0"/>
              <a:t>V</a:t>
            </a:r>
          </a:p>
          <a:p>
            <a:pPr algn="ctr"/>
            <a:r>
              <a:rPr lang="nl-NL" sz="1100" b="1" dirty="0" smtClean="0"/>
              <a:t>O</a:t>
            </a:r>
          </a:p>
          <a:p>
            <a:pPr algn="ctr"/>
            <a:r>
              <a:rPr lang="nl-NL" sz="1100" b="1" dirty="0" smtClean="0"/>
              <a:t>E</a:t>
            </a:r>
          </a:p>
          <a:p>
            <a:pPr algn="ctr"/>
            <a:r>
              <a:rPr lang="nl-NL" sz="1100" b="1" dirty="0" smtClean="0"/>
              <a:t>R</a:t>
            </a:r>
          </a:p>
          <a:p>
            <a:pPr algn="ctr"/>
            <a:r>
              <a:rPr lang="nl-NL" sz="1100" b="1" dirty="0" smtClean="0"/>
              <a:t>E</a:t>
            </a:r>
          </a:p>
          <a:p>
            <a:pPr algn="ctr"/>
            <a:r>
              <a:rPr lang="nl-NL" sz="1100" b="1" dirty="0" smtClean="0"/>
              <a:t>N</a:t>
            </a:r>
            <a:endParaRPr lang="nl-NL" sz="1100" b="1" dirty="0"/>
          </a:p>
        </p:txBody>
      </p:sp>
      <p:sp>
        <p:nvSpPr>
          <p:cNvPr id="15" name="Tekstvak 14"/>
          <p:cNvSpPr txBox="1"/>
          <p:nvPr/>
        </p:nvSpPr>
        <p:spPr>
          <a:xfrm>
            <a:off x="6732240" y="5085184"/>
            <a:ext cx="576064" cy="1546577"/>
          </a:xfrm>
          <a:prstGeom prst="rect">
            <a:avLst/>
          </a:prstGeom>
          <a:solidFill>
            <a:schemeClr val="accent3">
              <a:lumMod val="40000"/>
              <a:lumOff val="60000"/>
            </a:schemeClr>
          </a:solidFill>
          <a:ln>
            <a:solidFill>
              <a:schemeClr val="tx1"/>
            </a:solidFill>
          </a:ln>
        </p:spPr>
        <p:txBody>
          <a:bodyPr wrap="square" rtlCol="0">
            <a:spAutoFit/>
          </a:bodyPr>
          <a:lstStyle/>
          <a:p>
            <a:pPr algn="ctr"/>
            <a:r>
              <a:rPr lang="nl-NL" sz="1050" b="1" dirty="0" smtClean="0"/>
              <a:t>E</a:t>
            </a:r>
          </a:p>
          <a:p>
            <a:pPr algn="ctr"/>
            <a:r>
              <a:rPr lang="nl-NL" sz="1050" b="1" dirty="0" smtClean="0"/>
              <a:t>V</a:t>
            </a:r>
          </a:p>
          <a:p>
            <a:pPr algn="ctr"/>
            <a:r>
              <a:rPr lang="nl-NL" sz="1050" b="1" dirty="0" smtClean="0"/>
              <a:t>A</a:t>
            </a:r>
          </a:p>
          <a:p>
            <a:pPr algn="ctr"/>
            <a:r>
              <a:rPr lang="nl-NL" sz="1050" b="1" dirty="0" smtClean="0"/>
              <a:t>L</a:t>
            </a:r>
          </a:p>
          <a:p>
            <a:pPr algn="ctr"/>
            <a:r>
              <a:rPr lang="nl-NL" sz="1050" b="1" dirty="0" smtClean="0"/>
              <a:t>U</a:t>
            </a:r>
          </a:p>
          <a:p>
            <a:pPr algn="ctr"/>
            <a:r>
              <a:rPr lang="nl-NL" sz="1050" b="1" dirty="0" smtClean="0"/>
              <a:t>A</a:t>
            </a:r>
          </a:p>
          <a:p>
            <a:pPr algn="ctr"/>
            <a:r>
              <a:rPr lang="nl-NL" sz="1050" b="1" dirty="0" smtClean="0"/>
              <a:t>T</a:t>
            </a:r>
            <a:endParaRPr lang="nl-NL" sz="1050" b="1" dirty="0"/>
          </a:p>
          <a:p>
            <a:pPr algn="ctr"/>
            <a:r>
              <a:rPr lang="nl-NL" sz="1050" b="1" dirty="0" smtClean="0"/>
              <a:t>I</a:t>
            </a:r>
          </a:p>
          <a:p>
            <a:pPr algn="ctr"/>
            <a:r>
              <a:rPr lang="nl-NL" sz="1050" b="1" dirty="0" smtClean="0"/>
              <a:t>E</a:t>
            </a:r>
          </a:p>
        </p:txBody>
      </p:sp>
      <p:sp>
        <p:nvSpPr>
          <p:cNvPr id="16" name="Tekstvak 15"/>
          <p:cNvSpPr txBox="1"/>
          <p:nvPr/>
        </p:nvSpPr>
        <p:spPr>
          <a:xfrm>
            <a:off x="7308304" y="418179"/>
            <a:ext cx="576064" cy="6217087"/>
          </a:xfrm>
          <a:prstGeom prst="rect">
            <a:avLst/>
          </a:prstGeom>
          <a:solidFill>
            <a:srgbClr val="92D050"/>
          </a:solidFill>
          <a:ln>
            <a:solidFill>
              <a:schemeClr val="tx1"/>
            </a:solidFill>
          </a:ln>
        </p:spPr>
        <p:txBody>
          <a:bodyPr wrap="square" rtlCol="0">
            <a:spAutoFit/>
          </a:bodyPr>
          <a:lstStyle/>
          <a:p>
            <a:pPr algn="ctr"/>
            <a:r>
              <a:rPr lang="nl-NL" sz="1600" b="1" dirty="0" smtClean="0"/>
              <a:t>V</a:t>
            </a:r>
          </a:p>
          <a:p>
            <a:pPr algn="ctr"/>
            <a:r>
              <a:rPr lang="nl-NL" sz="1600" b="1" dirty="0" smtClean="0"/>
              <a:t>E</a:t>
            </a:r>
          </a:p>
          <a:p>
            <a:pPr algn="ctr"/>
            <a:r>
              <a:rPr lang="nl-NL" sz="1600" b="1" dirty="0" smtClean="0"/>
              <a:t>R</a:t>
            </a:r>
          </a:p>
          <a:p>
            <a:pPr algn="ctr"/>
            <a:r>
              <a:rPr lang="nl-NL" sz="1600" b="1" dirty="0" smtClean="0"/>
              <a:t>P</a:t>
            </a:r>
          </a:p>
          <a:p>
            <a:pPr algn="ctr"/>
            <a:r>
              <a:rPr lang="nl-NL" sz="1600" b="1" dirty="0" smtClean="0"/>
              <a:t>L</a:t>
            </a:r>
          </a:p>
          <a:p>
            <a:pPr algn="ctr"/>
            <a:r>
              <a:rPr lang="nl-NL" sz="1600" b="1" dirty="0" smtClean="0"/>
              <a:t>E</a:t>
            </a:r>
          </a:p>
          <a:p>
            <a:pPr algn="ctr"/>
            <a:r>
              <a:rPr lang="nl-NL" sz="1600" b="1" dirty="0" smtClean="0"/>
              <a:t>E</a:t>
            </a:r>
          </a:p>
          <a:p>
            <a:pPr algn="ctr"/>
            <a:r>
              <a:rPr lang="nl-NL" sz="1600" b="1" dirty="0" smtClean="0"/>
              <a:t>G</a:t>
            </a:r>
          </a:p>
          <a:p>
            <a:pPr algn="ctr"/>
            <a:r>
              <a:rPr lang="nl-NL" sz="1600" b="1" dirty="0" smtClean="0"/>
              <a:t>K</a:t>
            </a:r>
          </a:p>
          <a:p>
            <a:pPr algn="ctr"/>
            <a:r>
              <a:rPr lang="nl-NL" sz="1600" b="1" dirty="0" smtClean="0"/>
              <a:t>U</a:t>
            </a:r>
          </a:p>
          <a:p>
            <a:pPr algn="ctr"/>
            <a:r>
              <a:rPr lang="nl-NL" sz="1600" b="1" dirty="0" smtClean="0"/>
              <a:t>N</a:t>
            </a:r>
          </a:p>
          <a:p>
            <a:pPr algn="ctr"/>
            <a:r>
              <a:rPr lang="nl-NL" sz="1600" b="1" dirty="0" smtClean="0"/>
              <a:t>D</a:t>
            </a:r>
          </a:p>
          <a:p>
            <a:pPr algn="ctr"/>
            <a:r>
              <a:rPr lang="nl-NL" sz="1600" b="1" dirty="0" smtClean="0"/>
              <a:t>I</a:t>
            </a:r>
          </a:p>
          <a:p>
            <a:pPr algn="ctr"/>
            <a:r>
              <a:rPr lang="nl-NL" sz="1600" b="1" dirty="0" smtClean="0"/>
              <a:t>G</a:t>
            </a:r>
          </a:p>
          <a:p>
            <a:pPr algn="ctr"/>
            <a:r>
              <a:rPr lang="nl-NL" sz="1600" b="1" dirty="0" smtClean="0"/>
              <a:t>E</a:t>
            </a:r>
          </a:p>
          <a:p>
            <a:pPr algn="ctr"/>
            <a:endParaRPr lang="nl-NL" sz="800" b="1" dirty="0" smtClean="0"/>
          </a:p>
          <a:p>
            <a:pPr algn="ctr"/>
            <a:r>
              <a:rPr lang="nl-NL" sz="1600" b="1" dirty="0" smtClean="0"/>
              <a:t>M</a:t>
            </a:r>
          </a:p>
          <a:p>
            <a:pPr algn="ctr"/>
            <a:r>
              <a:rPr lang="nl-NL" sz="1600" b="1" dirty="0" smtClean="0"/>
              <a:t>E</a:t>
            </a:r>
          </a:p>
          <a:p>
            <a:pPr algn="ctr"/>
            <a:r>
              <a:rPr lang="nl-NL" sz="1600" b="1" dirty="0" smtClean="0"/>
              <a:t>T</a:t>
            </a:r>
          </a:p>
          <a:p>
            <a:pPr algn="ctr"/>
            <a:r>
              <a:rPr lang="nl-NL" sz="1600" b="1" dirty="0" smtClean="0"/>
              <a:t>H</a:t>
            </a:r>
          </a:p>
          <a:p>
            <a:pPr algn="ctr"/>
            <a:r>
              <a:rPr lang="nl-NL" sz="1600" b="1" dirty="0" smtClean="0"/>
              <a:t>O</a:t>
            </a:r>
          </a:p>
          <a:p>
            <a:pPr algn="ctr"/>
            <a:r>
              <a:rPr lang="nl-NL" sz="1600" b="1" dirty="0" smtClean="0"/>
              <a:t>D</a:t>
            </a:r>
          </a:p>
          <a:p>
            <a:pPr algn="ctr"/>
            <a:r>
              <a:rPr lang="nl-NL" sz="1600" b="1" dirty="0" smtClean="0"/>
              <a:t>I</a:t>
            </a:r>
          </a:p>
          <a:p>
            <a:pPr algn="ctr"/>
            <a:r>
              <a:rPr lang="nl-NL" sz="1600" b="1" dirty="0" smtClean="0"/>
              <a:t>E</a:t>
            </a:r>
          </a:p>
          <a:p>
            <a:pPr algn="ctr"/>
            <a:r>
              <a:rPr lang="nl-NL" sz="1600" b="1" dirty="0" smtClean="0"/>
              <a:t>K</a:t>
            </a:r>
          </a:p>
        </p:txBody>
      </p:sp>
      <p:sp>
        <p:nvSpPr>
          <p:cNvPr id="2" name="Tekstvak 1"/>
          <p:cNvSpPr txBox="1"/>
          <p:nvPr/>
        </p:nvSpPr>
        <p:spPr>
          <a:xfrm>
            <a:off x="7956376" y="418179"/>
            <a:ext cx="720080" cy="707886"/>
          </a:xfrm>
          <a:prstGeom prst="rect">
            <a:avLst/>
          </a:prstGeom>
          <a:solidFill>
            <a:schemeClr val="accent4">
              <a:lumMod val="60000"/>
              <a:lumOff val="40000"/>
            </a:schemeClr>
          </a:solidFill>
          <a:ln>
            <a:solidFill>
              <a:schemeClr val="tx1"/>
            </a:solidFill>
          </a:ln>
        </p:spPr>
        <p:txBody>
          <a:bodyPr wrap="square" rtlCol="0">
            <a:spAutoFit/>
          </a:bodyPr>
          <a:lstStyle/>
          <a:p>
            <a:r>
              <a:rPr lang="nl-NL" sz="2000" dirty="0" smtClean="0">
                <a:latin typeface="Arial" panose="020B0604020202020204" pitchFamily="34" charset="0"/>
                <a:cs typeface="Arial" panose="020B0604020202020204" pitchFamily="34" charset="0"/>
              </a:rPr>
              <a:t>FGP</a:t>
            </a:r>
          </a:p>
          <a:p>
            <a:endParaRPr lang="nl-NL" sz="2000" dirty="0">
              <a:latin typeface="Arial" panose="020B0604020202020204" pitchFamily="34" charset="0"/>
              <a:cs typeface="Arial" panose="020B0604020202020204" pitchFamily="34" charset="0"/>
            </a:endParaRPr>
          </a:p>
        </p:txBody>
      </p:sp>
      <p:sp>
        <p:nvSpPr>
          <p:cNvPr id="17" name="Tekstvak 16"/>
          <p:cNvSpPr txBox="1"/>
          <p:nvPr/>
        </p:nvSpPr>
        <p:spPr>
          <a:xfrm>
            <a:off x="7956376" y="1126065"/>
            <a:ext cx="720080" cy="707886"/>
          </a:xfrm>
          <a:prstGeom prst="rect">
            <a:avLst/>
          </a:prstGeom>
          <a:solidFill>
            <a:schemeClr val="accent4">
              <a:lumMod val="60000"/>
              <a:lumOff val="40000"/>
            </a:schemeClr>
          </a:solidFill>
          <a:ln>
            <a:solidFill>
              <a:schemeClr val="tx1"/>
            </a:solidFill>
          </a:ln>
        </p:spPr>
        <p:txBody>
          <a:bodyPr wrap="square" rtlCol="0">
            <a:spAutoFit/>
          </a:bodyPr>
          <a:lstStyle/>
          <a:p>
            <a:r>
              <a:rPr lang="nl-NL" sz="2000" dirty="0" smtClean="0">
                <a:latin typeface="Arial" panose="020B0604020202020204" pitchFamily="34" charset="0"/>
                <a:cs typeface="Arial" panose="020B0604020202020204" pitchFamily="34" charset="0"/>
              </a:rPr>
              <a:t>ICF</a:t>
            </a:r>
          </a:p>
          <a:p>
            <a:endParaRPr lang="nl-NL"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30411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9"/>
          <p:cNvSpPr>
            <a:spLocks noGrp="1"/>
          </p:cNvSpPr>
          <p:nvPr>
            <p:ph type="title"/>
          </p:nvPr>
        </p:nvSpPr>
        <p:spPr>
          <a:xfrm>
            <a:off x="214313" y="173279"/>
            <a:ext cx="8786842" cy="928671"/>
          </a:xfrm>
        </p:spPr>
        <p:txBody>
          <a:bodyPr/>
          <a:lstStyle/>
          <a:p>
            <a:r>
              <a:rPr lang="nl-NL" sz="2800" dirty="0" smtClean="0">
                <a:solidFill>
                  <a:srgbClr val="000000"/>
                </a:solidFill>
              </a:rPr>
              <a:t>Verpleegkundig redeneren</a:t>
            </a:r>
            <a:br>
              <a:rPr lang="nl-NL" sz="2800" dirty="0" smtClean="0">
                <a:solidFill>
                  <a:srgbClr val="000000"/>
                </a:solidFill>
              </a:rPr>
            </a:br>
            <a:r>
              <a:rPr lang="nl-NL" sz="2800" dirty="0" smtClean="0">
                <a:solidFill>
                  <a:srgbClr val="000000"/>
                </a:solidFill>
              </a:rPr>
              <a:t>(klinisch redeneren/besluitvorming)</a:t>
            </a:r>
          </a:p>
        </p:txBody>
      </p:sp>
      <p:sp>
        <p:nvSpPr>
          <p:cNvPr id="2" name="Tijdelijke aanduiding voor inhoud 2"/>
          <p:cNvSpPr>
            <a:spLocks noGrp="1"/>
          </p:cNvSpPr>
          <p:nvPr>
            <p:ph idx="1"/>
          </p:nvPr>
        </p:nvSpPr>
        <p:spPr>
          <a:xfrm>
            <a:off x="326386" y="1804540"/>
            <a:ext cx="8643937" cy="5000625"/>
          </a:xfrm>
        </p:spPr>
        <p:txBody>
          <a:bodyPr/>
          <a:lstStyle/>
          <a:p>
            <a:pPr algn="ctr">
              <a:buFontTx/>
              <a:buNone/>
            </a:pPr>
            <a:r>
              <a:rPr lang="nl-NL" sz="4000" dirty="0" smtClean="0"/>
              <a:t>Verpleegkundig redeneren</a:t>
            </a:r>
          </a:p>
          <a:p>
            <a:pPr>
              <a:buFontTx/>
              <a:buNone/>
            </a:pPr>
            <a:endParaRPr lang="nl-NL" dirty="0" smtClean="0"/>
          </a:p>
          <a:p>
            <a:pPr>
              <a:buFontTx/>
              <a:buNone/>
            </a:pPr>
            <a:r>
              <a:rPr lang="nl-NL" dirty="0" smtClean="0"/>
              <a:t>				    </a:t>
            </a:r>
            <a:r>
              <a:rPr lang="nl-NL" sz="4000" dirty="0" smtClean="0"/>
              <a:t>Besluit</a:t>
            </a:r>
          </a:p>
          <a:p>
            <a:pPr>
              <a:buFontTx/>
              <a:buNone/>
            </a:pPr>
            <a:endParaRPr lang="nl-NL" dirty="0" smtClean="0"/>
          </a:p>
          <a:p>
            <a:pPr>
              <a:buFontTx/>
              <a:buNone/>
            </a:pPr>
            <a:endParaRPr lang="nl-NL" sz="1600" dirty="0" smtClean="0"/>
          </a:p>
          <a:p>
            <a:pPr>
              <a:buFontTx/>
              <a:buNone/>
            </a:pPr>
            <a:endParaRPr lang="nl-NL" sz="1600" dirty="0" smtClean="0"/>
          </a:p>
          <a:p>
            <a:pPr>
              <a:buFontTx/>
              <a:buNone/>
            </a:pPr>
            <a:r>
              <a:rPr lang="nl-NL" sz="1600" dirty="0" smtClean="0"/>
              <a:t>     </a:t>
            </a:r>
            <a:r>
              <a:rPr lang="nl-NL" sz="1800" dirty="0" smtClean="0"/>
              <a:t>Verpleegkundige	    Beoogd resultaat      Verpleegkundige</a:t>
            </a:r>
          </a:p>
          <a:p>
            <a:pPr>
              <a:buFontTx/>
              <a:buNone/>
            </a:pPr>
            <a:r>
              <a:rPr lang="nl-NL" sz="1800" dirty="0" smtClean="0"/>
              <a:t>        diagnose                                                    interventies                                                   			     	                              </a:t>
            </a:r>
          </a:p>
          <a:p>
            <a:pPr>
              <a:buFontTx/>
              <a:buNone/>
            </a:pPr>
            <a:endParaRPr lang="nl-NL" dirty="0" smtClean="0"/>
          </a:p>
        </p:txBody>
      </p:sp>
      <p:cxnSp>
        <p:nvCxnSpPr>
          <p:cNvPr id="5" name="Rechte verbindingslijn met pijl 4"/>
          <p:cNvCxnSpPr/>
          <p:nvPr/>
        </p:nvCxnSpPr>
        <p:spPr>
          <a:xfrm rot="5400000">
            <a:off x="4285469" y="2851376"/>
            <a:ext cx="642938"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7" name="Rechte verbindingslijn met pijl 6"/>
          <p:cNvCxnSpPr/>
          <p:nvPr/>
        </p:nvCxnSpPr>
        <p:spPr>
          <a:xfrm rot="10800000" flipV="1">
            <a:off x="1822468" y="3769072"/>
            <a:ext cx="1643062" cy="1071562"/>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9" name="Rechte verbindingslijn met pijl 8"/>
          <p:cNvCxnSpPr/>
          <p:nvPr/>
        </p:nvCxnSpPr>
        <p:spPr>
          <a:xfrm rot="5400000">
            <a:off x="4035437" y="4339779"/>
            <a:ext cx="1143000" cy="1587"/>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1" name="Rechte verbindingslijn met pijl 10"/>
          <p:cNvCxnSpPr/>
          <p:nvPr/>
        </p:nvCxnSpPr>
        <p:spPr>
          <a:xfrm>
            <a:off x="5580112" y="3769071"/>
            <a:ext cx="1428750" cy="1071562"/>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26380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par>
                          <p:cTn id="33" fill="hold">
                            <p:stCondLst>
                              <p:cond delay="500"/>
                            </p:stCondLst>
                            <p:childTnLst>
                              <p:par>
                                <p:cTn id="34" presetID="2" presetClass="entr" presetSubtype="4" fill="hold" nodeType="afterEffect">
                                  <p:stCondLst>
                                    <p:cond delay="0"/>
                                  </p:stCondLst>
                                  <p:childTnLst>
                                    <p:set>
                                      <p:cBhvr>
                                        <p:cTn id="35" dur="1" fill="hold">
                                          <p:stCondLst>
                                            <p:cond delay="0"/>
                                          </p:stCondLst>
                                        </p:cTn>
                                        <p:tgtEl>
                                          <p:spTgt spid="2">
                                            <p:txEl>
                                              <p:pRg st="6" end="6"/>
                                            </p:txEl>
                                          </p:spTgt>
                                        </p:tgtEl>
                                        <p:attrNameLst>
                                          <p:attrName>style.visibility</p:attrName>
                                        </p:attrNameLst>
                                      </p:cBhvr>
                                      <p:to>
                                        <p:strVal val="visible"/>
                                      </p:to>
                                    </p:set>
                                    <p:anim calcmode="lin" valueType="num">
                                      <p:cBhvr additive="base">
                                        <p:cTn id="36"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8" presetID="2" presetClass="entr" presetSubtype="4" fill="hold" nodeType="withEffect">
                                  <p:stCondLst>
                                    <p:cond delay="0"/>
                                  </p:stCondLst>
                                  <p:childTnLst>
                                    <p:set>
                                      <p:cBhvr>
                                        <p:cTn id="39" dur="1" fill="hold">
                                          <p:stCondLst>
                                            <p:cond delay="0"/>
                                          </p:stCondLst>
                                        </p:cTn>
                                        <p:tgtEl>
                                          <p:spTgt spid="2">
                                            <p:txEl>
                                              <p:pRg st="7" end="7"/>
                                            </p:txEl>
                                          </p:spTgt>
                                        </p:tgtEl>
                                        <p:attrNameLst>
                                          <p:attrName>style.visibility</p:attrName>
                                        </p:attrNameLst>
                                      </p:cBhvr>
                                      <p:to>
                                        <p:strVal val="visible"/>
                                      </p:to>
                                    </p:set>
                                    <p:anim calcmode="lin" valueType="num">
                                      <p:cBhvr additive="base">
                                        <p:cTn id="40"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el 1"/>
          <p:cNvSpPr>
            <a:spLocks noGrp="1"/>
          </p:cNvSpPr>
          <p:nvPr>
            <p:ph type="title"/>
          </p:nvPr>
        </p:nvSpPr>
        <p:spPr>
          <a:xfrm>
            <a:off x="3617963" y="137319"/>
            <a:ext cx="5329237" cy="699393"/>
          </a:xfrm>
        </p:spPr>
        <p:txBody>
          <a:bodyPr/>
          <a:lstStyle/>
          <a:p>
            <a:r>
              <a:rPr lang="nl-NL" dirty="0" smtClean="0">
                <a:solidFill>
                  <a:srgbClr val="000000"/>
                </a:solidFill>
              </a:rPr>
              <a:t>Casus van Frank</a:t>
            </a:r>
          </a:p>
        </p:txBody>
      </p:sp>
      <p:sp>
        <p:nvSpPr>
          <p:cNvPr id="14339" name="Tijdelijke aanduiding voor inhoud 3"/>
          <p:cNvSpPr>
            <a:spLocks noGrp="1"/>
          </p:cNvSpPr>
          <p:nvPr>
            <p:ph sz="half" idx="2"/>
          </p:nvPr>
        </p:nvSpPr>
        <p:spPr>
          <a:xfrm>
            <a:off x="473901" y="1052736"/>
            <a:ext cx="8472488" cy="5544616"/>
          </a:xfrm>
        </p:spPr>
        <p:txBody>
          <a:bodyPr/>
          <a:lstStyle/>
          <a:p>
            <a:pPr algn="ctr">
              <a:buFontTx/>
              <a:buNone/>
            </a:pPr>
            <a:r>
              <a:rPr lang="nl-NL" dirty="0" smtClean="0"/>
              <a:t>Wat is er aan de hand met Frank?                               </a:t>
            </a:r>
          </a:p>
          <a:p>
            <a:pPr>
              <a:buFontTx/>
              <a:buNone/>
            </a:pPr>
            <a:r>
              <a:rPr lang="nl-NL" dirty="0" smtClean="0"/>
              <a:t>                                              </a:t>
            </a:r>
          </a:p>
          <a:p>
            <a:pPr>
              <a:buFontTx/>
              <a:buNone/>
            </a:pPr>
            <a:r>
              <a:rPr lang="nl-NL" dirty="0" smtClean="0"/>
              <a:t>                             Verpleegkundige  diagnose: Pijn</a:t>
            </a:r>
          </a:p>
          <a:p>
            <a:pPr>
              <a:buFontTx/>
              <a:buNone/>
            </a:pPr>
            <a:endParaRPr lang="nl-NL" sz="2000" u="sng" dirty="0" smtClean="0"/>
          </a:p>
          <a:p>
            <a:pPr>
              <a:buFontTx/>
              <a:buNone/>
            </a:pPr>
            <a:r>
              <a:rPr lang="nl-NL" sz="2000" dirty="0" smtClean="0"/>
              <a:t>*	</a:t>
            </a:r>
            <a:r>
              <a:rPr lang="nl-NL" sz="1800" dirty="0" smtClean="0"/>
              <a:t>Frank heeft (acute) pijn</a:t>
            </a:r>
          </a:p>
          <a:p>
            <a:pPr>
              <a:buFontTx/>
              <a:buNone/>
            </a:pPr>
            <a:r>
              <a:rPr lang="nl-NL" sz="1800" dirty="0" smtClean="0"/>
              <a:t>*	Etiologie van de pijn? Wond t.g.v. operatie /houding /beweging /onrust/ angst/ onwetendheid</a:t>
            </a:r>
          </a:p>
          <a:p>
            <a:pPr>
              <a:buFontTx/>
              <a:buNone/>
            </a:pPr>
            <a:r>
              <a:rPr lang="nl-NL" sz="1800" dirty="0" smtClean="0"/>
              <a:t>*	Symptomen van de pijn? Verbale uitingen en vertrokken gelaat</a:t>
            </a:r>
          </a:p>
          <a:p>
            <a:pPr algn="ctr">
              <a:buFontTx/>
              <a:buNone/>
            </a:pPr>
            <a:endParaRPr lang="nl-NL" sz="1000" dirty="0" smtClean="0"/>
          </a:p>
          <a:p>
            <a:pPr algn="ctr">
              <a:buFontTx/>
              <a:buNone/>
            </a:pPr>
            <a:r>
              <a:rPr lang="nl-NL" sz="2000" dirty="0" smtClean="0"/>
              <a:t>Structuur van diagnose</a:t>
            </a:r>
          </a:p>
          <a:p>
            <a:pPr algn="ctr">
              <a:buFontTx/>
              <a:buNone/>
            </a:pPr>
            <a:endParaRPr lang="nl-NL" sz="2000" dirty="0" smtClean="0"/>
          </a:p>
          <a:p>
            <a:pPr algn="ctr">
              <a:buFontTx/>
              <a:buNone/>
            </a:pPr>
            <a:r>
              <a:rPr lang="nl-NL" sz="2000" b="1" dirty="0" smtClean="0">
                <a:solidFill>
                  <a:srgbClr val="000000"/>
                </a:solidFill>
              </a:rPr>
              <a:t>P</a:t>
            </a:r>
            <a:r>
              <a:rPr lang="nl-NL" sz="1400" dirty="0" smtClean="0"/>
              <a:t>robleem </a:t>
            </a:r>
            <a:r>
              <a:rPr lang="nl-NL" sz="2000" dirty="0" smtClean="0"/>
              <a:t>  </a:t>
            </a:r>
            <a:r>
              <a:rPr lang="nl-NL" sz="2000" b="1" dirty="0" smtClean="0">
                <a:solidFill>
                  <a:srgbClr val="000000"/>
                </a:solidFill>
              </a:rPr>
              <a:t>E</a:t>
            </a:r>
            <a:r>
              <a:rPr lang="nl-NL" sz="1400" dirty="0" smtClean="0"/>
              <a:t>tiologie</a:t>
            </a:r>
            <a:r>
              <a:rPr lang="nl-NL" sz="2000" dirty="0" smtClean="0"/>
              <a:t>   </a:t>
            </a:r>
            <a:r>
              <a:rPr lang="nl-NL" sz="2000" b="1" dirty="0" smtClean="0">
                <a:solidFill>
                  <a:srgbClr val="000000"/>
                </a:solidFill>
              </a:rPr>
              <a:t>S</a:t>
            </a:r>
            <a:r>
              <a:rPr lang="nl-NL" sz="1400" dirty="0" smtClean="0"/>
              <a:t>ymptomen</a:t>
            </a:r>
          </a:p>
          <a:p>
            <a:pPr algn="ctr">
              <a:buFontTx/>
              <a:buNone/>
            </a:pPr>
            <a:endParaRPr lang="nl-NL" sz="1400" dirty="0" smtClean="0"/>
          </a:p>
          <a:p>
            <a:pPr>
              <a:buFontTx/>
              <a:buNone/>
            </a:pPr>
            <a:r>
              <a:rPr lang="nl-NL" sz="1800" dirty="0" smtClean="0"/>
              <a:t>*</a:t>
            </a:r>
            <a:r>
              <a:rPr lang="nl-NL" sz="1400" dirty="0" smtClean="0"/>
              <a:t>	 </a:t>
            </a:r>
            <a:r>
              <a:rPr lang="nl-NL" sz="1800" dirty="0" smtClean="0"/>
              <a:t>Kennis over pijn, ziektebeeld is nodig!!!</a:t>
            </a:r>
          </a:p>
        </p:txBody>
      </p:sp>
      <p:cxnSp>
        <p:nvCxnSpPr>
          <p:cNvPr id="12" name="Rechte verbindingslijn met pijl 11"/>
          <p:cNvCxnSpPr/>
          <p:nvPr/>
        </p:nvCxnSpPr>
        <p:spPr>
          <a:xfrm rot="5400000">
            <a:off x="4344421" y="1734022"/>
            <a:ext cx="500062"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Rechte verbindingslijn met pijl 13"/>
          <p:cNvCxnSpPr/>
          <p:nvPr/>
        </p:nvCxnSpPr>
        <p:spPr>
          <a:xfrm rot="10800000" flipV="1">
            <a:off x="3566256" y="4929186"/>
            <a:ext cx="428625" cy="3571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Rechte verbindingslijn met pijl 16"/>
          <p:cNvCxnSpPr/>
          <p:nvPr/>
        </p:nvCxnSpPr>
        <p:spPr>
          <a:xfrm rot="5400000">
            <a:off x="4391390" y="5066278"/>
            <a:ext cx="357188" cy="2143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Rechte verbindingslijn met pijl 18"/>
          <p:cNvCxnSpPr/>
          <p:nvPr/>
        </p:nvCxnSpPr>
        <p:spPr>
          <a:xfrm rot="16200000" flipH="1">
            <a:off x="5108574" y="4965699"/>
            <a:ext cx="357188" cy="2841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80420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339">
                                            <p:txEl>
                                              <p:pRg st="2" end="2"/>
                                            </p:txEl>
                                          </p:spTgt>
                                        </p:tgtEl>
                                        <p:attrNameLst>
                                          <p:attrName>style.visibility</p:attrName>
                                        </p:attrNameLst>
                                      </p:cBhvr>
                                      <p:to>
                                        <p:strVal val="visible"/>
                                      </p:to>
                                    </p:set>
                                    <p:anim calcmode="lin" valueType="num">
                                      <p:cBhvr additive="base">
                                        <p:cTn id="19" dur="5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3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4339">
                                            <p:txEl>
                                              <p:pRg st="4" end="4"/>
                                            </p:txEl>
                                          </p:spTgt>
                                        </p:tgtEl>
                                        <p:attrNameLst>
                                          <p:attrName>style.visibility</p:attrName>
                                        </p:attrNameLst>
                                      </p:cBhvr>
                                      <p:to>
                                        <p:strVal val="visible"/>
                                      </p:to>
                                    </p:set>
                                    <p:anim calcmode="lin" valueType="num">
                                      <p:cBhvr additive="base">
                                        <p:cTn id="25" dur="500" fill="hold"/>
                                        <p:tgtEl>
                                          <p:spTgt spid="1433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33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4339">
                                            <p:txEl>
                                              <p:pRg st="5" end="5"/>
                                            </p:txEl>
                                          </p:spTgt>
                                        </p:tgtEl>
                                        <p:attrNameLst>
                                          <p:attrName>style.visibility</p:attrName>
                                        </p:attrNameLst>
                                      </p:cBhvr>
                                      <p:to>
                                        <p:strVal val="visible"/>
                                      </p:to>
                                    </p:set>
                                    <p:anim calcmode="lin" valueType="num">
                                      <p:cBhvr additive="base">
                                        <p:cTn id="31" dur="500" fill="hold"/>
                                        <p:tgtEl>
                                          <p:spTgt spid="1433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33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4339">
                                            <p:txEl>
                                              <p:pRg st="6" end="6"/>
                                            </p:txEl>
                                          </p:spTgt>
                                        </p:tgtEl>
                                        <p:attrNameLst>
                                          <p:attrName>style.visibility</p:attrName>
                                        </p:attrNameLst>
                                      </p:cBhvr>
                                      <p:to>
                                        <p:strVal val="visible"/>
                                      </p:to>
                                    </p:set>
                                    <p:anim calcmode="lin" valueType="num">
                                      <p:cBhvr additive="base">
                                        <p:cTn id="37" dur="500" fill="hold"/>
                                        <p:tgtEl>
                                          <p:spTgt spid="14339">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433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4339">
                                            <p:txEl>
                                              <p:pRg st="8" end="8"/>
                                            </p:txEl>
                                          </p:spTgt>
                                        </p:tgtEl>
                                        <p:attrNameLst>
                                          <p:attrName>style.visibility</p:attrName>
                                        </p:attrNameLst>
                                      </p:cBhvr>
                                      <p:to>
                                        <p:strVal val="visible"/>
                                      </p:to>
                                    </p:set>
                                    <p:anim calcmode="lin" valueType="num">
                                      <p:cBhvr additive="base">
                                        <p:cTn id="43" dur="500" fill="hold"/>
                                        <p:tgtEl>
                                          <p:spTgt spid="14339">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4339">
                                            <p:txEl>
                                              <p:pRg st="8" end="8"/>
                                            </p:txEl>
                                          </p:spTgt>
                                        </p:tgtEl>
                                        <p:attrNameLst>
                                          <p:attrName>ppt_y</p:attrName>
                                        </p:attrNameLst>
                                      </p:cBhvr>
                                      <p:tavLst>
                                        <p:tav tm="0">
                                          <p:val>
                                            <p:strVal val="1+#ppt_h/2"/>
                                          </p:val>
                                        </p:tav>
                                        <p:tav tm="100000">
                                          <p:val>
                                            <p:strVal val="#ppt_y"/>
                                          </p:val>
                                        </p:tav>
                                      </p:tavLst>
                                    </p:anim>
                                  </p:childTnLst>
                                </p:cTn>
                              </p:par>
                            </p:childTnLst>
                          </p:cTn>
                        </p:par>
                        <p:par>
                          <p:cTn id="45" fill="hold">
                            <p:stCondLst>
                              <p:cond delay="500"/>
                            </p:stCondLst>
                            <p:childTnLst>
                              <p:par>
                                <p:cTn id="46" presetID="2" presetClass="entr" presetSubtype="4" fill="hold" nodeType="afterEffect">
                                  <p:stCondLst>
                                    <p:cond delay="0"/>
                                  </p:stCondLst>
                                  <p:childTnLst>
                                    <p:set>
                                      <p:cBhvr>
                                        <p:cTn id="47" dur="1" fill="hold">
                                          <p:stCondLst>
                                            <p:cond delay="0"/>
                                          </p:stCondLst>
                                        </p:cTn>
                                        <p:tgtEl>
                                          <p:spTgt spid="14"/>
                                        </p:tgtEl>
                                        <p:attrNameLst>
                                          <p:attrName>style.visibility</p:attrName>
                                        </p:attrNameLst>
                                      </p:cBhvr>
                                      <p:to>
                                        <p:strVal val="visible"/>
                                      </p:to>
                                    </p:set>
                                    <p:anim calcmode="lin" valueType="num">
                                      <p:cBhvr additive="base">
                                        <p:cTn id="48" dur="500" fill="hold"/>
                                        <p:tgtEl>
                                          <p:spTgt spid="14"/>
                                        </p:tgtEl>
                                        <p:attrNameLst>
                                          <p:attrName>ppt_x</p:attrName>
                                        </p:attrNameLst>
                                      </p:cBhvr>
                                      <p:tavLst>
                                        <p:tav tm="0">
                                          <p:val>
                                            <p:strVal val="#ppt_x"/>
                                          </p:val>
                                        </p:tav>
                                        <p:tav tm="100000">
                                          <p:val>
                                            <p:strVal val="#ppt_x"/>
                                          </p:val>
                                        </p:tav>
                                      </p:tavLst>
                                    </p:anim>
                                    <p:anim calcmode="lin" valueType="num">
                                      <p:cBhvr additive="base">
                                        <p:cTn id="49" dur="500" fill="hold"/>
                                        <p:tgtEl>
                                          <p:spTgt spid="14"/>
                                        </p:tgtEl>
                                        <p:attrNameLst>
                                          <p:attrName>ppt_y</p:attrName>
                                        </p:attrNameLst>
                                      </p:cBhvr>
                                      <p:tavLst>
                                        <p:tav tm="0">
                                          <p:val>
                                            <p:strVal val="1+#ppt_h/2"/>
                                          </p:val>
                                        </p:tav>
                                        <p:tav tm="100000">
                                          <p:val>
                                            <p:strVal val="#ppt_y"/>
                                          </p:val>
                                        </p:tav>
                                      </p:tavLst>
                                    </p:anim>
                                  </p:childTnLst>
                                </p:cTn>
                              </p:par>
                            </p:childTnLst>
                          </p:cTn>
                        </p:par>
                        <p:par>
                          <p:cTn id="50" fill="hold">
                            <p:stCondLst>
                              <p:cond delay="1000"/>
                            </p:stCondLst>
                            <p:childTnLst>
                              <p:par>
                                <p:cTn id="51" presetID="2" presetClass="entr" presetSubtype="4" fill="hold" nodeType="afterEffect">
                                  <p:stCondLst>
                                    <p:cond delay="0"/>
                                  </p:stCondLst>
                                  <p:childTnLst>
                                    <p:set>
                                      <p:cBhvr>
                                        <p:cTn id="52" dur="1" fill="hold">
                                          <p:stCondLst>
                                            <p:cond delay="0"/>
                                          </p:stCondLst>
                                        </p:cTn>
                                        <p:tgtEl>
                                          <p:spTgt spid="17"/>
                                        </p:tgtEl>
                                        <p:attrNameLst>
                                          <p:attrName>style.visibility</p:attrName>
                                        </p:attrNameLst>
                                      </p:cBhvr>
                                      <p:to>
                                        <p:strVal val="visible"/>
                                      </p:to>
                                    </p:set>
                                    <p:anim calcmode="lin" valueType="num">
                                      <p:cBhvr additive="base">
                                        <p:cTn id="53" dur="500" fill="hold"/>
                                        <p:tgtEl>
                                          <p:spTgt spid="17"/>
                                        </p:tgtEl>
                                        <p:attrNameLst>
                                          <p:attrName>ppt_x</p:attrName>
                                        </p:attrNameLst>
                                      </p:cBhvr>
                                      <p:tavLst>
                                        <p:tav tm="0">
                                          <p:val>
                                            <p:strVal val="#ppt_x"/>
                                          </p:val>
                                        </p:tav>
                                        <p:tav tm="100000">
                                          <p:val>
                                            <p:strVal val="#ppt_x"/>
                                          </p:val>
                                        </p:tav>
                                      </p:tavLst>
                                    </p:anim>
                                    <p:anim calcmode="lin" valueType="num">
                                      <p:cBhvr additive="base">
                                        <p:cTn id="54" dur="500" fill="hold"/>
                                        <p:tgtEl>
                                          <p:spTgt spid="17"/>
                                        </p:tgtEl>
                                        <p:attrNameLst>
                                          <p:attrName>ppt_y</p:attrName>
                                        </p:attrNameLst>
                                      </p:cBhvr>
                                      <p:tavLst>
                                        <p:tav tm="0">
                                          <p:val>
                                            <p:strVal val="1+#ppt_h/2"/>
                                          </p:val>
                                        </p:tav>
                                        <p:tav tm="100000">
                                          <p:val>
                                            <p:strVal val="#ppt_y"/>
                                          </p:val>
                                        </p:tav>
                                      </p:tavLst>
                                    </p:anim>
                                  </p:childTnLst>
                                </p:cTn>
                              </p:par>
                            </p:childTnLst>
                          </p:cTn>
                        </p:par>
                        <p:par>
                          <p:cTn id="55" fill="hold">
                            <p:stCondLst>
                              <p:cond delay="1500"/>
                            </p:stCondLst>
                            <p:childTnLst>
                              <p:par>
                                <p:cTn id="56" presetID="2" presetClass="entr" presetSubtype="4" fill="hold" nodeType="afterEffect">
                                  <p:stCondLst>
                                    <p:cond delay="0"/>
                                  </p:stCondLst>
                                  <p:childTnLst>
                                    <p:set>
                                      <p:cBhvr>
                                        <p:cTn id="57" dur="1" fill="hold">
                                          <p:stCondLst>
                                            <p:cond delay="0"/>
                                          </p:stCondLst>
                                        </p:cTn>
                                        <p:tgtEl>
                                          <p:spTgt spid="19"/>
                                        </p:tgtEl>
                                        <p:attrNameLst>
                                          <p:attrName>style.visibility</p:attrName>
                                        </p:attrNameLst>
                                      </p:cBhvr>
                                      <p:to>
                                        <p:strVal val="visible"/>
                                      </p:to>
                                    </p:set>
                                    <p:anim calcmode="lin" valueType="num">
                                      <p:cBhvr additive="base">
                                        <p:cTn id="58" dur="500" fill="hold"/>
                                        <p:tgtEl>
                                          <p:spTgt spid="19"/>
                                        </p:tgtEl>
                                        <p:attrNameLst>
                                          <p:attrName>ppt_x</p:attrName>
                                        </p:attrNameLst>
                                      </p:cBhvr>
                                      <p:tavLst>
                                        <p:tav tm="0">
                                          <p:val>
                                            <p:strVal val="#ppt_x"/>
                                          </p:val>
                                        </p:tav>
                                        <p:tav tm="100000">
                                          <p:val>
                                            <p:strVal val="#ppt_x"/>
                                          </p:val>
                                        </p:tav>
                                      </p:tavLst>
                                    </p:anim>
                                    <p:anim calcmode="lin" valueType="num">
                                      <p:cBhvr additive="base">
                                        <p:cTn id="59" dur="500" fill="hold"/>
                                        <p:tgtEl>
                                          <p:spTgt spid="19"/>
                                        </p:tgtEl>
                                        <p:attrNameLst>
                                          <p:attrName>ppt_y</p:attrName>
                                        </p:attrNameLst>
                                      </p:cBhvr>
                                      <p:tavLst>
                                        <p:tav tm="0">
                                          <p:val>
                                            <p:strVal val="1+#ppt_h/2"/>
                                          </p:val>
                                        </p:tav>
                                        <p:tav tm="100000">
                                          <p:val>
                                            <p:strVal val="#ppt_y"/>
                                          </p:val>
                                        </p:tav>
                                      </p:tavLst>
                                    </p:anim>
                                  </p:childTnLst>
                                </p:cTn>
                              </p:par>
                            </p:childTnLst>
                          </p:cTn>
                        </p:par>
                        <p:par>
                          <p:cTn id="60" fill="hold">
                            <p:stCondLst>
                              <p:cond delay="2000"/>
                            </p:stCondLst>
                            <p:childTnLst>
                              <p:par>
                                <p:cTn id="61" presetID="2" presetClass="entr" presetSubtype="4" fill="hold" nodeType="afterEffect">
                                  <p:stCondLst>
                                    <p:cond delay="0"/>
                                  </p:stCondLst>
                                  <p:childTnLst>
                                    <p:set>
                                      <p:cBhvr>
                                        <p:cTn id="62" dur="1" fill="hold">
                                          <p:stCondLst>
                                            <p:cond delay="0"/>
                                          </p:stCondLst>
                                        </p:cTn>
                                        <p:tgtEl>
                                          <p:spTgt spid="14339">
                                            <p:txEl>
                                              <p:pRg st="10" end="10"/>
                                            </p:txEl>
                                          </p:spTgt>
                                        </p:tgtEl>
                                        <p:attrNameLst>
                                          <p:attrName>style.visibility</p:attrName>
                                        </p:attrNameLst>
                                      </p:cBhvr>
                                      <p:to>
                                        <p:strVal val="visible"/>
                                      </p:to>
                                    </p:set>
                                    <p:anim calcmode="lin" valueType="num">
                                      <p:cBhvr additive="base">
                                        <p:cTn id="63" dur="500" fill="hold"/>
                                        <p:tgtEl>
                                          <p:spTgt spid="14339">
                                            <p:txEl>
                                              <p:pRg st="10" end="10"/>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14339">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14339">
                                            <p:txEl>
                                              <p:pRg st="12" end="12"/>
                                            </p:txEl>
                                          </p:spTgt>
                                        </p:tgtEl>
                                        <p:attrNameLst>
                                          <p:attrName>style.visibility</p:attrName>
                                        </p:attrNameLst>
                                      </p:cBhvr>
                                      <p:to>
                                        <p:strVal val="visible"/>
                                      </p:to>
                                    </p:set>
                                    <p:anim calcmode="lin" valueType="num">
                                      <p:cBhvr additive="base">
                                        <p:cTn id="69" dur="500" fill="hold"/>
                                        <p:tgtEl>
                                          <p:spTgt spid="14339">
                                            <p:txEl>
                                              <p:pRg st="12" end="12"/>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14339">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el 1"/>
          <p:cNvSpPr>
            <a:spLocks noGrp="1"/>
          </p:cNvSpPr>
          <p:nvPr>
            <p:ph type="title"/>
          </p:nvPr>
        </p:nvSpPr>
        <p:spPr>
          <a:xfrm>
            <a:off x="3491880" y="434330"/>
            <a:ext cx="5400675" cy="792088"/>
          </a:xfrm>
        </p:spPr>
        <p:txBody>
          <a:bodyPr/>
          <a:lstStyle/>
          <a:p>
            <a:r>
              <a:rPr lang="nl-NL" dirty="0" smtClean="0">
                <a:solidFill>
                  <a:srgbClr val="000000"/>
                </a:solidFill>
              </a:rPr>
              <a:t>Casus van Frank</a:t>
            </a:r>
            <a:endParaRPr lang="nl-NL" dirty="0" smtClean="0"/>
          </a:p>
        </p:txBody>
      </p:sp>
      <p:sp>
        <p:nvSpPr>
          <p:cNvPr id="15363" name="Tijdelijke aanduiding voor inhoud 3"/>
          <p:cNvSpPr>
            <a:spLocks noGrp="1"/>
          </p:cNvSpPr>
          <p:nvPr>
            <p:ph sz="half" idx="2"/>
          </p:nvPr>
        </p:nvSpPr>
        <p:spPr>
          <a:xfrm>
            <a:off x="395536" y="1484784"/>
            <a:ext cx="8258175" cy="3714750"/>
          </a:xfrm>
        </p:spPr>
        <p:txBody>
          <a:bodyPr/>
          <a:lstStyle/>
          <a:p>
            <a:pPr>
              <a:buFontTx/>
              <a:buNone/>
            </a:pPr>
            <a:endParaRPr lang="nl-NL" dirty="0" smtClean="0"/>
          </a:p>
          <a:p>
            <a:pPr>
              <a:buFontTx/>
              <a:buNone/>
            </a:pPr>
            <a:r>
              <a:rPr lang="nl-NL" dirty="0" smtClean="0"/>
              <a:t> Wat kunnen de verpleegkundigen bereiken in</a:t>
            </a:r>
          </a:p>
          <a:p>
            <a:pPr>
              <a:buFontTx/>
              <a:buNone/>
            </a:pPr>
            <a:r>
              <a:rPr lang="nl-NL" dirty="0" smtClean="0"/>
              <a:t> samenspraak met Frank? </a:t>
            </a:r>
          </a:p>
          <a:p>
            <a:pPr algn="ctr">
              <a:buFontTx/>
              <a:buNone/>
            </a:pPr>
            <a:endParaRPr lang="nl-NL" dirty="0"/>
          </a:p>
          <a:p>
            <a:pPr algn="ctr">
              <a:buFontTx/>
              <a:buNone/>
            </a:pPr>
            <a:r>
              <a:rPr lang="nl-NL" dirty="0" smtClean="0"/>
              <a:t>Minder pijn; pijn is geen belemmering: resultaten</a:t>
            </a:r>
          </a:p>
          <a:p>
            <a:pPr>
              <a:buFontTx/>
              <a:buNone/>
            </a:pPr>
            <a:endParaRPr lang="nl-NL" dirty="0" smtClean="0"/>
          </a:p>
          <a:p>
            <a:pPr>
              <a:buFontTx/>
              <a:buNone/>
            </a:pPr>
            <a:r>
              <a:rPr lang="nl-NL" dirty="0" smtClean="0"/>
              <a:t>  Kennis over pijn, ziektebeeld is nodig !!!</a:t>
            </a:r>
          </a:p>
        </p:txBody>
      </p:sp>
      <p:cxnSp>
        <p:nvCxnSpPr>
          <p:cNvPr id="8" name="Rechte verbindingslijn met pijl 7"/>
          <p:cNvCxnSpPr/>
          <p:nvPr/>
        </p:nvCxnSpPr>
        <p:spPr>
          <a:xfrm>
            <a:off x="6732240" y="2420888"/>
            <a:ext cx="936104"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38401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anim calcmode="lin" valueType="num">
                                      <p:cBhvr additive="base">
                                        <p:cTn id="7" dur="5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3">
                                            <p:txEl>
                                              <p:pRg st="2" end="2"/>
                                            </p:txEl>
                                          </p:spTgt>
                                        </p:tgtEl>
                                        <p:attrNameLst>
                                          <p:attrName>style.visibility</p:attrName>
                                        </p:attrNameLst>
                                      </p:cBhvr>
                                      <p:to>
                                        <p:strVal val="visible"/>
                                      </p:to>
                                    </p:set>
                                    <p:anim calcmode="lin" valueType="num">
                                      <p:cBhvr additive="base">
                                        <p:cTn id="13" dur="5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par>
                          <p:cTn id="21" fill="hold">
                            <p:stCondLst>
                              <p:cond delay="500"/>
                            </p:stCondLst>
                            <p:childTnLst>
                              <p:par>
                                <p:cTn id="22" presetID="2" presetClass="entr" presetSubtype="4" fill="hold" nodeType="afterEffect">
                                  <p:stCondLst>
                                    <p:cond delay="0"/>
                                  </p:stCondLst>
                                  <p:childTnLst>
                                    <p:set>
                                      <p:cBhvr>
                                        <p:cTn id="23" dur="1" fill="hold">
                                          <p:stCondLst>
                                            <p:cond delay="0"/>
                                          </p:stCondLst>
                                        </p:cTn>
                                        <p:tgtEl>
                                          <p:spTgt spid="15363">
                                            <p:txEl>
                                              <p:pRg st="4" end="4"/>
                                            </p:txEl>
                                          </p:spTgt>
                                        </p:tgtEl>
                                        <p:attrNameLst>
                                          <p:attrName>style.visibility</p:attrName>
                                        </p:attrNameLst>
                                      </p:cBhvr>
                                      <p:to>
                                        <p:strVal val="visible"/>
                                      </p:to>
                                    </p:set>
                                    <p:anim calcmode="lin" valueType="num">
                                      <p:cBhvr additive="base">
                                        <p:cTn id="24" dur="5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36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15363">
                                            <p:txEl>
                                              <p:pRg st="6" end="6"/>
                                            </p:txEl>
                                          </p:spTgt>
                                        </p:tgtEl>
                                        <p:attrNameLst>
                                          <p:attrName>style.visibility</p:attrName>
                                        </p:attrNameLst>
                                      </p:cBhvr>
                                      <p:to>
                                        <p:strVal val="visible"/>
                                      </p:to>
                                    </p:set>
                                    <p:anim calcmode="lin" valueType="num">
                                      <p:cBhvr additive="base">
                                        <p:cTn id="30" dur="500" fill="hold"/>
                                        <p:tgtEl>
                                          <p:spTgt spid="15363">
                                            <p:txEl>
                                              <p:pRg st="6" end="6"/>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536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a:xfrm>
            <a:off x="3470725" y="196124"/>
            <a:ext cx="5529263" cy="581001"/>
          </a:xfrm>
        </p:spPr>
        <p:txBody>
          <a:bodyPr/>
          <a:lstStyle/>
          <a:p>
            <a:r>
              <a:rPr lang="nl-NL" dirty="0" smtClean="0">
                <a:solidFill>
                  <a:srgbClr val="000000"/>
                </a:solidFill>
              </a:rPr>
              <a:t>Casus van Frank</a:t>
            </a:r>
            <a:endParaRPr lang="nl-NL" dirty="0" smtClean="0"/>
          </a:p>
        </p:txBody>
      </p:sp>
      <p:sp>
        <p:nvSpPr>
          <p:cNvPr id="16387" name="Tijdelijke aanduiding voor inhoud 6"/>
          <p:cNvSpPr>
            <a:spLocks noGrp="1"/>
          </p:cNvSpPr>
          <p:nvPr>
            <p:ph idx="1"/>
          </p:nvPr>
        </p:nvSpPr>
        <p:spPr>
          <a:xfrm>
            <a:off x="291189" y="1035845"/>
            <a:ext cx="8643938" cy="5345483"/>
          </a:xfrm>
        </p:spPr>
        <p:txBody>
          <a:bodyPr/>
          <a:lstStyle/>
          <a:p>
            <a:pPr>
              <a:buFontTx/>
              <a:buNone/>
            </a:pPr>
            <a:r>
              <a:rPr lang="nl-NL" sz="2400" dirty="0" smtClean="0"/>
              <a:t>Wat moeten de verpleegkundigen doen om de resultaten zo effectief en zo snel mogelijk te bereiken?</a:t>
            </a:r>
          </a:p>
          <a:p>
            <a:pPr>
              <a:buFontTx/>
              <a:buNone/>
            </a:pPr>
            <a:endParaRPr lang="nl-NL" sz="2400" dirty="0" smtClean="0"/>
          </a:p>
          <a:p>
            <a:pPr>
              <a:buFontTx/>
              <a:buNone/>
            </a:pPr>
            <a:r>
              <a:rPr lang="nl-NL" sz="2400" dirty="0" smtClean="0"/>
              <a:t>- Pijn observeren</a:t>
            </a:r>
          </a:p>
          <a:p>
            <a:pPr>
              <a:buFontTx/>
              <a:buNone/>
            </a:pPr>
            <a:r>
              <a:rPr lang="nl-NL" sz="2400" dirty="0" smtClean="0"/>
              <a:t>- Immobiliseren been                           </a:t>
            </a:r>
          </a:p>
          <a:p>
            <a:pPr>
              <a:buFontTx/>
              <a:buNone/>
            </a:pPr>
            <a:r>
              <a:rPr lang="nl-NL" sz="2400" dirty="0" smtClean="0"/>
              <a:t>- Leren voorzichtig te bewegen</a:t>
            </a:r>
          </a:p>
          <a:p>
            <a:pPr>
              <a:buFontTx/>
              <a:buNone/>
            </a:pPr>
            <a:r>
              <a:rPr lang="nl-NL" sz="2400" dirty="0" smtClean="0"/>
              <a:t>- Informatie geven</a:t>
            </a:r>
          </a:p>
          <a:p>
            <a:pPr>
              <a:buFontTx/>
              <a:buNone/>
            </a:pPr>
            <a:r>
              <a:rPr lang="nl-NL" sz="2400" dirty="0" smtClean="0"/>
              <a:t>- Afleiden</a:t>
            </a:r>
          </a:p>
          <a:p>
            <a:pPr>
              <a:buFontTx/>
              <a:buNone/>
            </a:pPr>
            <a:r>
              <a:rPr lang="nl-NL" sz="2400" dirty="0" smtClean="0"/>
              <a:t>- Geruststellen</a:t>
            </a:r>
          </a:p>
          <a:p>
            <a:pPr>
              <a:buFontTx/>
              <a:buNone/>
            </a:pPr>
            <a:endParaRPr lang="nl-NL" sz="2400" dirty="0" smtClean="0"/>
          </a:p>
          <a:p>
            <a:pPr>
              <a:buFontTx/>
              <a:buNone/>
            </a:pPr>
            <a:r>
              <a:rPr lang="nl-NL" sz="2400" dirty="0" smtClean="0"/>
              <a:t>* kennis over pijn, ziektebeeld is nodig</a:t>
            </a:r>
          </a:p>
        </p:txBody>
      </p:sp>
      <p:sp>
        <p:nvSpPr>
          <p:cNvPr id="8" name="Rechteraccolade 7"/>
          <p:cNvSpPr/>
          <p:nvPr/>
        </p:nvSpPr>
        <p:spPr>
          <a:xfrm>
            <a:off x="5076056" y="2847181"/>
            <a:ext cx="571500" cy="2663825"/>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nl-NL"/>
          </a:p>
        </p:txBody>
      </p:sp>
      <p:cxnSp>
        <p:nvCxnSpPr>
          <p:cNvPr id="10" name="Rechte verbindingslijn met pijl 9"/>
          <p:cNvCxnSpPr/>
          <p:nvPr/>
        </p:nvCxnSpPr>
        <p:spPr>
          <a:xfrm rot="16200000" flipH="1">
            <a:off x="6271419" y="2309739"/>
            <a:ext cx="1357313"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Tijdelijke aanduiding voor inhoud 15"/>
          <p:cNvSpPr txBox="1">
            <a:spLocks/>
          </p:cNvSpPr>
          <p:nvPr/>
        </p:nvSpPr>
        <p:spPr>
          <a:xfrm>
            <a:off x="5766775" y="3536045"/>
            <a:ext cx="3168352" cy="1083544"/>
          </a:xfrm>
          <a:prstGeom prst="rect">
            <a:avLst/>
          </a:prstGeom>
        </p:spPr>
        <p:txBody>
          <a:bodyPr/>
          <a:lstStyle/>
          <a:p>
            <a:pPr marL="342900" indent="-342900" eaLnBrk="0" hangingPunct="0">
              <a:spcBef>
                <a:spcPct val="20000"/>
              </a:spcBef>
              <a:defRPr/>
            </a:pPr>
            <a:r>
              <a:rPr lang="nl-NL" sz="3200" kern="0" dirty="0">
                <a:latin typeface="+mn-lt"/>
              </a:rPr>
              <a:t> </a:t>
            </a:r>
            <a:r>
              <a:rPr lang="nl-NL" sz="3600" dirty="0" smtClean="0"/>
              <a:t>Verpleegkundige interventies</a:t>
            </a:r>
            <a:endParaRPr lang="nl-NL" sz="3600" kern="0" dirty="0">
              <a:latin typeface="+mn-lt"/>
            </a:endParaRPr>
          </a:p>
        </p:txBody>
      </p:sp>
    </p:spTree>
    <p:extLst>
      <p:ext uri="{BB962C8B-B14F-4D97-AF65-F5344CB8AC3E}">
        <p14:creationId xmlns:p14="http://schemas.microsoft.com/office/powerpoint/2010/main" val="11797241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6387">
                                            <p:txEl>
                                              <p:pRg st="2" end="2"/>
                                            </p:txEl>
                                          </p:spTgt>
                                        </p:tgtEl>
                                        <p:attrNameLst>
                                          <p:attrName>style.visibility</p:attrName>
                                        </p:attrNameLst>
                                      </p:cBhvr>
                                      <p:to>
                                        <p:strVal val="visible"/>
                                      </p:to>
                                    </p:set>
                                    <p:anim calcmode="lin" valueType="num">
                                      <p:cBhvr additive="base">
                                        <p:cTn id="13" dur="5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6387">
                                            <p:txEl>
                                              <p:pRg st="3" end="3"/>
                                            </p:txEl>
                                          </p:spTgt>
                                        </p:tgtEl>
                                        <p:attrNameLst>
                                          <p:attrName>style.visibility</p:attrName>
                                        </p:attrNameLst>
                                      </p:cBhvr>
                                      <p:to>
                                        <p:strVal val="visible"/>
                                      </p:to>
                                    </p:set>
                                    <p:anim calcmode="lin" valueType="num">
                                      <p:cBhvr additive="base">
                                        <p:cTn id="19" dur="5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6387">
                                            <p:txEl>
                                              <p:pRg st="4" end="4"/>
                                            </p:txEl>
                                          </p:spTgt>
                                        </p:tgtEl>
                                        <p:attrNameLst>
                                          <p:attrName>style.visibility</p:attrName>
                                        </p:attrNameLst>
                                      </p:cBhvr>
                                      <p:to>
                                        <p:strVal val="visible"/>
                                      </p:to>
                                    </p:set>
                                    <p:anim calcmode="lin" valueType="num">
                                      <p:cBhvr additive="base">
                                        <p:cTn id="25" dur="5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38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6387">
                                            <p:txEl>
                                              <p:pRg st="5" end="5"/>
                                            </p:txEl>
                                          </p:spTgt>
                                        </p:tgtEl>
                                        <p:attrNameLst>
                                          <p:attrName>style.visibility</p:attrName>
                                        </p:attrNameLst>
                                      </p:cBhvr>
                                      <p:to>
                                        <p:strVal val="visible"/>
                                      </p:to>
                                    </p:set>
                                    <p:anim calcmode="lin" valueType="num">
                                      <p:cBhvr additive="base">
                                        <p:cTn id="31" dur="500" fill="hold"/>
                                        <p:tgtEl>
                                          <p:spTgt spid="1638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38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6387">
                                            <p:txEl>
                                              <p:pRg st="6" end="6"/>
                                            </p:txEl>
                                          </p:spTgt>
                                        </p:tgtEl>
                                        <p:attrNameLst>
                                          <p:attrName>style.visibility</p:attrName>
                                        </p:attrNameLst>
                                      </p:cBhvr>
                                      <p:to>
                                        <p:strVal val="visible"/>
                                      </p:to>
                                    </p:set>
                                    <p:anim calcmode="lin" valueType="num">
                                      <p:cBhvr additive="base">
                                        <p:cTn id="37" dur="500" fill="hold"/>
                                        <p:tgtEl>
                                          <p:spTgt spid="16387">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38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6387">
                                            <p:txEl>
                                              <p:pRg st="7" end="7"/>
                                            </p:txEl>
                                          </p:spTgt>
                                        </p:tgtEl>
                                        <p:attrNameLst>
                                          <p:attrName>style.visibility</p:attrName>
                                        </p:attrNameLst>
                                      </p:cBhvr>
                                      <p:to>
                                        <p:strVal val="visible"/>
                                      </p:to>
                                    </p:set>
                                    <p:anim calcmode="lin" valueType="num">
                                      <p:cBhvr additive="base">
                                        <p:cTn id="43" dur="500" fill="hold"/>
                                        <p:tgtEl>
                                          <p:spTgt spid="16387">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638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additive="base">
                                        <p:cTn id="49" dur="500" fill="hold"/>
                                        <p:tgtEl>
                                          <p:spTgt spid="8"/>
                                        </p:tgtEl>
                                        <p:attrNameLst>
                                          <p:attrName>ppt_x</p:attrName>
                                        </p:attrNameLst>
                                      </p:cBhvr>
                                      <p:tavLst>
                                        <p:tav tm="0">
                                          <p:val>
                                            <p:strVal val="#ppt_x"/>
                                          </p:val>
                                        </p:tav>
                                        <p:tav tm="100000">
                                          <p:val>
                                            <p:strVal val="#ppt_x"/>
                                          </p:val>
                                        </p:tav>
                                      </p:tavLst>
                                    </p:anim>
                                    <p:anim calcmode="lin" valueType="num">
                                      <p:cBhvr additive="base">
                                        <p:cTn id="50" dur="500" fill="hold"/>
                                        <p:tgtEl>
                                          <p:spTgt spid="8"/>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10"/>
                                        </p:tgtEl>
                                        <p:attrNameLst>
                                          <p:attrName>style.visibility</p:attrName>
                                        </p:attrNameLst>
                                      </p:cBhvr>
                                      <p:to>
                                        <p:strVal val="visible"/>
                                      </p:to>
                                    </p:set>
                                    <p:anim calcmode="lin" valueType="num">
                                      <p:cBhvr additive="base">
                                        <p:cTn id="53" dur="500" fill="hold"/>
                                        <p:tgtEl>
                                          <p:spTgt spid="10"/>
                                        </p:tgtEl>
                                        <p:attrNameLst>
                                          <p:attrName>ppt_x</p:attrName>
                                        </p:attrNameLst>
                                      </p:cBhvr>
                                      <p:tavLst>
                                        <p:tav tm="0">
                                          <p:val>
                                            <p:strVal val="#ppt_x"/>
                                          </p:val>
                                        </p:tav>
                                        <p:tav tm="100000">
                                          <p:val>
                                            <p:strVal val="#ppt_x"/>
                                          </p:val>
                                        </p:tav>
                                      </p:tavLst>
                                    </p:anim>
                                    <p:anim calcmode="lin" valueType="num">
                                      <p:cBhvr additive="base">
                                        <p:cTn id="54" dur="500" fill="hold"/>
                                        <p:tgtEl>
                                          <p:spTgt spid="10"/>
                                        </p:tgtEl>
                                        <p:attrNameLst>
                                          <p:attrName>ppt_y</p:attrName>
                                        </p:attrNameLst>
                                      </p:cBhvr>
                                      <p:tavLst>
                                        <p:tav tm="0">
                                          <p:val>
                                            <p:strVal val="1+#ppt_h/2"/>
                                          </p:val>
                                        </p:tav>
                                        <p:tav tm="100000">
                                          <p:val>
                                            <p:strVal val="#ppt_y"/>
                                          </p:val>
                                        </p:tav>
                                      </p:tavLst>
                                    </p:anim>
                                  </p:childTnLst>
                                </p:cTn>
                              </p:par>
                            </p:childTnLst>
                          </p:cTn>
                        </p:par>
                        <p:par>
                          <p:cTn id="55" fill="hold">
                            <p:stCondLst>
                              <p:cond delay="500"/>
                            </p:stCondLst>
                            <p:childTnLst>
                              <p:par>
                                <p:cTn id="56" presetID="2" presetClass="entr" presetSubtype="4" fill="hold" nodeType="afterEffect">
                                  <p:stCondLst>
                                    <p:cond delay="0"/>
                                  </p:stCondLst>
                                  <p:childTnLst>
                                    <p:set>
                                      <p:cBhvr>
                                        <p:cTn id="57" dur="1" fill="hold">
                                          <p:stCondLst>
                                            <p:cond delay="0"/>
                                          </p:stCondLst>
                                        </p:cTn>
                                        <p:tgtEl>
                                          <p:spTgt spid="6">
                                            <p:txEl>
                                              <p:pRg st="0" end="0"/>
                                            </p:txEl>
                                          </p:spTgt>
                                        </p:tgtEl>
                                        <p:attrNameLst>
                                          <p:attrName>style.visibility</p:attrName>
                                        </p:attrNameLst>
                                      </p:cBhvr>
                                      <p:to>
                                        <p:strVal val="visible"/>
                                      </p:to>
                                    </p:set>
                                    <p:anim calcmode="lin" valueType="num">
                                      <p:cBhvr additive="base">
                                        <p:cTn id="58"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nodeType="clickEffect">
                                  <p:stCondLst>
                                    <p:cond delay="0"/>
                                  </p:stCondLst>
                                  <p:childTnLst>
                                    <p:set>
                                      <p:cBhvr>
                                        <p:cTn id="63" dur="1" fill="hold">
                                          <p:stCondLst>
                                            <p:cond delay="0"/>
                                          </p:stCondLst>
                                        </p:cTn>
                                        <p:tgtEl>
                                          <p:spTgt spid="1638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a:xfrm>
            <a:off x="1576537" y="197768"/>
            <a:ext cx="5986462" cy="926976"/>
          </a:xfrm>
          <a:solidFill>
            <a:srgbClr val="92D050"/>
          </a:solidFill>
          <a:ln w="6350" cmpd="sng">
            <a:solidFill>
              <a:schemeClr val="tx1"/>
            </a:solidFill>
          </a:ln>
        </p:spPr>
        <p:txBody>
          <a:bodyPr/>
          <a:lstStyle/>
          <a:p>
            <a:r>
              <a:rPr lang="nl-NL" sz="3600" dirty="0" smtClean="0">
                <a:solidFill>
                  <a:srgbClr val="000000"/>
                </a:solidFill>
              </a:rPr>
              <a:t>Doelstellingen</a:t>
            </a:r>
          </a:p>
        </p:txBody>
      </p:sp>
      <p:sp>
        <p:nvSpPr>
          <p:cNvPr id="3075" name="Tijdelijke aanduiding voor inhoud 2"/>
          <p:cNvSpPr>
            <a:spLocks noGrp="1"/>
          </p:cNvSpPr>
          <p:nvPr>
            <p:ph idx="1"/>
          </p:nvPr>
        </p:nvSpPr>
        <p:spPr>
          <a:xfrm>
            <a:off x="683568" y="1340768"/>
            <a:ext cx="7772400" cy="4857750"/>
          </a:xfrm>
        </p:spPr>
        <p:txBody>
          <a:bodyPr/>
          <a:lstStyle/>
          <a:p>
            <a:r>
              <a:rPr lang="nl-NL" sz="2400" dirty="0" smtClean="0"/>
              <a:t>De student kan het verpleegkundig redeneren en het verpleegkundig proces toelichten</a:t>
            </a:r>
          </a:p>
          <a:p>
            <a:r>
              <a:rPr lang="nl-NL" sz="2400" dirty="0" smtClean="0"/>
              <a:t>De student kan een relatie leggen tussen het verpleegkundige redeneren en het kritisch denken</a:t>
            </a:r>
          </a:p>
          <a:p>
            <a:r>
              <a:rPr lang="nl-NL" sz="2400" dirty="0" smtClean="0"/>
              <a:t>De student kan een verband leggen tussen de verpleegkundige methodiek en het verpleegkundig redeneren</a:t>
            </a:r>
          </a:p>
          <a:p>
            <a:r>
              <a:rPr lang="nl-NL" sz="2400" dirty="0" smtClean="0"/>
              <a:t>De student kan de plaats van de Functionele Gezondheidspatronen van Gordon in het verpleegkundig proces toelichten</a:t>
            </a:r>
          </a:p>
        </p:txBody>
      </p:sp>
    </p:spTree>
    <p:extLst>
      <p:ext uri="{BB962C8B-B14F-4D97-AF65-F5344CB8AC3E}">
        <p14:creationId xmlns:p14="http://schemas.microsoft.com/office/powerpoint/2010/main" val="30600648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500" fill="hold"/>
                                        <p:tgtEl>
                                          <p:spTgt spid="30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 calcmode="lin" valueType="num">
                                      <p:cBhvr additive="base">
                                        <p:cTn id="19" dur="500" fill="hold"/>
                                        <p:tgtEl>
                                          <p:spTgt spid="30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075">
                                            <p:txEl>
                                              <p:pRg st="3" end="3"/>
                                            </p:txEl>
                                          </p:spTgt>
                                        </p:tgtEl>
                                        <p:attrNameLst>
                                          <p:attrName>style.visibility</p:attrName>
                                        </p:attrNameLst>
                                      </p:cBhvr>
                                      <p:to>
                                        <p:strVal val="visible"/>
                                      </p:to>
                                    </p:set>
                                    <p:anim calcmode="lin" valueType="num">
                                      <p:cBhvr additive="base">
                                        <p:cTn id="25" dur="500" fill="hold"/>
                                        <p:tgtEl>
                                          <p:spTgt spid="307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16632"/>
            <a:ext cx="8229600" cy="922114"/>
          </a:xfrm>
        </p:spPr>
        <p:txBody>
          <a:bodyPr/>
          <a:lstStyle/>
          <a:p>
            <a:r>
              <a:rPr lang="nl-NL" sz="3200" dirty="0" smtClean="0"/>
              <a:t>N.a.v. de casus van Frank</a:t>
            </a:r>
            <a:endParaRPr lang="nl-NL" sz="3200" dirty="0"/>
          </a:p>
        </p:txBody>
      </p:sp>
      <p:sp>
        <p:nvSpPr>
          <p:cNvPr id="19458" name="Tijdelijke aanduiding voor inhoud 2"/>
          <p:cNvSpPr>
            <a:spLocks noGrp="1"/>
          </p:cNvSpPr>
          <p:nvPr>
            <p:ph idx="1"/>
          </p:nvPr>
        </p:nvSpPr>
        <p:spPr>
          <a:xfrm>
            <a:off x="395536" y="1196752"/>
            <a:ext cx="8229600" cy="4525963"/>
          </a:xfrm>
        </p:spPr>
        <p:txBody>
          <a:bodyPr/>
          <a:lstStyle/>
          <a:p>
            <a:pPr algn="ctr">
              <a:buFontTx/>
              <a:buNone/>
            </a:pPr>
            <a:r>
              <a:rPr lang="nl-NL" sz="2800" dirty="0" smtClean="0"/>
              <a:t>Waarom was pijn een relevante diagnose?</a:t>
            </a:r>
          </a:p>
          <a:p>
            <a:pPr algn="ctr">
              <a:buFontTx/>
              <a:buNone/>
            </a:pPr>
            <a:r>
              <a:rPr lang="nl-NL" sz="2800" dirty="0" smtClean="0"/>
              <a:t>Welk doelen werden nagestreefd?</a:t>
            </a:r>
          </a:p>
          <a:p>
            <a:pPr algn="ctr">
              <a:buFontTx/>
              <a:buNone/>
            </a:pPr>
            <a:r>
              <a:rPr lang="nl-NL" sz="2800" dirty="0" smtClean="0"/>
              <a:t>Waren dat een wenselijke en realistische doelen?</a:t>
            </a:r>
          </a:p>
          <a:p>
            <a:pPr algn="ctr">
              <a:buFontTx/>
              <a:buNone/>
            </a:pPr>
            <a:r>
              <a:rPr lang="nl-NL" sz="2800" dirty="0" smtClean="0"/>
              <a:t>Welke interventies passen bij de doelen en waarom?</a:t>
            </a:r>
          </a:p>
          <a:p>
            <a:pPr algn="ctr">
              <a:buFontTx/>
              <a:buNone/>
            </a:pPr>
            <a:r>
              <a:rPr lang="nl-NL" sz="2800" dirty="0" smtClean="0"/>
              <a:t>In welke mate zijn de doelen bereikt?</a:t>
            </a:r>
          </a:p>
          <a:p>
            <a:pPr algn="ctr">
              <a:buFontTx/>
              <a:buNone/>
            </a:pPr>
            <a:r>
              <a:rPr lang="nl-NL" sz="2800" dirty="0" smtClean="0"/>
              <a:t>Wat kan beter?</a:t>
            </a:r>
          </a:p>
        </p:txBody>
      </p:sp>
    </p:spTree>
    <p:extLst>
      <p:ext uri="{BB962C8B-B14F-4D97-AF65-F5344CB8AC3E}">
        <p14:creationId xmlns:p14="http://schemas.microsoft.com/office/powerpoint/2010/main" val="6513731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Effect transition="in" filter="blinds(horizontal)">
                                      <p:cBhvr>
                                        <p:cTn id="7" dur="500"/>
                                        <p:tgtEl>
                                          <p:spTgt spid="194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9458">
                                            <p:txEl>
                                              <p:pRg st="1" end="1"/>
                                            </p:txEl>
                                          </p:spTgt>
                                        </p:tgtEl>
                                        <p:attrNameLst>
                                          <p:attrName>style.visibility</p:attrName>
                                        </p:attrNameLst>
                                      </p:cBhvr>
                                      <p:to>
                                        <p:strVal val="visible"/>
                                      </p:to>
                                    </p:set>
                                    <p:animEffect transition="in" filter="blinds(horizontal)">
                                      <p:cBhvr>
                                        <p:cTn id="12" dur="500"/>
                                        <p:tgtEl>
                                          <p:spTgt spid="194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9458">
                                            <p:txEl>
                                              <p:pRg st="2" end="2"/>
                                            </p:txEl>
                                          </p:spTgt>
                                        </p:tgtEl>
                                        <p:attrNameLst>
                                          <p:attrName>style.visibility</p:attrName>
                                        </p:attrNameLst>
                                      </p:cBhvr>
                                      <p:to>
                                        <p:strVal val="visible"/>
                                      </p:to>
                                    </p:set>
                                    <p:animEffect transition="in" filter="blinds(horizontal)">
                                      <p:cBhvr>
                                        <p:cTn id="17" dur="500"/>
                                        <p:tgtEl>
                                          <p:spTgt spid="194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9458">
                                            <p:txEl>
                                              <p:pRg st="3" end="3"/>
                                            </p:txEl>
                                          </p:spTgt>
                                        </p:tgtEl>
                                        <p:attrNameLst>
                                          <p:attrName>style.visibility</p:attrName>
                                        </p:attrNameLst>
                                      </p:cBhvr>
                                      <p:to>
                                        <p:strVal val="visible"/>
                                      </p:to>
                                    </p:set>
                                    <p:animEffect transition="in" filter="blinds(horizontal)">
                                      <p:cBhvr>
                                        <p:cTn id="22" dur="500"/>
                                        <p:tgtEl>
                                          <p:spTgt spid="194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9458">
                                            <p:txEl>
                                              <p:pRg st="4" end="4"/>
                                            </p:txEl>
                                          </p:spTgt>
                                        </p:tgtEl>
                                        <p:attrNameLst>
                                          <p:attrName>style.visibility</p:attrName>
                                        </p:attrNameLst>
                                      </p:cBhvr>
                                      <p:to>
                                        <p:strVal val="visible"/>
                                      </p:to>
                                    </p:set>
                                    <p:animEffect transition="in" filter="blinds(horizontal)">
                                      <p:cBhvr>
                                        <p:cTn id="27" dur="500"/>
                                        <p:tgtEl>
                                          <p:spTgt spid="194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9458">
                                            <p:txEl>
                                              <p:pRg st="5" end="5"/>
                                            </p:txEl>
                                          </p:spTgt>
                                        </p:tgtEl>
                                        <p:attrNameLst>
                                          <p:attrName>style.visibility</p:attrName>
                                        </p:attrNameLst>
                                      </p:cBhvr>
                                      <p:to>
                                        <p:strVal val="visible"/>
                                      </p:to>
                                    </p:set>
                                    <p:animEffect transition="in" filter="blinds(horizontal)">
                                      <p:cBhvr>
                                        <p:cTn id="32" dur="500"/>
                                        <p:tgtEl>
                                          <p:spTgt spid="1945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476375" y="2228914"/>
            <a:ext cx="2735263" cy="792088"/>
          </a:xfrm>
          <a:prstGeom prst="rect">
            <a:avLst/>
          </a:prstGeom>
          <a:solidFill>
            <a:schemeClr val="bg1"/>
          </a:solidFill>
          <a:ln w="9525">
            <a:solidFill>
              <a:schemeClr val="tx1"/>
            </a:solidFill>
            <a:miter lim="800000"/>
            <a:headEnd/>
            <a:tailEnd/>
          </a:ln>
        </p:spPr>
        <p:txBody>
          <a:bodyPr wrap="none" anchor="ctr"/>
          <a:lstStyle/>
          <a:p>
            <a:pPr algn="ctr"/>
            <a:r>
              <a:rPr lang="nl-NL" sz="2800" b="1" dirty="0" smtClean="0">
                <a:latin typeface="Arial" charset="0"/>
              </a:rPr>
              <a:t>Cliënt</a:t>
            </a:r>
            <a:endParaRPr lang="nl-NL" sz="2800" b="1" dirty="0">
              <a:latin typeface="Arial" charset="0"/>
            </a:endParaRPr>
          </a:p>
        </p:txBody>
      </p:sp>
      <p:sp>
        <p:nvSpPr>
          <p:cNvPr id="5123" name="Rectangle 3"/>
          <p:cNvSpPr>
            <a:spLocks noChangeArrowheads="1"/>
          </p:cNvSpPr>
          <p:nvPr/>
        </p:nvSpPr>
        <p:spPr bwMode="auto">
          <a:xfrm>
            <a:off x="1476375" y="3428999"/>
            <a:ext cx="2733675" cy="766763"/>
          </a:xfrm>
          <a:prstGeom prst="rect">
            <a:avLst/>
          </a:prstGeom>
          <a:solidFill>
            <a:schemeClr val="bg1"/>
          </a:solidFill>
          <a:ln w="9525">
            <a:solidFill>
              <a:schemeClr val="tx1"/>
            </a:solidFill>
            <a:miter lim="800000"/>
            <a:headEnd/>
            <a:tailEnd/>
          </a:ln>
        </p:spPr>
        <p:txBody>
          <a:bodyPr wrap="none" anchor="ctr"/>
          <a:lstStyle/>
          <a:p>
            <a:pPr algn="ctr"/>
            <a:r>
              <a:rPr lang="en-US" sz="2800" b="1" dirty="0" smtClean="0">
                <a:latin typeface="Arial" charset="0"/>
              </a:rPr>
              <a:t>Evidence</a:t>
            </a:r>
            <a:endParaRPr lang="nl-NL" sz="2800" b="1" dirty="0">
              <a:latin typeface="Arial" charset="0"/>
            </a:endParaRPr>
          </a:p>
        </p:txBody>
      </p:sp>
      <p:sp>
        <p:nvSpPr>
          <p:cNvPr id="5124" name="Rectangle 4"/>
          <p:cNvSpPr>
            <a:spLocks noChangeArrowheads="1"/>
          </p:cNvSpPr>
          <p:nvPr/>
        </p:nvSpPr>
        <p:spPr bwMode="auto">
          <a:xfrm>
            <a:off x="1476375" y="4581525"/>
            <a:ext cx="2735263" cy="758825"/>
          </a:xfrm>
          <a:prstGeom prst="rect">
            <a:avLst/>
          </a:prstGeom>
          <a:solidFill>
            <a:schemeClr val="bg1"/>
          </a:solidFill>
          <a:ln w="9525">
            <a:solidFill>
              <a:schemeClr val="tx1"/>
            </a:solidFill>
            <a:miter lim="800000"/>
            <a:headEnd/>
            <a:tailEnd/>
          </a:ln>
        </p:spPr>
        <p:txBody>
          <a:bodyPr wrap="none" anchor="ctr"/>
          <a:lstStyle/>
          <a:p>
            <a:pPr algn="ctr"/>
            <a:r>
              <a:rPr lang="nl-NL" sz="2800" b="1" dirty="0">
                <a:latin typeface="Arial" charset="0"/>
              </a:rPr>
              <a:t>Expert</a:t>
            </a:r>
          </a:p>
        </p:txBody>
      </p:sp>
      <p:sp>
        <p:nvSpPr>
          <p:cNvPr id="5125" name="Line 5"/>
          <p:cNvSpPr>
            <a:spLocks noChangeShapeType="1"/>
          </p:cNvSpPr>
          <p:nvPr/>
        </p:nvSpPr>
        <p:spPr bwMode="auto">
          <a:xfrm>
            <a:off x="4356100" y="2565400"/>
            <a:ext cx="1871663" cy="863600"/>
          </a:xfrm>
          <a:prstGeom prst="line">
            <a:avLst/>
          </a:prstGeom>
          <a:noFill/>
          <a:ln w="76200">
            <a:solidFill>
              <a:schemeClr val="tx1"/>
            </a:solidFill>
            <a:round/>
            <a:headEnd/>
            <a:tailEnd type="triangle" w="med" len="med"/>
          </a:ln>
        </p:spPr>
        <p:txBody>
          <a:bodyPr wrap="none"/>
          <a:lstStyle/>
          <a:p>
            <a:endParaRPr lang="en-US"/>
          </a:p>
        </p:txBody>
      </p:sp>
      <p:sp>
        <p:nvSpPr>
          <p:cNvPr id="5126" name="Rectangle 6"/>
          <p:cNvSpPr>
            <a:spLocks noChangeArrowheads="1"/>
          </p:cNvSpPr>
          <p:nvPr/>
        </p:nvSpPr>
        <p:spPr bwMode="auto">
          <a:xfrm>
            <a:off x="6400800" y="3505200"/>
            <a:ext cx="2667000" cy="838200"/>
          </a:xfrm>
          <a:prstGeom prst="rect">
            <a:avLst/>
          </a:prstGeom>
          <a:noFill/>
          <a:ln w="9525">
            <a:solidFill>
              <a:schemeClr val="tx1"/>
            </a:solidFill>
            <a:miter lim="800000"/>
            <a:headEnd/>
            <a:tailEnd/>
          </a:ln>
        </p:spPr>
        <p:txBody>
          <a:bodyPr wrap="none" anchor="ctr"/>
          <a:lstStyle/>
          <a:p>
            <a:pPr algn="ctr"/>
            <a:r>
              <a:rPr lang="en-US" sz="2800" b="1">
                <a:latin typeface="Arial" charset="0"/>
              </a:rPr>
              <a:t>Besluitvorming</a:t>
            </a:r>
            <a:endParaRPr lang="nl-NL" sz="2800" b="1">
              <a:latin typeface="Arial" charset="0"/>
            </a:endParaRPr>
          </a:p>
        </p:txBody>
      </p:sp>
      <p:sp>
        <p:nvSpPr>
          <p:cNvPr id="5127" name="Line 7"/>
          <p:cNvSpPr>
            <a:spLocks noChangeShapeType="1"/>
          </p:cNvSpPr>
          <p:nvPr/>
        </p:nvSpPr>
        <p:spPr bwMode="auto">
          <a:xfrm flipV="1">
            <a:off x="4284663" y="4221163"/>
            <a:ext cx="1943100" cy="720725"/>
          </a:xfrm>
          <a:prstGeom prst="line">
            <a:avLst/>
          </a:prstGeom>
          <a:noFill/>
          <a:ln w="76200">
            <a:solidFill>
              <a:schemeClr val="tx1"/>
            </a:solidFill>
            <a:round/>
            <a:headEnd/>
            <a:tailEnd type="triangle" w="med" len="med"/>
          </a:ln>
        </p:spPr>
        <p:txBody>
          <a:bodyPr wrap="none"/>
          <a:lstStyle/>
          <a:p>
            <a:endParaRPr lang="en-US"/>
          </a:p>
        </p:txBody>
      </p:sp>
      <p:sp>
        <p:nvSpPr>
          <p:cNvPr id="5128" name="Line 8"/>
          <p:cNvSpPr>
            <a:spLocks noChangeShapeType="1"/>
          </p:cNvSpPr>
          <p:nvPr/>
        </p:nvSpPr>
        <p:spPr bwMode="auto">
          <a:xfrm>
            <a:off x="4343400" y="3810000"/>
            <a:ext cx="2057400" cy="0"/>
          </a:xfrm>
          <a:prstGeom prst="line">
            <a:avLst/>
          </a:prstGeom>
          <a:noFill/>
          <a:ln w="76200">
            <a:solidFill>
              <a:schemeClr val="tx1"/>
            </a:solidFill>
            <a:round/>
            <a:headEnd/>
            <a:tailEnd type="triangle" w="med" len="med"/>
          </a:ln>
        </p:spPr>
        <p:txBody>
          <a:bodyPr wrap="none"/>
          <a:lstStyle/>
          <a:p>
            <a:endParaRPr lang="en-US"/>
          </a:p>
        </p:txBody>
      </p:sp>
      <p:sp>
        <p:nvSpPr>
          <p:cNvPr id="5129" name="Text Box 9"/>
          <p:cNvSpPr txBox="1">
            <a:spLocks noChangeArrowheads="1"/>
          </p:cNvSpPr>
          <p:nvPr/>
        </p:nvSpPr>
        <p:spPr bwMode="auto">
          <a:xfrm>
            <a:off x="755650" y="5805488"/>
            <a:ext cx="7993063" cy="366712"/>
          </a:xfrm>
          <a:prstGeom prst="rect">
            <a:avLst/>
          </a:prstGeom>
          <a:noFill/>
          <a:ln w="9525">
            <a:noFill/>
            <a:miter lim="800000"/>
            <a:headEnd/>
            <a:tailEnd/>
          </a:ln>
        </p:spPr>
        <p:txBody>
          <a:bodyPr>
            <a:spAutoFit/>
          </a:bodyPr>
          <a:lstStyle/>
          <a:p>
            <a:pPr>
              <a:spcBef>
                <a:spcPct val="50000"/>
              </a:spcBef>
            </a:pPr>
            <a:endParaRPr lang="nl-NL" sz="1800">
              <a:latin typeface="Arial" charset="0"/>
            </a:endParaRPr>
          </a:p>
        </p:txBody>
      </p:sp>
      <p:sp>
        <p:nvSpPr>
          <p:cNvPr id="5130" name="Text Box 10"/>
          <p:cNvSpPr txBox="1">
            <a:spLocks noChangeArrowheads="1"/>
          </p:cNvSpPr>
          <p:nvPr/>
        </p:nvSpPr>
        <p:spPr bwMode="auto">
          <a:xfrm>
            <a:off x="2667000" y="473075"/>
            <a:ext cx="5314275" cy="646331"/>
          </a:xfrm>
          <a:prstGeom prst="rect">
            <a:avLst/>
          </a:prstGeom>
          <a:noFill/>
          <a:ln w="9525">
            <a:noFill/>
            <a:miter lim="800000"/>
            <a:headEnd/>
            <a:tailEnd/>
          </a:ln>
        </p:spPr>
        <p:txBody>
          <a:bodyPr wrap="none">
            <a:spAutoFit/>
          </a:bodyPr>
          <a:lstStyle/>
          <a:p>
            <a:r>
              <a:rPr lang="nl-NL" sz="3600" dirty="0" err="1">
                <a:solidFill>
                  <a:schemeClr val="tx2"/>
                </a:solidFill>
                <a:latin typeface="Arial" charset="0"/>
              </a:rPr>
              <a:t>Evidence</a:t>
            </a:r>
            <a:r>
              <a:rPr lang="nl-NL" sz="3600" dirty="0">
                <a:solidFill>
                  <a:schemeClr val="tx2"/>
                </a:solidFill>
                <a:latin typeface="Arial" charset="0"/>
              </a:rPr>
              <a:t> </a:t>
            </a:r>
            <a:r>
              <a:rPr lang="nl-NL" sz="3600" dirty="0" err="1">
                <a:solidFill>
                  <a:schemeClr val="tx2"/>
                </a:solidFill>
                <a:latin typeface="Arial" charset="0"/>
              </a:rPr>
              <a:t>Based</a:t>
            </a:r>
            <a:r>
              <a:rPr lang="nl-NL" sz="3600" dirty="0">
                <a:solidFill>
                  <a:schemeClr val="tx2"/>
                </a:solidFill>
                <a:latin typeface="Arial" charset="0"/>
              </a:rPr>
              <a:t> </a:t>
            </a:r>
            <a:r>
              <a:rPr lang="nl-NL" sz="3600" dirty="0" err="1">
                <a:solidFill>
                  <a:schemeClr val="tx2"/>
                </a:solidFill>
                <a:latin typeface="Arial" charset="0"/>
              </a:rPr>
              <a:t>Practice</a:t>
            </a:r>
            <a:endParaRPr lang="nl-NL" sz="3600" dirty="0">
              <a:solidFill>
                <a:schemeClr val="tx2"/>
              </a:solidFill>
              <a:latin typeface="Arial" charset="0"/>
            </a:endParaRPr>
          </a:p>
        </p:txBody>
      </p:sp>
    </p:spTree>
    <p:extLst>
      <p:ext uri="{BB962C8B-B14F-4D97-AF65-F5344CB8AC3E}">
        <p14:creationId xmlns:p14="http://schemas.microsoft.com/office/powerpoint/2010/main" val="12129220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0"/>
          <p:cNvSpPr>
            <a:spLocks noGrp="1"/>
          </p:cNvSpPr>
          <p:nvPr>
            <p:ph type="title"/>
          </p:nvPr>
        </p:nvSpPr>
        <p:spPr>
          <a:xfrm>
            <a:off x="611560" y="142852"/>
            <a:ext cx="7960937" cy="821555"/>
          </a:xfrm>
        </p:spPr>
        <p:txBody>
          <a:bodyPr/>
          <a:lstStyle/>
          <a:p>
            <a:r>
              <a:rPr lang="nl-NL" sz="2800" dirty="0" smtClean="0">
                <a:solidFill>
                  <a:srgbClr val="000000"/>
                </a:solidFill>
              </a:rPr>
              <a:t>Kritisch redeneren en klinisch redeneren</a:t>
            </a:r>
          </a:p>
        </p:txBody>
      </p:sp>
      <p:sp>
        <p:nvSpPr>
          <p:cNvPr id="2" name="Tijdelijke aanduiding voor inhoud 2"/>
          <p:cNvSpPr>
            <a:spLocks noGrp="1"/>
          </p:cNvSpPr>
          <p:nvPr>
            <p:ph idx="1"/>
          </p:nvPr>
        </p:nvSpPr>
        <p:spPr>
          <a:xfrm>
            <a:off x="351126" y="983523"/>
            <a:ext cx="8429625" cy="5072063"/>
          </a:xfrm>
        </p:spPr>
        <p:txBody>
          <a:bodyPr/>
          <a:lstStyle/>
          <a:p>
            <a:pPr>
              <a:buFontTx/>
              <a:buNone/>
            </a:pPr>
            <a:r>
              <a:rPr lang="nl-NL" dirty="0" smtClean="0"/>
              <a:t>                       </a:t>
            </a:r>
            <a:r>
              <a:rPr lang="nl-NL" sz="3600" dirty="0" smtClean="0"/>
              <a:t>Patiënt</a:t>
            </a:r>
          </a:p>
          <a:p>
            <a:pPr>
              <a:buFontTx/>
              <a:buNone/>
            </a:pPr>
            <a:r>
              <a:rPr lang="nl-NL" dirty="0" smtClean="0"/>
              <a:t>                         </a:t>
            </a:r>
          </a:p>
          <a:p>
            <a:pPr>
              <a:buFontTx/>
              <a:buNone/>
            </a:pPr>
            <a:r>
              <a:rPr lang="nl-NL" dirty="0" smtClean="0"/>
              <a:t>                   Verpleegkundige</a:t>
            </a:r>
            <a:endParaRPr lang="nl-NL" sz="1200" dirty="0" smtClean="0"/>
          </a:p>
          <a:p>
            <a:pPr>
              <a:buFontTx/>
              <a:buNone/>
            </a:pPr>
            <a:endParaRPr lang="nl-NL" sz="1200" dirty="0" smtClean="0"/>
          </a:p>
          <a:p>
            <a:pPr>
              <a:buFontTx/>
              <a:buNone/>
            </a:pPr>
            <a:r>
              <a:rPr lang="nl-NL" dirty="0" smtClean="0"/>
              <a:t>                        </a:t>
            </a:r>
            <a:r>
              <a:rPr lang="nl-NL" sz="2400" dirty="0" smtClean="0"/>
              <a:t>Informatie</a:t>
            </a:r>
          </a:p>
          <a:p>
            <a:pPr>
              <a:buFontTx/>
              <a:buNone/>
            </a:pPr>
            <a:endParaRPr lang="nl-NL" sz="1200" dirty="0" smtClean="0"/>
          </a:p>
          <a:p>
            <a:pPr>
              <a:buFontTx/>
              <a:buNone/>
            </a:pPr>
            <a:r>
              <a:rPr lang="nl-NL" dirty="0" smtClean="0"/>
              <a:t>            Kritisch/klinisch redeneren</a:t>
            </a:r>
          </a:p>
          <a:p>
            <a:pPr>
              <a:buFontTx/>
              <a:buNone/>
            </a:pPr>
            <a:endParaRPr lang="nl-NL" sz="1200" dirty="0" smtClean="0"/>
          </a:p>
          <a:p>
            <a:pPr>
              <a:buFontTx/>
              <a:buNone/>
            </a:pPr>
            <a:r>
              <a:rPr lang="nl-NL" sz="2800" dirty="0" smtClean="0"/>
              <a:t>  </a:t>
            </a:r>
            <a:endParaRPr lang="nl-NL" sz="1200" dirty="0" smtClean="0"/>
          </a:p>
          <a:p>
            <a:pPr>
              <a:buFontTx/>
              <a:buNone/>
            </a:pPr>
            <a:r>
              <a:rPr lang="nl-NL" sz="1800" dirty="0" smtClean="0"/>
              <a:t>Toepassen             analyseren        samenvoegen              beoordelen</a:t>
            </a:r>
          </a:p>
          <a:p>
            <a:pPr>
              <a:buFontTx/>
              <a:buNone/>
            </a:pPr>
            <a:endParaRPr lang="nl-NL" dirty="0" smtClean="0"/>
          </a:p>
          <a:p>
            <a:pPr>
              <a:buFontTx/>
              <a:buNone/>
            </a:pPr>
            <a:endParaRPr lang="nl-NL" dirty="0" smtClean="0"/>
          </a:p>
          <a:p>
            <a:endParaRPr lang="nl-NL" dirty="0" smtClean="0"/>
          </a:p>
        </p:txBody>
      </p:sp>
      <p:cxnSp>
        <p:nvCxnSpPr>
          <p:cNvPr id="5" name="Rechte verbindingslijn 4"/>
          <p:cNvCxnSpPr/>
          <p:nvPr/>
        </p:nvCxnSpPr>
        <p:spPr>
          <a:xfrm rot="5400000">
            <a:off x="4214892" y="1984400"/>
            <a:ext cx="714375" cy="3175"/>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7" name="Rechte verbindingslijn met pijl 6"/>
          <p:cNvCxnSpPr/>
          <p:nvPr/>
        </p:nvCxnSpPr>
        <p:spPr>
          <a:xfrm rot="5400000">
            <a:off x="4351625" y="3008239"/>
            <a:ext cx="427037"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0" name="Rechte verbindingslijn met pijl 9"/>
          <p:cNvCxnSpPr/>
          <p:nvPr/>
        </p:nvCxnSpPr>
        <p:spPr>
          <a:xfrm rot="5400000">
            <a:off x="4394278" y="3697355"/>
            <a:ext cx="357188" cy="1587"/>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2" name="Rechte verbindingslijn met pijl 11"/>
          <p:cNvCxnSpPr/>
          <p:nvPr/>
        </p:nvCxnSpPr>
        <p:spPr>
          <a:xfrm rot="10800000" flipV="1">
            <a:off x="1259632" y="4396004"/>
            <a:ext cx="1928813" cy="714375"/>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4" name="Rechte verbindingslijn met pijl 13"/>
          <p:cNvCxnSpPr/>
          <p:nvPr/>
        </p:nvCxnSpPr>
        <p:spPr>
          <a:xfrm rot="5400000">
            <a:off x="3421013" y="4574597"/>
            <a:ext cx="642937" cy="357187"/>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7" name="Rechte verbindingslijn met pijl 16"/>
          <p:cNvCxnSpPr/>
          <p:nvPr/>
        </p:nvCxnSpPr>
        <p:spPr>
          <a:xfrm rot="16200000" flipH="1">
            <a:off x="4718869" y="4753190"/>
            <a:ext cx="714375" cy="0"/>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0" name="Rechte verbindingslijn met pijl 19"/>
          <p:cNvCxnSpPr/>
          <p:nvPr/>
        </p:nvCxnSpPr>
        <p:spPr>
          <a:xfrm>
            <a:off x="6372200" y="4360298"/>
            <a:ext cx="1357313" cy="714375"/>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2080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ppt_x"/>
                                          </p:val>
                                        </p:tav>
                                        <p:tav tm="100000">
                                          <p:val>
                                            <p:strVal val="#ppt_x"/>
                                          </p:val>
                                        </p:tav>
                                      </p:tavLst>
                                    </p:anim>
                                    <p:anim calcmode="lin" valueType="num">
                                      <p:cBhvr additive="base">
                                        <p:cTn id="34" dur="500" fill="hold"/>
                                        <p:tgtEl>
                                          <p:spTgt spid="10"/>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par>
                          <p:cTn id="39" fill="hold">
                            <p:stCondLst>
                              <p:cond delay="500"/>
                            </p:stCondLst>
                            <p:childTnLst>
                              <p:par>
                                <p:cTn id="40" presetID="2" presetClass="entr" presetSubtype="4" fill="hold" nodeType="afterEffect">
                                  <p:stCondLst>
                                    <p:cond delay="0"/>
                                  </p:stCondLst>
                                  <p:childTnLst>
                                    <p:set>
                                      <p:cBhvr>
                                        <p:cTn id="41" dur="1" fill="hold">
                                          <p:stCondLst>
                                            <p:cond delay="0"/>
                                          </p:stCondLst>
                                        </p:cTn>
                                        <p:tgtEl>
                                          <p:spTgt spid="12"/>
                                        </p:tgtEl>
                                        <p:attrNameLst>
                                          <p:attrName>style.visibility</p:attrName>
                                        </p:attrNameLst>
                                      </p:cBhvr>
                                      <p:to>
                                        <p:strVal val="visible"/>
                                      </p:to>
                                    </p:set>
                                    <p:anim calcmode="lin" valueType="num">
                                      <p:cBhvr additive="base">
                                        <p:cTn id="42" dur="500" fill="hold"/>
                                        <p:tgtEl>
                                          <p:spTgt spid="12"/>
                                        </p:tgtEl>
                                        <p:attrNameLst>
                                          <p:attrName>ppt_x</p:attrName>
                                        </p:attrNameLst>
                                      </p:cBhvr>
                                      <p:tavLst>
                                        <p:tav tm="0">
                                          <p:val>
                                            <p:strVal val="#ppt_x"/>
                                          </p:val>
                                        </p:tav>
                                        <p:tav tm="100000">
                                          <p:val>
                                            <p:strVal val="#ppt_x"/>
                                          </p:val>
                                        </p:tav>
                                      </p:tavLst>
                                    </p:anim>
                                    <p:anim calcmode="lin" valueType="num">
                                      <p:cBhvr additive="base">
                                        <p:cTn id="43" dur="500" fill="hold"/>
                                        <p:tgtEl>
                                          <p:spTgt spid="12"/>
                                        </p:tgtEl>
                                        <p:attrNameLst>
                                          <p:attrName>ppt_y</p:attrName>
                                        </p:attrNameLst>
                                      </p:cBhvr>
                                      <p:tavLst>
                                        <p:tav tm="0">
                                          <p:val>
                                            <p:strVal val="1+#ppt_h/2"/>
                                          </p:val>
                                        </p:tav>
                                        <p:tav tm="100000">
                                          <p:val>
                                            <p:strVal val="#ppt_y"/>
                                          </p:val>
                                        </p:tav>
                                      </p:tavLst>
                                    </p:anim>
                                  </p:childTnLst>
                                </p:cTn>
                              </p:par>
                              <p:par>
                                <p:cTn id="44" presetID="2" presetClass="entr" presetSubtype="4" fill="hold" nodeType="withEffect">
                                  <p:stCondLst>
                                    <p:cond delay="0"/>
                                  </p:stCondLst>
                                  <p:childTnLst>
                                    <p:set>
                                      <p:cBhvr>
                                        <p:cTn id="45" dur="1" fill="hold">
                                          <p:stCondLst>
                                            <p:cond delay="0"/>
                                          </p:stCondLst>
                                        </p:cTn>
                                        <p:tgtEl>
                                          <p:spTgt spid="14"/>
                                        </p:tgtEl>
                                        <p:attrNameLst>
                                          <p:attrName>style.visibility</p:attrName>
                                        </p:attrNameLst>
                                      </p:cBhvr>
                                      <p:to>
                                        <p:strVal val="visible"/>
                                      </p:to>
                                    </p:set>
                                    <p:anim calcmode="lin" valueType="num">
                                      <p:cBhvr additive="base">
                                        <p:cTn id="46" dur="500" fill="hold"/>
                                        <p:tgtEl>
                                          <p:spTgt spid="14"/>
                                        </p:tgtEl>
                                        <p:attrNameLst>
                                          <p:attrName>ppt_x</p:attrName>
                                        </p:attrNameLst>
                                      </p:cBhvr>
                                      <p:tavLst>
                                        <p:tav tm="0">
                                          <p:val>
                                            <p:strVal val="#ppt_x"/>
                                          </p:val>
                                        </p:tav>
                                        <p:tav tm="100000">
                                          <p:val>
                                            <p:strVal val="#ppt_x"/>
                                          </p:val>
                                        </p:tav>
                                      </p:tavLst>
                                    </p:anim>
                                    <p:anim calcmode="lin" valueType="num">
                                      <p:cBhvr additive="base">
                                        <p:cTn id="47" dur="500" fill="hold"/>
                                        <p:tgtEl>
                                          <p:spTgt spid="14"/>
                                        </p:tgtEl>
                                        <p:attrNameLst>
                                          <p:attrName>ppt_y</p:attrName>
                                        </p:attrNameLst>
                                      </p:cBhvr>
                                      <p:tavLst>
                                        <p:tav tm="0">
                                          <p:val>
                                            <p:strVal val="1+#ppt_h/2"/>
                                          </p:val>
                                        </p:tav>
                                        <p:tav tm="100000">
                                          <p:val>
                                            <p:strVal val="#ppt_y"/>
                                          </p:val>
                                        </p:tav>
                                      </p:tavLst>
                                    </p:anim>
                                  </p:childTnLst>
                                </p:cTn>
                              </p:par>
                              <p:par>
                                <p:cTn id="48" presetID="2" presetClass="entr" presetSubtype="4" fill="hold" nodeType="withEffect">
                                  <p:stCondLst>
                                    <p:cond delay="0"/>
                                  </p:stCondLst>
                                  <p:childTnLst>
                                    <p:set>
                                      <p:cBhvr>
                                        <p:cTn id="49" dur="1" fill="hold">
                                          <p:stCondLst>
                                            <p:cond delay="0"/>
                                          </p:stCondLst>
                                        </p:cTn>
                                        <p:tgtEl>
                                          <p:spTgt spid="17"/>
                                        </p:tgtEl>
                                        <p:attrNameLst>
                                          <p:attrName>style.visibility</p:attrName>
                                        </p:attrNameLst>
                                      </p:cBhvr>
                                      <p:to>
                                        <p:strVal val="visible"/>
                                      </p:to>
                                    </p:set>
                                    <p:anim calcmode="lin" valueType="num">
                                      <p:cBhvr additive="base">
                                        <p:cTn id="50" dur="500" fill="hold"/>
                                        <p:tgtEl>
                                          <p:spTgt spid="17"/>
                                        </p:tgtEl>
                                        <p:attrNameLst>
                                          <p:attrName>ppt_x</p:attrName>
                                        </p:attrNameLst>
                                      </p:cBhvr>
                                      <p:tavLst>
                                        <p:tav tm="0">
                                          <p:val>
                                            <p:strVal val="#ppt_x"/>
                                          </p:val>
                                        </p:tav>
                                        <p:tav tm="100000">
                                          <p:val>
                                            <p:strVal val="#ppt_x"/>
                                          </p:val>
                                        </p:tav>
                                      </p:tavLst>
                                    </p:anim>
                                    <p:anim calcmode="lin" valueType="num">
                                      <p:cBhvr additive="base">
                                        <p:cTn id="51" dur="500" fill="hold"/>
                                        <p:tgtEl>
                                          <p:spTgt spid="17"/>
                                        </p:tgtEl>
                                        <p:attrNameLst>
                                          <p:attrName>ppt_y</p:attrName>
                                        </p:attrNameLst>
                                      </p:cBhvr>
                                      <p:tavLst>
                                        <p:tav tm="0">
                                          <p:val>
                                            <p:strVal val="1+#ppt_h/2"/>
                                          </p:val>
                                        </p:tav>
                                        <p:tav tm="100000">
                                          <p:val>
                                            <p:strVal val="#ppt_y"/>
                                          </p:val>
                                        </p:tav>
                                      </p:tavLst>
                                    </p:anim>
                                  </p:childTnLst>
                                </p:cTn>
                              </p:par>
                              <p:par>
                                <p:cTn id="52" presetID="2" presetClass="entr" presetSubtype="4" fill="hold" nodeType="withEffect">
                                  <p:stCondLst>
                                    <p:cond delay="0"/>
                                  </p:stCondLst>
                                  <p:childTnLst>
                                    <p:set>
                                      <p:cBhvr>
                                        <p:cTn id="53" dur="1" fill="hold">
                                          <p:stCondLst>
                                            <p:cond delay="0"/>
                                          </p:stCondLst>
                                        </p:cTn>
                                        <p:tgtEl>
                                          <p:spTgt spid="20"/>
                                        </p:tgtEl>
                                        <p:attrNameLst>
                                          <p:attrName>style.visibility</p:attrName>
                                        </p:attrNameLst>
                                      </p:cBhvr>
                                      <p:to>
                                        <p:strVal val="visible"/>
                                      </p:to>
                                    </p:set>
                                    <p:anim calcmode="lin" valueType="num">
                                      <p:cBhvr additive="base">
                                        <p:cTn id="54" dur="500" fill="hold"/>
                                        <p:tgtEl>
                                          <p:spTgt spid="20"/>
                                        </p:tgtEl>
                                        <p:attrNameLst>
                                          <p:attrName>ppt_x</p:attrName>
                                        </p:attrNameLst>
                                      </p:cBhvr>
                                      <p:tavLst>
                                        <p:tav tm="0">
                                          <p:val>
                                            <p:strVal val="#ppt_x"/>
                                          </p:val>
                                        </p:tav>
                                        <p:tav tm="100000">
                                          <p:val>
                                            <p:strVal val="#ppt_x"/>
                                          </p:val>
                                        </p:tav>
                                      </p:tavLst>
                                    </p:anim>
                                    <p:anim calcmode="lin" valueType="num">
                                      <p:cBhvr additive="base">
                                        <p:cTn id="55" dur="500" fill="hold"/>
                                        <p:tgtEl>
                                          <p:spTgt spid="20"/>
                                        </p:tgtEl>
                                        <p:attrNameLst>
                                          <p:attrName>ppt_y</p:attrName>
                                        </p:attrNameLst>
                                      </p:cBhvr>
                                      <p:tavLst>
                                        <p:tav tm="0">
                                          <p:val>
                                            <p:strVal val="1+#ppt_h/2"/>
                                          </p:val>
                                        </p:tav>
                                        <p:tav tm="100000">
                                          <p:val>
                                            <p:strVal val="#ppt_y"/>
                                          </p:val>
                                        </p:tav>
                                      </p:tavLst>
                                    </p:anim>
                                  </p:childTnLst>
                                </p:cTn>
                              </p:par>
                              <p:par>
                                <p:cTn id="56" presetID="2" presetClass="entr" presetSubtype="4" fill="hold" nodeType="withEffect">
                                  <p:stCondLst>
                                    <p:cond delay="0"/>
                                  </p:stCondLst>
                                  <p:childTnLst>
                                    <p:set>
                                      <p:cBhvr>
                                        <p:cTn id="57" dur="1" fill="hold">
                                          <p:stCondLst>
                                            <p:cond delay="0"/>
                                          </p:stCondLst>
                                        </p:cTn>
                                        <p:tgtEl>
                                          <p:spTgt spid="2">
                                            <p:txEl>
                                              <p:pRg st="9" end="9"/>
                                            </p:txEl>
                                          </p:spTgt>
                                        </p:tgtEl>
                                        <p:attrNameLst>
                                          <p:attrName>style.visibility</p:attrName>
                                        </p:attrNameLst>
                                      </p:cBhvr>
                                      <p:to>
                                        <p:strVal val="visible"/>
                                      </p:to>
                                    </p:set>
                                    <p:anim calcmode="lin" valueType="num">
                                      <p:cBhvr additive="base">
                                        <p:cTn id="58"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678777" y="19650"/>
            <a:ext cx="5929322" cy="1143000"/>
          </a:xfrm>
        </p:spPr>
        <p:txBody>
          <a:bodyPr/>
          <a:lstStyle/>
          <a:p>
            <a:r>
              <a:rPr lang="nl-NL" dirty="0" smtClean="0">
                <a:solidFill>
                  <a:srgbClr val="000000"/>
                </a:solidFill>
              </a:rPr>
              <a:t>Klinisch redeneren</a:t>
            </a:r>
            <a:endParaRPr lang="en-US" dirty="0">
              <a:solidFill>
                <a:srgbClr val="000000"/>
              </a:solidFill>
            </a:endParaRPr>
          </a:p>
        </p:txBody>
      </p:sp>
      <p:sp>
        <p:nvSpPr>
          <p:cNvPr id="3" name="Tijdelijke aanduiding voor inhoud 2"/>
          <p:cNvSpPr>
            <a:spLocks noGrp="1"/>
          </p:cNvSpPr>
          <p:nvPr>
            <p:ph idx="1"/>
          </p:nvPr>
        </p:nvSpPr>
        <p:spPr>
          <a:xfrm>
            <a:off x="357158" y="1162650"/>
            <a:ext cx="8572560" cy="4354582"/>
          </a:xfrm>
        </p:spPr>
        <p:txBody>
          <a:bodyPr/>
          <a:lstStyle/>
          <a:p>
            <a:pPr marL="0" indent="0">
              <a:buNone/>
            </a:pPr>
            <a:r>
              <a:rPr lang="nl-NL" sz="2800" dirty="0" smtClean="0"/>
              <a:t>“… de denk- en redeneerprocessen van de verpleegkundige naar aanleiding van de zorgvraag en op basis van de verzamelde gegevens over de zorgvrager en zijn omgeving. Klinisch redeneren moet leiden tot de vaststelling van de verpleegkundige diagnose, de resultaten en de verpleegkundige interventies.”</a:t>
            </a:r>
          </a:p>
          <a:p>
            <a:pPr>
              <a:buNone/>
            </a:pPr>
            <a:r>
              <a:rPr lang="nl-NL" sz="2800" dirty="0" smtClean="0"/>
              <a:t>    (Schoot, 2011)</a:t>
            </a:r>
          </a:p>
        </p:txBody>
      </p:sp>
    </p:spTree>
    <p:extLst>
      <p:ext uri="{BB962C8B-B14F-4D97-AF65-F5344CB8AC3E}">
        <p14:creationId xmlns:p14="http://schemas.microsoft.com/office/powerpoint/2010/main" val="3214897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nl-NL" sz="3200" smtClean="0">
                <a:latin typeface="Arial" charset="0"/>
              </a:rPr>
              <a:t>Wat is Evidence-Based Practice (EBP)</a:t>
            </a:r>
          </a:p>
        </p:txBody>
      </p:sp>
      <p:sp>
        <p:nvSpPr>
          <p:cNvPr id="269315" name="Rectangle 3"/>
          <p:cNvSpPr>
            <a:spLocks noGrp="1" noChangeArrowheads="1"/>
          </p:cNvSpPr>
          <p:nvPr>
            <p:ph sz="quarter" idx="1"/>
          </p:nvPr>
        </p:nvSpPr>
        <p:spPr>
          <a:xfrm>
            <a:off x="685800" y="1524000"/>
            <a:ext cx="7773988" cy="4568825"/>
          </a:xfrm>
        </p:spPr>
        <p:txBody>
          <a:bodyPr/>
          <a:lstStyle/>
          <a:p>
            <a:pPr eaLnBrk="1" hangingPunct="1">
              <a:buFontTx/>
              <a:buNone/>
              <a:defRPr/>
            </a:pPr>
            <a:r>
              <a:rPr lang="nl-NL" i="1" dirty="0" smtClean="0">
                <a:effectLst>
                  <a:outerShdw blurRad="38100" dist="38100" dir="2700000" algn="tl">
                    <a:srgbClr val="000000"/>
                  </a:outerShdw>
                </a:effectLst>
                <a:latin typeface="Arial" charset="0"/>
              </a:rPr>
              <a:t>  </a:t>
            </a:r>
            <a:r>
              <a:rPr lang="nl-NL" sz="2800" i="1" dirty="0" smtClean="0">
                <a:latin typeface="Arial" charset="0"/>
              </a:rPr>
              <a:t>“Het gewetensvol, expliciet en oordeelkundig gebruik van het huidige beste bewijsmateriaal (evidence) om beslissingen te nemen met individuele patiënten. Het is een integratie van </a:t>
            </a:r>
            <a:r>
              <a:rPr lang="nl-NL" sz="2800" b="1" i="1" dirty="0" smtClean="0">
                <a:latin typeface="Arial" charset="0"/>
              </a:rPr>
              <a:t>individuele klinische expertise </a:t>
            </a:r>
          </a:p>
          <a:p>
            <a:pPr eaLnBrk="1" hangingPunct="1">
              <a:buFontTx/>
              <a:buNone/>
              <a:defRPr/>
            </a:pPr>
            <a:r>
              <a:rPr lang="nl-NL" sz="2800" i="1" dirty="0" smtClean="0">
                <a:latin typeface="Arial" charset="0"/>
              </a:rPr>
              <a:t>  (behandelaar / </a:t>
            </a:r>
            <a:r>
              <a:rPr lang="nl-NL" sz="2800" i="1" dirty="0" err="1" smtClean="0">
                <a:latin typeface="Arial" charset="0"/>
              </a:rPr>
              <a:t>vpk</a:t>
            </a:r>
            <a:r>
              <a:rPr lang="nl-NL" sz="2800" i="1" dirty="0" smtClean="0">
                <a:latin typeface="Arial" charset="0"/>
              </a:rPr>
              <a:t>) met het </a:t>
            </a:r>
            <a:r>
              <a:rPr lang="nl-NL" sz="2800" b="1" i="1" dirty="0" smtClean="0">
                <a:latin typeface="Arial" charset="0"/>
              </a:rPr>
              <a:t>beste externe bewijsmateriaal </a:t>
            </a:r>
            <a:r>
              <a:rPr lang="nl-NL" sz="2800" i="1" dirty="0" smtClean="0">
                <a:latin typeface="Arial" charset="0"/>
              </a:rPr>
              <a:t>dat vanuit systematisch onderzoek beschikbaar is. De voorkeuren en verwachtingen van </a:t>
            </a:r>
            <a:r>
              <a:rPr lang="nl-NL" sz="2800" b="1" i="1" dirty="0" smtClean="0">
                <a:latin typeface="Arial" charset="0"/>
              </a:rPr>
              <a:t>patiënten</a:t>
            </a:r>
            <a:r>
              <a:rPr lang="nl-NL" sz="2800" i="1" dirty="0" smtClean="0">
                <a:latin typeface="Arial" charset="0"/>
              </a:rPr>
              <a:t> spelen bij de besluitvorming een centrale rol”</a:t>
            </a:r>
            <a:endParaRPr lang="nl-NL" sz="2800" dirty="0" smtClean="0">
              <a:latin typeface="Arial" charset="0"/>
            </a:endParaRPr>
          </a:p>
        </p:txBody>
      </p:sp>
    </p:spTree>
    <p:extLst>
      <p:ext uri="{BB962C8B-B14F-4D97-AF65-F5344CB8AC3E}">
        <p14:creationId xmlns:p14="http://schemas.microsoft.com/office/powerpoint/2010/main" val="27985063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Line 2"/>
          <p:cNvSpPr>
            <a:spLocks noChangeShapeType="1"/>
          </p:cNvSpPr>
          <p:nvPr/>
        </p:nvSpPr>
        <p:spPr bwMode="auto">
          <a:xfrm flipV="1">
            <a:off x="4025900" y="1481138"/>
            <a:ext cx="1588" cy="284162"/>
          </a:xfrm>
          <a:prstGeom prst="line">
            <a:avLst/>
          </a:prstGeom>
          <a:noFill/>
          <a:ln w="9525">
            <a:solidFill>
              <a:srgbClr val="000000"/>
            </a:solidFill>
            <a:round/>
            <a:headEnd/>
            <a:tailEnd/>
          </a:ln>
        </p:spPr>
        <p:txBody>
          <a:bodyPr/>
          <a:lstStyle/>
          <a:p>
            <a:endParaRPr lang="en-US"/>
          </a:p>
        </p:txBody>
      </p:sp>
      <p:sp>
        <p:nvSpPr>
          <p:cNvPr id="6147" name="Rectangle 5"/>
          <p:cNvSpPr>
            <a:spLocks noChangeArrowheads="1"/>
          </p:cNvSpPr>
          <p:nvPr/>
        </p:nvSpPr>
        <p:spPr bwMode="auto">
          <a:xfrm>
            <a:off x="3200400" y="838200"/>
            <a:ext cx="1219200" cy="725488"/>
          </a:xfrm>
          <a:prstGeom prst="rect">
            <a:avLst/>
          </a:prstGeom>
          <a:solidFill>
            <a:schemeClr val="bg1"/>
          </a:solidFill>
          <a:ln w="9525">
            <a:solidFill>
              <a:srgbClr val="000000"/>
            </a:solidFill>
            <a:miter lim="800000"/>
            <a:headEnd/>
            <a:tailEnd/>
          </a:ln>
        </p:spPr>
        <p:txBody>
          <a:bodyPr/>
          <a:lstStyle/>
          <a:p>
            <a:r>
              <a:rPr lang="nl-NL" sz="1200" b="1">
                <a:latin typeface="Arial" charset="0"/>
                <a:cs typeface="Times New Roman" pitchFamily="18" charset="0"/>
              </a:rPr>
              <a:t>Anamnese/ vraagverhelde-ring</a:t>
            </a:r>
          </a:p>
          <a:p>
            <a:pPr eaLnBrk="0" hangingPunct="0"/>
            <a:endParaRPr lang="nl-NL" sz="1200" b="1">
              <a:latin typeface="Arial" charset="0"/>
            </a:endParaRPr>
          </a:p>
        </p:txBody>
      </p:sp>
      <p:sp>
        <p:nvSpPr>
          <p:cNvPr id="6148" name="Rectangle 6"/>
          <p:cNvSpPr>
            <a:spLocks noChangeArrowheads="1"/>
          </p:cNvSpPr>
          <p:nvPr/>
        </p:nvSpPr>
        <p:spPr bwMode="auto">
          <a:xfrm>
            <a:off x="3205163" y="1752600"/>
            <a:ext cx="1443037" cy="533400"/>
          </a:xfrm>
          <a:prstGeom prst="rect">
            <a:avLst/>
          </a:prstGeom>
          <a:solidFill>
            <a:schemeClr val="accent2"/>
          </a:solidFill>
          <a:ln w="9525">
            <a:solidFill>
              <a:srgbClr val="000000"/>
            </a:solidFill>
            <a:miter lim="800000"/>
            <a:headEnd/>
            <a:tailEnd/>
          </a:ln>
        </p:spPr>
        <p:txBody>
          <a:bodyPr/>
          <a:lstStyle/>
          <a:p>
            <a:r>
              <a:rPr lang="nl-NL" sz="1200" b="1">
                <a:solidFill>
                  <a:schemeClr val="bg1"/>
                </a:solidFill>
                <a:latin typeface="Arial" charset="0"/>
                <a:cs typeface="Times New Roman" pitchFamily="18" charset="0"/>
              </a:rPr>
              <a:t>Besluitvorming</a:t>
            </a:r>
          </a:p>
          <a:p>
            <a:r>
              <a:rPr lang="nl-NL" sz="1200" b="1">
                <a:solidFill>
                  <a:schemeClr val="bg1"/>
                </a:solidFill>
                <a:latin typeface="Arial" charset="0"/>
                <a:cs typeface="Times New Roman" pitchFamily="18" charset="0"/>
              </a:rPr>
              <a:t>Diagnose</a:t>
            </a:r>
          </a:p>
          <a:p>
            <a:pPr eaLnBrk="0" hangingPunct="0"/>
            <a:endParaRPr lang="nl-NL" sz="1200" b="1">
              <a:solidFill>
                <a:schemeClr val="bg1"/>
              </a:solidFill>
              <a:latin typeface="Arial" charset="0"/>
            </a:endParaRPr>
          </a:p>
        </p:txBody>
      </p:sp>
      <p:sp>
        <p:nvSpPr>
          <p:cNvPr id="6149" name="Rectangle 8"/>
          <p:cNvSpPr>
            <a:spLocks noChangeArrowheads="1"/>
          </p:cNvSpPr>
          <p:nvPr/>
        </p:nvSpPr>
        <p:spPr bwMode="auto">
          <a:xfrm>
            <a:off x="3205163" y="2700338"/>
            <a:ext cx="1443037" cy="500062"/>
          </a:xfrm>
          <a:prstGeom prst="rect">
            <a:avLst/>
          </a:prstGeom>
          <a:solidFill>
            <a:schemeClr val="accent2"/>
          </a:solidFill>
          <a:ln w="9525">
            <a:solidFill>
              <a:srgbClr val="000000"/>
            </a:solidFill>
            <a:miter lim="800000"/>
            <a:headEnd/>
            <a:tailEnd/>
          </a:ln>
        </p:spPr>
        <p:txBody>
          <a:bodyPr/>
          <a:lstStyle/>
          <a:p>
            <a:r>
              <a:rPr lang="nl-NL" sz="1200" b="1">
                <a:solidFill>
                  <a:schemeClr val="bg1"/>
                </a:solidFill>
                <a:latin typeface="Arial" charset="0"/>
                <a:cs typeface="Times New Roman" pitchFamily="18" charset="0"/>
              </a:rPr>
              <a:t>Besluitvorming resultaten</a:t>
            </a:r>
            <a:r>
              <a:rPr lang="nl-NL" sz="1200" b="1">
                <a:latin typeface="Arial" charset="0"/>
                <a:cs typeface="Times New Roman" pitchFamily="18" charset="0"/>
              </a:rPr>
              <a:t> </a:t>
            </a:r>
          </a:p>
          <a:p>
            <a:pPr eaLnBrk="0" hangingPunct="0"/>
            <a:endParaRPr lang="nl-NL" sz="1200" b="1">
              <a:solidFill>
                <a:srgbClr val="8C0F31"/>
              </a:solidFill>
              <a:latin typeface="Arial" charset="0"/>
            </a:endParaRPr>
          </a:p>
        </p:txBody>
      </p:sp>
      <p:sp>
        <p:nvSpPr>
          <p:cNvPr id="6150" name="Rectangle 10"/>
          <p:cNvSpPr>
            <a:spLocks noChangeArrowheads="1"/>
          </p:cNvSpPr>
          <p:nvPr/>
        </p:nvSpPr>
        <p:spPr bwMode="auto">
          <a:xfrm>
            <a:off x="3200400" y="4516438"/>
            <a:ext cx="1244600" cy="284162"/>
          </a:xfrm>
          <a:prstGeom prst="rect">
            <a:avLst/>
          </a:prstGeom>
          <a:solidFill>
            <a:schemeClr val="bg1"/>
          </a:solidFill>
          <a:ln w="9525">
            <a:solidFill>
              <a:srgbClr val="000000"/>
            </a:solidFill>
            <a:miter lim="800000"/>
            <a:headEnd/>
            <a:tailEnd/>
          </a:ln>
        </p:spPr>
        <p:txBody>
          <a:bodyPr/>
          <a:lstStyle/>
          <a:p>
            <a:r>
              <a:rPr lang="nl-NL" sz="1200" b="1">
                <a:cs typeface="Times New Roman" pitchFamily="18" charset="0"/>
              </a:rPr>
              <a:t>Uitvoering</a:t>
            </a:r>
          </a:p>
          <a:p>
            <a:pPr eaLnBrk="0" hangingPunct="0"/>
            <a:endParaRPr lang="nl-NL" sz="800">
              <a:solidFill>
                <a:srgbClr val="8C0F31"/>
              </a:solidFill>
            </a:endParaRPr>
          </a:p>
        </p:txBody>
      </p:sp>
      <p:sp>
        <p:nvSpPr>
          <p:cNvPr id="6151" name="Rectangle 11"/>
          <p:cNvSpPr>
            <a:spLocks noChangeArrowheads="1"/>
          </p:cNvSpPr>
          <p:nvPr/>
        </p:nvSpPr>
        <p:spPr bwMode="auto">
          <a:xfrm>
            <a:off x="3205163" y="3646488"/>
            <a:ext cx="1443037" cy="544512"/>
          </a:xfrm>
          <a:prstGeom prst="rect">
            <a:avLst/>
          </a:prstGeom>
          <a:solidFill>
            <a:schemeClr val="accent2"/>
          </a:solidFill>
          <a:ln w="9525">
            <a:solidFill>
              <a:srgbClr val="000000"/>
            </a:solidFill>
            <a:miter lim="800000"/>
            <a:headEnd/>
            <a:tailEnd/>
          </a:ln>
        </p:spPr>
        <p:txBody>
          <a:bodyPr/>
          <a:lstStyle/>
          <a:p>
            <a:r>
              <a:rPr lang="nl-NL" sz="1200" b="1">
                <a:solidFill>
                  <a:schemeClr val="bg1"/>
                </a:solidFill>
                <a:latin typeface="Arial" charset="0"/>
                <a:cs typeface="Times New Roman" pitchFamily="18" charset="0"/>
              </a:rPr>
              <a:t>Besluitvorming interventies</a:t>
            </a:r>
          </a:p>
          <a:p>
            <a:pPr eaLnBrk="0" hangingPunct="0"/>
            <a:endParaRPr lang="nl-NL" sz="1200" b="1">
              <a:solidFill>
                <a:schemeClr val="bg1"/>
              </a:solidFill>
              <a:latin typeface="Arial" charset="0"/>
            </a:endParaRPr>
          </a:p>
        </p:txBody>
      </p:sp>
      <p:sp>
        <p:nvSpPr>
          <p:cNvPr id="6152" name="Rectangle 14"/>
          <p:cNvSpPr>
            <a:spLocks noChangeArrowheads="1"/>
          </p:cNvSpPr>
          <p:nvPr/>
        </p:nvSpPr>
        <p:spPr bwMode="auto">
          <a:xfrm>
            <a:off x="5257800" y="2057400"/>
            <a:ext cx="957263" cy="190500"/>
          </a:xfrm>
          <a:prstGeom prst="rect">
            <a:avLst/>
          </a:prstGeom>
          <a:solidFill>
            <a:schemeClr val="bg1"/>
          </a:solidFill>
          <a:ln w="9525">
            <a:solidFill>
              <a:srgbClr val="000000"/>
            </a:solidFill>
            <a:miter lim="800000"/>
            <a:headEnd/>
            <a:tailEnd/>
          </a:ln>
        </p:spPr>
        <p:txBody>
          <a:bodyPr/>
          <a:lstStyle/>
          <a:p>
            <a:r>
              <a:rPr lang="nl-NL" sz="1000" b="1">
                <a:latin typeface="Arial" charset="0"/>
                <a:cs typeface="Times New Roman" pitchFamily="18" charset="0"/>
              </a:rPr>
              <a:t>exper</a:t>
            </a:r>
            <a:r>
              <a:rPr lang="nl-NL" sz="1000" b="1">
                <a:cs typeface="Times New Roman" pitchFamily="18" charset="0"/>
              </a:rPr>
              <a:t>t</a:t>
            </a:r>
          </a:p>
          <a:p>
            <a:pPr eaLnBrk="0" hangingPunct="0"/>
            <a:endParaRPr lang="nl-NL" sz="1000" b="1">
              <a:solidFill>
                <a:srgbClr val="8C0F31"/>
              </a:solidFill>
            </a:endParaRPr>
          </a:p>
        </p:txBody>
      </p:sp>
      <p:sp>
        <p:nvSpPr>
          <p:cNvPr id="6153" name="Rectangle 15"/>
          <p:cNvSpPr>
            <a:spLocks noChangeArrowheads="1"/>
          </p:cNvSpPr>
          <p:nvPr/>
        </p:nvSpPr>
        <p:spPr bwMode="auto">
          <a:xfrm>
            <a:off x="5214938" y="2859088"/>
            <a:ext cx="957262" cy="188912"/>
          </a:xfrm>
          <a:prstGeom prst="rect">
            <a:avLst/>
          </a:prstGeom>
          <a:solidFill>
            <a:schemeClr val="bg1"/>
          </a:solidFill>
          <a:ln w="9525">
            <a:solidFill>
              <a:srgbClr val="000000"/>
            </a:solidFill>
            <a:miter lim="800000"/>
            <a:headEnd/>
            <a:tailEnd/>
          </a:ln>
        </p:spPr>
        <p:txBody>
          <a:bodyPr/>
          <a:lstStyle/>
          <a:p>
            <a:r>
              <a:rPr lang="nl-NL" sz="1000" b="1">
                <a:latin typeface="Arial" charset="0"/>
                <a:cs typeface="Times New Roman" pitchFamily="18" charset="0"/>
              </a:rPr>
              <a:t>evidence</a:t>
            </a:r>
          </a:p>
          <a:p>
            <a:pPr eaLnBrk="0" hangingPunct="0"/>
            <a:endParaRPr lang="nl-NL" sz="1000">
              <a:solidFill>
                <a:srgbClr val="8C0F31"/>
              </a:solidFill>
              <a:latin typeface="Arial" charset="0"/>
            </a:endParaRPr>
          </a:p>
        </p:txBody>
      </p:sp>
      <p:sp>
        <p:nvSpPr>
          <p:cNvPr id="6154" name="Rectangle 17"/>
          <p:cNvSpPr>
            <a:spLocks noChangeArrowheads="1"/>
          </p:cNvSpPr>
          <p:nvPr/>
        </p:nvSpPr>
        <p:spPr bwMode="auto">
          <a:xfrm>
            <a:off x="5214938" y="3621088"/>
            <a:ext cx="957262" cy="188912"/>
          </a:xfrm>
          <a:prstGeom prst="rect">
            <a:avLst/>
          </a:prstGeom>
          <a:solidFill>
            <a:schemeClr val="bg1"/>
          </a:solidFill>
          <a:ln w="9525">
            <a:solidFill>
              <a:srgbClr val="000000"/>
            </a:solidFill>
            <a:miter lim="800000"/>
            <a:headEnd/>
            <a:tailEnd/>
          </a:ln>
        </p:spPr>
        <p:txBody>
          <a:bodyPr/>
          <a:lstStyle/>
          <a:p>
            <a:r>
              <a:rPr lang="nl-NL" sz="1000" b="1">
                <a:latin typeface="Arial" charset="0"/>
                <a:cs typeface="Times New Roman" pitchFamily="18" charset="0"/>
              </a:rPr>
              <a:t>cliën</a:t>
            </a:r>
            <a:r>
              <a:rPr lang="nl-NL" sz="1000" b="1">
                <a:cs typeface="Times New Roman" pitchFamily="18" charset="0"/>
              </a:rPr>
              <a:t>t</a:t>
            </a:r>
          </a:p>
          <a:p>
            <a:pPr eaLnBrk="0" hangingPunct="0"/>
            <a:endParaRPr lang="nl-NL" sz="1000">
              <a:solidFill>
                <a:srgbClr val="8C0F31"/>
              </a:solidFill>
            </a:endParaRPr>
          </a:p>
        </p:txBody>
      </p:sp>
      <p:sp>
        <p:nvSpPr>
          <p:cNvPr id="6155" name="Rectangle 20"/>
          <p:cNvSpPr>
            <a:spLocks noChangeArrowheads="1"/>
          </p:cNvSpPr>
          <p:nvPr/>
        </p:nvSpPr>
        <p:spPr bwMode="auto">
          <a:xfrm>
            <a:off x="5214938" y="3925888"/>
            <a:ext cx="957262" cy="188912"/>
          </a:xfrm>
          <a:prstGeom prst="rect">
            <a:avLst/>
          </a:prstGeom>
          <a:solidFill>
            <a:schemeClr val="bg1"/>
          </a:solidFill>
          <a:ln w="9525">
            <a:solidFill>
              <a:srgbClr val="000000"/>
            </a:solidFill>
            <a:miter lim="800000"/>
            <a:headEnd/>
            <a:tailEnd/>
          </a:ln>
        </p:spPr>
        <p:txBody>
          <a:bodyPr/>
          <a:lstStyle/>
          <a:p>
            <a:r>
              <a:rPr lang="nl-NL" sz="1000" b="1">
                <a:latin typeface="Arial" charset="0"/>
                <a:cs typeface="Times New Roman" pitchFamily="18" charset="0"/>
              </a:rPr>
              <a:t>evidence</a:t>
            </a:r>
          </a:p>
          <a:p>
            <a:pPr eaLnBrk="0" hangingPunct="0"/>
            <a:endParaRPr lang="nl-NL" sz="1000">
              <a:solidFill>
                <a:srgbClr val="8C0F31"/>
              </a:solidFill>
            </a:endParaRPr>
          </a:p>
        </p:txBody>
      </p:sp>
      <p:sp>
        <p:nvSpPr>
          <p:cNvPr id="6156" name="Rectangle 21"/>
          <p:cNvSpPr>
            <a:spLocks noChangeArrowheads="1"/>
          </p:cNvSpPr>
          <p:nvPr/>
        </p:nvSpPr>
        <p:spPr bwMode="auto">
          <a:xfrm>
            <a:off x="5219700" y="1773238"/>
            <a:ext cx="957263" cy="190500"/>
          </a:xfrm>
          <a:prstGeom prst="rect">
            <a:avLst/>
          </a:prstGeom>
          <a:solidFill>
            <a:schemeClr val="bg1"/>
          </a:solidFill>
          <a:ln w="9525">
            <a:solidFill>
              <a:srgbClr val="000000"/>
            </a:solidFill>
            <a:miter lim="800000"/>
            <a:headEnd/>
            <a:tailEnd/>
          </a:ln>
        </p:spPr>
        <p:txBody>
          <a:bodyPr/>
          <a:lstStyle/>
          <a:p>
            <a:r>
              <a:rPr lang="nl-NL" sz="1000" b="1">
                <a:latin typeface="Arial" charset="0"/>
                <a:cs typeface="Times New Roman" pitchFamily="18" charset="0"/>
              </a:rPr>
              <a:t>evidence</a:t>
            </a:r>
          </a:p>
          <a:p>
            <a:pPr eaLnBrk="0" hangingPunct="0"/>
            <a:endParaRPr lang="nl-NL" sz="1000">
              <a:latin typeface="Arial" charset="0"/>
            </a:endParaRPr>
          </a:p>
        </p:txBody>
      </p:sp>
      <p:sp>
        <p:nvSpPr>
          <p:cNvPr id="6157" name="Rectangle 22"/>
          <p:cNvSpPr>
            <a:spLocks noChangeArrowheads="1"/>
          </p:cNvSpPr>
          <p:nvPr/>
        </p:nvSpPr>
        <p:spPr bwMode="auto">
          <a:xfrm>
            <a:off x="5257800" y="1470025"/>
            <a:ext cx="957263" cy="188913"/>
          </a:xfrm>
          <a:prstGeom prst="rect">
            <a:avLst/>
          </a:prstGeom>
          <a:solidFill>
            <a:schemeClr val="bg1"/>
          </a:solidFill>
          <a:ln w="9525">
            <a:solidFill>
              <a:srgbClr val="000000"/>
            </a:solidFill>
            <a:miter lim="800000"/>
            <a:headEnd/>
            <a:tailEnd/>
          </a:ln>
        </p:spPr>
        <p:txBody>
          <a:bodyPr/>
          <a:lstStyle/>
          <a:p>
            <a:r>
              <a:rPr lang="nl-NL" sz="1000" b="1">
                <a:latin typeface="Arial" charset="0"/>
              </a:rPr>
              <a:t>cliënt</a:t>
            </a:r>
          </a:p>
          <a:p>
            <a:pPr eaLnBrk="0" hangingPunct="0"/>
            <a:endParaRPr lang="nl-NL" sz="1000">
              <a:latin typeface="Arial" charset="0"/>
            </a:endParaRPr>
          </a:p>
        </p:txBody>
      </p:sp>
      <p:sp>
        <p:nvSpPr>
          <p:cNvPr id="6158" name="Rectangle 25"/>
          <p:cNvSpPr>
            <a:spLocks noChangeArrowheads="1"/>
          </p:cNvSpPr>
          <p:nvPr/>
        </p:nvSpPr>
        <p:spPr bwMode="auto">
          <a:xfrm>
            <a:off x="5214938" y="2554288"/>
            <a:ext cx="957262" cy="188912"/>
          </a:xfrm>
          <a:prstGeom prst="rect">
            <a:avLst/>
          </a:prstGeom>
          <a:solidFill>
            <a:schemeClr val="bg1"/>
          </a:solidFill>
          <a:ln w="9525">
            <a:solidFill>
              <a:srgbClr val="000000"/>
            </a:solidFill>
            <a:miter lim="800000"/>
            <a:headEnd/>
            <a:tailEnd/>
          </a:ln>
        </p:spPr>
        <p:txBody>
          <a:bodyPr/>
          <a:lstStyle/>
          <a:p>
            <a:r>
              <a:rPr lang="nl-NL" sz="1000" b="1">
                <a:latin typeface="Arial" charset="0"/>
                <a:cs typeface="Times New Roman" pitchFamily="18" charset="0"/>
              </a:rPr>
              <a:t>cliënt</a:t>
            </a:r>
          </a:p>
          <a:p>
            <a:pPr eaLnBrk="0" hangingPunct="0"/>
            <a:endParaRPr lang="nl-NL" sz="1000" b="1">
              <a:latin typeface="Arial" charset="0"/>
            </a:endParaRPr>
          </a:p>
        </p:txBody>
      </p:sp>
      <p:sp>
        <p:nvSpPr>
          <p:cNvPr id="6159" name="Rectangle 26"/>
          <p:cNvSpPr>
            <a:spLocks noChangeArrowheads="1"/>
          </p:cNvSpPr>
          <p:nvPr/>
        </p:nvSpPr>
        <p:spPr bwMode="auto">
          <a:xfrm>
            <a:off x="5214938" y="3163888"/>
            <a:ext cx="957262" cy="188912"/>
          </a:xfrm>
          <a:prstGeom prst="rect">
            <a:avLst/>
          </a:prstGeom>
          <a:solidFill>
            <a:schemeClr val="bg1"/>
          </a:solidFill>
          <a:ln w="9525">
            <a:solidFill>
              <a:srgbClr val="000000"/>
            </a:solidFill>
            <a:miter lim="800000"/>
            <a:headEnd/>
            <a:tailEnd/>
          </a:ln>
        </p:spPr>
        <p:txBody>
          <a:bodyPr/>
          <a:lstStyle/>
          <a:p>
            <a:r>
              <a:rPr lang="nl-NL" sz="1000" b="1">
                <a:latin typeface="Arial" charset="0"/>
                <a:cs typeface="Times New Roman" pitchFamily="18" charset="0"/>
              </a:rPr>
              <a:t>expert</a:t>
            </a:r>
          </a:p>
          <a:p>
            <a:pPr eaLnBrk="0" hangingPunct="0"/>
            <a:endParaRPr lang="nl-NL" sz="1000">
              <a:solidFill>
                <a:srgbClr val="8C0F31"/>
              </a:solidFill>
              <a:latin typeface="Arial" charset="0"/>
            </a:endParaRPr>
          </a:p>
        </p:txBody>
      </p:sp>
      <p:sp>
        <p:nvSpPr>
          <p:cNvPr id="6160" name="Rectangle 27"/>
          <p:cNvSpPr>
            <a:spLocks noChangeArrowheads="1"/>
          </p:cNvSpPr>
          <p:nvPr/>
        </p:nvSpPr>
        <p:spPr bwMode="auto">
          <a:xfrm>
            <a:off x="5214938" y="4230688"/>
            <a:ext cx="957262" cy="188912"/>
          </a:xfrm>
          <a:prstGeom prst="rect">
            <a:avLst/>
          </a:prstGeom>
          <a:solidFill>
            <a:schemeClr val="bg1"/>
          </a:solidFill>
          <a:ln w="9525">
            <a:solidFill>
              <a:srgbClr val="000000"/>
            </a:solidFill>
            <a:miter lim="800000"/>
            <a:headEnd/>
            <a:tailEnd/>
          </a:ln>
        </p:spPr>
        <p:txBody>
          <a:bodyPr/>
          <a:lstStyle/>
          <a:p>
            <a:r>
              <a:rPr lang="nl-NL" sz="1000" b="1">
                <a:latin typeface="Arial" charset="0"/>
                <a:cs typeface="Times New Roman" pitchFamily="18" charset="0"/>
              </a:rPr>
              <a:t>expert</a:t>
            </a:r>
          </a:p>
          <a:p>
            <a:pPr eaLnBrk="0" hangingPunct="0"/>
            <a:endParaRPr lang="nl-NL" sz="1000" b="1"/>
          </a:p>
        </p:txBody>
      </p:sp>
      <p:sp>
        <p:nvSpPr>
          <p:cNvPr id="6161" name="Line 34"/>
          <p:cNvSpPr>
            <a:spLocks noChangeShapeType="1"/>
          </p:cNvSpPr>
          <p:nvPr/>
        </p:nvSpPr>
        <p:spPr bwMode="auto">
          <a:xfrm flipH="1">
            <a:off x="4800600" y="1828800"/>
            <a:ext cx="365125" cy="0"/>
          </a:xfrm>
          <a:prstGeom prst="line">
            <a:avLst/>
          </a:prstGeom>
          <a:noFill/>
          <a:ln w="9525">
            <a:solidFill>
              <a:schemeClr val="tx1"/>
            </a:solidFill>
            <a:round/>
            <a:headEnd/>
            <a:tailEnd type="triangle" w="med" len="med"/>
          </a:ln>
        </p:spPr>
        <p:txBody>
          <a:bodyPr/>
          <a:lstStyle/>
          <a:p>
            <a:endParaRPr lang="en-US"/>
          </a:p>
        </p:txBody>
      </p:sp>
      <p:sp>
        <p:nvSpPr>
          <p:cNvPr id="6162" name="Line 35"/>
          <p:cNvSpPr>
            <a:spLocks noChangeShapeType="1"/>
          </p:cNvSpPr>
          <p:nvPr/>
        </p:nvSpPr>
        <p:spPr bwMode="auto">
          <a:xfrm flipH="1">
            <a:off x="4876800" y="2970213"/>
            <a:ext cx="338138" cy="1587"/>
          </a:xfrm>
          <a:prstGeom prst="line">
            <a:avLst/>
          </a:prstGeom>
          <a:noFill/>
          <a:ln w="9525">
            <a:solidFill>
              <a:schemeClr val="tx1"/>
            </a:solidFill>
            <a:round/>
            <a:headEnd/>
            <a:tailEnd type="triangle" w="med" len="med"/>
          </a:ln>
        </p:spPr>
        <p:txBody>
          <a:bodyPr/>
          <a:lstStyle/>
          <a:p>
            <a:endParaRPr lang="en-US"/>
          </a:p>
        </p:txBody>
      </p:sp>
      <p:sp>
        <p:nvSpPr>
          <p:cNvPr id="6163" name="Line 36"/>
          <p:cNvSpPr>
            <a:spLocks noChangeShapeType="1"/>
          </p:cNvSpPr>
          <p:nvPr/>
        </p:nvSpPr>
        <p:spPr bwMode="auto">
          <a:xfrm flipH="1">
            <a:off x="4800600" y="3962400"/>
            <a:ext cx="414338" cy="0"/>
          </a:xfrm>
          <a:prstGeom prst="line">
            <a:avLst/>
          </a:prstGeom>
          <a:noFill/>
          <a:ln w="9525">
            <a:solidFill>
              <a:schemeClr val="tx1"/>
            </a:solidFill>
            <a:round/>
            <a:headEnd/>
            <a:tailEnd type="triangle" w="med" len="med"/>
          </a:ln>
        </p:spPr>
        <p:txBody>
          <a:bodyPr/>
          <a:lstStyle/>
          <a:p>
            <a:endParaRPr lang="en-US"/>
          </a:p>
        </p:txBody>
      </p:sp>
      <p:sp>
        <p:nvSpPr>
          <p:cNvPr id="6164" name="Line 41"/>
          <p:cNvSpPr>
            <a:spLocks noChangeShapeType="1"/>
          </p:cNvSpPr>
          <p:nvPr/>
        </p:nvSpPr>
        <p:spPr bwMode="auto">
          <a:xfrm flipH="1">
            <a:off x="4875213" y="1563688"/>
            <a:ext cx="382587" cy="188912"/>
          </a:xfrm>
          <a:prstGeom prst="line">
            <a:avLst/>
          </a:prstGeom>
          <a:noFill/>
          <a:ln w="9525">
            <a:solidFill>
              <a:schemeClr val="tx1"/>
            </a:solidFill>
            <a:round/>
            <a:headEnd/>
            <a:tailEnd type="triangle" w="med" len="med"/>
          </a:ln>
        </p:spPr>
        <p:txBody>
          <a:bodyPr/>
          <a:lstStyle/>
          <a:p>
            <a:endParaRPr lang="en-US"/>
          </a:p>
        </p:txBody>
      </p:sp>
      <p:sp>
        <p:nvSpPr>
          <p:cNvPr id="6165" name="Line 42"/>
          <p:cNvSpPr>
            <a:spLocks noChangeShapeType="1"/>
          </p:cNvSpPr>
          <p:nvPr/>
        </p:nvSpPr>
        <p:spPr bwMode="auto">
          <a:xfrm flipH="1" flipV="1">
            <a:off x="4800600" y="1943100"/>
            <a:ext cx="382588" cy="188913"/>
          </a:xfrm>
          <a:prstGeom prst="line">
            <a:avLst/>
          </a:prstGeom>
          <a:noFill/>
          <a:ln w="9525">
            <a:solidFill>
              <a:schemeClr val="tx1"/>
            </a:solidFill>
            <a:round/>
            <a:headEnd/>
            <a:tailEnd type="triangle" w="med" len="med"/>
          </a:ln>
        </p:spPr>
        <p:txBody>
          <a:bodyPr/>
          <a:lstStyle/>
          <a:p>
            <a:endParaRPr lang="en-US"/>
          </a:p>
        </p:txBody>
      </p:sp>
      <p:sp>
        <p:nvSpPr>
          <p:cNvPr id="6166" name="Line 43"/>
          <p:cNvSpPr>
            <a:spLocks noChangeShapeType="1"/>
          </p:cNvSpPr>
          <p:nvPr/>
        </p:nvSpPr>
        <p:spPr bwMode="auto">
          <a:xfrm flipH="1">
            <a:off x="4832350" y="2630488"/>
            <a:ext cx="382588" cy="188912"/>
          </a:xfrm>
          <a:prstGeom prst="line">
            <a:avLst/>
          </a:prstGeom>
          <a:noFill/>
          <a:ln w="9525">
            <a:solidFill>
              <a:schemeClr val="tx1"/>
            </a:solidFill>
            <a:round/>
            <a:headEnd/>
            <a:tailEnd type="triangle" w="med" len="med"/>
          </a:ln>
        </p:spPr>
        <p:txBody>
          <a:bodyPr/>
          <a:lstStyle/>
          <a:p>
            <a:endParaRPr lang="en-US"/>
          </a:p>
        </p:txBody>
      </p:sp>
      <p:sp>
        <p:nvSpPr>
          <p:cNvPr id="6167" name="Line 44"/>
          <p:cNvSpPr>
            <a:spLocks noChangeShapeType="1"/>
          </p:cNvSpPr>
          <p:nvPr/>
        </p:nvSpPr>
        <p:spPr bwMode="auto">
          <a:xfrm flipH="1" flipV="1">
            <a:off x="4832350" y="3087688"/>
            <a:ext cx="382588" cy="188912"/>
          </a:xfrm>
          <a:prstGeom prst="line">
            <a:avLst/>
          </a:prstGeom>
          <a:noFill/>
          <a:ln w="9525">
            <a:solidFill>
              <a:schemeClr val="tx1"/>
            </a:solidFill>
            <a:round/>
            <a:headEnd/>
            <a:tailEnd type="triangle" w="med" len="med"/>
          </a:ln>
        </p:spPr>
        <p:txBody>
          <a:bodyPr/>
          <a:lstStyle/>
          <a:p>
            <a:endParaRPr lang="en-US"/>
          </a:p>
        </p:txBody>
      </p:sp>
      <p:sp>
        <p:nvSpPr>
          <p:cNvPr id="6168" name="Line 45"/>
          <p:cNvSpPr>
            <a:spLocks noChangeShapeType="1"/>
          </p:cNvSpPr>
          <p:nvPr/>
        </p:nvSpPr>
        <p:spPr bwMode="auto">
          <a:xfrm flipH="1">
            <a:off x="4832350" y="3697288"/>
            <a:ext cx="382588" cy="188912"/>
          </a:xfrm>
          <a:prstGeom prst="line">
            <a:avLst/>
          </a:prstGeom>
          <a:noFill/>
          <a:ln w="9525">
            <a:solidFill>
              <a:schemeClr val="tx1"/>
            </a:solidFill>
            <a:round/>
            <a:headEnd/>
            <a:tailEnd type="triangle" w="med" len="med"/>
          </a:ln>
        </p:spPr>
        <p:txBody>
          <a:bodyPr/>
          <a:lstStyle/>
          <a:p>
            <a:endParaRPr lang="en-US"/>
          </a:p>
        </p:txBody>
      </p:sp>
      <p:sp>
        <p:nvSpPr>
          <p:cNvPr id="6169" name="Line 46"/>
          <p:cNvSpPr>
            <a:spLocks noChangeShapeType="1"/>
          </p:cNvSpPr>
          <p:nvPr/>
        </p:nvSpPr>
        <p:spPr bwMode="auto">
          <a:xfrm flipH="1" flipV="1">
            <a:off x="4832350" y="4076700"/>
            <a:ext cx="382588" cy="190500"/>
          </a:xfrm>
          <a:prstGeom prst="line">
            <a:avLst/>
          </a:prstGeom>
          <a:noFill/>
          <a:ln w="9525">
            <a:solidFill>
              <a:schemeClr val="tx1"/>
            </a:solidFill>
            <a:round/>
            <a:headEnd/>
            <a:tailEnd type="triangle" w="med" len="med"/>
          </a:ln>
        </p:spPr>
        <p:txBody>
          <a:bodyPr/>
          <a:lstStyle/>
          <a:p>
            <a:endParaRPr lang="en-US"/>
          </a:p>
        </p:txBody>
      </p:sp>
      <p:sp>
        <p:nvSpPr>
          <p:cNvPr id="6170" name="Line 51"/>
          <p:cNvSpPr>
            <a:spLocks noChangeShapeType="1"/>
          </p:cNvSpPr>
          <p:nvPr/>
        </p:nvSpPr>
        <p:spPr bwMode="auto">
          <a:xfrm flipH="1" flipV="1">
            <a:off x="2819400" y="1219200"/>
            <a:ext cx="3175" cy="4111625"/>
          </a:xfrm>
          <a:prstGeom prst="line">
            <a:avLst/>
          </a:prstGeom>
          <a:noFill/>
          <a:ln w="9525">
            <a:solidFill>
              <a:schemeClr val="tx1"/>
            </a:solidFill>
            <a:round/>
            <a:headEnd type="oval" w="med" len="med"/>
            <a:tailEnd type="oval" w="med" len="med"/>
          </a:ln>
        </p:spPr>
        <p:txBody>
          <a:bodyPr/>
          <a:lstStyle/>
          <a:p>
            <a:endParaRPr lang="en-US"/>
          </a:p>
        </p:txBody>
      </p:sp>
      <p:sp>
        <p:nvSpPr>
          <p:cNvPr id="6171" name="Line 53"/>
          <p:cNvSpPr>
            <a:spLocks noChangeShapeType="1"/>
          </p:cNvSpPr>
          <p:nvPr/>
        </p:nvSpPr>
        <p:spPr bwMode="auto">
          <a:xfrm flipH="1">
            <a:off x="2819400" y="1219200"/>
            <a:ext cx="382588" cy="1588"/>
          </a:xfrm>
          <a:prstGeom prst="line">
            <a:avLst/>
          </a:prstGeom>
          <a:noFill/>
          <a:ln w="9525">
            <a:solidFill>
              <a:schemeClr val="tx1"/>
            </a:solidFill>
            <a:round/>
            <a:headEnd type="triangle" w="med" len="med"/>
            <a:tailEnd type="triangle" w="med" len="med"/>
          </a:ln>
        </p:spPr>
        <p:txBody>
          <a:bodyPr/>
          <a:lstStyle/>
          <a:p>
            <a:endParaRPr lang="en-US"/>
          </a:p>
        </p:txBody>
      </p:sp>
      <p:sp>
        <p:nvSpPr>
          <p:cNvPr id="6172" name="Line 54"/>
          <p:cNvSpPr>
            <a:spLocks noChangeShapeType="1"/>
          </p:cNvSpPr>
          <p:nvPr/>
        </p:nvSpPr>
        <p:spPr bwMode="auto">
          <a:xfrm flipH="1">
            <a:off x="2822575" y="2971800"/>
            <a:ext cx="382588" cy="1588"/>
          </a:xfrm>
          <a:prstGeom prst="line">
            <a:avLst/>
          </a:prstGeom>
          <a:noFill/>
          <a:ln w="9525">
            <a:solidFill>
              <a:schemeClr val="tx1"/>
            </a:solidFill>
            <a:round/>
            <a:headEnd type="triangle" w="med" len="med"/>
            <a:tailEnd type="triangle" w="med" len="med"/>
          </a:ln>
        </p:spPr>
        <p:txBody>
          <a:bodyPr/>
          <a:lstStyle/>
          <a:p>
            <a:endParaRPr lang="en-US"/>
          </a:p>
        </p:txBody>
      </p:sp>
      <p:sp>
        <p:nvSpPr>
          <p:cNvPr id="6173" name="Line 55"/>
          <p:cNvSpPr>
            <a:spLocks noChangeShapeType="1"/>
          </p:cNvSpPr>
          <p:nvPr/>
        </p:nvSpPr>
        <p:spPr bwMode="auto">
          <a:xfrm flipH="1">
            <a:off x="2819400" y="3962400"/>
            <a:ext cx="382588" cy="1588"/>
          </a:xfrm>
          <a:prstGeom prst="line">
            <a:avLst/>
          </a:prstGeom>
          <a:noFill/>
          <a:ln w="9525">
            <a:solidFill>
              <a:schemeClr val="tx1"/>
            </a:solidFill>
            <a:round/>
            <a:headEnd type="triangle" w="med" len="med"/>
            <a:tailEnd type="triangle" w="med" len="med"/>
          </a:ln>
        </p:spPr>
        <p:txBody>
          <a:bodyPr/>
          <a:lstStyle/>
          <a:p>
            <a:endParaRPr lang="en-US"/>
          </a:p>
        </p:txBody>
      </p:sp>
      <p:sp>
        <p:nvSpPr>
          <p:cNvPr id="6174" name="Line 56"/>
          <p:cNvSpPr>
            <a:spLocks noChangeShapeType="1"/>
          </p:cNvSpPr>
          <p:nvPr/>
        </p:nvSpPr>
        <p:spPr bwMode="auto">
          <a:xfrm flipH="1">
            <a:off x="2819400" y="4572000"/>
            <a:ext cx="382588" cy="1588"/>
          </a:xfrm>
          <a:prstGeom prst="line">
            <a:avLst/>
          </a:prstGeom>
          <a:noFill/>
          <a:ln w="9525">
            <a:solidFill>
              <a:schemeClr val="tx1"/>
            </a:solidFill>
            <a:round/>
            <a:headEnd type="triangle" w="med" len="med"/>
            <a:tailEnd type="triangle" w="med" len="med"/>
          </a:ln>
        </p:spPr>
        <p:txBody>
          <a:bodyPr/>
          <a:lstStyle/>
          <a:p>
            <a:endParaRPr lang="en-US"/>
          </a:p>
        </p:txBody>
      </p:sp>
      <p:sp>
        <p:nvSpPr>
          <p:cNvPr id="6175" name="Line 57"/>
          <p:cNvSpPr>
            <a:spLocks noChangeShapeType="1"/>
          </p:cNvSpPr>
          <p:nvPr/>
        </p:nvSpPr>
        <p:spPr bwMode="auto">
          <a:xfrm flipH="1">
            <a:off x="2822575" y="5334000"/>
            <a:ext cx="382588" cy="1588"/>
          </a:xfrm>
          <a:prstGeom prst="line">
            <a:avLst/>
          </a:prstGeom>
          <a:noFill/>
          <a:ln w="9525">
            <a:solidFill>
              <a:schemeClr val="tx1"/>
            </a:solidFill>
            <a:round/>
            <a:headEnd type="triangle" w="med" len="med"/>
            <a:tailEnd type="triangle" w="med" len="med"/>
          </a:ln>
        </p:spPr>
        <p:txBody>
          <a:bodyPr/>
          <a:lstStyle/>
          <a:p>
            <a:endParaRPr lang="en-US"/>
          </a:p>
        </p:txBody>
      </p:sp>
      <p:sp>
        <p:nvSpPr>
          <p:cNvPr id="6176" name="Line 58"/>
          <p:cNvSpPr>
            <a:spLocks noChangeShapeType="1"/>
          </p:cNvSpPr>
          <p:nvPr/>
        </p:nvSpPr>
        <p:spPr bwMode="auto">
          <a:xfrm>
            <a:off x="3684588" y="617538"/>
            <a:ext cx="1587" cy="188912"/>
          </a:xfrm>
          <a:prstGeom prst="line">
            <a:avLst/>
          </a:prstGeom>
          <a:noFill/>
          <a:ln w="9525">
            <a:solidFill>
              <a:schemeClr val="tx1"/>
            </a:solidFill>
            <a:round/>
            <a:headEnd/>
            <a:tailEnd/>
          </a:ln>
        </p:spPr>
        <p:txBody>
          <a:bodyPr/>
          <a:lstStyle/>
          <a:p>
            <a:endParaRPr lang="en-US"/>
          </a:p>
        </p:txBody>
      </p:sp>
      <p:sp>
        <p:nvSpPr>
          <p:cNvPr id="6177" name="Line 59"/>
          <p:cNvSpPr>
            <a:spLocks noChangeShapeType="1"/>
          </p:cNvSpPr>
          <p:nvPr/>
        </p:nvSpPr>
        <p:spPr bwMode="auto">
          <a:xfrm>
            <a:off x="3684588" y="1090613"/>
            <a:ext cx="1587" cy="188912"/>
          </a:xfrm>
          <a:prstGeom prst="line">
            <a:avLst/>
          </a:prstGeom>
          <a:noFill/>
          <a:ln w="9525">
            <a:solidFill>
              <a:schemeClr val="tx1"/>
            </a:solidFill>
            <a:round/>
            <a:headEnd/>
            <a:tailEnd/>
          </a:ln>
        </p:spPr>
        <p:txBody>
          <a:bodyPr/>
          <a:lstStyle/>
          <a:p>
            <a:endParaRPr lang="en-US"/>
          </a:p>
        </p:txBody>
      </p:sp>
      <p:sp>
        <p:nvSpPr>
          <p:cNvPr id="6178" name="Line 60"/>
          <p:cNvSpPr>
            <a:spLocks noChangeShapeType="1"/>
          </p:cNvSpPr>
          <p:nvPr/>
        </p:nvSpPr>
        <p:spPr bwMode="auto">
          <a:xfrm>
            <a:off x="3684588" y="1563688"/>
            <a:ext cx="1587" cy="188912"/>
          </a:xfrm>
          <a:prstGeom prst="line">
            <a:avLst/>
          </a:prstGeom>
          <a:noFill/>
          <a:ln w="9525">
            <a:solidFill>
              <a:schemeClr val="tx1"/>
            </a:solidFill>
            <a:round/>
            <a:headEnd/>
            <a:tailEnd/>
          </a:ln>
        </p:spPr>
        <p:txBody>
          <a:bodyPr/>
          <a:lstStyle/>
          <a:p>
            <a:endParaRPr lang="en-US"/>
          </a:p>
        </p:txBody>
      </p:sp>
      <p:sp>
        <p:nvSpPr>
          <p:cNvPr id="6179" name="Line 61"/>
          <p:cNvSpPr>
            <a:spLocks noChangeShapeType="1"/>
          </p:cNvSpPr>
          <p:nvPr/>
        </p:nvSpPr>
        <p:spPr bwMode="auto">
          <a:xfrm>
            <a:off x="3684588" y="2036763"/>
            <a:ext cx="1587" cy="190500"/>
          </a:xfrm>
          <a:prstGeom prst="line">
            <a:avLst/>
          </a:prstGeom>
          <a:noFill/>
          <a:ln w="9525">
            <a:solidFill>
              <a:schemeClr val="tx1"/>
            </a:solidFill>
            <a:round/>
            <a:headEnd/>
            <a:tailEnd/>
          </a:ln>
        </p:spPr>
        <p:txBody>
          <a:bodyPr/>
          <a:lstStyle/>
          <a:p>
            <a:endParaRPr lang="en-US"/>
          </a:p>
        </p:txBody>
      </p:sp>
      <p:sp>
        <p:nvSpPr>
          <p:cNvPr id="6180" name="Line 62"/>
          <p:cNvSpPr>
            <a:spLocks noChangeShapeType="1"/>
          </p:cNvSpPr>
          <p:nvPr/>
        </p:nvSpPr>
        <p:spPr bwMode="auto">
          <a:xfrm>
            <a:off x="3684588" y="2511425"/>
            <a:ext cx="1587" cy="188913"/>
          </a:xfrm>
          <a:prstGeom prst="line">
            <a:avLst/>
          </a:prstGeom>
          <a:noFill/>
          <a:ln w="9525">
            <a:solidFill>
              <a:schemeClr val="tx1"/>
            </a:solidFill>
            <a:round/>
            <a:headEnd/>
            <a:tailEnd/>
          </a:ln>
        </p:spPr>
        <p:txBody>
          <a:bodyPr/>
          <a:lstStyle/>
          <a:p>
            <a:endParaRPr lang="en-US"/>
          </a:p>
        </p:txBody>
      </p:sp>
      <p:sp>
        <p:nvSpPr>
          <p:cNvPr id="6181" name="Line 63"/>
          <p:cNvSpPr>
            <a:spLocks noChangeShapeType="1"/>
          </p:cNvSpPr>
          <p:nvPr/>
        </p:nvSpPr>
        <p:spPr bwMode="auto">
          <a:xfrm>
            <a:off x="3684588" y="2984500"/>
            <a:ext cx="1587" cy="188913"/>
          </a:xfrm>
          <a:prstGeom prst="line">
            <a:avLst/>
          </a:prstGeom>
          <a:noFill/>
          <a:ln w="9525">
            <a:solidFill>
              <a:schemeClr val="tx1"/>
            </a:solidFill>
            <a:round/>
            <a:headEnd/>
            <a:tailEnd/>
          </a:ln>
        </p:spPr>
        <p:txBody>
          <a:bodyPr/>
          <a:lstStyle/>
          <a:p>
            <a:endParaRPr lang="en-US"/>
          </a:p>
        </p:txBody>
      </p:sp>
      <p:sp>
        <p:nvSpPr>
          <p:cNvPr id="6182" name="Line 64"/>
          <p:cNvSpPr>
            <a:spLocks noChangeShapeType="1"/>
          </p:cNvSpPr>
          <p:nvPr/>
        </p:nvSpPr>
        <p:spPr bwMode="auto">
          <a:xfrm>
            <a:off x="3684588" y="3457575"/>
            <a:ext cx="1587" cy="188913"/>
          </a:xfrm>
          <a:prstGeom prst="line">
            <a:avLst/>
          </a:prstGeom>
          <a:noFill/>
          <a:ln w="9525">
            <a:solidFill>
              <a:schemeClr val="tx1"/>
            </a:solidFill>
            <a:round/>
            <a:headEnd/>
            <a:tailEnd/>
          </a:ln>
        </p:spPr>
        <p:txBody>
          <a:bodyPr/>
          <a:lstStyle/>
          <a:p>
            <a:endParaRPr lang="en-US"/>
          </a:p>
        </p:txBody>
      </p:sp>
      <p:sp>
        <p:nvSpPr>
          <p:cNvPr id="6183" name="Line 65"/>
          <p:cNvSpPr>
            <a:spLocks noChangeShapeType="1"/>
          </p:cNvSpPr>
          <p:nvPr/>
        </p:nvSpPr>
        <p:spPr bwMode="auto">
          <a:xfrm>
            <a:off x="3684588" y="3930650"/>
            <a:ext cx="1587" cy="188913"/>
          </a:xfrm>
          <a:prstGeom prst="line">
            <a:avLst/>
          </a:prstGeom>
          <a:noFill/>
          <a:ln w="9525">
            <a:solidFill>
              <a:schemeClr val="tx1"/>
            </a:solidFill>
            <a:round/>
            <a:headEnd/>
            <a:tailEnd/>
          </a:ln>
        </p:spPr>
        <p:txBody>
          <a:bodyPr/>
          <a:lstStyle/>
          <a:p>
            <a:endParaRPr lang="en-US"/>
          </a:p>
        </p:txBody>
      </p:sp>
      <p:sp>
        <p:nvSpPr>
          <p:cNvPr id="6184" name="Line 66"/>
          <p:cNvSpPr>
            <a:spLocks noChangeShapeType="1"/>
          </p:cNvSpPr>
          <p:nvPr/>
        </p:nvSpPr>
        <p:spPr bwMode="auto">
          <a:xfrm>
            <a:off x="3684588" y="4403725"/>
            <a:ext cx="1587" cy="188913"/>
          </a:xfrm>
          <a:prstGeom prst="line">
            <a:avLst/>
          </a:prstGeom>
          <a:noFill/>
          <a:ln w="9525">
            <a:solidFill>
              <a:schemeClr val="tx1"/>
            </a:solidFill>
            <a:round/>
            <a:headEnd/>
            <a:tailEnd/>
          </a:ln>
        </p:spPr>
        <p:txBody>
          <a:bodyPr/>
          <a:lstStyle/>
          <a:p>
            <a:endParaRPr lang="en-US"/>
          </a:p>
        </p:txBody>
      </p:sp>
      <p:sp>
        <p:nvSpPr>
          <p:cNvPr id="6185" name="Line 67"/>
          <p:cNvSpPr>
            <a:spLocks noChangeShapeType="1"/>
          </p:cNvSpPr>
          <p:nvPr/>
        </p:nvSpPr>
        <p:spPr bwMode="auto">
          <a:xfrm>
            <a:off x="3684588" y="4876800"/>
            <a:ext cx="1587" cy="190500"/>
          </a:xfrm>
          <a:prstGeom prst="line">
            <a:avLst/>
          </a:prstGeom>
          <a:noFill/>
          <a:ln w="9525">
            <a:solidFill>
              <a:schemeClr val="tx1"/>
            </a:solidFill>
            <a:round/>
            <a:headEnd/>
            <a:tailEnd/>
          </a:ln>
        </p:spPr>
        <p:txBody>
          <a:bodyPr/>
          <a:lstStyle/>
          <a:p>
            <a:endParaRPr lang="en-US"/>
          </a:p>
        </p:txBody>
      </p:sp>
      <p:sp>
        <p:nvSpPr>
          <p:cNvPr id="6186" name="Line 68"/>
          <p:cNvSpPr>
            <a:spLocks noChangeShapeType="1"/>
          </p:cNvSpPr>
          <p:nvPr/>
        </p:nvSpPr>
        <p:spPr bwMode="auto">
          <a:xfrm>
            <a:off x="3684588" y="5349875"/>
            <a:ext cx="1587" cy="190500"/>
          </a:xfrm>
          <a:prstGeom prst="line">
            <a:avLst/>
          </a:prstGeom>
          <a:noFill/>
          <a:ln w="9525">
            <a:solidFill>
              <a:schemeClr val="tx1"/>
            </a:solidFill>
            <a:round/>
            <a:headEnd/>
            <a:tailEnd/>
          </a:ln>
        </p:spPr>
        <p:txBody>
          <a:bodyPr/>
          <a:lstStyle/>
          <a:p>
            <a:endParaRPr lang="en-US"/>
          </a:p>
        </p:txBody>
      </p:sp>
      <p:sp>
        <p:nvSpPr>
          <p:cNvPr id="6187" name="Text Box 69"/>
          <p:cNvSpPr txBox="1">
            <a:spLocks noChangeArrowheads="1"/>
          </p:cNvSpPr>
          <p:nvPr/>
        </p:nvSpPr>
        <p:spPr bwMode="auto">
          <a:xfrm>
            <a:off x="685800" y="152400"/>
            <a:ext cx="7993062" cy="400110"/>
          </a:xfrm>
          <a:prstGeom prst="rect">
            <a:avLst/>
          </a:prstGeom>
          <a:noFill/>
          <a:ln w="9525">
            <a:noFill/>
            <a:miter lim="800000"/>
            <a:headEnd/>
            <a:tailEnd/>
          </a:ln>
        </p:spPr>
        <p:txBody>
          <a:bodyPr>
            <a:spAutoFit/>
          </a:bodyPr>
          <a:lstStyle/>
          <a:p>
            <a:pPr algn="ctr">
              <a:spcBef>
                <a:spcPct val="50000"/>
              </a:spcBef>
            </a:pPr>
            <a:r>
              <a:rPr lang="nl-NL" sz="2000" dirty="0">
                <a:solidFill>
                  <a:schemeClr val="tx2"/>
                </a:solidFill>
                <a:latin typeface="Arial" charset="0"/>
              </a:rPr>
              <a:t>Het </a:t>
            </a:r>
            <a:r>
              <a:rPr lang="nl-NL" sz="2000" dirty="0" smtClean="0">
                <a:solidFill>
                  <a:schemeClr val="tx2"/>
                </a:solidFill>
                <a:latin typeface="Arial" charset="0"/>
              </a:rPr>
              <a:t>verpleegkundig methodisch </a:t>
            </a:r>
            <a:r>
              <a:rPr lang="nl-NL" sz="2000" dirty="0">
                <a:solidFill>
                  <a:schemeClr val="tx2"/>
                </a:solidFill>
                <a:latin typeface="Arial" charset="0"/>
              </a:rPr>
              <a:t>handelen en de drie pijlers van EBP</a:t>
            </a:r>
          </a:p>
        </p:txBody>
      </p:sp>
      <p:sp>
        <p:nvSpPr>
          <p:cNvPr id="6188" name="Line 70"/>
          <p:cNvSpPr>
            <a:spLocks noChangeShapeType="1"/>
          </p:cNvSpPr>
          <p:nvPr/>
        </p:nvSpPr>
        <p:spPr bwMode="auto">
          <a:xfrm flipH="1">
            <a:off x="2817813" y="1903413"/>
            <a:ext cx="382587" cy="1587"/>
          </a:xfrm>
          <a:prstGeom prst="line">
            <a:avLst/>
          </a:prstGeom>
          <a:noFill/>
          <a:ln w="9525">
            <a:solidFill>
              <a:schemeClr val="tx1"/>
            </a:solidFill>
            <a:round/>
            <a:headEnd type="triangle" w="med" len="med"/>
            <a:tailEnd type="triangle" w="med" len="med"/>
          </a:ln>
        </p:spPr>
        <p:txBody>
          <a:bodyPr/>
          <a:lstStyle/>
          <a:p>
            <a:endParaRPr lang="en-US"/>
          </a:p>
        </p:txBody>
      </p:sp>
      <p:sp>
        <p:nvSpPr>
          <p:cNvPr id="6189" name="Rectangle 71"/>
          <p:cNvSpPr>
            <a:spLocks noChangeArrowheads="1"/>
          </p:cNvSpPr>
          <p:nvPr/>
        </p:nvSpPr>
        <p:spPr bwMode="auto">
          <a:xfrm>
            <a:off x="3200400" y="4440238"/>
            <a:ext cx="1244600" cy="284162"/>
          </a:xfrm>
          <a:prstGeom prst="rect">
            <a:avLst/>
          </a:prstGeom>
          <a:solidFill>
            <a:schemeClr val="bg1"/>
          </a:solidFill>
          <a:ln w="9525">
            <a:solidFill>
              <a:srgbClr val="000000"/>
            </a:solidFill>
            <a:miter lim="800000"/>
            <a:headEnd/>
            <a:tailEnd/>
          </a:ln>
        </p:spPr>
        <p:txBody>
          <a:bodyPr/>
          <a:lstStyle/>
          <a:p>
            <a:r>
              <a:rPr lang="nl-NL" sz="1200" b="1">
                <a:latin typeface="Arial" charset="0"/>
                <a:cs typeface="Times New Roman" pitchFamily="18" charset="0"/>
              </a:rPr>
              <a:t>Uitvoering</a:t>
            </a:r>
          </a:p>
          <a:p>
            <a:pPr eaLnBrk="0" hangingPunct="0"/>
            <a:endParaRPr lang="nl-NL" sz="800">
              <a:solidFill>
                <a:srgbClr val="8C0F31"/>
              </a:solidFill>
              <a:latin typeface="Arial" charset="0"/>
            </a:endParaRPr>
          </a:p>
        </p:txBody>
      </p:sp>
      <p:sp>
        <p:nvSpPr>
          <p:cNvPr id="6190" name="Rectangle 72"/>
          <p:cNvSpPr>
            <a:spLocks noChangeArrowheads="1"/>
          </p:cNvSpPr>
          <p:nvPr/>
        </p:nvSpPr>
        <p:spPr bwMode="auto">
          <a:xfrm>
            <a:off x="3200400" y="5049838"/>
            <a:ext cx="1447800" cy="512762"/>
          </a:xfrm>
          <a:prstGeom prst="rect">
            <a:avLst/>
          </a:prstGeom>
          <a:solidFill>
            <a:schemeClr val="bg1"/>
          </a:solidFill>
          <a:ln w="9525">
            <a:solidFill>
              <a:srgbClr val="000000"/>
            </a:solidFill>
            <a:miter lim="800000"/>
            <a:headEnd/>
            <a:tailEnd/>
          </a:ln>
        </p:spPr>
        <p:txBody>
          <a:bodyPr/>
          <a:lstStyle/>
          <a:p>
            <a:r>
              <a:rPr lang="nl-NL" sz="1200" b="1">
                <a:latin typeface="Arial" charset="0"/>
                <a:cs typeface="Times New Roman" pitchFamily="18" charset="0"/>
              </a:rPr>
              <a:t>Evaluatie / reflectie</a:t>
            </a:r>
          </a:p>
          <a:p>
            <a:pPr eaLnBrk="0" hangingPunct="0"/>
            <a:endParaRPr lang="nl-NL" sz="800">
              <a:solidFill>
                <a:srgbClr val="8C0F31"/>
              </a:solidFill>
              <a:latin typeface="Arial" charset="0"/>
            </a:endParaRPr>
          </a:p>
        </p:txBody>
      </p:sp>
    </p:spTree>
    <p:extLst>
      <p:ext uri="{BB962C8B-B14F-4D97-AF65-F5344CB8AC3E}">
        <p14:creationId xmlns:p14="http://schemas.microsoft.com/office/powerpoint/2010/main" val="1222392565"/>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0" y="692150"/>
            <a:ext cx="9144000" cy="457200"/>
          </a:xfrm>
        </p:spPr>
        <p:txBody>
          <a:bodyPr lIns="0" rIns="0" bIns="0" anchor="b">
            <a:normAutofit fontScale="90000"/>
          </a:bodyPr>
          <a:lstStyle/>
          <a:p>
            <a:pPr eaLnBrk="1" hangingPunct="1"/>
            <a:r>
              <a:rPr lang="nl-NL" sz="3100" smtClean="0">
                <a:latin typeface="Arial" charset="0"/>
              </a:rPr>
              <a:t>Kerncompetentie evidence based verplegen</a:t>
            </a:r>
          </a:p>
        </p:txBody>
      </p:sp>
      <p:sp>
        <p:nvSpPr>
          <p:cNvPr id="8195" name="Rectangle 3"/>
          <p:cNvSpPr>
            <a:spLocks noGrp="1" noChangeArrowheads="1"/>
          </p:cNvSpPr>
          <p:nvPr>
            <p:ph idx="4294967295"/>
          </p:nvPr>
        </p:nvSpPr>
        <p:spPr>
          <a:xfrm>
            <a:off x="609600" y="1752600"/>
            <a:ext cx="7772400" cy="3719512"/>
          </a:xfrm>
        </p:spPr>
        <p:txBody>
          <a:bodyPr/>
          <a:lstStyle/>
          <a:p>
            <a:pPr marL="273050" indent="-273050" eaLnBrk="1" hangingPunct="1">
              <a:buFontTx/>
              <a:buNone/>
            </a:pPr>
            <a:r>
              <a:rPr lang="nl-NL" dirty="0" smtClean="0">
                <a:latin typeface="Comic Sans MS" pitchFamily="66" charset="0"/>
              </a:rPr>
              <a:t>“</a:t>
            </a:r>
            <a:r>
              <a:rPr lang="nl-NL" sz="2800" dirty="0" smtClean="0">
                <a:latin typeface="Arial" charset="0"/>
              </a:rPr>
              <a:t>De </a:t>
            </a:r>
            <a:r>
              <a:rPr lang="nl-NL" sz="2800" dirty="0" err="1" smtClean="0">
                <a:latin typeface="Arial" charset="0"/>
              </a:rPr>
              <a:t>Hbo-verpleegkundige</a:t>
            </a:r>
            <a:r>
              <a:rPr lang="nl-NL" sz="2800" dirty="0" smtClean="0">
                <a:latin typeface="Arial" charset="0"/>
              </a:rPr>
              <a:t> is in staat om binnen de diverse domeinen en in de verschillende rollen van </a:t>
            </a:r>
            <a:r>
              <a:rPr lang="en-US" sz="2800" dirty="0" smtClean="0">
                <a:latin typeface="Arial" charset="0"/>
              </a:rPr>
              <a:t>het </a:t>
            </a:r>
            <a:r>
              <a:rPr lang="nl-NL" sz="2800" dirty="0" smtClean="0">
                <a:latin typeface="Arial" charset="0"/>
              </a:rPr>
              <a:t>verpleegkundige handelen, beslissingen te nemen op grond van het best beschikbare wetenschappelijk onderzoek (</a:t>
            </a:r>
            <a:r>
              <a:rPr lang="nl-NL" sz="2800" dirty="0" err="1" smtClean="0">
                <a:solidFill>
                  <a:schemeClr val="tx2"/>
                </a:solidFill>
                <a:latin typeface="Arial" charset="0"/>
              </a:rPr>
              <a:t>evidence</a:t>
            </a:r>
            <a:r>
              <a:rPr lang="nl-NL" sz="2800" dirty="0" smtClean="0">
                <a:latin typeface="Arial" charset="0"/>
              </a:rPr>
              <a:t>) en/of de meest actuele </a:t>
            </a:r>
            <a:r>
              <a:rPr lang="nl-NL" sz="2800" dirty="0" smtClean="0">
                <a:solidFill>
                  <a:schemeClr val="tx2"/>
                </a:solidFill>
                <a:latin typeface="Arial" charset="0"/>
              </a:rPr>
              <a:t>expertise of consensus</a:t>
            </a:r>
            <a:r>
              <a:rPr lang="nl-NL" sz="2800" dirty="0" smtClean="0">
                <a:latin typeface="Arial" charset="0"/>
              </a:rPr>
              <a:t> op het vakgebied, en rekening houdend met de </a:t>
            </a:r>
            <a:r>
              <a:rPr lang="nl-NL" sz="2800" dirty="0" smtClean="0">
                <a:solidFill>
                  <a:schemeClr val="tx2"/>
                </a:solidFill>
                <a:latin typeface="Arial" charset="0"/>
              </a:rPr>
              <a:t>voorkeur van de patiënt</a:t>
            </a:r>
            <a:r>
              <a:rPr lang="nl-NL" sz="2800" dirty="0" smtClean="0">
                <a:latin typeface="Arial" charset="0"/>
              </a:rPr>
              <a:t>”</a:t>
            </a:r>
            <a:r>
              <a:rPr lang="en-US" sz="2800" dirty="0" smtClean="0">
                <a:latin typeface="Arial" charset="0"/>
              </a:rPr>
              <a:t>.</a:t>
            </a:r>
            <a:endParaRPr lang="nl-NL" sz="2800" dirty="0" smtClean="0">
              <a:latin typeface="Arial" charset="0"/>
            </a:endParaRPr>
          </a:p>
        </p:txBody>
      </p:sp>
      <p:sp>
        <p:nvSpPr>
          <p:cNvPr id="8196" name="Tijdelijke aanduiding voor voettekst 4"/>
          <p:cNvSpPr txBox="1">
            <a:spLocks noGrp="1"/>
          </p:cNvSpPr>
          <p:nvPr/>
        </p:nvSpPr>
        <p:spPr bwMode="auto">
          <a:xfrm>
            <a:off x="2667000" y="6356350"/>
            <a:ext cx="3352800" cy="365125"/>
          </a:xfrm>
          <a:prstGeom prst="rect">
            <a:avLst/>
          </a:prstGeom>
          <a:noFill/>
          <a:ln w="9525">
            <a:noFill/>
            <a:miter lim="800000"/>
            <a:headEnd/>
            <a:tailEnd/>
          </a:ln>
        </p:spPr>
        <p:txBody>
          <a:bodyPr lIns="0" tIns="0" rIns="0" bIns="0" anchor="b"/>
          <a:lstStyle/>
          <a:p>
            <a:endParaRPr lang="en-US" sz="1200">
              <a:solidFill>
                <a:srgbClr val="045C75"/>
              </a:solidFill>
              <a:latin typeface="Arial" charset="0"/>
            </a:endParaRPr>
          </a:p>
        </p:txBody>
      </p:sp>
    </p:spTree>
    <p:extLst>
      <p:ext uri="{BB962C8B-B14F-4D97-AF65-F5344CB8AC3E}">
        <p14:creationId xmlns:p14="http://schemas.microsoft.com/office/powerpoint/2010/main" val="21129098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691680" y="1628800"/>
            <a:ext cx="3644124" cy="2139931"/>
          </a:xfrm>
        </p:spPr>
        <p:txBody>
          <a:bodyPr>
            <a:normAutofit fontScale="90000"/>
          </a:bodyPr>
          <a:lstStyle/>
          <a:p>
            <a:r>
              <a:rPr lang="nl-NL" sz="3200" dirty="0" smtClean="0"/>
              <a:t>Verpleegkundige </a:t>
            </a:r>
            <a:r>
              <a:rPr lang="nl-NL" sz="3200" dirty="0"/>
              <a:t>m</a:t>
            </a:r>
            <a:r>
              <a:rPr lang="nl-NL" sz="3200" dirty="0" smtClean="0"/>
              <a:t>ethodiek en verpleegkundig (klinisch) redeneren</a:t>
            </a:r>
            <a:endParaRPr lang="en-US" sz="3200" dirty="0"/>
          </a:p>
        </p:txBody>
      </p:sp>
      <p:sp>
        <p:nvSpPr>
          <p:cNvPr id="6" name="Tijdelijke aanduiding voor tekst 5"/>
          <p:cNvSpPr>
            <a:spLocks noGrp="1"/>
          </p:cNvSpPr>
          <p:nvPr>
            <p:ph type="body" sz="quarter" idx="10"/>
          </p:nvPr>
        </p:nvSpPr>
        <p:spPr>
          <a:xfrm>
            <a:off x="1691680" y="3861048"/>
            <a:ext cx="3167063" cy="576064"/>
          </a:xfrm>
        </p:spPr>
        <p:txBody>
          <a:bodyPr/>
          <a:lstStyle/>
          <a:p>
            <a:pPr algn="ctr"/>
            <a:r>
              <a:rPr lang="nl-NL" sz="2800" dirty="0" smtClean="0"/>
              <a:t>Deel 1</a:t>
            </a:r>
          </a:p>
        </p:txBody>
      </p:sp>
      <p:sp>
        <p:nvSpPr>
          <p:cNvPr id="4" name="Tijdelijke aanduiding voor datum 3"/>
          <p:cNvSpPr>
            <a:spLocks noGrp="1"/>
          </p:cNvSpPr>
          <p:nvPr>
            <p:ph type="dt" sz="half" idx="4294967295"/>
          </p:nvPr>
        </p:nvSpPr>
        <p:spPr>
          <a:xfrm>
            <a:off x="0" y="6356350"/>
            <a:ext cx="2133600" cy="365125"/>
          </a:xfrm>
        </p:spPr>
        <p:txBody>
          <a:bodyPr/>
          <a:lstStyle/>
          <a:p>
            <a:pPr>
              <a:defRPr/>
            </a:pPr>
            <a:fld id="{A3A2B832-3E18-439B-BC56-245DECF420F5}" type="datetime1">
              <a:rPr lang="en-US">
                <a:solidFill>
                  <a:prstClr val="black">
                    <a:tint val="75000"/>
                  </a:prstClr>
                </a:solidFill>
              </a:rPr>
              <a:pPr>
                <a:defRPr/>
              </a:pPr>
              <a:t>9/28/2017</a:t>
            </a:fld>
            <a:endParaRPr lang="en-US">
              <a:solidFill>
                <a:prstClr val="black">
                  <a:tint val="75000"/>
                </a:prstClr>
              </a:solidFill>
            </a:endParaRPr>
          </a:p>
        </p:txBody>
      </p:sp>
      <p:sp>
        <p:nvSpPr>
          <p:cNvPr id="7" name="Tijdelijke aanduiding voor tekst 5"/>
          <p:cNvSpPr>
            <a:spLocks noGrp="1"/>
          </p:cNvSpPr>
          <p:nvPr>
            <p:ph type="body" sz="quarter" idx="10"/>
          </p:nvPr>
        </p:nvSpPr>
        <p:spPr>
          <a:xfrm>
            <a:off x="1835696" y="620688"/>
            <a:ext cx="3167063" cy="576064"/>
          </a:xfrm>
        </p:spPr>
        <p:txBody>
          <a:bodyPr/>
          <a:lstStyle/>
          <a:p>
            <a:pPr algn="ctr"/>
            <a:r>
              <a:rPr lang="nl-NL" sz="2800" b="1" dirty="0" smtClean="0"/>
              <a:t>Q &amp; A</a:t>
            </a:r>
          </a:p>
        </p:txBody>
      </p:sp>
    </p:spTree>
    <p:extLst>
      <p:ext uri="{BB962C8B-B14F-4D97-AF65-F5344CB8AC3E}">
        <p14:creationId xmlns:p14="http://schemas.microsoft.com/office/powerpoint/2010/main" val="27414447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835696" y="188640"/>
            <a:ext cx="5324475" cy="790575"/>
          </a:xfrm>
        </p:spPr>
        <p:txBody>
          <a:bodyPr/>
          <a:lstStyle/>
          <a:p>
            <a:pPr eaLnBrk="1" hangingPunct="1"/>
            <a:r>
              <a:rPr lang="nl-NL" u="sng" dirty="0" smtClean="0">
                <a:solidFill>
                  <a:srgbClr val="000000"/>
                </a:solidFill>
                <a:latin typeface="Arial" pitchFamily="34" charset="0"/>
                <a:cs typeface="Arial" pitchFamily="34" charset="0"/>
              </a:rPr>
              <a:t>Literatuurlijst</a:t>
            </a:r>
          </a:p>
        </p:txBody>
      </p:sp>
      <p:sp>
        <p:nvSpPr>
          <p:cNvPr id="24579" name="Rectangle 3"/>
          <p:cNvSpPr>
            <a:spLocks noGrp="1" noChangeArrowheads="1"/>
          </p:cNvSpPr>
          <p:nvPr>
            <p:ph type="body" idx="1"/>
          </p:nvPr>
        </p:nvSpPr>
        <p:spPr>
          <a:xfrm>
            <a:off x="179512" y="1196752"/>
            <a:ext cx="8856984" cy="4286280"/>
          </a:xfrm>
        </p:spPr>
        <p:txBody>
          <a:bodyPr/>
          <a:lstStyle/>
          <a:p>
            <a:pPr marL="0" indent="0">
              <a:buNone/>
            </a:pPr>
            <a:endParaRPr lang="nl-NL" sz="1600" dirty="0" smtClean="0">
              <a:latin typeface="Arial" pitchFamily="34" charset="0"/>
              <a:cs typeface="Arial" pitchFamily="34" charset="0"/>
            </a:endParaRPr>
          </a:p>
          <a:p>
            <a:pPr marL="0" indent="0">
              <a:buNone/>
            </a:pPr>
            <a:r>
              <a:rPr lang="nl-NL" sz="1600" dirty="0" smtClean="0">
                <a:latin typeface="Arial" pitchFamily="34" charset="0"/>
                <a:cs typeface="Arial" pitchFamily="34" charset="0"/>
              </a:rPr>
              <a:t>- </a:t>
            </a:r>
            <a:r>
              <a:rPr lang="nl-NL" sz="1600" dirty="0">
                <a:latin typeface="Arial" pitchFamily="34" charset="0"/>
                <a:cs typeface="Arial" pitchFamily="34" charset="0"/>
              </a:rPr>
              <a:t> Dobber, J., Harmsen, J., &amp; van </a:t>
            </a:r>
            <a:r>
              <a:rPr lang="nl-NL" sz="1600" dirty="0" err="1">
                <a:latin typeface="Arial" pitchFamily="34" charset="0"/>
                <a:cs typeface="Arial" pitchFamily="34" charset="0"/>
              </a:rPr>
              <a:t>Iersel</a:t>
            </a:r>
            <a:r>
              <a:rPr lang="nl-NL" sz="1600" dirty="0">
                <a:latin typeface="Arial" pitchFamily="34" charset="0"/>
                <a:cs typeface="Arial" pitchFamily="34" charset="0"/>
              </a:rPr>
              <a:t>, M. (2016). </a:t>
            </a:r>
            <a:r>
              <a:rPr lang="nl-NL" sz="1600" i="1" dirty="0">
                <a:latin typeface="Arial" pitchFamily="34" charset="0"/>
                <a:cs typeface="Arial" pitchFamily="34" charset="0"/>
              </a:rPr>
              <a:t>Klinisch redeneren en </a:t>
            </a:r>
            <a:r>
              <a:rPr lang="nl-NL" sz="1600" i="1" dirty="0" err="1">
                <a:latin typeface="Arial" pitchFamily="34" charset="0"/>
                <a:cs typeface="Arial" pitchFamily="34" charset="0"/>
              </a:rPr>
              <a:t>evidence-based</a:t>
            </a:r>
            <a:r>
              <a:rPr lang="nl-NL" sz="1600" i="1" dirty="0">
                <a:latin typeface="Arial" pitchFamily="34" charset="0"/>
                <a:cs typeface="Arial" pitchFamily="34" charset="0"/>
              </a:rPr>
              <a:t> </a:t>
            </a:r>
            <a:r>
              <a:rPr lang="nl-NL" sz="1600" i="1" dirty="0" err="1">
                <a:latin typeface="Arial" pitchFamily="34" charset="0"/>
                <a:cs typeface="Arial" pitchFamily="34" charset="0"/>
              </a:rPr>
              <a:t>practice</a:t>
            </a:r>
            <a:r>
              <a:rPr lang="nl-NL" sz="1600" dirty="0">
                <a:latin typeface="Arial" pitchFamily="34" charset="0"/>
                <a:cs typeface="Arial" pitchFamily="34" charset="0"/>
              </a:rPr>
              <a:t>. Houten: </a:t>
            </a:r>
            <a:r>
              <a:rPr lang="nl-NL" sz="1600" dirty="0" err="1">
                <a:latin typeface="Arial" pitchFamily="34" charset="0"/>
                <a:cs typeface="Arial" pitchFamily="34" charset="0"/>
              </a:rPr>
              <a:t>Bohn</a:t>
            </a:r>
            <a:r>
              <a:rPr lang="nl-NL" sz="1600" dirty="0">
                <a:latin typeface="Arial" pitchFamily="34" charset="0"/>
                <a:cs typeface="Arial" pitchFamily="34" charset="0"/>
              </a:rPr>
              <a:t> </a:t>
            </a:r>
            <a:r>
              <a:rPr lang="nl-NL" sz="1600" dirty="0" err="1">
                <a:latin typeface="Arial" pitchFamily="34" charset="0"/>
                <a:cs typeface="Arial" pitchFamily="34" charset="0"/>
              </a:rPr>
              <a:t>Stafleu</a:t>
            </a:r>
            <a:r>
              <a:rPr lang="nl-NL" sz="1600" dirty="0">
                <a:latin typeface="Arial" pitchFamily="34" charset="0"/>
                <a:cs typeface="Arial" pitchFamily="34" charset="0"/>
              </a:rPr>
              <a:t> van </a:t>
            </a:r>
            <a:r>
              <a:rPr lang="nl-NL" sz="1600" dirty="0" err="1">
                <a:latin typeface="Arial" pitchFamily="34" charset="0"/>
                <a:cs typeface="Arial" pitchFamily="34" charset="0"/>
              </a:rPr>
              <a:t>Loghum</a:t>
            </a:r>
            <a:r>
              <a:rPr lang="nl-NL" sz="1600" dirty="0">
                <a:latin typeface="Arial" pitchFamily="34" charset="0"/>
                <a:cs typeface="Arial" pitchFamily="34" charset="0"/>
              </a:rPr>
              <a:t>.</a:t>
            </a:r>
            <a:endParaRPr lang="nl-NL" sz="1600" dirty="0" smtClean="0">
              <a:latin typeface="Arial" pitchFamily="34" charset="0"/>
              <a:cs typeface="Arial" pitchFamily="34" charset="0"/>
            </a:endParaRPr>
          </a:p>
          <a:p>
            <a:pPr marL="0" indent="0">
              <a:buNone/>
            </a:pPr>
            <a:endParaRPr lang="nl-NL" sz="1600" dirty="0">
              <a:latin typeface="Arial" pitchFamily="34" charset="0"/>
              <a:cs typeface="Arial" pitchFamily="34" charset="0"/>
            </a:endParaRPr>
          </a:p>
          <a:p>
            <a:pPr marL="0" indent="0">
              <a:buNone/>
            </a:pPr>
            <a:r>
              <a:rPr lang="nl-NL" sz="1600" dirty="0" smtClean="0">
                <a:latin typeface="Arial" pitchFamily="34" charset="0"/>
                <a:cs typeface="Arial" pitchFamily="34" charset="0"/>
              </a:rPr>
              <a:t>- Gordon </a:t>
            </a:r>
            <a:r>
              <a:rPr lang="nl-NL" sz="1600" dirty="0">
                <a:latin typeface="Arial" pitchFamily="34" charset="0"/>
                <a:cs typeface="Arial" pitchFamily="34" charset="0"/>
              </a:rPr>
              <a:t>M. (2004). </a:t>
            </a:r>
            <a:r>
              <a:rPr lang="nl-NL" sz="1600" i="1" dirty="0">
                <a:latin typeface="Arial" pitchFamily="34" charset="0"/>
                <a:cs typeface="Arial" pitchFamily="34" charset="0"/>
              </a:rPr>
              <a:t>Verpleegkundige diagnostiek: proces en toepassing</a:t>
            </a:r>
            <a:r>
              <a:rPr lang="nl-NL" sz="1600" dirty="0">
                <a:latin typeface="Arial" pitchFamily="34" charset="0"/>
                <a:cs typeface="Arial" pitchFamily="34" charset="0"/>
              </a:rPr>
              <a:t>. Elsevier Gezondheidszorg</a:t>
            </a:r>
          </a:p>
          <a:p>
            <a:pPr marL="0" indent="0">
              <a:buNone/>
            </a:pPr>
            <a:endParaRPr lang="nl-NL" sz="1600" dirty="0">
              <a:latin typeface="Arial" pitchFamily="34" charset="0"/>
              <a:cs typeface="Arial" pitchFamily="34" charset="0"/>
            </a:endParaRPr>
          </a:p>
          <a:p>
            <a:pPr marL="0" indent="0">
              <a:buNone/>
            </a:pPr>
            <a:r>
              <a:rPr lang="nl-NL" sz="1600" dirty="0" smtClean="0">
                <a:latin typeface="Arial" pitchFamily="34" charset="0"/>
                <a:cs typeface="Arial" pitchFamily="34" charset="0"/>
              </a:rPr>
              <a:t>- Hesselink, J. (2011). </a:t>
            </a:r>
            <a:r>
              <a:rPr lang="nl-NL" sz="1600" i="1" dirty="0" smtClean="0">
                <a:latin typeface="Arial" pitchFamily="34" charset="0"/>
                <a:cs typeface="Arial" pitchFamily="34" charset="0"/>
              </a:rPr>
              <a:t>Zo maak je een</a:t>
            </a:r>
            <a:r>
              <a:rPr lang="en-US" sz="1600" i="1" dirty="0" smtClean="0">
                <a:latin typeface="Arial" pitchFamily="34" charset="0"/>
                <a:cs typeface="Arial" pitchFamily="34" charset="0"/>
              </a:rPr>
              <a:t>… </a:t>
            </a:r>
            <a:r>
              <a:rPr lang="en-US" sz="1600" i="1" dirty="0" err="1" smtClean="0">
                <a:latin typeface="Arial" pitchFamily="34" charset="0"/>
                <a:cs typeface="Arial" pitchFamily="34" charset="0"/>
              </a:rPr>
              <a:t>Verpleegplan</a:t>
            </a:r>
            <a:r>
              <a:rPr lang="nl-NL" sz="1600" dirty="0" smtClean="0">
                <a:latin typeface="Arial" pitchFamily="34" charset="0"/>
                <a:cs typeface="Arial" pitchFamily="34" charset="0"/>
              </a:rPr>
              <a:t>. Groningen/Houten: Noordhoff Uitgevers </a:t>
            </a:r>
          </a:p>
          <a:p>
            <a:pPr marL="0" indent="0">
              <a:buNone/>
            </a:pPr>
            <a:endParaRPr lang="nl-NL" sz="1600" dirty="0" smtClean="0">
              <a:latin typeface="Arial" pitchFamily="34" charset="0"/>
              <a:cs typeface="Arial" pitchFamily="34" charset="0"/>
            </a:endParaRPr>
          </a:p>
          <a:p>
            <a:pPr marL="0" indent="0">
              <a:buNone/>
            </a:pPr>
            <a:r>
              <a:rPr lang="nl-NL" sz="1600" dirty="0" smtClean="0">
                <a:latin typeface="Arial" pitchFamily="34" charset="0"/>
                <a:cs typeface="Arial" pitchFamily="34" charset="0"/>
              </a:rPr>
              <a:t>- Huber</a:t>
            </a:r>
            <a:r>
              <a:rPr lang="nl-NL" sz="1600" dirty="0">
                <a:latin typeface="Arial" pitchFamily="34" charset="0"/>
                <a:cs typeface="Arial" pitchFamily="34" charset="0"/>
              </a:rPr>
              <a:t>, M., van Vliet, M., &amp; Boers, I. (2016). Heroverweeg uw opvatting van het begrip ‘gezondheid’. </a:t>
            </a:r>
            <a:r>
              <a:rPr lang="nl-NL" sz="1600" i="1" dirty="0">
                <a:latin typeface="Arial" pitchFamily="34" charset="0"/>
                <a:cs typeface="Arial" pitchFamily="34" charset="0"/>
              </a:rPr>
              <a:t>Nederlands tijdschrift voor Geneeskunde, 160</a:t>
            </a:r>
            <a:r>
              <a:rPr lang="nl-NL" sz="1600" dirty="0">
                <a:latin typeface="Arial" pitchFamily="34" charset="0"/>
                <a:cs typeface="Arial" pitchFamily="34" charset="0"/>
              </a:rPr>
              <a:t>, </a:t>
            </a:r>
            <a:r>
              <a:rPr lang="nl-NL" sz="1600" dirty="0" smtClean="0">
                <a:latin typeface="Arial" pitchFamily="34" charset="0"/>
                <a:cs typeface="Arial" pitchFamily="34" charset="0"/>
              </a:rPr>
              <a:t>A7720</a:t>
            </a:r>
          </a:p>
          <a:p>
            <a:pPr marL="0" indent="0">
              <a:buNone/>
            </a:pPr>
            <a:endParaRPr lang="nl-NL" sz="1600" dirty="0" smtClean="0">
              <a:latin typeface="Arial" pitchFamily="34" charset="0"/>
              <a:cs typeface="Arial" pitchFamily="34" charset="0"/>
            </a:endParaRPr>
          </a:p>
          <a:p>
            <a:pPr marL="0" indent="0">
              <a:buNone/>
            </a:pPr>
            <a:r>
              <a:rPr lang="nl-NL" sz="1600" dirty="0" smtClean="0">
                <a:latin typeface="Arial" pitchFamily="34" charset="0"/>
                <a:cs typeface="Arial" pitchFamily="34" charset="0"/>
              </a:rPr>
              <a:t>- Wilkinson</a:t>
            </a:r>
            <a:r>
              <a:rPr lang="nl-NL" sz="1600" dirty="0">
                <a:latin typeface="Arial" pitchFamily="34" charset="0"/>
                <a:cs typeface="Arial" pitchFamily="34" charset="0"/>
              </a:rPr>
              <a:t>, J. M., Nieweg, R., &amp; Paans, W. (2013). </a:t>
            </a:r>
            <a:r>
              <a:rPr lang="nl-NL" sz="1600" i="1" dirty="0">
                <a:latin typeface="Arial" pitchFamily="34" charset="0"/>
                <a:cs typeface="Arial" pitchFamily="34" charset="0"/>
              </a:rPr>
              <a:t>Kritisch denken binnen het verpleegkundig proces </a:t>
            </a:r>
            <a:r>
              <a:rPr lang="nl-NL" sz="1600" dirty="0">
                <a:latin typeface="Arial" pitchFamily="34" charset="0"/>
                <a:cs typeface="Arial" pitchFamily="34" charset="0"/>
              </a:rPr>
              <a:t>(5de ed.). Amsterdam: Pearson.</a:t>
            </a:r>
            <a:endParaRPr lang="nl-NL" sz="1600" dirty="0" smtClean="0">
              <a:latin typeface="Arial" pitchFamily="34" charset="0"/>
              <a:cs typeface="Arial" pitchFamily="34" charset="0"/>
            </a:endParaRPr>
          </a:p>
          <a:p>
            <a:pPr>
              <a:buFontTx/>
              <a:buChar char="•"/>
            </a:pPr>
            <a:endParaRPr lang="nl-NL" sz="1400" dirty="0" smtClean="0">
              <a:latin typeface="Arial" pitchFamily="34" charset="0"/>
              <a:cs typeface="Arial" pitchFamily="34" charset="0"/>
            </a:endParaRPr>
          </a:p>
          <a:p>
            <a:pPr>
              <a:buFontTx/>
              <a:buNone/>
            </a:pPr>
            <a:endParaRPr lang="nl-NL" sz="1400" dirty="0" smtClean="0">
              <a:latin typeface="Arial" pitchFamily="34" charset="0"/>
              <a:cs typeface="Arial" pitchFamily="34" charset="0"/>
            </a:endParaRPr>
          </a:p>
        </p:txBody>
      </p:sp>
    </p:spTree>
    <p:extLst>
      <p:ext uri="{BB962C8B-B14F-4D97-AF65-F5344CB8AC3E}">
        <p14:creationId xmlns:p14="http://schemas.microsoft.com/office/powerpoint/2010/main" val="35341450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a:xfrm>
            <a:off x="1576537" y="197768"/>
            <a:ext cx="5986462" cy="998984"/>
          </a:xfrm>
          <a:solidFill>
            <a:srgbClr val="92D050"/>
          </a:solidFill>
          <a:ln>
            <a:solidFill>
              <a:schemeClr val="tx1"/>
            </a:solidFill>
          </a:ln>
        </p:spPr>
        <p:txBody>
          <a:bodyPr/>
          <a:lstStyle/>
          <a:p>
            <a:r>
              <a:rPr lang="nl-NL" sz="3600" dirty="0" smtClean="0">
                <a:solidFill>
                  <a:srgbClr val="000000"/>
                </a:solidFill>
              </a:rPr>
              <a:t>Een terugblik?</a:t>
            </a:r>
          </a:p>
        </p:txBody>
      </p:sp>
      <p:sp>
        <p:nvSpPr>
          <p:cNvPr id="3075" name="Tijdelijke aanduiding voor inhoud 2"/>
          <p:cNvSpPr>
            <a:spLocks noGrp="1"/>
          </p:cNvSpPr>
          <p:nvPr>
            <p:ph idx="1"/>
          </p:nvPr>
        </p:nvSpPr>
        <p:spPr>
          <a:xfrm>
            <a:off x="683568" y="1700808"/>
            <a:ext cx="7772400" cy="4032448"/>
          </a:xfrm>
        </p:spPr>
        <p:txBody>
          <a:bodyPr/>
          <a:lstStyle/>
          <a:p>
            <a:r>
              <a:rPr lang="nl-NL" sz="2400" dirty="0" smtClean="0"/>
              <a:t>Wat wordt bedoeld met het verpleegkundig proces?</a:t>
            </a:r>
          </a:p>
          <a:p>
            <a:r>
              <a:rPr lang="nl-NL" sz="2400" dirty="0" smtClean="0"/>
              <a:t>Wat wordt bedoeld met het verpleegkundig / klinisch redeneren?</a:t>
            </a:r>
          </a:p>
          <a:p>
            <a:r>
              <a:rPr lang="nl-NL" sz="2400" dirty="0" smtClean="0"/>
              <a:t>Wat wordt bedoeld met </a:t>
            </a:r>
            <a:r>
              <a:rPr lang="nl-NL" sz="2400" dirty="0" err="1" smtClean="0"/>
              <a:t>Evidence-based</a:t>
            </a:r>
            <a:r>
              <a:rPr lang="nl-NL" sz="2400" dirty="0" smtClean="0"/>
              <a:t> </a:t>
            </a:r>
            <a:r>
              <a:rPr lang="nl-NL" sz="2400" dirty="0" err="1" smtClean="0"/>
              <a:t>practice</a:t>
            </a:r>
            <a:r>
              <a:rPr lang="nl-NL" sz="2400" dirty="0" smtClean="0"/>
              <a:t>?</a:t>
            </a:r>
          </a:p>
          <a:p>
            <a:r>
              <a:rPr lang="nl-NL" sz="2400" dirty="0" smtClean="0"/>
              <a:t>Wat wordt bedoeld met de Functionele gezondheidspatronen volgens Gordon?</a:t>
            </a:r>
          </a:p>
          <a:p>
            <a:r>
              <a:rPr lang="nl-NL" sz="2400" dirty="0" smtClean="0"/>
              <a:t>Wat wordt bedoeld met de ICF?</a:t>
            </a:r>
          </a:p>
        </p:txBody>
      </p:sp>
    </p:spTree>
    <p:extLst>
      <p:ext uri="{BB962C8B-B14F-4D97-AF65-F5344CB8AC3E}">
        <p14:creationId xmlns:p14="http://schemas.microsoft.com/office/powerpoint/2010/main" val="21499577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500" fill="hold"/>
                                        <p:tgtEl>
                                          <p:spTgt spid="30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 calcmode="lin" valueType="num">
                                      <p:cBhvr additive="base">
                                        <p:cTn id="19" dur="500" fill="hold"/>
                                        <p:tgtEl>
                                          <p:spTgt spid="30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075">
                                            <p:txEl>
                                              <p:pRg st="3" end="3"/>
                                            </p:txEl>
                                          </p:spTgt>
                                        </p:tgtEl>
                                        <p:attrNameLst>
                                          <p:attrName>style.visibility</p:attrName>
                                        </p:attrNameLst>
                                      </p:cBhvr>
                                      <p:to>
                                        <p:strVal val="visible"/>
                                      </p:to>
                                    </p:set>
                                    <p:anim calcmode="lin" valueType="num">
                                      <p:cBhvr additive="base">
                                        <p:cTn id="25" dur="500" fill="hold"/>
                                        <p:tgtEl>
                                          <p:spTgt spid="307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075">
                                            <p:txEl>
                                              <p:pRg st="4" end="4"/>
                                            </p:txEl>
                                          </p:spTgt>
                                        </p:tgtEl>
                                        <p:attrNameLst>
                                          <p:attrName>style.visibility</p:attrName>
                                        </p:attrNameLst>
                                      </p:cBhvr>
                                      <p:to>
                                        <p:strVal val="visible"/>
                                      </p:to>
                                    </p:set>
                                    <p:anim calcmode="lin" valueType="num">
                                      <p:cBhvr additive="base">
                                        <p:cTn id="31" dur="500" fill="hold"/>
                                        <p:tgtEl>
                                          <p:spTgt spid="307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2" name="Rechte verbindingslijn 21"/>
          <p:cNvCxnSpPr/>
          <p:nvPr/>
        </p:nvCxnSpPr>
        <p:spPr>
          <a:xfrm flipH="1">
            <a:off x="2771800" y="2213575"/>
            <a:ext cx="2444080" cy="223205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Rechte verbindingslijn 19"/>
          <p:cNvCxnSpPr/>
          <p:nvPr/>
        </p:nvCxnSpPr>
        <p:spPr>
          <a:xfrm flipH="1">
            <a:off x="5076056" y="2213575"/>
            <a:ext cx="972108" cy="337130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Rechte verbindingslijn 15"/>
          <p:cNvCxnSpPr/>
          <p:nvPr/>
        </p:nvCxnSpPr>
        <p:spPr>
          <a:xfrm>
            <a:off x="2123728" y="2184595"/>
            <a:ext cx="4248472" cy="21085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Rechte verbindingslijn 13"/>
          <p:cNvCxnSpPr>
            <a:endCxn id="8" idx="0"/>
          </p:cNvCxnSpPr>
          <p:nvPr/>
        </p:nvCxnSpPr>
        <p:spPr>
          <a:xfrm>
            <a:off x="1927194" y="2357590"/>
            <a:ext cx="2932838" cy="32272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74" name="Titel 1"/>
          <p:cNvSpPr>
            <a:spLocks noGrp="1"/>
          </p:cNvSpPr>
          <p:nvPr>
            <p:ph type="title"/>
          </p:nvPr>
        </p:nvSpPr>
        <p:spPr>
          <a:xfrm>
            <a:off x="1576537" y="197768"/>
            <a:ext cx="5986462" cy="998984"/>
          </a:xfrm>
          <a:solidFill>
            <a:srgbClr val="92D050"/>
          </a:solidFill>
          <a:ln>
            <a:solidFill>
              <a:schemeClr val="tx1"/>
            </a:solidFill>
          </a:ln>
        </p:spPr>
        <p:txBody>
          <a:bodyPr/>
          <a:lstStyle/>
          <a:p>
            <a:r>
              <a:rPr lang="nl-NL" sz="3600" dirty="0" smtClean="0">
                <a:solidFill>
                  <a:srgbClr val="000000"/>
                </a:solidFill>
              </a:rPr>
              <a:t>5 begrippen</a:t>
            </a:r>
          </a:p>
        </p:txBody>
      </p:sp>
      <p:sp>
        <p:nvSpPr>
          <p:cNvPr id="3075" name="Tijdelijke aanduiding voor inhoud 2"/>
          <p:cNvSpPr>
            <a:spLocks noGrp="1"/>
          </p:cNvSpPr>
          <p:nvPr>
            <p:ph idx="1"/>
          </p:nvPr>
        </p:nvSpPr>
        <p:spPr>
          <a:xfrm>
            <a:off x="2195736" y="2996952"/>
            <a:ext cx="4896544" cy="792088"/>
          </a:xfrm>
          <a:solidFill>
            <a:srgbClr val="92D050"/>
          </a:solidFill>
          <a:ln>
            <a:solidFill>
              <a:schemeClr val="tx1"/>
            </a:solidFill>
          </a:ln>
        </p:spPr>
        <p:txBody>
          <a:bodyPr/>
          <a:lstStyle/>
          <a:p>
            <a:pPr marL="0" indent="0" algn="ctr">
              <a:buNone/>
            </a:pPr>
            <a:r>
              <a:rPr lang="nl-NL" sz="2400" dirty="0" smtClean="0"/>
              <a:t>Welke relatie hebben deze begrippen met elkaar?</a:t>
            </a:r>
          </a:p>
        </p:txBody>
      </p:sp>
      <p:sp>
        <p:nvSpPr>
          <p:cNvPr id="2" name="Tekstvak 1"/>
          <p:cNvSpPr txBox="1"/>
          <p:nvPr/>
        </p:nvSpPr>
        <p:spPr>
          <a:xfrm>
            <a:off x="539552" y="1772816"/>
            <a:ext cx="1584176" cy="584775"/>
          </a:xfrm>
          <a:prstGeom prst="rect">
            <a:avLst/>
          </a:prstGeom>
          <a:noFill/>
          <a:ln>
            <a:solidFill>
              <a:schemeClr val="tx1"/>
            </a:solidFill>
          </a:ln>
        </p:spPr>
        <p:txBody>
          <a:bodyPr wrap="square" rtlCol="0">
            <a:spAutoFit/>
          </a:bodyPr>
          <a:lstStyle/>
          <a:p>
            <a:pPr algn="ctr"/>
            <a:r>
              <a:rPr lang="nl-NL" sz="3200" dirty="0" smtClean="0"/>
              <a:t>FGP</a:t>
            </a:r>
            <a:endParaRPr lang="nl-NL" sz="3200" dirty="0"/>
          </a:p>
        </p:txBody>
      </p:sp>
      <p:sp>
        <p:nvSpPr>
          <p:cNvPr id="5" name="Tekstvak 4"/>
          <p:cNvSpPr txBox="1"/>
          <p:nvPr/>
        </p:nvSpPr>
        <p:spPr>
          <a:xfrm>
            <a:off x="467544" y="4445628"/>
            <a:ext cx="3015952" cy="584775"/>
          </a:xfrm>
          <a:prstGeom prst="rect">
            <a:avLst/>
          </a:prstGeom>
          <a:noFill/>
          <a:ln>
            <a:solidFill>
              <a:schemeClr val="tx1"/>
            </a:solidFill>
          </a:ln>
        </p:spPr>
        <p:txBody>
          <a:bodyPr wrap="square" rtlCol="0">
            <a:spAutoFit/>
          </a:bodyPr>
          <a:lstStyle/>
          <a:p>
            <a:pPr algn="ctr"/>
            <a:r>
              <a:rPr lang="nl-NL" sz="3200" dirty="0" smtClean="0"/>
              <a:t>Verpleegkundig proces</a:t>
            </a:r>
            <a:endParaRPr lang="nl-NL" sz="3200" dirty="0"/>
          </a:p>
        </p:txBody>
      </p:sp>
      <p:sp>
        <p:nvSpPr>
          <p:cNvPr id="6" name="Tekstvak 5"/>
          <p:cNvSpPr txBox="1"/>
          <p:nvPr/>
        </p:nvSpPr>
        <p:spPr>
          <a:xfrm>
            <a:off x="4860032" y="1628800"/>
            <a:ext cx="3592016" cy="584775"/>
          </a:xfrm>
          <a:prstGeom prst="rect">
            <a:avLst/>
          </a:prstGeom>
          <a:noFill/>
          <a:ln>
            <a:solidFill>
              <a:schemeClr val="tx1"/>
            </a:solidFill>
          </a:ln>
        </p:spPr>
        <p:txBody>
          <a:bodyPr wrap="square" rtlCol="0">
            <a:spAutoFit/>
          </a:bodyPr>
          <a:lstStyle/>
          <a:p>
            <a:pPr algn="ctr"/>
            <a:r>
              <a:rPr lang="nl-NL" sz="3200" dirty="0" smtClean="0"/>
              <a:t>Verpleegkundig redeneren</a:t>
            </a:r>
            <a:endParaRPr lang="nl-NL" sz="3200" dirty="0"/>
          </a:p>
        </p:txBody>
      </p:sp>
      <p:sp>
        <p:nvSpPr>
          <p:cNvPr id="7" name="Tekstvak 6"/>
          <p:cNvSpPr txBox="1"/>
          <p:nvPr/>
        </p:nvSpPr>
        <p:spPr>
          <a:xfrm>
            <a:off x="5863952" y="4293096"/>
            <a:ext cx="1584176" cy="584775"/>
          </a:xfrm>
          <a:prstGeom prst="rect">
            <a:avLst/>
          </a:prstGeom>
          <a:noFill/>
          <a:ln>
            <a:solidFill>
              <a:schemeClr val="tx1"/>
            </a:solidFill>
          </a:ln>
        </p:spPr>
        <p:txBody>
          <a:bodyPr wrap="square" rtlCol="0">
            <a:spAutoFit/>
          </a:bodyPr>
          <a:lstStyle/>
          <a:p>
            <a:pPr algn="ctr"/>
            <a:r>
              <a:rPr lang="nl-NL" sz="3200" dirty="0" smtClean="0"/>
              <a:t>ICF</a:t>
            </a:r>
            <a:endParaRPr lang="nl-NL" sz="3200" dirty="0"/>
          </a:p>
        </p:txBody>
      </p:sp>
      <p:sp>
        <p:nvSpPr>
          <p:cNvPr id="8" name="Tekstvak 7"/>
          <p:cNvSpPr txBox="1"/>
          <p:nvPr/>
        </p:nvSpPr>
        <p:spPr>
          <a:xfrm>
            <a:off x="4067944" y="5584884"/>
            <a:ext cx="1584176" cy="584775"/>
          </a:xfrm>
          <a:prstGeom prst="rect">
            <a:avLst/>
          </a:prstGeom>
          <a:noFill/>
          <a:ln>
            <a:solidFill>
              <a:schemeClr val="tx1"/>
            </a:solidFill>
          </a:ln>
        </p:spPr>
        <p:txBody>
          <a:bodyPr wrap="square" rtlCol="0">
            <a:spAutoFit/>
          </a:bodyPr>
          <a:lstStyle/>
          <a:p>
            <a:pPr algn="ctr"/>
            <a:r>
              <a:rPr lang="nl-NL" sz="3200" dirty="0" smtClean="0"/>
              <a:t>EBP</a:t>
            </a:r>
            <a:endParaRPr lang="nl-NL" sz="3200" dirty="0"/>
          </a:p>
        </p:txBody>
      </p:sp>
      <p:cxnSp>
        <p:nvCxnSpPr>
          <p:cNvPr id="4" name="Rechte verbindingslijn 3"/>
          <p:cNvCxnSpPr/>
          <p:nvPr/>
        </p:nvCxnSpPr>
        <p:spPr>
          <a:xfrm>
            <a:off x="1115616" y="2357591"/>
            <a:ext cx="648072" cy="208803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Rechte verbindingslijn 10"/>
          <p:cNvCxnSpPr>
            <a:stCxn id="2" idx="3"/>
          </p:cNvCxnSpPr>
          <p:nvPr/>
        </p:nvCxnSpPr>
        <p:spPr>
          <a:xfrm flipV="1">
            <a:off x="2123728" y="2065203"/>
            <a:ext cx="2736304"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Rechte verbindingslijn 17"/>
          <p:cNvCxnSpPr/>
          <p:nvPr/>
        </p:nvCxnSpPr>
        <p:spPr>
          <a:xfrm flipH="1">
            <a:off x="7308304" y="2213575"/>
            <a:ext cx="216024" cy="20795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Rechte verbindingslijn 23"/>
          <p:cNvCxnSpPr/>
          <p:nvPr/>
        </p:nvCxnSpPr>
        <p:spPr>
          <a:xfrm>
            <a:off x="3491880" y="4769963"/>
            <a:ext cx="576064" cy="8149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Rechte verbindingslijn 26"/>
          <p:cNvCxnSpPr>
            <a:endCxn id="7" idx="1"/>
          </p:cNvCxnSpPr>
          <p:nvPr/>
        </p:nvCxnSpPr>
        <p:spPr>
          <a:xfrm flipV="1">
            <a:off x="3483496" y="4585484"/>
            <a:ext cx="2380456" cy="377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Rechte verbindingslijn 29"/>
          <p:cNvCxnSpPr/>
          <p:nvPr/>
        </p:nvCxnSpPr>
        <p:spPr>
          <a:xfrm flipH="1">
            <a:off x="5652120" y="4877871"/>
            <a:ext cx="864096" cy="11093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71071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jdelijke aanduiding voor inhoud 2"/>
          <p:cNvSpPr>
            <a:spLocks noGrp="1"/>
          </p:cNvSpPr>
          <p:nvPr>
            <p:ph idx="1"/>
          </p:nvPr>
        </p:nvSpPr>
        <p:spPr>
          <a:xfrm>
            <a:off x="251520" y="548680"/>
            <a:ext cx="8715375" cy="5472608"/>
          </a:xfrm>
        </p:spPr>
        <p:txBody>
          <a:bodyPr/>
          <a:lstStyle/>
          <a:p>
            <a:pPr>
              <a:buFontTx/>
              <a:buNone/>
            </a:pPr>
            <a:endParaRPr lang="nl-NL" sz="800" dirty="0" smtClean="0"/>
          </a:p>
          <a:p>
            <a:pPr marL="0" indent="0">
              <a:buNone/>
            </a:pPr>
            <a:r>
              <a:rPr lang="nl-NL" sz="2800" dirty="0" smtClean="0">
                <a:latin typeface="Arial"/>
                <a:cs typeface="Arial"/>
              </a:rPr>
              <a:t>Verpleegkunde hebben een speciale manier van denken en handelen: </a:t>
            </a:r>
          </a:p>
          <a:p>
            <a:pPr marL="0" indent="0">
              <a:buNone/>
            </a:pPr>
            <a:endParaRPr lang="nl-NL" sz="1400" dirty="0" smtClean="0">
              <a:latin typeface="Arial"/>
              <a:cs typeface="Arial"/>
            </a:endParaRPr>
          </a:p>
          <a:p>
            <a:pPr marL="0" indent="0" algn="ctr">
              <a:buNone/>
            </a:pPr>
            <a:r>
              <a:rPr lang="nl-NL" sz="2800" b="1" u="sng" dirty="0">
                <a:latin typeface="Arial"/>
                <a:cs typeface="Arial"/>
              </a:rPr>
              <a:t>H</a:t>
            </a:r>
            <a:r>
              <a:rPr lang="nl-NL" sz="2800" b="1" u="sng" dirty="0" smtClean="0">
                <a:latin typeface="Arial"/>
                <a:cs typeface="Arial"/>
              </a:rPr>
              <a:t>et verpleegkundig proces </a:t>
            </a:r>
          </a:p>
          <a:p>
            <a:pPr marL="0" indent="0" algn="ctr">
              <a:buNone/>
            </a:pPr>
            <a:r>
              <a:rPr lang="nl-NL" sz="2800" b="1" u="sng" dirty="0" smtClean="0">
                <a:latin typeface="Arial"/>
                <a:cs typeface="Arial"/>
              </a:rPr>
              <a:t>en </a:t>
            </a:r>
          </a:p>
          <a:p>
            <a:pPr marL="0" indent="0" algn="ctr">
              <a:buNone/>
            </a:pPr>
            <a:r>
              <a:rPr lang="nl-NL" sz="2800" b="1" u="sng" dirty="0" smtClean="0">
                <a:latin typeface="Arial"/>
                <a:cs typeface="Arial"/>
              </a:rPr>
              <a:t>het klinisch redeneren</a:t>
            </a:r>
          </a:p>
          <a:p>
            <a:pPr>
              <a:buFontTx/>
              <a:buNone/>
            </a:pPr>
            <a:endParaRPr lang="nl-NL" sz="1200" dirty="0" smtClean="0"/>
          </a:p>
          <a:p>
            <a:pPr>
              <a:buFontTx/>
              <a:buNone/>
            </a:pPr>
            <a:r>
              <a:rPr lang="nl-NL" sz="2800" dirty="0" smtClean="0">
                <a:latin typeface="Arial"/>
                <a:cs typeface="Arial"/>
              </a:rPr>
              <a:t>Een kader waarbinnen verpleegkundigen hun competenties gebruiken bij de zorg die ze leveren, zowel bij ziekte als bij gezondheid!</a:t>
            </a:r>
          </a:p>
          <a:p>
            <a:pPr>
              <a:buFontTx/>
              <a:buNone/>
            </a:pPr>
            <a:r>
              <a:rPr lang="nl-NL" sz="1200" dirty="0" smtClean="0"/>
              <a:t> </a:t>
            </a:r>
          </a:p>
          <a:p>
            <a:pPr>
              <a:buFontTx/>
              <a:buNone/>
            </a:pPr>
            <a:endParaRPr lang="nl-NL" sz="1200" dirty="0" smtClean="0"/>
          </a:p>
          <a:p>
            <a:pPr>
              <a:buFontTx/>
              <a:buNone/>
            </a:pPr>
            <a:r>
              <a:rPr lang="nl-NL" sz="1600" dirty="0" smtClean="0">
                <a:latin typeface="Arial"/>
                <a:cs typeface="Arial"/>
              </a:rPr>
              <a:t>(Wilkinson, 2013; Dobber, e.a., 2016)</a:t>
            </a:r>
            <a:endParaRPr lang="nl-NL" sz="1600" dirty="0">
              <a:latin typeface="Arial"/>
              <a:cs typeface="Arial"/>
            </a:endParaRPr>
          </a:p>
          <a:p>
            <a:pPr>
              <a:buFontTx/>
              <a:buNone/>
            </a:pPr>
            <a:r>
              <a:rPr lang="nl-NL" sz="2400" dirty="0" smtClean="0"/>
              <a:t>						</a:t>
            </a:r>
          </a:p>
        </p:txBody>
      </p:sp>
    </p:spTree>
    <p:extLst>
      <p:ext uri="{BB962C8B-B14F-4D97-AF65-F5344CB8AC3E}">
        <p14:creationId xmlns:p14="http://schemas.microsoft.com/office/powerpoint/2010/main" val="34453786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atum 3"/>
          <p:cNvSpPr>
            <a:spLocks noGrp="1"/>
          </p:cNvSpPr>
          <p:nvPr>
            <p:ph type="dt" sz="half" idx="10"/>
          </p:nvPr>
        </p:nvSpPr>
        <p:spPr/>
        <p:txBody>
          <a:bodyPr/>
          <a:lstStyle/>
          <a:p>
            <a:pPr>
              <a:defRPr/>
            </a:pPr>
            <a:fld id="{931BF614-B5EE-405C-9F4D-2B9FE16F9335}" type="datetime1">
              <a:rPr lang="en-US" smtClean="0">
                <a:solidFill>
                  <a:prstClr val="black">
                    <a:tint val="75000"/>
                  </a:prstClr>
                </a:solidFill>
              </a:rPr>
              <a:t>9/28/2017</a:t>
            </a:fld>
            <a:endParaRPr lang="en-US">
              <a:solidFill>
                <a:prstClr val="black">
                  <a:tint val="75000"/>
                </a:prstClr>
              </a:solidFill>
            </a:endParaRPr>
          </a:p>
        </p:txBody>
      </p:sp>
      <p:sp>
        <p:nvSpPr>
          <p:cNvPr id="5" name="Tekstvak 4"/>
          <p:cNvSpPr txBox="1"/>
          <p:nvPr/>
        </p:nvSpPr>
        <p:spPr>
          <a:xfrm>
            <a:off x="827584" y="404664"/>
            <a:ext cx="576064" cy="5909310"/>
          </a:xfrm>
          <a:prstGeom prst="rect">
            <a:avLst/>
          </a:prstGeom>
          <a:solidFill>
            <a:srgbClr val="92D050"/>
          </a:solidFill>
          <a:ln>
            <a:solidFill>
              <a:schemeClr val="tx1"/>
            </a:solidFill>
          </a:ln>
        </p:spPr>
        <p:txBody>
          <a:bodyPr wrap="square" rtlCol="0">
            <a:spAutoFit/>
          </a:bodyPr>
          <a:lstStyle/>
          <a:p>
            <a:pPr algn="ctr"/>
            <a:r>
              <a:rPr lang="nl-NL" sz="1800" b="1" dirty="0" smtClean="0"/>
              <a:t>V</a:t>
            </a:r>
          </a:p>
          <a:p>
            <a:pPr algn="ctr"/>
            <a:r>
              <a:rPr lang="nl-NL" sz="1800" b="1" dirty="0" smtClean="0"/>
              <a:t>E</a:t>
            </a:r>
          </a:p>
          <a:p>
            <a:pPr algn="ctr"/>
            <a:r>
              <a:rPr lang="nl-NL" sz="1800" b="1" dirty="0" smtClean="0"/>
              <a:t>R</a:t>
            </a:r>
          </a:p>
          <a:p>
            <a:pPr algn="ctr"/>
            <a:r>
              <a:rPr lang="nl-NL" sz="1800" b="1" dirty="0" smtClean="0"/>
              <a:t>P</a:t>
            </a:r>
          </a:p>
          <a:p>
            <a:pPr algn="ctr"/>
            <a:r>
              <a:rPr lang="nl-NL" sz="1800" b="1" dirty="0" smtClean="0"/>
              <a:t>L</a:t>
            </a:r>
          </a:p>
          <a:p>
            <a:pPr algn="ctr"/>
            <a:r>
              <a:rPr lang="nl-NL" sz="1800" b="1" dirty="0" smtClean="0"/>
              <a:t>E</a:t>
            </a:r>
          </a:p>
          <a:p>
            <a:pPr algn="ctr"/>
            <a:r>
              <a:rPr lang="nl-NL" sz="1800" b="1" dirty="0" smtClean="0"/>
              <a:t>E</a:t>
            </a:r>
          </a:p>
          <a:p>
            <a:pPr algn="ctr"/>
            <a:r>
              <a:rPr lang="nl-NL" sz="1800" b="1" dirty="0" smtClean="0"/>
              <a:t>G</a:t>
            </a:r>
          </a:p>
          <a:p>
            <a:pPr algn="ctr"/>
            <a:r>
              <a:rPr lang="nl-NL" sz="1800" b="1" dirty="0" smtClean="0"/>
              <a:t>K</a:t>
            </a:r>
          </a:p>
          <a:p>
            <a:pPr algn="ctr"/>
            <a:r>
              <a:rPr lang="nl-NL" sz="1800" b="1" dirty="0" smtClean="0"/>
              <a:t>U</a:t>
            </a:r>
          </a:p>
          <a:p>
            <a:pPr algn="ctr"/>
            <a:r>
              <a:rPr lang="nl-NL" sz="1800" b="1" dirty="0" smtClean="0"/>
              <a:t>N</a:t>
            </a:r>
          </a:p>
          <a:p>
            <a:pPr algn="ctr"/>
            <a:r>
              <a:rPr lang="nl-NL" sz="1800" b="1" dirty="0" smtClean="0"/>
              <a:t>D</a:t>
            </a:r>
          </a:p>
          <a:p>
            <a:pPr algn="ctr"/>
            <a:r>
              <a:rPr lang="nl-NL" sz="1800" b="1" dirty="0" smtClean="0"/>
              <a:t>I</a:t>
            </a:r>
          </a:p>
          <a:p>
            <a:pPr algn="ctr"/>
            <a:r>
              <a:rPr lang="nl-NL" sz="1800" b="1" dirty="0" smtClean="0"/>
              <a:t>G</a:t>
            </a:r>
          </a:p>
          <a:p>
            <a:pPr algn="ctr"/>
            <a:r>
              <a:rPr lang="nl-NL" sz="1800" b="1" dirty="0" smtClean="0"/>
              <a:t> </a:t>
            </a:r>
          </a:p>
          <a:p>
            <a:pPr algn="ctr"/>
            <a:r>
              <a:rPr lang="nl-NL" sz="1800" b="1" dirty="0" smtClean="0"/>
              <a:t>P</a:t>
            </a:r>
          </a:p>
          <a:p>
            <a:pPr algn="ctr"/>
            <a:r>
              <a:rPr lang="nl-NL" sz="1800" b="1" dirty="0" smtClean="0"/>
              <a:t>R</a:t>
            </a:r>
          </a:p>
          <a:p>
            <a:pPr algn="ctr"/>
            <a:r>
              <a:rPr lang="nl-NL" sz="1800" b="1" dirty="0" smtClean="0"/>
              <a:t>O</a:t>
            </a:r>
          </a:p>
          <a:p>
            <a:pPr algn="ctr"/>
            <a:r>
              <a:rPr lang="nl-NL" sz="1800" b="1" dirty="0" smtClean="0"/>
              <a:t>C</a:t>
            </a:r>
          </a:p>
          <a:p>
            <a:pPr algn="ctr"/>
            <a:r>
              <a:rPr lang="nl-NL" sz="1800" b="1" dirty="0" smtClean="0"/>
              <a:t>E</a:t>
            </a:r>
          </a:p>
          <a:p>
            <a:pPr algn="ctr"/>
            <a:r>
              <a:rPr lang="nl-NL" sz="1800" b="1" dirty="0" smtClean="0"/>
              <a:t>S</a:t>
            </a:r>
          </a:p>
        </p:txBody>
      </p:sp>
      <p:sp>
        <p:nvSpPr>
          <p:cNvPr id="6" name="Tekstvak 5"/>
          <p:cNvSpPr txBox="1"/>
          <p:nvPr/>
        </p:nvSpPr>
        <p:spPr>
          <a:xfrm>
            <a:off x="1410223" y="295069"/>
            <a:ext cx="5322017" cy="707886"/>
          </a:xfrm>
          <a:prstGeom prst="rect">
            <a:avLst/>
          </a:prstGeom>
          <a:solidFill>
            <a:schemeClr val="accent3">
              <a:lumMod val="40000"/>
              <a:lumOff val="60000"/>
            </a:schemeClr>
          </a:solidFill>
          <a:ln>
            <a:solidFill>
              <a:schemeClr val="tx1"/>
            </a:solidFill>
          </a:ln>
        </p:spPr>
        <p:txBody>
          <a:bodyPr wrap="square" rtlCol="0" anchor="ctr">
            <a:spAutoFit/>
          </a:bodyPr>
          <a:lstStyle/>
          <a:p>
            <a:pPr algn="ctr"/>
            <a:r>
              <a:rPr lang="nl-NL" sz="2000" dirty="0" smtClean="0"/>
              <a:t>Anamnese: Verzamelen en ordenen van gegevens</a:t>
            </a:r>
            <a:endParaRPr lang="nl-NL" sz="2000" dirty="0"/>
          </a:p>
        </p:txBody>
      </p:sp>
      <p:sp>
        <p:nvSpPr>
          <p:cNvPr id="7" name="Tekstvak 6"/>
          <p:cNvSpPr txBox="1"/>
          <p:nvPr/>
        </p:nvSpPr>
        <p:spPr>
          <a:xfrm>
            <a:off x="1403648" y="1289666"/>
            <a:ext cx="5328592" cy="707886"/>
          </a:xfrm>
          <a:prstGeom prst="rect">
            <a:avLst/>
          </a:prstGeom>
          <a:solidFill>
            <a:schemeClr val="accent3">
              <a:lumMod val="40000"/>
              <a:lumOff val="60000"/>
            </a:schemeClr>
          </a:solidFill>
          <a:ln>
            <a:solidFill>
              <a:schemeClr val="tx1"/>
            </a:solidFill>
          </a:ln>
        </p:spPr>
        <p:txBody>
          <a:bodyPr wrap="square" rtlCol="0" anchor="ctr">
            <a:spAutoFit/>
          </a:bodyPr>
          <a:lstStyle/>
          <a:p>
            <a:pPr algn="ctr"/>
            <a:r>
              <a:rPr lang="nl-NL" sz="2000" dirty="0" smtClean="0"/>
              <a:t>Diagnose: vaststellen van de actuele gezondheidstoestand</a:t>
            </a:r>
            <a:endParaRPr lang="nl-NL" sz="2000" dirty="0"/>
          </a:p>
        </p:txBody>
      </p:sp>
      <p:sp>
        <p:nvSpPr>
          <p:cNvPr id="8" name="Tekstvak 7"/>
          <p:cNvSpPr txBox="1"/>
          <p:nvPr/>
        </p:nvSpPr>
        <p:spPr>
          <a:xfrm>
            <a:off x="1395763" y="2074352"/>
            <a:ext cx="5328592" cy="707886"/>
          </a:xfrm>
          <a:prstGeom prst="rect">
            <a:avLst/>
          </a:prstGeom>
          <a:solidFill>
            <a:schemeClr val="accent3">
              <a:lumMod val="40000"/>
              <a:lumOff val="60000"/>
            </a:schemeClr>
          </a:solidFill>
          <a:ln>
            <a:solidFill>
              <a:schemeClr val="tx1"/>
            </a:solidFill>
          </a:ln>
        </p:spPr>
        <p:txBody>
          <a:bodyPr wrap="square" rtlCol="0" anchor="ctr">
            <a:spAutoFit/>
          </a:bodyPr>
          <a:lstStyle/>
          <a:p>
            <a:pPr algn="ctr"/>
            <a:r>
              <a:rPr lang="nl-NL" sz="2000" dirty="0" smtClean="0"/>
              <a:t>Planning van de resultaten: bepalen wenselijke resultaten</a:t>
            </a:r>
            <a:endParaRPr lang="nl-NL" sz="2000" dirty="0"/>
          </a:p>
        </p:txBody>
      </p:sp>
      <p:sp>
        <p:nvSpPr>
          <p:cNvPr id="9" name="Tekstvak 8"/>
          <p:cNvSpPr txBox="1"/>
          <p:nvPr/>
        </p:nvSpPr>
        <p:spPr>
          <a:xfrm>
            <a:off x="1395763" y="2774544"/>
            <a:ext cx="5328592" cy="707886"/>
          </a:xfrm>
          <a:prstGeom prst="rect">
            <a:avLst/>
          </a:prstGeom>
          <a:solidFill>
            <a:schemeClr val="accent3">
              <a:lumMod val="40000"/>
              <a:lumOff val="60000"/>
            </a:schemeClr>
          </a:solidFill>
          <a:ln>
            <a:solidFill>
              <a:schemeClr val="tx1"/>
            </a:solidFill>
          </a:ln>
        </p:spPr>
        <p:txBody>
          <a:bodyPr wrap="square" rtlCol="0" anchor="ctr">
            <a:spAutoFit/>
          </a:bodyPr>
          <a:lstStyle/>
          <a:p>
            <a:pPr algn="ctr"/>
            <a:r>
              <a:rPr lang="nl-NL" sz="2000" dirty="0" smtClean="0"/>
              <a:t>Planning van de interventies: selecteren interventies</a:t>
            </a:r>
            <a:endParaRPr lang="nl-NL" sz="2000" dirty="0"/>
          </a:p>
        </p:txBody>
      </p:sp>
      <p:sp>
        <p:nvSpPr>
          <p:cNvPr id="10" name="Tekstvak 9"/>
          <p:cNvSpPr txBox="1"/>
          <p:nvPr/>
        </p:nvSpPr>
        <p:spPr>
          <a:xfrm>
            <a:off x="1387877" y="3374326"/>
            <a:ext cx="5336477" cy="707886"/>
          </a:xfrm>
          <a:prstGeom prst="rect">
            <a:avLst/>
          </a:prstGeom>
          <a:solidFill>
            <a:schemeClr val="accent3">
              <a:lumMod val="40000"/>
              <a:lumOff val="60000"/>
            </a:schemeClr>
          </a:solidFill>
          <a:ln>
            <a:solidFill>
              <a:schemeClr val="tx1"/>
            </a:solidFill>
          </a:ln>
        </p:spPr>
        <p:txBody>
          <a:bodyPr wrap="square" rtlCol="0" anchor="ctr">
            <a:spAutoFit/>
          </a:bodyPr>
          <a:lstStyle/>
          <a:p>
            <a:pPr algn="ctr"/>
            <a:r>
              <a:rPr lang="nl-NL" sz="2000" dirty="0" smtClean="0"/>
              <a:t>Uitvoering: uitvoeren van de geselecteerde interventies</a:t>
            </a:r>
            <a:endParaRPr lang="nl-NL" sz="2000" dirty="0"/>
          </a:p>
        </p:txBody>
      </p:sp>
      <p:sp>
        <p:nvSpPr>
          <p:cNvPr id="11" name="Tekstvak 10"/>
          <p:cNvSpPr txBox="1"/>
          <p:nvPr/>
        </p:nvSpPr>
        <p:spPr>
          <a:xfrm>
            <a:off x="1418001" y="5100951"/>
            <a:ext cx="5314239" cy="461665"/>
          </a:xfrm>
          <a:prstGeom prst="rect">
            <a:avLst/>
          </a:prstGeom>
          <a:solidFill>
            <a:schemeClr val="accent3">
              <a:lumMod val="40000"/>
              <a:lumOff val="60000"/>
            </a:schemeClr>
          </a:solidFill>
          <a:ln>
            <a:solidFill>
              <a:schemeClr val="tx1"/>
            </a:solidFill>
          </a:ln>
        </p:spPr>
        <p:txBody>
          <a:bodyPr wrap="square" rtlCol="0" anchor="ctr">
            <a:spAutoFit/>
          </a:bodyPr>
          <a:lstStyle/>
          <a:p>
            <a:pPr algn="ctr"/>
            <a:r>
              <a:rPr lang="nl-NL" sz="2400" dirty="0" smtClean="0"/>
              <a:t>Evaluatie: zijn de beoogde resultaten bereikt</a:t>
            </a:r>
            <a:endParaRPr lang="nl-NL" sz="2400" dirty="0"/>
          </a:p>
        </p:txBody>
      </p:sp>
      <p:sp>
        <p:nvSpPr>
          <p:cNvPr id="12" name="Tekstvak 11"/>
          <p:cNvSpPr txBox="1"/>
          <p:nvPr/>
        </p:nvSpPr>
        <p:spPr>
          <a:xfrm>
            <a:off x="6732240" y="418179"/>
            <a:ext cx="576064" cy="1785104"/>
          </a:xfrm>
          <a:prstGeom prst="rect">
            <a:avLst/>
          </a:prstGeom>
          <a:solidFill>
            <a:schemeClr val="accent3">
              <a:lumMod val="20000"/>
              <a:lumOff val="80000"/>
            </a:schemeClr>
          </a:solidFill>
          <a:ln>
            <a:solidFill>
              <a:schemeClr val="tx1"/>
            </a:solidFill>
          </a:ln>
        </p:spPr>
        <p:txBody>
          <a:bodyPr wrap="square" rtlCol="0">
            <a:spAutoFit/>
          </a:bodyPr>
          <a:lstStyle/>
          <a:p>
            <a:pPr algn="ctr"/>
            <a:r>
              <a:rPr lang="nl-NL" sz="1100" b="1" dirty="0" smtClean="0"/>
              <a:t>V</a:t>
            </a:r>
          </a:p>
          <a:p>
            <a:pPr algn="ctr"/>
            <a:r>
              <a:rPr lang="nl-NL" sz="1100" b="1" dirty="0" smtClean="0"/>
              <a:t>E</a:t>
            </a:r>
          </a:p>
          <a:p>
            <a:pPr algn="ctr"/>
            <a:r>
              <a:rPr lang="nl-NL" sz="1100" b="1" dirty="0" smtClean="0"/>
              <a:t>R</a:t>
            </a:r>
          </a:p>
          <a:p>
            <a:pPr algn="ctr"/>
            <a:r>
              <a:rPr lang="nl-NL" sz="1100" b="1" dirty="0" smtClean="0"/>
              <a:t>Z</a:t>
            </a:r>
          </a:p>
          <a:p>
            <a:pPr algn="ctr"/>
            <a:r>
              <a:rPr lang="nl-NL" sz="1100" b="1" dirty="0" smtClean="0"/>
              <a:t>A</a:t>
            </a:r>
          </a:p>
          <a:p>
            <a:pPr algn="ctr"/>
            <a:r>
              <a:rPr lang="nl-NL" sz="1100" b="1" dirty="0" smtClean="0"/>
              <a:t>M</a:t>
            </a:r>
          </a:p>
          <a:p>
            <a:pPr algn="ctr"/>
            <a:r>
              <a:rPr lang="nl-NL" sz="1100" b="1" dirty="0" smtClean="0"/>
              <a:t>E</a:t>
            </a:r>
          </a:p>
          <a:p>
            <a:pPr algn="ctr"/>
            <a:r>
              <a:rPr lang="nl-NL" sz="1100" b="1" dirty="0" smtClean="0"/>
              <a:t>L</a:t>
            </a:r>
          </a:p>
          <a:p>
            <a:pPr algn="ctr"/>
            <a:r>
              <a:rPr lang="nl-NL" sz="1100" b="1" dirty="0" smtClean="0"/>
              <a:t>E</a:t>
            </a:r>
          </a:p>
          <a:p>
            <a:pPr algn="ctr"/>
            <a:r>
              <a:rPr lang="nl-NL" sz="1100" b="1" dirty="0" smtClean="0"/>
              <a:t>N</a:t>
            </a:r>
            <a:endParaRPr lang="nl-NL" sz="1100" b="1" dirty="0"/>
          </a:p>
        </p:txBody>
      </p:sp>
      <p:sp>
        <p:nvSpPr>
          <p:cNvPr id="13" name="Tekstvak 12"/>
          <p:cNvSpPr txBox="1"/>
          <p:nvPr/>
        </p:nvSpPr>
        <p:spPr>
          <a:xfrm>
            <a:off x="6732240" y="2197462"/>
            <a:ext cx="576064" cy="1277273"/>
          </a:xfrm>
          <a:prstGeom prst="rect">
            <a:avLst/>
          </a:prstGeom>
          <a:solidFill>
            <a:schemeClr val="accent3">
              <a:lumMod val="40000"/>
              <a:lumOff val="60000"/>
            </a:schemeClr>
          </a:solidFill>
          <a:ln>
            <a:solidFill>
              <a:schemeClr val="tx1"/>
            </a:solidFill>
          </a:ln>
        </p:spPr>
        <p:txBody>
          <a:bodyPr wrap="square" rtlCol="0">
            <a:spAutoFit/>
          </a:bodyPr>
          <a:lstStyle/>
          <a:p>
            <a:pPr algn="ctr"/>
            <a:r>
              <a:rPr lang="nl-NL" sz="1100" b="1" dirty="0" smtClean="0"/>
              <a:t>P</a:t>
            </a:r>
          </a:p>
          <a:p>
            <a:pPr algn="ctr"/>
            <a:r>
              <a:rPr lang="nl-NL" sz="1100" b="1" dirty="0" smtClean="0"/>
              <a:t>L</a:t>
            </a:r>
          </a:p>
          <a:p>
            <a:pPr algn="ctr"/>
            <a:r>
              <a:rPr lang="nl-NL" sz="1100" b="1" dirty="0" smtClean="0"/>
              <a:t>A</a:t>
            </a:r>
          </a:p>
          <a:p>
            <a:pPr algn="ctr"/>
            <a:r>
              <a:rPr lang="nl-NL" sz="1100" b="1" dirty="0" smtClean="0"/>
              <a:t>N</a:t>
            </a:r>
          </a:p>
          <a:p>
            <a:pPr algn="ctr"/>
            <a:r>
              <a:rPr lang="nl-NL" sz="1100" b="1" dirty="0" smtClean="0"/>
              <a:t>N</a:t>
            </a:r>
          </a:p>
          <a:p>
            <a:pPr algn="ctr"/>
            <a:r>
              <a:rPr lang="nl-NL" sz="1100" b="1" dirty="0" smtClean="0"/>
              <a:t>E</a:t>
            </a:r>
          </a:p>
          <a:p>
            <a:pPr algn="ctr"/>
            <a:r>
              <a:rPr lang="nl-NL" sz="1100" b="1" dirty="0" smtClean="0"/>
              <a:t>N</a:t>
            </a:r>
          </a:p>
        </p:txBody>
      </p:sp>
      <p:sp>
        <p:nvSpPr>
          <p:cNvPr id="14" name="Tekstvak 13"/>
          <p:cNvSpPr txBox="1"/>
          <p:nvPr/>
        </p:nvSpPr>
        <p:spPr>
          <a:xfrm>
            <a:off x="6732240" y="3485124"/>
            <a:ext cx="576064" cy="1615827"/>
          </a:xfrm>
          <a:prstGeom prst="rect">
            <a:avLst/>
          </a:prstGeom>
          <a:solidFill>
            <a:schemeClr val="accent3">
              <a:lumMod val="60000"/>
              <a:lumOff val="40000"/>
            </a:schemeClr>
          </a:solidFill>
          <a:ln>
            <a:solidFill>
              <a:schemeClr val="tx1"/>
            </a:solidFill>
          </a:ln>
        </p:spPr>
        <p:txBody>
          <a:bodyPr wrap="square" rtlCol="0">
            <a:spAutoFit/>
          </a:bodyPr>
          <a:lstStyle/>
          <a:p>
            <a:pPr algn="ctr"/>
            <a:r>
              <a:rPr lang="nl-NL" sz="1100" b="1" dirty="0" smtClean="0"/>
              <a:t>U</a:t>
            </a:r>
          </a:p>
          <a:p>
            <a:pPr algn="ctr"/>
            <a:r>
              <a:rPr lang="nl-NL" sz="1100" b="1" dirty="0" smtClean="0"/>
              <a:t>I</a:t>
            </a:r>
          </a:p>
          <a:p>
            <a:pPr algn="ctr"/>
            <a:r>
              <a:rPr lang="nl-NL" sz="1100" b="1" dirty="0" smtClean="0"/>
              <a:t>T</a:t>
            </a:r>
          </a:p>
          <a:p>
            <a:pPr algn="ctr"/>
            <a:r>
              <a:rPr lang="nl-NL" sz="1100" b="1" dirty="0" smtClean="0"/>
              <a:t>V</a:t>
            </a:r>
          </a:p>
          <a:p>
            <a:pPr algn="ctr"/>
            <a:r>
              <a:rPr lang="nl-NL" sz="1100" b="1" dirty="0" smtClean="0"/>
              <a:t>O</a:t>
            </a:r>
          </a:p>
          <a:p>
            <a:pPr algn="ctr"/>
            <a:r>
              <a:rPr lang="nl-NL" sz="1100" b="1" dirty="0" smtClean="0"/>
              <a:t>E</a:t>
            </a:r>
          </a:p>
          <a:p>
            <a:pPr algn="ctr"/>
            <a:r>
              <a:rPr lang="nl-NL" sz="1100" b="1" dirty="0" smtClean="0"/>
              <a:t>R</a:t>
            </a:r>
          </a:p>
          <a:p>
            <a:pPr algn="ctr"/>
            <a:r>
              <a:rPr lang="nl-NL" sz="1100" b="1" dirty="0" smtClean="0"/>
              <a:t>E</a:t>
            </a:r>
          </a:p>
          <a:p>
            <a:pPr algn="ctr"/>
            <a:r>
              <a:rPr lang="nl-NL" sz="1100" b="1" dirty="0" smtClean="0"/>
              <a:t>N</a:t>
            </a:r>
            <a:endParaRPr lang="nl-NL" sz="1100" b="1" dirty="0"/>
          </a:p>
        </p:txBody>
      </p:sp>
      <p:sp>
        <p:nvSpPr>
          <p:cNvPr id="15" name="Tekstvak 14"/>
          <p:cNvSpPr txBox="1"/>
          <p:nvPr/>
        </p:nvSpPr>
        <p:spPr>
          <a:xfrm>
            <a:off x="6732240" y="5085184"/>
            <a:ext cx="576064" cy="1546577"/>
          </a:xfrm>
          <a:prstGeom prst="rect">
            <a:avLst/>
          </a:prstGeom>
          <a:solidFill>
            <a:schemeClr val="accent3">
              <a:lumMod val="40000"/>
              <a:lumOff val="60000"/>
            </a:schemeClr>
          </a:solidFill>
          <a:ln>
            <a:solidFill>
              <a:schemeClr val="tx1"/>
            </a:solidFill>
          </a:ln>
        </p:spPr>
        <p:txBody>
          <a:bodyPr wrap="square" rtlCol="0">
            <a:spAutoFit/>
          </a:bodyPr>
          <a:lstStyle/>
          <a:p>
            <a:pPr algn="ctr"/>
            <a:r>
              <a:rPr lang="nl-NL" sz="1050" b="1" dirty="0" smtClean="0"/>
              <a:t>E</a:t>
            </a:r>
          </a:p>
          <a:p>
            <a:pPr algn="ctr"/>
            <a:r>
              <a:rPr lang="nl-NL" sz="1050" b="1" dirty="0" smtClean="0"/>
              <a:t>V</a:t>
            </a:r>
          </a:p>
          <a:p>
            <a:pPr algn="ctr"/>
            <a:r>
              <a:rPr lang="nl-NL" sz="1050" b="1" dirty="0" smtClean="0"/>
              <a:t>A</a:t>
            </a:r>
          </a:p>
          <a:p>
            <a:pPr algn="ctr"/>
            <a:r>
              <a:rPr lang="nl-NL" sz="1050" b="1" dirty="0" smtClean="0"/>
              <a:t>L</a:t>
            </a:r>
          </a:p>
          <a:p>
            <a:pPr algn="ctr"/>
            <a:r>
              <a:rPr lang="nl-NL" sz="1050" b="1" dirty="0" smtClean="0"/>
              <a:t>U</a:t>
            </a:r>
          </a:p>
          <a:p>
            <a:pPr algn="ctr"/>
            <a:r>
              <a:rPr lang="nl-NL" sz="1050" b="1" dirty="0" smtClean="0"/>
              <a:t>A</a:t>
            </a:r>
          </a:p>
          <a:p>
            <a:pPr algn="ctr"/>
            <a:r>
              <a:rPr lang="nl-NL" sz="1050" b="1" dirty="0" smtClean="0"/>
              <a:t>T</a:t>
            </a:r>
            <a:endParaRPr lang="nl-NL" sz="1050" b="1" dirty="0"/>
          </a:p>
          <a:p>
            <a:pPr algn="ctr"/>
            <a:r>
              <a:rPr lang="nl-NL" sz="1050" b="1" dirty="0" smtClean="0"/>
              <a:t>I</a:t>
            </a:r>
          </a:p>
          <a:p>
            <a:pPr algn="ctr"/>
            <a:r>
              <a:rPr lang="nl-NL" sz="1050" b="1" dirty="0" smtClean="0"/>
              <a:t>E</a:t>
            </a:r>
          </a:p>
        </p:txBody>
      </p:sp>
      <p:sp>
        <p:nvSpPr>
          <p:cNvPr id="16" name="Tekstvak 15"/>
          <p:cNvSpPr txBox="1"/>
          <p:nvPr/>
        </p:nvSpPr>
        <p:spPr>
          <a:xfrm>
            <a:off x="7308304" y="418179"/>
            <a:ext cx="576064" cy="6217087"/>
          </a:xfrm>
          <a:prstGeom prst="rect">
            <a:avLst/>
          </a:prstGeom>
          <a:solidFill>
            <a:srgbClr val="92D050"/>
          </a:solidFill>
          <a:ln>
            <a:solidFill>
              <a:schemeClr val="tx1"/>
            </a:solidFill>
          </a:ln>
        </p:spPr>
        <p:txBody>
          <a:bodyPr wrap="square" rtlCol="0">
            <a:spAutoFit/>
          </a:bodyPr>
          <a:lstStyle/>
          <a:p>
            <a:pPr algn="ctr"/>
            <a:r>
              <a:rPr lang="nl-NL" sz="1600" b="1" dirty="0" smtClean="0"/>
              <a:t>V</a:t>
            </a:r>
          </a:p>
          <a:p>
            <a:pPr algn="ctr"/>
            <a:r>
              <a:rPr lang="nl-NL" sz="1600" b="1" dirty="0" smtClean="0"/>
              <a:t>E</a:t>
            </a:r>
          </a:p>
          <a:p>
            <a:pPr algn="ctr"/>
            <a:r>
              <a:rPr lang="nl-NL" sz="1600" b="1" dirty="0" smtClean="0"/>
              <a:t>R</a:t>
            </a:r>
          </a:p>
          <a:p>
            <a:pPr algn="ctr"/>
            <a:r>
              <a:rPr lang="nl-NL" sz="1600" b="1" dirty="0" smtClean="0"/>
              <a:t>P</a:t>
            </a:r>
          </a:p>
          <a:p>
            <a:pPr algn="ctr"/>
            <a:r>
              <a:rPr lang="nl-NL" sz="1600" b="1" dirty="0" smtClean="0"/>
              <a:t>L</a:t>
            </a:r>
          </a:p>
          <a:p>
            <a:pPr algn="ctr"/>
            <a:r>
              <a:rPr lang="nl-NL" sz="1600" b="1" dirty="0" smtClean="0"/>
              <a:t>E</a:t>
            </a:r>
          </a:p>
          <a:p>
            <a:pPr algn="ctr"/>
            <a:r>
              <a:rPr lang="nl-NL" sz="1600" b="1" dirty="0" smtClean="0"/>
              <a:t>E</a:t>
            </a:r>
          </a:p>
          <a:p>
            <a:pPr algn="ctr"/>
            <a:r>
              <a:rPr lang="nl-NL" sz="1600" b="1" dirty="0" smtClean="0"/>
              <a:t>G</a:t>
            </a:r>
          </a:p>
          <a:p>
            <a:pPr algn="ctr"/>
            <a:r>
              <a:rPr lang="nl-NL" sz="1600" b="1" dirty="0" smtClean="0"/>
              <a:t>K</a:t>
            </a:r>
          </a:p>
          <a:p>
            <a:pPr algn="ctr"/>
            <a:r>
              <a:rPr lang="nl-NL" sz="1600" b="1" dirty="0" smtClean="0"/>
              <a:t>U</a:t>
            </a:r>
          </a:p>
          <a:p>
            <a:pPr algn="ctr"/>
            <a:r>
              <a:rPr lang="nl-NL" sz="1600" b="1" dirty="0" smtClean="0"/>
              <a:t>N</a:t>
            </a:r>
          </a:p>
          <a:p>
            <a:pPr algn="ctr"/>
            <a:r>
              <a:rPr lang="nl-NL" sz="1600" b="1" dirty="0" smtClean="0"/>
              <a:t>D</a:t>
            </a:r>
          </a:p>
          <a:p>
            <a:pPr algn="ctr"/>
            <a:r>
              <a:rPr lang="nl-NL" sz="1600" b="1" dirty="0" smtClean="0"/>
              <a:t>I</a:t>
            </a:r>
          </a:p>
          <a:p>
            <a:pPr algn="ctr"/>
            <a:r>
              <a:rPr lang="nl-NL" sz="1600" b="1" dirty="0" smtClean="0"/>
              <a:t>G</a:t>
            </a:r>
          </a:p>
          <a:p>
            <a:pPr algn="ctr"/>
            <a:r>
              <a:rPr lang="nl-NL" sz="1600" b="1" dirty="0" smtClean="0"/>
              <a:t>E</a:t>
            </a:r>
          </a:p>
          <a:p>
            <a:pPr algn="ctr"/>
            <a:endParaRPr lang="nl-NL" sz="800" b="1" dirty="0" smtClean="0"/>
          </a:p>
          <a:p>
            <a:pPr algn="ctr"/>
            <a:r>
              <a:rPr lang="nl-NL" sz="1600" b="1" dirty="0" smtClean="0"/>
              <a:t>M</a:t>
            </a:r>
          </a:p>
          <a:p>
            <a:pPr algn="ctr"/>
            <a:r>
              <a:rPr lang="nl-NL" sz="1600" b="1" dirty="0" smtClean="0"/>
              <a:t>E</a:t>
            </a:r>
          </a:p>
          <a:p>
            <a:pPr algn="ctr"/>
            <a:r>
              <a:rPr lang="nl-NL" sz="1600" b="1" dirty="0" smtClean="0"/>
              <a:t>T</a:t>
            </a:r>
          </a:p>
          <a:p>
            <a:pPr algn="ctr"/>
            <a:r>
              <a:rPr lang="nl-NL" sz="1600" b="1" dirty="0" smtClean="0"/>
              <a:t>H</a:t>
            </a:r>
          </a:p>
          <a:p>
            <a:pPr algn="ctr"/>
            <a:r>
              <a:rPr lang="nl-NL" sz="1600" b="1" dirty="0" smtClean="0"/>
              <a:t>O</a:t>
            </a:r>
          </a:p>
          <a:p>
            <a:pPr algn="ctr"/>
            <a:r>
              <a:rPr lang="nl-NL" sz="1600" b="1" dirty="0" smtClean="0"/>
              <a:t>D</a:t>
            </a:r>
          </a:p>
          <a:p>
            <a:pPr algn="ctr"/>
            <a:r>
              <a:rPr lang="nl-NL" sz="1600" b="1" dirty="0" smtClean="0"/>
              <a:t>I</a:t>
            </a:r>
          </a:p>
          <a:p>
            <a:pPr algn="ctr"/>
            <a:r>
              <a:rPr lang="nl-NL" sz="1600" b="1" dirty="0" smtClean="0"/>
              <a:t>E</a:t>
            </a:r>
          </a:p>
          <a:p>
            <a:pPr algn="ctr"/>
            <a:r>
              <a:rPr lang="nl-NL" sz="1600" b="1" dirty="0" smtClean="0"/>
              <a:t>K</a:t>
            </a:r>
          </a:p>
        </p:txBody>
      </p:sp>
    </p:spTree>
    <p:extLst>
      <p:ext uri="{BB962C8B-B14F-4D97-AF65-F5344CB8AC3E}">
        <p14:creationId xmlns:p14="http://schemas.microsoft.com/office/powerpoint/2010/main" val="15063181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Gekromde PIJL-LINKS 6"/>
          <p:cNvSpPr/>
          <p:nvPr/>
        </p:nvSpPr>
        <p:spPr>
          <a:xfrm rot="10800000">
            <a:off x="179512" y="980728"/>
            <a:ext cx="2952328" cy="5328592"/>
          </a:xfrm>
          <a:prstGeom prst="curvedLeftArrow">
            <a:avLst>
              <a:gd name="adj1" fmla="val 6849"/>
              <a:gd name="adj2" fmla="val 19945"/>
              <a:gd name="adj3" fmla="val 1941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chemeClr val="tx1"/>
              </a:solidFill>
            </a:endParaRPr>
          </a:p>
        </p:txBody>
      </p:sp>
      <p:sp>
        <p:nvSpPr>
          <p:cNvPr id="2" name="PIJL-OMLAAG 1"/>
          <p:cNvSpPr/>
          <p:nvPr/>
        </p:nvSpPr>
        <p:spPr>
          <a:xfrm>
            <a:off x="3923928" y="1052736"/>
            <a:ext cx="1080120" cy="49685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170" name="Rectangle 3"/>
          <p:cNvSpPr>
            <a:spLocks noGrp="1" noChangeArrowheads="1"/>
          </p:cNvSpPr>
          <p:nvPr>
            <p:ph type="body" idx="1"/>
          </p:nvPr>
        </p:nvSpPr>
        <p:spPr>
          <a:xfrm>
            <a:off x="1187624" y="404664"/>
            <a:ext cx="6480844" cy="648097"/>
          </a:xfrm>
          <a:solidFill>
            <a:srgbClr val="92D050"/>
          </a:solidFill>
          <a:ln>
            <a:solidFill>
              <a:schemeClr val="tx1"/>
            </a:solidFill>
          </a:ln>
        </p:spPr>
        <p:txBody>
          <a:bodyPr/>
          <a:lstStyle/>
          <a:p>
            <a:pPr marL="0" indent="0">
              <a:buNone/>
            </a:pPr>
            <a:r>
              <a:rPr lang="nl-NL" dirty="0" smtClean="0"/>
              <a:t>Generalistische processtappen</a:t>
            </a:r>
          </a:p>
          <a:p>
            <a:pPr>
              <a:buFontTx/>
              <a:buNone/>
            </a:pPr>
            <a:r>
              <a:rPr lang="nl-NL" dirty="0" smtClean="0"/>
              <a:t>                 </a:t>
            </a:r>
          </a:p>
        </p:txBody>
      </p:sp>
      <p:sp>
        <p:nvSpPr>
          <p:cNvPr id="3" name="Rectangle 3"/>
          <p:cNvSpPr txBox="1">
            <a:spLocks noChangeArrowheads="1"/>
          </p:cNvSpPr>
          <p:nvPr/>
        </p:nvSpPr>
        <p:spPr bwMode="auto">
          <a:xfrm>
            <a:off x="1213203" y="1628800"/>
            <a:ext cx="6480844" cy="648097"/>
          </a:xfrm>
          <a:prstGeom prst="rect">
            <a:avLst/>
          </a:prstGeom>
          <a:solidFill>
            <a:schemeClr val="accent3">
              <a:lumMod val="20000"/>
              <a:lumOff val="80000"/>
            </a:schemeClr>
          </a:solid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charset="0"/>
              <a:buNone/>
            </a:pPr>
            <a:r>
              <a:rPr lang="nl-NL" dirty="0" smtClean="0"/>
              <a:t>Gegevens verzamelen</a:t>
            </a:r>
          </a:p>
          <a:p>
            <a:pPr algn="ctr">
              <a:buFontTx/>
              <a:buNone/>
            </a:pPr>
            <a:r>
              <a:rPr lang="nl-NL" dirty="0" smtClean="0"/>
              <a:t>                 </a:t>
            </a:r>
          </a:p>
        </p:txBody>
      </p:sp>
      <p:sp>
        <p:nvSpPr>
          <p:cNvPr id="4" name="Rectangle 3"/>
          <p:cNvSpPr txBox="1">
            <a:spLocks noChangeArrowheads="1"/>
          </p:cNvSpPr>
          <p:nvPr/>
        </p:nvSpPr>
        <p:spPr bwMode="auto">
          <a:xfrm>
            <a:off x="1229829" y="2564904"/>
            <a:ext cx="6480844" cy="648097"/>
          </a:xfrm>
          <a:prstGeom prst="rect">
            <a:avLst/>
          </a:prstGeom>
          <a:solidFill>
            <a:schemeClr val="accent3">
              <a:lumMod val="40000"/>
              <a:lumOff val="60000"/>
            </a:schemeClr>
          </a:solid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charset="0"/>
              <a:buNone/>
            </a:pPr>
            <a:r>
              <a:rPr lang="nl-NL" dirty="0" smtClean="0"/>
              <a:t>Plannen</a:t>
            </a:r>
          </a:p>
          <a:p>
            <a:pPr algn="ctr">
              <a:buFontTx/>
              <a:buNone/>
            </a:pPr>
            <a:r>
              <a:rPr lang="nl-NL" dirty="0" smtClean="0"/>
              <a:t>                 </a:t>
            </a:r>
          </a:p>
        </p:txBody>
      </p:sp>
      <p:sp>
        <p:nvSpPr>
          <p:cNvPr id="5" name="Rectangle 3"/>
          <p:cNvSpPr txBox="1">
            <a:spLocks noChangeArrowheads="1"/>
          </p:cNvSpPr>
          <p:nvPr/>
        </p:nvSpPr>
        <p:spPr bwMode="auto">
          <a:xfrm>
            <a:off x="1257788" y="3573016"/>
            <a:ext cx="6480844" cy="648097"/>
          </a:xfrm>
          <a:prstGeom prst="rect">
            <a:avLst/>
          </a:prstGeom>
          <a:solidFill>
            <a:schemeClr val="accent3">
              <a:lumMod val="60000"/>
              <a:lumOff val="40000"/>
            </a:schemeClr>
          </a:solid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charset="0"/>
              <a:buNone/>
            </a:pPr>
            <a:r>
              <a:rPr lang="nl-NL" dirty="0" smtClean="0"/>
              <a:t>Uitvoeren</a:t>
            </a:r>
          </a:p>
          <a:p>
            <a:pPr algn="ctr">
              <a:buFontTx/>
              <a:buNone/>
            </a:pPr>
            <a:r>
              <a:rPr lang="nl-NL" dirty="0" smtClean="0"/>
              <a:t>                 </a:t>
            </a:r>
          </a:p>
        </p:txBody>
      </p:sp>
      <p:sp>
        <p:nvSpPr>
          <p:cNvPr id="6" name="Rectangle 3"/>
          <p:cNvSpPr txBox="1">
            <a:spLocks noChangeArrowheads="1"/>
          </p:cNvSpPr>
          <p:nvPr/>
        </p:nvSpPr>
        <p:spPr bwMode="auto">
          <a:xfrm>
            <a:off x="1257788" y="4509119"/>
            <a:ext cx="6480844" cy="648097"/>
          </a:xfrm>
          <a:prstGeom prst="rect">
            <a:avLst/>
          </a:prstGeom>
          <a:solidFill>
            <a:schemeClr val="accent3">
              <a:lumMod val="75000"/>
            </a:schemeClr>
          </a:solid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charset="0"/>
              <a:buNone/>
            </a:pPr>
            <a:r>
              <a:rPr lang="nl-NL" dirty="0" smtClean="0"/>
              <a:t>Evaluatie</a:t>
            </a:r>
          </a:p>
          <a:p>
            <a:pPr>
              <a:buFontTx/>
              <a:buNone/>
            </a:pPr>
            <a:r>
              <a:rPr lang="nl-NL" dirty="0" smtClean="0"/>
              <a:t>                 </a:t>
            </a:r>
          </a:p>
        </p:txBody>
      </p:sp>
      <p:sp>
        <p:nvSpPr>
          <p:cNvPr id="8" name="PIJL-OMHOOG 7"/>
          <p:cNvSpPr/>
          <p:nvPr/>
        </p:nvSpPr>
        <p:spPr>
          <a:xfrm>
            <a:off x="6660232" y="4221113"/>
            <a:ext cx="432048" cy="93610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PIJL-OMHOOG 9"/>
          <p:cNvSpPr/>
          <p:nvPr/>
        </p:nvSpPr>
        <p:spPr>
          <a:xfrm>
            <a:off x="6228184" y="3285010"/>
            <a:ext cx="432048" cy="93610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PIJL-OMHOOG 10"/>
          <p:cNvSpPr/>
          <p:nvPr/>
        </p:nvSpPr>
        <p:spPr>
          <a:xfrm>
            <a:off x="5580112" y="2276898"/>
            <a:ext cx="432048" cy="93610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4435323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170">
                                            <p:txEl>
                                              <p:pRg st="1" end="1"/>
                                            </p:txEl>
                                          </p:spTgt>
                                        </p:tgtEl>
                                        <p:attrNameLst>
                                          <p:attrName>style.visibility</p:attrName>
                                        </p:attrNameLst>
                                      </p:cBhvr>
                                      <p:to>
                                        <p:strVal val="visible"/>
                                      </p:to>
                                    </p:set>
                                    <p:anim calcmode="lin" valueType="num">
                                      <p:cBhvr additive="base">
                                        <p:cTn id="7" dur="500" fill="hold"/>
                                        <p:tgtEl>
                                          <p:spTgt spid="717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70">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7170">
                                            <p:txEl>
                                              <p:pRg st="0" end="0"/>
                                            </p:txEl>
                                          </p:spTgt>
                                        </p:tgtEl>
                                        <p:attrNameLst>
                                          <p:attrName>style.visibility</p:attrName>
                                        </p:attrNameLst>
                                      </p:cBhvr>
                                      <p:to>
                                        <p:strVal val="visible"/>
                                      </p:to>
                                    </p:set>
                                    <p:anim calcmode="lin" valueType="num">
                                      <p:cBhvr additive="base">
                                        <p:cTn id="12" dur="500" fill="hold"/>
                                        <p:tgtEl>
                                          <p:spTgt spid="7170">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170">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nodeType="after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calcmode="lin" valueType="num">
                                      <p:cBhvr additive="base">
                                        <p:cTn id="2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nodeType="after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anim calcmode="lin" valueType="num">
                                      <p:cBhvr additive="base">
                                        <p:cTn id="2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nodeType="afterEffect">
                                  <p:stCondLst>
                                    <p:cond delay="0"/>
                                  </p:stCondLst>
                                  <p:childTnLst>
                                    <p:set>
                                      <p:cBhvr>
                                        <p:cTn id="31" dur="1" fill="hold">
                                          <p:stCondLst>
                                            <p:cond delay="0"/>
                                          </p:stCondLst>
                                        </p:cTn>
                                        <p:tgtEl>
                                          <p:spTgt spid="4">
                                            <p:txEl>
                                              <p:pRg st="0" end="0"/>
                                            </p:txEl>
                                          </p:spTgt>
                                        </p:tgtEl>
                                        <p:attrNameLst>
                                          <p:attrName>style.visibility</p:attrName>
                                        </p:attrNameLst>
                                      </p:cBhvr>
                                      <p:to>
                                        <p:strVal val="visible"/>
                                      </p:to>
                                    </p:set>
                                    <p:anim calcmode="lin" valueType="num">
                                      <p:cBhvr additive="base">
                                        <p:cTn id="3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nodeType="afterEffect">
                                  <p:stCondLst>
                                    <p:cond delay="0"/>
                                  </p:stCondLst>
                                  <p:childTnLst>
                                    <p:set>
                                      <p:cBhvr>
                                        <p:cTn id="36" dur="1" fill="hold">
                                          <p:stCondLst>
                                            <p:cond delay="0"/>
                                          </p:stCondLst>
                                        </p:cTn>
                                        <p:tgtEl>
                                          <p:spTgt spid="5">
                                            <p:txEl>
                                              <p:pRg st="1" end="1"/>
                                            </p:txEl>
                                          </p:spTgt>
                                        </p:tgtEl>
                                        <p:attrNameLst>
                                          <p:attrName>style.visibility</p:attrName>
                                        </p:attrNameLst>
                                      </p:cBhvr>
                                      <p:to>
                                        <p:strVal val="visible"/>
                                      </p:to>
                                    </p:set>
                                    <p:anim calcmode="lin" valueType="num">
                                      <p:cBhvr additive="base">
                                        <p:cTn id="3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par>
                          <p:cTn id="39" fill="hold">
                            <p:stCondLst>
                              <p:cond delay="3500"/>
                            </p:stCondLst>
                            <p:childTnLst>
                              <p:par>
                                <p:cTn id="40" presetID="2" presetClass="entr" presetSubtype="4" fill="hold" nodeType="afterEffect">
                                  <p:stCondLst>
                                    <p:cond delay="0"/>
                                  </p:stCondLst>
                                  <p:childTnLst>
                                    <p:set>
                                      <p:cBhvr>
                                        <p:cTn id="41" dur="1" fill="hold">
                                          <p:stCondLst>
                                            <p:cond delay="0"/>
                                          </p:stCondLst>
                                        </p:cTn>
                                        <p:tgtEl>
                                          <p:spTgt spid="5">
                                            <p:txEl>
                                              <p:pRg st="0" end="0"/>
                                            </p:txEl>
                                          </p:spTgt>
                                        </p:tgtEl>
                                        <p:attrNameLst>
                                          <p:attrName>style.visibility</p:attrName>
                                        </p:attrNameLst>
                                      </p:cBhvr>
                                      <p:to>
                                        <p:strVal val="visible"/>
                                      </p:to>
                                    </p:set>
                                    <p:anim calcmode="lin" valueType="num">
                                      <p:cBhvr additive="base">
                                        <p:cTn id="4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par>
                          <p:cTn id="44" fill="hold">
                            <p:stCondLst>
                              <p:cond delay="4000"/>
                            </p:stCondLst>
                            <p:childTnLst>
                              <p:par>
                                <p:cTn id="45" presetID="2" presetClass="entr" presetSubtype="4" fill="hold" nodeType="afterEffect">
                                  <p:stCondLst>
                                    <p:cond delay="0"/>
                                  </p:stCondLst>
                                  <p:childTnLst>
                                    <p:set>
                                      <p:cBhvr>
                                        <p:cTn id="46" dur="1" fill="hold">
                                          <p:stCondLst>
                                            <p:cond delay="0"/>
                                          </p:stCondLst>
                                        </p:cTn>
                                        <p:tgtEl>
                                          <p:spTgt spid="6">
                                            <p:txEl>
                                              <p:pRg st="1" end="1"/>
                                            </p:txEl>
                                          </p:spTgt>
                                        </p:tgtEl>
                                        <p:attrNameLst>
                                          <p:attrName>style.visibility</p:attrName>
                                        </p:attrNameLst>
                                      </p:cBhvr>
                                      <p:to>
                                        <p:strVal val="visible"/>
                                      </p:to>
                                    </p:set>
                                    <p:anim calcmode="lin" valueType="num">
                                      <p:cBhvr additive="base">
                                        <p:cTn id="4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par>
                          <p:cTn id="49" fill="hold">
                            <p:stCondLst>
                              <p:cond delay="4500"/>
                            </p:stCondLst>
                            <p:childTnLst>
                              <p:par>
                                <p:cTn id="50" presetID="2" presetClass="entr" presetSubtype="4" fill="hold" nodeType="afterEffect">
                                  <p:stCondLst>
                                    <p:cond delay="0"/>
                                  </p:stCondLst>
                                  <p:childTnLst>
                                    <p:set>
                                      <p:cBhvr>
                                        <p:cTn id="51" dur="1" fill="hold">
                                          <p:stCondLst>
                                            <p:cond delay="0"/>
                                          </p:stCondLst>
                                        </p:cTn>
                                        <p:tgtEl>
                                          <p:spTgt spid="6">
                                            <p:txEl>
                                              <p:pRg st="0" end="0"/>
                                            </p:txEl>
                                          </p:spTgt>
                                        </p:tgtEl>
                                        <p:attrNameLst>
                                          <p:attrName>style.visibility</p:attrName>
                                        </p:attrNameLst>
                                      </p:cBhvr>
                                      <p:to>
                                        <p:strVal val="visible"/>
                                      </p:to>
                                    </p:set>
                                    <p:anim calcmode="lin" valueType="num">
                                      <p:cBhvr additive="base">
                                        <p:cTn id="5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38236"/>
          </a:xfrm>
        </p:spPr>
        <p:txBody>
          <a:bodyPr/>
          <a:lstStyle/>
          <a:p>
            <a:r>
              <a:rPr lang="nl-NL" sz="4000" dirty="0" smtClean="0">
                <a:latin typeface="Arial" pitchFamily="34" charset="0"/>
                <a:cs typeface="Arial" pitchFamily="34" charset="0"/>
              </a:rPr>
              <a:t>Verpleegkundige anamnese </a:t>
            </a:r>
            <a:endParaRPr lang="en-US" sz="4000" dirty="0">
              <a:latin typeface="Arial" pitchFamily="34" charset="0"/>
              <a:cs typeface="Arial" pitchFamily="34" charset="0"/>
            </a:endParaRPr>
          </a:p>
        </p:txBody>
      </p:sp>
      <p:sp>
        <p:nvSpPr>
          <p:cNvPr id="8" name="Tekstvak 7"/>
          <p:cNvSpPr txBox="1"/>
          <p:nvPr/>
        </p:nvSpPr>
        <p:spPr>
          <a:xfrm>
            <a:off x="457200" y="1266092"/>
            <a:ext cx="8039686" cy="4678204"/>
          </a:xfrm>
          <a:prstGeom prst="rect">
            <a:avLst/>
          </a:prstGeom>
          <a:noFill/>
        </p:spPr>
        <p:txBody>
          <a:bodyPr wrap="square" rtlCol="0">
            <a:spAutoFit/>
          </a:bodyPr>
          <a:lstStyle/>
          <a:p>
            <a:pPr>
              <a:buFontTx/>
              <a:buChar char="-"/>
            </a:pPr>
            <a:r>
              <a:rPr lang="nl-NL" dirty="0" smtClean="0">
                <a:latin typeface="Arial"/>
                <a:cs typeface="Arial"/>
              </a:rPr>
              <a:t> </a:t>
            </a:r>
            <a:r>
              <a:rPr lang="nl-NL" sz="2000" dirty="0" smtClean="0">
                <a:latin typeface="Arial"/>
                <a:cs typeface="Arial"/>
              </a:rPr>
              <a:t>“eerste fase van de verpleegkundige methodiek, de fase waarin de verpleegkundige gegevens verzamelt over de gezondheid van een individuele zorgvrager, een gezin of een grotere groep mensen” – (Gordon, 2004)</a:t>
            </a:r>
          </a:p>
          <a:p>
            <a:endParaRPr lang="nl-NL" sz="2000" dirty="0" smtClean="0">
              <a:latin typeface="Arial"/>
              <a:cs typeface="Arial"/>
            </a:endParaRPr>
          </a:p>
          <a:p>
            <a:pPr>
              <a:buFontTx/>
              <a:buChar char="-"/>
            </a:pPr>
            <a:r>
              <a:rPr lang="nl-NL" sz="2000" dirty="0" smtClean="0">
                <a:latin typeface="Arial"/>
                <a:cs typeface="Arial"/>
              </a:rPr>
              <a:t>“</a:t>
            </a:r>
            <a:r>
              <a:rPr lang="en-US" sz="2000" dirty="0" smtClean="0">
                <a:latin typeface="Arial"/>
                <a:cs typeface="Arial"/>
              </a:rPr>
              <a:t>… de </a:t>
            </a:r>
            <a:r>
              <a:rPr lang="en-US" sz="2000" dirty="0" err="1" smtClean="0">
                <a:latin typeface="Arial"/>
                <a:cs typeface="Arial"/>
              </a:rPr>
              <a:t>anamnese</a:t>
            </a:r>
            <a:r>
              <a:rPr lang="en-US" sz="2000" dirty="0" smtClean="0">
                <a:latin typeface="Arial"/>
                <a:cs typeface="Arial"/>
              </a:rPr>
              <a:t> is het </a:t>
            </a:r>
            <a:r>
              <a:rPr lang="en-US" sz="2000" dirty="0" err="1" smtClean="0">
                <a:latin typeface="Arial"/>
                <a:cs typeface="Arial"/>
              </a:rPr>
              <a:t>systematisch</a:t>
            </a:r>
            <a:r>
              <a:rPr lang="en-US" sz="2000" dirty="0" smtClean="0">
                <a:latin typeface="Arial"/>
                <a:cs typeface="Arial"/>
              </a:rPr>
              <a:t> </a:t>
            </a:r>
            <a:r>
              <a:rPr lang="en-US" sz="2000" dirty="0" err="1" smtClean="0">
                <a:latin typeface="Arial"/>
                <a:cs typeface="Arial"/>
              </a:rPr>
              <a:t>verzamelen</a:t>
            </a:r>
            <a:r>
              <a:rPr lang="en-US" sz="2000" dirty="0" smtClean="0">
                <a:latin typeface="Arial"/>
                <a:cs typeface="Arial"/>
              </a:rPr>
              <a:t> van </a:t>
            </a:r>
            <a:r>
              <a:rPr lang="en-US" sz="2000" dirty="0" err="1" smtClean="0">
                <a:latin typeface="Arial"/>
                <a:cs typeface="Arial"/>
              </a:rPr>
              <a:t>relevante</a:t>
            </a:r>
            <a:r>
              <a:rPr lang="en-US" sz="2000" dirty="0" smtClean="0">
                <a:latin typeface="Arial"/>
                <a:cs typeface="Arial"/>
              </a:rPr>
              <a:t> en </a:t>
            </a:r>
            <a:r>
              <a:rPr lang="en-US" sz="2000" dirty="0" err="1" smtClean="0">
                <a:latin typeface="Arial"/>
                <a:cs typeface="Arial"/>
              </a:rPr>
              <a:t>belangrijke</a:t>
            </a:r>
            <a:r>
              <a:rPr lang="en-US" sz="2000" dirty="0" smtClean="0">
                <a:latin typeface="Arial"/>
                <a:cs typeface="Arial"/>
              </a:rPr>
              <a:t> patient </a:t>
            </a:r>
            <a:r>
              <a:rPr lang="en-US" sz="2000" dirty="0" err="1" smtClean="0">
                <a:latin typeface="Arial"/>
                <a:cs typeface="Arial"/>
              </a:rPr>
              <a:t>gegevens</a:t>
            </a:r>
            <a:r>
              <a:rPr lang="en-US" sz="2000" dirty="0" smtClean="0">
                <a:latin typeface="Arial"/>
                <a:cs typeface="Arial"/>
              </a:rPr>
              <a:t>… het </a:t>
            </a:r>
            <a:r>
              <a:rPr lang="en-US" sz="2000" dirty="0" err="1" smtClean="0">
                <a:latin typeface="Arial"/>
                <a:cs typeface="Arial"/>
              </a:rPr>
              <a:t>doel</a:t>
            </a:r>
            <a:r>
              <a:rPr lang="en-US" sz="2000" dirty="0" smtClean="0">
                <a:latin typeface="Arial"/>
                <a:cs typeface="Arial"/>
              </a:rPr>
              <a:t> van de </a:t>
            </a:r>
            <a:r>
              <a:rPr lang="en-US" sz="2000" dirty="0" err="1" smtClean="0">
                <a:latin typeface="Arial"/>
                <a:cs typeface="Arial"/>
              </a:rPr>
              <a:t>verpleegkundige</a:t>
            </a:r>
            <a:r>
              <a:rPr lang="en-US" sz="2000" dirty="0" smtClean="0">
                <a:latin typeface="Arial"/>
                <a:cs typeface="Arial"/>
              </a:rPr>
              <a:t> </a:t>
            </a:r>
            <a:r>
              <a:rPr lang="en-US" sz="2000" dirty="0" err="1" smtClean="0">
                <a:latin typeface="Arial"/>
                <a:cs typeface="Arial"/>
              </a:rPr>
              <a:t>anamnese</a:t>
            </a:r>
            <a:r>
              <a:rPr lang="en-US" sz="2000" dirty="0" smtClean="0">
                <a:latin typeface="Arial"/>
                <a:cs typeface="Arial"/>
              </a:rPr>
              <a:t> is </a:t>
            </a:r>
            <a:r>
              <a:rPr lang="en-US" sz="2000" dirty="0" err="1" smtClean="0">
                <a:latin typeface="Arial"/>
                <a:cs typeface="Arial"/>
              </a:rPr>
              <a:t>een</a:t>
            </a:r>
            <a:r>
              <a:rPr lang="en-US" sz="2000" dirty="0" smtClean="0">
                <a:latin typeface="Arial"/>
                <a:cs typeface="Arial"/>
              </a:rPr>
              <a:t> </a:t>
            </a:r>
            <a:r>
              <a:rPr lang="en-US" sz="2000" dirty="0" err="1" smtClean="0">
                <a:latin typeface="Arial"/>
                <a:cs typeface="Arial"/>
              </a:rPr>
              <a:t>totaalbeeld</a:t>
            </a:r>
            <a:r>
              <a:rPr lang="en-US" sz="2000" dirty="0" smtClean="0">
                <a:latin typeface="Arial"/>
                <a:cs typeface="Arial"/>
              </a:rPr>
              <a:t> van de patient </a:t>
            </a:r>
            <a:r>
              <a:rPr lang="en-US" sz="2000" dirty="0" err="1" smtClean="0">
                <a:latin typeface="Arial"/>
                <a:cs typeface="Arial"/>
              </a:rPr>
              <a:t>te</a:t>
            </a:r>
            <a:r>
              <a:rPr lang="en-US" sz="2000" dirty="0" smtClean="0">
                <a:latin typeface="Arial"/>
                <a:cs typeface="Arial"/>
              </a:rPr>
              <a:t> </a:t>
            </a:r>
            <a:r>
              <a:rPr lang="en-US" sz="2000" dirty="0" err="1" smtClean="0">
                <a:latin typeface="Arial"/>
                <a:cs typeface="Arial"/>
              </a:rPr>
              <a:t>krijgen</a:t>
            </a:r>
            <a:r>
              <a:rPr lang="en-US" sz="2000" dirty="0" smtClean="0">
                <a:latin typeface="Arial"/>
                <a:cs typeface="Arial"/>
              </a:rPr>
              <a:t>… </a:t>
            </a:r>
            <a:r>
              <a:rPr lang="en-US" sz="2000" dirty="0" err="1" smtClean="0">
                <a:latin typeface="Arial"/>
                <a:cs typeface="Arial"/>
              </a:rPr>
              <a:t>gegevensverzameling</a:t>
            </a:r>
            <a:r>
              <a:rPr lang="en-US" sz="2000" dirty="0" smtClean="0">
                <a:latin typeface="Arial"/>
                <a:cs typeface="Arial"/>
              </a:rPr>
              <a:t> </a:t>
            </a:r>
            <a:r>
              <a:rPr lang="en-US" sz="2000" dirty="0" err="1" smtClean="0">
                <a:latin typeface="Arial"/>
                <a:cs typeface="Arial"/>
              </a:rPr>
              <a:t>vindt</a:t>
            </a:r>
            <a:r>
              <a:rPr lang="en-US" sz="2000" dirty="0" smtClean="0">
                <a:latin typeface="Arial"/>
                <a:cs typeface="Arial"/>
              </a:rPr>
              <a:t> </a:t>
            </a:r>
            <a:r>
              <a:rPr lang="en-US" sz="2000" dirty="0" err="1" smtClean="0">
                <a:latin typeface="Arial"/>
                <a:cs typeface="Arial"/>
              </a:rPr>
              <a:t>continu</a:t>
            </a:r>
            <a:r>
              <a:rPr lang="en-US" sz="2000" dirty="0" smtClean="0">
                <a:latin typeface="Arial"/>
                <a:cs typeface="Arial"/>
              </a:rPr>
              <a:t> en in </a:t>
            </a:r>
            <a:r>
              <a:rPr lang="en-US" sz="2000" dirty="0" err="1" smtClean="0">
                <a:latin typeface="Arial"/>
                <a:cs typeface="Arial"/>
              </a:rPr>
              <a:t>alle</a:t>
            </a:r>
            <a:r>
              <a:rPr lang="en-US" sz="2000" dirty="0" smtClean="0">
                <a:latin typeface="Arial"/>
                <a:cs typeface="Arial"/>
              </a:rPr>
              <a:t> </a:t>
            </a:r>
            <a:r>
              <a:rPr lang="en-US" sz="2000" dirty="0" err="1" smtClean="0">
                <a:latin typeface="Arial"/>
                <a:cs typeface="Arial"/>
              </a:rPr>
              <a:t>fasen</a:t>
            </a:r>
            <a:r>
              <a:rPr lang="en-US" sz="2000" dirty="0" smtClean="0">
                <a:latin typeface="Arial"/>
                <a:cs typeface="Arial"/>
              </a:rPr>
              <a:t> van het </a:t>
            </a:r>
            <a:r>
              <a:rPr lang="en-US" sz="2000" dirty="0" err="1" smtClean="0">
                <a:latin typeface="Arial"/>
                <a:cs typeface="Arial"/>
              </a:rPr>
              <a:t>verpleegkundig</a:t>
            </a:r>
            <a:r>
              <a:rPr lang="en-US" sz="2000" dirty="0" smtClean="0">
                <a:latin typeface="Arial"/>
                <a:cs typeface="Arial"/>
              </a:rPr>
              <a:t> </a:t>
            </a:r>
            <a:r>
              <a:rPr lang="en-US" sz="2000" dirty="0" err="1" smtClean="0">
                <a:latin typeface="Arial"/>
                <a:cs typeface="Arial"/>
              </a:rPr>
              <a:t>proces</a:t>
            </a:r>
            <a:r>
              <a:rPr lang="en-US" sz="2000" dirty="0" smtClean="0">
                <a:latin typeface="Arial"/>
                <a:cs typeface="Arial"/>
              </a:rPr>
              <a:t> </a:t>
            </a:r>
            <a:r>
              <a:rPr lang="en-US" sz="2000" dirty="0" err="1" smtClean="0">
                <a:latin typeface="Arial"/>
                <a:cs typeface="Arial"/>
              </a:rPr>
              <a:t>plaats</a:t>
            </a:r>
            <a:r>
              <a:rPr lang="en-US" sz="2000" dirty="0" smtClean="0">
                <a:latin typeface="Arial"/>
                <a:cs typeface="Arial"/>
              </a:rPr>
              <a:t>…</a:t>
            </a:r>
            <a:r>
              <a:rPr lang="nl-NL" sz="2000" dirty="0" smtClean="0">
                <a:latin typeface="Arial"/>
                <a:cs typeface="Arial"/>
              </a:rPr>
              <a:t>” (Wilkinson, 2013)</a:t>
            </a:r>
          </a:p>
          <a:p>
            <a:pPr>
              <a:buFontTx/>
              <a:buChar char="-"/>
            </a:pPr>
            <a:endParaRPr lang="nl-NL" sz="2000" dirty="0">
              <a:latin typeface="Arial"/>
              <a:cs typeface="Arial"/>
            </a:endParaRPr>
          </a:p>
          <a:p>
            <a:r>
              <a:rPr lang="nl-NL" sz="2000" dirty="0" smtClean="0">
                <a:latin typeface="Arial"/>
                <a:cs typeface="Arial"/>
              </a:rPr>
              <a:t>- “behalve gegevens verzamelen is de anamnese de eerste aanzet voor het opbouwen van een vertrouwensrelatie met de zorgvrager (en zijn naasten)</a:t>
            </a:r>
            <a:r>
              <a:rPr lang="en-US" sz="2000" dirty="0" smtClean="0">
                <a:latin typeface="Arial"/>
                <a:cs typeface="Arial"/>
              </a:rPr>
              <a:t>…” (</a:t>
            </a:r>
            <a:r>
              <a:rPr lang="en-US" sz="2000" dirty="0" err="1" smtClean="0">
                <a:latin typeface="Arial"/>
                <a:cs typeface="Arial"/>
              </a:rPr>
              <a:t>Hesselink</a:t>
            </a:r>
            <a:r>
              <a:rPr lang="en-US" sz="2000" dirty="0" smtClean="0">
                <a:latin typeface="Arial"/>
                <a:cs typeface="Arial"/>
              </a:rPr>
              <a:t>, 2011)</a:t>
            </a:r>
            <a:endParaRPr lang="nl-NL" sz="1100" dirty="0" smtClean="0">
              <a:latin typeface="Arial"/>
              <a:cs typeface="Arial"/>
            </a:endParaRPr>
          </a:p>
          <a:p>
            <a:pPr>
              <a:buFontTx/>
              <a:buChar char="-"/>
            </a:pPr>
            <a:endParaRPr lang="nl-NL" dirty="0" smtClean="0"/>
          </a:p>
        </p:txBody>
      </p:sp>
    </p:spTree>
    <p:extLst>
      <p:ext uri="{BB962C8B-B14F-4D97-AF65-F5344CB8AC3E}">
        <p14:creationId xmlns:p14="http://schemas.microsoft.com/office/powerpoint/2010/main" val="21991715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38236"/>
          </a:xfrm>
        </p:spPr>
        <p:txBody>
          <a:bodyPr/>
          <a:lstStyle/>
          <a:p>
            <a:r>
              <a:rPr lang="nl-NL" sz="4000" dirty="0" smtClean="0">
                <a:latin typeface="Arial" pitchFamily="34" charset="0"/>
                <a:cs typeface="Arial" pitchFamily="34" charset="0"/>
              </a:rPr>
              <a:t>Gegevens en methoden </a:t>
            </a:r>
            <a:endParaRPr lang="en-US" sz="4000" dirty="0">
              <a:latin typeface="Arial" pitchFamily="34" charset="0"/>
              <a:cs typeface="Arial" pitchFamily="34" charset="0"/>
            </a:endParaRPr>
          </a:p>
        </p:txBody>
      </p:sp>
      <p:sp>
        <p:nvSpPr>
          <p:cNvPr id="8" name="Tekstvak 7"/>
          <p:cNvSpPr txBox="1"/>
          <p:nvPr/>
        </p:nvSpPr>
        <p:spPr>
          <a:xfrm>
            <a:off x="457200" y="1266092"/>
            <a:ext cx="8039686" cy="4708981"/>
          </a:xfrm>
          <a:prstGeom prst="rect">
            <a:avLst/>
          </a:prstGeom>
          <a:noFill/>
        </p:spPr>
        <p:txBody>
          <a:bodyPr wrap="square" rtlCol="0">
            <a:spAutoFit/>
          </a:bodyPr>
          <a:lstStyle/>
          <a:p>
            <a:pPr>
              <a:buFontTx/>
              <a:buChar char="-"/>
            </a:pPr>
            <a:r>
              <a:rPr lang="nl-NL" sz="2000" dirty="0" smtClean="0">
                <a:latin typeface="Arial"/>
                <a:cs typeface="Arial"/>
              </a:rPr>
              <a:t> soorten gegevens:</a:t>
            </a:r>
          </a:p>
          <a:p>
            <a:pPr lvl="1">
              <a:buFontTx/>
              <a:buChar char="-"/>
            </a:pPr>
            <a:r>
              <a:rPr lang="nl-NL" sz="2000" dirty="0" smtClean="0">
                <a:latin typeface="Arial"/>
                <a:cs typeface="Arial"/>
              </a:rPr>
              <a:t> objectieve gegevens </a:t>
            </a:r>
          </a:p>
          <a:p>
            <a:pPr lvl="1">
              <a:buFontTx/>
              <a:buChar char="-"/>
            </a:pPr>
            <a:r>
              <a:rPr lang="nl-NL" sz="2000" dirty="0" smtClean="0">
                <a:latin typeface="Arial"/>
                <a:cs typeface="Arial"/>
              </a:rPr>
              <a:t> subjectieve gegevens</a:t>
            </a:r>
          </a:p>
          <a:p>
            <a:pPr lvl="1">
              <a:buFontTx/>
              <a:buChar char="-"/>
            </a:pPr>
            <a:r>
              <a:rPr lang="nl-NL" sz="2000" dirty="0" smtClean="0">
                <a:latin typeface="Arial"/>
                <a:cs typeface="Arial"/>
              </a:rPr>
              <a:t> constante gegevens</a:t>
            </a:r>
          </a:p>
          <a:p>
            <a:pPr lvl="1">
              <a:buFontTx/>
              <a:buChar char="-"/>
            </a:pPr>
            <a:r>
              <a:rPr lang="nl-NL" sz="2000" dirty="0" smtClean="0">
                <a:latin typeface="Arial"/>
                <a:cs typeface="Arial"/>
              </a:rPr>
              <a:t> variabele gegevens</a:t>
            </a:r>
          </a:p>
          <a:p>
            <a:pPr lvl="1">
              <a:buFontTx/>
              <a:buChar char="-"/>
            </a:pPr>
            <a:r>
              <a:rPr lang="nl-NL" sz="2000" dirty="0" smtClean="0">
                <a:latin typeface="Arial"/>
                <a:cs typeface="Arial"/>
              </a:rPr>
              <a:t> actuele gegevens</a:t>
            </a:r>
          </a:p>
          <a:p>
            <a:pPr lvl="1">
              <a:buFontTx/>
              <a:buChar char="-"/>
            </a:pPr>
            <a:r>
              <a:rPr lang="nl-NL" sz="2000" dirty="0" smtClean="0">
                <a:latin typeface="Arial"/>
                <a:cs typeface="Arial"/>
              </a:rPr>
              <a:t> historische gegevens</a:t>
            </a:r>
          </a:p>
          <a:p>
            <a:endParaRPr lang="nl-NL" sz="2000" dirty="0" smtClean="0"/>
          </a:p>
          <a:p>
            <a:pPr>
              <a:buFontTx/>
              <a:buChar char="-"/>
            </a:pPr>
            <a:r>
              <a:rPr lang="nl-NL" sz="2000" dirty="0" smtClean="0">
                <a:latin typeface="Arial"/>
                <a:cs typeface="Arial"/>
              </a:rPr>
              <a:t>methoden om gegevens te verzamelen:</a:t>
            </a:r>
          </a:p>
          <a:p>
            <a:pPr lvl="1">
              <a:buFontTx/>
              <a:buChar char="-"/>
            </a:pPr>
            <a:r>
              <a:rPr lang="nl-NL" sz="2000" dirty="0" smtClean="0">
                <a:latin typeface="Arial"/>
                <a:cs typeface="Arial"/>
              </a:rPr>
              <a:t> vragen stellen</a:t>
            </a:r>
          </a:p>
          <a:p>
            <a:pPr lvl="1">
              <a:buFontTx/>
              <a:buChar char="-"/>
            </a:pPr>
            <a:r>
              <a:rPr lang="nl-NL" sz="2000" dirty="0" smtClean="0">
                <a:latin typeface="Arial"/>
                <a:cs typeface="Arial"/>
              </a:rPr>
              <a:t> observeren </a:t>
            </a:r>
          </a:p>
          <a:p>
            <a:pPr lvl="1">
              <a:buFontTx/>
              <a:buChar char="-"/>
            </a:pPr>
            <a:r>
              <a:rPr lang="nl-NL" sz="2000" dirty="0" smtClean="0">
                <a:latin typeface="Arial"/>
                <a:cs typeface="Arial"/>
              </a:rPr>
              <a:t> meten (meetinstrumenten)</a:t>
            </a:r>
          </a:p>
          <a:p>
            <a:pPr lvl="1">
              <a:buFontTx/>
              <a:buChar char="-"/>
            </a:pPr>
            <a:r>
              <a:rPr lang="nl-NL" sz="2000" dirty="0" smtClean="0">
                <a:latin typeface="Arial"/>
                <a:cs typeface="Arial"/>
              </a:rPr>
              <a:t> onderzoeken</a:t>
            </a:r>
          </a:p>
          <a:p>
            <a:pPr lvl="1">
              <a:buFontTx/>
              <a:buChar char="-"/>
            </a:pPr>
            <a:r>
              <a:rPr lang="nl-NL" sz="2000" dirty="0" smtClean="0">
                <a:latin typeface="Arial"/>
                <a:cs typeface="Arial"/>
              </a:rPr>
              <a:t> eerdere rapportage</a:t>
            </a:r>
          </a:p>
          <a:p>
            <a:pPr lvl="1">
              <a:buFontTx/>
              <a:buChar char="-"/>
            </a:pPr>
            <a:r>
              <a:rPr lang="nl-NL" sz="2000" dirty="0" smtClean="0">
                <a:latin typeface="Arial"/>
                <a:cs typeface="Arial"/>
              </a:rPr>
              <a:t> informatie van derden</a:t>
            </a:r>
          </a:p>
        </p:txBody>
      </p:sp>
    </p:spTree>
    <p:extLst>
      <p:ext uri="{BB962C8B-B14F-4D97-AF65-F5344CB8AC3E}">
        <p14:creationId xmlns:p14="http://schemas.microsoft.com/office/powerpoint/2010/main" val="42547711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hema">
  <a:themeElements>
    <a:clrScheme name="Zuyd">
      <a:dk1>
        <a:sysClr val="windowText" lastClr="000000"/>
      </a:dk1>
      <a:lt1>
        <a:sysClr val="window" lastClr="FFFFFF"/>
      </a:lt1>
      <a:dk2>
        <a:srgbClr val="ED1B34"/>
      </a:dk2>
      <a:lt2>
        <a:srgbClr val="988A86"/>
      </a:lt2>
      <a:accent1>
        <a:srgbClr val="E2DDDB"/>
      </a:accent1>
      <a:accent2>
        <a:srgbClr val="005BAA"/>
      </a:accent2>
      <a:accent3>
        <a:srgbClr val="50B848"/>
      </a:accent3>
      <a:accent4>
        <a:srgbClr val="F37021"/>
      </a:accent4>
      <a:accent5>
        <a:srgbClr val="B41E8E"/>
      </a:accent5>
      <a:accent6>
        <a:srgbClr val="FFFFFF"/>
      </a:accent6>
      <a:hlink>
        <a:srgbClr val="000000"/>
      </a:hlink>
      <a:folHlink>
        <a:srgbClr val="000000"/>
      </a:folHlink>
    </a:clrScheme>
    <a:fontScheme name="Zuyd">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4269</TotalTime>
  <Words>1576</Words>
  <Application>Microsoft Office PowerPoint</Application>
  <PresentationFormat>Overhead</PresentationFormat>
  <Paragraphs>442</Paragraphs>
  <Slides>28</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ＭＳ Ｐゴシック</vt:lpstr>
      <vt:lpstr>Arial</vt:lpstr>
      <vt:lpstr>Comic Sans MS</vt:lpstr>
      <vt:lpstr>Eurostile-Demi</vt:lpstr>
      <vt:lpstr>Times New Roman</vt:lpstr>
      <vt:lpstr>Verdana</vt:lpstr>
      <vt:lpstr>Office-thema</vt:lpstr>
      <vt:lpstr>Verpleegkundige methodiek en verpleegkundig (klinisch) redeneren Canmedsrol zorgverlener</vt:lpstr>
      <vt:lpstr>Doelstellingen</vt:lpstr>
      <vt:lpstr>Een terugblik?</vt:lpstr>
      <vt:lpstr>5 begrippen</vt:lpstr>
      <vt:lpstr>PowerPoint Presentation</vt:lpstr>
      <vt:lpstr>PowerPoint Presentation</vt:lpstr>
      <vt:lpstr>PowerPoint Presentation</vt:lpstr>
      <vt:lpstr>Verpleegkundige anamnese </vt:lpstr>
      <vt:lpstr>Gegevens en methoden </vt:lpstr>
      <vt:lpstr>Anamnese</vt:lpstr>
      <vt:lpstr>Functionele Gezondheidspatronen van Gordon </vt:lpstr>
      <vt:lpstr>Functionele Gezondheidspatronen van Gordon</vt:lpstr>
      <vt:lpstr>SAMPC</vt:lpstr>
      <vt:lpstr>ICF (International Classification of Functioning, Disability and Health)</vt:lpstr>
      <vt:lpstr>PowerPoint Presentation</vt:lpstr>
      <vt:lpstr>Verpleegkundig redeneren (klinisch redeneren/besluitvorming)</vt:lpstr>
      <vt:lpstr>Casus van Frank</vt:lpstr>
      <vt:lpstr>Casus van Frank</vt:lpstr>
      <vt:lpstr>Casus van Frank</vt:lpstr>
      <vt:lpstr>N.a.v. de casus van Frank</vt:lpstr>
      <vt:lpstr>PowerPoint Presentation</vt:lpstr>
      <vt:lpstr>Kritisch redeneren en klinisch redeneren</vt:lpstr>
      <vt:lpstr>Klinisch redeneren</vt:lpstr>
      <vt:lpstr>Wat is Evidence-Based Practice (EBP)</vt:lpstr>
      <vt:lpstr>PowerPoint Presentation</vt:lpstr>
      <vt:lpstr>Kerncompetentie evidence based verplegen</vt:lpstr>
      <vt:lpstr>Verpleegkundige methodiek en verpleegkundig (klinisch) redeneren</vt:lpstr>
      <vt:lpstr>Literatuurlijst</vt:lpstr>
    </vt:vector>
  </TitlesOfParts>
  <Company>Hogeschool Zuyd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Sylvia Schoenmakers</dc:creator>
  <cp:lastModifiedBy>Logister, PMM (Philo)</cp:lastModifiedBy>
  <cp:revision>204</cp:revision>
  <dcterms:created xsi:type="dcterms:W3CDTF">2001-06-11T09:38:41Z</dcterms:created>
  <dcterms:modified xsi:type="dcterms:W3CDTF">2017-09-28T16:07:50Z</dcterms:modified>
</cp:coreProperties>
</file>