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274" r:id="rId5"/>
    <p:sldId id="337" r:id="rId6"/>
    <p:sldId id="368" r:id="rId7"/>
    <p:sldId id="376" r:id="rId8"/>
    <p:sldId id="418" r:id="rId9"/>
    <p:sldId id="399" r:id="rId10"/>
    <p:sldId id="349" r:id="rId11"/>
    <p:sldId id="405" r:id="rId12"/>
    <p:sldId id="279" r:id="rId13"/>
    <p:sldId id="342" r:id="rId14"/>
    <p:sldId id="406" r:id="rId15"/>
    <p:sldId id="407" r:id="rId16"/>
    <p:sldId id="408" r:id="rId17"/>
    <p:sldId id="420" r:id="rId18"/>
    <p:sldId id="434" r:id="rId19"/>
    <p:sldId id="300" r:id="rId20"/>
    <p:sldId id="402" r:id="rId21"/>
    <p:sldId id="421" r:id="rId22"/>
    <p:sldId id="423" r:id="rId23"/>
    <p:sldId id="424" r:id="rId24"/>
    <p:sldId id="425" r:id="rId25"/>
    <p:sldId id="426" r:id="rId26"/>
    <p:sldId id="427" r:id="rId27"/>
    <p:sldId id="428" r:id="rId28"/>
    <p:sldId id="429" r:id="rId29"/>
    <p:sldId id="430" r:id="rId30"/>
    <p:sldId id="431" r:id="rId31"/>
    <p:sldId id="432" r:id="rId32"/>
    <p:sldId id="433" r:id="rId33"/>
  </p:sldIdLst>
  <p:sldSz cx="9144000" cy="6858000" type="screen4x3"/>
  <p:notesSz cx="6810375" cy="99425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FCE080-1D0B-4A58-B8A8-93CD02C6BA0A}" v="24" dt="2019-04-10T12:02:25.641"/>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73" autoAdjust="0"/>
    <p:restoredTop sz="86465" autoAdjust="0"/>
  </p:normalViewPr>
  <p:slideViewPr>
    <p:cSldViewPr>
      <p:cViewPr>
        <p:scale>
          <a:sx n="120" d="100"/>
          <a:sy n="120" d="100"/>
        </p:scale>
        <p:origin x="368" y="-1144"/>
      </p:cViewPr>
      <p:guideLst>
        <p:guide orient="horz" pos="2160"/>
        <p:guide pos="2880"/>
      </p:guideLst>
    </p:cSldViewPr>
  </p:slideViewPr>
  <p:outlineViewPr>
    <p:cViewPr>
      <p:scale>
        <a:sx n="33" d="100"/>
        <a:sy n="33" d="100"/>
      </p:scale>
      <p:origin x="0" y="-15492"/>
    </p:cViewPr>
  </p:outlineViewPr>
  <p:notesTextViewPr>
    <p:cViewPr>
      <p:scale>
        <a:sx n="1" d="1"/>
        <a:sy n="1" d="1"/>
      </p:scale>
      <p:origin x="0" y="0"/>
    </p:cViewPr>
  </p:notesTextViewPr>
  <p:sorterViewPr>
    <p:cViewPr>
      <p:scale>
        <a:sx n="100" d="100"/>
        <a:sy n="100" d="100"/>
      </p:scale>
      <p:origin x="0" y="2604"/>
    </p:cViewPr>
  </p:sorterViewPr>
  <p:notesViewPr>
    <p:cSldViewPr>
      <p:cViewPr>
        <p:scale>
          <a:sx n="100" d="100"/>
          <a:sy n="100" d="100"/>
        </p:scale>
        <p:origin x="1950" y="-141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ries, Wiebe de" userId="59d3b1d3-789c-482b-9ebf-9b7fe1e48698" providerId="ADAL" clId="{A8FCE080-1D0B-4A58-B8A8-93CD02C6BA0A}"/>
    <pc:docChg chg="custSel modSld modMainMaster">
      <pc:chgData name="Vries, Wiebe de" userId="59d3b1d3-789c-482b-9ebf-9b7fe1e48698" providerId="ADAL" clId="{A8FCE080-1D0B-4A58-B8A8-93CD02C6BA0A}" dt="2019-04-10T12:02:25.641" v="19"/>
      <pc:docMkLst>
        <pc:docMk/>
      </pc:docMkLst>
      <pc:sldChg chg="modSp">
        <pc:chgData name="Vries, Wiebe de" userId="59d3b1d3-789c-482b-9ebf-9b7fe1e48698" providerId="ADAL" clId="{A8FCE080-1D0B-4A58-B8A8-93CD02C6BA0A}" dt="2019-04-10T11:59:16.521" v="3" actId="1076"/>
        <pc:sldMkLst>
          <pc:docMk/>
          <pc:sldMk cId="2708991316" sldId="274"/>
        </pc:sldMkLst>
        <pc:spChg chg="mod">
          <ac:chgData name="Vries, Wiebe de" userId="59d3b1d3-789c-482b-9ebf-9b7fe1e48698" providerId="ADAL" clId="{A8FCE080-1D0B-4A58-B8A8-93CD02C6BA0A}" dt="2019-04-10T11:59:16.521" v="3" actId="1076"/>
          <ac:spMkLst>
            <pc:docMk/>
            <pc:sldMk cId="2708991316" sldId="274"/>
            <ac:spMk id="2" creationId="{00000000-0000-0000-0000-000000000000}"/>
          </ac:spMkLst>
        </pc:spChg>
      </pc:sldChg>
      <pc:sldMasterChg chg="addSp delSp setBg modSldLayout">
        <pc:chgData name="Vries, Wiebe de" userId="59d3b1d3-789c-482b-9ebf-9b7fe1e48698" providerId="ADAL" clId="{A8FCE080-1D0B-4A58-B8A8-93CD02C6BA0A}" dt="2019-04-10T12:02:25.641" v="19"/>
        <pc:sldMasterMkLst>
          <pc:docMk/>
          <pc:sldMasterMk cId="4294132883" sldId="2147483648"/>
        </pc:sldMasterMkLst>
        <pc:spChg chg="add del">
          <ac:chgData name="Vries, Wiebe de" userId="59d3b1d3-789c-482b-9ebf-9b7fe1e48698" providerId="ADAL" clId="{A8FCE080-1D0B-4A58-B8A8-93CD02C6BA0A}" dt="2019-04-10T12:01:40.721" v="7" actId="478"/>
          <ac:spMkLst>
            <pc:docMk/>
            <pc:sldMasterMk cId="4294132883" sldId="2147483648"/>
            <ac:spMk id="7" creationId="{2863FE50-E972-4C8C-A8FB-2EF20472E514}"/>
          </ac:spMkLst>
        </pc:spChg>
        <pc:picChg chg="add">
          <ac:chgData name="Vries, Wiebe de" userId="59d3b1d3-789c-482b-9ebf-9b7fe1e48698" providerId="ADAL" clId="{A8FCE080-1D0B-4A58-B8A8-93CD02C6BA0A}" dt="2019-04-10T12:01:49.894" v="8"/>
          <ac:picMkLst>
            <pc:docMk/>
            <pc:sldMasterMk cId="4294132883" sldId="2147483648"/>
            <ac:picMk id="13" creationId="{5D4473DA-EF40-4AC9-8ED2-23606CC466CF}"/>
          </ac:picMkLst>
        </pc:picChg>
        <pc:sldLayoutChg chg="addSp modSp">
          <pc:chgData name="Vries, Wiebe de" userId="59d3b1d3-789c-482b-9ebf-9b7fe1e48698" providerId="ADAL" clId="{A8FCE080-1D0B-4A58-B8A8-93CD02C6BA0A}" dt="2019-04-10T11:58:26.751" v="1" actId="1076"/>
          <pc:sldLayoutMkLst>
            <pc:docMk/>
            <pc:sldMasterMk cId="4294132883" sldId="2147483648"/>
            <pc:sldLayoutMk cId="647578143" sldId="2147483649"/>
          </pc:sldLayoutMkLst>
          <pc:picChg chg="add mod">
            <ac:chgData name="Vries, Wiebe de" userId="59d3b1d3-789c-482b-9ebf-9b7fe1e48698" providerId="ADAL" clId="{A8FCE080-1D0B-4A58-B8A8-93CD02C6BA0A}" dt="2019-04-10T11:58:26.751" v="1" actId="1076"/>
            <ac:picMkLst>
              <pc:docMk/>
              <pc:sldMasterMk cId="4294132883" sldId="2147483648"/>
              <pc:sldLayoutMk cId="647578143" sldId="2147483649"/>
              <ac:picMk id="8" creationId="{7BDA52B7-05B0-4505-B4A3-4C53E3A447E3}"/>
            </ac:picMkLst>
          </pc:picChg>
        </pc:sldLayoutChg>
        <pc:sldLayoutChg chg="addSp">
          <pc:chgData name="Vries, Wiebe de" userId="59d3b1d3-789c-482b-9ebf-9b7fe1e48698" providerId="ADAL" clId="{A8FCE080-1D0B-4A58-B8A8-93CD02C6BA0A}" dt="2019-04-10T12:01:55.971" v="9"/>
          <pc:sldLayoutMkLst>
            <pc:docMk/>
            <pc:sldMasterMk cId="4294132883" sldId="2147483648"/>
            <pc:sldLayoutMk cId="2895080898" sldId="2147483650"/>
          </pc:sldLayoutMkLst>
          <pc:picChg chg="add">
            <ac:chgData name="Vries, Wiebe de" userId="59d3b1d3-789c-482b-9ebf-9b7fe1e48698" providerId="ADAL" clId="{A8FCE080-1D0B-4A58-B8A8-93CD02C6BA0A}" dt="2019-04-10T12:01:55.971" v="9"/>
            <ac:picMkLst>
              <pc:docMk/>
              <pc:sldMasterMk cId="4294132883" sldId="2147483648"/>
              <pc:sldLayoutMk cId="2895080898" sldId="2147483650"/>
              <ac:picMk id="7" creationId="{A4C66279-0D8E-4326-8A2A-2BE670E22800}"/>
            </ac:picMkLst>
          </pc:picChg>
        </pc:sldLayoutChg>
        <pc:sldLayoutChg chg="addSp">
          <pc:chgData name="Vries, Wiebe de" userId="59d3b1d3-789c-482b-9ebf-9b7fe1e48698" providerId="ADAL" clId="{A8FCE080-1D0B-4A58-B8A8-93CD02C6BA0A}" dt="2019-04-10T12:02:00.836" v="10"/>
          <pc:sldLayoutMkLst>
            <pc:docMk/>
            <pc:sldMasterMk cId="4294132883" sldId="2147483648"/>
            <pc:sldLayoutMk cId="3433046935" sldId="2147483651"/>
          </pc:sldLayoutMkLst>
          <pc:picChg chg="add">
            <ac:chgData name="Vries, Wiebe de" userId="59d3b1d3-789c-482b-9ebf-9b7fe1e48698" providerId="ADAL" clId="{A8FCE080-1D0B-4A58-B8A8-93CD02C6BA0A}" dt="2019-04-10T12:02:00.836" v="10"/>
            <ac:picMkLst>
              <pc:docMk/>
              <pc:sldMasterMk cId="4294132883" sldId="2147483648"/>
              <pc:sldLayoutMk cId="3433046935" sldId="2147483651"/>
              <ac:picMk id="7" creationId="{8375A5BF-A088-4A80-BB9A-F76A0ED5F69F}"/>
            </ac:picMkLst>
          </pc:picChg>
        </pc:sldLayoutChg>
        <pc:sldLayoutChg chg="addSp">
          <pc:chgData name="Vries, Wiebe de" userId="59d3b1d3-789c-482b-9ebf-9b7fe1e48698" providerId="ADAL" clId="{A8FCE080-1D0B-4A58-B8A8-93CD02C6BA0A}" dt="2019-04-10T12:02:03.272" v="11"/>
          <pc:sldLayoutMkLst>
            <pc:docMk/>
            <pc:sldMasterMk cId="4294132883" sldId="2147483648"/>
            <pc:sldLayoutMk cId="64663749" sldId="2147483652"/>
          </pc:sldLayoutMkLst>
          <pc:picChg chg="add">
            <ac:chgData name="Vries, Wiebe de" userId="59d3b1d3-789c-482b-9ebf-9b7fe1e48698" providerId="ADAL" clId="{A8FCE080-1D0B-4A58-B8A8-93CD02C6BA0A}" dt="2019-04-10T12:02:03.272" v="11"/>
            <ac:picMkLst>
              <pc:docMk/>
              <pc:sldMasterMk cId="4294132883" sldId="2147483648"/>
              <pc:sldLayoutMk cId="64663749" sldId="2147483652"/>
              <ac:picMk id="8" creationId="{98B0F244-955E-4A33-8A54-9195406C4423}"/>
            </ac:picMkLst>
          </pc:picChg>
        </pc:sldLayoutChg>
        <pc:sldLayoutChg chg="addSp">
          <pc:chgData name="Vries, Wiebe de" userId="59d3b1d3-789c-482b-9ebf-9b7fe1e48698" providerId="ADAL" clId="{A8FCE080-1D0B-4A58-B8A8-93CD02C6BA0A}" dt="2019-04-10T12:02:05.806" v="12"/>
          <pc:sldLayoutMkLst>
            <pc:docMk/>
            <pc:sldMasterMk cId="4294132883" sldId="2147483648"/>
            <pc:sldLayoutMk cId="678423825" sldId="2147483653"/>
          </pc:sldLayoutMkLst>
          <pc:picChg chg="add">
            <ac:chgData name="Vries, Wiebe de" userId="59d3b1d3-789c-482b-9ebf-9b7fe1e48698" providerId="ADAL" clId="{A8FCE080-1D0B-4A58-B8A8-93CD02C6BA0A}" dt="2019-04-10T12:02:05.806" v="12"/>
            <ac:picMkLst>
              <pc:docMk/>
              <pc:sldMasterMk cId="4294132883" sldId="2147483648"/>
              <pc:sldLayoutMk cId="678423825" sldId="2147483653"/>
              <ac:picMk id="10" creationId="{25DCC431-9C4A-4F27-B619-F19C2D06EF92}"/>
            </ac:picMkLst>
          </pc:picChg>
        </pc:sldLayoutChg>
        <pc:sldLayoutChg chg="addSp">
          <pc:chgData name="Vries, Wiebe de" userId="59d3b1d3-789c-482b-9ebf-9b7fe1e48698" providerId="ADAL" clId="{A8FCE080-1D0B-4A58-B8A8-93CD02C6BA0A}" dt="2019-04-10T12:02:09.947" v="13"/>
          <pc:sldLayoutMkLst>
            <pc:docMk/>
            <pc:sldMasterMk cId="4294132883" sldId="2147483648"/>
            <pc:sldLayoutMk cId="888880986" sldId="2147483654"/>
          </pc:sldLayoutMkLst>
          <pc:picChg chg="add">
            <ac:chgData name="Vries, Wiebe de" userId="59d3b1d3-789c-482b-9ebf-9b7fe1e48698" providerId="ADAL" clId="{A8FCE080-1D0B-4A58-B8A8-93CD02C6BA0A}" dt="2019-04-10T12:02:09.947" v="13"/>
            <ac:picMkLst>
              <pc:docMk/>
              <pc:sldMasterMk cId="4294132883" sldId="2147483648"/>
              <pc:sldLayoutMk cId="888880986" sldId="2147483654"/>
              <ac:picMk id="6" creationId="{EDF599BB-FC04-41AA-A7F7-684B7B1ECB01}"/>
            </ac:picMkLst>
          </pc:picChg>
        </pc:sldLayoutChg>
        <pc:sldLayoutChg chg="addSp">
          <pc:chgData name="Vries, Wiebe de" userId="59d3b1d3-789c-482b-9ebf-9b7fe1e48698" providerId="ADAL" clId="{A8FCE080-1D0B-4A58-B8A8-93CD02C6BA0A}" dt="2019-04-10T12:02:12.174" v="14"/>
          <pc:sldLayoutMkLst>
            <pc:docMk/>
            <pc:sldMasterMk cId="4294132883" sldId="2147483648"/>
            <pc:sldLayoutMk cId="1487466890" sldId="2147483655"/>
          </pc:sldLayoutMkLst>
          <pc:picChg chg="add">
            <ac:chgData name="Vries, Wiebe de" userId="59d3b1d3-789c-482b-9ebf-9b7fe1e48698" providerId="ADAL" clId="{A8FCE080-1D0B-4A58-B8A8-93CD02C6BA0A}" dt="2019-04-10T12:02:12.174" v="14"/>
            <ac:picMkLst>
              <pc:docMk/>
              <pc:sldMasterMk cId="4294132883" sldId="2147483648"/>
              <pc:sldLayoutMk cId="1487466890" sldId="2147483655"/>
              <ac:picMk id="5" creationId="{E013C189-6BFD-445B-B161-5DF2305FC97C}"/>
            </ac:picMkLst>
          </pc:picChg>
        </pc:sldLayoutChg>
        <pc:sldLayoutChg chg="addSp">
          <pc:chgData name="Vries, Wiebe de" userId="59d3b1d3-789c-482b-9ebf-9b7fe1e48698" providerId="ADAL" clId="{A8FCE080-1D0B-4A58-B8A8-93CD02C6BA0A}" dt="2019-04-10T12:02:14.426" v="15"/>
          <pc:sldLayoutMkLst>
            <pc:docMk/>
            <pc:sldMasterMk cId="4294132883" sldId="2147483648"/>
            <pc:sldLayoutMk cId="2756678373" sldId="2147483656"/>
          </pc:sldLayoutMkLst>
          <pc:picChg chg="add">
            <ac:chgData name="Vries, Wiebe de" userId="59d3b1d3-789c-482b-9ebf-9b7fe1e48698" providerId="ADAL" clId="{A8FCE080-1D0B-4A58-B8A8-93CD02C6BA0A}" dt="2019-04-10T12:02:14.426" v="15"/>
            <ac:picMkLst>
              <pc:docMk/>
              <pc:sldMasterMk cId="4294132883" sldId="2147483648"/>
              <pc:sldLayoutMk cId="2756678373" sldId="2147483656"/>
              <ac:picMk id="8" creationId="{F846849B-90C5-4D6D-9AD1-B36BEF0626A6}"/>
            </ac:picMkLst>
          </pc:picChg>
        </pc:sldLayoutChg>
        <pc:sldLayoutChg chg="addSp">
          <pc:chgData name="Vries, Wiebe de" userId="59d3b1d3-789c-482b-9ebf-9b7fe1e48698" providerId="ADAL" clId="{A8FCE080-1D0B-4A58-B8A8-93CD02C6BA0A}" dt="2019-04-10T12:02:16.873" v="16"/>
          <pc:sldLayoutMkLst>
            <pc:docMk/>
            <pc:sldMasterMk cId="4294132883" sldId="2147483648"/>
            <pc:sldLayoutMk cId="1388244975" sldId="2147483657"/>
          </pc:sldLayoutMkLst>
          <pc:picChg chg="add">
            <ac:chgData name="Vries, Wiebe de" userId="59d3b1d3-789c-482b-9ebf-9b7fe1e48698" providerId="ADAL" clId="{A8FCE080-1D0B-4A58-B8A8-93CD02C6BA0A}" dt="2019-04-10T12:02:16.873" v="16"/>
            <ac:picMkLst>
              <pc:docMk/>
              <pc:sldMasterMk cId="4294132883" sldId="2147483648"/>
              <pc:sldLayoutMk cId="1388244975" sldId="2147483657"/>
              <ac:picMk id="8" creationId="{145E8917-13C3-49DD-A45B-F62A8171E996}"/>
            </ac:picMkLst>
          </pc:picChg>
        </pc:sldLayoutChg>
        <pc:sldLayoutChg chg="addSp">
          <pc:chgData name="Vries, Wiebe de" userId="59d3b1d3-789c-482b-9ebf-9b7fe1e48698" providerId="ADAL" clId="{A8FCE080-1D0B-4A58-B8A8-93CD02C6BA0A}" dt="2019-04-10T12:02:19.052" v="17"/>
          <pc:sldLayoutMkLst>
            <pc:docMk/>
            <pc:sldMasterMk cId="4294132883" sldId="2147483648"/>
            <pc:sldLayoutMk cId="494565300" sldId="2147483658"/>
          </pc:sldLayoutMkLst>
          <pc:picChg chg="add">
            <ac:chgData name="Vries, Wiebe de" userId="59d3b1d3-789c-482b-9ebf-9b7fe1e48698" providerId="ADAL" clId="{A8FCE080-1D0B-4A58-B8A8-93CD02C6BA0A}" dt="2019-04-10T12:02:19.052" v="17"/>
            <ac:picMkLst>
              <pc:docMk/>
              <pc:sldMasterMk cId="4294132883" sldId="2147483648"/>
              <pc:sldLayoutMk cId="494565300" sldId="2147483658"/>
              <ac:picMk id="7" creationId="{36F1531A-FF25-4FD8-9D40-BA8CED78DFBA}"/>
            </ac:picMkLst>
          </pc:picChg>
        </pc:sldLayoutChg>
        <pc:sldLayoutChg chg="addSp">
          <pc:chgData name="Vries, Wiebe de" userId="59d3b1d3-789c-482b-9ebf-9b7fe1e48698" providerId="ADAL" clId="{A8FCE080-1D0B-4A58-B8A8-93CD02C6BA0A}" dt="2019-04-10T12:02:23.066" v="18"/>
          <pc:sldLayoutMkLst>
            <pc:docMk/>
            <pc:sldMasterMk cId="4294132883" sldId="2147483648"/>
            <pc:sldLayoutMk cId="2813365680" sldId="2147483659"/>
          </pc:sldLayoutMkLst>
          <pc:picChg chg="add">
            <ac:chgData name="Vries, Wiebe de" userId="59d3b1d3-789c-482b-9ebf-9b7fe1e48698" providerId="ADAL" clId="{A8FCE080-1D0B-4A58-B8A8-93CD02C6BA0A}" dt="2019-04-10T12:02:23.066" v="18"/>
            <ac:picMkLst>
              <pc:docMk/>
              <pc:sldMasterMk cId="4294132883" sldId="2147483648"/>
              <pc:sldLayoutMk cId="2813365680" sldId="2147483659"/>
              <ac:picMk id="7" creationId="{DF37522F-5AAA-40B7-9ABD-9748D1C98620}"/>
            </ac:picMkLst>
          </pc:picChg>
        </pc:sldLayoutChg>
        <pc:sldLayoutChg chg="addSp">
          <pc:chgData name="Vries, Wiebe de" userId="59d3b1d3-789c-482b-9ebf-9b7fe1e48698" providerId="ADAL" clId="{A8FCE080-1D0B-4A58-B8A8-93CD02C6BA0A}" dt="2019-04-10T12:02:25.641" v="19"/>
          <pc:sldLayoutMkLst>
            <pc:docMk/>
            <pc:sldMasterMk cId="4294132883" sldId="2147483648"/>
            <pc:sldLayoutMk cId="1115100757" sldId="2147483660"/>
          </pc:sldLayoutMkLst>
          <pc:picChg chg="add">
            <ac:chgData name="Vries, Wiebe de" userId="59d3b1d3-789c-482b-9ebf-9b7fe1e48698" providerId="ADAL" clId="{A8FCE080-1D0B-4A58-B8A8-93CD02C6BA0A}" dt="2019-04-10T12:02:25.641" v="19"/>
            <ac:picMkLst>
              <pc:docMk/>
              <pc:sldMasterMk cId="4294132883" sldId="2147483648"/>
              <pc:sldLayoutMk cId="1115100757" sldId="2147483660"/>
              <ac:picMk id="6" creationId="{BD009709-1728-4693-A8E0-96BE28C0AB5D}"/>
            </ac:picMkLst>
          </pc:picChg>
        </pc:sldLayoutChg>
      </pc:sldMasterChg>
    </pc:docChg>
  </pc:docChgLst>
  <pc:docChgLst>
    <pc:chgData name="Vries, Wiebe de" userId="S::vries.de.w@hsleiden.nl::59d3b1d3-789c-482b-9ebf-9b7fe1e48698" providerId="AD" clId="Web-{A4E14F37-BA18-6EA1-2BE2-838235A5A760}"/>
    <pc:docChg chg="modSld">
      <pc:chgData name="Vries, Wiebe de" userId="S::vries.de.w@hsleiden.nl::59d3b1d3-789c-482b-9ebf-9b7fe1e48698" providerId="AD" clId="Web-{A4E14F37-BA18-6EA1-2BE2-838235A5A760}" dt="2019-04-10T11:57:31.771" v="35" actId="20577"/>
      <pc:docMkLst>
        <pc:docMk/>
      </pc:docMkLst>
      <pc:sldChg chg="delSp">
        <pc:chgData name="Vries, Wiebe de" userId="S::vries.de.w@hsleiden.nl::59d3b1d3-789c-482b-9ebf-9b7fe1e48698" providerId="AD" clId="Web-{A4E14F37-BA18-6EA1-2BE2-838235A5A760}" dt="2019-04-10T11:52:20.302" v="1"/>
        <pc:sldMkLst>
          <pc:docMk/>
          <pc:sldMk cId="2708991316" sldId="274"/>
        </pc:sldMkLst>
        <pc:picChg chg="del">
          <ac:chgData name="Vries, Wiebe de" userId="S::vries.de.w@hsleiden.nl::59d3b1d3-789c-482b-9ebf-9b7fe1e48698" providerId="AD" clId="Web-{A4E14F37-BA18-6EA1-2BE2-838235A5A760}" dt="2019-04-10T11:52:20.302" v="1"/>
          <ac:picMkLst>
            <pc:docMk/>
            <pc:sldMk cId="2708991316" sldId="274"/>
            <ac:picMk id="9" creationId="{00000000-0000-0000-0000-000000000000}"/>
          </ac:picMkLst>
        </pc:picChg>
      </pc:sldChg>
      <pc:sldChg chg="modSp">
        <pc:chgData name="Vries, Wiebe de" userId="S::vries.de.w@hsleiden.nl::59d3b1d3-789c-482b-9ebf-9b7fe1e48698" providerId="AD" clId="Web-{A4E14F37-BA18-6EA1-2BE2-838235A5A760}" dt="2019-04-10T11:53:09.567" v="9" actId="1076"/>
        <pc:sldMkLst>
          <pc:docMk/>
          <pc:sldMk cId="3785095796" sldId="279"/>
        </pc:sldMkLst>
        <pc:spChg chg="mod">
          <ac:chgData name="Vries, Wiebe de" userId="S::vries.de.w@hsleiden.nl::59d3b1d3-789c-482b-9ebf-9b7fe1e48698" providerId="AD" clId="Web-{A4E14F37-BA18-6EA1-2BE2-838235A5A760}" dt="2019-04-10T11:53:09.567" v="9" actId="1076"/>
          <ac:spMkLst>
            <pc:docMk/>
            <pc:sldMk cId="3785095796" sldId="279"/>
            <ac:spMk id="9" creationId="{00000000-0000-0000-0000-000000000000}"/>
          </ac:spMkLst>
        </pc:spChg>
        <pc:picChg chg="mod">
          <ac:chgData name="Vries, Wiebe de" userId="S::vries.de.w@hsleiden.nl::59d3b1d3-789c-482b-9ebf-9b7fe1e48698" providerId="AD" clId="Web-{A4E14F37-BA18-6EA1-2BE2-838235A5A760}" dt="2019-04-10T11:53:02.302" v="8" actId="14100"/>
          <ac:picMkLst>
            <pc:docMk/>
            <pc:sldMk cId="3785095796" sldId="279"/>
            <ac:picMk id="7" creationId="{00000000-0000-0000-0000-000000000000}"/>
          </ac:picMkLst>
        </pc:picChg>
      </pc:sldChg>
      <pc:sldChg chg="delSp">
        <pc:chgData name="Vries, Wiebe de" userId="S::vries.de.w@hsleiden.nl::59d3b1d3-789c-482b-9ebf-9b7fe1e48698" providerId="AD" clId="Web-{A4E14F37-BA18-6EA1-2BE2-838235A5A760}" dt="2019-04-10T11:52:29.505" v="3"/>
        <pc:sldMkLst>
          <pc:docMk/>
          <pc:sldMk cId="2180087202" sldId="349"/>
        </pc:sldMkLst>
        <pc:picChg chg="del">
          <ac:chgData name="Vries, Wiebe de" userId="S::vries.de.w@hsleiden.nl::59d3b1d3-789c-482b-9ebf-9b7fe1e48698" providerId="AD" clId="Web-{A4E14F37-BA18-6EA1-2BE2-838235A5A760}" dt="2019-04-10T11:52:28.020" v="2"/>
          <ac:picMkLst>
            <pc:docMk/>
            <pc:sldMk cId="2180087202" sldId="349"/>
            <ac:picMk id="3074" creationId="{00000000-0000-0000-0000-000000000000}"/>
          </ac:picMkLst>
        </pc:picChg>
        <pc:picChg chg="del">
          <ac:chgData name="Vries, Wiebe de" userId="S::vries.de.w@hsleiden.nl::59d3b1d3-789c-482b-9ebf-9b7fe1e48698" providerId="AD" clId="Web-{A4E14F37-BA18-6EA1-2BE2-838235A5A760}" dt="2019-04-10T11:52:29.505" v="3"/>
          <ac:picMkLst>
            <pc:docMk/>
            <pc:sldMk cId="2180087202" sldId="349"/>
            <ac:picMk id="3078" creationId="{00000000-0000-0000-0000-000000000000}"/>
          </ac:picMkLst>
        </pc:picChg>
      </pc:sldChg>
      <pc:sldChg chg="delSp">
        <pc:chgData name="Vries, Wiebe de" userId="S::vries.de.w@hsleiden.nl::59d3b1d3-789c-482b-9ebf-9b7fe1e48698" providerId="AD" clId="Web-{A4E14F37-BA18-6EA1-2BE2-838235A5A760}" dt="2019-04-10T11:52:14.130" v="0"/>
        <pc:sldMkLst>
          <pc:docMk/>
          <pc:sldMk cId="3187663284" sldId="399"/>
        </pc:sldMkLst>
        <pc:picChg chg="del">
          <ac:chgData name="Vries, Wiebe de" userId="S::vries.de.w@hsleiden.nl::59d3b1d3-789c-482b-9ebf-9b7fe1e48698" providerId="AD" clId="Web-{A4E14F37-BA18-6EA1-2BE2-838235A5A760}" dt="2019-04-10T11:52:14.130" v="0"/>
          <ac:picMkLst>
            <pc:docMk/>
            <pc:sldMk cId="3187663284" sldId="399"/>
            <ac:picMk id="4" creationId="{00000000-0000-0000-0000-000000000000}"/>
          </ac:picMkLst>
        </pc:picChg>
      </pc:sldChg>
      <pc:sldChg chg="addSp modSp">
        <pc:chgData name="Vries, Wiebe de" userId="S::vries.de.w@hsleiden.nl::59d3b1d3-789c-482b-9ebf-9b7fe1e48698" providerId="AD" clId="Web-{A4E14F37-BA18-6EA1-2BE2-838235A5A760}" dt="2019-04-10T11:57:31.771" v="34" actId="20577"/>
        <pc:sldMkLst>
          <pc:docMk/>
          <pc:sldMk cId="2325562270" sldId="419"/>
        </pc:sldMkLst>
        <pc:spChg chg="add">
          <ac:chgData name="Vries, Wiebe de" userId="S::vries.de.w@hsleiden.nl::59d3b1d3-789c-482b-9ebf-9b7fe1e48698" providerId="AD" clId="Web-{A4E14F37-BA18-6EA1-2BE2-838235A5A760}" dt="2019-04-10T11:56:34.771" v="13"/>
          <ac:spMkLst>
            <pc:docMk/>
            <pc:sldMk cId="2325562270" sldId="419"/>
            <ac:spMk id="3" creationId="{AF82EE0D-BE50-4660-BDE1-495DA9B6121C}"/>
          </ac:spMkLst>
        </pc:spChg>
        <pc:spChg chg="add mod">
          <ac:chgData name="Vries, Wiebe de" userId="S::vries.de.w@hsleiden.nl::59d3b1d3-789c-482b-9ebf-9b7fe1e48698" providerId="AD" clId="Web-{A4E14F37-BA18-6EA1-2BE2-838235A5A760}" dt="2019-04-10T11:57:31.771" v="34" actId="20577"/>
          <ac:spMkLst>
            <pc:docMk/>
            <pc:sldMk cId="2325562270" sldId="419"/>
            <ac:spMk id="4" creationId="{C46722E8-EE9F-46DB-ABA6-C0430320024C}"/>
          </ac:spMkLst>
        </pc:spChg>
        <pc:picChg chg="mod">
          <ac:chgData name="Vries, Wiebe de" userId="S::vries.de.w@hsleiden.nl::59d3b1d3-789c-482b-9ebf-9b7fe1e48698" providerId="AD" clId="Web-{A4E14F37-BA18-6EA1-2BE2-838235A5A760}" dt="2019-04-10T11:56:30.255" v="12" actId="1076"/>
          <ac:picMkLst>
            <pc:docMk/>
            <pc:sldMk cId="2325562270" sldId="419"/>
            <ac:picMk id="5" creationId="{8B92DBF0-C2D4-477C-8F28-18D52D5892F6}"/>
          </ac:picMkLst>
        </pc:picChg>
      </pc:sldChg>
    </pc:docChg>
  </pc:docChgLst>
  <pc:docChgLst>
    <pc:chgData name="Groen, Toine" userId="S::groen.t@hsleiden.nl::2de0915a-c65e-44c4-a59b-d55313858415" providerId="AD" clId="Web-{95492ABA-A129-CA33-299D-3B3455640282}"/>
    <pc:docChg chg="modSld">
      <pc:chgData name="Groen, Toine" userId="S::groen.t@hsleiden.nl::2de0915a-c65e-44c4-a59b-d55313858415" providerId="AD" clId="Web-{95492ABA-A129-CA33-299D-3B3455640282}" dt="2019-07-12T14:19:05.626" v="2" actId="1076"/>
      <pc:docMkLst>
        <pc:docMk/>
      </pc:docMkLst>
      <pc:sldChg chg="addSp delSp modSp">
        <pc:chgData name="Groen, Toine" userId="S::groen.t@hsleiden.nl::2de0915a-c65e-44c4-a59b-d55313858415" providerId="AD" clId="Web-{95492ABA-A129-CA33-299D-3B3455640282}" dt="2019-07-12T14:19:05.626" v="2" actId="1076"/>
        <pc:sldMkLst>
          <pc:docMk/>
          <pc:sldMk cId="1837276206" sldId="434"/>
        </pc:sldMkLst>
        <pc:spChg chg="add mod">
          <ac:chgData name="Groen, Toine" userId="S::groen.t@hsleiden.nl::2de0915a-c65e-44c4-a59b-d55313858415" providerId="AD" clId="Web-{95492ABA-A129-CA33-299D-3B3455640282}" dt="2019-07-12T14:19:05.626" v="2" actId="1076"/>
          <ac:spMkLst>
            <pc:docMk/>
            <pc:sldMk cId="1837276206" sldId="434"/>
            <ac:spMk id="6" creationId="{D07ED4CB-88A8-46B9-93B6-F9D6C9FBED13}"/>
          </ac:spMkLst>
        </pc:spChg>
        <pc:spChg chg="del">
          <ac:chgData name="Groen, Toine" userId="S::groen.t@hsleiden.nl::2de0915a-c65e-44c4-a59b-d55313858415" providerId="AD" clId="Web-{95492ABA-A129-CA33-299D-3B3455640282}" dt="2019-07-12T14:18:47.282" v="0"/>
          <ac:spMkLst>
            <pc:docMk/>
            <pc:sldMk cId="1837276206" sldId="434"/>
            <ac:spMk id="13" creationId="{74A83573-FE1D-4F3B-A100-B32ECB329FA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1"/>
            <a:ext cx="2951163" cy="496888"/>
          </a:xfrm>
          <a:prstGeom prst="rect">
            <a:avLst/>
          </a:prstGeom>
        </p:spPr>
        <p:txBody>
          <a:bodyPr vert="horz" lIns="91833" tIns="45917" rIns="91833" bIns="45917" rtlCol="0"/>
          <a:lstStyle>
            <a:lvl1pPr algn="l">
              <a:defRPr sz="1200"/>
            </a:lvl1pPr>
          </a:lstStyle>
          <a:p>
            <a:endParaRPr lang="nl-NL"/>
          </a:p>
        </p:txBody>
      </p:sp>
      <p:sp>
        <p:nvSpPr>
          <p:cNvPr id="3" name="Tijdelijke aanduiding voor datum 2"/>
          <p:cNvSpPr>
            <a:spLocks noGrp="1"/>
          </p:cNvSpPr>
          <p:nvPr>
            <p:ph type="dt" sz="quarter" idx="1"/>
          </p:nvPr>
        </p:nvSpPr>
        <p:spPr>
          <a:xfrm>
            <a:off x="3857627" y="1"/>
            <a:ext cx="2951163" cy="496888"/>
          </a:xfrm>
          <a:prstGeom prst="rect">
            <a:avLst/>
          </a:prstGeom>
        </p:spPr>
        <p:txBody>
          <a:bodyPr vert="horz" lIns="91833" tIns="45917" rIns="91833" bIns="45917" rtlCol="0"/>
          <a:lstStyle>
            <a:lvl1pPr algn="r">
              <a:defRPr sz="1200"/>
            </a:lvl1pPr>
          </a:lstStyle>
          <a:p>
            <a:fld id="{C61652CB-2FDA-41ED-9C50-90B0C104A516}" type="datetimeFigureOut">
              <a:rPr lang="nl-NL" smtClean="0"/>
              <a:pPr/>
              <a:t>29-05-2020</a:t>
            </a:fld>
            <a:endParaRPr lang="nl-NL"/>
          </a:p>
        </p:txBody>
      </p:sp>
      <p:sp>
        <p:nvSpPr>
          <p:cNvPr id="4" name="Tijdelijke aanduiding voor voettekst 3"/>
          <p:cNvSpPr>
            <a:spLocks noGrp="1"/>
          </p:cNvSpPr>
          <p:nvPr>
            <p:ph type="ftr" sz="quarter" idx="2"/>
          </p:nvPr>
        </p:nvSpPr>
        <p:spPr>
          <a:xfrm>
            <a:off x="1" y="9444039"/>
            <a:ext cx="2951163" cy="496887"/>
          </a:xfrm>
          <a:prstGeom prst="rect">
            <a:avLst/>
          </a:prstGeom>
        </p:spPr>
        <p:txBody>
          <a:bodyPr vert="horz" lIns="91833" tIns="45917" rIns="91833" bIns="45917"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7627" y="9444039"/>
            <a:ext cx="2951163" cy="496887"/>
          </a:xfrm>
          <a:prstGeom prst="rect">
            <a:avLst/>
          </a:prstGeom>
        </p:spPr>
        <p:txBody>
          <a:bodyPr vert="horz" lIns="91833" tIns="45917" rIns="91833" bIns="45917" rtlCol="0" anchor="b"/>
          <a:lstStyle>
            <a:lvl1pPr algn="r">
              <a:defRPr sz="1200"/>
            </a:lvl1pPr>
          </a:lstStyle>
          <a:p>
            <a:fld id="{A99F9FD4-0DD7-4A96-9619-FB20FFEB0FD8}" type="slidenum">
              <a:rPr lang="nl-NL" smtClean="0"/>
              <a:pPr/>
              <a:t>‹nr.›</a:t>
            </a:fld>
            <a:endParaRPr lang="nl-NL"/>
          </a:p>
        </p:txBody>
      </p:sp>
    </p:spTree>
    <p:extLst>
      <p:ext uri="{BB962C8B-B14F-4D97-AF65-F5344CB8AC3E}">
        <p14:creationId xmlns:p14="http://schemas.microsoft.com/office/powerpoint/2010/main" val="1942583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1" y="2"/>
            <a:ext cx="2951163" cy="497125"/>
          </a:xfrm>
          <a:prstGeom prst="rect">
            <a:avLst/>
          </a:prstGeom>
        </p:spPr>
        <p:txBody>
          <a:bodyPr vert="horz" lIns="91833" tIns="45917" rIns="91833" bIns="45917" rtlCol="0"/>
          <a:lstStyle>
            <a:lvl1pPr algn="l">
              <a:defRPr sz="1200"/>
            </a:lvl1pPr>
          </a:lstStyle>
          <a:p>
            <a:endParaRPr lang="nl-NL"/>
          </a:p>
        </p:txBody>
      </p:sp>
      <p:sp>
        <p:nvSpPr>
          <p:cNvPr id="3" name="Tijdelijke aanduiding voor datum 2"/>
          <p:cNvSpPr>
            <a:spLocks noGrp="1"/>
          </p:cNvSpPr>
          <p:nvPr>
            <p:ph type="dt" idx="1"/>
          </p:nvPr>
        </p:nvSpPr>
        <p:spPr>
          <a:xfrm>
            <a:off x="3857637" y="2"/>
            <a:ext cx="2951163" cy="497125"/>
          </a:xfrm>
          <a:prstGeom prst="rect">
            <a:avLst/>
          </a:prstGeom>
        </p:spPr>
        <p:txBody>
          <a:bodyPr vert="horz" lIns="91833" tIns="45917" rIns="91833" bIns="45917" rtlCol="0"/>
          <a:lstStyle>
            <a:lvl1pPr algn="r">
              <a:defRPr sz="1200"/>
            </a:lvl1pPr>
          </a:lstStyle>
          <a:p>
            <a:fld id="{40D257F7-7B77-4CCC-84B4-8CF242EA2E46}" type="datetimeFigureOut">
              <a:rPr lang="nl-NL" smtClean="0"/>
              <a:pPr/>
              <a:t>29-05-2020</a:t>
            </a:fld>
            <a:endParaRPr lang="nl-NL"/>
          </a:p>
        </p:txBody>
      </p:sp>
      <p:sp>
        <p:nvSpPr>
          <p:cNvPr id="4" name="Tijdelijke aanduiding voor dia-afbeelding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833" tIns="45917" rIns="91833" bIns="45917" rtlCol="0" anchor="ctr"/>
          <a:lstStyle/>
          <a:p>
            <a:endParaRPr lang="nl-NL"/>
          </a:p>
        </p:txBody>
      </p:sp>
      <p:sp>
        <p:nvSpPr>
          <p:cNvPr id="5" name="Tijdelijke aanduiding voor notities 4"/>
          <p:cNvSpPr>
            <a:spLocks noGrp="1"/>
          </p:cNvSpPr>
          <p:nvPr>
            <p:ph type="body" sz="quarter" idx="3"/>
          </p:nvPr>
        </p:nvSpPr>
        <p:spPr>
          <a:xfrm>
            <a:off x="681038" y="4722695"/>
            <a:ext cx="5448300" cy="4474130"/>
          </a:xfrm>
          <a:prstGeom prst="rect">
            <a:avLst/>
          </a:prstGeom>
        </p:spPr>
        <p:txBody>
          <a:bodyPr vert="horz" lIns="91833" tIns="45917" rIns="91833" bIns="45917"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1" y="9443664"/>
            <a:ext cx="2951163" cy="497125"/>
          </a:xfrm>
          <a:prstGeom prst="rect">
            <a:avLst/>
          </a:prstGeom>
        </p:spPr>
        <p:txBody>
          <a:bodyPr vert="horz" lIns="91833" tIns="45917" rIns="91833" bIns="45917"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7637" y="9443664"/>
            <a:ext cx="2951163" cy="497125"/>
          </a:xfrm>
          <a:prstGeom prst="rect">
            <a:avLst/>
          </a:prstGeom>
        </p:spPr>
        <p:txBody>
          <a:bodyPr vert="horz" lIns="91833" tIns="45917" rIns="91833" bIns="45917" rtlCol="0" anchor="b"/>
          <a:lstStyle>
            <a:lvl1pPr algn="r">
              <a:defRPr sz="1200"/>
            </a:lvl1pPr>
          </a:lstStyle>
          <a:p>
            <a:fld id="{99C04890-F115-45F7-A025-C91E88809C8E}" type="slidenum">
              <a:rPr lang="nl-NL" smtClean="0"/>
              <a:pPr/>
              <a:t>‹nr.›</a:t>
            </a:fld>
            <a:endParaRPr lang="nl-NL"/>
          </a:p>
        </p:txBody>
      </p:sp>
    </p:spTree>
    <p:extLst>
      <p:ext uri="{BB962C8B-B14F-4D97-AF65-F5344CB8AC3E}">
        <p14:creationId xmlns:p14="http://schemas.microsoft.com/office/powerpoint/2010/main" val="234829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baseline="0" dirty="0"/>
          </a:p>
          <a:p>
            <a:endParaRPr lang="nl-NL" b="1" baseline="0" dirty="0"/>
          </a:p>
        </p:txBody>
      </p:sp>
      <p:sp>
        <p:nvSpPr>
          <p:cNvPr id="4" name="Slide Number Placeholder 3"/>
          <p:cNvSpPr>
            <a:spLocks noGrp="1"/>
          </p:cNvSpPr>
          <p:nvPr>
            <p:ph type="sldNum" sz="quarter" idx="10"/>
          </p:nvPr>
        </p:nvSpPr>
        <p:spPr/>
        <p:txBody>
          <a:bodyPr/>
          <a:lstStyle/>
          <a:p>
            <a:fld id="{CB1C1C81-82C8-499C-8870-63907498DBAE}" type="slidenum">
              <a:rPr lang="nl-NL" smtClean="0"/>
              <a:pPr/>
              <a:t>1</a:t>
            </a:fld>
            <a:endParaRPr lang="nl-NL"/>
          </a:p>
        </p:txBody>
      </p:sp>
    </p:spTree>
    <p:extLst>
      <p:ext uri="{BB962C8B-B14F-4D97-AF65-F5344CB8AC3E}">
        <p14:creationId xmlns:p14="http://schemas.microsoft.com/office/powerpoint/2010/main" val="2386224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3627" indent="-173627" fontAlgn="base">
              <a:buFont typeface="Arial" panose="020B0604020202020204" pitchFamily="34" charset="0"/>
              <a:buChar char="•"/>
            </a:pPr>
            <a:endParaRPr lang="nl-NL" noProof="0"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pPr/>
              <a:t>10</a:t>
            </a:fld>
            <a:endParaRPr lang="nl-NL"/>
          </a:p>
        </p:txBody>
      </p:sp>
    </p:spTree>
    <p:extLst>
      <p:ext uri="{BB962C8B-B14F-4D97-AF65-F5344CB8AC3E}">
        <p14:creationId xmlns:p14="http://schemas.microsoft.com/office/powerpoint/2010/main" val="3336343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920750" y="746125"/>
            <a:ext cx="4968875" cy="372745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2513A13-8BDE-4586-8887-70507C3EF542}" type="slidenum">
              <a:rPr lang="nl-NL" smtClean="0"/>
              <a:t>11</a:t>
            </a:fld>
            <a:endParaRPr lang="nl-NL"/>
          </a:p>
        </p:txBody>
      </p:sp>
    </p:spTree>
    <p:extLst>
      <p:ext uri="{BB962C8B-B14F-4D97-AF65-F5344CB8AC3E}">
        <p14:creationId xmlns:p14="http://schemas.microsoft.com/office/powerpoint/2010/main" val="231006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aseline="0"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t>12</a:t>
            </a:fld>
            <a:endParaRPr lang="nl-NL"/>
          </a:p>
        </p:txBody>
      </p:sp>
    </p:spTree>
    <p:extLst>
      <p:ext uri="{BB962C8B-B14F-4D97-AF65-F5344CB8AC3E}">
        <p14:creationId xmlns:p14="http://schemas.microsoft.com/office/powerpoint/2010/main" val="3593596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defTabSz="914252">
              <a:defRPr/>
            </a:pPr>
            <a:endParaRPr lang="nl-NL"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t>13</a:t>
            </a:fld>
            <a:endParaRPr lang="nl-NL"/>
          </a:p>
        </p:txBody>
      </p:sp>
    </p:spTree>
    <p:extLst>
      <p:ext uri="{BB962C8B-B14F-4D97-AF65-F5344CB8AC3E}">
        <p14:creationId xmlns:p14="http://schemas.microsoft.com/office/powerpoint/2010/main" val="1540196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Uitgangspunt is </a:t>
            </a:r>
            <a:r>
              <a:rPr lang="nl-NL" dirty="0" err="1"/>
              <a:t>patient</a:t>
            </a:r>
            <a:r>
              <a:rPr lang="nl-NL" dirty="0"/>
              <a:t> en zijn omgeving. Hoe betrek je deze actief?</a:t>
            </a:r>
          </a:p>
          <a:p>
            <a:endParaRPr lang="nl-NL" dirty="0"/>
          </a:p>
          <a:p>
            <a:r>
              <a:rPr lang="nl-NL" dirty="0"/>
              <a:t>Rolverduidelijking </a:t>
            </a:r>
            <a:r>
              <a:rPr lang="nl-NL" dirty="0">
                <a:sym typeface="Wingdings" panose="05000000000000000000" pitchFamily="2" charset="2"/>
              </a:rPr>
              <a:t> ten eerste weten we wat we doen en waarom we dat doen? Voorbeeld van fysio- en oefentherapeuten bij pilot </a:t>
            </a:r>
            <a:r>
              <a:rPr lang="nl-NL" dirty="0" err="1">
                <a:sym typeface="Wingdings" panose="05000000000000000000" pitchFamily="2" charset="2"/>
              </a:rPr>
              <a:t>HvA</a:t>
            </a:r>
            <a:r>
              <a:rPr lang="nl-NL" dirty="0">
                <a:sym typeface="Wingdings" panose="05000000000000000000" pitchFamily="2" charset="2"/>
              </a:rPr>
              <a:t> die er achter kwamen dat op veel onderdelen zij hetzelfde in een situatie zouden doen, maar dit niet van elkaar weten. Ook hier: weten verpleegkundigen wel wat fysiotherapeuten doen? Waar zit overlap in elkaars werk? Hoe kunnen we elkaar aanvullen?</a:t>
            </a:r>
          </a:p>
          <a:p>
            <a:endParaRPr lang="nl-NL" dirty="0">
              <a:sym typeface="Wingdings" panose="05000000000000000000" pitchFamily="2" charset="2"/>
            </a:endParaRPr>
          </a:p>
          <a:p>
            <a:r>
              <a:rPr lang="nl-NL" dirty="0">
                <a:sym typeface="Wingdings" panose="05000000000000000000" pitchFamily="2" charset="2"/>
              </a:rPr>
              <a:t>Interprofessionele communicatie  lijkt open deur, maar als je nagaat dat een verpleegkundige spreekt over een verpleegkundig probleem/diagnose, een arts over een medische diagnose een ergotherapeut over een zelfstandigheidstekort in het dagelijks functioneren, terwijl ze allemaal spreken over een man die minder goed kan lopen na een CVA, dan is te begrijpen dat hier verwarring kan optreden. Taal is belangrijk onderdeel. Denk aan ICF. </a:t>
            </a:r>
          </a:p>
          <a:p>
            <a:endParaRPr lang="nl-NL" dirty="0">
              <a:sym typeface="Wingdings" panose="05000000000000000000" pitchFamily="2" charset="2"/>
            </a:endParaRPr>
          </a:p>
          <a:p>
            <a:r>
              <a:rPr lang="nl-NL" dirty="0" err="1">
                <a:sym typeface="Wingdings" panose="05000000000000000000" pitchFamily="2" charset="2"/>
              </a:rPr>
              <a:t>Teamfunctioneren</a:t>
            </a:r>
            <a:r>
              <a:rPr lang="nl-NL" dirty="0">
                <a:sym typeface="Wingdings" panose="05000000000000000000" pitchFamily="2" charset="2"/>
              </a:rPr>
              <a:t>  zicht hebben hoe teamprocessen lopen, aandacht voor andere meningen/opvattingen, respectvol zijn. </a:t>
            </a:r>
          </a:p>
          <a:p>
            <a:endParaRPr lang="nl-NL" dirty="0">
              <a:sym typeface="Wingdings" panose="05000000000000000000" pitchFamily="2" charset="2"/>
            </a:endParaRPr>
          </a:p>
          <a:p>
            <a:r>
              <a:rPr lang="nl-NL" dirty="0">
                <a:sym typeface="Wingdings" panose="05000000000000000000" pitchFamily="2" charset="2"/>
              </a:rPr>
              <a:t>Samenwerkend leiderschap  wie voert de regie en waarom? Hoeft niet altijd vanzelfsprekend te zijn dat dit de arts is. </a:t>
            </a:r>
          </a:p>
          <a:p>
            <a:endParaRPr lang="nl-NL" dirty="0">
              <a:sym typeface="Wingdings" panose="05000000000000000000" pitchFamily="2" charset="2"/>
            </a:endParaRPr>
          </a:p>
          <a:p>
            <a:r>
              <a:rPr lang="nl-NL" dirty="0">
                <a:sym typeface="Wingdings" panose="05000000000000000000" pitchFamily="2" charset="2"/>
              </a:rPr>
              <a:t>Interprofessionele conflicthantering  conflict hoeft niet te betekenen dat er ruzie is, maar dat er conflicterende opvattingen zijn. Arts wil dat pat snel naar huis gaat om bed vrij te krijgen voor andere opname, terwijl verpleegkundige ziet dat pat er nog niet aan toe is. Hoe hier mee om te gaan?</a:t>
            </a:r>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14</a:t>
            </a:fld>
            <a:endParaRPr lang="nl-NL"/>
          </a:p>
        </p:txBody>
      </p:sp>
    </p:spTree>
    <p:extLst>
      <p:ext uri="{BB962C8B-B14F-4D97-AF65-F5344CB8AC3E}">
        <p14:creationId xmlns:p14="http://schemas.microsoft.com/office/powerpoint/2010/main" val="36722759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15</a:t>
            </a:fld>
            <a:endParaRPr lang="nl-NL"/>
          </a:p>
        </p:txBody>
      </p:sp>
    </p:spTree>
    <p:extLst>
      <p:ext uri="{BB962C8B-B14F-4D97-AF65-F5344CB8AC3E}">
        <p14:creationId xmlns:p14="http://schemas.microsoft.com/office/powerpoint/2010/main" val="1398307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b="0" baseline="0" dirty="0">
              <a:solidFill>
                <a:srgbClr val="FF0000"/>
              </a:solidFill>
            </a:endParaRPr>
          </a:p>
          <a:p>
            <a:endParaRPr lang="nl-NL" dirty="0"/>
          </a:p>
        </p:txBody>
      </p:sp>
      <p:sp>
        <p:nvSpPr>
          <p:cNvPr id="4" name="Tijdelijke aanduiding voor dianummer 3"/>
          <p:cNvSpPr>
            <a:spLocks noGrp="1"/>
          </p:cNvSpPr>
          <p:nvPr>
            <p:ph type="sldNum" sz="quarter" idx="10"/>
          </p:nvPr>
        </p:nvSpPr>
        <p:spPr/>
        <p:txBody>
          <a:bodyPr/>
          <a:lstStyle/>
          <a:p>
            <a:fld id="{CB1C1C81-82C8-499C-8870-63907498DBAE}" type="slidenum">
              <a:rPr lang="nl-NL" smtClean="0"/>
              <a:t>16</a:t>
            </a:fld>
            <a:endParaRPr lang="nl-NL"/>
          </a:p>
        </p:txBody>
      </p:sp>
    </p:spTree>
    <p:extLst>
      <p:ext uri="{BB962C8B-B14F-4D97-AF65-F5344CB8AC3E}">
        <p14:creationId xmlns:p14="http://schemas.microsoft.com/office/powerpoint/2010/main" val="2844881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Slide tonen wanneer studenten de </a:t>
            </a:r>
            <a:r>
              <a:rPr lang="nl-NL"/>
              <a:t>ruimte verlaten. </a:t>
            </a:r>
            <a:endParaRPr lang="nl-NL"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pPr/>
              <a:t>17</a:t>
            </a:fld>
            <a:endParaRPr lang="nl-NL"/>
          </a:p>
        </p:txBody>
      </p:sp>
    </p:spTree>
    <p:extLst>
      <p:ext uri="{BB962C8B-B14F-4D97-AF65-F5344CB8AC3E}">
        <p14:creationId xmlns:p14="http://schemas.microsoft.com/office/powerpoint/2010/main" val="3593596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19</a:t>
            </a:fld>
            <a:endParaRPr lang="nl-NL"/>
          </a:p>
        </p:txBody>
      </p:sp>
    </p:spTree>
    <p:extLst>
      <p:ext uri="{BB962C8B-B14F-4D97-AF65-F5344CB8AC3E}">
        <p14:creationId xmlns:p14="http://schemas.microsoft.com/office/powerpoint/2010/main" val="3424586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20</a:t>
            </a:fld>
            <a:endParaRPr lang="nl-NL"/>
          </a:p>
        </p:txBody>
      </p:sp>
    </p:spTree>
    <p:extLst>
      <p:ext uri="{BB962C8B-B14F-4D97-AF65-F5344CB8AC3E}">
        <p14:creationId xmlns:p14="http://schemas.microsoft.com/office/powerpoint/2010/main" val="3288716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pPr/>
              <a:t>2</a:t>
            </a:fld>
            <a:endParaRPr lang="nl-NL"/>
          </a:p>
        </p:txBody>
      </p:sp>
    </p:spTree>
    <p:extLst>
      <p:ext uri="{BB962C8B-B14F-4D97-AF65-F5344CB8AC3E}">
        <p14:creationId xmlns:p14="http://schemas.microsoft.com/office/powerpoint/2010/main" val="31086853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21</a:t>
            </a:fld>
            <a:endParaRPr lang="nl-NL"/>
          </a:p>
        </p:txBody>
      </p:sp>
    </p:spTree>
    <p:extLst>
      <p:ext uri="{BB962C8B-B14F-4D97-AF65-F5344CB8AC3E}">
        <p14:creationId xmlns:p14="http://schemas.microsoft.com/office/powerpoint/2010/main" val="2056517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22</a:t>
            </a:fld>
            <a:endParaRPr lang="nl-NL"/>
          </a:p>
        </p:txBody>
      </p:sp>
    </p:spTree>
    <p:extLst>
      <p:ext uri="{BB962C8B-B14F-4D97-AF65-F5344CB8AC3E}">
        <p14:creationId xmlns:p14="http://schemas.microsoft.com/office/powerpoint/2010/main" val="1938206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24</a:t>
            </a:fld>
            <a:endParaRPr lang="nl-NL"/>
          </a:p>
        </p:txBody>
      </p:sp>
    </p:spTree>
    <p:extLst>
      <p:ext uri="{BB962C8B-B14F-4D97-AF65-F5344CB8AC3E}">
        <p14:creationId xmlns:p14="http://schemas.microsoft.com/office/powerpoint/2010/main" val="35017602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25</a:t>
            </a:fld>
            <a:endParaRPr lang="nl-NL"/>
          </a:p>
        </p:txBody>
      </p:sp>
    </p:spTree>
    <p:extLst>
      <p:ext uri="{BB962C8B-B14F-4D97-AF65-F5344CB8AC3E}">
        <p14:creationId xmlns:p14="http://schemas.microsoft.com/office/powerpoint/2010/main" val="2158493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29</a:t>
            </a:fld>
            <a:endParaRPr lang="nl-NL"/>
          </a:p>
        </p:txBody>
      </p:sp>
    </p:spTree>
    <p:extLst>
      <p:ext uri="{BB962C8B-B14F-4D97-AF65-F5344CB8AC3E}">
        <p14:creationId xmlns:p14="http://schemas.microsoft.com/office/powerpoint/2010/main" val="1470089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defTabSz="926013">
              <a:defRPr/>
            </a:pPr>
            <a:endParaRPr lang="nl-NL"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pPr/>
              <a:t>3</a:t>
            </a:fld>
            <a:endParaRPr lang="nl-NL"/>
          </a:p>
        </p:txBody>
      </p:sp>
    </p:spTree>
    <p:extLst>
      <p:ext uri="{BB962C8B-B14F-4D97-AF65-F5344CB8AC3E}">
        <p14:creationId xmlns:p14="http://schemas.microsoft.com/office/powerpoint/2010/main" val="2094455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baseline="0" dirty="0"/>
          </a:p>
        </p:txBody>
      </p:sp>
      <p:sp>
        <p:nvSpPr>
          <p:cNvPr id="4" name="Slide Number Placeholder 3"/>
          <p:cNvSpPr>
            <a:spLocks noGrp="1"/>
          </p:cNvSpPr>
          <p:nvPr>
            <p:ph type="sldNum" sz="quarter" idx="10"/>
          </p:nvPr>
        </p:nvSpPr>
        <p:spPr/>
        <p:txBody>
          <a:bodyPr/>
          <a:lstStyle/>
          <a:p>
            <a:fld id="{99C04890-F115-45F7-A025-C91E88809C8E}" type="slidenum">
              <a:rPr lang="nl-NL" smtClean="0"/>
              <a:pPr/>
              <a:t>4</a:t>
            </a:fld>
            <a:endParaRPr lang="nl-NL"/>
          </a:p>
        </p:txBody>
      </p:sp>
    </p:spTree>
    <p:extLst>
      <p:ext uri="{BB962C8B-B14F-4D97-AF65-F5344CB8AC3E}">
        <p14:creationId xmlns:p14="http://schemas.microsoft.com/office/powerpoint/2010/main" val="1394295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9C04890-F115-45F7-A025-C91E88809C8E}" type="slidenum">
              <a:rPr lang="nl-NL" smtClean="0"/>
              <a:pPr/>
              <a:t>5</a:t>
            </a:fld>
            <a:endParaRPr lang="nl-NL"/>
          </a:p>
        </p:txBody>
      </p:sp>
    </p:spTree>
    <p:extLst>
      <p:ext uri="{BB962C8B-B14F-4D97-AF65-F5344CB8AC3E}">
        <p14:creationId xmlns:p14="http://schemas.microsoft.com/office/powerpoint/2010/main" val="2637425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aseline="0" dirty="0"/>
          </a:p>
        </p:txBody>
      </p:sp>
      <p:sp>
        <p:nvSpPr>
          <p:cNvPr id="4" name="Tijdelijke aanduiding voor dianummer 3"/>
          <p:cNvSpPr>
            <a:spLocks noGrp="1"/>
          </p:cNvSpPr>
          <p:nvPr>
            <p:ph type="sldNum" sz="quarter" idx="10"/>
          </p:nvPr>
        </p:nvSpPr>
        <p:spPr/>
        <p:txBody>
          <a:bodyPr/>
          <a:lstStyle/>
          <a:p>
            <a:fld id="{99C04890-F115-45F7-A025-C91E88809C8E}" type="slidenum">
              <a:rPr lang="nl-NL" smtClean="0"/>
              <a:pPr/>
              <a:t>6</a:t>
            </a:fld>
            <a:endParaRPr lang="nl-NL"/>
          </a:p>
        </p:txBody>
      </p:sp>
    </p:spTree>
    <p:extLst>
      <p:ext uri="{BB962C8B-B14F-4D97-AF65-F5344CB8AC3E}">
        <p14:creationId xmlns:p14="http://schemas.microsoft.com/office/powerpoint/2010/main" val="1709342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Waarom  is de huidige zorg(vraag) zoveel complexer dan voorheen?</a:t>
            </a:r>
            <a:endParaRPr lang="nl-NL" b="1" baseline="0" dirty="0"/>
          </a:p>
          <a:p>
            <a:endParaRPr lang="nl-NL" b="1" baseline="0" dirty="0"/>
          </a:p>
          <a:p>
            <a:pPr marL="173627" indent="-173627">
              <a:buFont typeface="Calibri" panose="020F0502020204030204" pitchFamily="34" charset="0"/>
              <a:buChar char="⁻"/>
            </a:pPr>
            <a:r>
              <a:rPr lang="nl-NL" dirty="0"/>
              <a:t>Langere</a:t>
            </a:r>
            <a:r>
              <a:rPr lang="nl-NL" baseline="0" dirty="0"/>
              <a:t> levensduur en vergrijzing</a:t>
            </a:r>
            <a:endParaRPr lang="nl-NL" dirty="0"/>
          </a:p>
          <a:p>
            <a:pPr marL="173627" indent="-173627" defTabSz="926013">
              <a:buFont typeface="Calibri" panose="020F0502020204030204" pitchFamily="34" charset="0"/>
              <a:buChar char="⁻"/>
              <a:defRPr/>
            </a:pPr>
            <a:r>
              <a:rPr lang="nl-NL" dirty="0"/>
              <a:t>Voorheen fatale aandoeningen worden veelal chronisch (door voortdurende verbeteringen en innovaties in behandelmethoden)</a:t>
            </a:r>
            <a:r>
              <a:rPr lang="nl-NL" dirty="0">
                <a:sym typeface="Wingdings" panose="05000000000000000000" pitchFamily="2" charset="2"/>
              </a:rPr>
              <a:t> HIV, kanker</a:t>
            </a:r>
            <a:endParaRPr lang="nl-NL" dirty="0"/>
          </a:p>
          <a:p>
            <a:pPr marL="173627" indent="-173627">
              <a:buFont typeface="Calibri" panose="020F0502020204030204" pitchFamily="34" charset="0"/>
              <a:buChar char="⁻"/>
            </a:pPr>
            <a:r>
              <a:rPr lang="nl-NL" dirty="0"/>
              <a:t>Multimorbiditeit</a:t>
            </a:r>
          </a:p>
          <a:p>
            <a:pPr marL="173627" indent="-173627" defTabSz="926013">
              <a:buFont typeface="Calibri" panose="020F0502020204030204" pitchFamily="34" charset="0"/>
              <a:buChar char="⁻"/>
              <a:defRPr/>
            </a:pPr>
            <a:r>
              <a:rPr lang="nl-NL" dirty="0"/>
              <a:t>Verregaande specialisatie binnen geneeskundige</a:t>
            </a:r>
            <a:r>
              <a:rPr lang="nl-NL" baseline="0" dirty="0"/>
              <a:t> disciplines</a:t>
            </a:r>
            <a:endParaRPr lang="nl-NL" dirty="0"/>
          </a:p>
          <a:p>
            <a:pPr marL="173627" indent="-173627">
              <a:buFont typeface="Calibri" panose="020F0502020204030204" pitchFamily="34" charset="0"/>
              <a:buChar char="⁻"/>
            </a:pPr>
            <a:r>
              <a:rPr lang="nl-NL" dirty="0"/>
              <a:t>Toename</a:t>
            </a:r>
            <a:r>
              <a:rPr lang="nl-NL" baseline="0" dirty="0"/>
              <a:t> medisch technologische toepassingen (vergaande technologie / behandelmethoden)</a:t>
            </a:r>
          </a:p>
          <a:p>
            <a:pPr marL="173627" indent="-173627">
              <a:buFont typeface="Calibri" panose="020F0502020204030204" pitchFamily="34" charset="0"/>
              <a:buChar char="⁻"/>
            </a:pPr>
            <a:r>
              <a:rPr lang="nl-NL" dirty="0"/>
              <a:t>Nieuwe interventies i.v.m. toename</a:t>
            </a:r>
            <a:r>
              <a:rPr lang="nl-NL" baseline="0" dirty="0"/>
              <a:t> zorgtechnologie (robotica, sensoren)</a:t>
            </a:r>
            <a:endParaRPr lang="nl-NL" dirty="0"/>
          </a:p>
          <a:p>
            <a:pPr marL="173627" indent="-173627">
              <a:buFont typeface="Calibri" panose="020F0502020204030204" pitchFamily="34" charset="0"/>
              <a:buChar char="⁻"/>
            </a:pPr>
            <a:r>
              <a:rPr lang="nl-NL" dirty="0"/>
              <a:t>Kortere opnametijden ziekenhuizen (meer extramurale zorg)</a:t>
            </a:r>
          </a:p>
          <a:p>
            <a:pPr defTabSz="926013">
              <a:defRPr/>
            </a:pPr>
            <a:endParaRPr lang="nl-NL" baseline="0" dirty="0"/>
          </a:p>
          <a:p>
            <a:pPr>
              <a:buFontTx/>
              <a:buNone/>
            </a:pPr>
            <a:endParaRPr lang="nl-NL" dirty="0"/>
          </a:p>
          <a:p>
            <a:endParaRPr lang="nl-NL" baseline="0" dirty="0"/>
          </a:p>
          <a:p>
            <a:endParaRPr lang="nl-NL" dirty="0"/>
          </a:p>
        </p:txBody>
      </p:sp>
      <p:sp>
        <p:nvSpPr>
          <p:cNvPr id="4" name="Tijdelijke aanduiding voor dianummer 3"/>
          <p:cNvSpPr>
            <a:spLocks noGrp="1"/>
          </p:cNvSpPr>
          <p:nvPr>
            <p:ph type="sldNum" sz="quarter" idx="10"/>
          </p:nvPr>
        </p:nvSpPr>
        <p:spPr/>
        <p:txBody>
          <a:bodyPr/>
          <a:lstStyle/>
          <a:p>
            <a:fld id="{D2513A13-8BDE-4586-8887-70507C3EF542}" type="slidenum">
              <a:rPr lang="nl-NL" smtClean="0"/>
              <a:pPr/>
              <a:t>7</a:t>
            </a:fld>
            <a:endParaRPr lang="nl-NL"/>
          </a:p>
        </p:txBody>
      </p:sp>
    </p:spTree>
    <p:extLst>
      <p:ext uri="{BB962C8B-B14F-4D97-AF65-F5344CB8AC3E}">
        <p14:creationId xmlns:p14="http://schemas.microsoft.com/office/powerpoint/2010/main" val="1242497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920750" y="746125"/>
            <a:ext cx="4968875" cy="372745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2513A13-8BDE-4586-8887-70507C3EF542}" type="slidenum">
              <a:rPr lang="nl-NL" smtClean="0"/>
              <a:t>8</a:t>
            </a:fld>
            <a:endParaRPr lang="nl-NL"/>
          </a:p>
        </p:txBody>
      </p:sp>
    </p:spTree>
    <p:extLst>
      <p:ext uri="{BB962C8B-B14F-4D97-AF65-F5344CB8AC3E}">
        <p14:creationId xmlns:p14="http://schemas.microsoft.com/office/powerpoint/2010/main" val="1058499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a:t>. </a:t>
            </a:r>
          </a:p>
        </p:txBody>
      </p:sp>
      <p:sp>
        <p:nvSpPr>
          <p:cNvPr id="4" name="Tijdelijke aanduiding voor dianummer 3"/>
          <p:cNvSpPr>
            <a:spLocks noGrp="1"/>
          </p:cNvSpPr>
          <p:nvPr>
            <p:ph type="sldNum" sz="quarter" idx="10"/>
          </p:nvPr>
        </p:nvSpPr>
        <p:spPr/>
        <p:txBody>
          <a:bodyPr/>
          <a:lstStyle/>
          <a:p>
            <a:pPr>
              <a:defRPr/>
            </a:pPr>
            <a:fld id="{843B7DC8-4680-CC4D-BF1B-CA2A2804F1EF}" type="slidenum">
              <a:rPr lang="nl-NL" smtClean="0"/>
              <a:pPr>
                <a:defRPr/>
              </a:pPr>
              <a:t>9</a:t>
            </a:fld>
            <a:endParaRPr lang="nl-NL"/>
          </a:p>
        </p:txBody>
      </p:sp>
    </p:spTree>
    <p:extLst>
      <p:ext uri="{BB962C8B-B14F-4D97-AF65-F5344CB8AC3E}">
        <p14:creationId xmlns:p14="http://schemas.microsoft.com/office/powerpoint/2010/main" val="30665146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6" name="Tijdelijke aanduiding voor dianummer 5"/>
          <p:cNvSpPr>
            <a:spLocks noGrp="1"/>
          </p:cNvSpPr>
          <p:nvPr>
            <p:ph type="sldNum" sz="quarter" idx="12"/>
          </p:nvPr>
        </p:nvSpPr>
        <p:spPr/>
        <p:txBody>
          <a:bodyPr/>
          <a:lstStyle/>
          <a:p>
            <a:fld id="{0A00C656-07A9-4B5F-AB6E-EE00EE398251}" type="slidenum">
              <a:rPr lang="nl-NL" smtClean="0"/>
              <a:pPr/>
              <a:t>‹nr.›</a:t>
            </a:fld>
            <a:endParaRPr lang="nl-NL" dirty="0"/>
          </a:p>
        </p:txBody>
      </p:sp>
      <p:sp>
        <p:nvSpPr>
          <p:cNvPr id="5" name="Tijdelijke aanduiding voor voettekst 4"/>
          <p:cNvSpPr>
            <a:spLocks noGrp="1"/>
          </p:cNvSpPr>
          <p:nvPr>
            <p:ph type="ftr" sz="quarter" idx="11"/>
          </p:nvPr>
        </p:nvSpPr>
        <p:spPr/>
        <p:txBody>
          <a:bodyPr/>
          <a:lstStyle/>
          <a:p>
            <a:endParaRPr lang="nl-NL" dirty="0"/>
          </a:p>
        </p:txBody>
      </p:sp>
      <p:pic>
        <p:nvPicPr>
          <p:cNvPr id="8" name="Afbeelding 7">
            <a:extLst>
              <a:ext uri="{FF2B5EF4-FFF2-40B4-BE49-F238E27FC236}">
                <a16:creationId xmlns:a16="http://schemas.microsoft.com/office/drawing/2014/main" id="{7BDA52B7-05B0-4505-B4A3-4C53E3A447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647578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A00C656-07A9-4B5F-AB6E-EE00EE398251}" type="slidenum">
              <a:rPr lang="nl-NL" smtClean="0"/>
              <a:pPr/>
              <a:t>‹nr.›</a:t>
            </a:fld>
            <a:endParaRPr lang="nl-NL"/>
          </a:p>
        </p:txBody>
      </p:sp>
      <p:pic>
        <p:nvPicPr>
          <p:cNvPr id="7" name="Afbeelding 6">
            <a:extLst>
              <a:ext uri="{FF2B5EF4-FFF2-40B4-BE49-F238E27FC236}">
                <a16:creationId xmlns:a16="http://schemas.microsoft.com/office/drawing/2014/main" id="{36F1531A-FF25-4FD8-9D40-BA8CED78DF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494565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A00C656-07A9-4B5F-AB6E-EE00EE398251}" type="slidenum">
              <a:rPr lang="nl-NL" smtClean="0"/>
              <a:pPr/>
              <a:t>‹nr.›</a:t>
            </a:fld>
            <a:endParaRPr lang="nl-NL"/>
          </a:p>
        </p:txBody>
      </p:sp>
      <p:pic>
        <p:nvPicPr>
          <p:cNvPr id="7" name="Afbeelding 6">
            <a:extLst>
              <a:ext uri="{FF2B5EF4-FFF2-40B4-BE49-F238E27FC236}">
                <a16:creationId xmlns:a16="http://schemas.microsoft.com/office/drawing/2014/main" id="{DF37522F-5AAA-40B7-9ABD-9748D1C986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281336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wee objecten">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fr-FR" dirty="0"/>
              <a:t>Click to </a:t>
            </a:r>
            <a:r>
              <a:rPr lang="fr-FR" dirty="0" err="1"/>
              <a:t>edit</a:t>
            </a:r>
            <a:r>
              <a:rPr lang="fr-FR" dirty="0"/>
              <a:t> Master </a:t>
            </a:r>
            <a:r>
              <a:rPr lang="fr-FR" dirty="0" err="1"/>
              <a:t>title</a:t>
            </a:r>
            <a:r>
              <a:rPr lang="fr-FR" dirty="0"/>
              <a:t> style</a:t>
            </a:r>
            <a:endParaRPr lang="nl-NL" dirty="0"/>
          </a:p>
        </p:txBody>
      </p:sp>
      <p:sp>
        <p:nvSpPr>
          <p:cNvPr id="3" name="Tijdelijke aanduiding voor inhoud 2"/>
          <p:cNvSpPr>
            <a:spLocks noGrp="1"/>
          </p:cNvSpPr>
          <p:nvPr>
            <p:ph sz="half" idx="1" hasCustomPrompt="1"/>
          </p:nvPr>
        </p:nvSpPr>
        <p:spPr>
          <a:xfrm>
            <a:off x="457200" y="2086830"/>
            <a:ext cx="4038600" cy="4039333"/>
          </a:xfrm>
        </p:spPr>
        <p:txBody>
          <a:bodyPr>
            <a:normAutofit/>
          </a:bodyPr>
          <a:lstStyle>
            <a:lvl1pPr marL="257175" marR="0" indent="-257175" algn="l" defTabSz="342900" rtl="0" eaLnBrk="0" fontAlgn="base" latinLnBrk="0" hangingPunct="0">
              <a:lnSpc>
                <a:spcPct val="100000"/>
              </a:lnSpc>
              <a:spcBef>
                <a:spcPct val="20000"/>
              </a:spcBef>
              <a:spcAft>
                <a:spcPct val="0"/>
              </a:spcAft>
              <a:buClrTx/>
              <a:buSzTx/>
              <a:buFont typeface="Arial" charset="0"/>
              <a:buChar char="•"/>
              <a:tabLst/>
              <a:defRPr sz="1500"/>
            </a:lvl1pPr>
            <a:lvl2pPr marL="471488" marR="0" indent="-214313" algn="l" defTabSz="342900" rtl="0" eaLnBrk="1" fontAlgn="auto" latinLnBrk="0" hangingPunct="1">
              <a:lnSpc>
                <a:spcPct val="100000"/>
              </a:lnSpc>
              <a:spcBef>
                <a:spcPct val="20000"/>
              </a:spcBef>
              <a:spcAft>
                <a:spcPts val="0"/>
              </a:spcAft>
              <a:buClrTx/>
              <a:buSzTx/>
              <a:buFont typeface="Arial"/>
              <a:buChar char="•"/>
              <a:tabLst/>
              <a:defRPr sz="1350"/>
            </a:lvl2pPr>
            <a:lvl3pPr marL="672704" marR="0" indent="-214313" algn="l" defTabSz="342900" rtl="0" eaLnBrk="1" fontAlgn="auto" latinLnBrk="0" hangingPunct="1">
              <a:lnSpc>
                <a:spcPct val="100000"/>
              </a:lnSpc>
              <a:spcBef>
                <a:spcPct val="20000"/>
              </a:spcBef>
              <a:spcAft>
                <a:spcPts val="0"/>
              </a:spcAft>
              <a:buClrTx/>
              <a:buSzTx/>
              <a:buFont typeface="Arial"/>
              <a:buChar char="•"/>
              <a:tabLst/>
              <a:defRPr sz="1200"/>
            </a:lvl3pPr>
            <a:lvl4pPr marL="941785" marR="0" indent="-214313" algn="l" defTabSz="342900" rtl="0" eaLnBrk="1" fontAlgn="auto" latinLnBrk="0" hangingPunct="1">
              <a:lnSpc>
                <a:spcPct val="100000"/>
              </a:lnSpc>
              <a:spcBef>
                <a:spcPct val="20000"/>
              </a:spcBef>
              <a:spcAft>
                <a:spcPts val="0"/>
              </a:spcAft>
              <a:buClrTx/>
              <a:buSzTx/>
              <a:buFont typeface="Arial"/>
              <a:buChar char="•"/>
              <a:tabLst/>
              <a:defRPr sz="1050"/>
            </a:lvl4pPr>
            <a:lvl5pPr marL="1209675" marR="0" indent="-214313" algn="l" defTabSz="342900" rtl="0" eaLnBrk="1" fontAlgn="auto" latinLnBrk="0" hangingPunct="1">
              <a:lnSpc>
                <a:spcPct val="100000"/>
              </a:lnSpc>
              <a:spcBef>
                <a:spcPct val="20000"/>
              </a:spcBef>
              <a:spcAft>
                <a:spcPts val="0"/>
              </a:spcAft>
              <a:buClrTx/>
              <a:buSzTx/>
              <a:buFont typeface="Arial"/>
              <a:buChar char="•"/>
              <a:tabLst/>
              <a:defRPr sz="1050"/>
            </a:lvl5pPr>
            <a:lvl6pPr>
              <a:defRPr sz="1350"/>
            </a:lvl6pPr>
            <a:lvl7pPr>
              <a:defRPr sz="1350"/>
            </a:lvl7pPr>
            <a:lvl8pPr>
              <a:defRPr sz="1350"/>
            </a:lvl8pPr>
            <a:lvl9pPr>
              <a:defRPr sz="1350"/>
            </a:lvl9pPr>
          </a:lstStyle>
          <a:p>
            <a:pPr marL="257175" marR="0" lvl="0" indent="-257175" algn="l" defTabSz="342900" rtl="0" eaLnBrk="0" fontAlgn="base" latinLnBrk="0" hangingPunct="0">
              <a:lnSpc>
                <a:spcPct val="100000"/>
              </a:lnSpc>
              <a:spcBef>
                <a:spcPct val="20000"/>
              </a:spcBef>
              <a:spcAft>
                <a:spcPct val="0"/>
              </a:spcAft>
              <a:buClrTx/>
              <a:buSzTx/>
              <a:buFont typeface="Arial" charset="0"/>
              <a:buChar char="•"/>
              <a:tabLst/>
              <a:defRPr/>
            </a:pPr>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fr-FR" dirty="0"/>
          </a:p>
        </p:txBody>
      </p:sp>
      <p:sp>
        <p:nvSpPr>
          <p:cNvPr id="8" name="Tijdelijke aanduiding voor inhoud 2"/>
          <p:cNvSpPr>
            <a:spLocks noGrp="1"/>
          </p:cNvSpPr>
          <p:nvPr>
            <p:ph sz="half" idx="13" hasCustomPrompt="1"/>
          </p:nvPr>
        </p:nvSpPr>
        <p:spPr>
          <a:xfrm>
            <a:off x="4648200" y="2085610"/>
            <a:ext cx="4038600" cy="4039333"/>
          </a:xfrm>
        </p:spPr>
        <p:txBody>
          <a:bodyPr>
            <a:normAutofit/>
          </a:bodyPr>
          <a:lstStyle>
            <a:lvl1pPr marL="257175" marR="0" indent="-257175" algn="l" defTabSz="342900" rtl="0" eaLnBrk="0" fontAlgn="base" latinLnBrk="0" hangingPunct="0">
              <a:lnSpc>
                <a:spcPct val="100000"/>
              </a:lnSpc>
              <a:spcBef>
                <a:spcPct val="20000"/>
              </a:spcBef>
              <a:spcAft>
                <a:spcPct val="0"/>
              </a:spcAft>
              <a:buClrTx/>
              <a:buSzTx/>
              <a:buFont typeface="Arial" charset="0"/>
              <a:buChar char="•"/>
              <a:tabLst/>
              <a:defRPr sz="1500"/>
            </a:lvl1pPr>
            <a:lvl2pPr marL="471488" marR="0" indent="-214313" algn="l" defTabSz="342900" rtl="0" eaLnBrk="1" fontAlgn="base" latinLnBrk="0" hangingPunct="1">
              <a:lnSpc>
                <a:spcPct val="100000"/>
              </a:lnSpc>
              <a:spcBef>
                <a:spcPct val="20000"/>
              </a:spcBef>
              <a:spcAft>
                <a:spcPct val="0"/>
              </a:spcAft>
              <a:buClrTx/>
              <a:buSzTx/>
              <a:buFont typeface="Arial" charset="0"/>
              <a:buChar char="•"/>
              <a:tabLst/>
              <a:defRPr sz="1350"/>
            </a:lvl2pPr>
            <a:lvl3pPr marL="672704" marR="0" indent="-214313" algn="l" defTabSz="342900" rtl="0" eaLnBrk="1" fontAlgn="base" latinLnBrk="0" hangingPunct="1">
              <a:lnSpc>
                <a:spcPct val="100000"/>
              </a:lnSpc>
              <a:spcBef>
                <a:spcPct val="20000"/>
              </a:spcBef>
              <a:spcAft>
                <a:spcPct val="0"/>
              </a:spcAft>
              <a:buClrTx/>
              <a:buSzTx/>
              <a:buFont typeface="Arial" charset="0"/>
              <a:buChar char="•"/>
              <a:tabLst/>
              <a:defRPr sz="1200"/>
            </a:lvl3pPr>
            <a:lvl4pPr marL="941785" marR="0" indent="-214313" algn="l" defTabSz="342900" rtl="0" eaLnBrk="1" fontAlgn="base" latinLnBrk="0" hangingPunct="1">
              <a:lnSpc>
                <a:spcPct val="100000"/>
              </a:lnSpc>
              <a:spcBef>
                <a:spcPct val="20000"/>
              </a:spcBef>
              <a:spcAft>
                <a:spcPct val="0"/>
              </a:spcAft>
              <a:buClrTx/>
              <a:buSzTx/>
              <a:buFont typeface="Arial" charset="0"/>
              <a:buChar char="•"/>
              <a:tabLst/>
              <a:defRPr sz="1050"/>
            </a:lvl4pPr>
            <a:lvl5pPr marL="1209675" marR="0" indent="-214313" algn="l" defTabSz="342900" rtl="0" eaLnBrk="1" fontAlgn="base" latinLnBrk="0" hangingPunct="1">
              <a:lnSpc>
                <a:spcPct val="100000"/>
              </a:lnSpc>
              <a:spcBef>
                <a:spcPct val="20000"/>
              </a:spcBef>
              <a:spcAft>
                <a:spcPct val="0"/>
              </a:spcAft>
              <a:buClrTx/>
              <a:buSzTx/>
              <a:buFont typeface="Arial" charset="0"/>
              <a:buChar char="•"/>
              <a:tabLst/>
              <a:defRPr sz="1050"/>
            </a:lvl5pPr>
            <a:lvl6pPr>
              <a:defRPr sz="1350"/>
            </a:lvl6pPr>
            <a:lvl7pPr>
              <a:defRPr sz="1350"/>
            </a:lvl7pPr>
            <a:lvl8pPr>
              <a:defRPr sz="1350"/>
            </a:lvl8pPr>
            <a:lvl9pPr>
              <a:defRPr sz="1350"/>
            </a:lvl9pPr>
          </a:lstStyle>
          <a:p>
            <a:pPr marL="257175" marR="0" lvl="0" indent="-257175" algn="l" defTabSz="342900" rtl="0" eaLnBrk="0" fontAlgn="base" latinLnBrk="0" hangingPunct="0">
              <a:lnSpc>
                <a:spcPct val="100000"/>
              </a:lnSpc>
              <a:spcBef>
                <a:spcPct val="20000"/>
              </a:spcBef>
              <a:spcAft>
                <a:spcPct val="0"/>
              </a:spcAft>
              <a:buClrTx/>
              <a:buSzTx/>
              <a:buFont typeface="Arial" charset="0"/>
              <a:buChar char="•"/>
              <a:tabLst/>
              <a:defRPr/>
            </a:pPr>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fr-FR" dirty="0"/>
          </a:p>
        </p:txBody>
      </p:sp>
      <p:sp>
        <p:nvSpPr>
          <p:cNvPr id="5" name="Tijdelijke aanduiding voor voettekst 4"/>
          <p:cNvSpPr>
            <a:spLocks noGrp="1"/>
          </p:cNvSpPr>
          <p:nvPr>
            <p:ph type="ftr" sz="quarter" idx="14"/>
          </p:nvPr>
        </p:nvSpPr>
        <p:spPr/>
        <p:txBody>
          <a:bodyPr/>
          <a:lstStyle>
            <a:lvl1pPr>
              <a:defRPr/>
            </a:lvl1pPr>
          </a:lstStyle>
          <a:p>
            <a:pPr>
              <a:defRPr/>
            </a:pPr>
            <a:r>
              <a:rPr lang="nl-NL" dirty="0" err="1"/>
              <a:t>Footnote</a:t>
            </a:r>
            <a:endParaRPr lang="nl-NL" dirty="0"/>
          </a:p>
        </p:txBody>
      </p:sp>
      <p:pic>
        <p:nvPicPr>
          <p:cNvPr id="6" name="Afbeelding 5">
            <a:extLst>
              <a:ext uri="{FF2B5EF4-FFF2-40B4-BE49-F238E27FC236}">
                <a16:creationId xmlns:a16="http://schemas.microsoft.com/office/drawing/2014/main" id="{BD009709-1728-4693-A8E0-96BE28C0AB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1115100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5" name="Tijdelijke aanduiding voor voettekst 4"/>
          <p:cNvSpPr>
            <a:spLocks noGrp="1"/>
          </p:cNvSpPr>
          <p:nvPr>
            <p:ph type="ftr" sz="quarter" idx="11"/>
          </p:nvPr>
        </p:nvSpPr>
        <p:spPr/>
        <p:txBody>
          <a:bodyPr/>
          <a:lstStyle/>
          <a:p>
            <a:endParaRPr lang="nl-NL" dirty="0"/>
          </a:p>
          <a:p>
            <a:r>
              <a:rPr lang="nl-NL" dirty="0"/>
              <a:t>Bijeenkomst 1 IPE ‘17-’18</a:t>
            </a:r>
          </a:p>
          <a:p>
            <a:endParaRPr lang="nl-NL" dirty="0"/>
          </a:p>
        </p:txBody>
      </p:sp>
      <p:sp>
        <p:nvSpPr>
          <p:cNvPr id="6" name="Tijdelijke aanduiding voor dianummer 5"/>
          <p:cNvSpPr>
            <a:spLocks noGrp="1"/>
          </p:cNvSpPr>
          <p:nvPr>
            <p:ph type="sldNum" sz="quarter" idx="12"/>
          </p:nvPr>
        </p:nvSpPr>
        <p:spPr/>
        <p:txBody>
          <a:bodyPr/>
          <a:lstStyle/>
          <a:p>
            <a:fld id="{6DE8BAD3-4F99-44D5-9E29-9216795CA3E5}" type="slidenum">
              <a:rPr lang="nl-NL" smtClean="0"/>
              <a:pPr/>
              <a:t>‹nr.›</a:t>
            </a:fld>
            <a:endParaRPr lang="nl-NL" dirty="0"/>
          </a:p>
        </p:txBody>
      </p:sp>
      <p:pic>
        <p:nvPicPr>
          <p:cNvPr id="7" name="Afbeelding 6">
            <a:extLst>
              <a:ext uri="{FF2B5EF4-FFF2-40B4-BE49-F238E27FC236}">
                <a16:creationId xmlns:a16="http://schemas.microsoft.com/office/drawing/2014/main" id="{A4C66279-0D8E-4326-8A2A-2BE670E228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2895080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A00C656-07A9-4B5F-AB6E-EE00EE398251}" type="slidenum">
              <a:rPr lang="nl-NL" smtClean="0"/>
              <a:pPr/>
              <a:t>‹nr.›</a:t>
            </a:fld>
            <a:endParaRPr lang="nl-NL"/>
          </a:p>
        </p:txBody>
      </p:sp>
      <p:pic>
        <p:nvPicPr>
          <p:cNvPr id="7" name="Afbeelding 6">
            <a:extLst>
              <a:ext uri="{FF2B5EF4-FFF2-40B4-BE49-F238E27FC236}">
                <a16:creationId xmlns:a16="http://schemas.microsoft.com/office/drawing/2014/main" id="{8375A5BF-A088-4A80-BB9A-F76A0ED5F6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3433046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A00C656-07A9-4B5F-AB6E-EE00EE398251}" type="slidenum">
              <a:rPr lang="nl-NL" smtClean="0"/>
              <a:pPr/>
              <a:t>‹nr.›</a:t>
            </a:fld>
            <a:endParaRPr lang="nl-NL"/>
          </a:p>
        </p:txBody>
      </p:sp>
      <p:pic>
        <p:nvPicPr>
          <p:cNvPr id="8" name="Afbeelding 7">
            <a:extLst>
              <a:ext uri="{FF2B5EF4-FFF2-40B4-BE49-F238E27FC236}">
                <a16:creationId xmlns:a16="http://schemas.microsoft.com/office/drawing/2014/main" id="{98B0F244-955E-4A33-8A54-9195406C44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64663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A00C656-07A9-4B5F-AB6E-EE00EE398251}" type="slidenum">
              <a:rPr lang="nl-NL" smtClean="0"/>
              <a:pPr/>
              <a:t>‹nr.›</a:t>
            </a:fld>
            <a:endParaRPr lang="nl-NL"/>
          </a:p>
        </p:txBody>
      </p:sp>
      <p:pic>
        <p:nvPicPr>
          <p:cNvPr id="10" name="Afbeelding 9">
            <a:extLst>
              <a:ext uri="{FF2B5EF4-FFF2-40B4-BE49-F238E27FC236}">
                <a16:creationId xmlns:a16="http://schemas.microsoft.com/office/drawing/2014/main" id="{25DCC431-9C4A-4F27-B619-F19C2D06EF9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678423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A00C656-07A9-4B5F-AB6E-EE00EE398251}" type="slidenum">
              <a:rPr lang="nl-NL" smtClean="0"/>
              <a:pPr/>
              <a:t>‹nr.›</a:t>
            </a:fld>
            <a:endParaRPr lang="nl-NL"/>
          </a:p>
        </p:txBody>
      </p:sp>
      <p:pic>
        <p:nvPicPr>
          <p:cNvPr id="6" name="Afbeelding 5">
            <a:extLst>
              <a:ext uri="{FF2B5EF4-FFF2-40B4-BE49-F238E27FC236}">
                <a16:creationId xmlns:a16="http://schemas.microsoft.com/office/drawing/2014/main" id="{EDF599BB-FC04-41AA-A7F7-684B7B1ECB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888880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A00C656-07A9-4B5F-AB6E-EE00EE398251}" type="slidenum">
              <a:rPr lang="nl-NL" smtClean="0"/>
              <a:pPr/>
              <a:t>‹nr.›</a:t>
            </a:fld>
            <a:endParaRPr lang="nl-NL"/>
          </a:p>
        </p:txBody>
      </p:sp>
      <p:pic>
        <p:nvPicPr>
          <p:cNvPr id="5" name="Afbeelding 4">
            <a:extLst>
              <a:ext uri="{FF2B5EF4-FFF2-40B4-BE49-F238E27FC236}">
                <a16:creationId xmlns:a16="http://schemas.microsoft.com/office/drawing/2014/main" id="{E013C189-6BFD-445B-B161-5DF2305FC9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148746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A00C656-07A9-4B5F-AB6E-EE00EE398251}" type="slidenum">
              <a:rPr lang="nl-NL" smtClean="0"/>
              <a:pPr/>
              <a:t>‹nr.›</a:t>
            </a:fld>
            <a:endParaRPr lang="nl-NL"/>
          </a:p>
        </p:txBody>
      </p:sp>
      <p:pic>
        <p:nvPicPr>
          <p:cNvPr id="8" name="Afbeelding 7">
            <a:extLst>
              <a:ext uri="{FF2B5EF4-FFF2-40B4-BE49-F238E27FC236}">
                <a16:creationId xmlns:a16="http://schemas.microsoft.com/office/drawing/2014/main" id="{F846849B-90C5-4D6D-9AD1-B36BEF0626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2756678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AA112DFC-6DE9-46E4-B488-0097FB72CE00}" type="datetimeFigureOut">
              <a:rPr lang="nl-NL" smtClean="0"/>
              <a:pPr/>
              <a:t>29-05-2020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A00C656-07A9-4B5F-AB6E-EE00EE398251}" type="slidenum">
              <a:rPr lang="nl-NL" smtClean="0"/>
              <a:pPr/>
              <a:t>‹nr.›</a:t>
            </a:fld>
            <a:endParaRPr lang="nl-NL"/>
          </a:p>
        </p:txBody>
      </p:sp>
      <p:pic>
        <p:nvPicPr>
          <p:cNvPr id="8" name="Afbeelding 7">
            <a:extLst>
              <a:ext uri="{FF2B5EF4-FFF2-40B4-BE49-F238E27FC236}">
                <a16:creationId xmlns:a16="http://schemas.microsoft.com/office/drawing/2014/main" id="{145E8917-13C3-49DD-A45B-F62A8171E9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1388244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112DFC-6DE9-46E4-B488-0097FB72CE00}" type="datetimeFigureOut">
              <a:rPr lang="nl-NL" smtClean="0"/>
              <a:pPr/>
              <a:t>29-05-2020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00C656-07A9-4B5F-AB6E-EE00EE398251}" type="slidenum">
              <a:rPr lang="nl-NL" smtClean="0"/>
              <a:pPr/>
              <a:t>‹nr.›</a:t>
            </a:fld>
            <a:endParaRPr lang="nl-NL"/>
          </a:p>
        </p:txBody>
      </p:sp>
      <p:pic>
        <p:nvPicPr>
          <p:cNvPr id="8" name="Picture 2" descr="https://www.amc.nl/upload_mm/d/c/b/6411_fullimage_4_fullimage_logo.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55574" y="6021288"/>
            <a:ext cx="1171575" cy="657226"/>
          </a:xfrm>
          <a:prstGeom prst="rect">
            <a:avLst/>
          </a:prstGeom>
          <a:noFill/>
          <a:extLst>
            <a:ext uri="{909E8E84-426E-40DD-AFC4-6F175D3DCCD1}">
              <a14:hiddenFill xmlns:a14="http://schemas.microsoft.com/office/drawing/2010/main">
                <a:solidFill>
                  <a:srgbClr val="FFFFFF"/>
                </a:solidFill>
              </a14:hiddenFill>
            </a:ext>
          </a:extLst>
        </p:spPr>
      </p:pic>
      <p:sp>
        <p:nvSpPr>
          <p:cNvPr id="10" name="AutoShape 2" descr="Image result for logo hva gezondheid"/>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1" name="AutoShape 4" descr="Image result for logo hva gezondheid"/>
          <p:cNvSpPr>
            <a:spLocks noChangeAspect="1" noChangeArrowheads="1"/>
          </p:cNvSpPr>
          <p:nvPr userDrawn="1"/>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2" name="AutoShape 6" descr="Image result for logo hva gezondheid"/>
          <p:cNvSpPr>
            <a:spLocks noChangeAspect="1" noChangeArrowheads="1"/>
          </p:cNvSpPr>
          <p:nvPr userDrawn="1"/>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32" name="Picture 8" descr="Image result for logo hva gezondheid"/>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4791509" y="6021288"/>
            <a:ext cx="4148436" cy="564187"/>
          </a:xfrm>
          <a:prstGeom prst="rect">
            <a:avLst/>
          </a:prstGeom>
          <a:noFill/>
          <a:extLst>
            <a:ext uri="{909E8E84-426E-40DD-AFC4-6F175D3DCCD1}">
              <a14:hiddenFill xmlns:a14="http://schemas.microsoft.com/office/drawing/2010/main">
                <a:solidFill>
                  <a:srgbClr val="FFFFFF"/>
                </a:solidFill>
              </a14:hiddenFill>
            </a:ext>
          </a:extLst>
        </p:spPr>
      </p:pic>
      <p:pic>
        <p:nvPicPr>
          <p:cNvPr id="13" name="Afbeelding 12">
            <a:extLst>
              <a:ext uri="{FF2B5EF4-FFF2-40B4-BE49-F238E27FC236}">
                <a16:creationId xmlns:a16="http://schemas.microsoft.com/office/drawing/2014/main" id="{5D4473DA-EF40-4AC9-8ED2-23606CC466CF}"/>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8172400" y="6473825"/>
            <a:ext cx="838200" cy="295275"/>
          </a:xfrm>
          <a:prstGeom prst="rect">
            <a:avLst/>
          </a:prstGeom>
        </p:spPr>
      </p:pic>
    </p:spTree>
    <p:extLst>
      <p:ext uri="{BB962C8B-B14F-4D97-AF65-F5344CB8AC3E}">
        <p14:creationId xmlns:p14="http://schemas.microsoft.com/office/powerpoint/2010/main" val="4294132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hyperlink" Target="https://creativecommons.org/licenses/by-sa/3.0/" TargetMode="External"/><Relationship Id="rId4" Type="http://schemas.openxmlformats.org/officeDocument/2006/relationships/hyperlink" Target="http://nl.wikipedia.org/wiki/rughernia"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ogle.nl/search?q=afbeeldingen&amp;source=lnms&amp;tbm=isch&amp;sa=X&amp;ved=0ahUKEwjXnczH8OXUAhWRY1AKHStKA30Q_AUIBigB&amp;biw=1333&amp;bih=625"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www.cihc.ca/files/CIHC_IPCompetencies_Feb1210.pdf" TargetMode="External"/><Relationship Id="rId4" Type="http://schemas.openxmlformats.org/officeDocument/2006/relationships/hyperlink" Target="https://www.bing.com/images/search?view=detailV2&amp;ccid=OTv%2ft1O2&amp;id=8F2AF6D17762564557E023FA4F9BDFCC98496467&amp;thid=OIP.OTv_t1O2JwMsyFvaVU7ZsQEsEs&amp;q=tot+ziens+en+veel+succes&amp;simid=608028935300056513&amp;selectedIndex=5&amp;ajaxhist=0"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maken.wikiwijs.nl/89031/Exameneenheid_4_Kwaliteitszorg#!page-2602393" TargetMode="External"/><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google.com/url?sa=i&amp;rct=j&amp;q=&amp;esrc=s&amp;source=imgres&amp;cd=&amp;ved=2ahUKEwiop5Kf6NjpAhXJ4KQKHX74C7QQjhx6BAgBEAI&amp;url=https%3A%2F%2Fwww.zorginstituutnederland.nl%2Fbinaries%2Fzinl%2Fdocumenten%2Fadviezen%2F2015%2F04%2F10%2Fnaar-nieuwe-zorg-en-zorgberoepen-de-contouren%2FNaar%2Bnieuwe%2Bzorg%2Ben%2Bzorgberoepen%2B%2528de%2Bcontouren%2529.pdf&amp;psig=AOvVaw3e4LsML_J6v8E8TqIOWsLX&amp;ust=1590832759473171"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79084" y="2045119"/>
            <a:ext cx="7185832" cy="3857800"/>
          </a:xfrm>
          <a:noFill/>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nl-NL" sz="5400" b="1" dirty="0">
                <a:solidFill>
                  <a:srgbClr val="0070C0"/>
                </a:solidFill>
              </a:rPr>
              <a:t>Welkom</a:t>
            </a:r>
            <a:br>
              <a:rPr lang="nl-NL" sz="4900" b="1" dirty="0">
                <a:solidFill>
                  <a:srgbClr val="0070C0"/>
                </a:solidFill>
              </a:rPr>
            </a:br>
            <a:br>
              <a:rPr lang="nl-NL" sz="3600" b="1" dirty="0">
                <a:solidFill>
                  <a:schemeClr val="tx1"/>
                </a:solidFill>
              </a:rPr>
            </a:br>
            <a:r>
              <a:rPr lang="nl-NL" sz="3600" b="1" dirty="0">
                <a:solidFill>
                  <a:schemeClr val="tx1"/>
                </a:solidFill>
              </a:rPr>
              <a:t> Interprofessionele samenwerking</a:t>
            </a:r>
            <a:br>
              <a:rPr lang="nl-NL" sz="3600" b="1" dirty="0">
                <a:solidFill>
                  <a:schemeClr val="tx1"/>
                </a:solidFill>
              </a:rPr>
            </a:br>
            <a:r>
              <a:rPr lang="nl-NL" sz="3600" b="1" dirty="0">
                <a:solidFill>
                  <a:schemeClr val="tx1"/>
                </a:solidFill>
              </a:rPr>
              <a:t>Hogeschool Leiden</a:t>
            </a:r>
            <a:br>
              <a:rPr lang="nl-NL" sz="3600" b="1" dirty="0">
                <a:solidFill>
                  <a:schemeClr val="tx1"/>
                </a:solidFill>
              </a:rPr>
            </a:br>
            <a:r>
              <a:rPr lang="nl-NL" sz="3600" b="1" dirty="0">
                <a:solidFill>
                  <a:schemeClr val="tx1"/>
                </a:solidFill>
              </a:rPr>
              <a:t>11 februari 2019</a:t>
            </a:r>
            <a:br>
              <a:rPr lang="nl-NL" sz="3600" b="1" dirty="0">
                <a:solidFill>
                  <a:schemeClr val="tx1"/>
                </a:solidFill>
              </a:rPr>
            </a:br>
            <a:br>
              <a:rPr lang="nl-NL" sz="2000" b="1" dirty="0">
                <a:solidFill>
                  <a:schemeClr val="tx1"/>
                </a:solidFill>
              </a:rPr>
            </a:br>
            <a:br>
              <a:rPr lang="nl-NL" sz="2000" b="1" dirty="0">
                <a:solidFill>
                  <a:schemeClr val="tx1"/>
                </a:solidFill>
              </a:rPr>
            </a:br>
            <a:r>
              <a:rPr lang="nl-NL" sz="2000" b="1" dirty="0">
                <a:solidFill>
                  <a:schemeClr val="tx1"/>
                </a:solidFill>
              </a:rPr>
              <a:t>J. de Best met medewerking van N. Christoph, AMC-</a:t>
            </a:r>
            <a:r>
              <a:rPr lang="nl-NL" sz="2000" b="1" dirty="0" err="1">
                <a:solidFill>
                  <a:schemeClr val="tx1"/>
                </a:solidFill>
              </a:rPr>
              <a:t>HvA</a:t>
            </a:r>
            <a:br>
              <a:rPr lang="nl-NL" sz="3600" b="1" dirty="0">
                <a:solidFill>
                  <a:schemeClr val="tx1"/>
                </a:solidFill>
              </a:rPr>
            </a:br>
            <a:endParaRPr lang="nl-NL" sz="2200" dirty="0">
              <a:solidFill>
                <a:schemeClr val="tx1"/>
              </a:solidFill>
            </a:endParaRPr>
          </a:p>
        </p:txBody>
      </p:sp>
      <p:sp>
        <p:nvSpPr>
          <p:cNvPr id="4" name="AutoShape 4" descr="Hogeschool van Amsterd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5" name="AutoShape 6" descr="Hogeschool van Amsterd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6" name="Tekstvak 5"/>
          <p:cNvSpPr txBox="1"/>
          <p:nvPr/>
        </p:nvSpPr>
        <p:spPr>
          <a:xfrm>
            <a:off x="6372200" y="971436"/>
            <a:ext cx="519609" cy="2031325"/>
          </a:xfrm>
          <a:prstGeom prst="rect">
            <a:avLst/>
          </a:prstGeom>
          <a:solidFill>
            <a:schemeClr val="bg1"/>
          </a:solidFill>
        </p:spPr>
        <p:txBody>
          <a:bodyPr wrap="square" rtlCol="0">
            <a:spAutoFit/>
          </a:bodyPr>
          <a:lstStyle/>
          <a:p>
            <a:endParaRPr lang="nl-NL" dirty="0"/>
          </a:p>
          <a:p>
            <a:endParaRPr lang="nl-NL" dirty="0"/>
          </a:p>
          <a:p>
            <a:endParaRPr lang="nl-NL" dirty="0"/>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2708991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2204864"/>
            <a:ext cx="7692827" cy="2808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el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b="1" dirty="0">
                <a:solidFill>
                  <a:srgbClr val="0070C0"/>
                </a:solidFill>
              </a:rPr>
              <a:t>Interprofessionele samenwerking</a:t>
            </a:r>
            <a:endParaRPr lang="nl-NL" dirty="0"/>
          </a:p>
        </p:txBody>
      </p:sp>
      <p:sp>
        <p:nvSpPr>
          <p:cNvPr id="5" name="Tekstvak 4"/>
          <p:cNvSpPr txBox="1"/>
          <p:nvPr/>
        </p:nvSpPr>
        <p:spPr>
          <a:xfrm>
            <a:off x="1043608" y="4725144"/>
            <a:ext cx="7476803" cy="369332"/>
          </a:xfrm>
          <a:prstGeom prst="rect">
            <a:avLst/>
          </a:prstGeom>
          <a:solidFill>
            <a:schemeClr val="lt1"/>
          </a:solidFill>
        </p:spPr>
        <p:txBody>
          <a:bodyPr wrap="square" rtlCol="0">
            <a:spAutoFit/>
          </a:bodyPr>
          <a:lstStyle/>
          <a:p>
            <a:r>
              <a:rPr lang="nl-NL" dirty="0"/>
              <a:t>Monodisciplinair 	</a:t>
            </a:r>
            <a:r>
              <a:rPr lang="nl-NL" dirty="0">
                <a:sym typeface="Wingdings" panose="05000000000000000000" pitchFamily="2" charset="2"/>
              </a:rPr>
              <a:t> 	Multidisciplinair	 	Interdisciplinair</a:t>
            </a:r>
            <a:endParaRPr lang="nl-NL" dirty="0"/>
          </a:p>
        </p:txBody>
      </p:sp>
    </p:spTree>
    <p:extLst>
      <p:ext uri="{BB962C8B-B14F-4D97-AF65-F5344CB8AC3E}">
        <p14:creationId xmlns:p14="http://schemas.microsoft.com/office/powerpoint/2010/main" val="2597503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dirty="0">
                <a:solidFill>
                  <a:srgbClr val="0070C0"/>
                </a:solidFill>
              </a:rPr>
              <a:t>Interprofessionele samenwerking</a:t>
            </a:r>
            <a:endParaRPr lang="nl-NL" dirty="0"/>
          </a:p>
        </p:txBody>
      </p:sp>
      <p:sp>
        <p:nvSpPr>
          <p:cNvPr id="6" name="Tijdelijke aanduiding voor tekst 5"/>
          <p:cNvSpPr>
            <a:spLocks noGrp="1"/>
          </p:cNvSpPr>
          <p:nvPr>
            <p:ph type="body" idx="1"/>
          </p:nvPr>
        </p:nvSpPr>
        <p:spPr/>
        <p:txBody>
          <a:bodyPr>
            <a:normAutofit/>
          </a:bodyPr>
          <a:lstStyle/>
          <a:p>
            <a:r>
              <a:rPr lang="nl-NL" dirty="0"/>
              <a:t>Gefragmenteerde zorg 	</a:t>
            </a:r>
          </a:p>
        </p:txBody>
      </p:sp>
      <p:sp>
        <p:nvSpPr>
          <p:cNvPr id="3" name="Tijdelijke aanduiding voor inhoud 2"/>
          <p:cNvSpPr>
            <a:spLocks noGrp="1"/>
          </p:cNvSpPr>
          <p:nvPr>
            <p:ph sz="half" idx="2"/>
          </p:nvPr>
        </p:nvSpPr>
        <p:spPr/>
        <p:txBody>
          <a:bodyPr>
            <a:normAutofit/>
          </a:bodyPr>
          <a:lstStyle/>
          <a:p>
            <a:pPr marL="0" indent="0">
              <a:buNone/>
            </a:pPr>
            <a:r>
              <a:rPr lang="nl-NL" dirty="0"/>
              <a:t>Multidisciplinair team</a:t>
            </a:r>
          </a:p>
          <a:p>
            <a:pPr>
              <a:buFontTx/>
              <a:buChar char="-"/>
            </a:pPr>
            <a:r>
              <a:rPr lang="nl-NL" dirty="0"/>
              <a:t>Meerdere beroepsgroepen</a:t>
            </a:r>
          </a:p>
          <a:p>
            <a:pPr>
              <a:buFontTx/>
              <a:buChar char="-"/>
            </a:pPr>
            <a:r>
              <a:rPr lang="nl-NL" dirty="0"/>
              <a:t>Werken parallel</a:t>
            </a:r>
          </a:p>
          <a:p>
            <a:pPr>
              <a:buFontTx/>
              <a:buChar char="-"/>
            </a:pPr>
            <a:r>
              <a:rPr lang="nl-NL" dirty="0"/>
              <a:t>Ieder eigen perspectief (taal, logica, protocollen, agenda)</a:t>
            </a:r>
          </a:p>
          <a:p>
            <a:pPr lvl="3">
              <a:buFontTx/>
              <a:buChar char="-"/>
            </a:pPr>
            <a:r>
              <a:rPr lang="nl-NL" sz="2400" dirty="0"/>
              <a:t>Arts meestal regie</a:t>
            </a:r>
          </a:p>
          <a:p>
            <a:pPr lvl="3">
              <a:buFontTx/>
              <a:buChar char="-"/>
            </a:pPr>
            <a:r>
              <a:rPr lang="nl-NL" sz="2400" b="1" dirty="0"/>
              <a:t>Geloketteerd</a:t>
            </a:r>
          </a:p>
        </p:txBody>
      </p:sp>
      <p:sp>
        <p:nvSpPr>
          <p:cNvPr id="7" name="Tijdelijke aanduiding voor tekst 6"/>
          <p:cNvSpPr>
            <a:spLocks noGrp="1"/>
          </p:cNvSpPr>
          <p:nvPr>
            <p:ph type="body" sz="quarter" idx="3"/>
          </p:nvPr>
        </p:nvSpPr>
        <p:spPr/>
        <p:txBody>
          <a:bodyPr/>
          <a:lstStyle/>
          <a:p>
            <a:r>
              <a:rPr lang="nl-NL" dirty="0"/>
              <a:t>Geïntegreerde zorg</a:t>
            </a:r>
          </a:p>
        </p:txBody>
      </p:sp>
      <p:sp>
        <p:nvSpPr>
          <p:cNvPr id="8" name="Tijdelijke aanduiding voor inhoud 7"/>
          <p:cNvSpPr>
            <a:spLocks noGrp="1"/>
          </p:cNvSpPr>
          <p:nvPr>
            <p:ph sz="quarter" idx="4"/>
          </p:nvPr>
        </p:nvSpPr>
        <p:spPr/>
        <p:txBody>
          <a:bodyPr>
            <a:normAutofit/>
          </a:bodyPr>
          <a:lstStyle/>
          <a:p>
            <a:pPr marL="0" indent="0">
              <a:buNone/>
            </a:pPr>
            <a:r>
              <a:rPr lang="nl-NL" dirty="0"/>
              <a:t>Interprofessioneel team</a:t>
            </a:r>
          </a:p>
          <a:p>
            <a:pPr>
              <a:buFontTx/>
              <a:buChar char="-"/>
            </a:pPr>
            <a:r>
              <a:rPr lang="nl-NL" dirty="0"/>
              <a:t>Meerdere beroepsgroepen</a:t>
            </a:r>
          </a:p>
          <a:p>
            <a:pPr>
              <a:buFontTx/>
              <a:buChar char="-"/>
            </a:pPr>
            <a:r>
              <a:rPr lang="nl-NL" dirty="0"/>
              <a:t>Werken geïntegreerd: 1 zorgplan</a:t>
            </a:r>
          </a:p>
          <a:p>
            <a:pPr>
              <a:buFontTx/>
              <a:buChar char="-"/>
            </a:pPr>
            <a:r>
              <a:rPr lang="nl-NL" dirty="0"/>
              <a:t>Samen verantwoordelijk</a:t>
            </a:r>
          </a:p>
          <a:p>
            <a:pPr>
              <a:buFontTx/>
              <a:buChar char="-"/>
            </a:pPr>
            <a:r>
              <a:rPr lang="nl-NL" dirty="0"/>
              <a:t>Regievoerder afhankelijk van zorgvraag patiënt</a:t>
            </a:r>
          </a:p>
          <a:p>
            <a:pPr>
              <a:buFontTx/>
              <a:buChar char="-"/>
            </a:pPr>
            <a:r>
              <a:rPr lang="nl-NL" b="1" dirty="0" err="1"/>
              <a:t>One</a:t>
            </a:r>
            <a:r>
              <a:rPr lang="nl-NL" b="1" dirty="0"/>
              <a:t>-stop shop</a:t>
            </a:r>
          </a:p>
        </p:txBody>
      </p:sp>
      <p:sp>
        <p:nvSpPr>
          <p:cNvPr id="5" name="PIJL-RECHTS 4"/>
          <p:cNvSpPr/>
          <p:nvPr/>
        </p:nvSpPr>
        <p:spPr>
          <a:xfrm>
            <a:off x="3707904" y="1844824"/>
            <a:ext cx="79208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ekstvak 3"/>
          <p:cNvSpPr txBox="1"/>
          <p:nvPr/>
        </p:nvSpPr>
        <p:spPr>
          <a:xfrm>
            <a:off x="4499992" y="6361300"/>
            <a:ext cx="4536504" cy="369332"/>
          </a:xfrm>
          <a:prstGeom prst="rect">
            <a:avLst/>
          </a:prstGeom>
          <a:solidFill>
            <a:schemeClr val="bg1"/>
          </a:solidFill>
        </p:spPr>
        <p:txBody>
          <a:bodyPr wrap="square" rtlCol="0">
            <a:spAutoFit/>
          </a:bodyPr>
          <a:lstStyle/>
          <a:p>
            <a:endParaRPr lang="nl-NL" dirty="0"/>
          </a:p>
        </p:txBody>
      </p:sp>
      <p:sp>
        <p:nvSpPr>
          <p:cNvPr id="9" name="Tekstvak 8"/>
          <p:cNvSpPr txBox="1"/>
          <p:nvPr/>
        </p:nvSpPr>
        <p:spPr>
          <a:xfrm>
            <a:off x="7138482" y="6027290"/>
            <a:ext cx="1898014" cy="369332"/>
          </a:xfrm>
          <a:prstGeom prst="rect">
            <a:avLst/>
          </a:prstGeom>
          <a:solidFill>
            <a:schemeClr val="bg1"/>
          </a:solidFill>
        </p:spPr>
        <p:txBody>
          <a:bodyPr wrap="square" rtlCol="0">
            <a:spAutoFit/>
          </a:bodyPr>
          <a:lstStyle/>
          <a:p>
            <a:endParaRPr lang="nl-NL" dirty="0"/>
          </a:p>
        </p:txBody>
      </p:sp>
    </p:spTree>
    <p:extLst>
      <p:ext uri="{BB962C8B-B14F-4D97-AF65-F5344CB8AC3E}">
        <p14:creationId xmlns:p14="http://schemas.microsoft.com/office/powerpoint/2010/main" val="570013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rgbClr val="0070C0"/>
                </a:solidFill>
              </a:rPr>
              <a:t>Definities</a:t>
            </a:r>
          </a:p>
        </p:txBody>
      </p:sp>
      <p:sp>
        <p:nvSpPr>
          <p:cNvPr id="3" name="Tijdelijke aanduiding voor inhoud 2"/>
          <p:cNvSpPr>
            <a:spLocks noGrp="1"/>
          </p:cNvSpPr>
          <p:nvPr>
            <p:ph idx="1"/>
          </p:nvPr>
        </p:nvSpPr>
        <p:spPr/>
        <p:txBody>
          <a:bodyPr>
            <a:normAutofit fontScale="92500"/>
          </a:bodyPr>
          <a:lstStyle/>
          <a:p>
            <a:r>
              <a:rPr lang="nl-NL" sz="3000" b="1" dirty="0" err="1"/>
              <a:t>Interprofessional</a:t>
            </a:r>
            <a:r>
              <a:rPr lang="nl-NL" sz="3000" b="1" dirty="0"/>
              <a:t> </a:t>
            </a:r>
            <a:r>
              <a:rPr lang="nl-NL" sz="3000" b="1" dirty="0" err="1"/>
              <a:t>practice</a:t>
            </a:r>
            <a:r>
              <a:rPr lang="nl-NL" sz="3000" b="1" dirty="0"/>
              <a:t>: </a:t>
            </a:r>
          </a:p>
          <a:p>
            <a:pPr marL="0" indent="0">
              <a:buNone/>
            </a:pPr>
            <a:r>
              <a:rPr lang="en-US" sz="3000" dirty="0"/>
              <a:t>A collaborative practice which occurs when healthcare providers work with people from within their own profession, with people 	outside their profession and with patients and their families (CIHC, 2009).</a:t>
            </a:r>
          </a:p>
          <a:p>
            <a:r>
              <a:rPr lang="nl-NL" sz="3000" dirty="0"/>
              <a:t> </a:t>
            </a:r>
            <a:r>
              <a:rPr lang="nl-NL" sz="3000" b="1" dirty="0" err="1"/>
              <a:t>Interprofessional</a:t>
            </a:r>
            <a:r>
              <a:rPr lang="nl-NL" sz="3000" b="1" dirty="0"/>
              <a:t> </a:t>
            </a:r>
            <a:r>
              <a:rPr lang="nl-NL" sz="3000" b="1" dirty="0" err="1"/>
              <a:t>education</a:t>
            </a:r>
            <a:r>
              <a:rPr lang="nl-NL" sz="3000" b="1" dirty="0"/>
              <a:t>: </a:t>
            </a:r>
          </a:p>
          <a:p>
            <a:pPr marL="0" indent="0">
              <a:buNone/>
            </a:pPr>
            <a:r>
              <a:rPr lang="en-US" sz="3000" dirty="0"/>
              <a:t>Occasions when two or more professions learn with, from and about each other to improve collaboration and the quality of care 	(CAIPE, 1997).</a:t>
            </a:r>
          </a:p>
          <a:p>
            <a:pPr marL="457200" lvl="1" indent="0">
              <a:buNone/>
            </a:pPr>
            <a:endParaRPr lang="en-US" dirty="0"/>
          </a:p>
          <a:p>
            <a:pPr marL="457200" lvl="1" indent="0">
              <a:buNone/>
            </a:pPr>
            <a:endParaRPr lang="en-US" dirty="0"/>
          </a:p>
          <a:p>
            <a:pPr marL="457200" lvl="1" indent="0">
              <a:buNone/>
            </a:pPr>
            <a:endParaRPr lang="en-US" dirty="0"/>
          </a:p>
          <a:p>
            <a:endParaRPr lang="nl-NL" dirty="0"/>
          </a:p>
        </p:txBody>
      </p:sp>
    </p:spTree>
    <p:extLst>
      <p:ext uri="{BB962C8B-B14F-4D97-AF65-F5344CB8AC3E}">
        <p14:creationId xmlns:p14="http://schemas.microsoft.com/office/powerpoint/2010/main" val="417205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dirty="0">
                <a:solidFill>
                  <a:srgbClr val="0070C0"/>
                </a:solidFill>
              </a:rPr>
              <a:t>IPS De best mogelijke zorg: </a:t>
            </a:r>
            <a:br>
              <a:rPr lang="nl-NL" b="1" dirty="0">
                <a:solidFill>
                  <a:srgbClr val="0070C0"/>
                </a:solidFill>
              </a:rPr>
            </a:br>
            <a:r>
              <a:rPr lang="nl-NL" b="1" dirty="0">
                <a:solidFill>
                  <a:srgbClr val="0070C0"/>
                </a:solidFill>
              </a:rPr>
              <a:t>Triple AIM</a:t>
            </a:r>
          </a:p>
        </p:txBody>
      </p:sp>
      <p:sp>
        <p:nvSpPr>
          <p:cNvPr id="5" name="Rechthoek 4"/>
          <p:cNvSpPr/>
          <p:nvPr/>
        </p:nvSpPr>
        <p:spPr>
          <a:xfrm>
            <a:off x="251520" y="2060848"/>
            <a:ext cx="3960440" cy="3785652"/>
          </a:xfrm>
          <a:prstGeom prst="rect">
            <a:avLst/>
          </a:prstGeom>
        </p:spPr>
        <p:txBody>
          <a:bodyPr wrap="square">
            <a:spAutoFit/>
          </a:bodyPr>
          <a:lstStyle/>
          <a:p>
            <a:pPr marL="342900" indent="-342900">
              <a:buAutoNum type="arabicPeriod"/>
            </a:pPr>
            <a:r>
              <a:rPr lang="nl-NL" sz="2400" dirty="0"/>
              <a:t>Verbetering van patiëntenzorg inclusief levenskwaliteit, tevredenheid, veiligheid</a:t>
            </a:r>
          </a:p>
          <a:p>
            <a:pPr marL="457200" indent="-457200">
              <a:buFont typeface="+mj-lt"/>
              <a:buAutoNum type="arabicPeriod"/>
            </a:pPr>
            <a:endParaRPr lang="nl-NL" sz="2400" dirty="0"/>
          </a:p>
          <a:p>
            <a:pPr marL="457200" indent="-457200">
              <a:buFont typeface="+mj-lt"/>
              <a:buAutoNum type="arabicPeriod"/>
            </a:pPr>
            <a:r>
              <a:rPr lang="nl-NL" sz="2400" dirty="0"/>
              <a:t>Verbetering van de volksgezondheid (voor groepen)</a:t>
            </a:r>
          </a:p>
          <a:p>
            <a:pPr marL="457200" indent="-457200">
              <a:buFont typeface="+mj-lt"/>
              <a:buAutoNum type="arabicPeriod"/>
            </a:pPr>
            <a:endParaRPr lang="nl-NL" sz="2400" dirty="0"/>
          </a:p>
          <a:p>
            <a:pPr marL="342900" indent="-342900">
              <a:buFont typeface="+mj-lt"/>
              <a:buAutoNum type="arabicPeriod"/>
            </a:pPr>
            <a:r>
              <a:rPr lang="nl-NL" sz="2400" dirty="0"/>
              <a:t>Reduceren van zorgkosten</a:t>
            </a:r>
          </a:p>
        </p:txBody>
      </p:sp>
    </p:spTree>
    <p:extLst>
      <p:ext uri="{BB962C8B-B14F-4D97-AF65-F5344CB8AC3E}">
        <p14:creationId xmlns:p14="http://schemas.microsoft.com/office/powerpoint/2010/main" val="322809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1800FC-A84C-47DF-999B-F2A2821A9F1C}"/>
              </a:ext>
            </a:extLst>
          </p:cNvPr>
          <p:cNvSpPr>
            <a:spLocks noGrp="1"/>
          </p:cNvSpPr>
          <p:nvPr>
            <p:ph type="title"/>
          </p:nvPr>
        </p:nvSpPr>
        <p:spPr/>
        <p:txBody>
          <a:bodyPr/>
          <a:lstStyle/>
          <a:p>
            <a:r>
              <a:rPr lang="nl-NL" b="1" dirty="0">
                <a:solidFill>
                  <a:srgbClr val="0070C0"/>
                </a:solidFill>
              </a:rPr>
              <a:t>Interprofessionele competenties</a:t>
            </a:r>
          </a:p>
        </p:txBody>
      </p:sp>
      <p:sp>
        <p:nvSpPr>
          <p:cNvPr id="3" name="Tijdelijke aanduiding voor inhoud 2">
            <a:extLst>
              <a:ext uri="{FF2B5EF4-FFF2-40B4-BE49-F238E27FC236}">
                <a16:creationId xmlns:a16="http://schemas.microsoft.com/office/drawing/2014/main" id="{5FCB0068-7FBF-42E9-955C-DF9DC83EB49F}"/>
              </a:ext>
            </a:extLst>
          </p:cNvPr>
          <p:cNvSpPr>
            <a:spLocks noGrp="1"/>
          </p:cNvSpPr>
          <p:nvPr>
            <p:ph idx="1"/>
          </p:nvPr>
        </p:nvSpPr>
        <p:spPr>
          <a:xfrm>
            <a:off x="457200" y="1700808"/>
            <a:ext cx="8229600" cy="4525963"/>
          </a:xfrm>
        </p:spPr>
        <p:txBody>
          <a:bodyPr/>
          <a:lstStyle/>
          <a:p>
            <a:r>
              <a:rPr lang="nl-NL" dirty="0" err="1"/>
              <a:t>Patient</a:t>
            </a:r>
            <a:r>
              <a:rPr lang="nl-NL" dirty="0"/>
              <a:t> </a:t>
            </a:r>
            <a:r>
              <a:rPr lang="nl-NL" dirty="0" err="1"/>
              <a:t>centered</a:t>
            </a:r>
            <a:r>
              <a:rPr lang="nl-NL" dirty="0"/>
              <a:t> care</a:t>
            </a:r>
          </a:p>
          <a:p>
            <a:r>
              <a:rPr lang="nl-NL" dirty="0"/>
              <a:t>Rolverduidelijking</a:t>
            </a:r>
          </a:p>
          <a:p>
            <a:r>
              <a:rPr lang="nl-NL" dirty="0"/>
              <a:t>Interprofessionele communicatie</a:t>
            </a:r>
          </a:p>
          <a:p>
            <a:r>
              <a:rPr lang="nl-NL" dirty="0" err="1"/>
              <a:t>Teamfunctioneren</a:t>
            </a:r>
            <a:endParaRPr lang="nl-NL" dirty="0"/>
          </a:p>
          <a:p>
            <a:r>
              <a:rPr lang="nl-NL" dirty="0"/>
              <a:t>Samenwerkend leiderschap</a:t>
            </a:r>
          </a:p>
          <a:p>
            <a:r>
              <a:rPr lang="nl-NL" dirty="0"/>
              <a:t>Interprofessionele conflicthantering</a:t>
            </a:r>
          </a:p>
        </p:txBody>
      </p:sp>
    </p:spTree>
    <p:extLst>
      <p:ext uri="{BB962C8B-B14F-4D97-AF65-F5344CB8AC3E}">
        <p14:creationId xmlns:p14="http://schemas.microsoft.com/office/powerpoint/2010/main" val="1856050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4399E106-9A66-4A40-A147-2B9C84941D7D}"/>
              </a:ext>
            </a:extLst>
          </p:cNvPr>
          <p:cNvSpPr>
            <a:spLocks noGrp="1"/>
          </p:cNvSpPr>
          <p:nvPr>
            <p:ph type="title"/>
          </p:nvPr>
        </p:nvSpPr>
        <p:spPr/>
        <p:txBody>
          <a:bodyPr/>
          <a:lstStyle/>
          <a:p>
            <a:r>
              <a:rPr lang="nl-NL" dirty="0"/>
              <a:t>Mijnheer </a:t>
            </a:r>
            <a:r>
              <a:rPr lang="nl-NL" dirty="0" err="1"/>
              <a:t>Vallecillo</a:t>
            </a:r>
            <a:endParaRPr lang="nl-NL" dirty="0"/>
          </a:p>
        </p:txBody>
      </p:sp>
      <p:sp>
        <p:nvSpPr>
          <p:cNvPr id="5" name="Tijdelijke aanduiding voor inhoud 4">
            <a:extLst>
              <a:ext uri="{FF2B5EF4-FFF2-40B4-BE49-F238E27FC236}">
                <a16:creationId xmlns:a16="http://schemas.microsoft.com/office/drawing/2014/main" id="{91F2C19E-491D-4045-BF60-F628102166FF}"/>
              </a:ext>
            </a:extLst>
          </p:cNvPr>
          <p:cNvSpPr>
            <a:spLocks noGrp="1"/>
          </p:cNvSpPr>
          <p:nvPr>
            <p:ph sz="half" idx="1"/>
          </p:nvPr>
        </p:nvSpPr>
        <p:spPr/>
        <p:txBody>
          <a:bodyPr/>
          <a:lstStyle/>
          <a:p>
            <a:r>
              <a:rPr lang="nl-NL" dirty="0"/>
              <a:t>54 jaar, overgewicht, sport niet, diabeet</a:t>
            </a:r>
          </a:p>
          <a:p>
            <a:r>
              <a:rPr lang="nl-NL" dirty="0"/>
              <a:t>Toenemende last van wisselende bloedsuikers</a:t>
            </a:r>
          </a:p>
          <a:p>
            <a:r>
              <a:rPr lang="nl-NL" dirty="0"/>
              <a:t>Afspraak staat bij diëtist</a:t>
            </a:r>
          </a:p>
          <a:p>
            <a:r>
              <a:rPr lang="nl-NL" dirty="0"/>
              <a:t>Operatie-indicatie voor HNP</a:t>
            </a:r>
          </a:p>
          <a:p>
            <a:endParaRPr lang="nl-NL" dirty="0"/>
          </a:p>
        </p:txBody>
      </p:sp>
      <p:pic>
        <p:nvPicPr>
          <p:cNvPr id="12" name="Tijdelijke aanduiding voor inhoud 11">
            <a:extLst>
              <a:ext uri="{FF2B5EF4-FFF2-40B4-BE49-F238E27FC236}">
                <a16:creationId xmlns:a16="http://schemas.microsoft.com/office/drawing/2014/main" id="{2430519B-5E46-46C2-A469-42D099175401}"/>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476874" y="1884270"/>
            <a:ext cx="2983557" cy="4117467"/>
          </a:xfrm>
        </p:spPr>
      </p:pic>
      <p:sp>
        <p:nvSpPr>
          <p:cNvPr id="6" name="Tekstvak 12">
            <a:extLst>
              <a:ext uri="{FF2B5EF4-FFF2-40B4-BE49-F238E27FC236}">
                <a16:creationId xmlns:a16="http://schemas.microsoft.com/office/drawing/2014/main" id="{D07ED4CB-88A8-46B9-93B6-F9D6C9FBED13}"/>
              </a:ext>
            </a:extLst>
          </p:cNvPr>
          <p:cNvSpPr txBox="1"/>
          <p:nvPr/>
        </p:nvSpPr>
        <p:spPr>
          <a:xfrm>
            <a:off x="5441432" y="6118612"/>
            <a:ext cx="2983557" cy="369332"/>
          </a:xfrm>
          <a:prstGeom prst="rect">
            <a:avLst/>
          </a:prstGeom>
          <a:noFill/>
        </p:spPr>
        <p:txBody>
          <a:bodyPr wrap="squar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900">
                <a:hlinkClick r:id="rId4" tooltip="http://nl.wikipedia.org/wiki/rughernia"/>
              </a:rPr>
              <a:t>Deze foto</a:t>
            </a:r>
            <a:r>
              <a:rPr lang="nl-NL" sz="900"/>
              <a:t> van Onbekende auteur is gelicentieerd onder </a:t>
            </a:r>
            <a:r>
              <a:rPr lang="nl-NL" sz="900">
                <a:hlinkClick r:id="rId5" tooltip="https://creativecommons.org/licenses/by-sa/3.0/"/>
              </a:rPr>
              <a:t>CC BY-SA</a:t>
            </a:r>
            <a:endParaRPr lang="nl-NL" sz="900"/>
          </a:p>
        </p:txBody>
      </p:sp>
    </p:spTree>
    <p:extLst>
      <p:ext uri="{BB962C8B-B14F-4D97-AF65-F5344CB8AC3E}">
        <p14:creationId xmlns:p14="http://schemas.microsoft.com/office/powerpoint/2010/main" val="1837276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19" y="1724373"/>
            <a:ext cx="4524113" cy="3967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nl-NL" sz="4000" b="1" dirty="0">
                <a:solidFill>
                  <a:srgbClr val="0070C0"/>
                </a:solidFill>
              </a:rPr>
              <a:t>Competenties toegepast</a:t>
            </a:r>
          </a:p>
        </p:txBody>
      </p:sp>
      <p:sp>
        <p:nvSpPr>
          <p:cNvPr id="3" name="Tekstvak 2"/>
          <p:cNvSpPr txBox="1"/>
          <p:nvPr/>
        </p:nvSpPr>
        <p:spPr>
          <a:xfrm>
            <a:off x="6300192" y="2996952"/>
            <a:ext cx="2808312" cy="2031325"/>
          </a:xfrm>
          <a:prstGeom prst="rect">
            <a:avLst/>
          </a:prstGeom>
          <a:solidFill>
            <a:schemeClr val="bg1"/>
          </a:solidFill>
          <a:ln>
            <a:solidFill>
              <a:srgbClr val="FF0000"/>
            </a:solidFill>
          </a:ln>
        </p:spPr>
        <p:txBody>
          <a:bodyPr wrap="square" rtlCol="0">
            <a:spAutoFit/>
          </a:bodyPr>
          <a:lstStyle/>
          <a:p>
            <a:r>
              <a:rPr lang="nl-NL" sz="1400" b="1" dirty="0">
                <a:solidFill>
                  <a:schemeClr val="accent2">
                    <a:lumMod val="75000"/>
                  </a:schemeClr>
                </a:solidFill>
              </a:rPr>
              <a:t>Elke punt </a:t>
            </a:r>
            <a:r>
              <a:rPr lang="nl-NL" sz="1400" dirty="0"/>
              <a:t>representeert de unieke competenties van de verschillende zorgprofessionals, bv:</a:t>
            </a:r>
          </a:p>
          <a:p>
            <a:pPr marL="285750" indent="-285750">
              <a:buFontTx/>
              <a:buChar char="-"/>
            </a:pPr>
            <a:r>
              <a:rPr lang="nl-NL" sz="1400" dirty="0"/>
              <a:t>Huisarts / specialist</a:t>
            </a:r>
          </a:p>
          <a:p>
            <a:pPr marL="285750" indent="-285750">
              <a:buFontTx/>
              <a:buChar char="-"/>
            </a:pPr>
            <a:r>
              <a:rPr lang="nl-NL" sz="1400" dirty="0"/>
              <a:t>Fysiotherapeut</a:t>
            </a:r>
          </a:p>
          <a:p>
            <a:pPr marL="285750" indent="-285750">
              <a:buFontTx/>
              <a:buChar char="-"/>
            </a:pPr>
            <a:r>
              <a:rPr lang="nl-NL" sz="1400" dirty="0"/>
              <a:t>Diëtist</a:t>
            </a:r>
          </a:p>
          <a:p>
            <a:pPr marL="285750" indent="-285750">
              <a:buFontTx/>
              <a:buChar char="-"/>
            </a:pPr>
            <a:r>
              <a:rPr lang="nl-NL" sz="1400" dirty="0"/>
              <a:t>Ergotherapeut</a:t>
            </a:r>
          </a:p>
          <a:p>
            <a:pPr marL="285750" indent="-285750">
              <a:buFontTx/>
              <a:buChar char="-"/>
            </a:pPr>
            <a:r>
              <a:rPr lang="nl-NL" sz="1400" dirty="0"/>
              <a:t>Oefentherapeut</a:t>
            </a:r>
          </a:p>
          <a:p>
            <a:pPr marL="285750" indent="-285750">
              <a:buFontTx/>
              <a:buChar char="-"/>
            </a:pPr>
            <a:r>
              <a:rPr lang="nl-NL" sz="1400" dirty="0"/>
              <a:t>Verpleegkundige</a:t>
            </a:r>
          </a:p>
        </p:txBody>
      </p:sp>
      <p:sp>
        <p:nvSpPr>
          <p:cNvPr id="11" name="Tekstvak 10"/>
          <p:cNvSpPr txBox="1"/>
          <p:nvPr/>
        </p:nvSpPr>
        <p:spPr>
          <a:xfrm>
            <a:off x="611560" y="1332796"/>
            <a:ext cx="2088232" cy="1077218"/>
          </a:xfrm>
          <a:prstGeom prst="rect">
            <a:avLst/>
          </a:prstGeom>
          <a:solidFill>
            <a:schemeClr val="bg1"/>
          </a:solidFill>
          <a:ln>
            <a:solidFill>
              <a:srgbClr val="FF0000"/>
            </a:solidFill>
          </a:ln>
        </p:spPr>
        <p:txBody>
          <a:bodyPr wrap="square" rtlCol="0">
            <a:spAutoFit/>
          </a:bodyPr>
          <a:lstStyle/>
          <a:p>
            <a:pPr algn="ctr"/>
            <a:r>
              <a:rPr lang="nl-NL" sz="1600" b="1" dirty="0"/>
              <a:t>Zwarte band</a:t>
            </a:r>
          </a:p>
          <a:p>
            <a:pPr algn="ctr"/>
            <a:r>
              <a:rPr lang="nl-NL" sz="1600" dirty="0"/>
              <a:t>Professie overstijgende competenties</a:t>
            </a:r>
          </a:p>
        </p:txBody>
      </p:sp>
      <p:sp>
        <p:nvSpPr>
          <p:cNvPr id="12" name="Tekstvak 11"/>
          <p:cNvSpPr txBox="1"/>
          <p:nvPr/>
        </p:nvSpPr>
        <p:spPr>
          <a:xfrm>
            <a:off x="6156176" y="2240737"/>
            <a:ext cx="2088232" cy="338554"/>
          </a:xfrm>
          <a:prstGeom prst="rect">
            <a:avLst/>
          </a:prstGeom>
          <a:solidFill>
            <a:schemeClr val="bg1"/>
          </a:solidFill>
          <a:ln>
            <a:solidFill>
              <a:srgbClr val="FF0000"/>
            </a:solidFill>
          </a:ln>
        </p:spPr>
        <p:txBody>
          <a:bodyPr wrap="square" rtlCol="0">
            <a:spAutoFit/>
          </a:bodyPr>
          <a:lstStyle/>
          <a:p>
            <a:pPr algn="ctr"/>
            <a:r>
              <a:rPr lang="nl-NL" sz="1600" b="1" dirty="0"/>
              <a:t>De Patiënt Centraal</a:t>
            </a:r>
            <a:endParaRPr lang="nl-NL" sz="1600" dirty="0"/>
          </a:p>
        </p:txBody>
      </p:sp>
      <p:sp>
        <p:nvSpPr>
          <p:cNvPr id="14" name="Tekstvak 13"/>
          <p:cNvSpPr txBox="1"/>
          <p:nvPr/>
        </p:nvSpPr>
        <p:spPr>
          <a:xfrm>
            <a:off x="5881378" y="5120610"/>
            <a:ext cx="2088232" cy="1323439"/>
          </a:xfrm>
          <a:prstGeom prst="rect">
            <a:avLst/>
          </a:prstGeom>
          <a:solidFill>
            <a:schemeClr val="bg1"/>
          </a:solidFill>
          <a:ln>
            <a:solidFill>
              <a:srgbClr val="FF0000"/>
            </a:solidFill>
          </a:ln>
        </p:spPr>
        <p:txBody>
          <a:bodyPr wrap="square" rtlCol="0">
            <a:spAutoFit/>
          </a:bodyPr>
          <a:lstStyle/>
          <a:p>
            <a:r>
              <a:rPr lang="nl-NL" sz="1600" b="1" dirty="0">
                <a:solidFill>
                  <a:schemeClr val="bg1">
                    <a:lumMod val="50000"/>
                  </a:schemeClr>
                </a:solidFill>
              </a:rPr>
              <a:t>Grijze band</a:t>
            </a:r>
            <a:endParaRPr lang="nl-NL" sz="1600" dirty="0">
              <a:solidFill>
                <a:schemeClr val="bg1">
                  <a:lumMod val="50000"/>
                </a:schemeClr>
              </a:solidFill>
            </a:endParaRPr>
          </a:p>
          <a:p>
            <a:r>
              <a:rPr lang="nl-NL" sz="1600" dirty="0"/>
              <a:t>Gedeelde technische expertise tussen sommige zorg professionals</a:t>
            </a:r>
          </a:p>
        </p:txBody>
      </p:sp>
      <p:sp>
        <p:nvSpPr>
          <p:cNvPr id="10" name="Tekstvak 9"/>
          <p:cNvSpPr txBox="1"/>
          <p:nvPr/>
        </p:nvSpPr>
        <p:spPr>
          <a:xfrm>
            <a:off x="1429224" y="6182851"/>
            <a:ext cx="4452154" cy="738664"/>
          </a:xfrm>
          <a:prstGeom prst="rect">
            <a:avLst/>
          </a:prstGeom>
          <a:noFill/>
        </p:spPr>
        <p:txBody>
          <a:bodyPr wrap="square" rtlCol="0">
            <a:spAutoFit/>
          </a:bodyPr>
          <a:lstStyle/>
          <a:p>
            <a:r>
              <a:rPr lang="en-US" sz="1400" dirty="0" err="1"/>
              <a:t>Flin</a:t>
            </a:r>
            <a:r>
              <a:rPr lang="en-US" sz="1400" dirty="0"/>
              <a:t> R, et al. (2008). Safety at the sharp end: a guide to non-technical skills . </a:t>
            </a:r>
            <a:r>
              <a:rPr lang="en-US" sz="1400" dirty="0" err="1"/>
              <a:t>Ashgate</a:t>
            </a:r>
            <a:r>
              <a:rPr lang="en-US" sz="1400" dirty="0"/>
              <a:t>, </a:t>
            </a:r>
            <a:r>
              <a:rPr lang="en-US" sz="1400" dirty="0" err="1"/>
              <a:t>Aldershot</a:t>
            </a:r>
            <a:r>
              <a:rPr lang="en-US" sz="1400" dirty="0"/>
              <a:t>, </a:t>
            </a:r>
          </a:p>
          <a:p>
            <a:r>
              <a:rPr lang="nl-NL" sz="1400" dirty="0"/>
              <a:t>Barr , (1998)</a:t>
            </a:r>
          </a:p>
        </p:txBody>
      </p:sp>
    </p:spTree>
    <p:extLst>
      <p:ext uri="{BB962C8B-B14F-4D97-AF65-F5344CB8AC3E}">
        <p14:creationId xmlns:p14="http://schemas.microsoft.com/office/powerpoint/2010/main" val="1674710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a:solidFill>
                  <a:srgbClr val="0070C0"/>
                </a:solidFill>
              </a:rPr>
              <a:t>Bronnen afbeeldingen en artikelen</a:t>
            </a:r>
          </a:p>
        </p:txBody>
      </p:sp>
      <p:sp>
        <p:nvSpPr>
          <p:cNvPr id="3" name="Tijdelijke aanduiding voor inhoud 2"/>
          <p:cNvSpPr>
            <a:spLocks noGrp="1"/>
          </p:cNvSpPr>
          <p:nvPr>
            <p:ph idx="1"/>
          </p:nvPr>
        </p:nvSpPr>
        <p:spPr>
          <a:xfrm>
            <a:off x="467544" y="1628800"/>
            <a:ext cx="8229600" cy="4525963"/>
          </a:xfrm>
        </p:spPr>
        <p:txBody>
          <a:bodyPr>
            <a:normAutofit fontScale="62500" lnSpcReduction="20000"/>
          </a:bodyPr>
          <a:lstStyle/>
          <a:p>
            <a:r>
              <a:rPr lang="nl-NL" sz="2300" dirty="0">
                <a:solidFill>
                  <a:schemeClr val="bg1">
                    <a:lumMod val="50000"/>
                  </a:schemeClr>
                </a:solidFill>
                <a:hlinkClick r:id="rId3"/>
              </a:rPr>
              <a:t>https://www.google.nl/search?q=afbeeldingen&amp;source=lnms&amp;tbm=isch&amp;sa=X&amp;ved=0ahUKEwjXnczH8OXUAhWRY1AKHStKA30Q_AUIBigB&amp;biw=1333&amp;bih=625#tbm=isch&amp;q=opgeruimd+staat+netjes&amp;imgrc=_TLsyiirb9pXiM:&amp;spf=1498836361434</a:t>
            </a:r>
            <a:endParaRPr lang="nl-NL" sz="2300" dirty="0">
              <a:solidFill>
                <a:schemeClr val="bg1">
                  <a:lumMod val="50000"/>
                </a:schemeClr>
              </a:solidFill>
            </a:endParaRPr>
          </a:p>
          <a:p>
            <a:endParaRPr lang="nl-NL" sz="2300" dirty="0">
              <a:solidFill>
                <a:schemeClr val="bg1">
                  <a:lumMod val="50000"/>
                </a:schemeClr>
              </a:solidFill>
            </a:endParaRPr>
          </a:p>
          <a:p>
            <a:r>
              <a:rPr lang="nl-NL" sz="2300" dirty="0">
                <a:solidFill>
                  <a:schemeClr val="bg1">
                    <a:lumMod val="50000"/>
                  </a:schemeClr>
                </a:solidFill>
                <a:hlinkClick r:id="rId4"/>
              </a:rPr>
              <a:t>https://www.bing.com/images/search?view=detailV2&amp;ccid=OTv%2ft1O2&amp;id=8F2AF6D17762564557E023FA4F9BDFCC98496467&amp;thid=OIP.OTv_t1O2JwMsyFvaVU7ZsQEsEs&amp;q=tot+ziens+en+veel+succes&amp;simid=608028935300056513&amp;selectedIndex=5&amp;ajaxhist=0</a:t>
            </a:r>
            <a:endParaRPr lang="nl-NL" sz="2300" dirty="0">
              <a:solidFill>
                <a:schemeClr val="bg1">
                  <a:lumMod val="50000"/>
                </a:schemeClr>
              </a:solidFill>
            </a:endParaRPr>
          </a:p>
          <a:p>
            <a:pPr marL="0" indent="0">
              <a:buNone/>
            </a:pPr>
            <a:endParaRPr lang="nl-NL" sz="2300" dirty="0">
              <a:solidFill>
                <a:schemeClr val="bg1">
                  <a:lumMod val="50000"/>
                </a:schemeClr>
              </a:solidFill>
            </a:endParaRPr>
          </a:p>
          <a:p>
            <a:r>
              <a:rPr lang="en-US" sz="2300" dirty="0"/>
              <a:t>Canadian Interprofessional Health Collaborative (CIHC). (2010). </a:t>
            </a:r>
            <a:r>
              <a:rPr lang="en-US" sz="2300" i="1" dirty="0"/>
              <a:t>A National Interprofessional Competency Framework. </a:t>
            </a:r>
            <a:r>
              <a:rPr lang="nl-NL" sz="2300" dirty="0"/>
              <a:t>Gedownload op 15 september 2015, van </a:t>
            </a:r>
            <a:r>
              <a:rPr lang="nl-NL" sz="2300" u="sng" dirty="0">
                <a:hlinkClick r:id="rId5"/>
              </a:rPr>
              <a:t>http://www.cihc.ca/files/CIHC_IPCompetencies_Feb1210.pdf</a:t>
            </a:r>
            <a:endParaRPr lang="nl-NL" sz="2300" dirty="0"/>
          </a:p>
          <a:p>
            <a:endParaRPr lang="nl-NL" sz="2300" dirty="0">
              <a:solidFill>
                <a:schemeClr val="bg1">
                  <a:lumMod val="50000"/>
                </a:schemeClr>
              </a:solidFill>
            </a:endParaRPr>
          </a:p>
          <a:p>
            <a:r>
              <a:rPr lang="en-US" sz="2300" dirty="0" err="1"/>
              <a:t>Kaljouw</a:t>
            </a:r>
            <a:r>
              <a:rPr lang="en-US" sz="2300" dirty="0"/>
              <a:t>, M., &amp; Vliet, K. van (2015). </a:t>
            </a:r>
            <a:r>
              <a:rPr lang="nl-NL" sz="2300" i="1" dirty="0"/>
              <a:t>Naar nieuwe zorg en zorgberoepen: De contouren</a:t>
            </a:r>
            <a:r>
              <a:rPr lang="nl-NL" sz="2300" dirty="0"/>
              <a:t>. </a:t>
            </a:r>
            <a:r>
              <a:rPr lang="en-US" sz="2300" dirty="0"/>
              <a:t>Nederland: </a:t>
            </a:r>
            <a:r>
              <a:rPr lang="en-US" sz="2300" dirty="0" err="1"/>
              <a:t>Zorginstituut</a:t>
            </a:r>
            <a:r>
              <a:rPr lang="en-US" sz="2300" dirty="0"/>
              <a:t> Nederland.</a:t>
            </a:r>
            <a:endParaRPr lang="nl-NL" sz="2300" dirty="0"/>
          </a:p>
          <a:p>
            <a:endParaRPr lang="nl-NL" sz="2300" dirty="0">
              <a:solidFill>
                <a:schemeClr val="bg1">
                  <a:lumMod val="50000"/>
                </a:schemeClr>
              </a:solidFill>
            </a:endParaRPr>
          </a:p>
          <a:p>
            <a:r>
              <a:rPr lang="en-US" sz="2300" dirty="0"/>
              <a:t>Reeves, S., </a:t>
            </a:r>
            <a:r>
              <a:rPr lang="en-US" sz="2300" dirty="0" err="1"/>
              <a:t>Zwarenstein</a:t>
            </a:r>
            <a:r>
              <a:rPr lang="en-US" sz="2300" dirty="0"/>
              <a:t>, M., Goldman, J., Barr, H., Freeth, D., Koppel, I., &amp; </a:t>
            </a:r>
            <a:r>
              <a:rPr lang="en-US" sz="2300" dirty="0" err="1"/>
              <a:t>Hammick</a:t>
            </a:r>
            <a:r>
              <a:rPr lang="en-US" sz="2300" dirty="0"/>
              <a:t>, M. (2010). The effectiveness of interprofessional education: Key findings from a new systematic review.</a:t>
            </a:r>
            <a:r>
              <a:rPr lang="en-US" sz="2300" i="1" dirty="0"/>
              <a:t> Journal of Interprofessional Care, 24</a:t>
            </a:r>
            <a:r>
              <a:rPr lang="en-US" sz="2300" dirty="0"/>
              <a:t>(3), 230-241. </a:t>
            </a:r>
          </a:p>
          <a:p>
            <a:pPr marL="0" indent="0">
              <a:buNone/>
            </a:pPr>
            <a:endParaRPr lang="nl-NL" sz="2300" dirty="0"/>
          </a:p>
          <a:p>
            <a:r>
              <a:rPr lang="en-US" sz="2300" dirty="0"/>
              <a:t>WHO. (2010). </a:t>
            </a:r>
            <a:r>
              <a:rPr lang="en-US" sz="2300" i="1" dirty="0"/>
              <a:t>Framework for action on interprofessional education &amp; collaborative practice.</a:t>
            </a:r>
            <a:r>
              <a:rPr lang="en-US" sz="2300" dirty="0"/>
              <a:t> Geneva: WHO. </a:t>
            </a:r>
            <a:endParaRPr lang="nl-NL" sz="2300" dirty="0"/>
          </a:p>
          <a:p>
            <a:endParaRPr lang="nl-NL" dirty="0"/>
          </a:p>
        </p:txBody>
      </p:sp>
    </p:spTree>
    <p:extLst>
      <p:ext uri="{BB962C8B-B14F-4D97-AF65-F5344CB8AC3E}">
        <p14:creationId xmlns:p14="http://schemas.microsoft.com/office/powerpoint/2010/main" val="1399484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3EECAD-AF27-43FE-9803-006E437AA20C}"/>
              </a:ext>
            </a:extLst>
          </p:cNvPr>
          <p:cNvSpPr>
            <a:spLocks noGrp="1"/>
          </p:cNvSpPr>
          <p:nvPr>
            <p:ph type="title"/>
          </p:nvPr>
        </p:nvSpPr>
        <p:spPr/>
        <p:txBody>
          <a:bodyPr/>
          <a:lstStyle/>
          <a:p>
            <a:r>
              <a:rPr lang="nl-NL" b="1" dirty="0">
                <a:solidFill>
                  <a:srgbClr val="0070C0"/>
                </a:solidFill>
              </a:rPr>
              <a:t>Paneldiscussie</a:t>
            </a:r>
          </a:p>
        </p:txBody>
      </p:sp>
      <p:pic>
        <p:nvPicPr>
          <p:cNvPr id="5" name="Tijdelijke aanduiding voor inhoud 4">
            <a:extLst>
              <a:ext uri="{FF2B5EF4-FFF2-40B4-BE49-F238E27FC236}">
                <a16:creationId xmlns:a16="http://schemas.microsoft.com/office/drawing/2014/main" id="{E80EEFBE-973E-4D2B-B994-EBC1F2644AC2}"/>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214437" y="2815431"/>
            <a:ext cx="6715125" cy="2095500"/>
          </a:xfrm>
        </p:spPr>
      </p:pic>
      <p:sp>
        <p:nvSpPr>
          <p:cNvPr id="6" name="Tekstvak 5">
            <a:extLst>
              <a:ext uri="{FF2B5EF4-FFF2-40B4-BE49-F238E27FC236}">
                <a16:creationId xmlns:a16="http://schemas.microsoft.com/office/drawing/2014/main" id="{927369C2-1B77-4857-B278-467CDF767EF3}"/>
              </a:ext>
            </a:extLst>
          </p:cNvPr>
          <p:cNvSpPr txBox="1"/>
          <p:nvPr/>
        </p:nvSpPr>
        <p:spPr>
          <a:xfrm>
            <a:off x="1214437" y="4910931"/>
            <a:ext cx="6715125" cy="230832"/>
          </a:xfrm>
          <a:prstGeom prst="rect">
            <a:avLst/>
          </a:prstGeom>
          <a:noFill/>
        </p:spPr>
        <p:txBody>
          <a:bodyPr wrap="square" rtlCol="0">
            <a:spAutoFit/>
          </a:bodyPr>
          <a:lstStyle/>
          <a:p>
            <a:r>
              <a:rPr lang="nl-NL" sz="900">
                <a:hlinkClick r:id="rId3" tooltip="http://maken.wikiwijs.nl/89031/Exameneenheid_4_Kwaliteitszorg#!page-2602393"/>
              </a:rPr>
              <a:t>Deze foto</a:t>
            </a:r>
            <a:r>
              <a:rPr lang="nl-NL" sz="900"/>
              <a:t> van Onbekende auteur is gelicentieerd onder </a:t>
            </a:r>
            <a:r>
              <a:rPr lang="nl-NL" sz="900">
                <a:hlinkClick r:id="rId4" tooltip="https://creativecommons.org/licenses/by/3.0/"/>
              </a:rPr>
              <a:t>CC BY</a:t>
            </a:r>
            <a:endParaRPr lang="nl-NL" sz="900"/>
          </a:p>
        </p:txBody>
      </p:sp>
    </p:spTree>
    <p:extLst>
      <p:ext uri="{BB962C8B-B14F-4D97-AF65-F5344CB8AC3E}">
        <p14:creationId xmlns:p14="http://schemas.microsoft.com/office/powerpoint/2010/main" val="2418251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2" name="Titel 1">
            <a:extLst>
              <a:ext uri="{FF2B5EF4-FFF2-40B4-BE49-F238E27FC236}">
                <a16:creationId xmlns:a16="http://schemas.microsoft.com/office/drawing/2014/main" id="{87FA656F-420C-45E3-81CC-8174D8ECC899}"/>
              </a:ext>
            </a:extLst>
          </p:cNvPr>
          <p:cNvSpPr>
            <a:spLocks noGrp="1"/>
          </p:cNvSpPr>
          <p:nvPr>
            <p:ph type="title"/>
          </p:nvPr>
        </p:nvSpPr>
        <p:spPr/>
        <p:txBody>
          <a:bodyPr/>
          <a:lstStyle/>
          <a:p>
            <a:r>
              <a:rPr lang="nl-NL" dirty="0"/>
              <a:t>Stelling 1</a:t>
            </a:r>
          </a:p>
        </p:txBody>
      </p:sp>
      <p:sp useBgFill="1">
        <p:nvSpPr>
          <p:cNvPr id="3" name="Tijdelijke aanduiding voor inhoud 2">
            <a:extLst>
              <a:ext uri="{FF2B5EF4-FFF2-40B4-BE49-F238E27FC236}">
                <a16:creationId xmlns:a16="http://schemas.microsoft.com/office/drawing/2014/main" id="{A0D002D6-14C5-471C-8329-5C3745F6BE9B}"/>
              </a:ext>
            </a:extLst>
          </p:cNvPr>
          <p:cNvSpPr>
            <a:spLocks noGrp="1"/>
          </p:cNvSpPr>
          <p:nvPr>
            <p:ph idx="1"/>
          </p:nvPr>
        </p:nvSpPr>
        <p:spPr/>
        <p:txBody>
          <a:bodyPr/>
          <a:lstStyle/>
          <a:p>
            <a:endParaRPr lang="nl-NL" dirty="0"/>
          </a:p>
          <a:p>
            <a:endParaRPr lang="nl-NL" dirty="0"/>
          </a:p>
          <a:p>
            <a:pPr marL="0" indent="0" algn="ctr">
              <a:buNone/>
            </a:pPr>
            <a:r>
              <a:rPr lang="nl-NL" dirty="0"/>
              <a:t>Interprofessioneel samenwerken is een fantastisch theoretisch concept, maar onhaalbaar om te realiseren in de praktijk.</a:t>
            </a:r>
          </a:p>
          <a:p>
            <a:endParaRPr lang="nl-NL" dirty="0"/>
          </a:p>
        </p:txBody>
      </p:sp>
    </p:spTree>
    <p:extLst>
      <p:ext uri="{BB962C8B-B14F-4D97-AF65-F5344CB8AC3E}">
        <p14:creationId xmlns:p14="http://schemas.microsoft.com/office/powerpoint/2010/main" val="2567873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rgbClr val="0070C0"/>
                </a:solidFill>
              </a:rPr>
              <a:t>Inhoud</a:t>
            </a:r>
          </a:p>
        </p:txBody>
      </p:sp>
      <p:sp>
        <p:nvSpPr>
          <p:cNvPr id="3" name="Tijdelijke aanduiding voor inhoud 2"/>
          <p:cNvSpPr>
            <a:spLocks noGrp="1"/>
          </p:cNvSpPr>
          <p:nvPr>
            <p:ph idx="1"/>
          </p:nvPr>
        </p:nvSpPr>
        <p:spPr>
          <a:ln>
            <a:noFill/>
          </a:ln>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endParaRPr lang="nl-NL" dirty="0">
              <a:solidFill>
                <a:schemeClr val="tx1"/>
              </a:solidFill>
            </a:endParaRPr>
          </a:p>
          <a:p>
            <a:pPr marL="0" indent="0">
              <a:buNone/>
            </a:pPr>
            <a:r>
              <a:rPr lang="nl-NL" b="1" dirty="0">
                <a:solidFill>
                  <a:schemeClr val="tx1"/>
                </a:solidFill>
              </a:rPr>
              <a:t>College</a:t>
            </a:r>
          </a:p>
          <a:p>
            <a:pPr marL="0" indent="0">
              <a:buNone/>
            </a:pPr>
            <a:r>
              <a:rPr lang="nl-NL" dirty="0">
                <a:solidFill>
                  <a:schemeClr val="tx1"/>
                </a:solidFill>
              </a:rPr>
              <a:t>“Wat is interprofessioneel samenwerken?”</a:t>
            </a:r>
          </a:p>
          <a:p>
            <a:pPr marL="0" indent="0">
              <a:buNone/>
            </a:pPr>
            <a:endParaRPr lang="nl-NL" dirty="0">
              <a:solidFill>
                <a:schemeClr val="tx1"/>
              </a:solidFill>
            </a:endParaRPr>
          </a:p>
          <a:p>
            <a:pPr marL="0" indent="0">
              <a:buNone/>
            </a:pPr>
            <a:r>
              <a:rPr lang="nl-NL" b="1" dirty="0">
                <a:solidFill>
                  <a:schemeClr val="tx1"/>
                </a:solidFill>
              </a:rPr>
              <a:t>Paneldiscussie</a:t>
            </a:r>
            <a:endParaRPr lang="nl-NL" dirty="0">
              <a:solidFill>
                <a:schemeClr val="tx1"/>
              </a:solidFill>
            </a:endParaRPr>
          </a:p>
          <a:p>
            <a:pPr marL="0" indent="0">
              <a:buNone/>
            </a:pPr>
            <a:r>
              <a:rPr lang="nl-NL" dirty="0">
                <a:solidFill>
                  <a:schemeClr val="tx1"/>
                </a:solidFill>
              </a:rPr>
              <a:t>Experts uit zorg en onderwijs </a:t>
            </a:r>
          </a:p>
        </p:txBody>
      </p:sp>
    </p:spTree>
    <p:extLst>
      <p:ext uri="{BB962C8B-B14F-4D97-AF65-F5344CB8AC3E}">
        <p14:creationId xmlns:p14="http://schemas.microsoft.com/office/powerpoint/2010/main" val="1941820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5BE31F-94F1-4C74-B10E-72D30F68C53E}"/>
              </a:ext>
            </a:extLst>
          </p:cNvPr>
          <p:cNvSpPr>
            <a:spLocks noGrp="1"/>
          </p:cNvSpPr>
          <p:nvPr>
            <p:ph type="title"/>
          </p:nvPr>
        </p:nvSpPr>
        <p:spPr/>
        <p:txBody>
          <a:bodyPr/>
          <a:lstStyle/>
          <a:p>
            <a:r>
              <a:rPr lang="nl-NL" dirty="0"/>
              <a:t>Stelling 2</a:t>
            </a:r>
          </a:p>
        </p:txBody>
      </p:sp>
      <p:sp>
        <p:nvSpPr>
          <p:cNvPr id="3" name="Tijdelijke aanduiding voor inhoud 2">
            <a:extLst>
              <a:ext uri="{FF2B5EF4-FFF2-40B4-BE49-F238E27FC236}">
                <a16:creationId xmlns:a16="http://schemas.microsoft.com/office/drawing/2014/main" id="{55424EC5-1B76-4FFD-9D55-8B2160C3A289}"/>
              </a:ext>
            </a:extLst>
          </p:cNvPr>
          <p:cNvSpPr>
            <a:spLocks noGrp="1"/>
          </p:cNvSpPr>
          <p:nvPr>
            <p:ph idx="1"/>
          </p:nvPr>
        </p:nvSpPr>
        <p:spPr/>
        <p:txBody>
          <a:bodyPr/>
          <a:lstStyle/>
          <a:p>
            <a:pPr marL="0" indent="0" algn="ctr">
              <a:buNone/>
            </a:pPr>
            <a:endParaRPr lang="nl-NL" dirty="0"/>
          </a:p>
          <a:p>
            <a:pPr marL="0" indent="0" algn="ctr">
              <a:buNone/>
            </a:pPr>
            <a:endParaRPr lang="nl-NL" dirty="0"/>
          </a:p>
          <a:p>
            <a:pPr marL="0" indent="0" algn="ctr">
              <a:buNone/>
            </a:pPr>
            <a:r>
              <a:rPr lang="nl-NL" dirty="0"/>
              <a:t>De arts is altijd eindverantwoordelijk en daarmee ook de regisseur van iedere interprofessionele samenwerking. </a:t>
            </a:r>
          </a:p>
          <a:p>
            <a:pPr marL="0" indent="0" algn="ctr">
              <a:buNone/>
            </a:pPr>
            <a:endParaRPr lang="nl-NL" dirty="0"/>
          </a:p>
          <a:p>
            <a:pPr marL="0" indent="0" algn="ctr">
              <a:buNone/>
            </a:pPr>
            <a:endParaRPr lang="nl-NL" dirty="0"/>
          </a:p>
        </p:txBody>
      </p:sp>
    </p:spTree>
    <p:extLst>
      <p:ext uri="{BB962C8B-B14F-4D97-AF65-F5344CB8AC3E}">
        <p14:creationId xmlns:p14="http://schemas.microsoft.com/office/powerpoint/2010/main" val="1449960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CD4840-2804-4368-8B52-F8062A105C21}"/>
              </a:ext>
            </a:extLst>
          </p:cNvPr>
          <p:cNvSpPr>
            <a:spLocks noGrp="1"/>
          </p:cNvSpPr>
          <p:nvPr>
            <p:ph type="title"/>
          </p:nvPr>
        </p:nvSpPr>
        <p:spPr/>
        <p:txBody>
          <a:bodyPr/>
          <a:lstStyle/>
          <a:p>
            <a:r>
              <a:rPr lang="nl-NL" dirty="0"/>
              <a:t>Stelling 3</a:t>
            </a:r>
          </a:p>
        </p:txBody>
      </p:sp>
      <p:sp>
        <p:nvSpPr>
          <p:cNvPr id="3" name="Tijdelijke aanduiding voor inhoud 2">
            <a:extLst>
              <a:ext uri="{FF2B5EF4-FFF2-40B4-BE49-F238E27FC236}">
                <a16:creationId xmlns:a16="http://schemas.microsoft.com/office/drawing/2014/main" id="{13D7963A-2085-4CD4-8223-830FBF3D9D2B}"/>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Revalidatie draait om fysiotherapie: mensen willen weer mobiel zijn. Inzet van andere disciplines is minder belangrijk.</a:t>
            </a:r>
          </a:p>
          <a:p>
            <a:pPr marL="0" indent="0">
              <a:buNone/>
            </a:pPr>
            <a:endParaRPr lang="nl-NL" dirty="0"/>
          </a:p>
        </p:txBody>
      </p:sp>
    </p:spTree>
    <p:extLst>
      <p:ext uri="{BB962C8B-B14F-4D97-AF65-F5344CB8AC3E}">
        <p14:creationId xmlns:p14="http://schemas.microsoft.com/office/powerpoint/2010/main" val="1831021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85C3DD-B44C-44F0-8AB3-21CE8359FD65}"/>
              </a:ext>
            </a:extLst>
          </p:cNvPr>
          <p:cNvSpPr>
            <a:spLocks noGrp="1"/>
          </p:cNvSpPr>
          <p:nvPr>
            <p:ph type="title"/>
          </p:nvPr>
        </p:nvSpPr>
        <p:spPr/>
        <p:txBody>
          <a:bodyPr/>
          <a:lstStyle/>
          <a:p>
            <a:r>
              <a:rPr lang="nl-NL" dirty="0"/>
              <a:t>Stelling 4</a:t>
            </a:r>
          </a:p>
        </p:txBody>
      </p:sp>
      <p:sp>
        <p:nvSpPr>
          <p:cNvPr id="3" name="Tijdelijke aanduiding voor inhoud 2">
            <a:extLst>
              <a:ext uri="{FF2B5EF4-FFF2-40B4-BE49-F238E27FC236}">
                <a16:creationId xmlns:a16="http://schemas.microsoft.com/office/drawing/2014/main" id="{DC7F0F0E-E2F6-4E57-84A2-CDF9EC9E4E46}"/>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Interprofessioneel samenwerken is de oplossing om de zorgkosten naar beneden te krijgen. </a:t>
            </a:r>
          </a:p>
          <a:p>
            <a:pPr marL="0" indent="0">
              <a:buNone/>
            </a:pPr>
            <a:endParaRPr lang="nl-NL" dirty="0"/>
          </a:p>
          <a:p>
            <a:pPr marL="0" indent="0" algn="ctr">
              <a:buNone/>
            </a:pPr>
            <a:endParaRPr lang="nl-NL" dirty="0"/>
          </a:p>
        </p:txBody>
      </p:sp>
    </p:spTree>
    <p:extLst>
      <p:ext uri="{BB962C8B-B14F-4D97-AF65-F5344CB8AC3E}">
        <p14:creationId xmlns:p14="http://schemas.microsoft.com/office/powerpoint/2010/main" val="36627377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65EAF-408A-496A-B6AD-D54752CAB525}"/>
              </a:ext>
            </a:extLst>
          </p:cNvPr>
          <p:cNvSpPr>
            <a:spLocks noGrp="1"/>
          </p:cNvSpPr>
          <p:nvPr>
            <p:ph type="title"/>
          </p:nvPr>
        </p:nvSpPr>
        <p:spPr/>
        <p:txBody>
          <a:bodyPr/>
          <a:lstStyle/>
          <a:p>
            <a:r>
              <a:rPr lang="nl-NL" dirty="0"/>
              <a:t>Stelling 5</a:t>
            </a:r>
          </a:p>
        </p:txBody>
      </p:sp>
      <p:sp>
        <p:nvSpPr>
          <p:cNvPr id="3" name="Tijdelijke aanduiding voor inhoud 2">
            <a:extLst>
              <a:ext uri="{FF2B5EF4-FFF2-40B4-BE49-F238E27FC236}">
                <a16:creationId xmlns:a16="http://schemas.microsoft.com/office/drawing/2014/main" id="{F3B91CF2-2636-4302-B996-B93C0FD6B576}"/>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Van zorgprofessionals mag je verwachten dat ze weten wat alle andere zorgprofessionals doen. </a:t>
            </a:r>
          </a:p>
          <a:p>
            <a:pPr marL="0" indent="0" algn="ctr">
              <a:buNone/>
            </a:pPr>
            <a:endParaRPr lang="nl-NL" dirty="0"/>
          </a:p>
          <a:p>
            <a:pPr marL="0" indent="0">
              <a:buNone/>
            </a:pPr>
            <a:endParaRPr lang="nl-NL" dirty="0"/>
          </a:p>
        </p:txBody>
      </p:sp>
    </p:spTree>
    <p:extLst>
      <p:ext uri="{BB962C8B-B14F-4D97-AF65-F5344CB8AC3E}">
        <p14:creationId xmlns:p14="http://schemas.microsoft.com/office/powerpoint/2010/main" val="558249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DB370B-B4A2-4C65-932C-7C0BD149CA7B}"/>
              </a:ext>
            </a:extLst>
          </p:cNvPr>
          <p:cNvSpPr>
            <a:spLocks noGrp="1"/>
          </p:cNvSpPr>
          <p:nvPr>
            <p:ph type="title"/>
          </p:nvPr>
        </p:nvSpPr>
        <p:spPr/>
        <p:txBody>
          <a:bodyPr/>
          <a:lstStyle/>
          <a:p>
            <a:r>
              <a:rPr lang="nl-NL" dirty="0"/>
              <a:t>Stelling 6</a:t>
            </a:r>
          </a:p>
        </p:txBody>
      </p:sp>
      <p:sp>
        <p:nvSpPr>
          <p:cNvPr id="3" name="Tijdelijke aanduiding voor inhoud 2">
            <a:extLst>
              <a:ext uri="{FF2B5EF4-FFF2-40B4-BE49-F238E27FC236}">
                <a16:creationId xmlns:a16="http://schemas.microsoft.com/office/drawing/2014/main" id="{89C33187-E9D6-4A95-B29B-E715F9517F22}"/>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Studenten van de faculteit gezondheid moeten een gezamenlijk eerste jaar krijgen om zo elkaar goed te leren kennen. </a:t>
            </a:r>
          </a:p>
          <a:p>
            <a:pPr marL="0" indent="0">
              <a:buNone/>
            </a:pPr>
            <a:endParaRPr lang="nl-NL" dirty="0"/>
          </a:p>
        </p:txBody>
      </p:sp>
    </p:spTree>
    <p:extLst>
      <p:ext uri="{BB962C8B-B14F-4D97-AF65-F5344CB8AC3E}">
        <p14:creationId xmlns:p14="http://schemas.microsoft.com/office/powerpoint/2010/main" val="36880305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067187-11E7-4BB7-8B77-E94C917EFBAC}"/>
              </a:ext>
            </a:extLst>
          </p:cNvPr>
          <p:cNvSpPr>
            <a:spLocks noGrp="1"/>
          </p:cNvSpPr>
          <p:nvPr>
            <p:ph type="title"/>
          </p:nvPr>
        </p:nvSpPr>
        <p:spPr/>
        <p:txBody>
          <a:bodyPr/>
          <a:lstStyle/>
          <a:p>
            <a:r>
              <a:rPr lang="nl-NL" dirty="0"/>
              <a:t>Stelling 7</a:t>
            </a:r>
          </a:p>
        </p:txBody>
      </p:sp>
      <p:sp>
        <p:nvSpPr>
          <p:cNvPr id="3" name="Tijdelijke aanduiding voor inhoud 2">
            <a:extLst>
              <a:ext uri="{FF2B5EF4-FFF2-40B4-BE49-F238E27FC236}">
                <a16:creationId xmlns:a16="http://schemas.microsoft.com/office/drawing/2014/main" id="{40251988-4648-43FB-B203-43A51588AF78}"/>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Conflicten in de interprofessionele samenwerking schaden het belang van de patiënt. </a:t>
            </a:r>
          </a:p>
          <a:p>
            <a:pPr marL="0" indent="0">
              <a:buNone/>
            </a:pPr>
            <a:endParaRPr lang="nl-NL" dirty="0"/>
          </a:p>
        </p:txBody>
      </p:sp>
    </p:spTree>
    <p:extLst>
      <p:ext uri="{BB962C8B-B14F-4D97-AF65-F5344CB8AC3E}">
        <p14:creationId xmlns:p14="http://schemas.microsoft.com/office/powerpoint/2010/main" val="3479382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971C23-4D00-47A2-AE9D-F99BD416CCA2}"/>
              </a:ext>
            </a:extLst>
          </p:cNvPr>
          <p:cNvSpPr>
            <a:spLocks noGrp="1"/>
          </p:cNvSpPr>
          <p:nvPr>
            <p:ph type="title"/>
          </p:nvPr>
        </p:nvSpPr>
        <p:spPr/>
        <p:txBody>
          <a:bodyPr/>
          <a:lstStyle/>
          <a:p>
            <a:r>
              <a:rPr lang="nl-NL" dirty="0"/>
              <a:t>Stelling 8</a:t>
            </a:r>
          </a:p>
        </p:txBody>
      </p:sp>
      <p:sp>
        <p:nvSpPr>
          <p:cNvPr id="3" name="Tijdelijke aanduiding voor inhoud 2">
            <a:extLst>
              <a:ext uri="{FF2B5EF4-FFF2-40B4-BE49-F238E27FC236}">
                <a16:creationId xmlns:a16="http://schemas.microsoft.com/office/drawing/2014/main" id="{8D6C03BE-751B-4B6D-9DCC-B9236D4EADBA}"/>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De beste leider van het interprofessionele team is de patiënt.</a:t>
            </a:r>
          </a:p>
          <a:p>
            <a:pPr marL="0" indent="0">
              <a:buNone/>
            </a:pPr>
            <a:endParaRPr lang="nl-NL" dirty="0"/>
          </a:p>
        </p:txBody>
      </p:sp>
    </p:spTree>
    <p:extLst>
      <p:ext uri="{BB962C8B-B14F-4D97-AF65-F5344CB8AC3E}">
        <p14:creationId xmlns:p14="http://schemas.microsoft.com/office/powerpoint/2010/main" val="369011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25557-381A-408B-A9DA-F74F1F67ED74}"/>
              </a:ext>
            </a:extLst>
          </p:cNvPr>
          <p:cNvSpPr>
            <a:spLocks noGrp="1"/>
          </p:cNvSpPr>
          <p:nvPr>
            <p:ph type="title"/>
          </p:nvPr>
        </p:nvSpPr>
        <p:spPr/>
        <p:txBody>
          <a:bodyPr/>
          <a:lstStyle/>
          <a:p>
            <a:r>
              <a:rPr lang="nl-NL" dirty="0"/>
              <a:t>Stelling 9</a:t>
            </a:r>
          </a:p>
        </p:txBody>
      </p:sp>
      <p:sp>
        <p:nvSpPr>
          <p:cNvPr id="3" name="Tijdelijke aanduiding voor inhoud 2">
            <a:extLst>
              <a:ext uri="{FF2B5EF4-FFF2-40B4-BE49-F238E27FC236}">
                <a16:creationId xmlns:a16="http://schemas.microsoft.com/office/drawing/2014/main" id="{B2D14E99-4516-4A1B-8677-03872DC699BC}"/>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Technologische ontwikkelingen zijn onmisbaar om te komen tot goede interprofessionele samenwerking.  </a:t>
            </a:r>
          </a:p>
          <a:p>
            <a:pPr marL="0" indent="0">
              <a:buNone/>
            </a:pPr>
            <a:endParaRPr lang="nl-NL" dirty="0"/>
          </a:p>
        </p:txBody>
      </p:sp>
    </p:spTree>
    <p:extLst>
      <p:ext uri="{BB962C8B-B14F-4D97-AF65-F5344CB8AC3E}">
        <p14:creationId xmlns:p14="http://schemas.microsoft.com/office/powerpoint/2010/main" val="9534024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6563C8-3660-47CD-903F-C65D697AF685}"/>
              </a:ext>
            </a:extLst>
          </p:cNvPr>
          <p:cNvSpPr>
            <a:spLocks noGrp="1"/>
          </p:cNvSpPr>
          <p:nvPr>
            <p:ph type="title"/>
          </p:nvPr>
        </p:nvSpPr>
        <p:spPr/>
        <p:txBody>
          <a:bodyPr/>
          <a:lstStyle/>
          <a:p>
            <a:r>
              <a:rPr lang="nl-NL" dirty="0"/>
              <a:t>Stelling 10</a:t>
            </a:r>
          </a:p>
        </p:txBody>
      </p:sp>
      <p:sp>
        <p:nvSpPr>
          <p:cNvPr id="3" name="Tijdelijke aanduiding voor inhoud 2">
            <a:extLst>
              <a:ext uri="{FF2B5EF4-FFF2-40B4-BE49-F238E27FC236}">
                <a16:creationId xmlns:a16="http://schemas.microsoft.com/office/drawing/2014/main" id="{AABDD818-04FA-4EFC-B56E-6A847C959DFC}"/>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De toenemende complexiteit van zorg leidt tot een toename van gespecialiseerde zorgprofessionals waardoor het moeilijker is om te komen tot interprofessionele samenwerking.</a:t>
            </a:r>
          </a:p>
          <a:p>
            <a:endParaRPr lang="nl-NL" dirty="0"/>
          </a:p>
        </p:txBody>
      </p:sp>
    </p:spTree>
    <p:extLst>
      <p:ext uri="{BB962C8B-B14F-4D97-AF65-F5344CB8AC3E}">
        <p14:creationId xmlns:p14="http://schemas.microsoft.com/office/powerpoint/2010/main" val="2568645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D8B37C-918C-47D1-AADD-86E685BB981F}"/>
              </a:ext>
            </a:extLst>
          </p:cNvPr>
          <p:cNvSpPr>
            <a:spLocks noGrp="1"/>
          </p:cNvSpPr>
          <p:nvPr>
            <p:ph type="title"/>
          </p:nvPr>
        </p:nvSpPr>
        <p:spPr/>
        <p:txBody>
          <a:bodyPr/>
          <a:lstStyle/>
          <a:p>
            <a:r>
              <a:rPr lang="nl-NL" dirty="0"/>
              <a:t>Stelling 11</a:t>
            </a:r>
          </a:p>
        </p:txBody>
      </p:sp>
      <p:sp useBgFill="1">
        <p:nvSpPr>
          <p:cNvPr id="3" name="Tijdelijke aanduiding voor inhoud 2">
            <a:extLst>
              <a:ext uri="{FF2B5EF4-FFF2-40B4-BE49-F238E27FC236}">
                <a16:creationId xmlns:a16="http://schemas.microsoft.com/office/drawing/2014/main" id="{AF49081D-7B16-4649-9532-14FB7BE1499E}"/>
              </a:ext>
            </a:extLst>
          </p:cNvPr>
          <p:cNvSpPr>
            <a:spLocks noGrp="1"/>
          </p:cNvSpPr>
          <p:nvPr>
            <p:ph idx="1"/>
          </p:nvPr>
        </p:nvSpPr>
        <p:spPr/>
        <p:txBody>
          <a:bodyPr/>
          <a:lstStyle/>
          <a:p>
            <a:pPr marL="0" indent="0">
              <a:buNone/>
            </a:pPr>
            <a:endParaRPr lang="nl-NL" dirty="0"/>
          </a:p>
          <a:p>
            <a:pPr marL="0" indent="0">
              <a:buNone/>
            </a:pPr>
            <a:endParaRPr lang="nl-NL" dirty="0"/>
          </a:p>
          <a:p>
            <a:pPr marL="0" indent="0" algn="ctr">
              <a:buNone/>
            </a:pPr>
            <a:r>
              <a:rPr lang="nl-NL" dirty="0"/>
              <a:t>Studenten weten beter wat interprofessioneel samenwerken is dan zittende zorgprofessionals. </a:t>
            </a:r>
          </a:p>
          <a:p>
            <a:pPr marL="0" indent="0" algn="ctr">
              <a:buNone/>
            </a:pPr>
            <a:endParaRPr lang="nl-NL" dirty="0"/>
          </a:p>
        </p:txBody>
      </p:sp>
    </p:spTree>
    <p:extLst>
      <p:ext uri="{BB962C8B-B14F-4D97-AF65-F5344CB8AC3E}">
        <p14:creationId xmlns:p14="http://schemas.microsoft.com/office/powerpoint/2010/main" val="8954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dirty="0">
                <a:solidFill>
                  <a:srgbClr val="0070C0"/>
                </a:solidFill>
              </a:rPr>
              <a:t>Leerdoelen</a:t>
            </a:r>
            <a:endParaRPr lang="en-US" b="1" dirty="0">
              <a:solidFill>
                <a:srgbClr val="0070C0"/>
              </a:solidFill>
            </a:endParaRPr>
          </a:p>
        </p:txBody>
      </p:sp>
      <p:sp>
        <p:nvSpPr>
          <p:cNvPr id="3" name="Content Placeholder 2"/>
          <p:cNvSpPr>
            <a:spLocks noGrp="1"/>
          </p:cNvSpPr>
          <p:nvPr>
            <p:ph idx="1"/>
          </p:nvPr>
        </p:nvSpPr>
        <p:spPr>
          <a:ln>
            <a:noFill/>
          </a:ln>
        </p:spPr>
        <p:style>
          <a:lnRef idx="2">
            <a:schemeClr val="accent5"/>
          </a:lnRef>
          <a:fillRef idx="1">
            <a:schemeClr val="lt1"/>
          </a:fillRef>
          <a:effectRef idx="0">
            <a:schemeClr val="accent5"/>
          </a:effectRef>
          <a:fontRef idx="minor">
            <a:schemeClr val="dk1"/>
          </a:fontRef>
        </p:style>
        <p:txBody>
          <a:bodyPr>
            <a:noAutofit/>
          </a:bodyPr>
          <a:lstStyle/>
          <a:p>
            <a:pPr marL="0" indent="0">
              <a:buNone/>
            </a:pPr>
            <a:r>
              <a:rPr lang="en-US" sz="2800" dirty="0">
                <a:solidFill>
                  <a:schemeClr val="tx1"/>
                </a:solidFill>
              </a:rPr>
              <a:t>Na </a:t>
            </a:r>
            <a:r>
              <a:rPr lang="nl-NL" sz="2800" dirty="0">
                <a:solidFill>
                  <a:schemeClr val="tx1"/>
                </a:solidFill>
              </a:rPr>
              <a:t>het college :</a:t>
            </a:r>
          </a:p>
          <a:p>
            <a:r>
              <a:rPr lang="nl-NL" sz="2800" dirty="0">
                <a:solidFill>
                  <a:schemeClr val="tx1"/>
                </a:solidFill>
              </a:rPr>
              <a:t>Heb je inzicht in de begrippen monodisciplinair, multidisciplinair, interdisciplinair en interprofessioneel</a:t>
            </a:r>
          </a:p>
          <a:p>
            <a:r>
              <a:rPr lang="nl-NL" sz="2800" dirty="0">
                <a:solidFill>
                  <a:schemeClr val="tx1"/>
                </a:solidFill>
              </a:rPr>
              <a:t>Heb je inzicht  in het belang van interprofessionele samenwerking  voor de zorg</a:t>
            </a:r>
          </a:p>
          <a:p>
            <a:r>
              <a:rPr lang="nl-NL" sz="2800" dirty="0">
                <a:solidFill>
                  <a:schemeClr val="tx1"/>
                </a:solidFill>
              </a:rPr>
              <a:t>Heb je een beeld van je eigen rol, die van andere zorgprofessionals en jullie onderlinge relaties</a:t>
            </a:r>
          </a:p>
        </p:txBody>
      </p:sp>
    </p:spTree>
    <p:extLst>
      <p:ext uri="{BB962C8B-B14F-4D97-AF65-F5344CB8AC3E}">
        <p14:creationId xmlns:p14="http://schemas.microsoft.com/office/powerpoint/2010/main" val="1624815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56792"/>
            <a:ext cx="8496944" cy="4525963"/>
          </a:xfrm>
          <a:ln>
            <a:noFill/>
          </a:ln>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nl-NL" b="1" dirty="0">
                <a:solidFill>
                  <a:schemeClr val="tx1"/>
                </a:solidFill>
              </a:rPr>
              <a:t>Bespreek met je buurvrouw/buurman de volgende vraag:</a:t>
            </a:r>
          </a:p>
          <a:p>
            <a:pPr marL="0" indent="0">
              <a:buNone/>
            </a:pPr>
            <a:endParaRPr lang="nl-NL" b="1" dirty="0">
              <a:solidFill>
                <a:schemeClr val="tx1"/>
              </a:solidFill>
            </a:endParaRPr>
          </a:p>
          <a:p>
            <a:r>
              <a:rPr lang="nl-NL">
                <a:solidFill>
                  <a:schemeClr val="tx1"/>
                </a:solidFill>
              </a:rPr>
              <a:t>Wat kenmerkt </a:t>
            </a:r>
            <a:r>
              <a:rPr lang="nl-NL" dirty="0">
                <a:solidFill>
                  <a:schemeClr val="tx1"/>
                </a:solidFill>
              </a:rPr>
              <a:t>goede samenwerking?</a:t>
            </a:r>
          </a:p>
          <a:p>
            <a:pPr marL="0" indent="0">
              <a:buNone/>
            </a:pPr>
            <a:endParaRPr lang="nl-NL" b="1" dirty="0">
              <a:solidFill>
                <a:schemeClr val="tx1"/>
              </a:solidFill>
            </a:endParaRPr>
          </a:p>
          <a:p>
            <a:pPr marL="0" indent="0">
              <a:buNone/>
            </a:pPr>
            <a:endParaRPr lang="en-US" dirty="0"/>
          </a:p>
        </p:txBody>
      </p:sp>
      <p:sp>
        <p:nvSpPr>
          <p:cNvPr id="5" name="Titel 4"/>
          <p:cNvSpPr>
            <a:spLocks noGrp="1"/>
          </p:cNvSpPr>
          <p:nvPr>
            <p:ph type="title"/>
          </p:nvPr>
        </p:nvSpPr>
        <p:spPr/>
        <p:txBody>
          <a:bodyPr>
            <a:normAutofit fontScale="90000"/>
          </a:bodyPr>
          <a:lstStyle/>
          <a:p>
            <a:br>
              <a:rPr lang="nl-NL" b="1" dirty="0">
                <a:solidFill>
                  <a:srgbClr val="0070C0"/>
                </a:solidFill>
              </a:rPr>
            </a:br>
            <a:r>
              <a:rPr lang="nl-NL" sz="4900" b="1" dirty="0">
                <a:solidFill>
                  <a:srgbClr val="0070C0"/>
                </a:solidFill>
              </a:rPr>
              <a:t>Opdracht</a:t>
            </a:r>
            <a:br>
              <a:rPr lang="nl-NL" b="1" dirty="0">
                <a:solidFill>
                  <a:srgbClr val="0070C0"/>
                </a:solidFill>
              </a:rPr>
            </a:br>
            <a:endParaRPr lang="nl-NL" b="1" dirty="0">
              <a:solidFill>
                <a:srgbClr val="0070C0"/>
              </a:solidFill>
            </a:endParaRPr>
          </a:p>
        </p:txBody>
      </p:sp>
    </p:spTree>
    <p:extLst>
      <p:ext uri="{BB962C8B-B14F-4D97-AF65-F5344CB8AC3E}">
        <p14:creationId xmlns:p14="http://schemas.microsoft.com/office/powerpoint/2010/main" val="408798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7C117C-50AC-40D4-8163-5F60539E22C4}"/>
              </a:ext>
            </a:extLst>
          </p:cNvPr>
          <p:cNvSpPr>
            <a:spLocks noGrp="1"/>
          </p:cNvSpPr>
          <p:nvPr>
            <p:ph type="title"/>
          </p:nvPr>
        </p:nvSpPr>
        <p:spPr/>
        <p:txBody>
          <a:bodyPr/>
          <a:lstStyle/>
          <a:p>
            <a:r>
              <a:rPr lang="nl-NL" b="1" dirty="0">
                <a:solidFill>
                  <a:srgbClr val="0070C0"/>
                </a:solidFill>
              </a:rPr>
              <a:t>Goede samenwerking?</a:t>
            </a:r>
          </a:p>
        </p:txBody>
      </p:sp>
      <p:sp>
        <p:nvSpPr>
          <p:cNvPr id="3" name="Tijdelijke aanduiding voor inhoud 2">
            <a:extLst>
              <a:ext uri="{FF2B5EF4-FFF2-40B4-BE49-F238E27FC236}">
                <a16:creationId xmlns:a16="http://schemas.microsoft.com/office/drawing/2014/main" id="{521CBC16-8A90-44A4-9F37-22603E07CC6D}"/>
              </a:ext>
            </a:extLst>
          </p:cNvPr>
          <p:cNvSpPr>
            <a:spLocks noGrp="1"/>
          </p:cNvSpPr>
          <p:nvPr>
            <p:ph idx="1"/>
          </p:nvPr>
        </p:nvSpPr>
        <p:spPr/>
        <p:txBody>
          <a:bodyPr/>
          <a:lstStyle/>
          <a:p>
            <a:pPr marL="0" indent="0">
              <a:buNone/>
            </a:pPr>
            <a:r>
              <a:rPr lang="nl-NL" dirty="0"/>
              <a:t>Antwoord op deze vraag wordt o.a. bepaald door:</a:t>
            </a:r>
          </a:p>
          <a:p>
            <a:r>
              <a:rPr lang="nl-NL" dirty="0"/>
              <a:t>Context: </a:t>
            </a:r>
          </a:p>
          <a:p>
            <a:pPr lvl="1"/>
            <a:r>
              <a:rPr lang="nl-NL" dirty="0"/>
              <a:t>SEH of voetbalteam</a:t>
            </a:r>
          </a:p>
          <a:p>
            <a:r>
              <a:rPr lang="nl-NL" dirty="0"/>
              <a:t>Teamsamenstelling: </a:t>
            </a:r>
          </a:p>
          <a:p>
            <a:pPr lvl="1"/>
            <a:r>
              <a:rPr lang="nl-NL" dirty="0" err="1"/>
              <a:t>vaktherapeuten</a:t>
            </a:r>
            <a:r>
              <a:rPr lang="nl-NL" dirty="0"/>
              <a:t> of het kabinet</a:t>
            </a:r>
          </a:p>
          <a:p>
            <a:r>
              <a:rPr lang="nl-NL" dirty="0"/>
              <a:t>Doel: </a:t>
            </a:r>
          </a:p>
          <a:p>
            <a:pPr lvl="1"/>
            <a:r>
              <a:rPr lang="nl-NL" dirty="0"/>
              <a:t>winst behalen of iemand met CVA mobiliseren</a:t>
            </a:r>
          </a:p>
        </p:txBody>
      </p:sp>
    </p:spTree>
    <p:extLst>
      <p:ext uri="{BB962C8B-B14F-4D97-AF65-F5344CB8AC3E}">
        <p14:creationId xmlns:p14="http://schemas.microsoft.com/office/powerpoint/2010/main" val="2315837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ctrTitle"/>
          </p:nvPr>
        </p:nvSpPr>
        <p:spPr>
          <a:xfrm>
            <a:off x="179512" y="1556792"/>
            <a:ext cx="8712968" cy="1470025"/>
          </a:xfrm>
          <a:ln>
            <a:noFill/>
          </a:ln>
        </p:spPr>
        <p:style>
          <a:lnRef idx="2">
            <a:schemeClr val="accent5"/>
          </a:lnRef>
          <a:fillRef idx="1">
            <a:schemeClr val="lt1"/>
          </a:fillRef>
          <a:effectRef idx="0">
            <a:schemeClr val="accent5"/>
          </a:effectRef>
          <a:fontRef idx="minor">
            <a:schemeClr val="dk1"/>
          </a:fontRef>
        </p:style>
        <p:txBody>
          <a:bodyPr>
            <a:noAutofit/>
          </a:bodyPr>
          <a:lstStyle/>
          <a:p>
            <a:r>
              <a:rPr lang="nl-NL" sz="4800" b="1" dirty="0">
                <a:solidFill>
                  <a:srgbClr val="0070C0"/>
                </a:solidFill>
              </a:rPr>
              <a:t>Achtergrond interprofessionele samenwerking</a:t>
            </a:r>
          </a:p>
        </p:txBody>
      </p:sp>
    </p:spTree>
    <p:extLst>
      <p:ext uri="{BB962C8B-B14F-4D97-AF65-F5344CB8AC3E}">
        <p14:creationId xmlns:p14="http://schemas.microsoft.com/office/powerpoint/2010/main" val="3187663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a:solidFill>
                  <a:srgbClr val="0070C0"/>
                </a:solidFill>
              </a:rPr>
              <a:t>Complexe zorg?</a:t>
            </a:r>
          </a:p>
        </p:txBody>
      </p:sp>
      <p:sp>
        <p:nvSpPr>
          <p:cNvPr id="3" name="Tekstvak 2"/>
          <p:cNvSpPr txBox="1"/>
          <p:nvPr/>
        </p:nvSpPr>
        <p:spPr>
          <a:xfrm>
            <a:off x="1403648" y="5138028"/>
            <a:ext cx="6922408" cy="523220"/>
          </a:xfrm>
          <a:prstGeom prst="rect">
            <a:avLst/>
          </a:prstGeom>
          <a:noFill/>
        </p:spPr>
        <p:txBody>
          <a:bodyPr wrap="none" rtlCol="0">
            <a:spAutoFit/>
          </a:bodyPr>
          <a:lstStyle/>
          <a:p>
            <a:r>
              <a:rPr lang="nl-NL" sz="2800" b="1" dirty="0"/>
              <a:t>Noodzaak interprofessionele samenwerking! </a:t>
            </a:r>
          </a:p>
        </p:txBody>
      </p:sp>
    </p:spTree>
    <p:extLst>
      <p:ext uri="{BB962C8B-B14F-4D97-AF65-F5344CB8AC3E}">
        <p14:creationId xmlns:p14="http://schemas.microsoft.com/office/powerpoint/2010/main" val="2180087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dirty="0">
                <a:solidFill>
                  <a:srgbClr val="0070C0"/>
                </a:solidFill>
              </a:rPr>
              <a:t>Ben jij gezond?</a:t>
            </a:r>
            <a:endParaRPr lang="nl-NL" dirty="0"/>
          </a:p>
        </p:txBody>
      </p:sp>
      <p:sp>
        <p:nvSpPr>
          <p:cNvPr id="3" name="Tijdelijke aanduiding voor tekst 2"/>
          <p:cNvSpPr>
            <a:spLocks noGrp="1"/>
          </p:cNvSpPr>
          <p:nvPr>
            <p:ph type="body" idx="1"/>
          </p:nvPr>
        </p:nvSpPr>
        <p:spPr/>
        <p:txBody>
          <a:bodyPr/>
          <a:lstStyle/>
          <a:p>
            <a:r>
              <a:rPr lang="nl-NL" dirty="0"/>
              <a:t>Optie 1: WHO</a:t>
            </a:r>
          </a:p>
        </p:txBody>
      </p:sp>
      <p:sp>
        <p:nvSpPr>
          <p:cNvPr id="4" name="Tijdelijke aanduiding voor inhoud 3"/>
          <p:cNvSpPr>
            <a:spLocks noGrp="1"/>
          </p:cNvSpPr>
          <p:nvPr>
            <p:ph sz="half" idx="2"/>
          </p:nvPr>
        </p:nvSpPr>
        <p:spPr/>
        <p:txBody>
          <a:bodyPr>
            <a:normAutofit/>
          </a:bodyPr>
          <a:lstStyle/>
          <a:p>
            <a:r>
              <a:rPr lang="nl-NL" b="1" dirty="0"/>
              <a:t>Gezondheid</a:t>
            </a:r>
            <a:r>
              <a:rPr lang="nl-NL" dirty="0"/>
              <a:t> als de afwezigheid van ziekte</a:t>
            </a:r>
          </a:p>
        </p:txBody>
      </p:sp>
      <p:sp>
        <p:nvSpPr>
          <p:cNvPr id="6" name="Tijdelijke aanduiding voor tekst 5"/>
          <p:cNvSpPr>
            <a:spLocks noGrp="1"/>
          </p:cNvSpPr>
          <p:nvPr>
            <p:ph type="body" sz="quarter" idx="3"/>
          </p:nvPr>
        </p:nvSpPr>
        <p:spPr/>
        <p:txBody>
          <a:bodyPr/>
          <a:lstStyle/>
          <a:p>
            <a:r>
              <a:rPr lang="nl-NL" dirty="0"/>
              <a:t>Optie 2: Huber et al.</a:t>
            </a:r>
          </a:p>
        </p:txBody>
      </p:sp>
      <p:sp>
        <p:nvSpPr>
          <p:cNvPr id="5" name="Tijdelijke aanduiding voor inhoud 4"/>
          <p:cNvSpPr>
            <a:spLocks noGrp="1"/>
          </p:cNvSpPr>
          <p:nvPr>
            <p:ph sz="quarter" idx="4"/>
          </p:nvPr>
        </p:nvSpPr>
        <p:spPr/>
        <p:txBody>
          <a:bodyPr>
            <a:normAutofit/>
          </a:bodyPr>
          <a:lstStyle/>
          <a:p>
            <a:r>
              <a:rPr lang="en-US" b="1" dirty="0" err="1"/>
              <a:t>Gezondheid</a:t>
            </a:r>
            <a:r>
              <a:rPr lang="en-US" b="1" dirty="0"/>
              <a:t> </a:t>
            </a:r>
            <a:r>
              <a:rPr lang="en-US" dirty="0" err="1"/>
              <a:t>als</a:t>
            </a:r>
            <a:r>
              <a:rPr lang="en-US" dirty="0"/>
              <a:t> de </a:t>
            </a:r>
            <a:r>
              <a:rPr lang="en-US" dirty="0" err="1"/>
              <a:t>mogelijkheid</a:t>
            </a:r>
            <a:r>
              <a:rPr lang="en-US" dirty="0"/>
              <a:t> om </a:t>
            </a:r>
            <a:r>
              <a:rPr lang="en-US" dirty="0" err="1"/>
              <a:t>je</a:t>
            </a:r>
            <a:r>
              <a:rPr lang="en-US" dirty="0"/>
              <a:t> </a:t>
            </a:r>
            <a:r>
              <a:rPr lang="en-US" dirty="0" err="1"/>
              <a:t>aan</a:t>
            </a:r>
            <a:r>
              <a:rPr lang="en-US" dirty="0"/>
              <a:t> </a:t>
            </a:r>
            <a:r>
              <a:rPr lang="en-US" dirty="0" err="1"/>
              <a:t>te</a:t>
            </a:r>
            <a:r>
              <a:rPr lang="en-US" dirty="0"/>
              <a:t> </a:t>
            </a:r>
            <a:r>
              <a:rPr lang="en-US" dirty="0" err="1"/>
              <a:t>passen</a:t>
            </a:r>
            <a:r>
              <a:rPr lang="en-US" dirty="0"/>
              <a:t> in het </a:t>
            </a:r>
            <a:r>
              <a:rPr lang="en-US" dirty="0" err="1"/>
              <a:t>licht</a:t>
            </a:r>
            <a:r>
              <a:rPr lang="en-US" dirty="0"/>
              <a:t> van </a:t>
            </a:r>
            <a:r>
              <a:rPr lang="en-US" dirty="0" err="1"/>
              <a:t>fysieke</a:t>
            </a:r>
            <a:r>
              <a:rPr lang="en-US" dirty="0"/>
              <a:t>, </a:t>
            </a:r>
            <a:r>
              <a:rPr lang="en-US" dirty="0" err="1"/>
              <a:t>emotionele</a:t>
            </a:r>
            <a:r>
              <a:rPr lang="en-US" dirty="0"/>
              <a:t> </a:t>
            </a:r>
            <a:r>
              <a:rPr lang="en-US" dirty="0" err="1"/>
              <a:t>en</a:t>
            </a:r>
            <a:r>
              <a:rPr lang="en-US" dirty="0"/>
              <a:t> </a:t>
            </a:r>
            <a:r>
              <a:rPr lang="en-US" dirty="0" err="1"/>
              <a:t>sociale</a:t>
            </a:r>
            <a:r>
              <a:rPr lang="en-US" dirty="0"/>
              <a:t> </a:t>
            </a:r>
            <a:r>
              <a:rPr lang="en-US" dirty="0" err="1"/>
              <a:t>uitdagingen</a:t>
            </a:r>
            <a:r>
              <a:rPr lang="en-US" dirty="0"/>
              <a:t> van het </a:t>
            </a:r>
            <a:r>
              <a:rPr lang="en-US" dirty="0" err="1"/>
              <a:t>leven</a:t>
            </a:r>
            <a:r>
              <a:rPr lang="en-US" dirty="0"/>
              <a:t>. </a:t>
            </a:r>
          </a:p>
        </p:txBody>
      </p:sp>
    </p:spTree>
    <p:extLst>
      <p:ext uri="{BB962C8B-B14F-4D97-AF65-F5344CB8AC3E}">
        <p14:creationId xmlns:p14="http://schemas.microsoft.com/office/powerpoint/2010/main" val="216566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b="1" noProof="0" dirty="0" err="1">
                <a:solidFill>
                  <a:srgbClr val="0070C0"/>
                </a:solidFill>
              </a:rPr>
              <a:t>Achtergrond</a:t>
            </a:r>
            <a:endParaRPr lang="en-GB" b="1" noProof="0" dirty="0">
              <a:solidFill>
                <a:srgbClr val="0070C0"/>
              </a:solidFill>
            </a:endParaRPr>
          </a:p>
        </p:txBody>
      </p:sp>
      <p:sp>
        <p:nvSpPr>
          <p:cNvPr id="4" name="Tijdelijke aanduiding voor inhoud 3"/>
          <p:cNvSpPr>
            <a:spLocks noGrp="1"/>
          </p:cNvSpPr>
          <p:nvPr>
            <p:ph sz="half" idx="1"/>
          </p:nvPr>
        </p:nvSpPr>
        <p:spPr>
          <a:xfrm>
            <a:off x="457200" y="1052736"/>
            <a:ext cx="5770984" cy="5805264"/>
          </a:xfrm>
        </p:spPr>
        <p:txBody>
          <a:bodyPr>
            <a:normAutofit fontScale="92500" lnSpcReduction="20000"/>
          </a:bodyPr>
          <a:lstStyle/>
          <a:p>
            <a:pPr marL="0" indent="0">
              <a:buNone/>
            </a:pPr>
            <a:endParaRPr lang="nl-NL" sz="2800" dirty="0">
              <a:sym typeface="Wingdings" panose="05000000000000000000" pitchFamily="2" charset="2"/>
            </a:endParaRPr>
          </a:p>
          <a:p>
            <a:pPr>
              <a:buFontTx/>
              <a:buChar char="-"/>
            </a:pPr>
            <a:r>
              <a:rPr lang="nl-NL" sz="2800" dirty="0"/>
              <a:t>Rapport “Naar nieuwe zorg en zorgberoepen”</a:t>
            </a:r>
            <a:r>
              <a:rPr lang="nl-NL" sz="2800" dirty="0">
                <a:sym typeface="Wingdings" panose="05000000000000000000" pitchFamily="2" charset="2"/>
              </a:rPr>
              <a:t>(Kaljouw &amp; Van Vliet, 2015)</a:t>
            </a:r>
          </a:p>
          <a:p>
            <a:pPr lvl="1">
              <a:buFontTx/>
              <a:buChar char="-"/>
            </a:pPr>
            <a:r>
              <a:rPr lang="nl-NL" sz="2800" dirty="0">
                <a:sym typeface="Wingdings" panose="05000000000000000000" pitchFamily="2" charset="2"/>
              </a:rPr>
              <a:t>Functioneren centraal</a:t>
            </a:r>
          </a:p>
          <a:p>
            <a:pPr lvl="1">
              <a:buFontTx/>
              <a:buChar char="-"/>
            </a:pPr>
            <a:r>
              <a:rPr lang="nl-NL" sz="2800" dirty="0">
                <a:sym typeface="Wingdings" panose="05000000000000000000" pitchFamily="2" charset="2"/>
              </a:rPr>
              <a:t>Ander begrip van gezondheid</a:t>
            </a:r>
          </a:p>
          <a:p>
            <a:pPr lvl="1">
              <a:buFontTx/>
              <a:buChar char="-"/>
            </a:pPr>
            <a:r>
              <a:rPr lang="nl-NL" sz="2800" dirty="0">
                <a:sym typeface="Wingdings" panose="05000000000000000000" pitchFamily="2" charset="2"/>
              </a:rPr>
              <a:t>Zorgvraag in 2030</a:t>
            </a:r>
          </a:p>
          <a:p>
            <a:pPr lvl="1">
              <a:buFontTx/>
              <a:buChar char="-"/>
            </a:pPr>
            <a:endParaRPr lang="nl-NL" sz="2800" dirty="0">
              <a:sym typeface="Wingdings" panose="05000000000000000000" pitchFamily="2" charset="2"/>
            </a:endParaRPr>
          </a:p>
          <a:p>
            <a:pPr>
              <a:buFontTx/>
              <a:buChar char="-"/>
            </a:pPr>
            <a:r>
              <a:rPr lang="nl-NL" sz="2800" dirty="0">
                <a:sym typeface="Wingdings" panose="05000000000000000000" pitchFamily="2" charset="2"/>
              </a:rPr>
              <a:t>Verbeteren kwaliteit van zorg (WHO, 2010; </a:t>
            </a:r>
            <a:r>
              <a:rPr lang="nl-NL" sz="2800" dirty="0" err="1">
                <a:sym typeface="Wingdings" panose="05000000000000000000" pitchFamily="2" charset="2"/>
              </a:rPr>
              <a:t>Reeves</a:t>
            </a:r>
            <a:r>
              <a:rPr lang="nl-NL" sz="2800" dirty="0">
                <a:sym typeface="Wingdings" panose="05000000000000000000" pitchFamily="2" charset="2"/>
              </a:rPr>
              <a:t> et al., 2010)</a:t>
            </a:r>
          </a:p>
          <a:p>
            <a:pPr marL="0" indent="0">
              <a:buNone/>
            </a:pPr>
            <a:endParaRPr lang="en-GB" sz="2800" dirty="0">
              <a:sym typeface="Wingdings" panose="05000000000000000000" pitchFamily="2" charset="2"/>
            </a:endParaRPr>
          </a:p>
          <a:p>
            <a:pPr>
              <a:buFontTx/>
              <a:buChar char="-"/>
            </a:pPr>
            <a:r>
              <a:rPr lang="nl-NL" sz="2800" dirty="0">
                <a:sym typeface="Wingdings" panose="05000000000000000000" pitchFamily="2" charset="2"/>
              </a:rPr>
              <a:t>Langere geschiedenis in landen als Amerika, 	Canada, Zweden, Noorwegen, Denemarken 	en Verenigd Koninkrijk</a:t>
            </a:r>
          </a:p>
          <a:p>
            <a:pPr marL="0" indent="0">
              <a:buNone/>
            </a:pPr>
            <a:endParaRPr lang="nl-NL" cap="none" noProof="0" dirty="0">
              <a:sym typeface="Wingdings" panose="05000000000000000000" pitchFamily="2" charset="2"/>
            </a:endParaRPr>
          </a:p>
          <a:p>
            <a:pPr marL="0" indent="0">
              <a:buNone/>
            </a:pPr>
            <a:endParaRPr lang="nl-NL" cap="none" noProof="0" dirty="0"/>
          </a:p>
          <a:p>
            <a:pPr>
              <a:buFontTx/>
              <a:buChar char="-"/>
            </a:pPr>
            <a:endParaRPr lang="nl-NL" dirty="0"/>
          </a:p>
          <a:p>
            <a:pPr marL="0" indent="0">
              <a:buNone/>
            </a:pPr>
            <a:endParaRPr lang="nl-NL" dirty="0"/>
          </a:p>
          <a:p>
            <a:pPr marL="0" indent="0">
              <a:buNone/>
            </a:pPr>
            <a:endParaRPr lang="nl-NL" cap="none" noProof="0" dirty="0"/>
          </a:p>
          <a:p>
            <a:pPr>
              <a:buFontTx/>
              <a:buChar char="-"/>
            </a:pPr>
            <a:endParaRPr lang="en-GB" cap="none" noProof="0" dirty="0"/>
          </a:p>
          <a:p>
            <a:pPr>
              <a:buFontTx/>
              <a:buChar char="-"/>
            </a:pPr>
            <a:endParaRPr lang="en-GB" cap="none" noProof="0" dirty="0"/>
          </a:p>
          <a:p>
            <a:pPr>
              <a:buFontTx/>
              <a:buChar char="-"/>
            </a:pPr>
            <a:endParaRPr lang="en-GB" cap="none" noProof="0" dirty="0"/>
          </a:p>
          <a:p>
            <a:pPr marL="0" indent="0">
              <a:buNone/>
            </a:pPr>
            <a:endParaRPr lang="en-GB" cap="none" noProof="0" dirty="0"/>
          </a:p>
        </p:txBody>
      </p:sp>
      <p:pic>
        <p:nvPicPr>
          <p:cNvPr id="7" name="Tijdelijke aanduiding voor inhoud 6">
            <a:hlinkClick r:id="rId3"/>
          </p:cNvPr>
          <p:cNvPicPr>
            <a:picLocks noGrp="1" noChangeAspect="1"/>
          </p:cNvPicPr>
          <p:nvPr>
            <p:ph sz="half" idx="13"/>
          </p:nvPr>
        </p:nvPicPr>
        <p:blipFill>
          <a:blip r:embed="rId4">
            <a:extLst>
              <a:ext uri="{28A0092B-C50C-407E-A947-70E740481C1C}">
                <a14:useLocalDpi xmlns:a14="http://schemas.microsoft.com/office/drawing/2010/main" val="0"/>
              </a:ext>
            </a:extLst>
          </a:blip>
          <a:stretch>
            <a:fillRect/>
          </a:stretch>
        </p:blipFill>
        <p:spPr>
          <a:xfrm>
            <a:off x="5710290" y="1829577"/>
            <a:ext cx="3123243" cy="2702675"/>
          </a:xfrm>
        </p:spPr>
      </p:pic>
      <p:sp>
        <p:nvSpPr>
          <p:cNvPr id="9" name="Tekstvak 8"/>
          <p:cNvSpPr txBox="1"/>
          <p:nvPr/>
        </p:nvSpPr>
        <p:spPr>
          <a:xfrm>
            <a:off x="5710290" y="4724900"/>
            <a:ext cx="1709382" cy="438582"/>
          </a:xfrm>
          <a:prstGeom prst="rect">
            <a:avLst/>
          </a:prstGeom>
          <a:noFill/>
        </p:spPr>
        <p:txBody>
          <a:bodyPr wrap="square" rtlCol="0">
            <a:spAutoFit/>
          </a:bodyPr>
          <a:lstStyle/>
          <a:p>
            <a:r>
              <a:rPr lang="nl-NL" sz="750" dirty="0">
                <a:latin typeface="Arial" panose="020B0604020202020204" pitchFamily="34" charset="0"/>
                <a:cs typeface="Arial" panose="020B0604020202020204" pitchFamily="34" charset="0"/>
              </a:rPr>
              <a:t>Klik op illustratie voor gratis PDF van Miniserie van VWS</a:t>
            </a:r>
          </a:p>
          <a:p>
            <a:endParaRPr lang="en-US" sz="7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509579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AA8555E4F98142942176A1D843443A" ma:contentTypeVersion="5" ma:contentTypeDescription="Een nieuw document maken." ma:contentTypeScope="" ma:versionID="8fb0fbd20840929e125fc2ef25f4c94c">
  <xsd:schema xmlns:xsd="http://www.w3.org/2001/XMLSchema" xmlns:xs="http://www.w3.org/2001/XMLSchema" xmlns:p="http://schemas.microsoft.com/office/2006/metadata/properties" xmlns:ns2="e6778410-f3be-4063-a6d5-4b1f020b2c49" xmlns:ns3="35e14aff-d00f-40f2-907a-1b50bb902b4b" targetNamespace="http://schemas.microsoft.com/office/2006/metadata/properties" ma:root="true" ma:fieldsID="3b2742ba51ac48a199e23141bdc813ce" ns2:_="" ns3:_="">
    <xsd:import namespace="e6778410-f3be-4063-a6d5-4b1f020b2c49"/>
    <xsd:import namespace="35e14aff-d00f-40f2-907a-1b50bb902b4b"/>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778410-f3be-4063-a6d5-4b1f020b2c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e14aff-d00f-40f2-907a-1b50bb902b4b"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D0E70CC-8899-4380-8A5A-4E68016A59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778410-f3be-4063-a6d5-4b1f020b2c49"/>
    <ds:schemaRef ds:uri="35e14aff-d00f-40f2-907a-1b50bb902b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C28392-3328-4204-84CD-BA3E5057C61A}">
  <ds:schemaRefs>
    <ds:schemaRef ds:uri="http://schemas.microsoft.com/sharepoint/v3/contenttype/forms"/>
  </ds:schemaRefs>
</ds:datastoreItem>
</file>

<file path=customXml/itemProps3.xml><?xml version="1.0" encoding="utf-8"?>
<ds:datastoreItem xmlns:ds="http://schemas.openxmlformats.org/officeDocument/2006/customXml" ds:itemID="{4E885E10-FE9D-4E05-B7B2-3259D633203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e6778410-f3be-4063-a6d5-4b1f020b2c4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3847</TotalTime>
  <Words>1358</Words>
  <Application>Microsoft Macintosh PowerPoint</Application>
  <PresentationFormat>Diavoorstelling (4:3)</PresentationFormat>
  <Paragraphs>220</Paragraphs>
  <Slides>29</Slides>
  <Notes>24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29</vt:i4>
      </vt:variant>
    </vt:vector>
  </HeadingPairs>
  <TitlesOfParts>
    <vt:vector size="33" baseType="lpstr">
      <vt:lpstr>Arial</vt:lpstr>
      <vt:lpstr>Calibri</vt:lpstr>
      <vt:lpstr>Wingdings</vt:lpstr>
      <vt:lpstr>Kantoorthema</vt:lpstr>
      <vt:lpstr>Welkom   Interprofessionele samenwerking Hogeschool Leiden 11 februari 2019   J. de Best met medewerking van N. Christoph, AMC-HvA </vt:lpstr>
      <vt:lpstr>Inhoud</vt:lpstr>
      <vt:lpstr>Leerdoelen</vt:lpstr>
      <vt:lpstr> Opdracht </vt:lpstr>
      <vt:lpstr>Goede samenwerking?</vt:lpstr>
      <vt:lpstr>Achtergrond interprofessionele samenwerking</vt:lpstr>
      <vt:lpstr>Complexe zorg?</vt:lpstr>
      <vt:lpstr>Ben jij gezond?</vt:lpstr>
      <vt:lpstr>Achtergrond</vt:lpstr>
      <vt:lpstr>PowerPoint-presentatie</vt:lpstr>
      <vt:lpstr>Interprofessionele samenwerking</vt:lpstr>
      <vt:lpstr>Definities</vt:lpstr>
      <vt:lpstr>IPS De best mogelijke zorg:  Triple AIM</vt:lpstr>
      <vt:lpstr>Interprofessionele competenties</vt:lpstr>
      <vt:lpstr>Mijnheer Vallecillo</vt:lpstr>
      <vt:lpstr>Competenties toegepast</vt:lpstr>
      <vt:lpstr>Bronnen afbeeldingen en artikelen</vt:lpstr>
      <vt:lpstr>Paneldiscussie</vt:lpstr>
      <vt:lpstr>Stelling 1</vt:lpstr>
      <vt:lpstr>Stelling 2</vt:lpstr>
      <vt:lpstr>Stelling 3</vt:lpstr>
      <vt:lpstr>Stelling 4</vt:lpstr>
      <vt:lpstr>Stelling 5</vt:lpstr>
      <vt:lpstr>Stelling 6</vt:lpstr>
      <vt:lpstr>Stelling 7</vt:lpstr>
      <vt:lpstr>Stelling 8</vt:lpstr>
      <vt:lpstr>Stelling 9</vt:lpstr>
      <vt:lpstr>Stelling 10</vt:lpstr>
      <vt:lpstr>Stelling 11</vt:lpstr>
    </vt:vector>
  </TitlesOfParts>
  <Company>AMC</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Noor Christoph</dc:creator>
  <cp:lastModifiedBy>Vries, Wiebe de</cp:lastModifiedBy>
  <cp:revision>641</cp:revision>
  <cp:lastPrinted>2017-07-17T07:18:22Z</cp:lastPrinted>
  <dcterms:created xsi:type="dcterms:W3CDTF">2016-01-12T07:56:02Z</dcterms:created>
  <dcterms:modified xsi:type="dcterms:W3CDTF">2020-05-29T10:20:51Z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0x01010034AA8555E4F98142942176A1D843443A</vt:lpwstr>
  </property>
  <property fmtid="{D5CDD505-2E9C-101B-9397-08002B2CF9AE}" pid="3" name="AuthorIds_UIVersion_1536">
    <vt:lpwstr>6</vt:lpwstr>
  </property>
</Properties>
</file>