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0" r:id="rId2"/>
    <p:sldId id="256" r:id="rId3"/>
    <p:sldId id="258" r:id="rId4"/>
    <p:sldId id="257" r:id="rId5"/>
    <p:sldId id="259" r:id="rId6"/>
    <p:sldId id="261" r:id="rId7"/>
    <p:sldId id="262"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72280C-869C-4571-A00E-BC0D8DFAF554}" type="datetimeFigureOut">
              <a:rPr lang="nl-NL" smtClean="0"/>
              <a:t>9-1-2012</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A22852-7B1E-4802-BB18-A08D10CD3136}" type="slidenum">
              <a:rPr lang="nl-NL" smtClean="0"/>
              <a:t>‹nr.›</a:t>
            </a:fld>
            <a:endParaRPr lang="nl-NL"/>
          </a:p>
        </p:txBody>
      </p:sp>
    </p:spTree>
    <p:extLst>
      <p:ext uri="{BB962C8B-B14F-4D97-AF65-F5344CB8AC3E}">
        <p14:creationId xmlns:p14="http://schemas.microsoft.com/office/powerpoint/2010/main" val="3301231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Bekijk </a:t>
            </a:r>
            <a:r>
              <a:rPr lang="nl-NL" dirty="0" err="1" smtClean="0"/>
              <a:t>youtubefragment</a:t>
            </a:r>
            <a:r>
              <a:rPr lang="nl-NL" dirty="0" smtClean="0"/>
              <a:t> van</a:t>
            </a:r>
            <a:r>
              <a:rPr lang="nl-NL" baseline="0" dirty="0" smtClean="0"/>
              <a:t> cabaretvoorstelling Gedoog, hoop en Liefde; Griekenland bedankt.</a:t>
            </a:r>
          </a:p>
          <a:p>
            <a:r>
              <a:rPr lang="nl-NL" baseline="0" dirty="0" smtClean="0"/>
              <a:t>Lees tekst van volkslied. Laat leerlingen een overeenkomst zoeken en een verschil:</a:t>
            </a:r>
          </a:p>
          <a:p>
            <a:r>
              <a:rPr lang="nl-NL" baseline="0" dirty="0" smtClean="0"/>
              <a:t>Overeenkomst: Beiden getuigen van het uiten van een mening, een voorkeur.</a:t>
            </a:r>
          </a:p>
          <a:p>
            <a:r>
              <a:rPr lang="nl-NL" baseline="0" dirty="0" smtClean="0"/>
              <a:t>Beiden geven blijk aan bepaalde voorkeur.</a:t>
            </a:r>
          </a:p>
          <a:p>
            <a:r>
              <a:rPr lang="nl-NL" baseline="0" dirty="0" smtClean="0"/>
              <a:t>Verschil: volkslied is nationalistisch van aard. Cabaret niet.</a:t>
            </a:r>
          </a:p>
          <a:p>
            <a:r>
              <a:rPr lang="nl-NL" baseline="0" dirty="0" smtClean="0"/>
              <a:t>Cabaret spot</a:t>
            </a:r>
            <a:r>
              <a:rPr lang="nl-NL" baseline="0" smtClean="0"/>
              <a:t>, volkslied niet.</a:t>
            </a:r>
          </a:p>
          <a:p>
            <a:endParaRPr lang="nl-NL" dirty="0"/>
          </a:p>
        </p:txBody>
      </p:sp>
      <p:sp>
        <p:nvSpPr>
          <p:cNvPr id="4" name="Tijdelijke aanduiding voor dianummer 3"/>
          <p:cNvSpPr>
            <a:spLocks noGrp="1"/>
          </p:cNvSpPr>
          <p:nvPr>
            <p:ph type="sldNum" sz="quarter" idx="10"/>
          </p:nvPr>
        </p:nvSpPr>
        <p:spPr/>
        <p:txBody>
          <a:bodyPr/>
          <a:lstStyle/>
          <a:p>
            <a:fld id="{CEA22852-7B1E-4802-BB18-A08D10CD3136}" type="slidenum">
              <a:rPr lang="nl-NL" smtClean="0"/>
              <a:t>7</a:t>
            </a:fld>
            <a:endParaRPr lang="nl-NL"/>
          </a:p>
        </p:txBody>
      </p:sp>
    </p:spTree>
    <p:extLst>
      <p:ext uri="{BB962C8B-B14F-4D97-AF65-F5344CB8AC3E}">
        <p14:creationId xmlns:p14="http://schemas.microsoft.com/office/powerpoint/2010/main" val="2377966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5B77347A-9DC4-457F-91AA-7CD62E658B63}" type="datetimeFigureOut">
              <a:rPr lang="nl-NL" smtClean="0"/>
              <a:t>9-1-2012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3875046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B77347A-9DC4-457F-91AA-7CD62E658B63}" type="datetimeFigureOut">
              <a:rPr lang="nl-NL" smtClean="0"/>
              <a:t>9-1-2012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996511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B77347A-9DC4-457F-91AA-7CD62E658B63}" type="datetimeFigureOut">
              <a:rPr lang="nl-NL" smtClean="0"/>
              <a:t>9-1-2012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4114966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B77347A-9DC4-457F-91AA-7CD62E658B63}" type="datetimeFigureOut">
              <a:rPr lang="nl-NL" smtClean="0"/>
              <a:t>9-1-2012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330385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B77347A-9DC4-457F-91AA-7CD62E658B63}" type="datetimeFigureOut">
              <a:rPr lang="nl-NL" smtClean="0"/>
              <a:t>9-1-2012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201369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5B77347A-9DC4-457F-91AA-7CD62E658B63}" type="datetimeFigureOut">
              <a:rPr lang="nl-NL" smtClean="0"/>
              <a:t>9-1-2012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205957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5B77347A-9DC4-457F-91AA-7CD62E658B63}" type="datetimeFigureOut">
              <a:rPr lang="nl-NL" smtClean="0"/>
              <a:t>9-1-2012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155151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5B77347A-9DC4-457F-91AA-7CD62E658B63}" type="datetimeFigureOut">
              <a:rPr lang="nl-NL" smtClean="0"/>
              <a:t>9-1-2012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1300591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B77347A-9DC4-457F-91AA-7CD62E658B63}" type="datetimeFigureOut">
              <a:rPr lang="nl-NL" smtClean="0"/>
              <a:t>9-1-2012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3148161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B77347A-9DC4-457F-91AA-7CD62E658B63}" type="datetimeFigureOut">
              <a:rPr lang="nl-NL" smtClean="0"/>
              <a:t>9-1-2012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359993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B77347A-9DC4-457F-91AA-7CD62E658B63}" type="datetimeFigureOut">
              <a:rPr lang="nl-NL" smtClean="0"/>
              <a:t>9-1-2012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CE65EDF-B35D-450C-955C-71FDA90BE120}" type="slidenum">
              <a:rPr lang="nl-NL" smtClean="0"/>
              <a:t>‹nr.›</a:t>
            </a:fld>
            <a:endParaRPr lang="nl-NL"/>
          </a:p>
        </p:txBody>
      </p:sp>
    </p:spTree>
    <p:extLst>
      <p:ext uri="{BB962C8B-B14F-4D97-AF65-F5344CB8AC3E}">
        <p14:creationId xmlns:p14="http://schemas.microsoft.com/office/powerpoint/2010/main" val="370416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77347A-9DC4-457F-91AA-7CD62E658B63}" type="datetimeFigureOut">
              <a:rPr lang="nl-NL" smtClean="0"/>
              <a:t>9-1-2012</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E65EDF-B35D-450C-955C-71FDA90BE120}" type="slidenum">
              <a:rPr lang="nl-NL" smtClean="0"/>
              <a:t>‹nr.›</a:t>
            </a:fld>
            <a:endParaRPr lang="nl-NL"/>
          </a:p>
        </p:txBody>
      </p:sp>
    </p:spTree>
    <p:extLst>
      <p:ext uri="{BB962C8B-B14F-4D97-AF65-F5344CB8AC3E}">
        <p14:creationId xmlns:p14="http://schemas.microsoft.com/office/powerpoint/2010/main" val="1535175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upload.wikimedia.org/wikipedia/commons/e/ed/BattleOfHeiligerlee.jp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schooltv.nl/beeldbank/clip/20090706_willemv01"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www.schooltv.nl/beeldbank/clip/20090706_willemv02"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nl.wikipedia.org/wiki/Bestand:WilliamOfOrange1580.jpg"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youtube.com/watch?v=sG_o82NweY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Het geuzenlied</a:t>
            </a:r>
            <a:endParaRPr lang="nl-NL" dirty="0"/>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3396653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estand:BattleOfHeiligerle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692696"/>
            <a:ext cx="7620000" cy="5657851"/>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p:txBody>
          <a:bodyPr>
            <a:normAutofit/>
          </a:bodyPr>
          <a:lstStyle/>
          <a:p>
            <a:r>
              <a:rPr lang="nl-NL" sz="7200" dirty="0" smtClean="0">
                <a:solidFill>
                  <a:srgbClr val="002060"/>
                </a:solidFill>
              </a:rPr>
              <a:t>Het geuzenlied</a:t>
            </a:r>
            <a:endParaRPr lang="nl-NL" sz="7200" dirty="0">
              <a:solidFill>
                <a:srgbClr val="002060"/>
              </a:solidFill>
            </a:endParaRPr>
          </a:p>
        </p:txBody>
      </p:sp>
      <p:sp>
        <p:nvSpPr>
          <p:cNvPr id="3" name="Ondertitel 2"/>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1632267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inzichten.nl/mensenmaat/images/schepen_met_allerhande_vlaggen.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54187" y="0"/>
            <a:ext cx="92989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fontScale="92500" lnSpcReduction="10000"/>
          </a:bodyPr>
          <a:lstStyle/>
          <a:p>
            <a:r>
              <a:rPr lang="nl-NL" dirty="0" smtClean="0"/>
              <a:t>Met de term </a:t>
            </a:r>
            <a:r>
              <a:rPr lang="nl-NL" b="1" dirty="0" smtClean="0"/>
              <a:t>geuzen</a:t>
            </a:r>
            <a:r>
              <a:rPr lang="nl-NL" dirty="0" smtClean="0"/>
              <a:t> werden aanvankelijk Nederlandse edelen, tegenstanders van de Spaanse koning Filips II aangeduid. Later verwees de term specifiek naar de strijders die te land (</a:t>
            </a:r>
            <a:r>
              <a:rPr lang="nl-NL" b="1" dirty="0" smtClean="0"/>
              <a:t>Bosgeuzen</a:t>
            </a:r>
            <a:r>
              <a:rPr lang="nl-NL" dirty="0" smtClean="0"/>
              <a:t>, soms ook </a:t>
            </a:r>
            <a:r>
              <a:rPr lang="nl-NL" i="1" dirty="0" smtClean="0"/>
              <a:t>wilde geuzen</a:t>
            </a:r>
            <a:r>
              <a:rPr lang="nl-NL" dirty="0" smtClean="0"/>
              <a:t>) of te water (</a:t>
            </a:r>
            <a:r>
              <a:rPr lang="nl-NL" b="1" dirty="0" smtClean="0"/>
              <a:t>Watergeuzen</a:t>
            </a:r>
            <a:r>
              <a:rPr lang="nl-NL" dirty="0" smtClean="0"/>
              <a:t>) de Spanjaarden bevochten.</a:t>
            </a:r>
          </a:p>
          <a:p>
            <a:r>
              <a:rPr lang="nl-NL" dirty="0" smtClean="0">
                <a:hlinkClick r:id="rId3"/>
              </a:rPr>
              <a:t>http://www.schooltv.nl/beeldbank/clip/20090706_willemv01</a:t>
            </a:r>
            <a:endParaRPr lang="nl-NL" dirty="0" smtClean="0"/>
          </a:p>
          <a:p>
            <a:r>
              <a:rPr lang="nl-NL" dirty="0" smtClean="0">
                <a:hlinkClick r:id="rId4"/>
              </a:rPr>
              <a:t>http://www.schooltv.nl/beeldbank/clip/20090706_willemv02</a:t>
            </a:r>
            <a:endParaRPr lang="nl-NL" dirty="0" smtClean="0"/>
          </a:p>
          <a:p>
            <a:endParaRPr lang="nl-NL" dirty="0" smtClean="0"/>
          </a:p>
          <a:p>
            <a:endParaRPr lang="nl-NL" dirty="0" smtClean="0"/>
          </a:p>
          <a:p>
            <a:endParaRPr lang="nl-NL" dirty="0"/>
          </a:p>
        </p:txBody>
      </p:sp>
    </p:spTree>
    <p:extLst>
      <p:ext uri="{BB962C8B-B14F-4D97-AF65-F5344CB8AC3E}">
        <p14:creationId xmlns:p14="http://schemas.microsoft.com/office/powerpoint/2010/main" val="2350861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www.inzichten.nl/mensenmaat/images/schepen_met_allerhande_vlaggen.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54187" y="0"/>
            <a:ext cx="929898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http://www.parool.nl/static/FOTO/pe/17/9/10/media_xl_281920.jpg?201009031716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6300" y="4343400"/>
            <a:ext cx="4457700" cy="25146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r>
              <a:rPr lang="nl-NL" dirty="0" smtClean="0"/>
              <a:t>Het geuzenlied</a:t>
            </a:r>
            <a:endParaRPr lang="nl-NL" dirty="0"/>
          </a:p>
        </p:txBody>
      </p:sp>
      <p:sp>
        <p:nvSpPr>
          <p:cNvPr id="3" name="Tijdelijke aanduiding voor inhoud 2"/>
          <p:cNvSpPr>
            <a:spLocks noGrp="1"/>
          </p:cNvSpPr>
          <p:nvPr>
            <p:ph idx="1"/>
          </p:nvPr>
        </p:nvSpPr>
        <p:spPr/>
        <p:txBody>
          <a:bodyPr/>
          <a:lstStyle/>
          <a:p>
            <a:r>
              <a:rPr lang="nl-NL" sz="2800" dirty="0"/>
              <a:t>historische vertellingen, politieke en antikatholieke satire, opwekkingen tot verzet, en zuiver religieuze liederen, klachten en vermaningen. Het bekendste lied maakt deel uit van de groep liederen die opwekken tot volharding in de strijd tegen de Spaanse tirannie: het Wilhelmus</a:t>
            </a:r>
            <a:r>
              <a:rPr lang="nl-NL" sz="2800" dirty="0" smtClean="0"/>
              <a:t>.</a:t>
            </a:r>
          </a:p>
          <a:p>
            <a:endParaRPr lang="nl-NL" dirty="0"/>
          </a:p>
        </p:txBody>
      </p:sp>
    </p:spTree>
    <p:extLst>
      <p:ext uri="{BB962C8B-B14F-4D97-AF65-F5344CB8AC3E}">
        <p14:creationId xmlns:p14="http://schemas.microsoft.com/office/powerpoint/2010/main" val="3844386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inzichten.nl/mensenmaat/images/schepen_met_allerhande_vlaggen.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54187" y="0"/>
            <a:ext cx="92989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a:xfrm>
            <a:off x="457200" y="1600200"/>
            <a:ext cx="4114800" cy="4525963"/>
          </a:xfrm>
        </p:spPr>
        <p:txBody>
          <a:bodyPr>
            <a:normAutofit fontScale="92500"/>
          </a:bodyPr>
          <a:lstStyle/>
          <a:p>
            <a:r>
              <a:rPr lang="nl-NL" sz="2400" b="1" dirty="0" smtClean="0"/>
              <a:t>Willem</a:t>
            </a:r>
            <a:r>
              <a:rPr lang="nl-NL" sz="2400" dirty="0" smtClean="0"/>
              <a:t> prins van Oranje, graaf van Nassau, bekend als </a:t>
            </a:r>
            <a:r>
              <a:rPr lang="nl-NL" sz="2400" b="1" dirty="0" smtClean="0"/>
              <a:t>Willem van Oranje</a:t>
            </a:r>
            <a:r>
              <a:rPr lang="nl-NL" sz="2400" dirty="0" smtClean="0"/>
              <a:t> of onder zijn bijnaam </a:t>
            </a:r>
            <a:r>
              <a:rPr lang="nl-NL" sz="2400" b="1" dirty="0" smtClean="0"/>
              <a:t>Willem de Zwijger</a:t>
            </a:r>
            <a:r>
              <a:rPr lang="nl-NL" sz="2400" dirty="0" smtClean="0"/>
              <a:t>, en in Nederland vaak </a:t>
            </a:r>
            <a:r>
              <a:rPr lang="nl-NL" sz="2400" i="1" dirty="0" smtClean="0"/>
              <a:t>Vader des Vaderlands</a:t>
            </a:r>
            <a:r>
              <a:rPr lang="nl-NL" sz="2400" dirty="0" smtClean="0"/>
              <a:t> genoemd, was aanvankelijk stadhouder voor de koning van Spanje doch later de initiator, opstandelingenleider van de Opstand tegen de landsheer van de Spaanse Nederlanden, Filips II.</a:t>
            </a:r>
          </a:p>
          <a:p>
            <a:endParaRPr lang="nl-NL" dirty="0"/>
          </a:p>
        </p:txBody>
      </p:sp>
      <p:pic>
        <p:nvPicPr>
          <p:cNvPr id="4" name="Picture 2" descr="Willem van Oranje in 1580">
            <a:hlinkClick r:id="rId3" tooltip="Willem van Oranje in 1580"/>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1635654"/>
            <a:ext cx="3600400" cy="4991465"/>
          </a:xfrm>
          <a:prstGeom prst="rect">
            <a:avLst/>
          </a:prstGeom>
          <a:noFill/>
          <a:extLst>
            <a:ext uri="{909E8E84-426E-40DD-AFC4-6F175D3DCCD1}">
              <a14:hiddenFill xmlns:a14="http://schemas.microsoft.com/office/drawing/2010/main">
                <a:solidFill>
                  <a:srgbClr val="FFFFFF"/>
                </a:solidFill>
              </a14:hiddenFill>
            </a:ext>
          </a:extLst>
        </p:spPr>
      </p:pic>
      <p:sp>
        <p:nvSpPr>
          <p:cNvPr id="5" name="Rechthoekige toelichting 4"/>
          <p:cNvSpPr/>
          <p:nvPr/>
        </p:nvSpPr>
        <p:spPr>
          <a:xfrm>
            <a:off x="7236296" y="0"/>
            <a:ext cx="1728192" cy="216024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Ikzelf zing niet</a:t>
            </a:r>
          </a:p>
          <a:p>
            <a:pPr algn="ctr"/>
            <a:r>
              <a:rPr lang="nl-NL" dirty="0" smtClean="0"/>
              <a:t>Ik zwijg</a:t>
            </a:r>
            <a:endParaRPr lang="nl-NL" dirty="0"/>
          </a:p>
        </p:txBody>
      </p:sp>
    </p:spTree>
    <p:extLst>
      <p:ext uri="{BB962C8B-B14F-4D97-AF65-F5344CB8AC3E}">
        <p14:creationId xmlns:p14="http://schemas.microsoft.com/office/powerpoint/2010/main" val="143365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inzichten.nl/mensenmaat/images/schepen_met_allerhande_vlaggen.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54187" y="0"/>
            <a:ext cx="92989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Marnix van Aldegonde was vermoedelijk de auteur van de tekst. Hij was bondgenoot van Willem van Oranje en een absolute voorstander van de reformatie</a:t>
            </a:r>
            <a:endParaRPr lang="nl-NL" dirty="0"/>
          </a:p>
        </p:txBody>
      </p:sp>
      <p:pic>
        <p:nvPicPr>
          <p:cNvPr id="6146" name="Picture 2" descr="http://www.digischool.nl/ckv2/burger/burger17de/wilhelmus/marnix.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07" y="3542105"/>
            <a:ext cx="2447925" cy="3162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19564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inzichten.nl/mensenmaat/images/schepen_met_allerhande_vlaggen.jpg"/>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54187" y="0"/>
            <a:ext cx="92989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p:txBody>
          <a:bodyPr/>
          <a:lstStyle/>
          <a:p>
            <a:r>
              <a:rPr lang="nl-NL" dirty="0" smtClean="0"/>
              <a:t>Een verschil/Een overeenkomst</a:t>
            </a:r>
            <a:endParaRPr lang="nl-NL" dirty="0"/>
          </a:p>
        </p:txBody>
      </p:sp>
      <p:sp>
        <p:nvSpPr>
          <p:cNvPr id="3" name="Tijdelijke aanduiding voor inhoud 2"/>
          <p:cNvSpPr>
            <a:spLocks noGrp="1"/>
          </p:cNvSpPr>
          <p:nvPr>
            <p:ph idx="1"/>
          </p:nvPr>
        </p:nvSpPr>
        <p:spPr>
          <a:xfrm>
            <a:off x="457200" y="1600200"/>
            <a:ext cx="8229600" cy="4853136"/>
          </a:xfrm>
        </p:spPr>
        <p:txBody>
          <a:bodyPr>
            <a:normAutofit fontScale="25000" lnSpcReduction="20000"/>
          </a:bodyPr>
          <a:lstStyle/>
          <a:p>
            <a:r>
              <a:rPr lang="nl-NL" sz="7200" dirty="0" smtClean="0">
                <a:hlinkClick r:id="rId4"/>
              </a:rPr>
              <a:t>http://www.youtube.com/watch?v=sG_o82NweYg</a:t>
            </a:r>
            <a:endParaRPr lang="nl-NL" sz="7200" dirty="0" smtClean="0"/>
          </a:p>
          <a:p>
            <a:pPr marL="0" indent="0">
              <a:buNone/>
            </a:pPr>
            <a:r>
              <a:rPr lang="nl-NL" dirty="0" smtClean="0"/>
              <a:t> </a:t>
            </a:r>
            <a:r>
              <a:rPr lang="nl-NL" dirty="0"/>
              <a:t/>
            </a:r>
            <a:br>
              <a:rPr lang="nl-NL" dirty="0"/>
            </a:br>
            <a:r>
              <a:rPr lang="nl-NL" sz="5600" b="1" dirty="0"/>
              <a:t>W</a:t>
            </a:r>
            <a:r>
              <a:rPr lang="nl-NL" sz="5600" dirty="0"/>
              <a:t>ilhelmus van </a:t>
            </a:r>
            <a:r>
              <a:rPr lang="nl-NL" sz="5600" dirty="0" err="1"/>
              <a:t>Nassouwe</a:t>
            </a:r>
            <a:r>
              <a:rPr lang="nl-NL" sz="5600" dirty="0"/>
              <a:t/>
            </a:r>
            <a:br>
              <a:rPr lang="nl-NL" sz="5600" dirty="0"/>
            </a:br>
            <a:r>
              <a:rPr lang="nl-NL" sz="5600" dirty="0"/>
              <a:t>Ben ik, van </a:t>
            </a:r>
            <a:r>
              <a:rPr lang="nl-NL" sz="5600" dirty="0" err="1"/>
              <a:t>Duitsen</a:t>
            </a:r>
            <a:r>
              <a:rPr lang="nl-NL" sz="5600" dirty="0"/>
              <a:t> bloed, (Duits of diets)</a:t>
            </a:r>
            <a:br>
              <a:rPr lang="nl-NL" sz="5600" dirty="0"/>
            </a:br>
            <a:r>
              <a:rPr lang="nl-NL" sz="5600" dirty="0"/>
              <a:t>Den vaderland getrouwe (vaderland = geboortestreek)</a:t>
            </a:r>
            <a:br>
              <a:rPr lang="nl-NL" sz="5600" dirty="0"/>
            </a:br>
            <a:r>
              <a:rPr lang="nl-NL" sz="5600" dirty="0"/>
              <a:t>Blijf ik tot in den dood. </a:t>
            </a:r>
            <a:br>
              <a:rPr lang="nl-NL" sz="5600" dirty="0"/>
            </a:br>
            <a:r>
              <a:rPr lang="nl-NL" sz="5600" dirty="0"/>
              <a:t>Een </a:t>
            </a:r>
            <a:r>
              <a:rPr lang="nl-NL" sz="5600" dirty="0" err="1"/>
              <a:t>Prinse</a:t>
            </a:r>
            <a:r>
              <a:rPr lang="nl-NL" sz="5600" dirty="0"/>
              <a:t> van Oranje </a:t>
            </a:r>
            <a:br>
              <a:rPr lang="nl-NL" sz="5600" dirty="0"/>
            </a:br>
            <a:r>
              <a:rPr lang="nl-NL" sz="5600" dirty="0"/>
              <a:t>Ben ik, vrij </a:t>
            </a:r>
            <a:r>
              <a:rPr lang="nl-NL" sz="5600" dirty="0" err="1"/>
              <a:t>onverveerd</a:t>
            </a:r>
            <a:r>
              <a:rPr lang="nl-NL" sz="5600" dirty="0"/>
              <a:t>, (=zonder vrees)</a:t>
            </a:r>
            <a:br>
              <a:rPr lang="nl-NL" sz="5600" dirty="0"/>
            </a:br>
            <a:r>
              <a:rPr lang="nl-NL" sz="5600" dirty="0"/>
              <a:t>Den Koning van </a:t>
            </a:r>
            <a:r>
              <a:rPr lang="nl-NL" sz="5600" dirty="0" err="1"/>
              <a:t>Hispanje</a:t>
            </a:r>
            <a:r>
              <a:rPr lang="nl-NL" sz="5600" dirty="0"/>
              <a:t> </a:t>
            </a:r>
            <a:br>
              <a:rPr lang="nl-NL" sz="5600" dirty="0"/>
            </a:br>
            <a:r>
              <a:rPr lang="nl-NL" sz="5600" dirty="0"/>
              <a:t>Heb ik altijd geëerd. </a:t>
            </a:r>
          </a:p>
          <a:p>
            <a:pPr marL="0" indent="0">
              <a:buNone/>
            </a:pPr>
            <a:endParaRPr lang="nl-NL" sz="5600" b="1" dirty="0" smtClean="0"/>
          </a:p>
          <a:p>
            <a:pPr marL="0" indent="0">
              <a:buNone/>
            </a:pPr>
            <a:r>
              <a:rPr lang="nl-NL" sz="5600" b="1" dirty="0" smtClean="0"/>
              <a:t>I</a:t>
            </a:r>
            <a:r>
              <a:rPr lang="nl-NL" sz="5600" dirty="0" smtClean="0"/>
              <a:t>n </a:t>
            </a:r>
            <a:r>
              <a:rPr lang="nl-NL" sz="5600" dirty="0" err="1"/>
              <a:t>Godes</a:t>
            </a:r>
            <a:r>
              <a:rPr lang="nl-NL" sz="5600" dirty="0"/>
              <a:t> vrees te leven </a:t>
            </a:r>
            <a:br>
              <a:rPr lang="nl-NL" sz="5600" dirty="0"/>
            </a:br>
            <a:r>
              <a:rPr lang="nl-NL" sz="5600" dirty="0"/>
              <a:t>Heb ik altijd betracht, </a:t>
            </a:r>
            <a:br>
              <a:rPr lang="nl-NL" sz="5600" dirty="0"/>
            </a:br>
            <a:r>
              <a:rPr lang="nl-NL" sz="5600" dirty="0"/>
              <a:t>Daarom ben ik verdreven, </a:t>
            </a:r>
            <a:br>
              <a:rPr lang="nl-NL" sz="5600" dirty="0"/>
            </a:br>
            <a:r>
              <a:rPr lang="nl-NL" sz="5600" dirty="0"/>
              <a:t>Om land, om luid gebracht. </a:t>
            </a:r>
            <a:br>
              <a:rPr lang="nl-NL" sz="5600" dirty="0"/>
            </a:br>
            <a:r>
              <a:rPr lang="nl-NL" sz="5600" dirty="0"/>
              <a:t>Maar God zal mij regeren </a:t>
            </a:r>
            <a:br>
              <a:rPr lang="nl-NL" sz="5600" dirty="0"/>
            </a:br>
            <a:r>
              <a:rPr lang="nl-NL" sz="5600" dirty="0"/>
              <a:t>Als een goed instrument, </a:t>
            </a:r>
            <a:br>
              <a:rPr lang="nl-NL" sz="5600" dirty="0"/>
            </a:br>
            <a:r>
              <a:rPr lang="nl-NL" sz="5600" dirty="0"/>
              <a:t>Dat ik zal wederkeren </a:t>
            </a:r>
            <a:br>
              <a:rPr lang="nl-NL" sz="5600" dirty="0"/>
            </a:br>
            <a:r>
              <a:rPr lang="nl-NL" sz="5600" dirty="0"/>
              <a:t>in mijnen regiment. </a:t>
            </a:r>
          </a:p>
          <a:p>
            <a:pPr marL="0" indent="0">
              <a:buNone/>
            </a:pPr>
            <a:endParaRPr lang="nl-NL" sz="5600" b="1" dirty="0" smtClean="0"/>
          </a:p>
          <a:p>
            <a:pPr marL="0" indent="0">
              <a:buNone/>
            </a:pPr>
            <a:r>
              <a:rPr lang="nl-NL" sz="5600" b="1" dirty="0" smtClean="0"/>
              <a:t>L</a:t>
            </a:r>
            <a:r>
              <a:rPr lang="nl-NL" sz="5600" dirty="0" smtClean="0"/>
              <a:t>ijdt </a:t>
            </a:r>
            <a:r>
              <a:rPr lang="nl-NL" sz="5600" dirty="0"/>
              <a:t>u, mijn onderzaten </a:t>
            </a:r>
            <a:br>
              <a:rPr lang="nl-NL" sz="5600" dirty="0"/>
            </a:br>
            <a:r>
              <a:rPr lang="nl-NL" sz="5600" dirty="0"/>
              <a:t>Die oprecht zijt van aard, </a:t>
            </a:r>
            <a:br>
              <a:rPr lang="nl-NL" sz="5600" dirty="0"/>
            </a:br>
            <a:r>
              <a:rPr lang="nl-NL" sz="5600" dirty="0"/>
              <a:t>God zal u niet verlaten, </a:t>
            </a:r>
            <a:br>
              <a:rPr lang="nl-NL" sz="5600" dirty="0"/>
            </a:br>
            <a:r>
              <a:rPr lang="nl-NL" sz="5600" dirty="0"/>
              <a:t>al zijt gij nu bezwaard. </a:t>
            </a:r>
            <a:br>
              <a:rPr lang="nl-NL" sz="5600" dirty="0"/>
            </a:br>
            <a:r>
              <a:rPr lang="nl-NL" sz="5600" dirty="0"/>
              <a:t>Die vroom begeert te leven, </a:t>
            </a:r>
            <a:br>
              <a:rPr lang="nl-NL" sz="5600" dirty="0"/>
            </a:br>
            <a:r>
              <a:rPr lang="nl-NL" sz="5600" dirty="0"/>
              <a:t>Bidt God nacht ende dag, </a:t>
            </a:r>
            <a:br>
              <a:rPr lang="nl-NL" sz="5600" dirty="0"/>
            </a:br>
            <a:r>
              <a:rPr lang="nl-NL" sz="5600" dirty="0"/>
              <a:t>Dat Hij mij kracht zal geven, </a:t>
            </a:r>
            <a:br>
              <a:rPr lang="nl-NL" sz="5600" dirty="0"/>
            </a:br>
            <a:r>
              <a:rPr lang="nl-NL" sz="5600" dirty="0"/>
              <a:t>Dat ik u helpen mag. </a:t>
            </a:r>
          </a:p>
          <a:p>
            <a:pPr marL="0" indent="0">
              <a:buNone/>
            </a:pPr>
            <a:r>
              <a:rPr lang="nl-NL" sz="5600" dirty="0"/>
              <a:t/>
            </a:r>
            <a:br>
              <a:rPr lang="nl-NL" sz="5600" dirty="0"/>
            </a:br>
            <a:endParaRPr lang="nl-NL" sz="5600" dirty="0"/>
          </a:p>
          <a:p>
            <a:endParaRPr lang="nl-NL" dirty="0"/>
          </a:p>
        </p:txBody>
      </p:sp>
    </p:spTree>
    <p:extLst>
      <p:ext uri="{BB962C8B-B14F-4D97-AF65-F5344CB8AC3E}">
        <p14:creationId xmlns:p14="http://schemas.microsoft.com/office/powerpoint/2010/main" val="4012036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267</Words>
  <Application>Microsoft Office PowerPoint</Application>
  <PresentationFormat>Diavoorstelling (4:3)</PresentationFormat>
  <Paragraphs>27</Paragraphs>
  <Slides>7</Slides>
  <Notes>1</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Kantoorthema</vt:lpstr>
      <vt:lpstr>Het geuzenlied</vt:lpstr>
      <vt:lpstr>Het geuzenlied</vt:lpstr>
      <vt:lpstr>PowerPoint-presentatie</vt:lpstr>
      <vt:lpstr>Het geuzenlied</vt:lpstr>
      <vt:lpstr>PowerPoint-presentatie</vt:lpstr>
      <vt:lpstr>PowerPoint-presentatie</vt:lpstr>
      <vt:lpstr>Een verschil/Een overeenkomst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User</dc:creator>
  <cp:lastModifiedBy>User</cp:lastModifiedBy>
  <cp:revision>8</cp:revision>
  <dcterms:created xsi:type="dcterms:W3CDTF">2011-12-05T19:54:52Z</dcterms:created>
  <dcterms:modified xsi:type="dcterms:W3CDTF">2012-01-09T21:09:10Z</dcterms:modified>
</cp:coreProperties>
</file>