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302" r:id="rId2"/>
    <p:sldId id="275" r:id="rId3"/>
    <p:sldId id="317" r:id="rId4"/>
    <p:sldId id="285" r:id="rId5"/>
    <p:sldId id="280" r:id="rId6"/>
    <p:sldId id="314" r:id="rId7"/>
    <p:sldId id="315" r:id="rId8"/>
    <p:sldId id="316" r:id="rId9"/>
    <p:sldId id="290" r:id="rId10"/>
    <p:sldId id="291" r:id="rId11"/>
    <p:sldId id="301" r:id="rId12"/>
    <p:sldId id="292" r:id="rId13"/>
    <p:sldId id="294" r:id="rId14"/>
    <p:sldId id="297" r:id="rId15"/>
    <p:sldId id="295" r:id="rId16"/>
    <p:sldId id="298" r:id="rId17"/>
    <p:sldId id="296" r:id="rId18"/>
    <p:sldId id="293" r:id="rId19"/>
    <p:sldId id="299" r:id="rId20"/>
    <p:sldId id="308" r:id="rId21"/>
    <p:sldId id="309" r:id="rId22"/>
    <p:sldId id="310" r:id="rId23"/>
    <p:sldId id="311" r:id="rId24"/>
    <p:sldId id="312" r:id="rId25"/>
    <p:sldId id="313" r:id="rId26"/>
    <p:sldId id="289" r:id="rId27"/>
    <p:sldId id="276" r:id="rId28"/>
    <p:sldId id="300" r:id="rId29"/>
    <p:sldId id="286" r:id="rId30"/>
    <p:sldId id="304" r:id="rId31"/>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767" autoAdjust="0"/>
  </p:normalViewPr>
  <p:slideViewPr>
    <p:cSldViewPr snapToGrid="0" snapToObjects="1">
      <p:cViewPr varScale="1">
        <p:scale>
          <a:sx n="55" d="100"/>
          <a:sy n="55" d="100"/>
        </p:scale>
        <p:origin x="183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8822EC-D5DE-154E-87B6-C2952C0F3638}" type="datetimeFigureOut">
              <a:rPr lang="en-US" smtClean="0"/>
              <a:t>4/21/2020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0F8348-2426-8240-A528-9F839DEF4CDE}" type="slidenum">
              <a:rPr lang="en-US" smtClean="0"/>
              <a:t>‹#›</a:t>
            </a:fld>
            <a:endParaRPr lang="en-US"/>
          </a:p>
        </p:txBody>
      </p:sp>
    </p:spTree>
    <p:extLst>
      <p:ext uri="{BB962C8B-B14F-4D97-AF65-F5344CB8AC3E}">
        <p14:creationId xmlns:p14="http://schemas.microsoft.com/office/powerpoint/2010/main" val="197427111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Na deze les kun je:</a:t>
            </a:r>
          </a:p>
          <a:p>
            <a:r>
              <a:rPr lang="nl-NL" sz="1200" b="0" i="0" kern="1200" dirty="0">
                <a:solidFill>
                  <a:schemeClr val="tx1"/>
                </a:solidFill>
                <a:effectLst/>
                <a:latin typeface="+mn-lt"/>
                <a:ea typeface="+mn-ea"/>
                <a:cs typeface="+mn-cs"/>
              </a:rPr>
              <a:t>Je eigen moraal herkennen en benoemen</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2</a:t>
            </a:fld>
            <a:endParaRPr lang="en-US"/>
          </a:p>
        </p:txBody>
      </p:sp>
    </p:spTree>
    <p:extLst>
      <p:ext uri="{BB962C8B-B14F-4D97-AF65-F5344CB8AC3E}">
        <p14:creationId xmlns:p14="http://schemas.microsoft.com/office/powerpoint/2010/main" val="769137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1200" b="1" kern="1200" dirty="0">
                <a:solidFill>
                  <a:schemeClr val="tx1"/>
                </a:solidFill>
                <a:effectLst/>
                <a:latin typeface="+mn-lt"/>
                <a:ea typeface="+mn-ea"/>
                <a:cs typeface="+mn-cs"/>
              </a:rPr>
              <a:t>1a</a:t>
            </a:r>
            <a:r>
              <a:rPr lang="nl-NL" sz="1200" kern="1200" dirty="0">
                <a:solidFill>
                  <a:schemeClr val="tx1"/>
                </a:solidFill>
                <a:effectLst/>
                <a:latin typeface="+mn-lt"/>
                <a:ea typeface="+mn-ea"/>
                <a:cs typeface="+mn-cs"/>
              </a:rPr>
              <a:t>: Bekijk de kennisclips over het model van </a:t>
            </a:r>
            <a:r>
              <a:rPr lang="nl-NL" sz="1200" kern="1200" dirty="0" err="1">
                <a:solidFill>
                  <a:schemeClr val="tx1"/>
                </a:solidFill>
                <a:effectLst/>
                <a:latin typeface="+mn-lt"/>
                <a:ea typeface="+mn-ea"/>
                <a:cs typeface="+mn-cs"/>
              </a:rPr>
              <a:t>Lalonde</a:t>
            </a:r>
            <a:r>
              <a:rPr lang="nl-NL" sz="1200" kern="1200" dirty="0">
                <a:solidFill>
                  <a:schemeClr val="tx1"/>
                </a:solidFill>
                <a:effectLst/>
                <a:latin typeface="+mn-lt"/>
                <a:ea typeface="+mn-ea"/>
                <a:cs typeface="+mn-cs"/>
              </a:rPr>
              <a:t> en over Preventie</a:t>
            </a:r>
          </a:p>
          <a:p>
            <a:r>
              <a:rPr lang="nl-NL" sz="1200" b="1" kern="1200" dirty="0">
                <a:solidFill>
                  <a:schemeClr val="tx1"/>
                </a:solidFill>
                <a:effectLst/>
                <a:latin typeface="+mn-lt"/>
                <a:ea typeface="+mn-ea"/>
                <a:cs typeface="+mn-cs"/>
              </a:rPr>
              <a:t>1b</a:t>
            </a:r>
            <a:r>
              <a:rPr lang="nl-NL" sz="1200" kern="1200" dirty="0">
                <a:solidFill>
                  <a:schemeClr val="tx1"/>
                </a:solidFill>
                <a:effectLst/>
                <a:latin typeface="+mn-lt"/>
                <a:ea typeface="+mn-ea"/>
                <a:cs typeface="+mn-cs"/>
              </a:rPr>
              <a:t>: Bestudeer: </a:t>
            </a:r>
          </a:p>
          <a:p>
            <a:r>
              <a:rPr lang="nl-NL" sz="1200" kern="1200" dirty="0">
                <a:solidFill>
                  <a:schemeClr val="tx1"/>
                </a:solidFill>
                <a:effectLst/>
                <a:latin typeface="+mn-lt"/>
                <a:ea typeface="+mn-ea"/>
                <a:cs typeface="+mn-cs"/>
              </a:rPr>
              <a:t>Sassen, B. (2014). </a:t>
            </a:r>
            <a:r>
              <a:rPr lang="nl-NL" sz="1200" i="1" kern="1200" dirty="0">
                <a:solidFill>
                  <a:schemeClr val="tx1"/>
                </a:solidFill>
                <a:effectLst/>
                <a:latin typeface="+mn-lt"/>
                <a:ea typeface="+mn-ea"/>
                <a:cs typeface="+mn-cs"/>
              </a:rPr>
              <a:t>Gezondheidsbevordering en zelfmanagement door verpleegkundigen en verpleegkundig specialisten.</a:t>
            </a:r>
            <a:r>
              <a:rPr lang="nl-NL" sz="1200" kern="1200" dirty="0">
                <a:solidFill>
                  <a:schemeClr val="tx1"/>
                </a:solidFill>
                <a:effectLst/>
                <a:latin typeface="+mn-lt"/>
                <a:ea typeface="+mn-ea"/>
                <a:cs typeface="+mn-cs"/>
              </a:rPr>
              <a:t> Amsterdam: Reed Business </a:t>
            </a:r>
            <a:r>
              <a:rPr lang="nl-NL" sz="1200" kern="1200" dirty="0" err="1">
                <a:solidFill>
                  <a:schemeClr val="tx1"/>
                </a:solidFill>
                <a:effectLst/>
                <a:latin typeface="+mn-lt"/>
                <a:ea typeface="+mn-ea"/>
                <a:cs typeface="+mn-cs"/>
              </a:rPr>
              <a:t>Education</a:t>
            </a:r>
            <a:r>
              <a:rPr lang="nl-NL" sz="1200" kern="1200" dirty="0">
                <a:solidFill>
                  <a:schemeClr val="tx1"/>
                </a:solidFill>
                <a:effectLst/>
                <a:latin typeface="+mn-lt"/>
                <a:ea typeface="+mn-ea"/>
                <a:cs typeface="+mn-cs"/>
              </a:rPr>
              <a:t>.[BSL]</a:t>
            </a:r>
          </a:p>
          <a:p>
            <a:pPr lvl="0"/>
            <a:r>
              <a:rPr lang="nl-NL" sz="1200" kern="1200" dirty="0">
                <a:solidFill>
                  <a:schemeClr val="tx1"/>
                </a:solidFill>
                <a:effectLst/>
                <a:latin typeface="+mn-lt"/>
                <a:ea typeface="+mn-ea"/>
                <a:cs typeface="+mn-cs"/>
              </a:rPr>
              <a:t>Hoofdstuk 2.1 Health Concept van </a:t>
            </a:r>
            <a:r>
              <a:rPr lang="nl-NL" sz="1200" kern="1200" dirty="0" err="1">
                <a:solidFill>
                  <a:schemeClr val="tx1"/>
                </a:solidFill>
                <a:effectLst/>
                <a:latin typeface="+mn-lt"/>
                <a:ea typeface="+mn-ea"/>
                <a:cs typeface="+mn-cs"/>
              </a:rPr>
              <a:t>Lalonde</a:t>
            </a:r>
            <a:r>
              <a:rPr lang="nl-NL" sz="1200" kern="1200" dirty="0">
                <a:solidFill>
                  <a:schemeClr val="tx1"/>
                </a:solidFill>
                <a:effectLst/>
                <a:latin typeface="+mn-lt"/>
                <a:ea typeface="+mn-ea"/>
                <a:cs typeface="+mn-cs"/>
              </a:rPr>
              <a:t>, Gezondheidsdeterminanten, m.n. de korte beschrijving van de gezondheidsdeterminanten, onderlinge beïnvloeding van de gezondheidsdeterminanten. (p. 49-54</a:t>
            </a:r>
          </a:p>
          <a:p>
            <a:pPr lvl="0"/>
            <a:r>
              <a:rPr lang="nl-NL" sz="1200" kern="1200" dirty="0">
                <a:solidFill>
                  <a:schemeClr val="tx1"/>
                </a:solidFill>
                <a:effectLst/>
                <a:latin typeface="+mn-lt"/>
                <a:ea typeface="+mn-ea"/>
                <a:cs typeface="+mn-cs"/>
              </a:rPr>
              <a:t>Hoofdstuk 3.1 t/m 3.6 (p.87-98)</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In de literatuur wordt het voorbeeld overgewicht genoemd.</a:t>
            </a:r>
          </a:p>
          <a:p>
            <a:r>
              <a:rPr lang="nl-NL" sz="1200" b="1" kern="1200" dirty="0">
                <a:solidFill>
                  <a:schemeClr val="tx1"/>
                </a:solidFill>
                <a:effectLst/>
                <a:latin typeface="+mn-lt"/>
                <a:ea typeface="+mn-ea"/>
                <a:cs typeface="+mn-cs"/>
              </a:rPr>
              <a:t>1c:</a:t>
            </a:r>
            <a:r>
              <a:rPr lang="nl-NL" sz="1200" kern="1200" dirty="0">
                <a:solidFill>
                  <a:schemeClr val="tx1"/>
                </a:solidFill>
                <a:effectLst/>
                <a:latin typeface="+mn-lt"/>
                <a:ea typeface="+mn-ea"/>
                <a:cs typeface="+mn-cs"/>
              </a:rPr>
              <a:t>Bedenk een voorbeeld van een gezondheidsprobleem waar je zelf of iemand in je omgeving veel mee </a:t>
            </a:r>
            <a:r>
              <a:rPr lang="nl-NL" sz="1200" kern="1200" dirty="0" err="1">
                <a:solidFill>
                  <a:schemeClr val="tx1"/>
                </a:solidFill>
                <a:effectLst/>
                <a:latin typeface="+mn-lt"/>
                <a:ea typeface="+mn-ea"/>
                <a:cs typeface="+mn-cs"/>
              </a:rPr>
              <a:t>temaken</a:t>
            </a:r>
            <a:r>
              <a:rPr lang="nl-NL" sz="1200" kern="1200" dirty="0">
                <a:solidFill>
                  <a:schemeClr val="tx1"/>
                </a:solidFill>
                <a:effectLst/>
                <a:latin typeface="+mn-lt"/>
                <a:ea typeface="+mn-ea"/>
                <a:cs typeface="+mn-cs"/>
              </a:rPr>
              <a:t> heeft gehad. En benoem de oorzaken (determinanten) hiervan </a:t>
            </a:r>
            <a:r>
              <a:rPr lang="nl-NL" sz="1200" kern="1200" dirty="0" err="1">
                <a:solidFill>
                  <a:schemeClr val="tx1"/>
                </a:solidFill>
                <a:effectLst/>
                <a:latin typeface="+mn-lt"/>
                <a:ea typeface="+mn-ea"/>
                <a:cs typeface="+mn-cs"/>
              </a:rPr>
              <a:t>mbv</a:t>
            </a:r>
            <a:r>
              <a:rPr lang="nl-NL" sz="1200" kern="1200" dirty="0">
                <a:solidFill>
                  <a:schemeClr val="tx1"/>
                </a:solidFill>
                <a:effectLst/>
                <a:latin typeface="+mn-lt"/>
                <a:ea typeface="+mn-ea"/>
                <a:cs typeface="+mn-cs"/>
              </a:rPr>
              <a:t>. het model van </a:t>
            </a:r>
            <a:r>
              <a:rPr lang="nl-NL" sz="1200" kern="1200" dirty="0" err="1">
                <a:solidFill>
                  <a:schemeClr val="tx1"/>
                </a:solidFill>
                <a:effectLst/>
                <a:latin typeface="+mn-lt"/>
                <a:ea typeface="+mn-ea"/>
                <a:cs typeface="+mn-cs"/>
              </a:rPr>
              <a:t>Lalonde</a:t>
            </a:r>
            <a:r>
              <a:rPr lang="nl-NL" sz="1200" kern="1200" dirty="0">
                <a:solidFill>
                  <a:schemeClr val="tx1"/>
                </a:solidFill>
                <a:effectLst/>
                <a:latin typeface="+mn-lt"/>
                <a:ea typeface="+mn-ea"/>
                <a:cs typeface="+mn-cs"/>
              </a:rPr>
              <a:t>. Noteer je voorbeeld en neem mee naar de les.</a:t>
            </a:r>
          </a:p>
          <a:p>
            <a:r>
              <a:rPr lang="nl-NL" sz="1200" kern="1200" dirty="0">
                <a:solidFill>
                  <a:schemeClr val="tx1"/>
                </a:solidFill>
                <a:effectLst/>
                <a:latin typeface="+mn-lt"/>
                <a:ea typeface="+mn-ea"/>
                <a:cs typeface="+mn-cs"/>
              </a:rPr>
              <a:t>Bedenk daarnaast of je voorbeelden kunt bedenken van primaire-, secundaire-, tertiaire-, universele-, selectieve-, geïndiceerde- en </a:t>
            </a:r>
            <a:r>
              <a:rPr lang="nl-NL" sz="1200" kern="1200" dirty="0" err="1">
                <a:solidFill>
                  <a:schemeClr val="tx1"/>
                </a:solidFill>
                <a:effectLst/>
                <a:latin typeface="+mn-lt"/>
                <a:ea typeface="+mn-ea"/>
                <a:cs typeface="+mn-cs"/>
              </a:rPr>
              <a:t>zorggerelateerde</a:t>
            </a:r>
            <a:r>
              <a:rPr lang="nl-NL" sz="1200" kern="1200" dirty="0">
                <a:solidFill>
                  <a:schemeClr val="tx1"/>
                </a:solidFill>
                <a:effectLst/>
                <a:latin typeface="+mn-lt"/>
                <a:ea typeface="+mn-ea"/>
                <a:cs typeface="+mn-cs"/>
              </a:rPr>
              <a:t> preventie</a:t>
            </a:r>
          </a:p>
          <a:p>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Zoek op internet informatie over de oorzaken van valincidenten bij hoogbejaarde ouderen. Neem </a:t>
            </a:r>
            <a:r>
              <a:rPr lang="nl-NL" sz="1200" kern="1200" dirty="0" err="1">
                <a:solidFill>
                  <a:schemeClr val="tx1"/>
                </a:solidFill>
                <a:effectLst/>
                <a:latin typeface="+mn-lt"/>
                <a:ea typeface="+mn-ea"/>
                <a:cs typeface="+mn-cs"/>
              </a:rPr>
              <a:t>dezeinformatie</a:t>
            </a:r>
            <a:r>
              <a:rPr lang="nl-NL" sz="1200" kern="1200" dirty="0">
                <a:solidFill>
                  <a:schemeClr val="tx1"/>
                </a:solidFill>
                <a:effectLst/>
                <a:latin typeface="+mn-lt"/>
                <a:ea typeface="+mn-ea"/>
                <a:cs typeface="+mn-cs"/>
              </a:rPr>
              <a:t> op schrift of digitaal mee naar de les.</a:t>
            </a:r>
          </a:p>
        </p:txBody>
      </p:sp>
      <p:sp>
        <p:nvSpPr>
          <p:cNvPr id="4" name="Slide Number Placeholder 3"/>
          <p:cNvSpPr>
            <a:spLocks noGrp="1"/>
          </p:cNvSpPr>
          <p:nvPr>
            <p:ph type="sldNum" sz="quarter" idx="10"/>
          </p:nvPr>
        </p:nvSpPr>
        <p:spPr/>
        <p:txBody>
          <a:bodyPr/>
          <a:lstStyle/>
          <a:p>
            <a:fld id="{220F8348-2426-8240-A528-9F839DEF4CDE}" type="slidenum">
              <a:rPr lang="en-US" smtClean="0"/>
              <a:t>4</a:t>
            </a:fld>
            <a:endParaRPr lang="en-US"/>
          </a:p>
        </p:txBody>
      </p:sp>
    </p:spTree>
    <p:extLst>
      <p:ext uri="{BB962C8B-B14F-4D97-AF65-F5344CB8AC3E}">
        <p14:creationId xmlns:p14="http://schemas.microsoft.com/office/powerpoint/2010/main" val="2155821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dirty="0"/>
              <a:t>1c:</a:t>
            </a:r>
            <a:r>
              <a:rPr lang="nl-NL" sz="1200" dirty="0"/>
              <a:t>Bedenk een voorbeeld van een gezondheidsprobleem waar je zelf of iemand in je omgeving veel mee </a:t>
            </a:r>
            <a:r>
              <a:rPr lang="nl-NL" sz="1200" dirty="0" err="1"/>
              <a:t>temaken</a:t>
            </a:r>
            <a:r>
              <a:rPr lang="nl-NL" sz="1200" dirty="0"/>
              <a:t> heeft gehad. En benoem de oorzaken (determinanten) hiervan </a:t>
            </a:r>
            <a:r>
              <a:rPr lang="nl-NL" sz="1200" dirty="0" err="1"/>
              <a:t>mbv</a:t>
            </a:r>
            <a:r>
              <a:rPr lang="nl-NL" sz="1200" dirty="0"/>
              <a:t>. het model van </a:t>
            </a:r>
            <a:r>
              <a:rPr lang="nl-NL" sz="1200" dirty="0" err="1"/>
              <a:t>Lalonde</a:t>
            </a:r>
            <a:r>
              <a:rPr lang="nl-NL" sz="1200" dirty="0"/>
              <a:t>. Noteer je voorbeeld en neem mee naar de les.</a:t>
            </a:r>
          </a:p>
          <a:p>
            <a:r>
              <a:rPr lang="nl-NL" sz="1200" dirty="0"/>
              <a:t>Bedenk daarnaast of je voorbeelden kunt bedenken van primaire-, secundaire-, tertiaire-, universele-, selectieve-, geïndiceerde- en </a:t>
            </a:r>
            <a:r>
              <a:rPr lang="nl-NL" sz="1200" dirty="0" err="1"/>
              <a:t>zorggerelateerde</a:t>
            </a:r>
            <a:r>
              <a:rPr lang="nl-NL" sz="1200" dirty="0"/>
              <a:t> preventie</a:t>
            </a:r>
          </a:p>
          <a:p>
            <a:endParaRPr lang="nl-NL" dirty="0"/>
          </a:p>
          <a:p>
            <a:r>
              <a:rPr lang="nl-NL" dirty="0"/>
              <a:t>Docent wijst student aan die zijn/haar voorbeeld van het model van </a:t>
            </a:r>
            <a:r>
              <a:rPr lang="nl-NL" dirty="0" err="1"/>
              <a:t>Lalonde</a:t>
            </a:r>
            <a:r>
              <a:rPr lang="nl-NL" dirty="0"/>
              <a:t> mag uitwerken op het bord.</a:t>
            </a:r>
          </a:p>
          <a:p>
            <a:endParaRPr lang="nl-NL" dirty="0"/>
          </a:p>
          <a:p>
            <a:r>
              <a:rPr lang="nl-NL" dirty="0"/>
              <a:t>Voorbeelden laten noemen van soorten preventie. Studenten aanwijzen.</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5</a:t>
            </a:fld>
            <a:endParaRPr lang="en-US"/>
          </a:p>
        </p:txBody>
      </p:sp>
    </p:spTree>
    <p:extLst>
      <p:ext uri="{BB962C8B-B14F-4D97-AF65-F5344CB8AC3E}">
        <p14:creationId xmlns:p14="http://schemas.microsoft.com/office/powerpoint/2010/main" val="2489528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Antwoord</a:t>
            </a:r>
            <a:r>
              <a:rPr lang="en-US" dirty="0" smtClean="0"/>
              <a:t> a</a:t>
            </a:r>
            <a:endParaRPr lang="nl-NL" dirty="0"/>
          </a:p>
        </p:txBody>
      </p:sp>
      <p:sp>
        <p:nvSpPr>
          <p:cNvPr id="4" name="Slide Number Placeholder 3"/>
          <p:cNvSpPr>
            <a:spLocks noGrp="1"/>
          </p:cNvSpPr>
          <p:nvPr>
            <p:ph type="sldNum" sz="quarter" idx="10"/>
          </p:nvPr>
        </p:nvSpPr>
        <p:spPr/>
        <p:txBody>
          <a:bodyPr/>
          <a:lstStyle/>
          <a:p>
            <a:fld id="{220F8348-2426-8240-A528-9F839DEF4CDE}" type="slidenum">
              <a:rPr lang="en-US" smtClean="0"/>
              <a:t>6</a:t>
            </a:fld>
            <a:endParaRPr lang="en-US"/>
          </a:p>
        </p:txBody>
      </p:sp>
    </p:spTree>
    <p:extLst>
      <p:ext uri="{BB962C8B-B14F-4D97-AF65-F5344CB8AC3E}">
        <p14:creationId xmlns:p14="http://schemas.microsoft.com/office/powerpoint/2010/main" val="318655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ANTWOORD A</a:t>
            </a:r>
            <a:endParaRPr lang="nl-NL" dirty="0"/>
          </a:p>
        </p:txBody>
      </p:sp>
      <p:sp>
        <p:nvSpPr>
          <p:cNvPr id="4" name="Slide Number Placeholder 3"/>
          <p:cNvSpPr>
            <a:spLocks noGrp="1"/>
          </p:cNvSpPr>
          <p:nvPr>
            <p:ph type="sldNum" sz="quarter" idx="10"/>
          </p:nvPr>
        </p:nvSpPr>
        <p:spPr/>
        <p:txBody>
          <a:bodyPr/>
          <a:lstStyle/>
          <a:p>
            <a:fld id="{220F8348-2426-8240-A528-9F839DEF4CDE}" type="slidenum">
              <a:rPr lang="en-US" smtClean="0"/>
              <a:t>7</a:t>
            </a:fld>
            <a:endParaRPr lang="en-US"/>
          </a:p>
        </p:txBody>
      </p:sp>
    </p:spTree>
    <p:extLst>
      <p:ext uri="{BB962C8B-B14F-4D97-AF65-F5344CB8AC3E}">
        <p14:creationId xmlns:p14="http://schemas.microsoft.com/office/powerpoint/2010/main" val="971929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ANTWOORD C</a:t>
            </a:r>
            <a:endParaRPr lang="nl-NL" dirty="0"/>
          </a:p>
        </p:txBody>
      </p:sp>
      <p:sp>
        <p:nvSpPr>
          <p:cNvPr id="4" name="Slide Number Placeholder 3"/>
          <p:cNvSpPr>
            <a:spLocks noGrp="1"/>
          </p:cNvSpPr>
          <p:nvPr>
            <p:ph type="sldNum" sz="quarter" idx="10"/>
          </p:nvPr>
        </p:nvSpPr>
        <p:spPr/>
        <p:txBody>
          <a:bodyPr/>
          <a:lstStyle/>
          <a:p>
            <a:fld id="{220F8348-2426-8240-A528-9F839DEF4CDE}" type="slidenum">
              <a:rPr lang="en-US" smtClean="0"/>
              <a:t>8</a:t>
            </a:fld>
            <a:endParaRPr lang="en-US"/>
          </a:p>
        </p:txBody>
      </p:sp>
    </p:spTree>
    <p:extLst>
      <p:ext uri="{BB962C8B-B14F-4D97-AF65-F5344CB8AC3E}">
        <p14:creationId xmlns:p14="http://schemas.microsoft.com/office/powerpoint/2010/main" val="3269065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Gezondheidsdeterminanten in Health Concept van </a:t>
            </a:r>
            <a:r>
              <a:rPr lang="nl-NL" sz="1200" b="0" i="0" kern="1200" dirty="0" err="1">
                <a:solidFill>
                  <a:schemeClr val="tx1"/>
                </a:solidFill>
                <a:effectLst/>
                <a:latin typeface="+mn-lt"/>
                <a:ea typeface="+mn-ea"/>
                <a:cs typeface="+mn-cs"/>
              </a:rPr>
              <a:t>Lalonde:endogene</a:t>
            </a:r>
            <a:r>
              <a:rPr lang="nl-NL" sz="1200" b="0" i="0" kern="1200" dirty="0">
                <a:solidFill>
                  <a:schemeClr val="tx1"/>
                </a:solidFill>
                <a:effectLst/>
                <a:latin typeface="+mn-lt"/>
                <a:ea typeface="+mn-ea"/>
                <a:cs typeface="+mn-cs"/>
              </a:rPr>
              <a:t> gezondheidsdeterminanten: intern milieu (</a:t>
            </a:r>
            <a:r>
              <a:rPr lang="nl-NL" sz="1200" b="0" i="1" kern="1200" dirty="0">
                <a:solidFill>
                  <a:schemeClr val="tx1"/>
                </a:solidFill>
                <a:effectLst/>
                <a:latin typeface="+mn-lt"/>
                <a:ea typeface="+mn-ea"/>
                <a:cs typeface="+mn-cs"/>
              </a:rPr>
              <a:t>human </a:t>
            </a:r>
            <a:r>
              <a:rPr lang="nl-NL" sz="1200" b="0" i="1" kern="1200" dirty="0" err="1">
                <a:solidFill>
                  <a:schemeClr val="tx1"/>
                </a:solidFill>
                <a:effectLst/>
                <a:latin typeface="+mn-lt"/>
                <a:ea typeface="+mn-ea"/>
                <a:cs typeface="+mn-cs"/>
              </a:rPr>
              <a:t>biology</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gezondheidsdeterminant leefstijl &amp; gedrag (</a:t>
            </a:r>
            <a:r>
              <a:rPr lang="nl-NL" sz="1200" b="0" i="1" kern="1200" dirty="0">
                <a:solidFill>
                  <a:schemeClr val="tx1"/>
                </a:solidFill>
                <a:effectLst/>
                <a:latin typeface="+mn-lt"/>
                <a:ea typeface="+mn-ea"/>
                <a:cs typeface="+mn-cs"/>
              </a:rPr>
              <a:t>lifestyle</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exogene gezondheidsdeterminanten: fysieke omgeving (</a:t>
            </a:r>
            <a:r>
              <a:rPr lang="nl-NL" sz="1200" b="0" i="1" kern="1200" dirty="0" err="1">
                <a:solidFill>
                  <a:schemeClr val="tx1"/>
                </a:solidFill>
                <a:effectLst/>
                <a:latin typeface="+mn-lt"/>
                <a:ea typeface="+mn-ea"/>
                <a:cs typeface="+mn-cs"/>
              </a:rPr>
              <a:t>physical</a:t>
            </a:r>
            <a:r>
              <a:rPr lang="nl-NL" sz="1200" b="0" i="1" kern="1200" dirty="0">
                <a:solidFill>
                  <a:schemeClr val="tx1"/>
                </a:solidFill>
                <a:effectLst/>
                <a:latin typeface="+mn-lt"/>
                <a:ea typeface="+mn-ea"/>
                <a:cs typeface="+mn-cs"/>
              </a:rPr>
              <a:t> environment</a:t>
            </a:r>
            <a:r>
              <a:rPr lang="nl-NL" sz="1200" b="0" i="0" kern="1200" dirty="0">
                <a:solidFill>
                  <a:schemeClr val="tx1"/>
                </a:solidFill>
                <a:effectLst/>
                <a:latin typeface="+mn-lt"/>
                <a:ea typeface="+mn-ea"/>
                <a:cs typeface="+mn-cs"/>
              </a:rPr>
              <a:t>) en maatschappelijke omgeving (</a:t>
            </a:r>
            <a:r>
              <a:rPr lang="nl-NL" sz="1200" b="0" i="1" kern="1200" dirty="0" err="1">
                <a:solidFill>
                  <a:schemeClr val="tx1"/>
                </a:solidFill>
                <a:effectLst/>
                <a:latin typeface="+mn-lt"/>
                <a:ea typeface="+mn-ea"/>
                <a:cs typeface="+mn-cs"/>
              </a:rPr>
              <a:t>social</a:t>
            </a:r>
            <a:r>
              <a:rPr lang="nl-NL" sz="1200" b="0" i="1" kern="1200" dirty="0">
                <a:solidFill>
                  <a:schemeClr val="tx1"/>
                </a:solidFill>
                <a:effectLst/>
                <a:latin typeface="+mn-lt"/>
                <a:ea typeface="+mn-ea"/>
                <a:cs typeface="+mn-cs"/>
              </a:rPr>
              <a:t> environment</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gezondheidsdeterminant medische zorg &amp; preventie (</a:t>
            </a:r>
            <a:r>
              <a:rPr lang="nl-NL" sz="1200" b="0" i="1" kern="1200" dirty="0">
                <a:solidFill>
                  <a:schemeClr val="tx1"/>
                </a:solidFill>
                <a:effectLst/>
                <a:latin typeface="+mn-lt"/>
                <a:ea typeface="+mn-ea"/>
                <a:cs typeface="+mn-cs"/>
              </a:rPr>
              <a:t>health care </a:t>
            </a:r>
            <a:r>
              <a:rPr lang="nl-NL" sz="1200" b="0" i="1" kern="1200" dirty="0" err="1">
                <a:solidFill>
                  <a:schemeClr val="tx1"/>
                </a:solidFill>
                <a:effectLst/>
                <a:latin typeface="+mn-lt"/>
                <a:ea typeface="+mn-ea"/>
                <a:cs typeface="+mn-cs"/>
              </a:rPr>
              <a:t>organization</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Het Health Concept van </a:t>
            </a:r>
            <a:r>
              <a:rPr lang="nl-NL" sz="1200" b="0" i="0" kern="1200" dirty="0" err="1">
                <a:solidFill>
                  <a:schemeClr val="tx1"/>
                </a:solidFill>
                <a:effectLst/>
                <a:latin typeface="+mn-lt"/>
                <a:ea typeface="+mn-ea"/>
                <a:cs typeface="+mn-cs"/>
              </a:rPr>
              <a:t>Lalonde</a:t>
            </a:r>
            <a:r>
              <a:rPr lang="nl-NL" sz="1200" b="0" i="0" kern="1200" dirty="0">
                <a:solidFill>
                  <a:schemeClr val="tx1"/>
                </a:solidFill>
                <a:effectLst/>
                <a:latin typeface="+mn-lt"/>
                <a:ea typeface="+mn-ea"/>
                <a:cs typeface="+mn-cs"/>
              </a:rPr>
              <a:t> is een model om invloeden op gezondheid een plaats te geven. </a:t>
            </a:r>
            <a:r>
              <a:rPr lang="nl-NL" sz="1200" b="0" i="0" kern="1200" dirty="0" err="1">
                <a:solidFill>
                  <a:schemeClr val="tx1"/>
                </a:solidFill>
                <a:effectLst/>
                <a:latin typeface="+mn-lt"/>
                <a:ea typeface="+mn-ea"/>
                <a:cs typeface="+mn-cs"/>
              </a:rPr>
              <a:t>Lalonde</a:t>
            </a:r>
            <a:r>
              <a:rPr lang="nl-NL" sz="1200" b="0" i="0" kern="1200" dirty="0">
                <a:solidFill>
                  <a:schemeClr val="tx1"/>
                </a:solidFill>
                <a:effectLst/>
                <a:latin typeface="+mn-lt"/>
                <a:ea typeface="+mn-ea"/>
                <a:cs typeface="+mn-cs"/>
              </a:rPr>
              <a:t>, minister van Volksgezondheid in Canada, stelt in dit model gezondheid en het bevorderen van gezondheid centraal. Vernieuwend aan het Health Concept (1975) was dat werd uitgegaan van gezondheid en niet van ziekte. Ziekte en het terugdringen ervan hebben lang het denken over gezondheid en het kijken naar gezondheidsproblemen bepaald. Factoren in de mens zelf werden als belangrijke oorzaak van ziekte gezien. De traditionele manier om gezondheidsproblemen aan te pakken, was het toepassen, verbeteren en/of uitbreiden van de gezondheidszorgvoorzieningen. De kern van het Health Concept wordt gevormd door gezondheidsdeterminanten, bepalende factoren die invloed hebben op ziekte en gezondheid. </a:t>
            </a:r>
          </a:p>
          <a:p>
            <a:r>
              <a:rPr lang="nl-NL" sz="1200" b="0" i="0" kern="1200" dirty="0">
                <a:solidFill>
                  <a:schemeClr val="tx1"/>
                </a:solidFill>
                <a:effectLst/>
                <a:latin typeface="+mn-lt"/>
                <a:ea typeface="+mn-ea"/>
                <a:cs typeface="+mn-cs"/>
              </a:rPr>
              <a:t>Vernieuwend was vooral de exogene gezondheidsdeterminant leefstijl &amp; gedrag, evenals de toegenomen aandacht voor de omgevingsdeterminanten fysieke en maatschappelijke omgeving. </a:t>
            </a:r>
          </a:p>
          <a:p>
            <a:r>
              <a:rPr lang="nl-NL" sz="1200" b="0" i="0" kern="1200" dirty="0">
                <a:solidFill>
                  <a:schemeClr val="tx1"/>
                </a:solidFill>
                <a:effectLst/>
                <a:latin typeface="+mn-lt"/>
                <a:ea typeface="+mn-ea"/>
                <a:cs typeface="+mn-cs"/>
              </a:rPr>
              <a:t>De meeste gezondheidsdeterminanten hebben een (soms complexe) onderlinge relatie. Een voorbeeld is het gezondheidsprobleem overgewicht. Overgewicht wordt bepaald door erfelijke factoren, maar ook door de balans tussen energie-inname via voedsel en energieverbruik door bewegingsgedrag. Het bewegingsgedrag wordt beïnvloed door omgevingsfactoren. Factoren als zittend werk en steun uit de sociale omgeving, maar ook het zich financieel kunnen veroorloven om gebruik te maken van sportfaciliteiten, beïnvloeden het bewegingsgedrag.</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De endogene, persoonsgebonden gezondheidsdeterminant betreft de factoren die zich in het menselijk lichaam afspelen en die van invloed zijn op de gezondheid. De endogene gezondheidsdeterminant wordt onderverdeeld in genetische factoren en verworven eigenschappen en wordt ook wel aangeduid met de termen persoonsgebonden factoren, intern milieu of human </a:t>
            </a:r>
            <a:r>
              <a:rPr lang="nl-NL" sz="1200" b="0" i="0" kern="1200" dirty="0" err="1">
                <a:solidFill>
                  <a:schemeClr val="tx1"/>
                </a:solidFill>
                <a:effectLst/>
                <a:latin typeface="+mn-lt"/>
                <a:ea typeface="+mn-ea"/>
                <a:cs typeface="+mn-cs"/>
              </a:rPr>
              <a:t>biology</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De gezondheidsdeterminant leefstijl &amp; gedrag geeft de invloed weer die het gedrag van mensen heeft op de gezondheid en op het ontstaan of verergeren van gezondheidsproblemen. Bij deze gezondheidsdeterminant gaat het zowel om iemands beweegredenen om zich op een bepaalde manier te gedragen als om het werkelijke gedrag. De gezondheidsdeterminant leefstijl &amp; gedrag wordt ook wel lifestyle genoemd.</a:t>
            </a:r>
          </a:p>
          <a:p>
            <a:r>
              <a:rPr lang="nl-NL" sz="1200" b="0" i="0" kern="1200" dirty="0">
                <a:solidFill>
                  <a:schemeClr val="tx1"/>
                </a:solidFill>
                <a:effectLst/>
                <a:latin typeface="+mn-lt"/>
                <a:ea typeface="+mn-ea"/>
                <a:cs typeface="+mn-cs"/>
              </a:rPr>
              <a:t>De gezondheidsdeterminant extern milieu kan worden onderverdeeld in de fysieke en de maatschappelijke omgeving, die ook wel exogene gezondheidsdeterminanten worden genoemd. De fysieke omgeving betreft factoren buiten het menselijk lichaam die van invloed zijn op de gezondheid en het ontstaan of verergeren van gezondheidsproblemen. Voor mensen zelf is de fysieke omgeving en de invloed hiervan op hun gezondheid veelal moeilijk beheersbaar. De gezondheidsdeterminant fysieke omgeving wordt ook wel </a:t>
            </a:r>
            <a:r>
              <a:rPr lang="nl-NL" sz="1200" b="0" i="0" kern="1200" dirty="0" err="1">
                <a:solidFill>
                  <a:schemeClr val="tx1"/>
                </a:solidFill>
                <a:effectLst/>
                <a:latin typeface="+mn-lt"/>
                <a:ea typeface="+mn-ea"/>
                <a:cs typeface="+mn-cs"/>
              </a:rPr>
              <a:t>physical</a:t>
            </a:r>
            <a:r>
              <a:rPr lang="nl-NL" sz="1200" b="0" i="0" kern="1200" dirty="0">
                <a:solidFill>
                  <a:schemeClr val="tx1"/>
                </a:solidFill>
                <a:effectLst/>
                <a:latin typeface="+mn-lt"/>
                <a:ea typeface="+mn-ea"/>
                <a:cs typeface="+mn-cs"/>
              </a:rPr>
              <a:t> environment genoemd.</a:t>
            </a:r>
          </a:p>
          <a:p>
            <a:r>
              <a:rPr lang="nl-NL" sz="1200" b="0" i="0" kern="1200" dirty="0">
                <a:solidFill>
                  <a:schemeClr val="tx1"/>
                </a:solidFill>
                <a:effectLst/>
                <a:latin typeface="+mn-lt"/>
                <a:ea typeface="+mn-ea"/>
                <a:cs typeface="+mn-cs"/>
              </a:rPr>
              <a:t>De maatschappelijke omgeving is de gezondheidsdeterminant die de plaats van mensen weergeeft binnen de maatschappij. Deze heeft een belangrijke invloed op de gezondheid en het gevoel van welbevinden van mensen. De gezondheidsdeterminant maatschappelijke omgeving wordt ook wel aangeduid met de term </a:t>
            </a:r>
            <a:r>
              <a:rPr lang="nl-NL" sz="1200" b="0" i="0" kern="1200" dirty="0" err="1">
                <a:solidFill>
                  <a:schemeClr val="tx1"/>
                </a:solidFill>
                <a:effectLst/>
                <a:latin typeface="+mn-lt"/>
                <a:ea typeface="+mn-ea"/>
                <a:cs typeface="+mn-cs"/>
              </a:rPr>
              <a:t>social</a:t>
            </a:r>
            <a:r>
              <a:rPr lang="nl-NL" sz="1200" b="0" i="0" kern="1200" dirty="0">
                <a:solidFill>
                  <a:schemeClr val="tx1"/>
                </a:solidFill>
                <a:effectLst/>
                <a:latin typeface="+mn-lt"/>
                <a:ea typeface="+mn-ea"/>
                <a:cs typeface="+mn-cs"/>
              </a:rPr>
              <a:t> environment.</a:t>
            </a:r>
          </a:p>
          <a:p>
            <a:r>
              <a:rPr lang="nl-NL" sz="1200" b="0" i="0" kern="1200" dirty="0">
                <a:solidFill>
                  <a:schemeClr val="tx1"/>
                </a:solidFill>
                <a:effectLst/>
                <a:latin typeface="+mn-lt"/>
                <a:ea typeface="+mn-ea"/>
                <a:cs typeface="+mn-cs"/>
              </a:rPr>
              <a:t>Bij de gezondheidsdeterminant medische zorg &amp; preventie gaat het om allerlei gezondheidszorgvoorzieningen. Deze voorzieningen kunnen zowel curatief als preventief worden ingezet in de zorg voor gezondheid en het voorkomen of verergeren van gezondheidsproblemen. Deze gezondheidsdeterminant wordt ook wel health care </a:t>
            </a:r>
            <a:r>
              <a:rPr lang="nl-NL" sz="1200" b="0" i="0" kern="1200" dirty="0" err="1">
                <a:solidFill>
                  <a:schemeClr val="tx1"/>
                </a:solidFill>
                <a:effectLst/>
                <a:latin typeface="+mn-lt"/>
                <a:ea typeface="+mn-ea"/>
                <a:cs typeface="+mn-cs"/>
              </a:rPr>
              <a:t>organization</a:t>
            </a:r>
            <a:r>
              <a:rPr lang="nl-NL" sz="1200" b="0" i="0" kern="1200" dirty="0">
                <a:solidFill>
                  <a:schemeClr val="tx1"/>
                </a:solidFill>
                <a:effectLst/>
                <a:latin typeface="+mn-lt"/>
                <a:ea typeface="+mn-ea"/>
                <a:cs typeface="+mn-cs"/>
              </a:rPr>
              <a:t> genoemd.</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9</a:t>
            </a:fld>
            <a:endParaRPr lang="en-US"/>
          </a:p>
        </p:txBody>
      </p:sp>
    </p:spTree>
    <p:extLst>
      <p:ext uri="{BB962C8B-B14F-4D97-AF65-F5344CB8AC3E}">
        <p14:creationId xmlns:p14="http://schemas.microsoft.com/office/powerpoint/2010/main" val="1674450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Groepjes van 4</a:t>
            </a:r>
          </a:p>
          <a:p>
            <a:r>
              <a:rPr lang="nl-NL" dirty="0"/>
              <a:t>Model van </a:t>
            </a:r>
            <a:r>
              <a:rPr lang="nl-NL" dirty="0" err="1"/>
              <a:t>Lalonde</a:t>
            </a:r>
            <a:r>
              <a:rPr lang="nl-NL" dirty="0"/>
              <a:t> uitdelen op A3 en blanco kaartjes</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10</a:t>
            </a:fld>
            <a:endParaRPr lang="en-US"/>
          </a:p>
        </p:txBody>
      </p:sp>
    </p:spTree>
    <p:extLst>
      <p:ext uri="{BB962C8B-B14F-4D97-AF65-F5344CB8AC3E}">
        <p14:creationId xmlns:p14="http://schemas.microsoft.com/office/powerpoint/2010/main" val="839431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220F8348-2426-8240-A528-9F839DEF4CDE}" type="slidenum">
              <a:rPr lang="en-US" smtClean="0"/>
              <a:t>11</a:t>
            </a:fld>
            <a:endParaRPr lang="en-US"/>
          </a:p>
        </p:txBody>
      </p:sp>
    </p:spTree>
    <p:extLst>
      <p:ext uri="{BB962C8B-B14F-4D97-AF65-F5344CB8AC3E}">
        <p14:creationId xmlns:p14="http://schemas.microsoft.com/office/powerpoint/2010/main" val="1450646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12</a:t>
            </a:fld>
            <a:endParaRPr lang="en-US"/>
          </a:p>
        </p:txBody>
      </p:sp>
    </p:spTree>
    <p:extLst>
      <p:ext uri="{BB962C8B-B14F-4D97-AF65-F5344CB8AC3E}">
        <p14:creationId xmlns:p14="http://schemas.microsoft.com/office/powerpoint/2010/main" val="2026536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Voor verpleegkundigen is preventie zowel een onderdeel van de dagelijkse zorgverlening als een specifieke activiteit. Samen met andere beroepsgroepen in de gezondheidszorg proberen zij gezondheidsproblemen te voorkomen. Wanneer gezondheidsproblemen toch ontstaan, zullen verpleegkundige activiteiten erop gericht zijn de gevolgen daarvan te minimaliseren. Zowel verpleegkundigen als patiënten onderkennen de behoefte aan en het belang van preventie. </a:t>
            </a:r>
          </a:p>
          <a:p>
            <a:r>
              <a:rPr lang="nl-NL" sz="1200" b="0" i="0" kern="1200" dirty="0">
                <a:solidFill>
                  <a:schemeClr val="tx1"/>
                </a:solidFill>
                <a:effectLst/>
                <a:latin typeface="+mn-lt"/>
                <a:ea typeface="+mn-ea"/>
                <a:cs typeface="+mn-cs"/>
              </a:rPr>
              <a:t>Zorgverleners zien steeds vaker dat het uitbreiden van hun preventieve activiteiten gericht op het bevorderen van gezondheid meer gezondheidswinst oplevert dan de beperkte gerichtheid op zorgverlening na reeds ontstane gezondheidsschade.</a:t>
            </a:r>
          </a:p>
          <a:p>
            <a:r>
              <a:rPr lang="nl-NL" sz="1200" b="0" i="0" kern="1200" dirty="0">
                <a:solidFill>
                  <a:schemeClr val="tx1"/>
                </a:solidFill>
                <a:effectLst/>
                <a:latin typeface="+mn-lt"/>
                <a:ea typeface="+mn-ea"/>
                <a:cs typeface="+mn-cs"/>
              </a:rPr>
              <a:t>Bij ouderen blijkt bijvoorbeeld dat door de stijging van de levensverwachting het aantal jaren dat wordt doorgebracht in ongezondheid is toegenomen. Daarom zijn preventieve activiteiten gericht op deze doelgroep belangrijk, bijvoorbeeld met betrekking tot psychosociale gezondheidsproblemen zoals sociaal isolement en depressie.</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13</a:t>
            </a:fld>
            <a:endParaRPr lang="en-US"/>
          </a:p>
        </p:txBody>
      </p:sp>
    </p:spTree>
    <p:extLst>
      <p:ext uri="{BB962C8B-B14F-4D97-AF65-F5344CB8AC3E}">
        <p14:creationId xmlns:p14="http://schemas.microsoft.com/office/powerpoint/2010/main" val="3172341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Nog geen gezondheidsprobleem aanwezig, voor de gehele bevolking beschikbaar</a:t>
            </a:r>
          </a:p>
          <a:p>
            <a:r>
              <a:rPr lang="nl-NL" dirty="0"/>
              <a:t>Als JV kinderen vaccineren die niet op reguliere spreekuur terecht konden: met een aandoening of </a:t>
            </a:r>
            <a:r>
              <a:rPr lang="nl-NL" dirty="0" err="1"/>
              <a:t>asielzoekerkinderen</a:t>
            </a:r>
            <a:endParaRPr lang="nl-NL" dirty="0"/>
          </a:p>
          <a:p>
            <a:r>
              <a:rPr lang="nl-NL" dirty="0"/>
              <a:t>Visustest-gehoorscreening </a:t>
            </a:r>
          </a:p>
          <a:p>
            <a:r>
              <a:rPr lang="nl-NL" dirty="0"/>
              <a:t>Groeilijn volgen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dirty="0"/>
              <a:t>Reizigers vaccineren</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15</a:t>
            </a:fld>
            <a:endParaRPr lang="en-US"/>
          </a:p>
        </p:txBody>
      </p:sp>
    </p:spTree>
    <p:extLst>
      <p:ext uri="{BB962C8B-B14F-4D97-AF65-F5344CB8AC3E}">
        <p14:creationId xmlns:p14="http://schemas.microsoft.com/office/powerpoint/2010/main" val="818705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Ziekte en aandoeningen opsporen en vroegtijdig behandelen</a:t>
            </a:r>
          </a:p>
          <a:p>
            <a:r>
              <a:rPr lang="nl-NL" dirty="0"/>
              <a:t>Risicogroepen </a:t>
            </a:r>
          </a:p>
          <a:p>
            <a:r>
              <a:rPr lang="nl-NL" dirty="0"/>
              <a:t>Selectief: gericht op een selectie van de bevolking </a:t>
            </a:r>
          </a:p>
          <a:p>
            <a:r>
              <a:rPr lang="nl-NL" dirty="0"/>
              <a:t>Geïndiceerd: nog geen diagnose, maar al wel symptomen. </a:t>
            </a:r>
          </a:p>
          <a:p>
            <a:r>
              <a:rPr lang="nl-NL" dirty="0"/>
              <a:t>Secundair: vroegtijdig opsporen en behandelen van ziekten en aandoeningen</a:t>
            </a:r>
          </a:p>
          <a:p>
            <a:endParaRPr lang="nl-NL" dirty="0"/>
          </a:p>
          <a:p>
            <a:r>
              <a:rPr lang="nl-NL" dirty="0"/>
              <a:t>Bloeddruk meten bij kinderen met overgewicht</a:t>
            </a:r>
          </a:p>
          <a:p>
            <a:r>
              <a:rPr lang="nl-NL" dirty="0"/>
              <a:t>Herhaling visustest of gehoorscreening</a:t>
            </a:r>
          </a:p>
          <a:p>
            <a:r>
              <a:rPr lang="nl-NL" dirty="0"/>
              <a:t>Volgen van kinderen met overgewicht</a:t>
            </a:r>
          </a:p>
          <a:p>
            <a:r>
              <a:rPr lang="nl-NL" dirty="0"/>
              <a:t>Volgen van kinderen uit risicogezinnen, ouders met opvoedvragen (zindelijkheid, eetproblemen)</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16</a:t>
            </a:fld>
            <a:endParaRPr lang="en-US"/>
          </a:p>
        </p:txBody>
      </p:sp>
    </p:spTree>
    <p:extLst>
      <p:ext uri="{BB962C8B-B14F-4D97-AF65-F5344CB8AC3E}">
        <p14:creationId xmlns:p14="http://schemas.microsoft.com/office/powerpoint/2010/main" val="2493072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Voorkomen dat iets onaangenaams opnieuw voorvalt </a:t>
            </a:r>
          </a:p>
          <a:p>
            <a:r>
              <a:rPr lang="nl-NL" dirty="0"/>
              <a:t>Doel: bij een al bestaande ziekte of aandoening de gezondheidssituatie te optimaliseren en zelfmanagement van de patiënt te bevorderen </a:t>
            </a:r>
          </a:p>
          <a:p>
            <a:r>
              <a:rPr lang="nl-NL" dirty="0"/>
              <a:t>Doelgroep: mensen die al een gezondheidsprobleem hebben</a:t>
            </a:r>
          </a:p>
          <a:p>
            <a:r>
              <a:rPr lang="nl-NL" dirty="0" err="1"/>
              <a:t>Zorggerelateerd</a:t>
            </a:r>
            <a:r>
              <a:rPr lang="nl-NL" dirty="0"/>
              <a:t>, want de mensen hebben een bepaalde diagnose</a:t>
            </a:r>
          </a:p>
          <a:p>
            <a:r>
              <a:rPr lang="nl-NL" dirty="0"/>
              <a:t>Tertiair, want verergering van het gezondheidsprobleem moet worden voorkomen waarbij de patiënt zoveel mogelijk eigen regie houdt </a:t>
            </a:r>
          </a:p>
          <a:p>
            <a:endParaRPr lang="nl-NL" dirty="0"/>
          </a:p>
          <a:p>
            <a:r>
              <a:rPr lang="nl-NL" dirty="0"/>
              <a:t>Voorbeeld:</a:t>
            </a:r>
          </a:p>
          <a:p>
            <a:r>
              <a:rPr lang="nl-NL" dirty="0"/>
              <a:t>-Mobiliseren: om herhaling valincident te voorkomen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dirty="0"/>
              <a:t>Vezelrijk dieet en veel drinken: om obstipatie te voorkomen</a:t>
            </a:r>
          </a:p>
          <a:p>
            <a:pPr marL="0" marR="0" lvl="0" indent="0" algn="l" defTabSz="457200" rtl="0" eaLnBrk="1" fontAlgn="auto" latinLnBrk="0" hangingPunct="1">
              <a:lnSpc>
                <a:spcPct val="100000"/>
              </a:lnSpc>
              <a:spcBef>
                <a:spcPts val="0"/>
              </a:spcBef>
              <a:spcAft>
                <a:spcPts val="0"/>
              </a:spcAft>
              <a:buClrTx/>
              <a:buSzTx/>
              <a:buFontTx/>
              <a:buNone/>
              <a:tabLst/>
              <a:defRPr/>
            </a:pPr>
            <a:r>
              <a:rPr lang="nl-NL" dirty="0"/>
              <a:t>Eiwitrijk dieet: ter genezing van de wond</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457200" rtl="0" eaLnBrk="1" fontAlgn="auto" latinLnBrk="0" hangingPunct="1">
              <a:lnSpc>
                <a:spcPct val="100000"/>
              </a:lnSpc>
              <a:spcBef>
                <a:spcPts val="0"/>
              </a:spcBef>
              <a:spcAft>
                <a:spcPts val="0"/>
              </a:spcAft>
              <a:buClrTx/>
              <a:buSzTx/>
              <a:buFontTx/>
              <a:buNone/>
              <a:tabLst/>
              <a:defRPr/>
            </a:pPr>
            <a:r>
              <a:rPr lang="nl-NL"/>
              <a:t>Fit4joy</a:t>
            </a:r>
            <a:endParaRPr lang="nl-NL" dirty="0"/>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17</a:t>
            </a:fld>
            <a:endParaRPr lang="en-US"/>
          </a:p>
        </p:txBody>
      </p:sp>
    </p:spTree>
    <p:extLst>
      <p:ext uri="{BB962C8B-B14F-4D97-AF65-F5344CB8AC3E}">
        <p14:creationId xmlns:p14="http://schemas.microsoft.com/office/powerpoint/2010/main" val="2337544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Start PP van blackboard</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19</a:t>
            </a:fld>
            <a:endParaRPr lang="en-US"/>
          </a:p>
        </p:txBody>
      </p:sp>
    </p:spTree>
    <p:extLst>
      <p:ext uri="{BB962C8B-B14F-4D97-AF65-F5344CB8AC3E}">
        <p14:creationId xmlns:p14="http://schemas.microsoft.com/office/powerpoint/2010/main" val="3653530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Na deze les kun je:</a:t>
            </a:r>
          </a:p>
          <a:p>
            <a:r>
              <a:rPr lang="nl-NL" sz="1200" b="0" i="0" kern="1200" dirty="0">
                <a:solidFill>
                  <a:schemeClr val="tx1"/>
                </a:solidFill>
                <a:effectLst/>
                <a:latin typeface="+mn-lt"/>
                <a:ea typeface="+mn-ea"/>
                <a:cs typeface="+mn-cs"/>
              </a:rPr>
              <a:t>Je eigen moraal herkennen en benoemen</a:t>
            </a:r>
          </a:p>
          <a:p>
            <a:endParaRPr lang="nl-NL" dirty="0"/>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26</a:t>
            </a:fld>
            <a:endParaRPr lang="en-US"/>
          </a:p>
        </p:txBody>
      </p:sp>
    </p:spTree>
    <p:extLst>
      <p:ext uri="{BB962C8B-B14F-4D97-AF65-F5344CB8AC3E}">
        <p14:creationId xmlns:p14="http://schemas.microsoft.com/office/powerpoint/2010/main" val="2784963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Lees H 1 uit </a:t>
            </a:r>
            <a:r>
              <a:rPr lang="nl-NL"/>
              <a:t>basisboek zorgethiek</a:t>
            </a:r>
          </a:p>
        </p:txBody>
      </p:sp>
      <p:sp>
        <p:nvSpPr>
          <p:cNvPr id="4" name="Tijdelijke aanduiding voor dianummer 3"/>
          <p:cNvSpPr>
            <a:spLocks noGrp="1"/>
          </p:cNvSpPr>
          <p:nvPr>
            <p:ph type="sldNum" sz="quarter" idx="5"/>
          </p:nvPr>
        </p:nvSpPr>
        <p:spPr/>
        <p:txBody>
          <a:bodyPr/>
          <a:lstStyle/>
          <a:p>
            <a:fld id="{220F8348-2426-8240-A528-9F839DEF4CDE}" type="slidenum">
              <a:rPr lang="en-US" smtClean="0"/>
              <a:t>29</a:t>
            </a:fld>
            <a:endParaRPr lang="en-US"/>
          </a:p>
        </p:txBody>
      </p:sp>
    </p:spTree>
    <p:extLst>
      <p:ext uri="{BB962C8B-B14F-4D97-AF65-F5344CB8AC3E}">
        <p14:creationId xmlns:p14="http://schemas.microsoft.com/office/powerpoint/2010/main" val="2868144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220F8348-2426-8240-A528-9F839DEF4CDE}" type="slidenum">
              <a:rPr lang="en-US" smtClean="0"/>
              <a:t>30</a:t>
            </a:fld>
            <a:endParaRPr lang="en-US"/>
          </a:p>
        </p:txBody>
      </p:sp>
    </p:spTree>
    <p:extLst>
      <p:ext uri="{BB962C8B-B14F-4D97-AF65-F5344CB8AC3E}">
        <p14:creationId xmlns:p14="http://schemas.microsoft.com/office/powerpoint/2010/main" val="37011325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en-US"/>
              <a:t>Edit Master text styles</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en-US"/>
              <a:t>Click to edit Master title style</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l-NL" dirty="0"/>
          </a:p>
        </p:txBody>
      </p:sp>
      <p:pic>
        <p:nvPicPr>
          <p:cNvPr id="13" name="Afbeelding 12">
            <a:extLst>
              <a:ext uri="{FF2B5EF4-FFF2-40B4-BE49-F238E27FC236}">
                <a16:creationId xmlns:a16="http://schemas.microsoft.com/office/drawing/2014/main" id="{43513369-5699-4CCE-93DA-0A9354F633C5}"/>
              </a:ext>
            </a:extLst>
          </p:cNvPr>
          <p:cNvPicPr>
            <a:picLocks noChangeAspect="1"/>
          </p:cNvPicPr>
          <p:nvPr/>
        </p:nvPicPr>
        <p:blipFill>
          <a:blip r:embed="rId2"/>
          <a:stretch>
            <a:fillRect/>
          </a:stretch>
        </p:blipFill>
        <p:spPr>
          <a:xfrm>
            <a:off x="243000" y="5443052"/>
            <a:ext cx="1812470" cy="881095"/>
          </a:xfrm>
          <a:prstGeom prst="rect">
            <a:avLst/>
          </a:prstGeom>
        </p:spPr>
      </p:pic>
    </p:spTree>
    <p:extLst>
      <p:ext uri="{BB962C8B-B14F-4D97-AF65-F5344CB8AC3E}">
        <p14:creationId xmlns:p14="http://schemas.microsoft.com/office/powerpoint/2010/main" val="1908898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243000" y="792000"/>
            <a:ext cx="2452575" cy="1301860"/>
          </a:xfrm>
        </p:spPr>
        <p:txBody>
          <a:bodyPr anchor="t" anchorCtr="0"/>
          <a:lstStyle>
            <a:lvl1pPr>
              <a:defRPr sz="1800">
                <a:solidFill>
                  <a:schemeClr val="bg1"/>
                </a:solidFill>
              </a:defRPr>
            </a:lvl1pPr>
          </a:lstStyle>
          <a:p>
            <a:r>
              <a:rPr lang="en-US"/>
              <a:t>Click to edit Master title style</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243000" y="2073275"/>
            <a:ext cx="2452575" cy="3594100"/>
          </a:xfrm>
        </p:spPr>
        <p:txBody>
          <a:bodyPr>
            <a:normAutofit/>
          </a:bodyPr>
          <a:lstStyle>
            <a:lvl1pPr>
              <a:defRPr sz="1200"/>
            </a:lvl1pPr>
            <a:lvl2pPr>
              <a:defRPr sz="1200"/>
            </a:lvl2pPr>
            <a:lvl3pPr>
              <a:defRPr sz="1200"/>
            </a:lvl3pPr>
            <a:lvl4pPr>
              <a:defRPr sz="1200"/>
            </a:lvl4pPr>
            <a:lvl5pPr>
              <a:defRPr sz="1200"/>
            </a:lvl5pPr>
          </a:lstStyle>
          <a:p>
            <a:pPr lvl="0"/>
            <a:r>
              <a:rPr lang="en-US"/>
              <a:t>Edit Master text styles</a:t>
            </a:r>
          </a:p>
        </p:txBody>
      </p:sp>
    </p:spTree>
    <p:extLst>
      <p:ext uri="{BB962C8B-B14F-4D97-AF65-F5344CB8AC3E}">
        <p14:creationId xmlns:p14="http://schemas.microsoft.com/office/powerpoint/2010/main" val="3568664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82D7232F-6567-4478-A980-A756C72F99B5}"/>
              </a:ext>
            </a:extLst>
          </p:cNvPr>
          <p:cNvPicPr>
            <a:picLocks noChangeAspect="1"/>
          </p:cNvPicPr>
          <p:nvPr/>
        </p:nvPicPr>
        <p:blipFill>
          <a:blip r:embed="rId2"/>
          <a:stretch>
            <a:fillRect/>
          </a:stretch>
        </p:blipFill>
        <p:spPr>
          <a:xfrm>
            <a:off x="243000" y="5968800"/>
            <a:ext cx="1038289" cy="504742"/>
          </a:xfrm>
          <a:prstGeom prst="rect">
            <a:avLst/>
          </a:prstGeom>
        </p:spPr>
      </p:pic>
      <p:sp>
        <p:nvSpPr>
          <p:cNvPr id="2" name="Titel 1">
            <a:extLst>
              <a:ext uri="{FF2B5EF4-FFF2-40B4-BE49-F238E27FC236}">
                <a16:creationId xmlns:a16="http://schemas.microsoft.com/office/drawing/2014/main" id="{9B1726F7-A1D1-4F7D-A6A9-F4BE37A8413B}"/>
              </a:ext>
            </a:extLst>
          </p:cNvPr>
          <p:cNvSpPr>
            <a:spLocks noGrp="1"/>
          </p:cNvSpPr>
          <p:nvPr>
            <p:ph type="title"/>
          </p:nvPr>
        </p:nvSpPr>
        <p:spPr>
          <a:xfrm>
            <a:off x="405000" y="500285"/>
            <a:ext cx="8322358" cy="1435507"/>
          </a:xfrm>
        </p:spPr>
        <p:txBody>
          <a:bodyPr/>
          <a:lstStyle>
            <a:lvl1pPr>
              <a:defRPr>
                <a:solidFill>
                  <a:srgbClr val="009C82"/>
                </a:solidFill>
              </a:defRPr>
            </a:lvl1pPr>
          </a:lstStyle>
          <a:p>
            <a:r>
              <a:rPr lang="en-US"/>
              <a:t>Click to edit Master title style</a:t>
            </a:r>
            <a:endParaRPr lang="nl-NL" dirty="0"/>
          </a:p>
        </p:txBody>
      </p:sp>
      <p:sp>
        <p:nvSpPr>
          <p:cNvPr id="4" name="Tijdelijke aanduiding voor tekst 3">
            <a:extLst>
              <a:ext uri="{FF2B5EF4-FFF2-40B4-BE49-F238E27FC236}">
                <a16:creationId xmlns:a16="http://schemas.microsoft.com/office/drawing/2014/main" id="{901B3125-4D60-4C8B-8468-32E19AAC1687}"/>
              </a:ext>
            </a:extLst>
          </p:cNvPr>
          <p:cNvSpPr>
            <a:spLocks noGrp="1"/>
          </p:cNvSpPr>
          <p:nvPr>
            <p:ph type="body" sz="quarter" idx="10"/>
          </p:nvPr>
        </p:nvSpPr>
        <p:spPr>
          <a:xfrm>
            <a:off x="405000" y="2520001"/>
            <a:ext cx="8310563" cy="30643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218485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2" name="Afbeelding 11">
            <a:extLst>
              <a:ext uri="{FF2B5EF4-FFF2-40B4-BE49-F238E27FC236}">
                <a16:creationId xmlns:a16="http://schemas.microsoft.com/office/drawing/2014/main" id="{F59E5169-77CD-422C-B61A-44FA12564C5A}"/>
              </a:ext>
            </a:extLst>
          </p:cNvPr>
          <p:cNvPicPr>
            <a:picLocks noChangeAspect="1"/>
          </p:cNvPicPr>
          <p:nvPr/>
        </p:nvPicPr>
        <p:blipFill>
          <a:blip r:embed="rId2"/>
          <a:stretch>
            <a:fillRect/>
          </a:stretch>
        </p:blipFill>
        <p:spPr>
          <a:xfrm>
            <a:off x="243000" y="5970196"/>
            <a:ext cx="1038289" cy="504743"/>
          </a:xfrm>
          <a:prstGeom prst="rect">
            <a:avLst/>
          </a:prstGeom>
        </p:spPr>
      </p:pic>
      <p:sp>
        <p:nvSpPr>
          <p:cNvPr id="2" name="Titel 1">
            <a:extLst>
              <a:ext uri="{FF2B5EF4-FFF2-40B4-BE49-F238E27FC236}">
                <a16:creationId xmlns:a16="http://schemas.microsoft.com/office/drawing/2014/main" id="{C814A899-67D6-40BC-8EE2-7F21AD2D624C}"/>
              </a:ext>
            </a:extLst>
          </p:cNvPr>
          <p:cNvSpPr>
            <a:spLocks noGrp="1"/>
          </p:cNvSpPr>
          <p:nvPr>
            <p:ph type="title"/>
          </p:nvPr>
        </p:nvSpPr>
        <p:spPr>
          <a:xfrm>
            <a:off x="405000" y="540001"/>
            <a:ext cx="8356743" cy="1435507"/>
          </a:xfrm>
        </p:spPr>
        <p:txBody>
          <a:bodyPr/>
          <a:lstStyle>
            <a:lvl1pPr>
              <a:defRPr>
                <a:solidFill>
                  <a:schemeClr val="bg1"/>
                </a:solidFill>
              </a:defRPr>
            </a:lvl1pPr>
          </a:lstStyle>
          <a:p>
            <a:r>
              <a:rPr lang="en-US"/>
              <a:t>Click to edit Master title style</a:t>
            </a:r>
            <a:endParaRPr lang="nl-NL" dirty="0"/>
          </a:p>
        </p:txBody>
      </p:sp>
      <p:sp>
        <p:nvSpPr>
          <p:cNvPr id="4" name="Tijdelijke aanduiding voor tekst 3">
            <a:extLst>
              <a:ext uri="{FF2B5EF4-FFF2-40B4-BE49-F238E27FC236}">
                <a16:creationId xmlns:a16="http://schemas.microsoft.com/office/drawing/2014/main" id="{D237381A-A174-44E9-B0E4-503D67E36DC3}"/>
              </a:ext>
            </a:extLst>
          </p:cNvPr>
          <p:cNvSpPr>
            <a:spLocks noGrp="1"/>
          </p:cNvSpPr>
          <p:nvPr>
            <p:ph type="body" sz="quarter" idx="10"/>
          </p:nvPr>
        </p:nvSpPr>
        <p:spPr>
          <a:xfrm>
            <a:off x="405000" y="2520001"/>
            <a:ext cx="8356743" cy="31510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Tree>
    <p:extLst>
      <p:ext uri="{BB962C8B-B14F-4D97-AF65-F5344CB8AC3E}">
        <p14:creationId xmlns:p14="http://schemas.microsoft.com/office/powerpoint/2010/main" val="3615603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15249"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250"/>
            </a:lvl1pPr>
          </a:lstStyle>
          <a:p>
            <a:r>
              <a:rPr lang="en-US"/>
              <a:t>Click to edit Master title style</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noAutofit/>
          </a:bodyPr>
          <a:lstStyle>
            <a:lvl1pPr marL="0" indent="0">
              <a:buNone/>
              <a:defRPr sz="225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9" name="Afbeelding 8">
            <a:extLst>
              <a:ext uri="{FF2B5EF4-FFF2-40B4-BE49-F238E27FC236}">
                <a16:creationId xmlns:a16="http://schemas.microsoft.com/office/drawing/2014/main" id="{D6DC7D93-812A-44EF-8162-A5D520F00F19}"/>
              </a:ext>
            </a:extLst>
          </p:cNvPr>
          <p:cNvPicPr>
            <a:picLocks noChangeAspect="1"/>
          </p:cNvPicPr>
          <p:nvPr/>
        </p:nvPicPr>
        <p:blipFill>
          <a:blip r:embed="rId2"/>
          <a:stretch>
            <a:fillRect/>
          </a:stretch>
        </p:blipFill>
        <p:spPr>
          <a:xfrm>
            <a:off x="243000" y="5968800"/>
            <a:ext cx="1038289" cy="504742"/>
          </a:xfrm>
          <a:prstGeom prst="rect">
            <a:avLst/>
          </a:prstGeom>
        </p:spPr>
      </p:pic>
    </p:spTree>
    <p:extLst>
      <p:ext uri="{BB962C8B-B14F-4D97-AF65-F5344CB8AC3E}">
        <p14:creationId xmlns:p14="http://schemas.microsoft.com/office/powerpoint/2010/main" val="257383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792000" rIns="324000" bIns="720000" anchor="t" anchorCtr="0"/>
          <a:lstStyle>
            <a:lvl1pPr>
              <a:defRPr sz="2250"/>
            </a:lvl1pPr>
          </a:lstStyle>
          <a:p>
            <a:r>
              <a:rPr lang="en-US"/>
              <a:t>Click to edit Master title style</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lvl1pPr>
              <a:defRPr>
                <a:solidFill>
                  <a:srgbClr val="009C82"/>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15" name="Afbeelding 14">
            <a:extLst>
              <a:ext uri="{FF2B5EF4-FFF2-40B4-BE49-F238E27FC236}">
                <a16:creationId xmlns:a16="http://schemas.microsoft.com/office/drawing/2014/main" id="{6659DCAD-DB1A-4352-8836-E929632DDE72}"/>
              </a:ext>
            </a:extLst>
          </p:cNvPr>
          <p:cNvPicPr>
            <a:picLocks noChangeAspect="1"/>
          </p:cNvPicPr>
          <p:nvPr/>
        </p:nvPicPr>
        <p:blipFill>
          <a:blip r:embed="rId2"/>
          <a:stretch>
            <a:fillRect/>
          </a:stretch>
        </p:blipFill>
        <p:spPr>
          <a:xfrm>
            <a:off x="243000" y="5970196"/>
            <a:ext cx="1038289" cy="504743"/>
          </a:xfrm>
          <a:prstGeom prst="rect">
            <a:avLst/>
          </a:prstGeom>
        </p:spPr>
      </p:pic>
    </p:spTree>
    <p:extLst>
      <p:ext uri="{BB962C8B-B14F-4D97-AF65-F5344CB8AC3E}">
        <p14:creationId xmlns:p14="http://schemas.microsoft.com/office/powerpoint/2010/main" val="873638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83299"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7" name="Afbeelding 6">
            <a:extLst>
              <a:ext uri="{FF2B5EF4-FFF2-40B4-BE49-F238E27FC236}">
                <a16:creationId xmlns:a16="http://schemas.microsoft.com/office/drawing/2014/main" id="{669C65DB-15A3-40B1-BBEC-ED2A1BA17333}"/>
              </a:ext>
            </a:extLst>
          </p:cNvPr>
          <p:cNvPicPr>
            <a:picLocks noChangeAspect="1"/>
          </p:cNvPicPr>
          <p:nvPr/>
        </p:nvPicPr>
        <p:blipFill>
          <a:blip r:embed="rId2"/>
          <a:stretch>
            <a:fillRect/>
          </a:stretch>
        </p:blipFill>
        <p:spPr>
          <a:xfrm>
            <a:off x="243000" y="324000"/>
            <a:ext cx="1038289" cy="504742"/>
          </a:xfrm>
          <a:prstGeom prst="rect">
            <a:avLst/>
          </a:prstGeom>
        </p:spPr>
      </p:pic>
      <p:sp>
        <p:nvSpPr>
          <p:cNvPr id="8" name="Rechthoek 7">
            <a:extLst>
              <a:ext uri="{FF2B5EF4-FFF2-40B4-BE49-F238E27FC236}">
                <a16:creationId xmlns:a16="http://schemas.microsoft.com/office/drawing/2014/main" id="{6878B443-A221-472B-9B31-D2923602B620}"/>
              </a:ext>
            </a:extLst>
          </p:cNvPr>
          <p:cNvSpPr/>
          <p:nvPr/>
        </p:nvSpPr>
        <p:spPr>
          <a:xfrm>
            <a:off x="608330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5" name="Titel 4">
            <a:extLst>
              <a:ext uri="{FF2B5EF4-FFF2-40B4-BE49-F238E27FC236}">
                <a16:creationId xmlns:a16="http://schemas.microsoft.com/office/drawing/2014/main" id="{3BC222D1-C306-4567-A343-C722A1158F2B}"/>
              </a:ext>
            </a:extLst>
          </p:cNvPr>
          <p:cNvSpPr>
            <a:spLocks noGrp="1"/>
          </p:cNvSpPr>
          <p:nvPr>
            <p:ph type="title"/>
          </p:nvPr>
        </p:nvSpPr>
        <p:spPr>
          <a:xfrm>
            <a:off x="6326299" y="828743"/>
            <a:ext cx="2574701" cy="4318445"/>
          </a:xfrm>
        </p:spPr>
        <p:txBody>
          <a:bodyPr anchor="t" anchorCtr="0"/>
          <a:lstStyle>
            <a:lvl1pPr>
              <a:defRPr sz="2250">
                <a:solidFill>
                  <a:schemeClr val="bg1"/>
                </a:solidFill>
              </a:defRPr>
            </a:lvl1pPr>
          </a:lstStyle>
          <a:p>
            <a:r>
              <a:rPr lang="en-US"/>
              <a:t>Click to edit Master title style</a:t>
            </a:r>
            <a:endParaRPr lang="nl-NL" dirty="0"/>
          </a:p>
        </p:txBody>
      </p:sp>
    </p:spTree>
    <p:extLst>
      <p:ext uri="{BB962C8B-B14F-4D97-AF65-F5344CB8AC3E}">
        <p14:creationId xmlns:p14="http://schemas.microsoft.com/office/powerpoint/2010/main" val="3361964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en-US"/>
              <a:t>Click to edit Master title style</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3"/>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nl-NL" dirty="0"/>
          </a:p>
        </p:txBody>
      </p:sp>
      <p:pic>
        <p:nvPicPr>
          <p:cNvPr id="7" name="Afbeelding 6">
            <a:extLst>
              <a:ext uri="{FF2B5EF4-FFF2-40B4-BE49-F238E27FC236}">
                <a16:creationId xmlns:a16="http://schemas.microsoft.com/office/drawing/2014/main" id="{9BAC8430-1514-4873-ABE5-EA31EA5A069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3628007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AEB84E45-4AEA-4831-9B87-14B3517136B9}"/>
              </a:ext>
            </a:extLst>
          </p:cNvPr>
          <p:cNvPicPr>
            <a:picLocks noChangeAspect="1"/>
          </p:cNvPicPr>
          <p:nvPr/>
        </p:nvPicPr>
        <p:blipFill>
          <a:blip r:embed="rId2"/>
          <a:stretch>
            <a:fillRect/>
          </a:stretch>
        </p:blipFill>
        <p:spPr>
          <a:xfrm>
            <a:off x="243000" y="324000"/>
            <a:ext cx="1038289" cy="504742"/>
          </a:xfrm>
          <a:prstGeom prst="rect">
            <a:avLst/>
          </a:prstGeom>
        </p:spPr>
      </p:pic>
    </p:spTree>
    <p:extLst>
      <p:ext uri="{BB962C8B-B14F-4D97-AF65-F5344CB8AC3E}">
        <p14:creationId xmlns:p14="http://schemas.microsoft.com/office/powerpoint/2010/main" val="334708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EC08955C-C1E9-4B08-A66E-790BD8E5EB55}"/>
              </a:ext>
            </a:extLst>
          </p:cNvPr>
          <p:cNvPicPr>
            <a:picLocks noChangeAspect="1"/>
          </p:cNvPicPr>
          <p:nvPr/>
        </p:nvPicPr>
        <p:blipFill>
          <a:blip r:embed="rId2"/>
          <a:stretch>
            <a:fillRect/>
          </a:stretch>
        </p:blipFill>
        <p:spPr>
          <a:xfrm>
            <a:off x="243000" y="324001"/>
            <a:ext cx="1038289" cy="504743"/>
          </a:xfrm>
          <a:prstGeom prst="rect">
            <a:avLst/>
          </a:prstGeom>
        </p:spPr>
      </p:pic>
    </p:spTree>
    <p:extLst>
      <p:ext uri="{BB962C8B-B14F-4D97-AF65-F5344CB8AC3E}">
        <p14:creationId xmlns:p14="http://schemas.microsoft.com/office/powerpoint/2010/main" val="132582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Click to edit Master title style</a:t>
            </a:r>
            <a:endParaRPr lang="en-US"/>
          </a:p>
        </p:txBody>
      </p:sp>
      <p:sp>
        <p:nvSpPr>
          <p:cNvPr id="3" name="Content Placeholder 2"/>
          <p:cNvSpPr>
            <a:spLocks noGrp="1"/>
          </p:cNvSpPr>
          <p:nvPr>
            <p:ph idx="1"/>
          </p:nvPr>
        </p:nvSpPr>
        <p:spPr/>
        <p:txBody>
          <a:bodyPr/>
          <a:lstStyle/>
          <a:p>
            <a:pPr lvl="0"/>
            <a:r>
              <a:rPr lang="nl-NL"/>
              <a:t>Click to edit Master text styles</a:t>
            </a:r>
          </a:p>
          <a:p>
            <a:pPr lvl="1"/>
            <a:r>
              <a:rPr lang="nl-NL"/>
              <a:t>Second level</a:t>
            </a:r>
          </a:p>
          <a:p>
            <a:pPr lvl="2"/>
            <a:r>
              <a:rPr lang="nl-NL"/>
              <a:t>Third level</a:t>
            </a:r>
          </a:p>
          <a:p>
            <a:pPr lvl="3"/>
            <a:r>
              <a:rPr lang="nl-NL"/>
              <a:t>Fourth level</a:t>
            </a:r>
          </a:p>
          <a:p>
            <a:pPr lvl="4"/>
            <a:r>
              <a:rPr lang="nl-NL"/>
              <a:t>Fifth level</a:t>
            </a:r>
            <a:endParaRPr lang="en-US"/>
          </a:p>
        </p:txBody>
      </p:sp>
      <p:sp>
        <p:nvSpPr>
          <p:cNvPr id="4" name="Date Placeholder 3"/>
          <p:cNvSpPr>
            <a:spLocks noGrp="1"/>
          </p:cNvSpPr>
          <p:nvPr>
            <p:ph type="dt" sz="half" idx="10"/>
          </p:nvPr>
        </p:nvSpPr>
        <p:spPr/>
        <p:txBody>
          <a:bodyPr/>
          <a:lstStyle/>
          <a:p>
            <a:fld id="{C50B796C-FE1B-DE4A-9771-5E8748839575}"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14ACD-A9B1-FE46-9C24-82A237E2E01C}" type="slidenum">
              <a:rPr lang="en-US" smtClean="0"/>
              <a:t>‹#›</a:t>
            </a:fld>
            <a:endParaRPr lang="en-US"/>
          </a:p>
        </p:txBody>
      </p:sp>
    </p:spTree>
    <p:extLst>
      <p:ext uri="{BB962C8B-B14F-4D97-AF65-F5344CB8AC3E}">
        <p14:creationId xmlns:p14="http://schemas.microsoft.com/office/powerpoint/2010/main" val="976114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l-NL"/>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Click to edit Master text styles</a:t>
            </a:r>
          </a:p>
        </p:txBody>
      </p:sp>
      <p:sp>
        <p:nvSpPr>
          <p:cNvPr id="4" name="Date Placeholder 3"/>
          <p:cNvSpPr>
            <a:spLocks noGrp="1"/>
          </p:cNvSpPr>
          <p:nvPr>
            <p:ph type="dt" sz="half" idx="10"/>
          </p:nvPr>
        </p:nvSpPr>
        <p:spPr/>
        <p:txBody>
          <a:bodyPr/>
          <a:lstStyle/>
          <a:p>
            <a:fld id="{C50B796C-FE1B-DE4A-9771-5E8748839575}" type="datetimeFigureOut">
              <a:rPr lang="en-US" smtClean="0"/>
              <a:t>4/21/2020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3D14ACD-A9B1-FE46-9C24-82A237E2E01C}" type="slidenum">
              <a:rPr lang="en-US" smtClean="0"/>
              <a:t>‹#›</a:t>
            </a:fld>
            <a:endParaRPr lang="en-US"/>
          </a:p>
        </p:txBody>
      </p:sp>
    </p:spTree>
    <p:extLst>
      <p:ext uri="{BB962C8B-B14F-4D97-AF65-F5344CB8AC3E}">
        <p14:creationId xmlns:p14="http://schemas.microsoft.com/office/powerpoint/2010/main" val="796807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Formaat </a:t>
            </a:r>
            <a:br>
              <a:rPr lang="nl-NL" dirty="0"/>
            </a:br>
            <a:r>
              <a:rPr lang="nl-NL" dirty="0"/>
              <a:t>16:9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4" name="Afbeelding 13">
            <a:extLst>
              <a:ext uri="{FF2B5EF4-FFF2-40B4-BE49-F238E27FC236}">
                <a16:creationId xmlns:a16="http://schemas.microsoft.com/office/drawing/2014/main" id="{00CFFBB0-A4A8-48C7-A271-8455A1541367}"/>
              </a:ext>
            </a:extLst>
          </p:cNvPr>
          <p:cNvPicPr>
            <a:picLocks noChangeAspect="1"/>
          </p:cNvPicPr>
          <p:nvPr/>
        </p:nvPicPr>
        <p:blipFill>
          <a:blip r:embed="rId14"/>
          <a:stretch>
            <a:fillRect/>
          </a:stretch>
        </p:blipFill>
        <p:spPr>
          <a:xfrm>
            <a:off x="243000" y="5473805"/>
            <a:ext cx="1812470" cy="881095"/>
          </a:xfrm>
          <a:prstGeom prst="rect">
            <a:avLst/>
          </a:prstGeom>
        </p:spPr>
      </p:pic>
    </p:spTree>
    <p:extLst>
      <p:ext uri="{BB962C8B-B14F-4D97-AF65-F5344CB8AC3E}">
        <p14:creationId xmlns:p14="http://schemas.microsoft.com/office/powerpoint/2010/main" val="3472310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73" r:id="rId12"/>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hyperlink" Target="https://mijn.bsl.nl/gezondheid-gezondheidsrisico-s-en-volksgezondheid-in-kaart-breng/15796202?fulltextView=true" TargetMode="External"/><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www.worldsupporter.org/nl/material/26184-handjeklap?language=nl" TargetMode="External"/><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https://dekennisvannu.nl/site/artikel/Veelgestelde-vragen-over-vaccineren/6584"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ggdnog.nl/seksualiteit-en-soa/soa/soa-test-hoe-wat-waar-en-wie"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sesa-systems.com/en/visual-management/display-of-procedure/set-of-9-magnetic-smileys-green-orange-red" TargetMode="Externa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Gezondheid &amp; Preventie</a:t>
            </a:r>
            <a:endParaRPr lang="nl-NL" dirty="0"/>
          </a:p>
        </p:txBody>
      </p:sp>
      <p:sp>
        <p:nvSpPr>
          <p:cNvPr id="4" name="Text Placeholder 3"/>
          <p:cNvSpPr>
            <a:spLocks noGrp="1"/>
          </p:cNvSpPr>
          <p:nvPr>
            <p:ph type="body" sz="quarter" idx="10"/>
          </p:nvPr>
        </p:nvSpPr>
        <p:spPr/>
        <p:txBody>
          <a:bodyPr/>
          <a:lstStyle/>
          <a:p>
            <a:r>
              <a:rPr lang="nl-NL" dirty="0" smtClean="0"/>
              <a:t>Werkcollege les 1.2</a:t>
            </a:r>
          </a:p>
          <a:p>
            <a:r>
              <a:rPr lang="nl-NL" dirty="0" smtClean="0"/>
              <a:t>Voorkomen </a:t>
            </a:r>
            <a:r>
              <a:rPr lang="nl-NL" dirty="0"/>
              <a:t>van gezondheidsproblemen en het in kaart brengen van risico’s </a:t>
            </a:r>
          </a:p>
          <a:p>
            <a:endParaRPr lang="nl-NL" dirty="0"/>
          </a:p>
          <a:p>
            <a:r>
              <a:rPr lang="nl-NL" dirty="0" smtClean="0"/>
              <a:t>Docent naam</a:t>
            </a:r>
            <a:endParaRPr lang="nl-NL" dirty="0"/>
          </a:p>
        </p:txBody>
      </p:sp>
    </p:spTree>
    <p:extLst>
      <p:ext uri="{BB962C8B-B14F-4D97-AF65-F5344CB8AC3E}">
        <p14:creationId xmlns:p14="http://schemas.microsoft.com/office/powerpoint/2010/main" val="2785608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956" y="500285"/>
            <a:ext cx="6641393" cy="1435507"/>
          </a:xfrm>
        </p:spPr>
        <p:txBody>
          <a:bodyPr/>
          <a:lstStyle/>
          <a:p>
            <a:r>
              <a:rPr lang="en-US" dirty="0" err="1"/>
              <a:t>Doelen</a:t>
            </a:r>
            <a:r>
              <a:rPr lang="en-US" dirty="0"/>
              <a:t> van </a:t>
            </a:r>
            <a:r>
              <a:rPr lang="en-US" dirty="0" err="1"/>
              <a:t>deze</a:t>
            </a:r>
            <a:r>
              <a:rPr lang="en-US" dirty="0"/>
              <a:t> les</a:t>
            </a:r>
          </a:p>
        </p:txBody>
      </p:sp>
      <p:sp>
        <p:nvSpPr>
          <p:cNvPr id="3" name="Content Placeholder 2"/>
          <p:cNvSpPr>
            <a:spLocks noGrp="1"/>
          </p:cNvSpPr>
          <p:nvPr>
            <p:ph idx="1"/>
          </p:nvPr>
        </p:nvSpPr>
        <p:spPr>
          <a:xfrm>
            <a:off x="191911" y="2006379"/>
            <a:ext cx="8323439" cy="4351338"/>
          </a:xfrm>
        </p:spPr>
        <p:txBody>
          <a:bodyPr/>
          <a:lstStyle/>
          <a:p>
            <a:r>
              <a:rPr lang="en-US" dirty="0"/>
              <a:t>Na </a:t>
            </a:r>
            <a:r>
              <a:rPr lang="en-US" dirty="0" err="1"/>
              <a:t>deze</a:t>
            </a:r>
            <a:r>
              <a:rPr lang="en-US" dirty="0"/>
              <a:t> les </a:t>
            </a:r>
            <a:r>
              <a:rPr lang="en-US" dirty="0" err="1"/>
              <a:t>kun</a:t>
            </a:r>
            <a:r>
              <a:rPr lang="en-US" dirty="0"/>
              <a:t> je:</a:t>
            </a:r>
          </a:p>
          <a:p>
            <a:pPr marL="342900" lvl="0" indent="-342900">
              <a:buFont typeface="Arial" panose="020B0604020202020204" pitchFamily="34" charset="0"/>
              <a:buChar char="•"/>
            </a:pPr>
            <a:r>
              <a:rPr lang="nl-NL" dirty="0"/>
              <a:t>benoemen wat de gezondheidsdeterminanten van het health concept van </a:t>
            </a:r>
            <a:r>
              <a:rPr lang="nl-NL" dirty="0" err="1"/>
              <a:t>Lalonde</a:t>
            </a:r>
            <a:r>
              <a:rPr lang="nl-NL" dirty="0"/>
              <a:t> zijn en deze herkennen</a:t>
            </a:r>
          </a:p>
          <a:p>
            <a:pPr marL="342900" lvl="0" indent="-342900">
              <a:buFont typeface="Arial" panose="020B0604020202020204" pitchFamily="34" charset="0"/>
              <a:buChar char="•"/>
            </a:pPr>
            <a:r>
              <a:rPr lang="nl-NL" dirty="0"/>
              <a:t>uitleggen hoe je het model van </a:t>
            </a:r>
            <a:r>
              <a:rPr lang="nl-NL" dirty="0" err="1"/>
              <a:t>Lalonde</a:t>
            </a:r>
            <a:r>
              <a:rPr lang="nl-NL" dirty="0"/>
              <a:t> gebruikt bij het maken van een gezondheidskundige analyse</a:t>
            </a:r>
          </a:p>
          <a:p>
            <a:pPr marL="342900" lvl="0" indent="-342900">
              <a:buFont typeface="Arial" panose="020B0604020202020204" pitchFamily="34" charset="0"/>
              <a:buChar char="•"/>
            </a:pPr>
            <a:r>
              <a:rPr lang="nl-NL" dirty="0"/>
              <a:t>uitleggen wat de verschillende vormen van preventie inhouden en voorbeelden herkennen</a:t>
            </a:r>
          </a:p>
          <a:p>
            <a:endParaRPr lang="en-US" dirty="0"/>
          </a:p>
        </p:txBody>
      </p:sp>
    </p:spTree>
    <p:extLst>
      <p:ext uri="{BB962C8B-B14F-4D97-AF65-F5344CB8AC3E}">
        <p14:creationId xmlns:p14="http://schemas.microsoft.com/office/powerpoint/2010/main" val="26074238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Inhoud</a:t>
            </a:r>
            <a:endParaRPr lang="nl-NL" dirty="0"/>
          </a:p>
        </p:txBody>
      </p:sp>
      <p:sp>
        <p:nvSpPr>
          <p:cNvPr id="3" name="Content Placeholder 2"/>
          <p:cNvSpPr>
            <a:spLocks noGrp="1"/>
          </p:cNvSpPr>
          <p:nvPr>
            <p:ph idx="1"/>
          </p:nvPr>
        </p:nvSpPr>
        <p:spPr/>
        <p:txBody>
          <a:bodyPr/>
          <a:lstStyle/>
          <a:p>
            <a:r>
              <a:rPr lang="en-US" dirty="0" smtClean="0"/>
              <a:t>Quiz over </a:t>
            </a:r>
            <a:r>
              <a:rPr lang="en-US" dirty="0" err="1" smtClean="0"/>
              <a:t>Lalonde</a:t>
            </a:r>
            <a:endParaRPr lang="en-US" dirty="0" smtClean="0"/>
          </a:p>
          <a:p>
            <a:r>
              <a:rPr lang="en-US" dirty="0" err="1" smtClean="0"/>
              <a:t>Lalonde</a:t>
            </a:r>
            <a:endParaRPr lang="nl-NL" dirty="0"/>
          </a:p>
          <a:p>
            <a:r>
              <a:rPr lang="en-US" dirty="0" err="1" smtClean="0"/>
              <a:t>Toepassen</a:t>
            </a:r>
            <a:r>
              <a:rPr lang="en-US" dirty="0" smtClean="0"/>
              <a:t> </a:t>
            </a:r>
            <a:r>
              <a:rPr lang="en-US" dirty="0" err="1" smtClean="0"/>
              <a:t>Lalonde</a:t>
            </a:r>
            <a:endParaRPr lang="en-US" dirty="0" smtClean="0"/>
          </a:p>
          <a:p>
            <a:r>
              <a:rPr lang="en-US" dirty="0" err="1" smtClean="0"/>
              <a:t>Actie</a:t>
            </a:r>
            <a:endParaRPr lang="en-US" dirty="0" smtClean="0"/>
          </a:p>
          <a:p>
            <a:r>
              <a:rPr lang="en-US" dirty="0" err="1" smtClean="0"/>
              <a:t>Soorten</a:t>
            </a:r>
            <a:r>
              <a:rPr lang="en-US" dirty="0" smtClean="0"/>
              <a:t> </a:t>
            </a:r>
            <a:r>
              <a:rPr lang="en-US" dirty="0" err="1" smtClean="0"/>
              <a:t>preventie</a:t>
            </a:r>
            <a:r>
              <a:rPr lang="en-US" dirty="0" smtClean="0"/>
              <a:t> in de </a:t>
            </a:r>
            <a:r>
              <a:rPr lang="en-US" dirty="0" err="1" smtClean="0"/>
              <a:t>zorg</a:t>
            </a:r>
            <a:endParaRPr lang="en-US" dirty="0" smtClean="0"/>
          </a:p>
          <a:p>
            <a:r>
              <a:rPr lang="en-US" dirty="0" err="1" smtClean="0"/>
              <a:t>Toepassen</a:t>
            </a:r>
            <a:r>
              <a:rPr lang="en-US" dirty="0" smtClean="0"/>
              <a:t> </a:t>
            </a:r>
            <a:r>
              <a:rPr lang="en-US" dirty="0" err="1" smtClean="0"/>
              <a:t>preventie</a:t>
            </a:r>
            <a:endParaRPr lang="en-US" dirty="0" smtClean="0"/>
          </a:p>
          <a:p>
            <a:r>
              <a:rPr lang="en-US" dirty="0" smtClean="0"/>
              <a:t>Quiz over </a:t>
            </a:r>
            <a:r>
              <a:rPr lang="en-US" dirty="0" err="1" smtClean="0"/>
              <a:t>vallen</a:t>
            </a:r>
            <a:endParaRPr lang="en-US" dirty="0" smtClean="0"/>
          </a:p>
          <a:p>
            <a:r>
              <a:rPr lang="en-US" dirty="0" err="1" smtClean="0"/>
              <a:t>Afronding</a:t>
            </a:r>
            <a:endParaRPr lang="nl-NL" dirty="0"/>
          </a:p>
        </p:txBody>
      </p:sp>
    </p:spTree>
    <p:extLst>
      <p:ext uri="{BB962C8B-B14F-4D97-AF65-F5344CB8AC3E}">
        <p14:creationId xmlns:p14="http://schemas.microsoft.com/office/powerpoint/2010/main" val="28404096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FEDB9-3870-4AA0-911C-1BF179FADE34}"/>
              </a:ext>
            </a:extLst>
          </p:cNvPr>
          <p:cNvSpPr>
            <a:spLocks noGrp="1"/>
          </p:cNvSpPr>
          <p:nvPr>
            <p:ph type="title"/>
          </p:nvPr>
        </p:nvSpPr>
        <p:spPr/>
        <p:txBody>
          <a:bodyPr/>
          <a:lstStyle/>
          <a:p>
            <a:r>
              <a:rPr lang="nl-NL" dirty="0"/>
              <a:t>Voorbereiding</a:t>
            </a:r>
          </a:p>
        </p:txBody>
      </p:sp>
      <p:sp>
        <p:nvSpPr>
          <p:cNvPr id="5" name="Tijdelijke aanduiding voor inhoud 4">
            <a:extLst>
              <a:ext uri="{FF2B5EF4-FFF2-40B4-BE49-F238E27FC236}">
                <a16:creationId xmlns:a16="http://schemas.microsoft.com/office/drawing/2014/main" id="{2D659D69-0759-41FE-B756-74716EEC646C}"/>
              </a:ext>
            </a:extLst>
          </p:cNvPr>
          <p:cNvSpPr>
            <a:spLocks noGrp="1"/>
          </p:cNvSpPr>
          <p:nvPr>
            <p:ph idx="1"/>
          </p:nvPr>
        </p:nvSpPr>
        <p:spPr/>
        <p:txBody>
          <a:bodyPr/>
          <a:lstStyle/>
          <a:p>
            <a:r>
              <a:rPr lang="nl-NL" dirty="0"/>
              <a:t>Zijn er vragen over de literatuur? </a:t>
            </a:r>
          </a:p>
        </p:txBody>
      </p:sp>
    </p:spTree>
    <p:extLst>
      <p:ext uri="{BB962C8B-B14F-4D97-AF65-F5344CB8AC3E}">
        <p14:creationId xmlns:p14="http://schemas.microsoft.com/office/powerpoint/2010/main" val="3115082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3156" y="500285"/>
            <a:ext cx="7962193" cy="1435507"/>
          </a:xfrm>
        </p:spPr>
        <p:txBody>
          <a:bodyPr/>
          <a:lstStyle/>
          <a:p>
            <a:r>
              <a:rPr lang="nl-NL" dirty="0"/>
              <a:t>Voorbereidingsopdracht 2c</a:t>
            </a:r>
          </a:p>
        </p:txBody>
      </p:sp>
      <p:sp>
        <p:nvSpPr>
          <p:cNvPr id="3" name="Tijdelijke aanduiding voor inhoud 2"/>
          <p:cNvSpPr>
            <a:spLocks noGrp="1"/>
          </p:cNvSpPr>
          <p:nvPr>
            <p:ph idx="1"/>
          </p:nvPr>
        </p:nvSpPr>
        <p:spPr>
          <a:xfrm>
            <a:off x="372533" y="2006379"/>
            <a:ext cx="8142817" cy="4351338"/>
          </a:xfrm>
        </p:spPr>
        <p:txBody>
          <a:bodyPr>
            <a:normAutofit/>
          </a:bodyPr>
          <a:lstStyle/>
          <a:p>
            <a:pPr marL="342900" indent="-342900">
              <a:buFont typeface="Arial" panose="020B0604020202020204" pitchFamily="34" charset="0"/>
              <a:buChar char="•"/>
            </a:pPr>
            <a:r>
              <a:rPr lang="nl-NL" sz="2400" dirty="0"/>
              <a:t>voorbeeld van een gezondheidsprobleem van jezelf of uit je omgeving. Determinanten </a:t>
            </a:r>
            <a:r>
              <a:rPr lang="nl-NL" sz="2400" dirty="0" err="1"/>
              <a:t>mbv</a:t>
            </a:r>
            <a:r>
              <a:rPr lang="nl-NL" sz="2400" dirty="0"/>
              <a:t> het model van </a:t>
            </a:r>
            <a:r>
              <a:rPr lang="nl-NL" sz="2400" dirty="0" err="1"/>
              <a:t>Lalonde</a:t>
            </a:r>
            <a:endParaRPr lang="nl-NL" sz="2400" dirty="0"/>
          </a:p>
          <a:p>
            <a:pPr marL="342900" indent="-342900">
              <a:buFont typeface="Arial" panose="020B0604020202020204" pitchFamily="34" charset="0"/>
              <a:buChar char="•"/>
            </a:pPr>
            <a:r>
              <a:rPr lang="nl-NL" sz="2400" dirty="0"/>
              <a:t>voorbeelden van primaire-, secundaire-, tertiaire universele-, selectieve-, geïndiceerde- en </a:t>
            </a:r>
            <a:r>
              <a:rPr lang="nl-NL" sz="2400" dirty="0" err="1"/>
              <a:t>zorggerelateerde</a:t>
            </a:r>
            <a:r>
              <a:rPr lang="nl-NL" sz="2400" dirty="0"/>
              <a:t> preventie</a:t>
            </a:r>
          </a:p>
          <a:p>
            <a:r>
              <a:rPr lang="nl-NL" sz="2400" dirty="0"/>
              <a:t> </a:t>
            </a:r>
            <a:endParaRPr lang="nl-NL" dirty="0"/>
          </a:p>
        </p:txBody>
      </p:sp>
    </p:spTree>
    <p:extLst>
      <p:ext uri="{BB962C8B-B14F-4D97-AF65-F5344CB8AC3E}">
        <p14:creationId xmlns:p14="http://schemas.microsoft.com/office/powerpoint/2010/main" val="22859908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nl-NL" smtClean="0"/>
              <a:t>Vraag 1</a:t>
            </a:r>
          </a:p>
        </p:txBody>
      </p:sp>
      <p:sp>
        <p:nvSpPr>
          <p:cNvPr id="17411" name="Content Placeholder 2"/>
          <p:cNvSpPr>
            <a:spLocks noGrp="1"/>
          </p:cNvSpPr>
          <p:nvPr>
            <p:ph idx="1"/>
          </p:nvPr>
        </p:nvSpPr>
        <p:spPr>
          <a:xfrm>
            <a:off x="3200400" y="2006379"/>
            <a:ext cx="5687122" cy="4351338"/>
          </a:xfrm>
        </p:spPr>
        <p:txBody>
          <a:bodyPr/>
          <a:lstStyle/>
          <a:p>
            <a:pPr marL="0" indent="0">
              <a:buFontTx/>
              <a:buNone/>
              <a:defRPr/>
            </a:pPr>
            <a:r>
              <a:rPr lang="nl-NL" dirty="0" smtClean="0"/>
              <a:t>Het </a:t>
            </a:r>
            <a:r>
              <a:rPr lang="nl-NL" dirty="0"/>
              <a:t>health field concept van </a:t>
            </a:r>
            <a:r>
              <a:rPr lang="nl-NL" dirty="0" err="1"/>
              <a:t>Lalonde</a:t>
            </a:r>
            <a:r>
              <a:rPr lang="nl-NL" dirty="0"/>
              <a:t> is ontwikkeld om:</a:t>
            </a:r>
          </a:p>
          <a:p>
            <a:pPr marL="0" indent="0">
              <a:buFontTx/>
              <a:buNone/>
              <a:defRPr/>
            </a:pPr>
            <a:r>
              <a:rPr lang="nl-NL" sz="2800" dirty="0" smtClean="0"/>
              <a:t>A 	De </a:t>
            </a:r>
            <a:r>
              <a:rPr lang="nl-NL" sz="2800" dirty="0"/>
              <a:t>invloeden op gezondheid een </a:t>
            </a:r>
            <a:r>
              <a:rPr lang="nl-NL" sz="2800" dirty="0" smtClean="0"/>
              <a:t>	plaats </a:t>
            </a:r>
            <a:r>
              <a:rPr lang="nl-NL" sz="2800" dirty="0"/>
              <a:t>te geven</a:t>
            </a:r>
          </a:p>
          <a:p>
            <a:pPr marL="0" indent="0">
              <a:buFontTx/>
              <a:buNone/>
              <a:defRPr/>
            </a:pPr>
            <a:r>
              <a:rPr lang="nl-NL" sz="2800" dirty="0" smtClean="0"/>
              <a:t>B 	De </a:t>
            </a:r>
            <a:r>
              <a:rPr lang="nl-NL" sz="2800" dirty="0"/>
              <a:t>invloeden op ziekte een plaats </a:t>
            </a:r>
            <a:r>
              <a:rPr lang="nl-NL" sz="2800" dirty="0" smtClean="0"/>
              <a:t>te </a:t>
            </a:r>
            <a:r>
              <a:rPr lang="nl-NL" sz="2800" dirty="0"/>
              <a:t>geven</a:t>
            </a:r>
          </a:p>
          <a:p>
            <a:pPr marL="0" indent="0">
              <a:buFontTx/>
              <a:buNone/>
              <a:defRPr/>
            </a:pPr>
            <a:r>
              <a:rPr lang="nl-NL" sz="2800" dirty="0" smtClean="0"/>
              <a:t>C 	Het gezondheidszorgsysteem </a:t>
            </a:r>
            <a:r>
              <a:rPr lang="nl-NL" sz="2800" dirty="0"/>
              <a:t>te </a:t>
            </a:r>
            <a:r>
              <a:rPr lang="nl-NL" sz="2800" dirty="0" smtClean="0"/>
              <a:t>	verbeteren</a:t>
            </a:r>
            <a:endParaRPr lang="nl-NL" sz="2800" dirty="0"/>
          </a:p>
          <a:p>
            <a:pPr>
              <a:defRPr/>
            </a:pPr>
            <a:endParaRPr lang="en-US" altLang="nl-NL" dirty="0" smtClean="0"/>
          </a:p>
        </p:txBody>
      </p:sp>
    </p:spTree>
    <p:extLst>
      <p:ext uri="{BB962C8B-B14F-4D97-AF65-F5344CB8AC3E}">
        <p14:creationId xmlns:p14="http://schemas.microsoft.com/office/powerpoint/2010/main" val="22044100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itel 1"/>
          <p:cNvSpPr>
            <a:spLocks noGrp="1"/>
          </p:cNvSpPr>
          <p:nvPr>
            <p:ph type="title"/>
          </p:nvPr>
        </p:nvSpPr>
        <p:spPr/>
        <p:txBody>
          <a:bodyPr/>
          <a:lstStyle/>
          <a:p>
            <a:r>
              <a:rPr lang="nl-NL" altLang="nl-NL" smtClean="0"/>
              <a:t>Vraag 2</a:t>
            </a:r>
          </a:p>
        </p:txBody>
      </p:sp>
      <p:sp>
        <p:nvSpPr>
          <p:cNvPr id="3" name="Tijdelijke aanduiding voor inhoud 2"/>
          <p:cNvSpPr>
            <a:spLocks noGrp="1"/>
          </p:cNvSpPr>
          <p:nvPr>
            <p:ph idx="1"/>
          </p:nvPr>
        </p:nvSpPr>
        <p:spPr/>
        <p:txBody>
          <a:bodyPr/>
          <a:lstStyle/>
          <a:p>
            <a:pPr marL="0" indent="0">
              <a:buFontTx/>
              <a:buNone/>
              <a:defRPr/>
            </a:pPr>
            <a:r>
              <a:rPr lang="nl-NL" dirty="0" smtClean="0"/>
              <a:t>Naar </a:t>
            </a:r>
            <a:r>
              <a:rPr lang="nl-NL" dirty="0"/>
              <a:t>welke factoren wordt in het health field concept van </a:t>
            </a:r>
            <a:r>
              <a:rPr lang="nl-NL" dirty="0" err="1"/>
              <a:t>Lalonde</a:t>
            </a:r>
            <a:r>
              <a:rPr lang="nl-NL" dirty="0"/>
              <a:t> gekeken?</a:t>
            </a:r>
          </a:p>
          <a:p>
            <a:pPr marL="0" indent="0">
              <a:buFontTx/>
              <a:buNone/>
              <a:defRPr/>
            </a:pPr>
            <a:r>
              <a:rPr lang="nl-NL" sz="2800" dirty="0" smtClean="0"/>
              <a:t>A 	Factoren </a:t>
            </a:r>
            <a:r>
              <a:rPr lang="nl-NL" sz="2800" dirty="0"/>
              <a:t>die van invloed zijn op </a:t>
            </a:r>
            <a:r>
              <a:rPr lang="nl-NL" sz="2800" dirty="0" smtClean="0"/>
              <a:t>	gezondheid </a:t>
            </a:r>
            <a:r>
              <a:rPr lang="nl-NL" sz="2800" dirty="0"/>
              <a:t>op groepsniveau</a:t>
            </a:r>
          </a:p>
          <a:p>
            <a:pPr marL="0" indent="0">
              <a:buFontTx/>
              <a:buNone/>
              <a:defRPr/>
            </a:pPr>
            <a:r>
              <a:rPr lang="nl-NL" sz="2800" dirty="0" smtClean="0"/>
              <a:t>B 	Factoren </a:t>
            </a:r>
            <a:r>
              <a:rPr lang="nl-NL" sz="2800" dirty="0"/>
              <a:t>die van invloed zijn op </a:t>
            </a:r>
            <a:r>
              <a:rPr lang="nl-NL" sz="2800" dirty="0" smtClean="0"/>
              <a:t>	de </a:t>
            </a:r>
            <a:r>
              <a:rPr lang="nl-NL" sz="2800" dirty="0"/>
              <a:t>gezondheid op </a:t>
            </a:r>
            <a:r>
              <a:rPr lang="nl-NL" sz="2800" dirty="0" smtClean="0"/>
              <a:t>individueel niveau</a:t>
            </a:r>
            <a:endParaRPr lang="nl-NL" sz="2800" dirty="0"/>
          </a:p>
          <a:p>
            <a:pPr marL="0" indent="0">
              <a:buFontTx/>
              <a:buNone/>
              <a:defRPr/>
            </a:pPr>
            <a:r>
              <a:rPr lang="nl-NL" sz="2800" dirty="0" smtClean="0"/>
              <a:t>C	Beide </a:t>
            </a:r>
            <a:r>
              <a:rPr lang="nl-NL" sz="2800" dirty="0"/>
              <a:t>genoemde antwoorden zijn juist</a:t>
            </a:r>
          </a:p>
          <a:p>
            <a:pPr>
              <a:defRPr/>
            </a:pPr>
            <a:endParaRPr lang="nl-NL" dirty="0"/>
          </a:p>
        </p:txBody>
      </p:sp>
    </p:spTree>
    <p:extLst>
      <p:ext uri="{BB962C8B-B14F-4D97-AF65-F5344CB8AC3E}">
        <p14:creationId xmlns:p14="http://schemas.microsoft.com/office/powerpoint/2010/main" val="1341225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el 1"/>
          <p:cNvSpPr>
            <a:spLocks noGrp="1"/>
          </p:cNvSpPr>
          <p:nvPr>
            <p:ph type="title"/>
          </p:nvPr>
        </p:nvSpPr>
        <p:spPr/>
        <p:txBody>
          <a:bodyPr/>
          <a:lstStyle/>
          <a:p>
            <a:r>
              <a:rPr lang="nl-NL" altLang="nl-NL" smtClean="0"/>
              <a:t>Vraag 3</a:t>
            </a:r>
          </a:p>
        </p:txBody>
      </p:sp>
      <p:sp>
        <p:nvSpPr>
          <p:cNvPr id="3" name="Tijdelijke aanduiding voor inhoud 2"/>
          <p:cNvSpPr>
            <a:spLocks noGrp="1"/>
          </p:cNvSpPr>
          <p:nvPr>
            <p:ph idx="1"/>
          </p:nvPr>
        </p:nvSpPr>
        <p:spPr/>
        <p:txBody>
          <a:bodyPr/>
          <a:lstStyle/>
          <a:p>
            <a:pPr marL="0" indent="0">
              <a:buFontTx/>
              <a:buNone/>
              <a:defRPr/>
            </a:pPr>
            <a:r>
              <a:rPr lang="nl-NL" dirty="0" err="1"/>
              <a:t>Lalonde</a:t>
            </a:r>
            <a:r>
              <a:rPr lang="nl-NL" dirty="0"/>
              <a:t> maakte een inventarisatie van allerlei factoren die invloed hebben op ziekte en gezondheid. Tot welke indeling kwam hij?</a:t>
            </a:r>
          </a:p>
          <a:p>
            <a:pPr marL="0" indent="0">
              <a:buFontTx/>
              <a:buNone/>
              <a:defRPr/>
            </a:pPr>
            <a:r>
              <a:rPr lang="nl-NL" sz="2800" dirty="0" smtClean="0"/>
              <a:t>A	Indeling </a:t>
            </a:r>
            <a:r>
              <a:rPr lang="nl-NL" sz="2800" dirty="0"/>
              <a:t>in interne en externe </a:t>
            </a:r>
            <a:r>
              <a:rPr lang="nl-NL" sz="2800" dirty="0" smtClean="0"/>
              <a:t>	factoren</a:t>
            </a:r>
            <a:endParaRPr lang="nl-NL" sz="2800" dirty="0"/>
          </a:p>
          <a:p>
            <a:pPr marL="0" indent="0">
              <a:buFontTx/>
              <a:buNone/>
              <a:defRPr/>
            </a:pPr>
            <a:r>
              <a:rPr lang="nl-NL" sz="2800" dirty="0" smtClean="0"/>
              <a:t>B	Indeling </a:t>
            </a:r>
            <a:r>
              <a:rPr lang="nl-NL" sz="2800" dirty="0"/>
              <a:t>in gedrag gerelateerde </a:t>
            </a:r>
            <a:r>
              <a:rPr lang="nl-NL" sz="2800" dirty="0" smtClean="0"/>
              <a:t>	factoren </a:t>
            </a:r>
            <a:r>
              <a:rPr lang="nl-NL" sz="2800" dirty="0"/>
              <a:t>en gezondheidszorg </a:t>
            </a:r>
          </a:p>
          <a:p>
            <a:pPr marL="0" indent="0">
              <a:buFontTx/>
              <a:buNone/>
              <a:defRPr/>
            </a:pPr>
            <a:r>
              <a:rPr lang="nl-NL" sz="2800" dirty="0" smtClean="0"/>
              <a:t>C 	Beide </a:t>
            </a:r>
            <a:r>
              <a:rPr lang="nl-NL" sz="2800" dirty="0"/>
              <a:t>genoemde antwoorden zijn </a:t>
            </a:r>
            <a:r>
              <a:rPr lang="nl-NL" sz="2800" dirty="0" smtClean="0"/>
              <a:t>	juist</a:t>
            </a:r>
            <a:endParaRPr lang="nl-NL" sz="2800" dirty="0"/>
          </a:p>
          <a:p>
            <a:pPr>
              <a:defRPr/>
            </a:pPr>
            <a:endParaRPr lang="nl-NL" dirty="0"/>
          </a:p>
        </p:txBody>
      </p:sp>
    </p:spTree>
    <p:extLst>
      <p:ext uri="{BB962C8B-B14F-4D97-AF65-F5344CB8AC3E}">
        <p14:creationId xmlns:p14="http://schemas.microsoft.com/office/powerpoint/2010/main" val="3542591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6204F-AFFD-49F4-AACB-A7E526B1BFCF}"/>
              </a:ext>
            </a:extLst>
          </p:cNvPr>
          <p:cNvSpPr>
            <a:spLocks noGrp="1"/>
          </p:cNvSpPr>
          <p:nvPr>
            <p:ph type="title"/>
          </p:nvPr>
        </p:nvSpPr>
        <p:spPr>
          <a:xfrm>
            <a:off x="519290" y="500285"/>
            <a:ext cx="7996060" cy="1435507"/>
          </a:xfrm>
        </p:spPr>
        <p:txBody>
          <a:bodyPr/>
          <a:lstStyle/>
          <a:p>
            <a:r>
              <a:rPr lang="nl-NL" dirty="0"/>
              <a:t>Health concept </a:t>
            </a:r>
            <a:r>
              <a:rPr lang="nl-NL" dirty="0" err="1"/>
              <a:t>Lalonde</a:t>
            </a:r>
            <a:r>
              <a:rPr lang="nl-NL" dirty="0"/>
              <a:t> </a:t>
            </a:r>
          </a:p>
        </p:txBody>
      </p:sp>
      <p:sp>
        <p:nvSpPr>
          <p:cNvPr id="3" name="Tijdelijke aanduiding voor inhoud 2">
            <a:extLst>
              <a:ext uri="{FF2B5EF4-FFF2-40B4-BE49-F238E27FC236}">
                <a16:creationId xmlns:a16="http://schemas.microsoft.com/office/drawing/2014/main" id="{9A556EDA-A032-42F7-ABDC-45843D8C62C7}"/>
              </a:ext>
            </a:extLst>
          </p:cNvPr>
          <p:cNvSpPr>
            <a:spLocks noGrp="1"/>
          </p:cNvSpPr>
          <p:nvPr>
            <p:ph idx="1"/>
          </p:nvPr>
        </p:nvSpPr>
        <p:spPr>
          <a:xfrm>
            <a:off x="395111" y="2006379"/>
            <a:ext cx="8120239" cy="4351338"/>
          </a:xfrm>
        </p:spPr>
        <p:txBody>
          <a:bodyPr>
            <a:normAutofit/>
          </a:bodyPr>
          <a:lstStyle/>
          <a:p>
            <a:endParaRPr lang="nl-NL" dirty="0"/>
          </a:p>
          <a:p>
            <a:endParaRPr lang="nl-NL" dirty="0"/>
          </a:p>
          <a:p>
            <a:endParaRPr lang="nl-NL" dirty="0"/>
          </a:p>
          <a:p>
            <a:endParaRPr lang="nl-NL" dirty="0"/>
          </a:p>
          <a:p>
            <a:endParaRPr lang="nl-NL" dirty="0"/>
          </a:p>
          <a:p>
            <a:endParaRPr lang="nl-NL" dirty="0"/>
          </a:p>
          <a:p>
            <a:endParaRPr lang="nl-NL" dirty="0"/>
          </a:p>
          <a:p>
            <a:endParaRPr lang="nl-NL" dirty="0"/>
          </a:p>
          <a:p>
            <a:endParaRPr lang="nl-NL" sz="1400" dirty="0"/>
          </a:p>
          <a:p>
            <a:endParaRPr lang="nl-NL" sz="1400" dirty="0"/>
          </a:p>
          <a:p>
            <a:r>
              <a:rPr lang="nl-NL" sz="1400" dirty="0"/>
              <a:t>				Bron: </a:t>
            </a:r>
            <a:r>
              <a:rPr lang="nl-NL" sz="1400" dirty="0">
                <a:hlinkClick r:id="rId3">
                  <a:extLst>
                    <a:ext uri="{A12FA001-AC4F-418D-AE19-62706E023703}">
                      <ahyp:hlinkClr xmlns="" xmlns:ahyp="http://schemas.microsoft.com/office/drawing/2018/hyperlinkcolor" val="tx"/>
                    </a:ext>
                  </a:extLst>
                </a:hlinkClick>
              </a:rPr>
              <a:t>https://mijn.bsl.nl/gezondheid-gezondheidsrisico-s-en-					volksgezondheid-in-kaart-breng/15796202?fulltextView=true</a:t>
            </a:r>
            <a:endParaRPr lang="nl-NL" sz="1400" dirty="0"/>
          </a:p>
        </p:txBody>
      </p:sp>
      <p:pic>
        <p:nvPicPr>
          <p:cNvPr id="5" name="Afbeelding 4" descr="Afbeelding met tekst, kaart&#10;&#10;Automatisch gegenereerde beschrijving">
            <a:extLst>
              <a:ext uri="{FF2B5EF4-FFF2-40B4-BE49-F238E27FC236}">
                <a16:creationId xmlns:a16="http://schemas.microsoft.com/office/drawing/2014/main" id="{229127D6-C7A5-4F4C-BDD5-8AF0EA6C9F56}"/>
              </a:ext>
            </a:extLst>
          </p:cNvPr>
          <p:cNvPicPr>
            <a:picLocks noChangeAspect="1"/>
          </p:cNvPicPr>
          <p:nvPr/>
        </p:nvPicPr>
        <p:blipFill>
          <a:blip r:embed="rId4"/>
          <a:stretch>
            <a:fillRect/>
          </a:stretch>
        </p:blipFill>
        <p:spPr>
          <a:xfrm>
            <a:off x="2020711" y="1935792"/>
            <a:ext cx="4651022" cy="3436111"/>
          </a:xfrm>
          <a:prstGeom prst="rect">
            <a:avLst/>
          </a:prstGeom>
        </p:spPr>
      </p:pic>
    </p:spTree>
    <p:extLst>
      <p:ext uri="{BB962C8B-B14F-4D97-AF65-F5344CB8AC3E}">
        <p14:creationId xmlns:p14="http://schemas.microsoft.com/office/powerpoint/2010/main" val="2198276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DAB30C-DA8D-43FC-B3C6-28E2B9A8AFD0}"/>
              </a:ext>
            </a:extLst>
          </p:cNvPr>
          <p:cNvSpPr>
            <a:spLocks noGrp="1"/>
          </p:cNvSpPr>
          <p:nvPr>
            <p:ph type="title"/>
          </p:nvPr>
        </p:nvSpPr>
        <p:spPr>
          <a:xfrm>
            <a:off x="982134" y="500285"/>
            <a:ext cx="7533216" cy="1435507"/>
          </a:xfrm>
        </p:spPr>
        <p:txBody>
          <a:bodyPr/>
          <a:lstStyle/>
          <a:p>
            <a:r>
              <a:rPr lang="nl-NL" dirty="0"/>
              <a:t>Aan de slag! (15 min)</a:t>
            </a:r>
          </a:p>
        </p:txBody>
      </p:sp>
      <p:sp>
        <p:nvSpPr>
          <p:cNvPr id="3" name="Tijdelijke aanduiding voor inhoud 2">
            <a:extLst>
              <a:ext uri="{FF2B5EF4-FFF2-40B4-BE49-F238E27FC236}">
                <a16:creationId xmlns:a16="http://schemas.microsoft.com/office/drawing/2014/main" id="{C3DB34F0-A25D-48BF-B68F-105BB0D3B3AC}"/>
              </a:ext>
            </a:extLst>
          </p:cNvPr>
          <p:cNvSpPr>
            <a:spLocks noGrp="1"/>
          </p:cNvSpPr>
          <p:nvPr>
            <p:ph idx="1"/>
          </p:nvPr>
        </p:nvSpPr>
        <p:spPr>
          <a:xfrm>
            <a:off x="733778" y="2006379"/>
            <a:ext cx="7781572" cy="4351338"/>
          </a:xfrm>
        </p:spPr>
        <p:txBody>
          <a:bodyPr/>
          <a:lstStyle/>
          <a:p>
            <a:pPr marL="342900" indent="-342900">
              <a:buFont typeface="Arial" panose="020B0604020202020204" pitchFamily="34" charset="0"/>
              <a:buChar char="•"/>
            </a:pPr>
            <a:r>
              <a:rPr lang="nl-NL" dirty="0"/>
              <a:t>Met voorbereidingsopdracht 2d</a:t>
            </a:r>
          </a:p>
          <a:p>
            <a:pPr marL="342900" indent="-342900">
              <a:buFont typeface="Arial" panose="020B0604020202020204" pitchFamily="34" charset="0"/>
              <a:buChar char="•"/>
            </a:pPr>
            <a:r>
              <a:rPr lang="nl-NL" dirty="0"/>
              <a:t>Schrijf op de kaartjes de gevonden oorzaken voor valincidenten bij ouderen.</a:t>
            </a:r>
          </a:p>
          <a:p>
            <a:pPr marL="342900" indent="-342900">
              <a:buFont typeface="Arial" panose="020B0604020202020204" pitchFamily="34" charset="0"/>
              <a:buChar char="•"/>
            </a:pPr>
            <a:r>
              <a:rPr lang="nl-NL" dirty="0"/>
              <a:t>Plak deze kaartjes op de juiste plaats in het model van </a:t>
            </a:r>
            <a:r>
              <a:rPr lang="nl-NL" dirty="0" err="1"/>
              <a:t>Lalonde</a:t>
            </a:r>
            <a:endParaRPr lang="nl-NL" dirty="0"/>
          </a:p>
          <a:p>
            <a:pPr marL="342900" indent="-342900">
              <a:buFont typeface="Arial" panose="020B0604020202020204" pitchFamily="34" charset="0"/>
              <a:buChar char="•"/>
            </a:pPr>
            <a:r>
              <a:rPr lang="nl-NL" dirty="0"/>
              <a:t>2 groepjes presenteren het model van </a:t>
            </a:r>
            <a:r>
              <a:rPr lang="nl-NL" dirty="0" err="1"/>
              <a:t>Lalonde</a:t>
            </a:r>
            <a:endParaRPr lang="nl-NL" dirty="0"/>
          </a:p>
        </p:txBody>
      </p:sp>
    </p:spTree>
    <p:extLst>
      <p:ext uri="{BB962C8B-B14F-4D97-AF65-F5344CB8AC3E}">
        <p14:creationId xmlns:p14="http://schemas.microsoft.com/office/powerpoint/2010/main" val="3016438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6C6934-83AC-45FC-8335-8B160236C03C}"/>
              </a:ext>
            </a:extLst>
          </p:cNvPr>
          <p:cNvSpPr>
            <a:spLocks noGrp="1"/>
          </p:cNvSpPr>
          <p:nvPr>
            <p:ph type="title"/>
          </p:nvPr>
        </p:nvSpPr>
        <p:spPr/>
        <p:txBody>
          <a:bodyPr/>
          <a:lstStyle/>
          <a:p>
            <a:r>
              <a:rPr lang="nl-NL" dirty="0"/>
              <a:t>Actie! </a:t>
            </a:r>
            <a:r>
              <a:rPr lang="nl-NL"/>
              <a:t>(5 min)</a:t>
            </a:r>
            <a:endParaRPr lang="nl-NL" dirty="0"/>
          </a:p>
        </p:txBody>
      </p:sp>
      <p:sp>
        <p:nvSpPr>
          <p:cNvPr id="3" name="Tijdelijke aanduiding voor inhoud 2">
            <a:extLst>
              <a:ext uri="{FF2B5EF4-FFF2-40B4-BE49-F238E27FC236}">
                <a16:creationId xmlns:a16="http://schemas.microsoft.com/office/drawing/2014/main" id="{9E345366-3539-49CF-BC50-E9587B85790E}"/>
              </a:ext>
            </a:extLst>
          </p:cNvPr>
          <p:cNvSpPr>
            <a:spLocks noGrp="1"/>
          </p:cNvSpPr>
          <p:nvPr>
            <p:ph idx="1"/>
          </p:nvPr>
        </p:nvSpPr>
        <p:spPr/>
        <p:txBody>
          <a:bodyPr>
            <a:normAutofit/>
          </a:bodyPr>
          <a:lstStyle/>
          <a:p>
            <a:pPr marL="342900" indent="-342900">
              <a:buFont typeface="Arial" panose="020B0604020202020204" pitchFamily="34" charset="0"/>
              <a:buChar char="•"/>
            </a:pPr>
            <a:r>
              <a:rPr lang="nl-NL" dirty="0"/>
              <a:t>Tweetallen</a:t>
            </a:r>
          </a:p>
          <a:p>
            <a:pPr marL="342900" indent="-342900">
              <a:buFont typeface="Arial" panose="020B0604020202020204" pitchFamily="34" charset="0"/>
              <a:buChar char="•"/>
            </a:pPr>
            <a:r>
              <a:rPr lang="nl-NL" dirty="0"/>
              <a:t>Tegenover elkaar staan</a:t>
            </a:r>
          </a:p>
          <a:p>
            <a:pPr marL="342900" indent="-342900">
              <a:buFont typeface="Arial" panose="020B0604020202020204" pitchFamily="34" charset="0"/>
              <a:buChar char="•"/>
            </a:pPr>
            <a:r>
              <a:rPr lang="nl-NL" dirty="0"/>
              <a:t>Handen tegen elkaar</a:t>
            </a:r>
          </a:p>
          <a:p>
            <a:pPr marL="342900" indent="-342900">
              <a:buFont typeface="Arial" panose="020B0604020202020204" pitchFamily="34" charset="0"/>
              <a:buChar char="•"/>
            </a:pPr>
            <a:r>
              <a:rPr lang="nl-NL" dirty="0"/>
              <a:t>Steeds hand weghalen</a:t>
            </a:r>
          </a:p>
          <a:p>
            <a:pPr marL="342900" indent="-342900">
              <a:buFont typeface="Arial" panose="020B0604020202020204" pitchFamily="34" charset="0"/>
              <a:buChar char="•"/>
            </a:pPr>
            <a:r>
              <a:rPr lang="nl-NL" dirty="0"/>
              <a:t>Let op dat je niet omvalt!</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sz="1200" dirty="0"/>
          </a:p>
          <a:p>
            <a:r>
              <a:rPr lang="nl-NL" sz="1200" dirty="0"/>
              <a:t>Bron afbeelding: </a:t>
            </a:r>
            <a:r>
              <a:rPr lang="nl-NL" sz="1200" dirty="0">
                <a:hlinkClick r:id="rId3"/>
              </a:rPr>
              <a:t>https://www.worldsupporter.org/nl/material/26184-handjeklap?language=nl</a:t>
            </a:r>
            <a:endParaRPr lang="nl-NL" sz="1200" dirty="0"/>
          </a:p>
        </p:txBody>
      </p:sp>
    </p:spTree>
    <p:extLst>
      <p:ext uri="{BB962C8B-B14F-4D97-AF65-F5344CB8AC3E}">
        <p14:creationId xmlns:p14="http://schemas.microsoft.com/office/powerpoint/2010/main" val="1726525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A6759F-5AAD-4F69-8392-4C95AF733373}"/>
              </a:ext>
            </a:extLst>
          </p:cNvPr>
          <p:cNvSpPr>
            <a:spLocks noGrp="1"/>
          </p:cNvSpPr>
          <p:nvPr>
            <p:ph type="title"/>
          </p:nvPr>
        </p:nvSpPr>
        <p:spPr>
          <a:xfrm>
            <a:off x="609600" y="500285"/>
            <a:ext cx="7905749" cy="1435507"/>
          </a:xfrm>
        </p:spPr>
        <p:txBody>
          <a:bodyPr/>
          <a:lstStyle/>
          <a:p>
            <a:r>
              <a:rPr lang="nl-NL" dirty="0"/>
              <a:t>Preventie in de zorg</a:t>
            </a:r>
          </a:p>
        </p:txBody>
      </p:sp>
      <p:sp>
        <p:nvSpPr>
          <p:cNvPr id="3" name="Tijdelijke aanduiding voor inhoud 2">
            <a:extLst>
              <a:ext uri="{FF2B5EF4-FFF2-40B4-BE49-F238E27FC236}">
                <a16:creationId xmlns:a16="http://schemas.microsoft.com/office/drawing/2014/main" id="{5047D18D-6268-4E55-A9B6-C80FD790444F}"/>
              </a:ext>
            </a:extLst>
          </p:cNvPr>
          <p:cNvSpPr>
            <a:spLocks noGrp="1"/>
          </p:cNvSpPr>
          <p:nvPr>
            <p:ph idx="1"/>
          </p:nvPr>
        </p:nvSpPr>
        <p:spPr>
          <a:xfrm>
            <a:off x="609600" y="2006379"/>
            <a:ext cx="7905750" cy="4351338"/>
          </a:xfrm>
        </p:spPr>
        <p:txBody>
          <a:bodyPr>
            <a:normAutofit fontScale="92500" lnSpcReduction="10000"/>
          </a:bodyPr>
          <a:lstStyle/>
          <a:p>
            <a:endParaRPr lang="nl-NL" dirty="0"/>
          </a:p>
          <a:p>
            <a:pPr marL="342900" indent="-342900">
              <a:buFont typeface="Arial" panose="020B0604020202020204" pitchFamily="34" charset="0"/>
              <a:buChar char="•"/>
            </a:pPr>
            <a:r>
              <a:rPr lang="nl-NL" dirty="0"/>
              <a:t>Doel = gezondheid bewaken en bevorderen door ziekte en gezondheidsproblemen te voorkomen</a:t>
            </a:r>
          </a:p>
          <a:p>
            <a:pPr marL="342900" indent="-342900">
              <a:buFont typeface="Arial" panose="020B0604020202020204" pitchFamily="34" charset="0"/>
              <a:buChar char="•"/>
            </a:pPr>
            <a:r>
              <a:rPr lang="nl-NL" dirty="0"/>
              <a:t>Dit kan door allerlei maatregelen </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Preventie is op alle terreinen van zorg aanwezig </a:t>
            </a:r>
          </a:p>
          <a:p>
            <a:pPr marL="342900" indent="-342900">
              <a:buFont typeface="Arial" panose="020B0604020202020204" pitchFamily="34" charset="0"/>
              <a:buChar char="•"/>
            </a:pPr>
            <a:r>
              <a:rPr lang="nl-NL" dirty="0"/>
              <a:t>Preventie omvat </a:t>
            </a:r>
            <a:r>
              <a:rPr lang="nl-NL" i="1" dirty="0"/>
              <a:t>het geheel van activiteiten die zijn gericht op het voorkómen van gezondheidsproblemen die de kwaliteit van leven aantasten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r>
              <a:rPr lang="nl-NL" dirty="0"/>
              <a:t>Bron: Sassen (2018) </a:t>
            </a:r>
          </a:p>
        </p:txBody>
      </p:sp>
    </p:spTree>
    <p:extLst>
      <p:ext uri="{BB962C8B-B14F-4D97-AF65-F5344CB8AC3E}">
        <p14:creationId xmlns:p14="http://schemas.microsoft.com/office/powerpoint/2010/main" val="2370052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98E1ED-ED6E-44F9-8914-0DF14E6456B3}"/>
              </a:ext>
            </a:extLst>
          </p:cNvPr>
          <p:cNvSpPr>
            <a:spLocks noGrp="1"/>
          </p:cNvSpPr>
          <p:nvPr>
            <p:ph type="title"/>
          </p:nvPr>
        </p:nvSpPr>
        <p:spPr>
          <a:xfrm>
            <a:off x="124178" y="500285"/>
            <a:ext cx="8391171" cy="1435507"/>
          </a:xfrm>
        </p:spPr>
        <p:txBody>
          <a:bodyPr/>
          <a:lstStyle/>
          <a:p>
            <a:r>
              <a:rPr lang="nl-NL" dirty="0"/>
              <a:t>Groot gezondheidsrendement </a:t>
            </a:r>
          </a:p>
        </p:txBody>
      </p:sp>
      <p:sp>
        <p:nvSpPr>
          <p:cNvPr id="3" name="Tijdelijke aanduiding voor inhoud 2">
            <a:extLst>
              <a:ext uri="{FF2B5EF4-FFF2-40B4-BE49-F238E27FC236}">
                <a16:creationId xmlns:a16="http://schemas.microsoft.com/office/drawing/2014/main" id="{E4F31ECE-7496-4BA3-92F1-002685821D94}"/>
              </a:ext>
            </a:extLst>
          </p:cNvPr>
          <p:cNvSpPr>
            <a:spLocks noGrp="1"/>
          </p:cNvSpPr>
          <p:nvPr>
            <p:ph idx="1"/>
          </p:nvPr>
        </p:nvSpPr>
        <p:spPr>
          <a:xfrm>
            <a:off x="372533" y="2006379"/>
            <a:ext cx="8142817" cy="4351338"/>
          </a:xfrm>
        </p:spPr>
        <p:txBody>
          <a:bodyPr/>
          <a:lstStyle/>
          <a:p>
            <a:r>
              <a:rPr lang="nl-NL" dirty="0"/>
              <a:t>Als verpleegkundige:</a:t>
            </a:r>
          </a:p>
          <a:p>
            <a:pPr marL="342900" indent="-342900">
              <a:buFont typeface="Arial" panose="020B0604020202020204" pitchFamily="34" charset="0"/>
              <a:buChar char="•"/>
            </a:pPr>
            <a:r>
              <a:rPr lang="nl-NL" dirty="0"/>
              <a:t>Zorgverlening na behandeling</a:t>
            </a:r>
          </a:p>
          <a:p>
            <a:pPr marL="342900" indent="-342900">
              <a:buFont typeface="Arial" panose="020B0604020202020204" pitchFamily="34" charset="0"/>
              <a:buChar char="•"/>
            </a:pPr>
            <a:r>
              <a:rPr lang="nl-NL" dirty="0"/>
              <a:t>Preventieve activiteiten gericht op het bevorderen van gezondheid</a:t>
            </a:r>
          </a:p>
          <a:p>
            <a:pPr marL="342900" indent="-342900">
              <a:buFont typeface="Arial" panose="020B0604020202020204" pitchFamily="34" charset="0"/>
              <a:buChar char="•"/>
            </a:pPr>
            <a:r>
              <a:rPr lang="nl-NL" dirty="0"/>
              <a:t>Door stijgende levensverwachting preventie steeds belangrijker</a:t>
            </a:r>
          </a:p>
        </p:txBody>
      </p:sp>
    </p:spTree>
    <p:extLst>
      <p:ext uri="{BB962C8B-B14F-4D97-AF65-F5344CB8AC3E}">
        <p14:creationId xmlns:p14="http://schemas.microsoft.com/office/powerpoint/2010/main" val="1292908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A5F7F-670E-4478-9AC5-86F8CB2F2183}"/>
              </a:ext>
            </a:extLst>
          </p:cNvPr>
          <p:cNvSpPr>
            <a:spLocks noGrp="1"/>
          </p:cNvSpPr>
          <p:nvPr>
            <p:ph type="title"/>
          </p:nvPr>
        </p:nvSpPr>
        <p:spPr>
          <a:xfrm>
            <a:off x="349956" y="500285"/>
            <a:ext cx="8165393" cy="1435507"/>
          </a:xfrm>
        </p:spPr>
        <p:txBody>
          <a:bodyPr/>
          <a:lstStyle/>
          <a:p>
            <a:r>
              <a:rPr lang="nl-NL" dirty="0"/>
              <a:t>Soorten preventie</a:t>
            </a:r>
          </a:p>
        </p:txBody>
      </p:sp>
      <p:sp>
        <p:nvSpPr>
          <p:cNvPr id="3" name="Tijdelijke aanduiding voor inhoud 2">
            <a:extLst>
              <a:ext uri="{FF2B5EF4-FFF2-40B4-BE49-F238E27FC236}">
                <a16:creationId xmlns:a16="http://schemas.microsoft.com/office/drawing/2014/main" id="{7E8C2E47-143C-4A99-B59F-973F4C42F7F7}"/>
              </a:ext>
            </a:extLst>
          </p:cNvPr>
          <p:cNvSpPr>
            <a:spLocks noGrp="1"/>
          </p:cNvSpPr>
          <p:nvPr>
            <p:ph idx="1"/>
          </p:nvPr>
        </p:nvSpPr>
        <p:spPr>
          <a:xfrm>
            <a:off x="733778" y="2006379"/>
            <a:ext cx="7781572" cy="4351338"/>
          </a:xfrm>
        </p:spPr>
        <p:txBody>
          <a:bodyPr/>
          <a:lstStyle/>
          <a:p>
            <a:pPr marL="457200" indent="-457200">
              <a:buAutoNum type="arabicPeriod"/>
            </a:pPr>
            <a:r>
              <a:rPr lang="nl-NL" dirty="0"/>
              <a:t>Universele, primaire preventie</a:t>
            </a:r>
          </a:p>
          <a:p>
            <a:pPr marL="457200" indent="-457200">
              <a:buFontTx/>
              <a:buAutoNum type="arabicPeriod"/>
            </a:pPr>
            <a:r>
              <a:rPr lang="nl-NL" dirty="0"/>
              <a:t>Selectieve, geïndiceerde en secundaire preventie</a:t>
            </a:r>
          </a:p>
          <a:p>
            <a:pPr marL="457200" indent="-457200">
              <a:buAutoNum type="arabicPeriod"/>
            </a:pPr>
            <a:r>
              <a:rPr lang="nl-NL" dirty="0" err="1"/>
              <a:t>Zorggerelateerde</a:t>
            </a:r>
            <a:r>
              <a:rPr lang="nl-NL" dirty="0"/>
              <a:t>, tertiaire preventie</a:t>
            </a:r>
          </a:p>
        </p:txBody>
      </p:sp>
    </p:spTree>
    <p:extLst>
      <p:ext uri="{BB962C8B-B14F-4D97-AF65-F5344CB8AC3E}">
        <p14:creationId xmlns:p14="http://schemas.microsoft.com/office/powerpoint/2010/main" val="17136051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F60B9445-863A-48EB-9413-D8E50FCFCE37}"/>
              </a:ext>
            </a:extLst>
          </p:cNvPr>
          <p:cNvSpPr>
            <a:spLocks noGrp="1"/>
          </p:cNvSpPr>
          <p:nvPr>
            <p:ph type="title"/>
          </p:nvPr>
        </p:nvSpPr>
        <p:spPr/>
        <p:txBody>
          <a:bodyPr/>
          <a:lstStyle/>
          <a:p>
            <a:r>
              <a:rPr lang="nl-NL" dirty="0"/>
              <a:t/>
            </a:r>
            <a:br>
              <a:rPr lang="nl-NL" dirty="0"/>
            </a:br>
            <a:r>
              <a:rPr lang="nl-NL" dirty="0"/>
              <a:t>Universele, primaire preventie</a:t>
            </a:r>
            <a:br>
              <a:rPr lang="nl-NL" dirty="0"/>
            </a:br>
            <a:r>
              <a:rPr lang="nl-NL" dirty="0"/>
              <a:t> </a:t>
            </a:r>
          </a:p>
        </p:txBody>
      </p:sp>
      <p:sp>
        <p:nvSpPr>
          <p:cNvPr id="3" name="Tijdelijke aanduiding voor inhoud 2">
            <a:extLst>
              <a:ext uri="{FF2B5EF4-FFF2-40B4-BE49-F238E27FC236}">
                <a16:creationId xmlns:a16="http://schemas.microsoft.com/office/drawing/2014/main" id="{7621CCBF-41FA-40E2-BA62-544B4EB9B11D}"/>
              </a:ext>
            </a:extLst>
          </p:cNvPr>
          <p:cNvSpPr>
            <a:spLocks noGrp="1"/>
          </p:cNvSpPr>
          <p:nvPr>
            <p:ph type="body" sz="quarter" idx="10"/>
          </p:nvPr>
        </p:nvSpPr>
        <p:spPr/>
        <p:txBody>
          <a:bodyPr>
            <a:normAutofit fontScale="92500" lnSpcReduction="10000"/>
          </a:bodyPr>
          <a:lstStyle/>
          <a:p>
            <a:endParaRPr lang="nl-NL" sz="1400" dirty="0"/>
          </a:p>
          <a:p>
            <a:endParaRPr lang="nl-NL" sz="1400" dirty="0"/>
          </a:p>
          <a:p>
            <a:endParaRPr lang="nl-NL" sz="1400" dirty="0"/>
          </a:p>
          <a:p>
            <a:endParaRPr lang="nl-NL" sz="1400" dirty="0"/>
          </a:p>
          <a:p>
            <a:endParaRPr lang="nl-NL" sz="1400" dirty="0"/>
          </a:p>
          <a:p>
            <a:endParaRPr lang="nl-NL" sz="1400" dirty="0"/>
          </a:p>
          <a:p>
            <a:endParaRPr lang="nl-NL" sz="1400" dirty="0"/>
          </a:p>
          <a:p>
            <a:endParaRPr lang="nl-NL" sz="1400" dirty="0"/>
          </a:p>
          <a:p>
            <a:endParaRPr lang="nl-NL" sz="1400" dirty="0"/>
          </a:p>
          <a:p>
            <a:endParaRPr lang="nl-NL" sz="1400" dirty="0"/>
          </a:p>
          <a:p>
            <a:endParaRPr lang="nl-NL" sz="1400" dirty="0"/>
          </a:p>
          <a:p>
            <a:r>
              <a:rPr lang="nl-NL" sz="1400" dirty="0" smtClean="0">
                <a:hlinkClick r:id="rId3">
                  <a:extLst>
                    <a:ext uri="{A12FA001-AC4F-418D-AE19-62706E023703}">
                      <ahyp:hlinkClr xmlns="" xmlns:ahyp="http://schemas.microsoft.com/office/drawing/2018/hyperlinkcolor" val="tx"/>
                    </a:ext>
                  </a:extLst>
                </a:hlinkClick>
              </a:rPr>
              <a:t>://</a:t>
            </a:r>
            <a:r>
              <a:rPr lang="nl-NL" sz="1400" dirty="0">
                <a:hlinkClick r:id="rId3">
                  <a:extLst>
                    <a:ext uri="{A12FA001-AC4F-418D-AE19-62706E023703}">
                      <ahyp:hlinkClr xmlns="" xmlns:ahyp="http://schemas.microsoft.com/office/drawing/2018/hyperlinkcolor" val="tx"/>
                    </a:ext>
                  </a:extLst>
                </a:hlinkClick>
              </a:rPr>
              <a:t>dekennisvannu.nl/site/artikel/Veelgestelde-vragen-over-vaccineren/6584</a:t>
            </a:r>
            <a:endParaRPr lang="nl-NL" sz="1400" dirty="0"/>
          </a:p>
        </p:txBody>
      </p:sp>
      <p:sp>
        <p:nvSpPr>
          <p:cNvPr id="4" name="Rectangle 3"/>
          <p:cNvSpPr/>
          <p:nvPr/>
        </p:nvSpPr>
        <p:spPr>
          <a:xfrm>
            <a:off x="2208823" y="6272183"/>
            <a:ext cx="5782352" cy="369332"/>
          </a:xfrm>
          <a:prstGeom prst="rect">
            <a:avLst/>
          </a:prstGeom>
        </p:spPr>
        <p:txBody>
          <a:bodyPr wrap="none">
            <a:spAutoFit/>
          </a:bodyPr>
          <a:lstStyle/>
          <a:p>
            <a:r>
              <a:rPr lang="nl-NL" sz="1100" dirty="0" smtClean="0">
                <a:latin typeface="Arial" panose="020B0604020202020204" pitchFamily="34" charset="0"/>
                <a:cs typeface="Arial" panose="020B0604020202020204" pitchFamily="34" charset="0"/>
              </a:rPr>
              <a:t>Bron: </a:t>
            </a:r>
            <a:r>
              <a:rPr lang="nl-NL" sz="1100" dirty="0">
                <a:latin typeface="Arial" panose="020B0604020202020204" pitchFamily="34" charset="0"/>
                <a:cs typeface="Arial" panose="020B0604020202020204" pitchFamily="34" charset="0"/>
              </a:rPr>
              <a:t>https://www.wanttoknow.nl/wetenschap/vaccineren-vs-niet-vaccineren-het-verschil</a:t>
            </a:r>
            <a:r>
              <a:rPr lang="nl-NL" dirty="0"/>
              <a:t>/</a:t>
            </a:r>
          </a:p>
        </p:txBody>
      </p:sp>
    </p:spTree>
    <p:extLst>
      <p:ext uri="{BB962C8B-B14F-4D97-AF65-F5344CB8AC3E}">
        <p14:creationId xmlns:p14="http://schemas.microsoft.com/office/powerpoint/2010/main" val="1439741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F7EDCD-E614-4888-8AC7-C470F0D9CC50}"/>
              </a:ext>
            </a:extLst>
          </p:cNvPr>
          <p:cNvSpPr>
            <a:spLocks noGrp="1"/>
          </p:cNvSpPr>
          <p:nvPr>
            <p:ph type="title"/>
          </p:nvPr>
        </p:nvSpPr>
        <p:spPr/>
        <p:txBody>
          <a:bodyPr/>
          <a:lstStyle/>
          <a:p>
            <a:r>
              <a:rPr lang="nl-NL" dirty="0"/>
              <a:t/>
            </a:r>
            <a:br>
              <a:rPr lang="nl-NL" dirty="0"/>
            </a:br>
            <a:r>
              <a:rPr lang="nl-NL" dirty="0"/>
              <a:t>Selectieve, geïndiceerde en secundaire preventie</a:t>
            </a:r>
            <a:br>
              <a:rPr lang="nl-NL" dirty="0"/>
            </a:br>
            <a:endParaRPr lang="nl-NL" dirty="0"/>
          </a:p>
        </p:txBody>
      </p:sp>
      <p:sp>
        <p:nvSpPr>
          <p:cNvPr id="3" name="Tijdelijke aanduiding voor tekst 2">
            <a:extLst>
              <a:ext uri="{FF2B5EF4-FFF2-40B4-BE49-F238E27FC236}">
                <a16:creationId xmlns:a16="http://schemas.microsoft.com/office/drawing/2014/main" id="{EAC483EA-A02B-473C-B2A5-D60130669665}"/>
              </a:ext>
            </a:extLst>
          </p:cNvPr>
          <p:cNvSpPr>
            <a:spLocks noGrp="1"/>
          </p:cNvSpPr>
          <p:nvPr>
            <p:ph type="body" sz="quarter" idx="10"/>
          </p:nvPr>
        </p:nvSpPr>
        <p:spPr/>
        <p:txBody>
          <a:bodyPr>
            <a:normAutofit fontScale="62500" lnSpcReduction="20000"/>
          </a:bodyPr>
          <a:lstStyle/>
          <a:p>
            <a:endParaRPr lang="nl-NL" dirty="0"/>
          </a:p>
          <a:p>
            <a:endParaRPr lang="nl-NL" dirty="0"/>
          </a:p>
          <a:p>
            <a:endParaRPr lang="nl-NL" dirty="0"/>
          </a:p>
          <a:p>
            <a:endParaRPr lang="nl-NL" dirty="0"/>
          </a:p>
          <a:p>
            <a:endParaRPr lang="nl-NL" sz="2400" dirty="0" smtClean="0"/>
          </a:p>
          <a:p>
            <a:endParaRPr lang="nl-NL" sz="2400" dirty="0"/>
          </a:p>
          <a:p>
            <a:endParaRPr lang="nl-NL" sz="2400" dirty="0" smtClean="0"/>
          </a:p>
          <a:p>
            <a:endParaRPr lang="nl-NL" sz="2400" dirty="0"/>
          </a:p>
          <a:p>
            <a:endParaRPr lang="nl-NL" sz="2400" dirty="0" smtClean="0"/>
          </a:p>
          <a:p>
            <a:endParaRPr lang="nl-NL" sz="2400" dirty="0"/>
          </a:p>
          <a:p>
            <a:r>
              <a:rPr lang="nl-NL" sz="2400" dirty="0" smtClean="0"/>
              <a:t>Bron</a:t>
            </a:r>
            <a:r>
              <a:rPr lang="nl-NL" sz="2400" dirty="0"/>
              <a:t>: https://www.ggdnog.nl/seksualiteit-en-soa/soa/soa-test-hoe-wat-waar-en-wie </a:t>
            </a:r>
            <a:r>
              <a:rPr lang="nl-NL" sz="2400" dirty="0">
                <a:hlinkClick r:id="rId3">
                  <a:extLst>
                    <a:ext uri="{A12FA001-AC4F-418D-AE19-62706E023703}">
                      <ahyp:hlinkClr xmlns="" xmlns:ahyp="http://schemas.microsoft.com/office/drawing/2018/hyperlinkcolor" val="tx"/>
                    </a:ext>
                  </a:extLst>
                </a:hlinkClick>
              </a:rPr>
              <a:t>https://www.ggdnog.nl/seksualiteit-en-soa/soa/soa-test-hoe-wat-waar-en-wie</a:t>
            </a:r>
            <a:endParaRPr lang="nl-NL" sz="2400" dirty="0"/>
          </a:p>
          <a:p>
            <a:endParaRPr lang="nl-NL" dirty="0"/>
          </a:p>
        </p:txBody>
      </p:sp>
      <p:pic>
        <p:nvPicPr>
          <p:cNvPr id="4" name="Picture 3"/>
          <p:cNvPicPr>
            <a:picLocks noChangeAspect="1"/>
          </p:cNvPicPr>
          <p:nvPr/>
        </p:nvPicPr>
        <p:blipFill>
          <a:blip r:embed="rId4"/>
          <a:stretch>
            <a:fillRect/>
          </a:stretch>
        </p:blipFill>
        <p:spPr>
          <a:xfrm>
            <a:off x="1622913" y="1975508"/>
            <a:ext cx="5353050" cy="2971800"/>
          </a:xfrm>
          <a:prstGeom prst="rect">
            <a:avLst/>
          </a:prstGeom>
        </p:spPr>
      </p:pic>
    </p:spTree>
    <p:extLst>
      <p:ext uri="{BB962C8B-B14F-4D97-AF65-F5344CB8AC3E}">
        <p14:creationId xmlns:p14="http://schemas.microsoft.com/office/powerpoint/2010/main" val="1410776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14F064-B5F4-4E07-B3D1-C466885273A7}"/>
              </a:ext>
            </a:extLst>
          </p:cNvPr>
          <p:cNvSpPr>
            <a:spLocks noGrp="1"/>
          </p:cNvSpPr>
          <p:nvPr>
            <p:ph type="title"/>
          </p:nvPr>
        </p:nvSpPr>
        <p:spPr>
          <a:xfrm>
            <a:off x="485422" y="500285"/>
            <a:ext cx="8029927" cy="1435507"/>
          </a:xfrm>
        </p:spPr>
        <p:txBody>
          <a:bodyPr/>
          <a:lstStyle/>
          <a:p>
            <a:r>
              <a:rPr lang="nl-NL" dirty="0" err="1"/>
              <a:t>Zorggerelateerde</a:t>
            </a:r>
            <a:r>
              <a:rPr lang="nl-NL" dirty="0"/>
              <a:t> tertiaire preventie </a:t>
            </a:r>
          </a:p>
        </p:txBody>
      </p:sp>
      <p:sp>
        <p:nvSpPr>
          <p:cNvPr id="3" name="Tijdelijke aanduiding voor inhoud 2">
            <a:extLst>
              <a:ext uri="{FF2B5EF4-FFF2-40B4-BE49-F238E27FC236}">
                <a16:creationId xmlns:a16="http://schemas.microsoft.com/office/drawing/2014/main" id="{250390C8-3825-4931-88F2-0E20EEB45305}"/>
              </a:ext>
            </a:extLst>
          </p:cNvPr>
          <p:cNvSpPr>
            <a:spLocks noGrp="1"/>
          </p:cNvSpPr>
          <p:nvPr>
            <p:ph idx="1"/>
          </p:nvPr>
        </p:nvSpPr>
        <p:spPr>
          <a:xfrm>
            <a:off x="575733" y="2006379"/>
            <a:ext cx="7939617" cy="4351338"/>
          </a:xfrm>
        </p:spPr>
        <p:txBody>
          <a:bodyPr/>
          <a:lstStyle/>
          <a:p>
            <a:r>
              <a:rPr lang="nl-NL" dirty="0"/>
              <a:t>Bij meneer Jansen in het ziekenhuis:</a:t>
            </a:r>
          </a:p>
          <a:p>
            <a:pPr marL="342900" indent="-342900">
              <a:buFont typeface="Arial" panose="020B0604020202020204" pitchFamily="34" charset="0"/>
              <a:buChar char="•"/>
            </a:pPr>
            <a:r>
              <a:rPr lang="nl-NL" dirty="0"/>
              <a:t>Diagnose = mediale </a:t>
            </a:r>
            <a:r>
              <a:rPr lang="nl-NL" dirty="0" err="1"/>
              <a:t>collumfractuur</a:t>
            </a:r>
            <a:r>
              <a:rPr lang="nl-NL" dirty="0"/>
              <a:t> rechts </a:t>
            </a:r>
          </a:p>
          <a:p>
            <a:pPr marL="342900" indent="-342900">
              <a:buFont typeface="Arial" panose="020B0604020202020204" pitchFamily="34" charset="0"/>
              <a:buChar char="•"/>
            </a:pPr>
            <a:r>
              <a:rPr lang="nl-NL" dirty="0"/>
              <a:t>Na operatie (heupprothese) </a:t>
            </a:r>
            <a:r>
              <a:rPr lang="nl-NL" dirty="0" err="1"/>
              <a:t>zsm</a:t>
            </a:r>
            <a:r>
              <a:rPr lang="nl-NL" dirty="0"/>
              <a:t> mobiliseren</a:t>
            </a:r>
          </a:p>
          <a:p>
            <a:pPr marL="342900" indent="-342900">
              <a:buFont typeface="Arial" panose="020B0604020202020204" pitchFamily="34" charset="0"/>
              <a:buChar char="•"/>
            </a:pPr>
            <a:r>
              <a:rPr lang="nl-NL" dirty="0"/>
              <a:t>Vezelrijk dieet en veel drinken</a:t>
            </a:r>
          </a:p>
          <a:p>
            <a:pPr marL="342900" indent="-342900">
              <a:buFont typeface="Arial" panose="020B0604020202020204" pitchFamily="34" charset="0"/>
              <a:buChar char="•"/>
            </a:pPr>
            <a:r>
              <a:rPr lang="nl-NL" dirty="0"/>
              <a:t>Eiwitrijk dieet</a:t>
            </a:r>
          </a:p>
          <a:p>
            <a:pPr marL="342900" indent="-342900">
              <a:buFont typeface="Arial" panose="020B0604020202020204" pitchFamily="34" charset="0"/>
              <a:buChar char="•"/>
            </a:pPr>
            <a:r>
              <a:rPr lang="nl-NL" dirty="0"/>
              <a:t>...</a:t>
            </a:r>
          </a:p>
          <a:p>
            <a:endParaRPr lang="nl-NL" dirty="0"/>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2632799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63673-8F5A-4728-B7AA-FF6D482959C6}"/>
              </a:ext>
            </a:extLst>
          </p:cNvPr>
          <p:cNvSpPr>
            <a:spLocks noGrp="1"/>
          </p:cNvSpPr>
          <p:nvPr>
            <p:ph type="title"/>
          </p:nvPr>
        </p:nvSpPr>
        <p:spPr>
          <a:xfrm>
            <a:off x="406400" y="500285"/>
            <a:ext cx="8353778" cy="1435507"/>
          </a:xfrm>
        </p:spPr>
        <p:txBody>
          <a:bodyPr/>
          <a:lstStyle/>
          <a:p>
            <a:r>
              <a:rPr lang="nl-NL" dirty="0"/>
              <a:t>Toepassen preventie (15 min)</a:t>
            </a:r>
          </a:p>
        </p:txBody>
      </p:sp>
      <p:sp>
        <p:nvSpPr>
          <p:cNvPr id="3" name="Tijdelijke aanduiding voor inhoud 2">
            <a:extLst>
              <a:ext uri="{FF2B5EF4-FFF2-40B4-BE49-F238E27FC236}">
                <a16:creationId xmlns:a16="http://schemas.microsoft.com/office/drawing/2014/main" id="{C679AB79-045F-4D23-A16B-1539AC66266A}"/>
              </a:ext>
            </a:extLst>
          </p:cNvPr>
          <p:cNvSpPr>
            <a:spLocks noGrp="1"/>
          </p:cNvSpPr>
          <p:nvPr>
            <p:ph idx="1"/>
          </p:nvPr>
        </p:nvSpPr>
        <p:spPr>
          <a:xfrm>
            <a:off x="914400" y="2006379"/>
            <a:ext cx="7600950" cy="4351338"/>
          </a:xfrm>
        </p:spPr>
        <p:txBody>
          <a:bodyPr/>
          <a:lstStyle/>
          <a:p>
            <a:pPr marL="342900" indent="-342900">
              <a:buFont typeface="Arial" panose="020B0604020202020204" pitchFamily="34" charset="0"/>
              <a:buChar char="•"/>
            </a:pPr>
            <a:r>
              <a:rPr lang="nl-NL" dirty="0"/>
              <a:t>Met je buurman of –vrouw</a:t>
            </a:r>
          </a:p>
          <a:p>
            <a:pPr marL="342900" indent="-342900">
              <a:buFont typeface="Arial" panose="020B0604020202020204" pitchFamily="34" charset="0"/>
              <a:buChar char="•"/>
            </a:pPr>
            <a:r>
              <a:rPr lang="nl-NL" dirty="0"/>
              <a:t>Bekijk de gevonden oorzaken van valincidenten</a:t>
            </a:r>
          </a:p>
          <a:p>
            <a:pPr marL="342900" indent="-342900">
              <a:buFont typeface="Arial" panose="020B0604020202020204" pitchFamily="34" charset="0"/>
              <a:buChar char="•"/>
            </a:pPr>
            <a:r>
              <a:rPr lang="nl-NL" dirty="0"/>
              <a:t>Welke aangrijpingspunten zien jullie voor preventie bij iedere oorzaak?</a:t>
            </a:r>
          </a:p>
          <a:p>
            <a:pPr marL="342900" indent="-342900">
              <a:buFont typeface="Arial" panose="020B0604020202020204" pitchFamily="34" charset="0"/>
              <a:buChar char="•"/>
            </a:pPr>
            <a:r>
              <a:rPr lang="nl-NL" dirty="0"/>
              <a:t>En welke vorm van preventie is dit?</a:t>
            </a:r>
          </a:p>
          <a:p>
            <a:pPr marL="342900" indent="-342900">
              <a:buFont typeface="Arial" panose="020B0604020202020204" pitchFamily="34" charset="0"/>
              <a:buChar char="•"/>
            </a:pPr>
            <a:r>
              <a:rPr lang="nl-NL" dirty="0"/>
              <a:t>Plenair bespreken</a:t>
            </a:r>
          </a:p>
        </p:txBody>
      </p:sp>
    </p:spTree>
    <p:extLst>
      <p:ext uri="{BB962C8B-B14F-4D97-AF65-F5344CB8AC3E}">
        <p14:creationId xmlns:p14="http://schemas.microsoft.com/office/powerpoint/2010/main" val="8302339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DAC086-A230-4B0C-B7B6-03E592B249F6}"/>
              </a:ext>
            </a:extLst>
          </p:cNvPr>
          <p:cNvSpPr>
            <a:spLocks noGrp="1"/>
          </p:cNvSpPr>
          <p:nvPr>
            <p:ph type="title"/>
          </p:nvPr>
        </p:nvSpPr>
        <p:spPr/>
        <p:txBody>
          <a:bodyPr/>
          <a:lstStyle/>
          <a:p>
            <a:r>
              <a:rPr lang="nl-NL" dirty="0"/>
              <a:t>Quizvragen</a:t>
            </a:r>
          </a:p>
        </p:txBody>
      </p:sp>
      <p:sp>
        <p:nvSpPr>
          <p:cNvPr id="3" name="Tijdelijke aanduiding voor inhoud 2">
            <a:extLst>
              <a:ext uri="{FF2B5EF4-FFF2-40B4-BE49-F238E27FC236}">
                <a16:creationId xmlns:a16="http://schemas.microsoft.com/office/drawing/2014/main" id="{BF330F4E-9007-4E43-8DDC-08175847AC05}"/>
              </a:ext>
            </a:extLst>
          </p:cNvPr>
          <p:cNvSpPr>
            <a:spLocks noGrp="1"/>
          </p:cNvSpPr>
          <p:nvPr>
            <p:ph idx="1"/>
          </p:nvPr>
        </p:nvSpPr>
        <p:spPr/>
        <p:txBody>
          <a:bodyPr/>
          <a:lstStyle/>
          <a:p>
            <a:r>
              <a:rPr lang="nl-NL" dirty="0"/>
              <a:t>Test jullie kennis…</a:t>
            </a:r>
          </a:p>
        </p:txBody>
      </p:sp>
    </p:spTree>
    <p:extLst>
      <p:ext uri="{BB962C8B-B14F-4D97-AF65-F5344CB8AC3E}">
        <p14:creationId xmlns:p14="http://schemas.microsoft.com/office/powerpoint/2010/main" val="23591590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482" name="Titel 1"/>
          <p:cNvSpPr>
            <a:spLocks noGrp="1"/>
          </p:cNvSpPr>
          <p:nvPr>
            <p:ph type="title"/>
          </p:nvPr>
        </p:nvSpPr>
        <p:spPr/>
        <p:txBody>
          <a:bodyPr/>
          <a:lstStyle/>
          <a:p>
            <a:r>
              <a:rPr lang="nl-NL" altLang="nl-NL" smtClean="0"/>
              <a:t>Vraag 1</a:t>
            </a:r>
          </a:p>
        </p:txBody>
      </p:sp>
      <p:sp>
        <p:nvSpPr>
          <p:cNvPr id="3" name="Tijdelijke aanduiding voor inhoud 2"/>
          <p:cNvSpPr>
            <a:spLocks noGrp="1"/>
          </p:cNvSpPr>
          <p:nvPr>
            <p:ph idx="1"/>
          </p:nvPr>
        </p:nvSpPr>
        <p:spPr/>
        <p:txBody>
          <a:bodyPr/>
          <a:lstStyle/>
          <a:p>
            <a:pPr>
              <a:defRPr/>
            </a:pPr>
            <a:r>
              <a:rPr lang="nl-NL" b="1" dirty="0"/>
              <a:t>Hoe meer je beweegt, hoe meer kans je hebt om te vallen. </a:t>
            </a:r>
            <a:endParaRPr lang="nl-NL" dirty="0"/>
          </a:p>
          <a:p>
            <a:pPr marL="0" indent="0">
              <a:buFontTx/>
              <a:buNone/>
              <a:defRPr/>
            </a:pPr>
            <a:r>
              <a:rPr lang="nl-NL" sz="2800" dirty="0"/>
              <a:t>Antwoord: FOUT. </a:t>
            </a:r>
          </a:p>
          <a:p>
            <a:pPr marL="0" indent="0">
              <a:buFontTx/>
              <a:buNone/>
              <a:defRPr/>
            </a:pPr>
            <a:r>
              <a:rPr lang="nl-NL" sz="2800" dirty="0"/>
              <a:t>Door te bewegen krijg je sterkere spieren, neemt je conditie toe en zal je evenwicht verbeteren. Het risico op een val zal dalen.</a:t>
            </a:r>
          </a:p>
          <a:p>
            <a:pPr>
              <a:defRPr/>
            </a:pPr>
            <a:endParaRPr lang="nl-NL" dirty="0"/>
          </a:p>
        </p:txBody>
      </p:sp>
    </p:spTree>
    <p:extLst>
      <p:ext uri="{BB962C8B-B14F-4D97-AF65-F5344CB8AC3E}">
        <p14:creationId xmlns:p14="http://schemas.microsoft.com/office/powerpoint/2010/main" val="5754126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el 1"/>
          <p:cNvSpPr>
            <a:spLocks noGrp="1"/>
          </p:cNvSpPr>
          <p:nvPr>
            <p:ph type="title"/>
          </p:nvPr>
        </p:nvSpPr>
        <p:spPr/>
        <p:txBody>
          <a:bodyPr/>
          <a:lstStyle/>
          <a:p>
            <a:r>
              <a:rPr lang="nl-NL" altLang="nl-NL" smtClean="0"/>
              <a:t>Vraag 2</a:t>
            </a:r>
          </a:p>
        </p:txBody>
      </p:sp>
      <p:sp>
        <p:nvSpPr>
          <p:cNvPr id="3" name="Tijdelijke aanduiding voor inhoud 2"/>
          <p:cNvSpPr>
            <a:spLocks noGrp="1"/>
          </p:cNvSpPr>
          <p:nvPr>
            <p:ph idx="1"/>
          </p:nvPr>
        </p:nvSpPr>
        <p:spPr/>
        <p:txBody>
          <a:bodyPr>
            <a:normAutofit lnSpcReduction="10000"/>
          </a:bodyPr>
          <a:lstStyle/>
          <a:p>
            <a:pPr>
              <a:defRPr/>
            </a:pPr>
            <a:r>
              <a:rPr lang="nl-NL" b="1" dirty="0"/>
              <a:t>Het risico op vallen stijgt met de leeftijd. </a:t>
            </a:r>
            <a:endParaRPr lang="nl-NL" dirty="0"/>
          </a:p>
          <a:p>
            <a:pPr marL="0" indent="0">
              <a:buFontTx/>
              <a:buNone/>
              <a:defRPr/>
            </a:pPr>
            <a:r>
              <a:rPr lang="nl-NL" sz="2800" dirty="0"/>
              <a:t>Antwoord: JUIST. </a:t>
            </a:r>
          </a:p>
          <a:p>
            <a:pPr marL="0" indent="0">
              <a:buFontTx/>
              <a:buNone/>
              <a:defRPr/>
            </a:pPr>
            <a:r>
              <a:rPr lang="nl-NL" sz="2800" dirty="0"/>
              <a:t>Hoe ouder je wordt, hoe groter de kans dat je valt. </a:t>
            </a:r>
          </a:p>
          <a:p>
            <a:pPr marL="0" indent="0">
              <a:buFontTx/>
              <a:buNone/>
              <a:defRPr/>
            </a:pPr>
            <a:r>
              <a:rPr lang="nl-NL" sz="2800" i="1" dirty="0"/>
              <a:t>Hoe ouder je wordt, hoe groter de kans op chronische aandoeningen en/of een vermindering van de mobiliteit. Hierdoor zal het risico op een val ook groter worden.</a:t>
            </a:r>
            <a:endParaRPr lang="nl-NL" sz="2800" dirty="0"/>
          </a:p>
          <a:p>
            <a:pPr>
              <a:defRPr/>
            </a:pPr>
            <a:endParaRPr lang="nl-NL" dirty="0"/>
          </a:p>
        </p:txBody>
      </p:sp>
    </p:spTree>
    <p:extLst>
      <p:ext uri="{BB962C8B-B14F-4D97-AF65-F5344CB8AC3E}">
        <p14:creationId xmlns:p14="http://schemas.microsoft.com/office/powerpoint/2010/main" val="339013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el 1"/>
          <p:cNvSpPr>
            <a:spLocks noGrp="1"/>
          </p:cNvSpPr>
          <p:nvPr>
            <p:ph type="title"/>
          </p:nvPr>
        </p:nvSpPr>
        <p:spPr/>
        <p:txBody>
          <a:bodyPr/>
          <a:lstStyle/>
          <a:p>
            <a:r>
              <a:rPr lang="nl-NL" altLang="nl-NL" smtClean="0"/>
              <a:t>Vraag 3</a:t>
            </a:r>
          </a:p>
        </p:txBody>
      </p:sp>
      <p:sp>
        <p:nvSpPr>
          <p:cNvPr id="3" name="Tijdelijke aanduiding voor inhoud 2"/>
          <p:cNvSpPr>
            <a:spLocks noGrp="1"/>
          </p:cNvSpPr>
          <p:nvPr>
            <p:ph idx="1"/>
          </p:nvPr>
        </p:nvSpPr>
        <p:spPr/>
        <p:txBody>
          <a:bodyPr>
            <a:normAutofit fontScale="92500"/>
          </a:bodyPr>
          <a:lstStyle/>
          <a:p>
            <a:pPr>
              <a:defRPr/>
            </a:pPr>
            <a:r>
              <a:rPr lang="nl-NL" b="1" dirty="0"/>
              <a:t>Calcium (kalk) zorgt voor stevige botten. </a:t>
            </a:r>
            <a:endParaRPr lang="nl-NL" dirty="0"/>
          </a:p>
          <a:p>
            <a:pPr marL="0" indent="0">
              <a:buFontTx/>
              <a:buNone/>
              <a:defRPr/>
            </a:pPr>
            <a:r>
              <a:rPr lang="nl-NL" sz="2400" dirty="0"/>
              <a:t>Antwoord: JUIST. </a:t>
            </a:r>
          </a:p>
          <a:p>
            <a:pPr marL="0" indent="0">
              <a:buFontTx/>
              <a:buNone/>
              <a:defRPr/>
            </a:pPr>
            <a:r>
              <a:rPr lang="nl-NL" sz="2400" dirty="0"/>
              <a:t>Calcium versterkt de botten en verbetert het evenwicht. </a:t>
            </a:r>
          </a:p>
          <a:p>
            <a:pPr marL="0" indent="0">
              <a:buFontTx/>
              <a:buNone/>
              <a:defRPr/>
            </a:pPr>
            <a:r>
              <a:rPr lang="nl-NL" sz="2400" i="1" dirty="0"/>
              <a:t>B</a:t>
            </a:r>
            <a:r>
              <a:rPr lang="nl-NL" sz="2400" i="1" dirty="0" smtClean="0"/>
              <a:t>ij het </a:t>
            </a:r>
            <a:r>
              <a:rPr lang="nl-NL" sz="2400" i="1" dirty="0"/>
              <a:t>ouder worden zullen onze botten echter brozer worden. Dit is vooral het gevolg van een verlies aan calcium. </a:t>
            </a:r>
            <a:r>
              <a:rPr lang="nl-NL" sz="2400" i="1" dirty="0" smtClean="0"/>
              <a:t>Bij </a:t>
            </a:r>
            <a:r>
              <a:rPr lang="nl-NL" sz="2400" i="1" dirty="0"/>
              <a:t>75-plussers zien we echter vaak zowel een tekort aan calcium als een tekort vitamine D. De arts zal daarom meestal aanraden om zowel calcium als vitamine D bij te nemen. </a:t>
            </a:r>
            <a:endParaRPr lang="nl-NL" sz="2400" dirty="0"/>
          </a:p>
          <a:p>
            <a:pPr>
              <a:defRPr/>
            </a:pPr>
            <a:endParaRPr lang="nl-NL" dirty="0"/>
          </a:p>
        </p:txBody>
      </p:sp>
    </p:spTree>
    <p:extLst>
      <p:ext uri="{BB962C8B-B14F-4D97-AF65-F5344CB8AC3E}">
        <p14:creationId xmlns:p14="http://schemas.microsoft.com/office/powerpoint/2010/main" val="3584013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Titel 1"/>
          <p:cNvSpPr>
            <a:spLocks noGrp="1"/>
          </p:cNvSpPr>
          <p:nvPr>
            <p:ph type="title"/>
          </p:nvPr>
        </p:nvSpPr>
        <p:spPr/>
        <p:txBody>
          <a:bodyPr/>
          <a:lstStyle/>
          <a:p>
            <a:r>
              <a:rPr lang="nl-NL" altLang="nl-NL" smtClean="0"/>
              <a:t>Vraag 4</a:t>
            </a:r>
          </a:p>
        </p:txBody>
      </p:sp>
      <p:sp>
        <p:nvSpPr>
          <p:cNvPr id="3" name="Tijdelijke aanduiding voor inhoud 2"/>
          <p:cNvSpPr>
            <a:spLocks noGrp="1"/>
          </p:cNvSpPr>
          <p:nvPr>
            <p:ph idx="1"/>
          </p:nvPr>
        </p:nvSpPr>
        <p:spPr/>
        <p:txBody>
          <a:bodyPr/>
          <a:lstStyle/>
          <a:p>
            <a:pPr>
              <a:defRPr/>
            </a:pPr>
            <a:r>
              <a:rPr lang="nl-NL" b="1" dirty="0"/>
              <a:t>Door het drinken van alcohol ga je trager reageren. </a:t>
            </a:r>
            <a:endParaRPr lang="nl-NL" dirty="0"/>
          </a:p>
          <a:p>
            <a:pPr marL="0" indent="0">
              <a:buFontTx/>
              <a:buNone/>
              <a:defRPr/>
            </a:pPr>
            <a:r>
              <a:rPr lang="nl-NL" sz="2800" dirty="0"/>
              <a:t>Antwoord: JUIST. </a:t>
            </a:r>
          </a:p>
          <a:p>
            <a:pPr marL="0" indent="0">
              <a:buFontTx/>
              <a:buNone/>
              <a:defRPr/>
            </a:pPr>
            <a:r>
              <a:rPr lang="nl-NL" sz="2800" dirty="0"/>
              <a:t>Door alcohol reageer je trager. </a:t>
            </a:r>
          </a:p>
          <a:p>
            <a:pPr marL="0" indent="0">
              <a:buFontTx/>
              <a:buNone/>
              <a:defRPr/>
            </a:pPr>
            <a:r>
              <a:rPr lang="nl-NL" sz="2800" i="1" dirty="0"/>
              <a:t>Alcohol verdooft je hersenen. Hoe meer je drinkt, hoe trager je zal reageren. Drink niet meer dan 2 glazen alcohol per dag.</a:t>
            </a:r>
            <a:endParaRPr lang="nl-NL" sz="2800" dirty="0"/>
          </a:p>
          <a:p>
            <a:pPr>
              <a:defRPr/>
            </a:pPr>
            <a:endParaRPr lang="nl-NL" dirty="0"/>
          </a:p>
        </p:txBody>
      </p:sp>
    </p:spTree>
    <p:extLst>
      <p:ext uri="{BB962C8B-B14F-4D97-AF65-F5344CB8AC3E}">
        <p14:creationId xmlns:p14="http://schemas.microsoft.com/office/powerpoint/2010/main" val="18805827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Titel 1"/>
          <p:cNvSpPr>
            <a:spLocks noGrp="1"/>
          </p:cNvSpPr>
          <p:nvPr>
            <p:ph type="title"/>
          </p:nvPr>
        </p:nvSpPr>
        <p:spPr/>
        <p:txBody>
          <a:bodyPr/>
          <a:lstStyle/>
          <a:p>
            <a:r>
              <a:rPr lang="nl-NL" altLang="nl-NL" smtClean="0"/>
              <a:t>Vraag 5</a:t>
            </a:r>
          </a:p>
        </p:txBody>
      </p:sp>
      <p:sp>
        <p:nvSpPr>
          <p:cNvPr id="3" name="Tijdelijke aanduiding voor inhoud 2"/>
          <p:cNvSpPr>
            <a:spLocks noGrp="1"/>
          </p:cNvSpPr>
          <p:nvPr>
            <p:ph idx="1"/>
          </p:nvPr>
        </p:nvSpPr>
        <p:spPr/>
        <p:txBody>
          <a:bodyPr/>
          <a:lstStyle/>
          <a:p>
            <a:pPr>
              <a:defRPr/>
            </a:pPr>
            <a:r>
              <a:rPr lang="nl-NL" b="1" dirty="0"/>
              <a:t>Bewegen is goed voor je botten. </a:t>
            </a:r>
            <a:endParaRPr lang="nl-NL" dirty="0"/>
          </a:p>
          <a:p>
            <a:pPr marL="0" indent="0">
              <a:buFontTx/>
              <a:buNone/>
              <a:defRPr/>
            </a:pPr>
            <a:r>
              <a:rPr lang="nl-NL" sz="2800" dirty="0"/>
              <a:t>Antwoord: JUIST. </a:t>
            </a:r>
          </a:p>
          <a:p>
            <a:pPr marL="0" indent="0">
              <a:buFontTx/>
              <a:buNone/>
              <a:defRPr/>
            </a:pPr>
            <a:r>
              <a:rPr lang="nl-NL" sz="2800" dirty="0"/>
              <a:t>Door te bewegen krijg je sterkere botten. </a:t>
            </a:r>
          </a:p>
          <a:p>
            <a:pPr marL="0" indent="0">
              <a:buFontTx/>
              <a:buNone/>
              <a:defRPr/>
            </a:pPr>
            <a:r>
              <a:rPr lang="nl-NL" sz="2800" i="1" dirty="0"/>
              <a:t>Beweging zorgt ervoor dat de botten belast worden. Deze belasting is nodig om het bot sterker te maken en zo in de toekomst meer belasting aan te kunnen.</a:t>
            </a:r>
            <a:endParaRPr lang="nl-NL" sz="2800" dirty="0"/>
          </a:p>
          <a:p>
            <a:pPr>
              <a:defRPr/>
            </a:pPr>
            <a:endParaRPr lang="nl-NL" dirty="0"/>
          </a:p>
        </p:txBody>
      </p:sp>
    </p:spTree>
    <p:extLst>
      <p:ext uri="{BB962C8B-B14F-4D97-AF65-F5344CB8AC3E}">
        <p14:creationId xmlns:p14="http://schemas.microsoft.com/office/powerpoint/2010/main" val="2368993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Titel 1"/>
          <p:cNvSpPr>
            <a:spLocks noGrp="1"/>
          </p:cNvSpPr>
          <p:nvPr>
            <p:ph type="title"/>
          </p:nvPr>
        </p:nvSpPr>
        <p:spPr/>
        <p:txBody>
          <a:bodyPr/>
          <a:lstStyle/>
          <a:p>
            <a:r>
              <a:rPr lang="nl-NL" altLang="nl-NL" smtClean="0"/>
              <a:t>Vraag 6</a:t>
            </a:r>
          </a:p>
        </p:txBody>
      </p:sp>
      <p:sp>
        <p:nvSpPr>
          <p:cNvPr id="3" name="Tijdelijke aanduiding voor inhoud 2"/>
          <p:cNvSpPr>
            <a:spLocks noGrp="1"/>
          </p:cNvSpPr>
          <p:nvPr>
            <p:ph idx="1"/>
          </p:nvPr>
        </p:nvSpPr>
        <p:spPr/>
        <p:txBody>
          <a:bodyPr/>
          <a:lstStyle/>
          <a:p>
            <a:pPr>
              <a:defRPr/>
            </a:pPr>
            <a:r>
              <a:rPr lang="nl-NL" b="1" dirty="0"/>
              <a:t>Ik blijf beter zitten in mijn stoel, zo heb ik minder kans om te vallen. </a:t>
            </a:r>
            <a:endParaRPr lang="nl-NL" dirty="0"/>
          </a:p>
          <a:p>
            <a:pPr marL="0" indent="0">
              <a:buFontTx/>
              <a:buNone/>
              <a:defRPr/>
            </a:pPr>
            <a:r>
              <a:rPr lang="nl-NL" sz="2800" dirty="0"/>
              <a:t>Antwoord: FOUT. </a:t>
            </a:r>
          </a:p>
          <a:p>
            <a:pPr marL="0" indent="0">
              <a:buFontTx/>
              <a:buNone/>
              <a:defRPr/>
            </a:pPr>
            <a:r>
              <a:rPr lang="nl-NL" sz="2800" dirty="0"/>
              <a:t>Als je stopt met bewegen, vermindert je conditie en vergroot de kans om te vallen.</a:t>
            </a:r>
          </a:p>
          <a:p>
            <a:pPr>
              <a:defRPr/>
            </a:pPr>
            <a:endParaRPr lang="nl-NL" dirty="0"/>
          </a:p>
        </p:txBody>
      </p:sp>
    </p:spTree>
    <p:extLst>
      <p:ext uri="{BB962C8B-B14F-4D97-AF65-F5344CB8AC3E}">
        <p14:creationId xmlns:p14="http://schemas.microsoft.com/office/powerpoint/2010/main" val="8550342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3956" y="500285"/>
            <a:ext cx="6641393" cy="1435507"/>
          </a:xfrm>
        </p:spPr>
        <p:txBody>
          <a:bodyPr/>
          <a:lstStyle/>
          <a:p>
            <a:r>
              <a:rPr lang="en-US" dirty="0" err="1"/>
              <a:t>Doelen</a:t>
            </a:r>
            <a:r>
              <a:rPr lang="en-US" dirty="0"/>
              <a:t> van </a:t>
            </a:r>
            <a:r>
              <a:rPr lang="en-US" dirty="0" err="1"/>
              <a:t>deze</a:t>
            </a:r>
            <a:r>
              <a:rPr lang="en-US" dirty="0"/>
              <a:t> les</a:t>
            </a:r>
          </a:p>
        </p:txBody>
      </p:sp>
      <p:sp>
        <p:nvSpPr>
          <p:cNvPr id="3" name="Content Placeholder 2"/>
          <p:cNvSpPr>
            <a:spLocks noGrp="1"/>
          </p:cNvSpPr>
          <p:nvPr>
            <p:ph idx="1"/>
          </p:nvPr>
        </p:nvSpPr>
        <p:spPr>
          <a:xfrm>
            <a:off x="191911" y="2006379"/>
            <a:ext cx="8323439" cy="4351338"/>
          </a:xfrm>
        </p:spPr>
        <p:txBody>
          <a:bodyPr/>
          <a:lstStyle/>
          <a:p>
            <a:r>
              <a:rPr lang="en-US" dirty="0" err="1"/>
              <a:t>Doelen</a:t>
            </a:r>
            <a:r>
              <a:rPr lang="en-US" dirty="0"/>
              <a:t> </a:t>
            </a:r>
            <a:r>
              <a:rPr lang="en-US" dirty="0" err="1"/>
              <a:t>behaald</a:t>
            </a:r>
            <a:r>
              <a:rPr lang="en-US" dirty="0"/>
              <a:t>?</a:t>
            </a:r>
          </a:p>
          <a:p>
            <a:pPr marL="342900" lvl="0" indent="-342900">
              <a:buFont typeface="Arial" panose="020B0604020202020204" pitchFamily="34" charset="0"/>
              <a:buChar char="•"/>
            </a:pPr>
            <a:r>
              <a:rPr lang="nl-NL" dirty="0"/>
              <a:t>benoemen wat de gezondheidsdeterminanten van het health concept van </a:t>
            </a:r>
            <a:r>
              <a:rPr lang="nl-NL" dirty="0" err="1"/>
              <a:t>Lalonde</a:t>
            </a:r>
            <a:r>
              <a:rPr lang="nl-NL" dirty="0"/>
              <a:t> zijn en deze herkennen</a:t>
            </a:r>
          </a:p>
          <a:p>
            <a:pPr marL="342900" lvl="0" indent="-342900">
              <a:buFont typeface="Arial" panose="020B0604020202020204" pitchFamily="34" charset="0"/>
              <a:buChar char="•"/>
            </a:pPr>
            <a:r>
              <a:rPr lang="nl-NL" dirty="0"/>
              <a:t>uitleggen hoe je het model van </a:t>
            </a:r>
            <a:r>
              <a:rPr lang="nl-NL" dirty="0" err="1"/>
              <a:t>Lalonde</a:t>
            </a:r>
            <a:r>
              <a:rPr lang="nl-NL" dirty="0"/>
              <a:t> gebruikt bij het maken van een gezondheidskundige analyse</a:t>
            </a:r>
          </a:p>
          <a:p>
            <a:pPr marL="342900" lvl="0" indent="-342900">
              <a:buFont typeface="Arial" panose="020B0604020202020204" pitchFamily="34" charset="0"/>
              <a:buChar char="•"/>
            </a:pPr>
            <a:r>
              <a:rPr lang="nl-NL" dirty="0"/>
              <a:t>uitleggen wat de verschillende vormen van preventie inhouden en voorbeelden herkennen</a:t>
            </a:r>
          </a:p>
          <a:p>
            <a:endParaRPr lang="en-US" dirty="0"/>
          </a:p>
        </p:txBody>
      </p:sp>
    </p:spTree>
    <p:extLst>
      <p:ext uri="{BB962C8B-B14F-4D97-AF65-F5344CB8AC3E}">
        <p14:creationId xmlns:p14="http://schemas.microsoft.com/office/powerpoint/2010/main" val="13403872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3426" y="2589212"/>
            <a:ext cx="7772400" cy="1362075"/>
          </a:xfrm>
        </p:spPr>
        <p:txBody>
          <a:bodyPr/>
          <a:lstStyle/>
          <a:p>
            <a:r>
              <a:rPr lang="en-US" dirty="0" err="1"/>
              <a:t>Zijn</a:t>
            </a:r>
            <a:r>
              <a:rPr lang="en-US" dirty="0"/>
              <a:t> </a:t>
            </a:r>
            <a:r>
              <a:rPr lang="en-US" dirty="0" err="1"/>
              <a:t>er</a:t>
            </a:r>
            <a:r>
              <a:rPr lang="en-US" dirty="0"/>
              <a:t> </a:t>
            </a:r>
            <a:r>
              <a:rPr lang="en-US" dirty="0" err="1"/>
              <a:t>vragen</a:t>
            </a:r>
            <a:r>
              <a:rPr lang="en-US" dirty="0"/>
              <a:t>?</a:t>
            </a:r>
            <a:br>
              <a:rPr lang="en-US" dirty="0"/>
            </a:br>
            <a:r>
              <a:rPr lang="en-US" dirty="0"/>
              <a:t/>
            </a:r>
            <a:br>
              <a:rPr lang="en-US" dirty="0"/>
            </a:br>
            <a:endParaRPr lang="en-US" dirty="0"/>
          </a:p>
        </p:txBody>
      </p:sp>
      <p:sp>
        <p:nvSpPr>
          <p:cNvPr id="5" name="Text Placeholder 4"/>
          <p:cNvSpPr>
            <a:spLocks noGrp="1"/>
          </p:cNvSpPr>
          <p:nvPr>
            <p:ph type="body" idx="1"/>
          </p:nvPr>
        </p:nvSpPr>
        <p:spPr>
          <a:xfrm>
            <a:off x="733426" y="1089025"/>
            <a:ext cx="7772400" cy="1500187"/>
          </a:xfrm>
        </p:spPr>
        <p:txBody>
          <a:bodyPr>
            <a:normAutofit/>
          </a:bodyPr>
          <a:lstStyle/>
          <a:p>
            <a:r>
              <a:rPr lang="en-US" sz="7200" dirty="0" err="1">
                <a:solidFill>
                  <a:schemeClr val="tx1"/>
                </a:solidFill>
              </a:rPr>
              <a:t>Afronding</a:t>
            </a:r>
            <a:endParaRPr lang="en-US" sz="7200" dirty="0">
              <a:solidFill>
                <a:schemeClr val="tx1"/>
              </a:solidFill>
            </a:endParaRPr>
          </a:p>
        </p:txBody>
      </p:sp>
    </p:spTree>
    <p:extLst>
      <p:ext uri="{BB962C8B-B14F-4D97-AF65-F5344CB8AC3E}">
        <p14:creationId xmlns:p14="http://schemas.microsoft.com/office/powerpoint/2010/main" val="2544835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4172EB-B0B4-43E4-949A-537CE8918AC5}"/>
              </a:ext>
            </a:extLst>
          </p:cNvPr>
          <p:cNvSpPr>
            <a:spLocks noGrp="1"/>
          </p:cNvSpPr>
          <p:nvPr>
            <p:ph type="title"/>
          </p:nvPr>
        </p:nvSpPr>
        <p:spPr/>
        <p:txBody>
          <a:bodyPr/>
          <a:lstStyle/>
          <a:p>
            <a:r>
              <a:rPr lang="nl-NL" sz="1400" b="0" dirty="0"/>
              <a:t/>
            </a:r>
            <a:br>
              <a:rPr lang="nl-NL" sz="1400" b="0" dirty="0"/>
            </a:br>
            <a:r>
              <a:rPr lang="nl-NL" sz="1400" b="0" dirty="0"/>
              <a:t/>
            </a:r>
            <a:br>
              <a:rPr lang="nl-NL" sz="1400" b="0" dirty="0"/>
            </a:br>
            <a:r>
              <a:rPr lang="nl-NL" sz="1400" b="0" dirty="0"/>
              <a:t/>
            </a:r>
            <a:br>
              <a:rPr lang="nl-NL" sz="1400" b="0" dirty="0"/>
            </a:br>
            <a:r>
              <a:rPr lang="nl-NL" sz="1400" b="0" dirty="0"/>
              <a:t/>
            </a:r>
            <a:br>
              <a:rPr lang="nl-NL" sz="1400" b="0" dirty="0"/>
            </a:br>
            <a:r>
              <a:rPr lang="nl-NL" sz="1400" b="0" dirty="0"/>
              <a:t>Bron afbeelding: </a:t>
            </a:r>
            <a:r>
              <a:rPr lang="nl-NL" sz="1400" b="0" dirty="0">
                <a:hlinkClick r:id="rId2">
                  <a:extLst>
                    <a:ext uri="{A12FA001-AC4F-418D-AE19-62706E023703}">
                      <ahyp:hlinkClr xmlns="" xmlns:ahyp="http://schemas.microsoft.com/office/drawing/2018/hyperlinkcolor" val="tx"/>
                    </a:ext>
                  </a:extLst>
                </a:hlinkClick>
              </a:rPr>
              <a:t>https://www.sesa-systems.com/en/visual-management/display-of-procedure/set-of-9-magnetic-smileys-green-orange-red</a:t>
            </a:r>
            <a:endParaRPr lang="nl-NL" sz="1400" b="0" dirty="0"/>
          </a:p>
        </p:txBody>
      </p:sp>
      <p:sp>
        <p:nvSpPr>
          <p:cNvPr id="3" name="Tijdelijke aanduiding voor tekst 2">
            <a:extLst>
              <a:ext uri="{FF2B5EF4-FFF2-40B4-BE49-F238E27FC236}">
                <a16:creationId xmlns:a16="http://schemas.microsoft.com/office/drawing/2014/main" id="{BFE6E0AA-6750-4696-92CA-2F8861F67C45}"/>
              </a:ext>
            </a:extLst>
          </p:cNvPr>
          <p:cNvSpPr>
            <a:spLocks noGrp="1"/>
          </p:cNvSpPr>
          <p:nvPr>
            <p:ph type="body" idx="1"/>
          </p:nvPr>
        </p:nvSpPr>
        <p:spPr/>
        <p:txBody>
          <a:bodyPr/>
          <a:lstStyle/>
          <a:p>
            <a:endParaRPr lang="nl-NL" dirty="0"/>
          </a:p>
        </p:txBody>
      </p:sp>
      <p:pic>
        <p:nvPicPr>
          <p:cNvPr id="5" name="Afbeelding 4">
            <a:extLst>
              <a:ext uri="{FF2B5EF4-FFF2-40B4-BE49-F238E27FC236}">
                <a16:creationId xmlns:a16="http://schemas.microsoft.com/office/drawing/2014/main" id="{0B38A688-1D45-40AF-937E-6BCA898A446F}"/>
              </a:ext>
            </a:extLst>
          </p:cNvPr>
          <p:cNvPicPr>
            <a:picLocks noChangeAspect="1"/>
          </p:cNvPicPr>
          <p:nvPr/>
        </p:nvPicPr>
        <p:blipFill>
          <a:blip r:embed="rId3"/>
          <a:stretch>
            <a:fillRect/>
          </a:stretch>
        </p:blipFill>
        <p:spPr>
          <a:xfrm>
            <a:off x="2032441" y="728398"/>
            <a:ext cx="4356629" cy="4356629"/>
          </a:xfrm>
          <a:prstGeom prst="rect">
            <a:avLst/>
          </a:prstGeom>
        </p:spPr>
      </p:pic>
    </p:spTree>
    <p:extLst>
      <p:ext uri="{BB962C8B-B14F-4D97-AF65-F5344CB8AC3E}">
        <p14:creationId xmlns:p14="http://schemas.microsoft.com/office/powerpoint/2010/main" val="993863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5D1666-6F9B-43A2-A061-26A287F5FC91}"/>
              </a:ext>
            </a:extLst>
          </p:cNvPr>
          <p:cNvSpPr>
            <a:spLocks noGrp="1"/>
          </p:cNvSpPr>
          <p:nvPr>
            <p:ph type="title"/>
          </p:nvPr>
        </p:nvSpPr>
        <p:spPr>
          <a:xfrm>
            <a:off x="846490" y="2510367"/>
            <a:ext cx="7772400" cy="1362075"/>
          </a:xfrm>
        </p:spPr>
        <p:txBody>
          <a:bodyPr/>
          <a:lstStyle/>
          <a:p>
            <a:r>
              <a:rPr lang="nl-NL" dirty="0"/>
              <a:t>Wat doet een verpleegkundige aan preventie? </a:t>
            </a:r>
          </a:p>
        </p:txBody>
      </p:sp>
      <p:sp>
        <p:nvSpPr>
          <p:cNvPr id="3" name="Tijdelijke aanduiding voor tekst 2">
            <a:extLst>
              <a:ext uri="{FF2B5EF4-FFF2-40B4-BE49-F238E27FC236}">
                <a16:creationId xmlns:a16="http://schemas.microsoft.com/office/drawing/2014/main" id="{3725DFC2-080E-4F4D-9442-BFDE870E0E53}"/>
              </a:ext>
            </a:extLst>
          </p:cNvPr>
          <p:cNvSpPr>
            <a:spLocks noGrp="1"/>
          </p:cNvSpPr>
          <p:nvPr>
            <p:ph type="body" idx="1"/>
          </p:nvPr>
        </p:nvSpPr>
        <p:spPr>
          <a:xfrm>
            <a:off x="846490" y="660224"/>
            <a:ext cx="7772400" cy="1500187"/>
          </a:xfrm>
        </p:spPr>
        <p:txBody>
          <a:bodyPr/>
          <a:lstStyle/>
          <a:p>
            <a:r>
              <a:rPr lang="nl-NL" dirty="0">
                <a:solidFill>
                  <a:schemeClr val="tx1"/>
                </a:solidFill>
              </a:rPr>
              <a:t>Volgende keer </a:t>
            </a:r>
            <a:r>
              <a:rPr lang="nl-NL" dirty="0" smtClean="0">
                <a:solidFill>
                  <a:schemeClr val="tx1"/>
                </a:solidFill>
              </a:rPr>
              <a:t>hoorcollege, les1.3</a:t>
            </a:r>
            <a:r>
              <a:rPr lang="nl-NL" dirty="0">
                <a:solidFill>
                  <a:schemeClr val="tx1"/>
                </a:solidFill>
              </a:rPr>
              <a:t>: Preventie en de rol van de verpleegkundige</a:t>
            </a:r>
          </a:p>
        </p:txBody>
      </p:sp>
    </p:spTree>
    <p:extLst>
      <p:ext uri="{BB962C8B-B14F-4D97-AF65-F5344CB8AC3E}">
        <p14:creationId xmlns:p14="http://schemas.microsoft.com/office/powerpoint/2010/main" val="1025286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l-NL" dirty="0"/>
          </a:p>
        </p:txBody>
      </p:sp>
      <p:sp>
        <p:nvSpPr>
          <p:cNvPr id="5" name="Text Placeholder 4"/>
          <p:cNvSpPr>
            <a:spLocks noGrp="1"/>
          </p:cNvSpPr>
          <p:nvPr>
            <p:ph type="body" idx="1"/>
          </p:nvPr>
        </p:nvSpPr>
        <p:spPr/>
        <p:txBody>
          <a:bodyPr/>
          <a:lstStyle/>
          <a:p>
            <a:r>
              <a:rPr lang="nl-NL" dirty="0">
                <a:solidFill>
                  <a:schemeClr val="tx1"/>
                </a:solidFill>
              </a:rPr>
              <a:t>Literatuur</a:t>
            </a:r>
            <a:endParaRPr lang="nl-NL" dirty="0" smtClean="0">
              <a:solidFill>
                <a:schemeClr val="tx1"/>
              </a:solidFill>
            </a:endParaRPr>
          </a:p>
          <a:p>
            <a:r>
              <a:rPr lang="nl-NL" dirty="0" smtClean="0">
                <a:solidFill>
                  <a:schemeClr val="tx1"/>
                </a:solidFill>
              </a:rPr>
              <a:t>Sassen</a:t>
            </a:r>
            <a:r>
              <a:rPr lang="nl-NL" dirty="0">
                <a:solidFill>
                  <a:schemeClr val="tx1"/>
                </a:solidFill>
              </a:rPr>
              <a:t>, B., (2018). </a:t>
            </a:r>
            <a:r>
              <a:rPr lang="nl-NL" i="1" dirty="0">
                <a:solidFill>
                  <a:schemeClr val="tx1"/>
                </a:solidFill>
              </a:rPr>
              <a:t>Gezondheidsbevordering en zelfmanagement door verpleegkundigen en verpleegkundig specialisten. </a:t>
            </a:r>
            <a:r>
              <a:rPr lang="nl-NL" dirty="0">
                <a:solidFill>
                  <a:schemeClr val="tx1"/>
                </a:solidFill>
              </a:rPr>
              <a:t>Baarn: </a:t>
            </a:r>
            <a:r>
              <a:rPr lang="nl-NL" dirty="0" err="1">
                <a:solidFill>
                  <a:schemeClr val="tx1"/>
                </a:solidFill>
              </a:rPr>
              <a:t>Bohn</a:t>
            </a:r>
            <a:r>
              <a:rPr lang="nl-NL" dirty="0">
                <a:solidFill>
                  <a:schemeClr val="tx1"/>
                </a:solidFill>
              </a:rPr>
              <a:t> </a:t>
            </a:r>
            <a:r>
              <a:rPr lang="nl-NL" dirty="0" err="1">
                <a:solidFill>
                  <a:schemeClr val="tx1"/>
                </a:solidFill>
              </a:rPr>
              <a:t>Stafleu</a:t>
            </a:r>
            <a:r>
              <a:rPr lang="nl-NL" dirty="0">
                <a:solidFill>
                  <a:schemeClr val="tx1"/>
                </a:solidFill>
              </a:rPr>
              <a:t> van </a:t>
            </a:r>
            <a:r>
              <a:rPr lang="nl-NL" dirty="0" err="1">
                <a:solidFill>
                  <a:schemeClr val="tx1"/>
                </a:solidFill>
              </a:rPr>
              <a:t>Loghum</a:t>
            </a:r>
            <a:r>
              <a:rPr lang="nl-NL" dirty="0">
                <a:solidFill>
                  <a:schemeClr val="tx1"/>
                </a:solidFill>
              </a:rPr>
              <a:t>.</a:t>
            </a:r>
          </a:p>
          <a:p>
            <a:endParaRPr lang="nl-NL" dirty="0"/>
          </a:p>
        </p:txBody>
      </p:sp>
    </p:spTree>
    <p:extLst>
      <p:ext uri="{BB962C8B-B14F-4D97-AF65-F5344CB8AC3E}">
        <p14:creationId xmlns:p14="http://schemas.microsoft.com/office/powerpoint/2010/main" val="1876556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_16_9 NL">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_16_9 NL" id="{382A9702-0D07-454F-9B79-A808D99FC387}" vid="{CA9F744B-A9EB-4CD7-8D75-F10091E2E1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_16_9 NL</Template>
  <TotalTime>0</TotalTime>
  <Words>2406</Words>
  <Application>Microsoft Office PowerPoint</Application>
  <PresentationFormat>On-screen Show (4:3)</PresentationFormat>
  <Paragraphs>263</Paragraphs>
  <Slides>30</Slides>
  <Notes>18</Notes>
  <HiddenSlides>10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_16_9 NL</vt:lpstr>
      <vt:lpstr>Gezondheid &amp; Preventie</vt:lpstr>
      <vt:lpstr>Doelen van deze les</vt:lpstr>
      <vt:lpstr>Inhoud</vt:lpstr>
      <vt:lpstr>Voorbereiding</vt:lpstr>
      <vt:lpstr>Voorbereidingsopdracht 2c</vt:lpstr>
      <vt:lpstr>Vraag 1</vt:lpstr>
      <vt:lpstr>Vraag 2</vt:lpstr>
      <vt:lpstr>Vraag 3</vt:lpstr>
      <vt:lpstr>Health concept Lalonde </vt:lpstr>
      <vt:lpstr>Aan de slag! (15 min)</vt:lpstr>
      <vt:lpstr>Actie! (5 min)</vt:lpstr>
      <vt:lpstr>Preventie in de zorg</vt:lpstr>
      <vt:lpstr>Groot gezondheidsrendement </vt:lpstr>
      <vt:lpstr>Soorten preventie</vt:lpstr>
      <vt:lpstr> Universele, primaire preventie  </vt:lpstr>
      <vt:lpstr> Selectieve, geïndiceerde en secundaire preventie </vt:lpstr>
      <vt:lpstr>Zorggerelateerde tertiaire preventie </vt:lpstr>
      <vt:lpstr>Toepassen preventie (15 min)</vt:lpstr>
      <vt:lpstr>Quizvragen</vt:lpstr>
      <vt:lpstr>Vraag 1</vt:lpstr>
      <vt:lpstr>Vraag 2</vt:lpstr>
      <vt:lpstr>Vraag 3</vt:lpstr>
      <vt:lpstr>Vraag 4</vt:lpstr>
      <vt:lpstr>Vraag 5</vt:lpstr>
      <vt:lpstr>Vraag 6</vt:lpstr>
      <vt:lpstr>Doelen van deze les</vt:lpstr>
      <vt:lpstr>Zijn er vragen?  </vt:lpstr>
      <vt:lpstr>    Bron afbeelding: https://www.sesa-systems.com/en/visual-management/display-of-procedure/set-of-9-magnetic-smileys-green-orange-red</vt:lpstr>
      <vt:lpstr>Wat doet een verpleegkundige aan preventie? </vt:lpstr>
      <vt:lpstr>PowerPoint Presentation</vt:lpstr>
    </vt:vector>
  </TitlesOfParts>
  <Company>Saxion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Herma Holtrigter</dc:creator>
  <cp:lastModifiedBy>Saxion</cp:lastModifiedBy>
  <cp:revision>70</cp:revision>
  <dcterms:created xsi:type="dcterms:W3CDTF">2017-09-08T07:13:09Z</dcterms:created>
  <dcterms:modified xsi:type="dcterms:W3CDTF">2020-04-21T13:35:35Z</dcterms:modified>
</cp:coreProperties>
</file>