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1"/>
  </p:notesMasterIdLst>
  <p:sldIdLst>
    <p:sldId id="281" r:id="rId5"/>
    <p:sldId id="259" r:id="rId6"/>
    <p:sldId id="261" r:id="rId7"/>
    <p:sldId id="260" r:id="rId8"/>
    <p:sldId id="257" r:id="rId9"/>
    <p:sldId id="263" r:id="rId10"/>
    <p:sldId id="258" r:id="rId11"/>
    <p:sldId id="268" r:id="rId12"/>
    <p:sldId id="262" r:id="rId13"/>
    <p:sldId id="269" r:id="rId14"/>
    <p:sldId id="272" r:id="rId15"/>
    <p:sldId id="273" r:id="rId16"/>
    <p:sldId id="274" r:id="rId17"/>
    <p:sldId id="279" r:id="rId18"/>
    <p:sldId id="280" r:id="rId19"/>
    <p:sldId id="282" r:id="rId2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75"/>
    <p:restoredTop sz="84330"/>
  </p:normalViewPr>
  <p:slideViewPr>
    <p:cSldViewPr snapToGrid="0" snapToObjects="1">
      <p:cViewPr varScale="1">
        <p:scale>
          <a:sx n="62" d="100"/>
          <a:sy n="62" d="100"/>
        </p:scale>
        <p:origin x="64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47D276-F6AB-A048-BFED-CC385E6DA423}" type="doc">
      <dgm:prSet loTypeId="urn:microsoft.com/office/officeart/2005/8/layout/cycle5" loCatId="" qsTypeId="urn:microsoft.com/office/officeart/2005/8/quickstyle/simple1" qsCatId="simple" csTypeId="urn:microsoft.com/office/officeart/2005/8/colors/accent1_2" csCatId="accent1" phldr="1"/>
      <dgm:spPr/>
      <dgm:t>
        <a:bodyPr/>
        <a:lstStyle/>
        <a:p>
          <a:endParaRPr lang="nl-NL"/>
        </a:p>
      </dgm:t>
    </dgm:pt>
    <dgm:pt modelId="{F68C4834-5315-1943-B3CC-8E984E13AC4F}">
      <dgm:prSet phldrT="[Tekst]" custT="1"/>
      <dgm:spPr/>
      <dgm:t>
        <a:bodyPr/>
        <a:lstStyle/>
        <a:p>
          <a:r>
            <a:rPr lang="nl-NL" sz="1200" dirty="0"/>
            <a:t>Concreet ervaren</a:t>
          </a:r>
        </a:p>
      </dgm:t>
    </dgm:pt>
    <dgm:pt modelId="{3E750442-C3B2-1B4F-A8C4-9F000EEC685A}" type="parTrans" cxnId="{30F34DCC-DA12-3145-8CB1-E6087839044C}">
      <dgm:prSet/>
      <dgm:spPr/>
      <dgm:t>
        <a:bodyPr/>
        <a:lstStyle/>
        <a:p>
          <a:endParaRPr lang="nl-NL"/>
        </a:p>
      </dgm:t>
    </dgm:pt>
    <dgm:pt modelId="{024954AC-72C2-6342-84C1-F9F525F8C969}" type="sibTrans" cxnId="{30F34DCC-DA12-3145-8CB1-E6087839044C}">
      <dgm:prSet/>
      <dgm:spPr/>
      <dgm:t>
        <a:bodyPr/>
        <a:lstStyle/>
        <a:p>
          <a:endParaRPr lang="nl-NL"/>
        </a:p>
      </dgm:t>
    </dgm:pt>
    <dgm:pt modelId="{19BF9A7E-7F21-B642-A7E4-6A46C8C09640}">
      <dgm:prSet phldrT="[Tekst]" custT="1"/>
      <dgm:spPr/>
      <dgm:t>
        <a:bodyPr/>
        <a:lstStyle/>
        <a:p>
          <a:r>
            <a:rPr lang="nl-NL" sz="1200" dirty="0"/>
            <a:t>Reflectief observeren</a:t>
          </a:r>
        </a:p>
      </dgm:t>
    </dgm:pt>
    <dgm:pt modelId="{3C89C13C-A8F3-424D-B5EE-BE0DC466C602}" type="parTrans" cxnId="{63DEDEC0-4AF4-114C-BEF8-95C6146826E1}">
      <dgm:prSet/>
      <dgm:spPr/>
      <dgm:t>
        <a:bodyPr/>
        <a:lstStyle/>
        <a:p>
          <a:endParaRPr lang="nl-NL"/>
        </a:p>
      </dgm:t>
    </dgm:pt>
    <dgm:pt modelId="{8B239E2F-0DCB-714E-BDDB-01D816A45248}" type="sibTrans" cxnId="{63DEDEC0-4AF4-114C-BEF8-95C6146826E1}">
      <dgm:prSet/>
      <dgm:spPr/>
      <dgm:t>
        <a:bodyPr/>
        <a:lstStyle/>
        <a:p>
          <a:endParaRPr lang="nl-NL"/>
        </a:p>
      </dgm:t>
    </dgm:pt>
    <dgm:pt modelId="{874C01B7-1B74-1140-B976-C343DA151C34}">
      <dgm:prSet phldrT="[Tekst]" custT="1"/>
      <dgm:spPr/>
      <dgm:t>
        <a:bodyPr/>
        <a:lstStyle/>
        <a:p>
          <a:r>
            <a:rPr lang="nl-NL" sz="1200" dirty="0"/>
            <a:t>Abstract conceptualiseren</a:t>
          </a:r>
        </a:p>
      </dgm:t>
    </dgm:pt>
    <dgm:pt modelId="{37589CCB-8BB1-D448-A81B-1D7621AFB377}" type="parTrans" cxnId="{DD604E65-04E9-6C41-80C2-000EF0C0668F}">
      <dgm:prSet/>
      <dgm:spPr/>
      <dgm:t>
        <a:bodyPr/>
        <a:lstStyle/>
        <a:p>
          <a:endParaRPr lang="nl-NL"/>
        </a:p>
      </dgm:t>
    </dgm:pt>
    <dgm:pt modelId="{8F7F4F55-0686-BD49-931D-A20F65E3260C}" type="sibTrans" cxnId="{DD604E65-04E9-6C41-80C2-000EF0C0668F}">
      <dgm:prSet/>
      <dgm:spPr/>
      <dgm:t>
        <a:bodyPr/>
        <a:lstStyle/>
        <a:p>
          <a:endParaRPr lang="nl-NL"/>
        </a:p>
      </dgm:t>
    </dgm:pt>
    <dgm:pt modelId="{9A39D522-408C-9940-BC88-803F0A8E6AEC}">
      <dgm:prSet phldrT="[Tekst]" custT="1"/>
      <dgm:spPr/>
      <dgm:t>
        <a:bodyPr/>
        <a:lstStyle/>
        <a:p>
          <a:r>
            <a:rPr lang="nl-NL" sz="1200" dirty="0"/>
            <a:t>Actief experimenteren</a:t>
          </a:r>
        </a:p>
      </dgm:t>
    </dgm:pt>
    <dgm:pt modelId="{1E99DA3E-05FE-D443-B100-77E92B57DEA3}" type="parTrans" cxnId="{2897C768-DEDE-A249-91A4-FE64BA7CF128}">
      <dgm:prSet/>
      <dgm:spPr/>
      <dgm:t>
        <a:bodyPr/>
        <a:lstStyle/>
        <a:p>
          <a:endParaRPr lang="nl-NL"/>
        </a:p>
      </dgm:t>
    </dgm:pt>
    <dgm:pt modelId="{BBB82520-BCE7-5F42-929C-182BD01F1AD9}" type="sibTrans" cxnId="{2897C768-DEDE-A249-91A4-FE64BA7CF128}">
      <dgm:prSet/>
      <dgm:spPr/>
      <dgm:t>
        <a:bodyPr/>
        <a:lstStyle/>
        <a:p>
          <a:endParaRPr lang="nl-NL"/>
        </a:p>
      </dgm:t>
    </dgm:pt>
    <dgm:pt modelId="{D6A71FB7-B5B4-5B4F-B0E9-D4A7BAB636C0}" type="pres">
      <dgm:prSet presAssocID="{9547D276-F6AB-A048-BFED-CC385E6DA423}" presName="cycle" presStyleCnt="0">
        <dgm:presLayoutVars>
          <dgm:dir/>
          <dgm:resizeHandles val="exact"/>
        </dgm:presLayoutVars>
      </dgm:prSet>
      <dgm:spPr/>
      <dgm:t>
        <a:bodyPr/>
        <a:lstStyle/>
        <a:p>
          <a:endParaRPr lang="nl-NL"/>
        </a:p>
      </dgm:t>
    </dgm:pt>
    <dgm:pt modelId="{26F381D5-EA54-A84A-B763-67A59E88CC80}" type="pres">
      <dgm:prSet presAssocID="{F68C4834-5315-1943-B3CC-8E984E13AC4F}" presName="node" presStyleLbl="node1" presStyleIdx="0" presStyleCnt="4" custScaleX="59409" custScaleY="66381">
        <dgm:presLayoutVars>
          <dgm:bulletEnabled val="1"/>
        </dgm:presLayoutVars>
      </dgm:prSet>
      <dgm:spPr/>
      <dgm:t>
        <a:bodyPr/>
        <a:lstStyle/>
        <a:p>
          <a:endParaRPr lang="nl-NL"/>
        </a:p>
      </dgm:t>
    </dgm:pt>
    <dgm:pt modelId="{0D771C46-64E5-5642-A272-F1C3B110A532}" type="pres">
      <dgm:prSet presAssocID="{F68C4834-5315-1943-B3CC-8E984E13AC4F}" presName="spNode" presStyleCnt="0"/>
      <dgm:spPr/>
    </dgm:pt>
    <dgm:pt modelId="{0390BA45-3DC1-B844-9CCA-5F52926A155C}" type="pres">
      <dgm:prSet presAssocID="{024954AC-72C2-6342-84C1-F9F525F8C969}" presName="sibTrans" presStyleLbl="sibTrans1D1" presStyleIdx="0" presStyleCnt="4"/>
      <dgm:spPr/>
      <dgm:t>
        <a:bodyPr/>
        <a:lstStyle/>
        <a:p>
          <a:endParaRPr lang="nl-NL"/>
        </a:p>
      </dgm:t>
    </dgm:pt>
    <dgm:pt modelId="{F5EE646D-3DA4-9244-934B-9517D13A77A1}" type="pres">
      <dgm:prSet presAssocID="{19BF9A7E-7F21-B642-A7E4-6A46C8C09640}" presName="node" presStyleLbl="node1" presStyleIdx="1" presStyleCnt="4" custScaleX="73953" custScaleY="72258">
        <dgm:presLayoutVars>
          <dgm:bulletEnabled val="1"/>
        </dgm:presLayoutVars>
      </dgm:prSet>
      <dgm:spPr/>
      <dgm:t>
        <a:bodyPr/>
        <a:lstStyle/>
        <a:p>
          <a:endParaRPr lang="nl-NL"/>
        </a:p>
      </dgm:t>
    </dgm:pt>
    <dgm:pt modelId="{76F93657-16CF-024B-B10B-9145807C4F24}" type="pres">
      <dgm:prSet presAssocID="{19BF9A7E-7F21-B642-A7E4-6A46C8C09640}" presName="spNode" presStyleCnt="0"/>
      <dgm:spPr/>
    </dgm:pt>
    <dgm:pt modelId="{AA23EC7F-52C3-C442-9A2F-0A77257B7B1B}" type="pres">
      <dgm:prSet presAssocID="{8B239E2F-0DCB-714E-BDDB-01D816A45248}" presName="sibTrans" presStyleLbl="sibTrans1D1" presStyleIdx="1" presStyleCnt="4"/>
      <dgm:spPr/>
      <dgm:t>
        <a:bodyPr/>
        <a:lstStyle/>
        <a:p>
          <a:endParaRPr lang="nl-NL"/>
        </a:p>
      </dgm:t>
    </dgm:pt>
    <dgm:pt modelId="{EC83E511-66BD-3945-8061-4AF5F92B95F8}" type="pres">
      <dgm:prSet presAssocID="{874C01B7-1B74-1140-B976-C343DA151C34}" presName="node" presStyleLbl="node1" presStyleIdx="2" presStyleCnt="4" custScaleX="72270" custScaleY="63289">
        <dgm:presLayoutVars>
          <dgm:bulletEnabled val="1"/>
        </dgm:presLayoutVars>
      </dgm:prSet>
      <dgm:spPr/>
      <dgm:t>
        <a:bodyPr/>
        <a:lstStyle/>
        <a:p>
          <a:endParaRPr lang="nl-NL"/>
        </a:p>
      </dgm:t>
    </dgm:pt>
    <dgm:pt modelId="{FA3FBED0-695D-3144-9923-9F92A6A9E408}" type="pres">
      <dgm:prSet presAssocID="{874C01B7-1B74-1140-B976-C343DA151C34}" presName="spNode" presStyleCnt="0"/>
      <dgm:spPr/>
    </dgm:pt>
    <dgm:pt modelId="{5CAC2BFE-9730-DA4E-8EF3-EDA299455DD0}" type="pres">
      <dgm:prSet presAssocID="{8F7F4F55-0686-BD49-931D-A20F65E3260C}" presName="sibTrans" presStyleLbl="sibTrans1D1" presStyleIdx="2" presStyleCnt="4"/>
      <dgm:spPr/>
      <dgm:t>
        <a:bodyPr/>
        <a:lstStyle/>
        <a:p>
          <a:endParaRPr lang="nl-NL"/>
        </a:p>
      </dgm:t>
    </dgm:pt>
    <dgm:pt modelId="{14253CB1-7CCA-4346-A829-760E59541BD3}" type="pres">
      <dgm:prSet presAssocID="{9A39D522-408C-9940-BC88-803F0A8E6AEC}" presName="node" presStyleLbl="node1" presStyleIdx="3" presStyleCnt="4" custScaleX="54784" custScaleY="72258">
        <dgm:presLayoutVars>
          <dgm:bulletEnabled val="1"/>
        </dgm:presLayoutVars>
      </dgm:prSet>
      <dgm:spPr/>
      <dgm:t>
        <a:bodyPr/>
        <a:lstStyle/>
        <a:p>
          <a:endParaRPr lang="nl-NL"/>
        </a:p>
      </dgm:t>
    </dgm:pt>
    <dgm:pt modelId="{3F4A1BF7-4439-904B-AD62-A144D6C1D159}" type="pres">
      <dgm:prSet presAssocID="{9A39D522-408C-9940-BC88-803F0A8E6AEC}" presName="spNode" presStyleCnt="0"/>
      <dgm:spPr/>
    </dgm:pt>
    <dgm:pt modelId="{A29C46CB-D591-E245-9B3F-7B744FDD78A9}" type="pres">
      <dgm:prSet presAssocID="{BBB82520-BCE7-5F42-929C-182BD01F1AD9}" presName="sibTrans" presStyleLbl="sibTrans1D1" presStyleIdx="3" presStyleCnt="4"/>
      <dgm:spPr/>
      <dgm:t>
        <a:bodyPr/>
        <a:lstStyle/>
        <a:p>
          <a:endParaRPr lang="nl-NL"/>
        </a:p>
      </dgm:t>
    </dgm:pt>
  </dgm:ptLst>
  <dgm:cxnLst>
    <dgm:cxn modelId="{C7DA3058-6D17-114C-A8B7-42D941907F27}" type="presOf" srcId="{8F7F4F55-0686-BD49-931D-A20F65E3260C}" destId="{5CAC2BFE-9730-DA4E-8EF3-EDA299455DD0}" srcOrd="0" destOrd="0" presId="urn:microsoft.com/office/officeart/2005/8/layout/cycle5"/>
    <dgm:cxn modelId="{614306B9-7B02-B747-8E48-F77B63D69683}" type="presOf" srcId="{9547D276-F6AB-A048-BFED-CC385E6DA423}" destId="{D6A71FB7-B5B4-5B4F-B0E9-D4A7BAB636C0}" srcOrd="0" destOrd="0" presId="urn:microsoft.com/office/officeart/2005/8/layout/cycle5"/>
    <dgm:cxn modelId="{09DCBBB2-8CAA-1E45-9E8D-C28B16C24EC3}" type="presOf" srcId="{19BF9A7E-7F21-B642-A7E4-6A46C8C09640}" destId="{F5EE646D-3DA4-9244-934B-9517D13A77A1}" srcOrd="0" destOrd="0" presId="urn:microsoft.com/office/officeart/2005/8/layout/cycle5"/>
    <dgm:cxn modelId="{63DEDEC0-4AF4-114C-BEF8-95C6146826E1}" srcId="{9547D276-F6AB-A048-BFED-CC385E6DA423}" destId="{19BF9A7E-7F21-B642-A7E4-6A46C8C09640}" srcOrd="1" destOrd="0" parTransId="{3C89C13C-A8F3-424D-B5EE-BE0DC466C602}" sibTransId="{8B239E2F-0DCB-714E-BDDB-01D816A45248}"/>
    <dgm:cxn modelId="{389412D2-9045-2E43-811C-778B46B0BC4D}" type="presOf" srcId="{874C01B7-1B74-1140-B976-C343DA151C34}" destId="{EC83E511-66BD-3945-8061-4AF5F92B95F8}" srcOrd="0" destOrd="0" presId="urn:microsoft.com/office/officeart/2005/8/layout/cycle5"/>
    <dgm:cxn modelId="{C8E39540-AFAE-FA4A-B468-411DC20F53DE}" type="presOf" srcId="{BBB82520-BCE7-5F42-929C-182BD01F1AD9}" destId="{A29C46CB-D591-E245-9B3F-7B744FDD78A9}" srcOrd="0" destOrd="0" presId="urn:microsoft.com/office/officeart/2005/8/layout/cycle5"/>
    <dgm:cxn modelId="{DD604E65-04E9-6C41-80C2-000EF0C0668F}" srcId="{9547D276-F6AB-A048-BFED-CC385E6DA423}" destId="{874C01B7-1B74-1140-B976-C343DA151C34}" srcOrd="2" destOrd="0" parTransId="{37589CCB-8BB1-D448-A81B-1D7621AFB377}" sibTransId="{8F7F4F55-0686-BD49-931D-A20F65E3260C}"/>
    <dgm:cxn modelId="{41637B5D-5A62-C043-958A-CE7F4D026639}" type="presOf" srcId="{024954AC-72C2-6342-84C1-F9F525F8C969}" destId="{0390BA45-3DC1-B844-9CCA-5F52926A155C}" srcOrd="0" destOrd="0" presId="urn:microsoft.com/office/officeart/2005/8/layout/cycle5"/>
    <dgm:cxn modelId="{0E2BB3F1-3B20-EB47-B5F1-331D933F52EE}" type="presOf" srcId="{9A39D522-408C-9940-BC88-803F0A8E6AEC}" destId="{14253CB1-7CCA-4346-A829-760E59541BD3}" srcOrd="0" destOrd="0" presId="urn:microsoft.com/office/officeart/2005/8/layout/cycle5"/>
    <dgm:cxn modelId="{008DE45E-AD94-734F-9642-542FAB640B21}" type="presOf" srcId="{8B239E2F-0DCB-714E-BDDB-01D816A45248}" destId="{AA23EC7F-52C3-C442-9A2F-0A77257B7B1B}" srcOrd="0" destOrd="0" presId="urn:microsoft.com/office/officeart/2005/8/layout/cycle5"/>
    <dgm:cxn modelId="{2897C768-DEDE-A249-91A4-FE64BA7CF128}" srcId="{9547D276-F6AB-A048-BFED-CC385E6DA423}" destId="{9A39D522-408C-9940-BC88-803F0A8E6AEC}" srcOrd="3" destOrd="0" parTransId="{1E99DA3E-05FE-D443-B100-77E92B57DEA3}" sibTransId="{BBB82520-BCE7-5F42-929C-182BD01F1AD9}"/>
    <dgm:cxn modelId="{4ED2D6F7-8E15-9B4F-B09D-C9563F480B0C}" type="presOf" srcId="{F68C4834-5315-1943-B3CC-8E984E13AC4F}" destId="{26F381D5-EA54-A84A-B763-67A59E88CC80}" srcOrd="0" destOrd="0" presId="urn:microsoft.com/office/officeart/2005/8/layout/cycle5"/>
    <dgm:cxn modelId="{30F34DCC-DA12-3145-8CB1-E6087839044C}" srcId="{9547D276-F6AB-A048-BFED-CC385E6DA423}" destId="{F68C4834-5315-1943-B3CC-8E984E13AC4F}" srcOrd="0" destOrd="0" parTransId="{3E750442-C3B2-1B4F-A8C4-9F000EEC685A}" sibTransId="{024954AC-72C2-6342-84C1-F9F525F8C969}"/>
    <dgm:cxn modelId="{D7C27C58-D25C-0C42-A1BE-B9FD21F433A3}" type="presParOf" srcId="{D6A71FB7-B5B4-5B4F-B0E9-D4A7BAB636C0}" destId="{26F381D5-EA54-A84A-B763-67A59E88CC80}" srcOrd="0" destOrd="0" presId="urn:microsoft.com/office/officeart/2005/8/layout/cycle5"/>
    <dgm:cxn modelId="{54994C87-CFFE-944B-8440-F76C15CA5E98}" type="presParOf" srcId="{D6A71FB7-B5B4-5B4F-B0E9-D4A7BAB636C0}" destId="{0D771C46-64E5-5642-A272-F1C3B110A532}" srcOrd="1" destOrd="0" presId="urn:microsoft.com/office/officeart/2005/8/layout/cycle5"/>
    <dgm:cxn modelId="{57E810A4-8F6C-614A-BBB7-1E5111595E5D}" type="presParOf" srcId="{D6A71FB7-B5B4-5B4F-B0E9-D4A7BAB636C0}" destId="{0390BA45-3DC1-B844-9CCA-5F52926A155C}" srcOrd="2" destOrd="0" presId="urn:microsoft.com/office/officeart/2005/8/layout/cycle5"/>
    <dgm:cxn modelId="{8FAF64E6-38FE-7D47-92B5-2DBD984FC2DD}" type="presParOf" srcId="{D6A71FB7-B5B4-5B4F-B0E9-D4A7BAB636C0}" destId="{F5EE646D-3DA4-9244-934B-9517D13A77A1}" srcOrd="3" destOrd="0" presId="urn:microsoft.com/office/officeart/2005/8/layout/cycle5"/>
    <dgm:cxn modelId="{6D8885BC-4F54-FF4B-8C27-A93DAA59812A}" type="presParOf" srcId="{D6A71FB7-B5B4-5B4F-B0E9-D4A7BAB636C0}" destId="{76F93657-16CF-024B-B10B-9145807C4F24}" srcOrd="4" destOrd="0" presId="urn:microsoft.com/office/officeart/2005/8/layout/cycle5"/>
    <dgm:cxn modelId="{4F8F85DD-58A9-A34F-AAC4-1CAA6D532E0A}" type="presParOf" srcId="{D6A71FB7-B5B4-5B4F-B0E9-D4A7BAB636C0}" destId="{AA23EC7F-52C3-C442-9A2F-0A77257B7B1B}" srcOrd="5" destOrd="0" presId="urn:microsoft.com/office/officeart/2005/8/layout/cycle5"/>
    <dgm:cxn modelId="{466370DE-7A57-C64D-82EE-3E5754FACB2B}" type="presParOf" srcId="{D6A71FB7-B5B4-5B4F-B0E9-D4A7BAB636C0}" destId="{EC83E511-66BD-3945-8061-4AF5F92B95F8}" srcOrd="6" destOrd="0" presId="urn:microsoft.com/office/officeart/2005/8/layout/cycle5"/>
    <dgm:cxn modelId="{404CB83B-73EE-DE49-AFDA-CAC7CCB109B9}" type="presParOf" srcId="{D6A71FB7-B5B4-5B4F-B0E9-D4A7BAB636C0}" destId="{FA3FBED0-695D-3144-9923-9F92A6A9E408}" srcOrd="7" destOrd="0" presId="urn:microsoft.com/office/officeart/2005/8/layout/cycle5"/>
    <dgm:cxn modelId="{3184F8BF-F31C-D345-BB5F-DA0F4773CE4C}" type="presParOf" srcId="{D6A71FB7-B5B4-5B4F-B0E9-D4A7BAB636C0}" destId="{5CAC2BFE-9730-DA4E-8EF3-EDA299455DD0}" srcOrd="8" destOrd="0" presId="urn:microsoft.com/office/officeart/2005/8/layout/cycle5"/>
    <dgm:cxn modelId="{800175F1-48CA-1B43-BCBB-524E17A5BE68}" type="presParOf" srcId="{D6A71FB7-B5B4-5B4F-B0E9-D4A7BAB636C0}" destId="{14253CB1-7CCA-4346-A829-760E59541BD3}" srcOrd="9" destOrd="0" presId="urn:microsoft.com/office/officeart/2005/8/layout/cycle5"/>
    <dgm:cxn modelId="{A5F4E472-8756-A64C-B460-0031A073ACD1}" type="presParOf" srcId="{D6A71FB7-B5B4-5B4F-B0E9-D4A7BAB636C0}" destId="{3F4A1BF7-4439-904B-AD62-A144D6C1D159}" srcOrd="10" destOrd="0" presId="urn:microsoft.com/office/officeart/2005/8/layout/cycle5"/>
    <dgm:cxn modelId="{B1985F95-B894-0746-870E-4F954CD4C3E1}" type="presParOf" srcId="{D6A71FB7-B5B4-5B4F-B0E9-D4A7BAB636C0}" destId="{A29C46CB-D591-E245-9B3F-7B744FDD78A9}"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F6EFA0-F462-FB4E-A20B-3B2425E891E9}" type="doc">
      <dgm:prSet loTypeId="urn:microsoft.com/office/officeart/2005/8/layout/cycle4" loCatId="" qsTypeId="urn:microsoft.com/office/officeart/2005/8/quickstyle/simple1" qsCatId="simple" csTypeId="urn:microsoft.com/office/officeart/2005/8/colors/accent1_2" csCatId="accent1" phldr="1"/>
      <dgm:spPr/>
      <dgm:t>
        <a:bodyPr/>
        <a:lstStyle/>
        <a:p>
          <a:endParaRPr lang="nl-NL"/>
        </a:p>
      </dgm:t>
    </dgm:pt>
    <dgm:pt modelId="{EF9D9AB6-26B9-C742-9B2F-57D0FB00A579}">
      <dgm:prSet phldrT="[Tekst]"/>
      <dgm:spPr/>
      <dgm:t>
        <a:bodyPr/>
        <a:lstStyle/>
        <a:p>
          <a:r>
            <a:rPr lang="nl-NL" dirty="0"/>
            <a:t>Evalueren</a:t>
          </a:r>
        </a:p>
        <a:p>
          <a:endParaRPr lang="nl-NL" dirty="0"/>
        </a:p>
        <a:p>
          <a:r>
            <a:rPr lang="nl-NL" dirty="0"/>
            <a:t>Borgen</a:t>
          </a:r>
        </a:p>
        <a:p>
          <a:endParaRPr lang="nl-NL" dirty="0"/>
        </a:p>
        <a:p>
          <a:r>
            <a:rPr lang="nl-NL" dirty="0"/>
            <a:t>Uitvoeren</a:t>
          </a:r>
        </a:p>
        <a:p>
          <a:endParaRPr lang="nl-NL" dirty="0"/>
        </a:p>
      </dgm:t>
    </dgm:pt>
    <dgm:pt modelId="{ECDAAD11-89E2-B448-83D3-21E6BEFBB906}" type="parTrans" cxnId="{5FEFC7F8-99C3-7A41-A296-ACE348559AD7}">
      <dgm:prSet/>
      <dgm:spPr/>
      <dgm:t>
        <a:bodyPr/>
        <a:lstStyle/>
        <a:p>
          <a:endParaRPr lang="nl-NL"/>
        </a:p>
      </dgm:t>
    </dgm:pt>
    <dgm:pt modelId="{4154D21C-DD5D-5942-812C-8259AD94417A}" type="sibTrans" cxnId="{5FEFC7F8-99C3-7A41-A296-ACE348559AD7}">
      <dgm:prSet/>
      <dgm:spPr/>
      <dgm:t>
        <a:bodyPr/>
        <a:lstStyle/>
        <a:p>
          <a:endParaRPr lang="nl-NL"/>
        </a:p>
      </dgm:t>
    </dgm:pt>
    <dgm:pt modelId="{15109670-F86A-FD4B-886C-E71966A66A00}">
      <dgm:prSet phldrT="[Tekst]"/>
      <dgm:spPr/>
      <dgm:t>
        <a:bodyPr/>
        <a:lstStyle/>
        <a:p>
          <a:pPr>
            <a:buNone/>
          </a:pPr>
          <a:r>
            <a:rPr lang="nl-NL" dirty="0"/>
            <a:t>Doen</a:t>
          </a:r>
        </a:p>
      </dgm:t>
    </dgm:pt>
    <dgm:pt modelId="{07B024FC-F3AB-4147-956C-59B6F44A2C6A}" type="parTrans" cxnId="{896B0604-264C-A941-BAD3-B3D13ACCAC93}">
      <dgm:prSet/>
      <dgm:spPr/>
      <dgm:t>
        <a:bodyPr/>
        <a:lstStyle/>
        <a:p>
          <a:endParaRPr lang="nl-NL"/>
        </a:p>
      </dgm:t>
    </dgm:pt>
    <dgm:pt modelId="{755413E4-5AB1-8E4B-BF33-962E85ACFC31}" type="sibTrans" cxnId="{896B0604-264C-A941-BAD3-B3D13ACCAC93}">
      <dgm:prSet/>
      <dgm:spPr/>
      <dgm:t>
        <a:bodyPr/>
        <a:lstStyle/>
        <a:p>
          <a:endParaRPr lang="nl-NL"/>
        </a:p>
      </dgm:t>
    </dgm:pt>
    <dgm:pt modelId="{1B4FDC8A-0FAE-FD48-84B5-0A1E28338FC9}">
      <dgm:prSet phldrT="[Tekst]"/>
      <dgm:spPr/>
      <dgm:t>
        <a:bodyPr/>
        <a:lstStyle/>
        <a:p>
          <a:r>
            <a:rPr lang="nl-NL" dirty="0"/>
            <a:t>Problematiseren</a:t>
          </a:r>
        </a:p>
        <a:p>
          <a:endParaRPr lang="nl-NL" dirty="0"/>
        </a:p>
        <a:p>
          <a:endParaRPr lang="nl-NL" dirty="0"/>
        </a:p>
        <a:p>
          <a:endParaRPr lang="nl-NL" dirty="0"/>
        </a:p>
        <a:p>
          <a:r>
            <a:rPr lang="nl-NL" dirty="0"/>
            <a:t>Analyseren</a:t>
          </a:r>
        </a:p>
      </dgm:t>
    </dgm:pt>
    <dgm:pt modelId="{6C49A869-83FE-AD4E-8B4E-92BD3D91D9AF}" type="parTrans" cxnId="{1B413170-E35C-3946-B5DE-4AFDE2AF9183}">
      <dgm:prSet/>
      <dgm:spPr/>
      <dgm:t>
        <a:bodyPr/>
        <a:lstStyle/>
        <a:p>
          <a:endParaRPr lang="nl-NL"/>
        </a:p>
      </dgm:t>
    </dgm:pt>
    <dgm:pt modelId="{BE141D8F-2930-AD44-92B4-958BB049E871}" type="sibTrans" cxnId="{1B413170-E35C-3946-B5DE-4AFDE2AF9183}">
      <dgm:prSet/>
      <dgm:spPr/>
      <dgm:t>
        <a:bodyPr/>
        <a:lstStyle/>
        <a:p>
          <a:endParaRPr lang="nl-NL"/>
        </a:p>
      </dgm:t>
    </dgm:pt>
    <dgm:pt modelId="{AB870203-AE12-B94A-B234-C66E845B8F17}">
      <dgm:prSet phldrT="[Tekst]"/>
      <dgm:spPr/>
      <dgm:t>
        <a:bodyPr/>
        <a:lstStyle/>
        <a:p>
          <a:pPr>
            <a:buNone/>
          </a:pPr>
          <a:r>
            <a:rPr lang="nl-NL" dirty="0"/>
            <a:t>Bezinnen</a:t>
          </a:r>
        </a:p>
      </dgm:t>
    </dgm:pt>
    <dgm:pt modelId="{C78F9003-501A-1D4E-AF5B-45DEBD376C04}" type="parTrans" cxnId="{B4EFF095-8423-594E-A550-AAF03775CB32}">
      <dgm:prSet/>
      <dgm:spPr/>
      <dgm:t>
        <a:bodyPr/>
        <a:lstStyle/>
        <a:p>
          <a:endParaRPr lang="nl-NL"/>
        </a:p>
      </dgm:t>
    </dgm:pt>
    <dgm:pt modelId="{B1DC0461-A672-0F4C-8A42-4DB143FE0A9F}" type="sibTrans" cxnId="{B4EFF095-8423-594E-A550-AAF03775CB32}">
      <dgm:prSet/>
      <dgm:spPr/>
      <dgm:t>
        <a:bodyPr/>
        <a:lstStyle/>
        <a:p>
          <a:endParaRPr lang="nl-NL"/>
        </a:p>
      </dgm:t>
    </dgm:pt>
    <dgm:pt modelId="{233753FF-D58A-3D49-AC56-6003F49E6FFD}">
      <dgm:prSet phldrT="[Tekst]"/>
      <dgm:spPr/>
      <dgm:t>
        <a:bodyPr/>
        <a:lstStyle/>
        <a:p>
          <a:r>
            <a:rPr lang="nl-NL" dirty="0"/>
            <a:t>Reflecteren</a:t>
          </a:r>
        </a:p>
        <a:p>
          <a:endParaRPr lang="nl-NL" dirty="0"/>
        </a:p>
        <a:p>
          <a:r>
            <a:rPr lang="nl-NL" dirty="0"/>
            <a:t>Inzicht krijgen</a:t>
          </a:r>
        </a:p>
        <a:p>
          <a:endParaRPr lang="nl-NL" dirty="0"/>
        </a:p>
        <a:p>
          <a:r>
            <a:rPr lang="nl-NL" dirty="0"/>
            <a:t>Adviseren</a:t>
          </a:r>
        </a:p>
      </dgm:t>
    </dgm:pt>
    <dgm:pt modelId="{33B07703-6999-DF4F-AC9B-A79B28E3DDD5}" type="parTrans" cxnId="{FA548FBA-64C0-5049-B504-5D6D7E3D7C5A}">
      <dgm:prSet/>
      <dgm:spPr/>
      <dgm:t>
        <a:bodyPr/>
        <a:lstStyle/>
        <a:p>
          <a:endParaRPr lang="nl-NL"/>
        </a:p>
      </dgm:t>
    </dgm:pt>
    <dgm:pt modelId="{E29F4848-25E6-2D41-818C-7CA9292B4C7D}" type="sibTrans" cxnId="{FA548FBA-64C0-5049-B504-5D6D7E3D7C5A}">
      <dgm:prSet/>
      <dgm:spPr/>
      <dgm:t>
        <a:bodyPr/>
        <a:lstStyle/>
        <a:p>
          <a:endParaRPr lang="nl-NL"/>
        </a:p>
      </dgm:t>
    </dgm:pt>
    <dgm:pt modelId="{2A9F553D-FF88-3842-A37A-F94ABDEC372D}">
      <dgm:prSet phldrT="[Tekst]"/>
      <dgm:spPr/>
      <dgm:t>
        <a:bodyPr/>
        <a:lstStyle/>
        <a:p>
          <a:pPr>
            <a:buNone/>
          </a:pPr>
          <a:r>
            <a:rPr lang="nl-NL" dirty="0"/>
            <a:t>Bedenken</a:t>
          </a:r>
        </a:p>
      </dgm:t>
    </dgm:pt>
    <dgm:pt modelId="{2145082D-F514-B44B-9709-C38A83CC4D54}" type="parTrans" cxnId="{39B2CDBC-B762-6C4C-918B-B63A836C57BE}">
      <dgm:prSet/>
      <dgm:spPr/>
      <dgm:t>
        <a:bodyPr/>
        <a:lstStyle/>
        <a:p>
          <a:endParaRPr lang="nl-NL"/>
        </a:p>
      </dgm:t>
    </dgm:pt>
    <dgm:pt modelId="{24E05736-FA74-6047-99E2-1B761F47DFCB}" type="sibTrans" cxnId="{39B2CDBC-B762-6C4C-918B-B63A836C57BE}">
      <dgm:prSet/>
      <dgm:spPr/>
      <dgm:t>
        <a:bodyPr/>
        <a:lstStyle/>
        <a:p>
          <a:endParaRPr lang="nl-NL"/>
        </a:p>
      </dgm:t>
    </dgm:pt>
    <dgm:pt modelId="{DBD5B728-AF9D-EE48-BAFE-4EAD6346C243}">
      <dgm:prSet phldrT="[Tekst]"/>
      <dgm:spPr/>
      <dgm:t>
        <a:bodyPr/>
        <a:lstStyle/>
        <a:p>
          <a:r>
            <a:rPr lang="nl-NL" dirty="0"/>
            <a:t>Beslissen</a:t>
          </a:r>
        </a:p>
        <a:p>
          <a:endParaRPr lang="nl-NL" dirty="0"/>
        </a:p>
        <a:p>
          <a:r>
            <a:rPr lang="nl-NL" dirty="0"/>
            <a:t>Actieplan maken</a:t>
          </a:r>
        </a:p>
        <a:p>
          <a:endParaRPr lang="nl-NL" dirty="0"/>
        </a:p>
        <a:p>
          <a:r>
            <a:rPr lang="nl-NL" dirty="0"/>
            <a:t>Veranderingsdoelen formuleren</a:t>
          </a:r>
        </a:p>
      </dgm:t>
    </dgm:pt>
    <dgm:pt modelId="{555949A3-CA9D-3245-847B-E71AAE9ECFB0}" type="parTrans" cxnId="{CC534669-7018-CA44-A8BE-9DC956D73203}">
      <dgm:prSet/>
      <dgm:spPr/>
      <dgm:t>
        <a:bodyPr/>
        <a:lstStyle/>
        <a:p>
          <a:endParaRPr lang="nl-NL"/>
        </a:p>
      </dgm:t>
    </dgm:pt>
    <dgm:pt modelId="{AB70D780-5A2E-A44A-B45E-665685C09A83}" type="sibTrans" cxnId="{CC534669-7018-CA44-A8BE-9DC956D73203}">
      <dgm:prSet/>
      <dgm:spPr/>
      <dgm:t>
        <a:bodyPr/>
        <a:lstStyle/>
        <a:p>
          <a:endParaRPr lang="nl-NL"/>
        </a:p>
      </dgm:t>
    </dgm:pt>
    <dgm:pt modelId="{593AF31E-1870-1A4A-8C3D-6781E1A8AC11}">
      <dgm:prSet phldrT="[Tekst]"/>
      <dgm:spPr/>
      <dgm:t>
        <a:bodyPr/>
        <a:lstStyle/>
        <a:p>
          <a:pPr>
            <a:buNone/>
          </a:pPr>
          <a:r>
            <a:rPr lang="nl-NL" dirty="0"/>
            <a:t>Kiezen</a:t>
          </a:r>
        </a:p>
      </dgm:t>
    </dgm:pt>
    <dgm:pt modelId="{8678337E-27BF-714E-84B9-795ADC69B942}" type="parTrans" cxnId="{7C7A2344-5F69-0A4E-BEE0-7F4E1C84C17A}">
      <dgm:prSet/>
      <dgm:spPr/>
      <dgm:t>
        <a:bodyPr/>
        <a:lstStyle/>
        <a:p>
          <a:endParaRPr lang="nl-NL"/>
        </a:p>
      </dgm:t>
    </dgm:pt>
    <dgm:pt modelId="{6FA9391C-83A7-144F-9DB0-DF1581C3F038}" type="sibTrans" cxnId="{7C7A2344-5F69-0A4E-BEE0-7F4E1C84C17A}">
      <dgm:prSet/>
      <dgm:spPr/>
      <dgm:t>
        <a:bodyPr/>
        <a:lstStyle/>
        <a:p>
          <a:endParaRPr lang="nl-NL"/>
        </a:p>
      </dgm:t>
    </dgm:pt>
    <dgm:pt modelId="{16DAEF95-98F6-F442-861C-614759D9EDF2}" type="pres">
      <dgm:prSet presAssocID="{34F6EFA0-F462-FB4E-A20B-3B2425E891E9}" presName="cycleMatrixDiagram" presStyleCnt="0">
        <dgm:presLayoutVars>
          <dgm:chMax val="1"/>
          <dgm:dir/>
          <dgm:animLvl val="lvl"/>
          <dgm:resizeHandles val="exact"/>
        </dgm:presLayoutVars>
      </dgm:prSet>
      <dgm:spPr/>
      <dgm:t>
        <a:bodyPr/>
        <a:lstStyle/>
        <a:p>
          <a:endParaRPr lang="nl-NL"/>
        </a:p>
      </dgm:t>
    </dgm:pt>
    <dgm:pt modelId="{3159529A-C59A-9048-82E8-53CC999EE49C}" type="pres">
      <dgm:prSet presAssocID="{34F6EFA0-F462-FB4E-A20B-3B2425E891E9}" presName="children" presStyleCnt="0"/>
      <dgm:spPr/>
    </dgm:pt>
    <dgm:pt modelId="{E49B3636-C6E0-EB44-B4CD-C3CF1B52DEB1}" type="pres">
      <dgm:prSet presAssocID="{34F6EFA0-F462-FB4E-A20B-3B2425E891E9}" presName="child1group" presStyleCnt="0"/>
      <dgm:spPr/>
    </dgm:pt>
    <dgm:pt modelId="{7CC17343-1A01-3749-AF63-DB8164F5134C}" type="pres">
      <dgm:prSet presAssocID="{34F6EFA0-F462-FB4E-A20B-3B2425E891E9}" presName="child1" presStyleLbl="bgAcc1" presStyleIdx="0" presStyleCnt="4"/>
      <dgm:spPr/>
      <dgm:t>
        <a:bodyPr/>
        <a:lstStyle/>
        <a:p>
          <a:endParaRPr lang="nl-NL"/>
        </a:p>
      </dgm:t>
    </dgm:pt>
    <dgm:pt modelId="{20E1BADD-3BE1-BF4E-8FCB-AAF33F16F2CB}" type="pres">
      <dgm:prSet presAssocID="{34F6EFA0-F462-FB4E-A20B-3B2425E891E9}" presName="child1Text" presStyleLbl="bgAcc1" presStyleIdx="0" presStyleCnt="4">
        <dgm:presLayoutVars>
          <dgm:bulletEnabled val="1"/>
        </dgm:presLayoutVars>
      </dgm:prSet>
      <dgm:spPr/>
      <dgm:t>
        <a:bodyPr/>
        <a:lstStyle/>
        <a:p>
          <a:endParaRPr lang="nl-NL"/>
        </a:p>
      </dgm:t>
    </dgm:pt>
    <dgm:pt modelId="{3C1D7B91-8774-E645-A361-F752B8E3A463}" type="pres">
      <dgm:prSet presAssocID="{34F6EFA0-F462-FB4E-A20B-3B2425E891E9}" presName="child2group" presStyleCnt="0"/>
      <dgm:spPr/>
    </dgm:pt>
    <dgm:pt modelId="{5E462E14-D889-A44E-BF30-CCCF7013DBC5}" type="pres">
      <dgm:prSet presAssocID="{34F6EFA0-F462-FB4E-A20B-3B2425E891E9}" presName="child2" presStyleLbl="bgAcc1" presStyleIdx="1" presStyleCnt="4"/>
      <dgm:spPr/>
      <dgm:t>
        <a:bodyPr/>
        <a:lstStyle/>
        <a:p>
          <a:endParaRPr lang="nl-NL"/>
        </a:p>
      </dgm:t>
    </dgm:pt>
    <dgm:pt modelId="{FF42F04B-F298-2344-B521-FA8BDEC5E6C7}" type="pres">
      <dgm:prSet presAssocID="{34F6EFA0-F462-FB4E-A20B-3B2425E891E9}" presName="child2Text" presStyleLbl="bgAcc1" presStyleIdx="1" presStyleCnt="4">
        <dgm:presLayoutVars>
          <dgm:bulletEnabled val="1"/>
        </dgm:presLayoutVars>
      </dgm:prSet>
      <dgm:spPr/>
      <dgm:t>
        <a:bodyPr/>
        <a:lstStyle/>
        <a:p>
          <a:endParaRPr lang="nl-NL"/>
        </a:p>
      </dgm:t>
    </dgm:pt>
    <dgm:pt modelId="{AE41B717-8CF9-F94D-8505-E95C66010FFA}" type="pres">
      <dgm:prSet presAssocID="{34F6EFA0-F462-FB4E-A20B-3B2425E891E9}" presName="child3group" presStyleCnt="0"/>
      <dgm:spPr/>
    </dgm:pt>
    <dgm:pt modelId="{84C9B2FE-6CFF-0B48-A9A5-53AB97BDD245}" type="pres">
      <dgm:prSet presAssocID="{34F6EFA0-F462-FB4E-A20B-3B2425E891E9}" presName="child3" presStyleLbl="bgAcc1" presStyleIdx="2" presStyleCnt="4"/>
      <dgm:spPr/>
      <dgm:t>
        <a:bodyPr/>
        <a:lstStyle/>
        <a:p>
          <a:endParaRPr lang="nl-NL"/>
        </a:p>
      </dgm:t>
    </dgm:pt>
    <dgm:pt modelId="{0040D237-9AC0-5E4C-BA5E-8E784CA76C1D}" type="pres">
      <dgm:prSet presAssocID="{34F6EFA0-F462-FB4E-A20B-3B2425E891E9}" presName="child3Text" presStyleLbl="bgAcc1" presStyleIdx="2" presStyleCnt="4">
        <dgm:presLayoutVars>
          <dgm:bulletEnabled val="1"/>
        </dgm:presLayoutVars>
      </dgm:prSet>
      <dgm:spPr/>
      <dgm:t>
        <a:bodyPr/>
        <a:lstStyle/>
        <a:p>
          <a:endParaRPr lang="nl-NL"/>
        </a:p>
      </dgm:t>
    </dgm:pt>
    <dgm:pt modelId="{E75A9938-CC7E-3045-AA72-3AF255B484CB}" type="pres">
      <dgm:prSet presAssocID="{34F6EFA0-F462-FB4E-A20B-3B2425E891E9}" presName="child4group" presStyleCnt="0"/>
      <dgm:spPr/>
    </dgm:pt>
    <dgm:pt modelId="{8BB1180B-5E6F-7B41-8B18-C75DCD314980}" type="pres">
      <dgm:prSet presAssocID="{34F6EFA0-F462-FB4E-A20B-3B2425E891E9}" presName="child4" presStyleLbl="bgAcc1" presStyleIdx="3" presStyleCnt="4"/>
      <dgm:spPr/>
      <dgm:t>
        <a:bodyPr/>
        <a:lstStyle/>
        <a:p>
          <a:endParaRPr lang="nl-NL"/>
        </a:p>
      </dgm:t>
    </dgm:pt>
    <dgm:pt modelId="{B39CDD57-2D3B-F849-9FDC-B89E0E2A3462}" type="pres">
      <dgm:prSet presAssocID="{34F6EFA0-F462-FB4E-A20B-3B2425E891E9}" presName="child4Text" presStyleLbl="bgAcc1" presStyleIdx="3" presStyleCnt="4">
        <dgm:presLayoutVars>
          <dgm:bulletEnabled val="1"/>
        </dgm:presLayoutVars>
      </dgm:prSet>
      <dgm:spPr/>
      <dgm:t>
        <a:bodyPr/>
        <a:lstStyle/>
        <a:p>
          <a:endParaRPr lang="nl-NL"/>
        </a:p>
      </dgm:t>
    </dgm:pt>
    <dgm:pt modelId="{DE04BF50-BD4C-9A47-AC76-E976AE04CAF9}" type="pres">
      <dgm:prSet presAssocID="{34F6EFA0-F462-FB4E-A20B-3B2425E891E9}" presName="childPlaceholder" presStyleCnt="0"/>
      <dgm:spPr/>
    </dgm:pt>
    <dgm:pt modelId="{35FE82FA-96C7-2046-9102-0082D74F800A}" type="pres">
      <dgm:prSet presAssocID="{34F6EFA0-F462-FB4E-A20B-3B2425E891E9}" presName="circle" presStyleCnt="0"/>
      <dgm:spPr/>
    </dgm:pt>
    <dgm:pt modelId="{2470806A-6600-8945-A739-D25290662BD5}" type="pres">
      <dgm:prSet presAssocID="{34F6EFA0-F462-FB4E-A20B-3B2425E891E9}" presName="quadrant1" presStyleLbl="node1" presStyleIdx="0" presStyleCnt="4">
        <dgm:presLayoutVars>
          <dgm:chMax val="1"/>
          <dgm:bulletEnabled val="1"/>
        </dgm:presLayoutVars>
      </dgm:prSet>
      <dgm:spPr/>
      <dgm:t>
        <a:bodyPr/>
        <a:lstStyle/>
        <a:p>
          <a:endParaRPr lang="nl-NL"/>
        </a:p>
      </dgm:t>
    </dgm:pt>
    <dgm:pt modelId="{E835D352-7573-894B-AD42-D34198A80FBA}" type="pres">
      <dgm:prSet presAssocID="{34F6EFA0-F462-FB4E-A20B-3B2425E891E9}" presName="quadrant2" presStyleLbl="node1" presStyleIdx="1" presStyleCnt="4">
        <dgm:presLayoutVars>
          <dgm:chMax val="1"/>
          <dgm:bulletEnabled val="1"/>
        </dgm:presLayoutVars>
      </dgm:prSet>
      <dgm:spPr/>
      <dgm:t>
        <a:bodyPr/>
        <a:lstStyle/>
        <a:p>
          <a:endParaRPr lang="nl-NL"/>
        </a:p>
      </dgm:t>
    </dgm:pt>
    <dgm:pt modelId="{88A4AE24-C4D6-C44A-B3D5-4D8CDD7A25B2}" type="pres">
      <dgm:prSet presAssocID="{34F6EFA0-F462-FB4E-A20B-3B2425E891E9}" presName="quadrant3" presStyleLbl="node1" presStyleIdx="2" presStyleCnt="4">
        <dgm:presLayoutVars>
          <dgm:chMax val="1"/>
          <dgm:bulletEnabled val="1"/>
        </dgm:presLayoutVars>
      </dgm:prSet>
      <dgm:spPr/>
      <dgm:t>
        <a:bodyPr/>
        <a:lstStyle/>
        <a:p>
          <a:endParaRPr lang="nl-NL"/>
        </a:p>
      </dgm:t>
    </dgm:pt>
    <dgm:pt modelId="{12536976-A751-194C-9A5A-AB9DB6A9615F}" type="pres">
      <dgm:prSet presAssocID="{34F6EFA0-F462-FB4E-A20B-3B2425E891E9}" presName="quadrant4" presStyleLbl="node1" presStyleIdx="3" presStyleCnt="4">
        <dgm:presLayoutVars>
          <dgm:chMax val="1"/>
          <dgm:bulletEnabled val="1"/>
        </dgm:presLayoutVars>
      </dgm:prSet>
      <dgm:spPr/>
      <dgm:t>
        <a:bodyPr/>
        <a:lstStyle/>
        <a:p>
          <a:endParaRPr lang="nl-NL"/>
        </a:p>
      </dgm:t>
    </dgm:pt>
    <dgm:pt modelId="{7E982425-057C-D14A-BB1D-9FDC7B633371}" type="pres">
      <dgm:prSet presAssocID="{34F6EFA0-F462-FB4E-A20B-3B2425E891E9}" presName="quadrantPlaceholder" presStyleCnt="0"/>
      <dgm:spPr/>
    </dgm:pt>
    <dgm:pt modelId="{EB42DF0D-8177-3F4C-AC27-817E9DDA556F}" type="pres">
      <dgm:prSet presAssocID="{34F6EFA0-F462-FB4E-A20B-3B2425E891E9}" presName="center1" presStyleLbl="fgShp" presStyleIdx="0" presStyleCnt="2"/>
      <dgm:spPr/>
    </dgm:pt>
    <dgm:pt modelId="{6EA6F0DE-0E17-C74C-929C-CED90EEC8E76}" type="pres">
      <dgm:prSet presAssocID="{34F6EFA0-F462-FB4E-A20B-3B2425E891E9}" presName="center2" presStyleLbl="fgShp" presStyleIdx="1" presStyleCnt="2"/>
      <dgm:spPr/>
    </dgm:pt>
  </dgm:ptLst>
  <dgm:cxnLst>
    <dgm:cxn modelId="{FA548FBA-64C0-5049-B504-5D6D7E3D7C5A}" srcId="{34F6EFA0-F462-FB4E-A20B-3B2425E891E9}" destId="{233753FF-D58A-3D49-AC56-6003F49E6FFD}" srcOrd="2" destOrd="0" parTransId="{33B07703-6999-DF4F-AC9B-A79B28E3DDD5}" sibTransId="{E29F4848-25E6-2D41-818C-7CA9292B4C7D}"/>
    <dgm:cxn modelId="{CC534669-7018-CA44-A8BE-9DC956D73203}" srcId="{34F6EFA0-F462-FB4E-A20B-3B2425E891E9}" destId="{DBD5B728-AF9D-EE48-BAFE-4EAD6346C243}" srcOrd="3" destOrd="0" parTransId="{555949A3-CA9D-3245-847B-E71AAE9ECFB0}" sibTransId="{AB70D780-5A2E-A44A-B45E-665685C09A83}"/>
    <dgm:cxn modelId="{1B413170-E35C-3946-B5DE-4AFDE2AF9183}" srcId="{34F6EFA0-F462-FB4E-A20B-3B2425E891E9}" destId="{1B4FDC8A-0FAE-FD48-84B5-0A1E28338FC9}" srcOrd="1" destOrd="0" parTransId="{6C49A869-83FE-AD4E-8B4E-92BD3D91D9AF}" sibTransId="{BE141D8F-2930-AD44-92B4-958BB049E871}"/>
    <dgm:cxn modelId="{0B2AB26A-B15A-9E44-83FD-79CC6D855E2E}" type="presOf" srcId="{233753FF-D58A-3D49-AC56-6003F49E6FFD}" destId="{88A4AE24-C4D6-C44A-B3D5-4D8CDD7A25B2}" srcOrd="0" destOrd="0" presId="urn:microsoft.com/office/officeart/2005/8/layout/cycle4"/>
    <dgm:cxn modelId="{896B0604-264C-A941-BAD3-B3D13ACCAC93}" srcId="{EF9D9AB6-26B9-C742-9B2F-57D0FB00A579}" destId="{15109670-F86A-FD4B-886C-E71966A66A00}" srcOrd="0" destOrd="0" parTransId="{07B024FC-F3AB-4147-956C-59B6F44A2C6A}" sibTransId="{755413E4-5AB1-8E4B-BF33-962E85ACFC31}"/>
    <dgm:cxn modelId="{B574D70B-BDFB-A045-8F36-E70955E63B16}" type="presOf" srcId="{AB870203-AE12-B94A-B234-C66E845B8F17}" destId="{5E462E14-D889-A44E-BF30-CCCF7013DBC5}" srcOrd="0" destOrd="0" presId="urn:microsoft.com/office/officeart/2005/8/layout/cycle4"/>
    <dgm:cxn modelId="{FBB1E851-FAFB-EE41-AEC3-BD734E209AFF}" type="presOf" srcId="{593AF31E-1870-1A4A-8C3D-6781E1A8AC11}" destId="{8BB1180B-5E6F-7B41-8B18-C75DCD314980}" srcOrd="0" destOrd="0" presId="urn:microsoft.com/office/officeart/2005/8/layout/cycle4"/>
    <dgm:cxn modelId="{835ADD32-688F-8D47-AC24-F144963F2BFC}" type="presOf" srcId="{AB870203-AE12-B94A-B234-C66E845B8F17}" destId="{FF42F04B-F298-2344-B521-FA8BDEC5E6C7}" srcOrd="1" destOrd="0" presId="urn:microsoft.com/office/officeart/2005/8/layout/cycle4"/>
    <dgm:cxn modelId="{B55474C2-FA30-4F43-98B8-F08BB703ECBC}" type="presOf" srcId="{15109670-F86A-FD4B-886C-E71966A66A00}" destId="{7CC17343-1A01-3749-AF63-DB8164F5134C}" srcOrd="0" destOrd="0" presId="urn:microsoft.com/office/officeart/2005/8/layout/cycle4"/>
    <dgm:cxn modelId="{3406753C-2919-CC4B-BF8B-8B437824FC2D}" type="presOf" srcId="{DBD5B728-AF9D-EE48-BAFE-4EAD6346C243}" destId="{12536976-A751-194C-9A5A-AB9DB6A9615F}" srcOrd="0" destOrd="0" presId="urn:microsoft.com/office/officeart/2005/8/layout/cycle4"/>
    <dgm:cxn modelId="{DC61B58E-851B-AB48-A458-57B4B2B239BE}" type="presOf" srcId="{593AF31E-1870-1A4A-8C3D-6781E1A8AC11}" destId="{B39CDD57-2D3B-F849-9FDC-B89E0E2A3462}" srcOrd="1" destOrd="0" presId="urn:microsoft.com/office/officeart/2005/8/layout/cycle4"/>
    <dgm:cxn modelId="{BC83F4B6-F574-8447-8FF5-C879E03BF7A4}" type="presOf" srcId="{15109670-F86A-FD4B-886C-E71966A66A00}" destId="{20E1BADD-3BE1-BF4E-8FCB-AAF33F16F2CB}" srcOrd="1" destOrd="0" presId="urn:microsoft.com/office/officeart/2005/8/layout/cycle4"/>
    <dgm:cxn modelId="{B4EFF095-8423-594E-A550-AAF03775CB32}" srcId="{1B4FDC8A-0FAE-FD48-84B5-0A1E28338FC9}" destId="{AB870203-AE12-B94A-B234-C66E845B8F17}" srcOrd="0" destOrd="0" parTransId="{C78F9003-501A-1D4E-AF5B-45DEBD376C04}" sibTransId="{B1DC0461-A672-0F4C-8A42-4DB143FE0A9F}"/>
    <dgm:cxn modelId="{7C7A2344-5F69-0A4E-BEE0-7F4E1C84C17A}" srcId="{DBD5B728-AF9D-EE48-BAFE-4EAD6346C243}" destId="{593AF31E-1870-1A4A-8C3D-6781E1A8AC11}" srcOrd="0" destOrd="0" parTransId="{8678337E-27BF-714E-84B9-795ADC69B942}" sibTransId="{6FA9391C-83A7-144F-9DB0-DF1581C3F038}"/>
    <dgm:cxn modelId="{77D82D4A-A051-164C-A3FA-B327BBCF53D3}" type="presOf" srcId="{1B4FDC8A-0FAE-FD48-84B5-0A1E28338FC9}" destId="{E835D352-7573-894B-AD42-D34198A80FBA}" srcOrd="0" destOrd="0" presId="urn:microsoft.com/office/officeart/2005/8/layout/cycle4"/>
    <dgm:cxn modelId="{5FEFC7F8-99C3-7A41-A296-ACE348559AD7}" srcId="{34F6EFA0-F462-FB4E-A20B-3B2425E891E9}" destId="{EF9D9AB6-26B9-C742-9B2F-57D0FB00A579}" srcOrd="0" destOrd="0" parTransId="{ECDAAD11-89E2-B448-83D3-21E6BEFBB906}" sibTransId="{4154D21C-DD5D-5942-812C-8259AD94417A}"/>
    <dgm:cxn modelId="{F741A061-A435-194C-B63D-26337111BC7F}" type="presOf" srcId="{34F6EFA0-F462-FB4E-A20B-3B2425E891E9}" destId="{16DAEF95-98F6-F442-861C-614759D9EDF2}" srcOrd="0" destOrd="0" presId="urn:microsoft.com/office/officeart/2005/8/layout/cycle4"/>
    <dgm:cxn modelId="{39B2CDBC-B762-6C4C-918B-B63A836C57BE}" srcId="{233753FF-D58A-3D49-AC56-6003F49E6FFD}" destId="{2A9F553D-FF88-3842-A37A-F94ABDEC372D}" srcOrd="0" destOrd="0" parTransId="{2145082D-F514-B44B-9709-C38A83CC4D54}" sibTransId="{24E05736-FA74-6047-99E2-1B761F47DFCB}"/>
    <dgm:cxn modelId="{AA48960B-345F-004B-AF72-84A4A7F28AAB}" type="presOf" srcId="{EF9D9AB6-26B9-C742-9B2F-57D0FB00A579}" destId="{2470806A-6600-8945-A739-D25290662BD5}" srcOrd="0" destOrd="0" presId="urn:microsoft.com/office/officeart/2005/8/layout/cycle4"/>
    <dgm:cxn modelId="{61F89F89-3F03-8549-AE8F-FDF88573967B}" type="presOf" srcId="{2A9F553D-FF88-3842-A37A-F94ABDEC372D}" destId="{0040D237-9AC0-5E4C-BA5E-8E784CA76C1D}" srcOrd="1" destOrd="0" presId="urn:microsoft.com/office/officeart/2005/8/layout/cycle4"/>
    <dgm:cxn modelId="{8AE223B0-3DD8-C04A-97EB-88E1D60A75D5}" type="presOf" srcId="{2A9F553D-FF88-3842-A37A-F94ABDEC372D}" destId="{84C9B2FE-6CFF-0B48-A9A5-53AB97BDD245}" srcOrd="0" destOrd="0" presId="urn:microsoft.com/office/officeart/2005/8/layout/cycle4"/>
    <dgm:cxn modelId="{59BF47E1-5FAE-6142-84D1-83B875686FD6}" type="presParOf" srcId="{16DAEF95-98F6-F442-861C-614759D9EDF2}" destId="{3159529A-C59A-9048-82E8-53CC999EE49C}" srcOrd="0" destOrd="0" presId="urn:microsoft.com/office/officeart/2005/8/layout/cycle4"/>
    <dgm:cxn modelId="{2E9256AD-609E-B145-98F2-55C7490DA351}" type="presParOf" srcId="{3159529A-C59A-9048-82E8-53CC999EE49C}" destId="{E49B3636-C6E0-EB44-B4CD-C3CF1B52DEB1}" srcOrd="0" destOrd="0" presId="urn:microsoft.com/office/officeart/2005/8/layout/cycle4"/>
    <dgm:cxn modelId="{516FA928-86C7-F348-A582-CCC1082D703A}" type="presParOf" srcId="{E49B3636-C6E0-EB44-B4CD-C3CF1B52DEB1}" destId="{7CC17343-1A01-3749-AF63-DB8164F5134C}" srcOrd="0" destOrd="0" presId="urn:microsoft.com/office/officeart/2005/8/layout/cycle4"/>
    <dgm:cxn modelId="{04B41AD7-F7CE-6A4D-BA10-97B19AD16CFF}" type="presParOf" srcId="{E49B3636-C6E0-EB44-B4CD-C3CF1B52DEB1}" destId="{20E1BADD-3BE1-BF4E-8FCB-AAF33F16F2CB}" srcOrd="1" destOrd="0" presId="urn:microsoft.com/office/officeart/2005/8/layout/cycle4"/>
    <dgm:cxn modelId="{2346E27D-2101-A34E-87B0-94BD95A57DB3}" type="presParOf" srcId="{3159529A-C59A-9048-82E8-53CC999EE49C}" destId="{3C1D7B91-8774-E645-A361-F752B8E3A463}" srcOrd="1" destOrd="0" presId="urn:microsoft.com/office/officeart/2005/8/layout/cycle4"/>
    <dgm:cxn modelId="{09BD65F8-8A5F-F048-9649-F30EAD518A24}" type="presParOf" srcId="{3C1D7B91-8774-E645-A361-F752B8E3A463}" destId="{5E462E14-D889-A44E-BF30-CCCF7013DBC5}" srcOrd="0" destOrd="0" presId="urn:microsoft.com/office/officeart/2005/8/layout/cycle4"/>
    <dgm:cxn modelId="{33195EE4-67C0-344D-901F-828572550B2B}" type="presParOf" srcId="{3C1D7B91-8774-E645-A361-F752B8E3A463}" destId="{FF42F04B-F298-2344-B521-FA8BDEC5E6C7}" srcOrd="1" destOrd="0" presId="urn:microsoft.com/office/officeart/2005/8/layout/cycle4"/>
    <dgm:cxn modelId="{7CE88AEC-4B6A-4445-8948-1BF16E55D8AD}" type="presParOf" srcId="{3159529A-C59A-9048-82E8-53CC999EE49C}" destId="{AE41B717-8CF9-F94D-8505-E95C66010FFA}" srcOrd="2" destOrd="0" presId="urn:microsoft.com/office/officeart/2005/8/layout/cycle4"/>
    <dgm:cxn modelId="{A2F68893-4A56-F244-80F5-FC8B80ECAE6C}" type="presParOf" srcId="{AE41B717-8CF9-F94D-8505-E95C66010FFA}" destId="{84C9B2FE-6CFF-0B48-A9A5-53AB97BDD245}" srcOrd="0" destOrd="0" presId="urn:microsoft.com/office/officeart/2005/8/layout/cycle4"/>
    <dgm:cxn modelId="{796B51BB-B996-E64F-9005-934BE14DA59C}" type="presParOf" srcId="{AE41B717-8CF9-F94D-8505-E95C66010FFA}" destId="{0040D237-9AC0-5E4C-BA5E-8E784CA76C1D}" srcOrd="1" destOrd="0" presId="urn:microsoft.com/office/officeart/2005/8/layout/cycle4"/>
    <dgm:cxn modelId="{595E15F4-E6CF-0247-85A5-9B0A494C1429}" type="presParOf" srcId="{3159529A-C59A-9048-82E8-53CC999EE49C}" destId="{E75A9938-CC7E-3045-AA72-3AF255B484CB}" srcOrd="3" destOrd="0" presId="urn:microsoft.com/office/officeart/2005/8/layout/cycle4"/>
    <dgm:cxn modelId="{27E9677B-BB97-904D-A7F8-F4A3FCCAE6F7}" type="presParOf" srcId="{E75A9938-CC7E-3045-AA72-3AF255B484CB}" destId="{8BB1180B-5E6F-7B41-8B18-C75DCD314980}" srcOrd="0" destOrd="0" presId="urn:microsoft.com/office/officeart/2005/8/layout/cycle4"/>
    <dgm:cxn modelId="{FD461F32-C3AF-204B-ABCC-CDC0A6D73B0E}" type="presParOf" srcId="{E75A9938-CC7E-3045-AA72-3AF255B484CB}" destId="{B39CDD57-2D3B-F849-9FDC-B89E0E2A3462}" srcOrd="1" destOrd="0" presId="urn:microsoft.com/office/officeart/2005/8/layout/cycle4"/>
    <dgm:cxn modelId="{E161FDB1-06D0-554F-ADED-6DD4B1CFD130}" type="presParOf" srcId="{3159529A-C59A-9048-82E8-53CC999EE49C}" destId="{DE04BF50-BD4C-9A47-AC76-E976AE04CAF9}" srcOrd="4" destOrd="0" presId="urn:microsoft.com/office/officeart/2005/8/layout/cycle4"/>
    <dgm:cxn modelId="{C5B25F10-4124-704C-8EC6-B35A58A7AB3D}" type="presParOf" srcId="{16DAEF95-98F6-F442-861C-614759D9EDF2}" destId="{35FE82FA-96C7-2046-9102-0082D74F800A}" srcOrd="1" destOrd="0" presId="urn:microsoft.com/office/officeart/2005/8/layout/cycle4"/>
    <dgm:cxn modelId="{70E3B5AB-7E09-DD46-B60C-A27B21CB5EF4}" type="presParOf" srcId="{35FE82FA-96C7-2046-9102-0082D74F800A}" destId="{2470806A-6600-8945-A739-D25290662BD5}" srcOrd="0" destOrd="0" presId="urn:microsoft.com/office/officeart/2005/8/layout/cycle4"/>
    <dgm:cxn modelId="{8AF358A7-0AE0-A848-A47E-442954455378}" type="presParOf" srcId="{35FE82FA-96C7-2046-9102-0082D74F800A}" destId="{E835D352-7573-894B-AD42-D34198A80FBA}" srcOrd="1" destOrd="0" presId="urn:microsoft.com/office/officeart/2005/8/layout/cycle4"/>
    <dgm:cxn modelId="{1A4D46DE-7780-FB4E-B1CF-EC26856DAD91}" type="presParOf" srcId="{35FE82FA-96C7-2046-9102-0082D74F800A}" destId="{88A4AE24-C4D6-C44A-B3D5-4D8CDD7A25B2}" srcOrd="2" destOrd="0" presId="urn:microsoft.com/office/officeart/2005/8/layout/cycle4"/>
    <dgm:cxn modelId="{0D18762A-744E-2C47-9B52-0889CEC96925}" type="presParOf" srcId="{35FE82FA-96C7-2046-9102-0082D74F800A}" destId="{12536976-A751-194C-9A5A-AB9DB6A9615F}" srcOrd="3" destOrd="0" presId="urn:microsoft.com/office/officeart/2005/8/layout/cycle4"/>
    <dgm:cxn modelId="{5A4F2A8B-09BF-434E-B548-E77183DF3800}" type="presParOf" srcId="{35FE82FA-96C7-2046-9102-0082D74F800A}" destId="{7E982425-057C-D14A-BB1D-9FDC7B633371}" srcOrd="4" destOrd="0" presId="urn:microsoft.com/office/officeart/2005/8/layout/cycle4"/>
    <dgm:cxn modelId="{8A21A9E9-63DF-6E4E-B567-4AE4A2E681F5}" type="presParOf" srcId="{16DAEF95-98F6-F442-861C-614759D9EDF2}" destId="{EB42DF0D-8177-3F4C-AC27-817E9DDA556F}" srcOrd="2" destOrd="0" presId="urn:microsoft.com/office/officeart/2005/8/layout/cycle4"/>
    <dgm:cxn modelId="{8D25AD48-98CF-8A4A-A60B-3AD15EEFBF83}" type="presParOf" srcId="{16DAEF95-98F6-F442-861C-614759D9EDF2}" destId="{6EA6F0DE-0E17-C74C-929C-CED90EEC8E76}"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F381D5-EA54-A84A-B763-67A59E88CC80}">
      <dsp:nvSpPr>
        <dsp:cNvPr id="0" name=""/>
        <dsp:cNvSpPr/>
      </dsp:nvSpPr>
      <dsp:spPr>
        <a:xfrm>
          <a:off x="3010405" y="183407"/>
          <a:ext cx="945850" cy="6869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l-NL" sz="1200" kern="1200" dirty="0"/>
            <a:t>Concreet ervaren</a:t>
          </a:r>
        </a:p>
      </dsp:txBody>
      <dsp:txXfrm>
        <a:off x="3043939" y="216941"/>
        <a:ext cx="878782" cy="619885"/>
      </dsp:txXfrm>
    </dsp:sp>
    <dsp:sp modelId="{0390BA45-3DC1-B844-9CCA-5F52926A155C}">
      <dsp:nvSpPr>
        <dsp:cNvPr id="0" name=""/>
        <dsp:cNvSpPr/>
      </dsp:nvSpPr>
      <dsp:spPr>
        <a:xfrm>
          <a:off x="1773365" y="526884"/>
          <a:ext cx="3419930" cy="3419930"/>
        </a:xfrm>
        <a:custGeom>
          <a:avLst/>
          <a:gdLst/>
          <a:ahLst/>
          <a:cxnLst/>
          <a:rect l="0" t="0" r="0" b="0"/>
          <a:pathLst>
            <a:path>
              <a:moveTo>
                <a:pt x="2505930" y="196551"/>
              </a:moveTo>
              <a:arcTo wR="1709965" hR="1709965" stAng="17864501" swAng="2276544"/>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5EE646D-3DA4-9244-934B-9517D13A77A1}">
      <dsp:nvSpPr>
        <dsp:cNvPr id="0" name=""/>
        <dsp:cNvSpPr/>
      </dsp:nvSpPr>
      <dsp:spPr>
        <a:xfrm>
          <a:off x="4604593" y="1862963"/>
          <a:ext cx="1177405" cy="7477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l-NL" sz="1200" kern="1200" dirty="0"/>
            <a:t>Reflectief observeren</a:t>
          </a:r>
        </a:p>
      </dsp:txBody>
      <dsp:txXfrm>
        <a:off x="4641096" y="1899466"/>
        <a:ext cx="1104399" cy="674766"/>
      </dsp:txXfrm>
    </dsp:sp>
    <dsp:sp modelId="{AA23EC7F-52C3-C442-9A2F-0A77257B7B1B}">
      <dsp:nvSpPr>
        <dsp:cNvPr id="0" name=""/>
        <dsp:cNvSpPr/>
      </dsp:nvSpPr>
      <dsp:spPr>
        <a:xfrm>
          <a:off x="1773365" y="526884"/>
          <a:ext cx="3419930" cy="3419930"/>
        </a:xfrm>
        <a:custGeom>
          <a:avLst/>
          <a:gdLst/>
          <a:ahLst/>
          <a:cxnLst/>
          <a:rect l="0" t="0" r="0" b="0"/>
          <a:pathLst>
            <a:path>
              <a:moveTo>
                <a:pt x="3275836" y="2397010"/>
              </a:moveTo>
              <a:arcTo wR="1709965" hR="1709965" stAng="1421404" swAng="213536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C83E511-66BD-3945-8061-4AF5F92B95F8}">
      <dsp:nvSpPr>
        <dsp:cNvPr id="0" name=""/>
        <dsp:cNvSpPr/>
      </dsp:nvSpPr>
      <dsp:spPr>
        <a:xfrm>
          <a:off x="2908025" y="3619337"/>
          <a:ext cx="1150610" cy="6549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l-NL" sz="1200" kern="1200" dirty="0"/>
            <a:t>Abstract conceptualiseren</a:t>
          </a:r>
        </a:p>
      </dsp:txBody>
      <dsp:txXfrm>
        <a:off x="2939997" y="3651309"/>
        <a:ext cx="1086666" cy="591011"/>
      </dsp:txXfrm>
    </dsp:sp>
    <dsp:sp modelId="{5CAC2BFE-9730-DA4E-8EF3-EDA299455DD0}">
      <dsp:nvSpPr>
        <dsp:cNvPr id="0" name=""/>
        <dsp:cNvSpPr/>
      </dsp:nvSpPr>
      <dsp:spPr>
        <a:xfrm>
          <a:off x="1773365" y="526884"/>
          <a:ext cx="3419930" cy="3419930"/>
        </a:xfrm>
        <a:custGeom>
          <a:avLst/>
          <a:gdLst/>
          <a:ahLst/>
          <a:cxnLst/>
          <a:rect l="0" t="0" r="0" b="0"/>
          <a:pathLst>
            <a:path>
              <a:moveTo>
                <a:pt x="836428" y="3179970"/>
              </a:moveTo>
              <a:arcTo wR="1709965" hR="1709965" stAng="7243231" swAng="213536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14253CB1-7CCA-4346-A829-760E59541BD3}">
      <dsp:nvSpPr>
        <dsp:cNvPr id="0" name=""/>
        <dsp:cNvSpPr/>
      </dsp:nvSpPr>
      <dsp:spPr>
        <a:xfrm>
          <a:off x="1337257" y="1862963"/>
          <a:ext cx="872215" cy="7477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l-NL" sz="1200" kern="1200" dirty="0"/>
            <a:t>Actief experimenteren</a:t>
          </a:r>
        </a:p>
      </dsp:txBody>
      <dsp:txXfrm>
        <a:off x="1373760" y="1899466"/>
        <a:ext cx="799209" cy="674766"/>
      </dsp:txXfrm>
    </dsp:sp>
    <dsp:sp modelId="{A29C46CB-D591-E245-9B3F-7B744FDD78A9}">
      <dsp:nvSpPr>
        <dsp:cNvPr id="0" name=""/>
        <dsp:cNvSpPr/>
      </dsp:nvSpPr>
      <dsp:spPr>
        <a:xfrm>
          <a:off x="1773365" y="526884"/>
          <a:ext cx="3419930" cy="3419930"/>
        </a:xfrm>
        <a:custGeom>
          <a:avLst/>
          <a:gdLst/>
          <a:ahLst/>
          <a:cxnLst/>
          <a:rect l="0" t="0" r="0" b="0"/>
          <a:pathLst>
            <a:path>
              <a:moveTo>
                <a:pt x="151692" y="1005857"/>
              </a:moveTo>
              <a:arcTo wR="1709965" hR="1709965" stAng="12258955" swAng="2276544"/>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C9B2FE-6CFF-0B48-A9A5-53AB97BDD245}">
      <dsp:nvSpPr>
        <dsp:cNvPr id="0" name=""/>
        <dsp:cNvSpPr/>
      </dsp:nvSpPr>
      <dsp:spPr>
        <a:xfrm>
          <a:off x="4179436" y="2710624"/>
          <a:ext cx="1969189" cy="12755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nl-NL" sz="1700" kern="1200" dirty="0"/>
            <a:t>Bedenken</a:t>
          </a:r>
        </a:p>
      </dsp:txBody>
      <dsp:txXfrm>
        <a:off x="4798214" y="3057542"/>
        <a:ext cx="1322390" cy="900649"/>
      </dsp:txXfrm>
    </dsp:sp>
    <dsp:sp modelId="{8BB1180B-5E6F-7B41-8B18-C75DCD314980}">
      <dsp:nvSpPr>
        <dsp:cNvPr id="0" name=""/>
        <dsp:cNvSpPr/>
      </dsp:nvSpPr>
      <dsp:spPr>
        <a:xfrm>
          <a:off x="966549" y="2710624"/>
          <a:ext cx="1969189" cy="12755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nl-NL" sz="1700" kern="1200" dirty="0"/>
            <a:t>Kiezen</a:t>
          </a:r>
        </a:p>
      </dsp:txBody>
      <dsp:txXfrm>
        <a:off x="994570" y="3057542"/>
        <a:ext cx="1322390" cy="900649"/>
      </dsp:txXfrm>
    </dsp:sp>
    <dsp:sp modelId="{5E462E14-D889-A44E-BF30-CCCF7013DBC5}">
      <dsp:nvSpPr>
        <dsp:cNvPr id="0" name=""/>
        <dsp:cNvSpPr/>
      </dsp:nvSpPr>
      <dsp:spPr>
        <a:xfrm>
          <a:off x="4179436" y="0"/>
          <a:ext cx="1969189" cy="12755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nl-NL" sz="1700" kern="1200" dirty="0"/>
            <a:t>Bezinnen</a:t>
          </a:r>
        </a:p>
      </dsp:txBody>
      <dsp:txXfrm>
        <a:off x="4798214" y="28021"/>
        <a:ext cx="1322390" cy="900649"/>
      </dsp:txXfrm>
    </dsp:sp>
    <dsp:sp modelId="{7CC17343-1A01-3749-AF63-DB8164F5134C}">
      <dsp:nvSpPr>
        <dsp:cNvPr id="0" name=""/>
        <dsp:cNvSpPr/>
      </dsp:nvSpPr>
      <dsp:spPr>
        <a:xfrm>
          <a:off x="966549" y="0"/>
          <a:ext cx="1969189" cy="12755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nl-NL" sz="1700" kern="1200" dirty="0"/>
            <a:t>Doen</a:t>
          </a:r>
        </a:p>
      </dsp:txBody>
      <dsp:txXfrm>
        <a:off x="994570" y="28021"/>
        <a:ext cx="1322390" cy="900649"/>
      </dsp:txXfrm>
    </dsp:sp>
    <dsp:sp modelId="{2470806A-6600-8945-A739-D25290662BD5}">
      <dsp:nvSpPr>
        <dsp:cNvPr id="0" name=""/>
        <dsp:cNvSpPr/>
      </dsp:nvSpPr>
      <dsp:spPr>
        <a:xfrm>
          <a:off x="1791695" y="227214"/>
          <a:ext cx="1726030" cy="172603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nl-NL" sz="900" kern="1200" dirty="0"/>
            <a:t>Evalueren</a:t>
          </a:r>
        </a:p>
        <a:p>
          <a:pPr lvl="0" algn="ctr" defTabSz="400050">
            <a:lnSpc>
              <a:spcPct val="90000"/>
            </a:lnSpc>
            <a:spcBef>
              <a:spcPct val="0"/>
            </a:spcBef>
            <a:spcAft>
              <a:spcPct val="35000"/>
            </a:spcAft>
          </a:pPr>
          <a:endParaRPr lang="nl-NL" sz="900" kern="1200" dirty="0"/>
        </a:p>
        <a:p>
          <a:pPr lvl="0" algn="ctr" defTabSz="400050">
            <a:lnSpc>
              <a:spcPct val="90000"/>
            </a:lnSpc>
            <a:spcBef>
              <a:spcPct val="0"/>
            </a:spcBef>
            <a:spcAft>
              <a:spcPct val="35000"/>
            </a:spcAft>
          </a:pPr>
          <a:r>
            <a:rPr lang="nl-NL" sz="900" kern="1200" dirty="0"/>
            <a:t>Borgen</a:t>
          </a:r>
        </a:p>
        <a:p>
          <a:pPr lvl="0" algn="ctr" defTabSz="400050">
            <a:lnSpc>
              <a:spcPct val="90000"/>
            </a:lnSpc>
            <a:spcBef>
              <a:spcPct val="0"/>
            </a:spcBef>
            <a:spcAft>
              <a:spcPct val="35000"/>
            </a:spcAft>
          </a:pPr>
          <a:endParaRPr lang="nl-NL" sz="900" kern="1200" dirty="0"/>
        </a:p>
        <a:p>
          <a:pPr lvl="0" algn="ctr" defTabSz="400050">
            <a:lnSpc>
              <a:spcPct val="90000"/>
            </a:lnSpc>
            <a:spcBef>
              <a:spcPct val="0"/>
            </a:spcBef>
            <a:spcAft>
              <a:spcPct val="35000"/>
            </a:spcAft>
          </a:pPr>
          <a:r>
            <a:rPr lang="nl-NL" sz="900" kern="1200" dirty="0"/>
            <a:t>Uitvoeren</a:t>
          </a:r>
        </a:p>
        <a:p>
          <a:pPr lvl="0" algn="ctr" defTabSz="400050">
            <a:lnSpc>
              <a:spcPct val="90000"/>
            </a:lnSpc>
            <a:spcBef>
              <a:spcPct val="0"/>
            </a:spcBef>
            <a:spcAft>
              <a:spcPct val="35000"/>
            </a:spcAft>
          </a:pPr>
          <a:endParaRPr lang="nl-NL" sz="900" kern="1200" dirty="0"/>
        </a:p>
      </dsp:txBody>
      <dsp:txXfrm>
        <a:off x="2297237" y="732756"/>
        <a:ext cx="1220488" cy="1220488"/>
      </dsp:txXfrm>
    </dsp:sp>
    <dsp:sp modelId="{E835D352-7573-894B-AD42-D34198A80FBA}">
      <dsp:nvSpPr>
        <dsp:cNvPr id="0" name=""/>
        <dsp:cNvSpPr/>
      </dsp:nvSpPr>
      <dsp:spPr>
        <a:xfrm rot="5400000">
          <a:off x="3597449" y="227214"/>
          <a:ext cx="1726030" cy="172603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nl-NL" sz="900" kern="1200" dirty="0"/>
            <a:t>Problematiseren</a:t>
          </a:r>
        </a:p>
        <a:p>
          <a:pPr lvl="0" algn="ctr" defTabSz="400050">
            <a:lnSpc>
              <a:spcPct val="90000"/>
            </a:lnSpc>
            <a:spcBef>
              <a:spcPct val="0"/>
            </a:spcBef>
            <a:spcAft>
              <a:spcPct val="35000"/>
            </a:spcAft>
          </a:pPr>
          <a:endParaRPr lang="nl-NL" sz="900" kern="1200" dirty="0"/>
        </a:p>
        <a:p>
          <a:pPr lvl="0" algn="ctr" defTabSz="400050">
            <a:lnSpc>
              <a:spcPct val="90000"/>
            </a:lnSpc>
            <a:spcBef>
              <a:spcPct val="0"/>
            </a:spcBef>
            <a:spcAft>
              <a:spcPct val="35000"/>
            </a:spcAft>
          </a:pPr>
          <a:endParaRPr lang="nl-NL" sz="900" kern="1200" dirty="0"/>
        </a:p>
        <a:p>
          <a:pPr lvl="0" algn="ctr" defTabSz="400050">
            <a:lnSpc>
              <a:spcPct val="90000"/>
            </a:lnSpc>
            <a:spcBef>
              <a:spcPct val="0"/>
            </a:spcBef>
            <a:spcAft>
              <a:spcPct val="35000"/>
            </a:spcAft>
          </a:pPr>
          <a:endParaRPr lang="nl-NL" sz="900" kern="1200" dirty="0"/>
        </a:p>
        <a:p>
          <a:pPr lvl="0" algn="ctr" defTabSz="400050">
            <a:lnSpc>
              <a:spcPct val="90000"/>
            </a:lnSpc>
            <a:spcBef>
              <a:spcPct val="0"/>
            </a:spcBef>
            <a:spcAft>
              <a:spcPct val="35000"/>
            </a:spcAft>
          </a:pPr>
          <a:r>
            <a:rPr lang="nl-NL" sz="900" kern="1200" dirty="0"/>
            <a:t>Analyseren</a:t>
          </a:r>
        </a:p>
      </dsp:txBody>
      <dsp:txXfrm rot="-5400000">
        <a:off x="3597449" y="732756"/>
        <a:ext cx="1220488" cy="1220488"/>
      </dsp:txXfrm>
    </dsp:sp>
    <dsp:sp modelId="{88A4AE24-C4D6-C44A-B3D5-4D8CDD7A25B2}">
      <dsp:nvSpPr>
        <dsp:cNvPr id="0" name=""/>
        <dsp:cNvSpPr/>
      </dsp:nvSpPr>
      <dsp:spPr>
        <a:xfrm rot="10800000">
          <a:off x="3597449" y="2032968"/>
          <a:ext cx="1726030" cy="172603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nl-NL" sz="900" kern="1200" dirty="0"/>
            <a:t>Reflecteren</a:t>
          </a:r>
        </a:p>
        <a:p>
          <a:pPr lvl="0" algn="ctr" defTabSz="400050">
            <a:lnSpc>
              <a:spcPct val="90000"/>
            </a:lnSpc>
            <a:spcBef>
              <a:spcPct val="0"/>
            </a:spcBef>
            <a:spcAft>
              <a:spcPct val="35000"/>
            </a:spcAft>
          </a:pPr>
          <a:endParaRPr lang="nl-NL" sz="900" kern="1200" dirty="0"/>
        </a:p>
        <a:p>
          <a:pPr lvl="0" algn="ctr" defTabSz="400050">
            <a:lnSpc>
              <a:spcPct val="90000"/>
            </a:lnSpc>
            <a:spcBef>
              <a:spcPct val="0"/>
            </a:spcBef>
            <a:spcAft>
              <a:spcPct val="35000"/>
            </a:spcAft>
          </a:pPr>
          <a:r>
            <a:rPr lang="nl-NL" sz="900" kern="1200" dirty="0"/>
            <a:t>Inzicht krijgen</a:t>
          </a:r>
        </a:p>
        <a:p>
          <a:pPr lvl="0" algn="ctr" defTabSz="400050">
            <a:lnSpc>
              <a:spcPct val="90000"/>
            </a:lnSpc>
            <a:spcBef>
              <a:spcPct val="0"/>
            </a:spcBef>
            <a:spcAft>
              <a:spcPct val="35000"/>
            </a:spcAft>
          </a:pPr>
          <a:endParaRPr lang="nl-NL" sz="900" kern="1200" dirty="0"/>
        </a:p>
        <a:p>
          <a:pPr lvl="0" algn="ctr" defTabSz="400050">
            <a:lnSpc>
              <a:spcPct val="90000"/>
            </a:lnSpc>
            <a:spcBef>
              <a:spcPct val="0"/>
            </a:spcBef>
            <a:spcAft>
              <a:spcPct val="35000"/>
            </a:spcAft>
          </a:pPr>
          <a:r>
            <a:rPr lang="nl-NL" sz="900" kern="1200" dirty="0"/>
            <a:t>Adviseren</a:t>
          </a:r>
        </a:p>
      </dsp:txBody>
      <dsp:txXfrm rot="10800000">
        <a:off x="3597449" y="2032968"/>
        <a:ext cx="1220488" cy="1220488"/>
      </dsp:txXfrm>
    </dsp:sp>
    <dsp:sp modelId="{12536976-A751-194C-9A5A-AB9DB6A9615F}">
      <dsp:nvSpPr>
        <dsp:cNvPr id="0" name=""/>
        <dsp:cNvSpPr/>
      </dsp:nvSpPr>
      <dsp:spPr>
        <a:xfrm rot="16200000">
          <a:off x="1791695" y="2032968"/>
          <a:ext cx="1726030" cy="1726030"/>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lvl="0" algn="ctr" defTabSz="400050">
            <a:lnSpc>
              <a:spcPct val="90000"/>
            </a:lnSpc>
            <a:spcBef>
              <a:spcPct val="0"/>
            </a:spcBef>
            <a:spcAft>
              <a:spcPct val="35000"/>
            </a:spcAft>
          </a:pPr>
          <a:r>
            <a:rPr lang="nl-NL" sz="900" kern="1200" dirty="0"/>
            <a:t>Beslissen</a:t>
          </a:r>
        </a:p>
        <a:p>
          <a:pPr lvl="0" algn="ctr" defTabSz="400050">
            <a:lnSpc>
              <a:spcPct val="90000"/>
            </a:lnSpc>
            <a:spcBef>
              <a:spcPct val="0"/>
            </a:spcBef>
            <a:spcAft>
              <a:spcPct val="35000"/>
            </a:spcAft>
          </a:pPr>
          <a:endParaRPr lang="nl-NL" sz="900" kern="1200" dirty="0"/>
        </a:p>
        <a:p>
          <a:pPr lvl="0" algn="ctr" defTabSz="400050">
            <a:lnSpc>
              <a:spcPct val="90000"/>
            </a:lnSpc>
            <a:spcBef>
              <a:spcPct val="0"/>
            </a:spcBef>
            <a:spcAft>
              <a:spcPct val="35000"/>
            </a:spcAft>
          </a:pPr>
          <a:r>
            <a:rPr lang="nl-NL" sz="900" kern="1200" dirty="0"/>
            <a:t>Actieplan maken</a:t>
          </a:r>
        </a:p>
        <a:p>
          <a:pPr lvl="0" algn="ctr" defTabSz="400050">
            <a:lnSpc>
              <a:spcPct val="90000"/>
            </a:lnSpc>
            <a:spcBef>
              <a:spcPct val="0"/>
            </a:spcBef>
            <a:spcAft>
              <a:spcPct val="35000"/>
            </a:spcAft>
          </a:pPr>
          <a:endParaRPr lang="nl-NL" sz="900" kern="1200" dirty="0"/>
        </a:p>
        <a:p>
          <a:pPr lvl="0" algn="ctr" defTabSz="400050">
            <a:lnSpc>
              <a:spcPct val="90000"/>
            </a:lnSpc>
            <a:spcBef>
              <a:spcPct val="0"/>
            </a:spcBef>
            <a:spcAft>
              <a:spcPct val="35000"/>
            </a:spcAft>
          </a:pPr>
          <a:r>
            <a:rPr lang="nl-NL" sz="900" kern="1200" dirty="0"/>
            <a:t>Veranderingsdoelen formuleren</a:t>
          </a:r>
        </a:p>
      </dsp:txBody>
      <dsp:txXfrm rot="5400000">
        <a:off x="2297237" y="2032968"/>
        <a:ext cx="1220488" cy="1220488"/>
      </dsp:txXfrm>
    </dsp:sp>
    <dsp:sp modelId="{EB42DF0D-8177-3F4C-AC27-817E9DDA556F}">
      <dsp:nvSpPr>
        <dsp:cNvPr id="0" name=""/>
        <dsp:cNvSpPr/>
      </dsp:nvSpPr>
      <dsp:spPr>
        <a:xfrm>
          <a:off x="3259618" y="1634347"/>
          <a:ext cx="595938" cy="518207"/>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A6F0DE-0E17-C74C-929C-CED90EEC8E76}">
      <dsp:nvSpPr>
        <dsp:cNvPr id="0" name=""/>
        <dsp:cNvSpPr/>
      </dsp:nvSpPr>
      <dsp:spPr>
        <a:xfrm rot="10800000">
          <a:off x="3259618" y="1833657"/>
          <a:ext cx="595938" cy="518207"/>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FAAC81-5716-704D-A8A2-086C01E18017}" type="datetimeFigureOut">
              <a:rPr lang="nl-NL" smtClean="0"/>
              <a:t>12-2-2020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0DDF10-600E-7D4D-8CCA-7F74E0DD0256}" type="slidenum">
              <a:rPr lang="nl-NL" smtClean="0"/>
              <a:t>‹nr.›</a:t>
            </a:fld>
            <a:endParaRPr lang="nl-NL"/>
          </a:p>
        </p:txBody>
      </p:sp>
    </p:spTree>
    <p:extLst>
      <p:ext uri="{BB962C8B-B14F-4D97-AF65-F5344CB8AC3E}">
        <p14:creationId xmlns:p14="http://schemas.microsoft.com/office/powerpoint/2010/main" val="2668850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Concreet: op ervaring gebaseerd leren</a:t>
            </a:r>
          </a:p>
        </p:txBody>
      </p:sp>
      <p:sp>
        <p:nvSpPr>
          <p:cNvPr id="4" name="Tijdelijke aanduiding voor dianummer 3"/>
          <p:cNvSpPr>
            <a:spLocks noGrp="1"/>
          </p:cNvSpPr>
          <p:nvPr>
            <p:ph type="sldNum" sz="quarter" idx="5"/>
          </p:nvPr>
        </p:nvSpPr>
        <p:spPr/>
        <p:txBody>
          <a:bodyPr/>
          <a:lstStyle/>
          <a:p>
            <a:fld id="{BC0DDF10-600E-7D4D-8CCA-7F74E0DD0256}" type="slidenum">
              <a:rPr lang="nl-NL" smtClean="0"/>
              <a:t>4</a:t>
            </a:fld>
            <a:endParaRPr lang="nl-NL"/>
          </a:p>
        </p:txBody>
      </p:sp>
    </p:spTree>
    <p:extLst>
      <p:ext uri="{BB962C8B-B14F-4D97-AF65-F5344CB8AC3E}">
        <p14:creationId xmlns:p14="http://schemas.microsoft.com/office/powerpoint/2010/main" val="4135830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het leren moet er naast abstract leren ook aandacht zijn voor concreet leren. </a:t>
            </a:r>
          </a:p>
          <a:p>
            <a:r>
              <a:rPr lang="nl-NL" dirty="0"/>
              <a:t>En in het leren zijn nog 2 polariteiten, namelijk actief en reflectief.</a:t>
            </a:r>
          </a:p>
          <a:p>
            <a:endParaRPr lang="nl-NL" dirty="0"/>
          </a:p>
          <a:p>
            <a:r>
              <a:rPr lang="nl-NL" dirty="0" err="1"/>
              <a:t>Kolb</a:t>
            </a:r>
            <a:r>
              <a:rPr lang="nl-NL" dirty="0"/>
              <a:t> zette dit in een assenstelsel en de leercyclus was geboren.</a:t>
            </a:r>
          </a:p>
          <a:p>
            <a:endParaRPr lang="nl-NL" dirty="0"/>
          </a:p>
          <a:p>
            <a:r>
              <a:rPr lang="nl-NL" dirty="0" err="1"/>
              <a:t>Kolb</a:t>
            </a:r>
            <a:r>
              <a:rPr lang="nl-NL" dirty="0"/>
              <a:t> spreekt van een leercyclus als een aantal opeenvolgende stappen die zich spiraalsgewijs verder ontwikkelen en verdiepen.</a:t>
            </a:r>
          </a:p>
          <a:p>
            <a:r>
              <a:rPr lang="nl-NL" dirty="0"/>
              <a:t>Het cyclische karakter van leren geeft aan dat we van concrete ervaring leren door te observeren en te reflecteren op die ervaring, theoretische modellen en concepten erbij betrekken waardoor er nieuwe plannen en opties geformuleerd kunnen worden.</a:t>
            </a:r>
          </a:p>
          <a:p>
            <a:r>
              <a:rPr lang="nl-NL" dirty="0"/>
              <a:t>Na een keus gemaakt te hebben, wordt er geëxperimenteerd met het nieuw plan en dit experiment levert een nieuwe ervaring op.</a:t>
            </a:r>
          </a:p>
          <a:p>
            <a:endParaRPr lang="nl-NL" dirty="0"/>
          </a:p>
          <a:p>
            <a:r>
              <a:rPr lang="nl-NL" dirty="0"/>
              <a:t>Deze cyclus is gelijk aan de cyclus voor het oplossen van problemen. Echter is oplossen van problemen een eenvoudige vorm van leren. Als de oplossing is gevonden, is de actie afgerond. Maar wanneer de oplossing leidt tot nieuw gedrag (creëren van kennis door ervaring) is er sprake van tweedimensionaal leren, het leren zet zich door op een dieper niveau en wordt cyclisch van aard.</a:t>
            </a:r>
          </a:p>
        </p:txBody>
      </p:sp>
      <p:sp>
        <p:nvSpPr>
          <p:cNvPr id="4" name="Tijdelijke aanduiding voor dianummer 3"/>
          <p:cNvSpPr>
            <a:spLocks noGrp="1"/>
          </p:cNvSpPr>
          <p:nvPr>
            <p:ph type="sldNum" sz="quarter" idx="5"/>
          </p:nvPr>
        </p:nvSpPr>
        <p:spPr/>
        <p:txBody>
          <a:bodyPr/>
          <a:lstStyle/>
          <a:p>
            <a:fld id="{BC0DDF10-600E-7D4D-8CCA-7F74E0DD0256}" type="slidenum">
              <a:rPr lang="nl-NL" smtClean="0"/>
              <a:t>5</a:t>
            </a:fld>
            <a:endParaRPr lang="nl-NL"/>
          </a:p>
        </p:txBody>
      </p:sp>
    </p:spTree>
    <p:extLst>
      <p:ext uri="{BB962C8B-B14F-4D97-AF65-F5344CB8AC3E}">
        <p14:creationId xmlns:p14="http://schemas.microsoft.com/office/powerpoint/2010/main" val="2766926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nieuwe van </a:t>
            </a:r>
            <a:r>
              <a:rPr lang="nl-NL" dirty="0" err="1"/>
              <a:t>Kolb</a:t>
            </a:r>
            <a:r>
              <a:rPr lang="nl-NL" dirty="0"/>
              <a:t>, was niet zozeer het bestaan van verschillende leerstijlen, maar de bewustwording dat, wil leren zich verdiepen en ontwikkelen, er vooral aandacht moet zijn voor de reflectieve kant van het leren. </a:t>
            </a:r>
          </a:p>
          <a:p>
            <a:r>
              <a:rPr lang="nl-NL" dirty="0"/>
              <a:t>Want daar hebben we met z’n allen geen tijd voor door de hectiek van alledag. En we hebben het niet geleerd.</a:t>
            </a:r>
          </a:p>
          <a:p>
            <a:endParaRPr lang="nl-NL" dirty="0"/>
          </a:p>
          <a:p>
            <a:r>
              <a:rPr lang="nl-NL" dirty="0"/>
              <a:t>Bewust worden van je leerstijl biedt een uitdaging om </a:t>
            </a:r>
            <a:r>
              <a:rPr lang="nl-NL" dirty="0" err="1"/>
              <a:t>integratiever</a:t>
            </a:r>
            <a:r>
              <a:rPr lang="nl-NL" dirty="0"/>
              <a:t> te leren en verschillende stijlkenmerken meer in balans te brengen.</a:t>
            </a:r>
          </a:p>
          <a:p>
            <a:pPr marL="171450" indent="-171450">
              <a:buFont typeface="Wingdings" pitchFamily="2" charset="2"/>
              <a:buChar char="à"/>
            </a:pPr>
            <a:r>
              <a:rPr lang="nl-NL" dirty="0">
                <a:sym typeface="Wingdings" pitchFamily="2" charset="2"/>
              </a:rPr>
              <a:t>Bewust andere leerstijlen inzetten.</a:t>
            </a:r>
          </a:p>
          <a:p>
            <a:pPr marL="0" indent="0">
              <a:buFont typeface="Wingdings" pitchFamily="2" charset="2"/>
              <a:buNone/>
            </a:pPr>
            <a:endParaRPr lang="nl-NL" dirty="0">
              <a:sym typeface="Wingdings" pitchFamily="2" charset="2"/>
            </a:endParaRPr>
          </a:p>
          <a:p>
            <a:pPr marL="0" indent="0">
              <a:buFont typeface="Wingdings" pitchFamily="2" charset="2"/>
              <a:buNone/>
            </a:pPr>
            <a:r>
              <a:rPr lang="nl-NL" dirty="0">
                <a:sym typeface="Wingdings" pitchFamily="2" charset="2"/>
              </a:rPr>
              <a:t>Iedereen heeft een unieke leerstijl met sterke en zwakke kanten. Als je er oog voor hebt, kun je je zwakkere kanten versterken.</a:t>
            </a:r>
          </a:p>
          <a:p>
            <a:pPr marL="0" indent="0">
              <a:buFont typeface="Wingdings" pitchFamily="2" charset="2"/>
              <a:buNone/>
            </a:pPr>
            <a:endParaRPr lang="nl-NL" dirty="0">
              <a:sym typeface="Wingdings" pitchFamily="2" charset="2"/>
            </a:endParaRPr>
          </a:p>
          <a:p>
            <a:pPr marL="0" indent="0">
              <a:buFont typeface="Wingdings" pitchFamily="2" charset="2"/>
              <a:buNone/>
            </a:pPr>
            <a:r>
              <a:rPr lang="nl-NL" dirty="0">
                <a:sym typeface="Wingdings" pitchFamily="2" charset="2"/>
              </a:rPr>
              <a:t>Het hebben van een eigen leerstijl betekent dat er een voorkeur is om het leren te starten in het sterkst ontwikkelde kwadrant, en ga je vanaf daar door in de cyclus. Dus de leercyclus start niet altijd met de concrete ervaring en wordt ook niet door iedereen volledig en even intensief doorlopen. </a:t>
            </a:r>
          </a:p>
        </p:txBody>
      </p:sp>
      <p:sp>
        <p:nvSpPr>
          <p:cNvPr id="4" name="Tijdelijke aanduiding voor dianummer 3"/>
          <p:cNvSpPr>
            <a:spLocks noGrp="1"/>
          </p:cNvSpPr>
          <p:nvPr>
            <p:ph type="sldNum" sz="quarter" idx="5"/>
          </p:nvPr>
        </p:nvSpPr>
        <p:spPr/>
        <p:txBody>
          <a:bodyPr/>
          <a:lstStyle/>
          <a:p>
            <a:fld id="{BC0DDF10-600E-7D4D-8CCA-7F74E0DD0256}" type="slidenum">
              <a:rPr lang="nl-NL" smtClean="0"/>
              <a:t>6</a:t>
            </a:fld>
            <a:endParaRPr lang="nl-NL"/>
          </a:p>
        </p:txBody>
      </p:sp>
    </p:spTree>
    <p:extLst>
      <p:ext uri="{BB962C8B-B14F-4D97-AF65-F5344CB8AC3E}">
        <p14:creationId xmlns:p14="http://schemas.microsoft.com/office/powerpoint/2010/main" val="273568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test is niet valide, moeilijk te controleren en verouderd. Amerika van 1970 is niet gelijk aan Nederland anno nu.</a:t>
            </a:r>
          </a:p>
          <a:p>
            <a:endParaRPr lang="nl-NL" dirty="0"/>
          </a:p>
          <a:p>
            <a:r>
              <a:rPr lang="nl-NL" dirty="0"/>
              <a:t>De test is een model. En een opstapje naar bewustwording over leren en leren reflecteren.</a:t>
            </a:r>
          </a:p>
        </p:txBody>
      </p:sp>
      <p:sp>
        <p:nvSpPr>
          <p:cNvPr id="4" name="Tijdelijke aanduiding voor dianummer 3"/>
          <p:cNvSpPr>
            <a:spLocks noGrp="1"/>
          </p:cNvSpPr>
          <p:nvPr>
            <p:ph type="sldNum" sz="quarter" idx="5"/>
          </p:nvPr>
        </p:nvSpPr>
        <p:spPr/>
        <p:txBody>
          <a:bodyPr/>
          <a:lstStyle/>
          <a:p>
            <a:fld id="{BC0DDF10-600E-7D4D-8CCA-7F74E0DD0256}" type="slidenum">
              <a:rPr lang="nl-NL" smtClean="0"/>
              <a:t>9</a:t>
            </a:fld>
            <a:endParaRPr lang="nl-NL"/>
          </a:p>
        </p:txBody>
      </p:sp>
    </p:spTree>
    <p:extLst>
      <p:ext uri="{BB962C8B-B14F-4D97-AF65-F5344CB8AC3E}">
        <p14:creationId xmlns:p14="http://schemas.microsoft.com/office/powerpoint/2010/main" val="2371622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C0DDF10-600E-7D4D-8CCA-7F74E0DD0256}" type="slidenum">
              <a:rPr lang="nl-NL" smtClean="0"/>
              <a:t>11</a:t>
            </a:fld>
            <a:endParaRPr lang="nl-NL"/>
          </a:p>
        </p:txBody>
      </p:sp>
    </p:spTree>
    <p:extLst>
      <p:ext uri="{BB962C8B-B14F-4D97-AF65-F5344CB8AC3E}">
        <p14:creationId xmlns:p14="http://schemas.microsoft.com/office/powerpoint/2010/main" val="636802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C0DDF10-600E-7D4D-8CCA-7F74E0DD0256}" type="slidenum">
              <a:rPr lang="nl-NL" smtClean="0"/>
              <a:t>12</a:t>
            </a:fld>
            <a:endParaRPr lang="nl-NL"/>
          </a:p>
        </p:txBody>
      </p:sp>
    </p:spTree>
    <p:extLst>
      <p:ext uri="{BB962C8B-B14F-4D97-AF65-F5344CB8AC3E}">
        <p14:creationId xmlns:p14="http://schemas.microsoft.com/office/powerpoint/2010/main" val="3984431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Opdracht:</a:t>
            </a:r>
          </a:p>
          <a:p>
            <a:r>
              <a:rPr lang="nl-NL" dirty="0"/>
              <a:t>Geef antwoord op alle vragen bij elke dimensie voor een situatie waarin jij werkte aan je doel.</a:t>
            </a:r>
          </a:p>
        </p:txBody>
      </p:sp>
      <p:sp>
        <p:nvSpPr>
          <p:cNvPr id="4" name="Tijdelijke aanduiding voor dianummer 3"/>
          <p:cNvSpPr>
            <a:spLocks noGrp="1"/>
          </p:cNvSpPr>
          <p:nvPr>
            <p:ph type="sldNum" sz="quarter" idx="5"/>
          </p:nvPr>
        </p:nvSpPr>
        <p:spPr/>
        <p:txBody>
          <a:bodyPr/>
          <a:lstStyle/>
          <a:p>
            <a:fld id="{BC0DDF10-600E-7D4D-8CCA-7F74E0DD0256}" type="slidenum">
              <a:rPr lang="nl-NL" smtClean="0"/>
              <a:t>13</a:t>
            </a:fld>
            <a:endParaRPr lang="nl-NL"/>
          </a:p>
        </p:txBody>
      </p:sp>
    </p:spTree>
    <p:extLst>
      <p:ext uri="{BB962C8B-B14F-4D97-AF65-F5344CB8AC3E}">
        <p14:creationId xmlns:p14="http://schemas.microsoft.com/office/powerpoint/2010/main" val="20408499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nl-NL"/>
              <a:t>Klik om stijl te bewerken</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1095962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1FD0981-E196-D246-BCAF-C849C46A2664}"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29C416D-10EA-034B-A647-6FC6B16C9D34}" type="slidenum">
              <a:rPr lang="nl-NL" smtClean="0"/>
              <a:t>‹nr.›</a:t>
            </a:fld>
            <a:endParaRPr lang="nl-NL"/>
          </a:p>
        </p:txBody>
      </p:sp>
    </p:spTree>
    <p:extLst>
      <p:ext uri="{BB962C8B-B14F-4D97-AF65-F5344CB8AC3E}">
        <p14:creationId xmlns:p14="http://schemas.microsoft.com/office/powerpoint/2010/main" val="165176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1FD0981-E196-D246-BCAF-C849C46A2664}" type="datetimeFigureOut">
              <a:rPr lang="nl-NL" smtClean="0"/>
              <a:t>12-2-2020</a:t>
            </a:fld>
            <a:endParaRPr lang="nl-NL"/>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29C416D-10EA-034B-A647-6FC6B16C9D34}" type="slidenum">
              <a:rPr lang="nl-NL" smtClean="0"/>
              <a:t>‹nr.›</a:t>
            </a:fld>
            <a:endParaRPr lang="nl-NL"/>
          </a:p>
        </p:txBody>
      </p:sp>
    </p:spTree>
    <p:extLst>
      <p:ext uri="{BB962C8B-B14F-4D97-AF65-F5344CB8AC3E}">
        <p14:creationId xmlns:p14="http://schemas.microsoft.com/office/powerpoint/2010/main" val="261447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1FD0981-E196-D246-BCAF-C849C46A2664}"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29C416D-10EA-034B-A647-6FC6B16C9D34}"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254356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1FD0981-E196-D246-BCAF-C849C46A2664}"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29C416D-10EA-034B-A647-6FC6B16C9D34}"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18339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sp>
        <p:nvSpPr>
          <p:cNvPr id="8" name="object 3"/>
          <p:cNvSpPr/>
          <p:nvPr/>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346622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pic>
        <p:nvPicPr>
          <p:cNvPr id="12" name="Afbeelding 11"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14011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p:nvGrpSpPr>
        <p:grpSpPr>
          <a:xfrm>
            <a:off x="1219320" y="406440"/>
            <a:ext cx="9754870" cy="5487515"/>
            <a:chOff x="1219320" y="406440"/>
            <a:chExt cx="9754870" cy="5487515"/>
          </a:xfrm>
        </p:grpSpPr>
        <p:grpSp>
          <p:nvGrpSpPr>
            <p:cNvPr id="22" name="Groep 21"/>
            <p:cNvGrpSpPr/>
            <p:nvPr/>
          </p:nvGrpSpPr>
          <p:grpSpPr>
            <a:xfrm>
              <a:off x="1219320" y="406440"/>
              <a:ext cx="9754870" cy="5487515"/>
              <a:chOff x="1219320" y="406440"/>
              <a:chExt cx="9754870" cy="5487515"/>
            </a:xfrm>
          </p:grpSpPr>
          <p:sp>
            <p:nvSpPr>
              <p:cNvPr id="11" name="object 2"/>
              <p:cNvSpPr/>
              <p:nvPr/>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1FD0981-E196-D246-BCAF-C849C46A2664}" type="datetimeFigureOut">
              <a:rPr lang="nl-NL" smtClean="0"/>
              <a:t>12-2-2020</a:t>
            </a:fld>
            <a:endParaRPr lang="nl-NL"/>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29C416D-10EA-034B-A647-6FC6B16C9D34}" type="slidenum">
              <a:rPr lang="nl-NL" smtClean="0"/>
              <a:t>‹nr.›</a:t>
            </a:fld>
            <a:endParaRPr lang="nl-NL"/>
          </a:p>
        </p:txBody>
      </p:sp>
      <p:pic>
        <p:nvPicPr>
          <p:cNvPr id="24" name="Afbeelding 23" descr="HHS_NL_groen_HEX.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575385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p:nvGrpSpPr>
        <p:grpSpPr>
          <a:xfrm>
            <a:off x="1219315" y="406440"/>
            <a:ext cx="9754870" cy="5283835"/>
            <a:chOff x="1219315" y="406440"/>
            <a:chExt cx="9754870" cy="5283835"/>
          </a:xfrm>
        </p:grpSpPr>
        <p:sp>
          <p:nvSpPr>
            <p:cNvPr id="14" name="object 2"/>
            <p:cNvSpPr/>
            <p:nvPr/>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p:nvPicPr>
          <p:blipFill rotWithShape="1">
            <a:blip r:embed="rId3"/>
            <a:srcRect l="35801" t="59806" r="32463" b="20796"/>
            <a:stretch/>
          </p:blipFill>
          <p:spPr>
            <a:xfrm>
              <a:off x="9344025" y="4886325"/>
              <a:ext cx="866775" cy="622062"/>
            </a:xfrm>
            <a:prstGeom prst="rect">
              <a:avLst/>
            </a:prstGeom>
          </p:spPr>
        </p:pic>
      </p:grpSp>
      <p:sp>
        <p:nvSpPr>
          <p:cNvPr id="16"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1FD0981-E196-D246-BCAF-C849C46A2664}" type="datetimeFigureOut">
              <a:rPr lang="nl-NL" smtClean="0"/>
              <a:t>12-2-2020</a:t>
            </a:fld>
            <a:endParaRPr lang="nl-NL"/>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29C416D-10EA-034B-A647-6FC6B16C9D34}" type="slidenum">
              <a:rPr lang="nl-NL" smtClean="0"/>
              <a:t>‹nr.›</a:t>
            </a:fld>
            <a:endParaRPr lang="nl-NL"/>
          </a:p>
        </p:txBody>
      </p:sp>
      <p:pic>
        <p:nvPicPr>
          <p:cNvPr id="24" name="Afbeelding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98189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nl-NL"/>
              <a:t>Klik om stijl te bewerken</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nl-NL"/>
              <a:t>Tekststijl van het model bewerken
Tweede niveau
Derde niveau
Vierde niveau
Vijfde niveau</a:t>
            </a:r>
            <a:endParaRPr lang="en-US"/>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HOOFDSTUK</a:t>
            </a:r>
          </a:p>
        </p:txBody>
      </p:sp>
    </p:spTree>
    <p:extLst>
      <p:ext uri="{BB962C8B-B14F-4D97-AF65-F5344CB8AC3E}">
        <p14:creationId xmlns:p14="http://schemas.microsoft.com/office/powerpoint/2010/main" val="576154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Tree>
    <p:extLst>
      <p:ext uri="{BB962C8B-B14F-4D97-AF65-F5344CB8AC3E}">
        <p14:creationId xmlns:p14="http://schemas.microsoft.com/office/powerpoint/2010/main" val="409318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1FD0981-E196-D246-BCAF-C849C46A2664}"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29C416D-10EA-034B-A647-6FC6B16C9D34}" type="slidenum">
              <a:rPr lang="nl-NL" smtClean="0"/>
              <a:t>‹nr.›</a:t>
            </a:fld>
            <a:endParaRPr lang="nl-NL"/>
          </a:p>
        </p:txBody>
      </p:sp>
      <p:pic>
        <p:nvPicPr>
          <p:cNvPr id="10" name="Afbeelding 9"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418019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a:solidFill>
                  <a:schemeClr val="tx2"/>
                </a:solidFill>
                <a:latin typeface="Arial"/>
                <a:cs typeface="Arial"/>
              </a:rPr>
              <a:t>75</a:t>
            </a:r>
            <a:endParaRPr lang="en-US" sz="1200" spc="-5" dirty="0">
              <a:solidFill>
                <a:schemeClr val="tx2"/>
              </a:solidFill>
              <a:latin typeface="Arial"/>
              <a:cs typeface="Arial"/>
            </a:endParaRPr>
          </a:p>
          <a:p>
            <a:pPr marL="560070" marR="5080" indent="-548005" algn="r">
              <a:lnSpc>
                <a:spcPct val="111100"/>
              </a:lnSpc>
            </a:pPr>
            <a:r>
              <a:rPr sz="1200" spc="-5" dirty="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a:solidFill>
                  <a:schemeClr val="tx2"/>
                </a:solidFill>
                <a:latin typeface="+mn-lt"/>
                <a:cs typeface="Arial"/>
              </a:rPr>
              <a:t>Meester P. </a:t>
            </a:r>
            <a:r>
              <a:rPr lang="nl-NL" sz="1200" dirty="0" err="1">
                <a:solidFill>
                  <a:schemeClr val="tx2"/>
                </a:solidFill>
                <a:latin typeface="+mn-lt"/>
                <a:cs typeface="Arial"/>
              </a:rPr>
              <a:t>Droogleever</a:t>
            </a:r>
            <a:r>
              <a:rPr lang="nl-NL" sz="1200" baseline="0" dirty="0">
                <a:solidFill>
                  <a:schemeClr val="tx2"/>
                </a:solidFill>
                <a:latin typeface="+mn-lt"/>
                <a:cs typeface="Arial"/>
              </a:rPr>
              <a:t> </a:t>
            </a:r>
            <a:r>
              <a:rPr lang="nl-NL" sz="1200" dirty="0">
                <a:solidFill>
                  <a:schemeClr val="tx2"/>
                </a:solidFill>
                <a:latin typeface="+mn-lt"/>
                <a:cs typeface="Arial"/>
              </a:rPr>
              <a:t>Fortuynweg 22</a:t>
            </a:r>
          </a:p>
          <a:p>
            <a:pPr marR="5080" algn="r">
              <a:lnSpc>
                <a:spcPct val="100000"/>
              </a:lnSpc>
              <a:spcBef>
                <a:spcPts val="260"/>
              </a:spcBef>
            </a:pPr>
            <a:r>
              <a:rPr lang="nl-NL" sz="1200" spc="-5" dirty="0">
                <a:solidFill>
                  <a:schemeClr val="tx2"/>
                </a:solidFill>
                <a:latin typeface="+mn-lt"/>
                <a:cs typeface="Arial"/>
              </a:rPr>
              <a:t>2533 SR Den</a:t>
            </a:r>
            <a:r>
              <a:rPr lang="nl-NL" sz="1200" spc="-100" dirty="0">
                <a:solidFill>
                  <a:schemeClr val="tx2"/>
                </a:solidFill>
                <a:latin typeface="+mn-lt"/>
                <a:cs typeface="Arial"/>
              </a:rPr>
              <a:t> </a:t>
            </a:r>
            <a:r>
              <a:rPr lang="nl-NL" sz="1200" spc="-5" dirty="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a:solidFill>
                  <a:schemeClr val="tx2"/>
                </a:solidFill>
                <a:latin typeface="+mn-lt"/>
                <a:cs typeface="Arial"/>
              </a:rPr>
              <a:t>Bleiswijkseweg</a:t>
            </a:r>
            <a:r>
              <a:rPr lang="nl-NL" sz="1200" dirty="0">
                <a:solidFill>
                  <a:schemeClr val="tx2"/>
                </a:solidFill>
                <a:latin typeface="+mn-lt"/>
                <a:cs typeface="Arial"/>
              </a:rPr>
              <a:t> 37</a:t>
            </a:r>
            <a:endParaRPr lang="nl-NL" sz="1200" spc="-5" dirty="0">
              <a:solidFill>
                <a:schemeClr val="tx2"/>
              </a:solidFill>
              <a:latin typeface="+mn-lt"/>
              <a:cs typeface="Arial"/>
            </a:endParaRPr>
          </a:p>
          <a:p>
            <a:pPr marL="12700" algn="r">
              <a:lnSpc>
                <a:spcPct val="100000"/>
              </a:lnSpc>
              <a:spcBef>
                <a:spcPts val="260"/>
              </a:spcBef>
            </a:pPr>
            <a:r>
              <a:rPr lang="nl-NL" sz="1200" spc="-5" dirty="0">
                <a:solidFill>
                  <a:schemeClr val="tx2"/>
                </a:solidFill>
                <a:latin typeface="+mn-lt"/>
                <a:cs typeface="Arial"/>
              </a:rPr>
              <a:t>2712 BP</a:t>
            </a:r>
            <a:r>
              <a:rPr lang="nl-NL" sz="1200" dirty="0">
                <a:solidFill>
                  <a:schemeClr val="tx2"/>
                </a:solidFill>
                <a:latin typeface="+mn-lt"/>
                <a:cs typeface="Arial"/>
              </a:rPr>
              <a:t> </a:t>
            </a:r>
            <a:r>
              <a:rPr lang="nl-NL" sz="1200" spc="-5" dirty="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3477581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327061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719231-75B1-BE48-B5AE-7A071E9580F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73561F0-1324-FA44-937F-77F64801EC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D2FD8FE-B137-2448-930D-3291BB999E13}"/>
              </a:ext>
            </a:extLst>
          </p:cNvPr>
          <p:cNvSpPr>
            <a:spLocks noGrp="1"/>
          </p:cNvSpPr>
          <p:nvPr>
            <p:ph type="dt" sz="half" idx="10"/>
          </p:nvPr>
        </p:nvSpPr>
        <p:spPr/>
        <p:txBody>
          <a:bodyPr/>
          <a:lstStyle/>
          <a:p>
            <a:fld id="{A1FD0981-E196-D246-BCAF-C849C46A2664}" type="datetimeFigureOut">
              <a:rPr lang="nl-NL" smtClean="0"/>
              <a:t>12-2-2020</a:t>
            </a:fld>
            <a:endParaRPr lang="nl-NL"/>
          </a:p>
        </p:txBody>
      </p:sp>
      <p:sp>
        <p:nvSpPr>
          <p:cNvPr id="5" name="Tijdelijke aanduiding voor voettekst 4">
            <a:extLst>
              <a:ext uri="{FF2B5EF4-FFF2-40B4-BE49-F238E27FC236}">
                <a16:creationId xmlns:a16="http://schemas.microsoft.com/office/drawing/2014/main" id="{B5D71BA0-A2B7-8441-BCEE-2EFF3D6B3AF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41A983B-EED3-1B42-98E5-69553E9F8522}"/>
              </a:ext>
            </a:extLst>
          </p:cNvPr>
          <p:cNvSpPr>
            <a:spLocks noGrp="1"/>
          </p:cNvSpPr>
          <p:nvPr>
            <p:ph type="sldNum" sz="quarter" idx="12"/>
          </p:nvPr>
        </p:nvSpPr>
        <p:spPr/>
        <p:txBody>
          <a:bodyPr/>
          <a:lstStyle/>
          <a:p>
            <a:fld id="{229C416D-10EA-034B-A647-6FC6B16C9D34}" type="slidenum">
              <a:rPr lang="nl-NL" smtClean="0"/>
              <a:t>‹nr.›</a:t>
            </a:fld>
            <a:endParaRPr lang="nl-NL"/>
          </a:p>
        </p:txBody>
      </p:sp>
    </p:spTree>
    <p:extLst>
      <p:ext uri="{BB962C8B-B14F-4D97-AF65-F5344CB8AC3E}">
        <p14:creationId xmlns:p14="http://schemas.microsoft.com/office/powerpoint/2010/main" val="773311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1FD0981-E196-D246-BCAF-C849C46A2664}" type="datetimeFigureOut">
              <a:rPr lang="nl-NL" smtClean="0"/>
              <a:t>12-2-2020</a:t>
            </a:fld>
            <a:endParaRPr lang="nl-NL"/>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1"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229C416D-10EA-034B-A647-6FC6B16C9D34}" type="slidenum">
              <a:rPr lang="nl-NL" smtClean="0"/>
              <a:t>‹nr.›</a:t>
            </a:fld>
            <a:endParaRPr lang="nl-NL"/>
          </a:p>
        </p:txBody>
      </p:sp>
      <p:pic>
        <p:nvPicPr>
          <p:cNvPr id="8" name="Afbeelding 7" descr="HHS_NL_groen_HEX.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97114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1A7BFC5-F797-BF42-8DDC-C5009E5EEC15}"/>
              </a:ext>
            </a:extLst>
          </p:cNvPr>
          <p:cNvSpPr>
            <a:spLocks noGrp="1"/>
          </p:cNvSpPr>
          <p:nvPr>
            <p:ph type="title"/>
          </p:nvPr>
        </p:nvSpPr>
        <p:spPr>
          <a:xfrm>
            <a:off x="6693558" y="1041399"/>
            <a:ext cx="4091304" cy="373436"/>
          </a:xfrm>
        </p:spPr>
        <p:txBody>
          <a:bodyPr/>
          <a:lstStyle/>
          <a:p>
            <a:r>
              <a:rPr lang="nl-NL" dirty="0"/>
              <a:t>Studiecoaching</a:t>
            </a:r>
          </a:p>
        </p:txBody>
      </p:sp>
      <p:sp>
        <p:nvSpPr>
          <p:cNvPr id="4" name="Tijdelijke aanduiding voor inhoud 3">
            <a:extLst>
              <a:ext uri="{FF2B5EF4-FFF2-40B4-BE49-F238E27FC236}">
                <a16:creationId xmlns:a16="http://schemas.microsoft.com/office/drawing/2014/main" id="{0BD379B6-00FB-FD43-8221-C50C15E1E04F}"/>
              </a:ext>
            </a:extLst>
          </p:cNvPr>
          <p:cNvSpPr>
            <a:spLocks noGrp="1"/>
          </p:cNvSpPr>
          <p:nvPr>
            <p:ph idx="1"/>
          </p:nvPr>
        </p:nvSpPr>
        <p:spPr/>
        <p:txBody>
          <a:bodyPr/>
          <a:lstStyle/>
          <a:p>
            <a:r>
              <a:rPr lang="nl-NL" dirty="0"/>
              <a:t>Thema: Reflecteren</a:t>
            </a:r>
          </a:p>
          <a:p>
            <a:endParaRPr lang="nl-NL" dirty="0"/>
          </a:p>
          <a:p>
            <a:r>
              <a:rPr lang="nl-NL" dirty="0"/>
              <a:t>Bijeenkomst 12: Ervaringsleren</a:t>
            </a:r>
          </a:p>
        </p:txBody>
      </p:sp>
      <p:sp>
        <p:nvSpPr>
          <p:cNvPr id="2" name="Tijdelijke aanduiding voor afbeelding 1"/>
          <p:cNvSpPr>
            <a:spLocks noGrp="1"/>
          </p:cNvSpPr>
          <p:nvPr>
            <p:ph type="pic" sz="quarter" idx="12"/>
          </p:nvPr>
        </p:nvSpPr>
        <p:spPr/>
      </p:sp>
    </p:spTree>
    <p:extLst>
      <p:ext uri="{BB962C8B-B14F-4D97-AF65-F5344CB8AC3E}">
        <p14:creationId xmlns:p14="http://schemas.microsoft.com/office/powerpoint/2010/main" val="3412063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1B4FA28-A79D-7945-8E03-6466337BB212}"/>
              </a:ext>
            </a:extLst>
          </p:cNvPr>
          <p:cNvSpPr>
            <a:spLocks noGrp="1"/>
          </p:cNvSpPr>
          <p:nvPr>
            <p:ph type="title"/>
          </p:nvPr>
        </p:nvSpPr>
        <p:spPr>
          <a:xfrm>
            <a:off x="2425940" y="1217403"/>
            <a:ext cx="7114540" cy="428835"/>
          </a:xfrm>
        </p:spPr>
        <p:txBody>
          <a:bodyPr/>
          <a:lstStyle/>
          <a:p>
            <a:r>
              <a:rPr lang="nl-NL" dirty="0"/>
              <a:t>Programma</a:t>
            </a:r>
          </a:p>
        </p:txBody>
      </p:sp>
      <p:sp>
        <p:nvSpPr>
          <p:cNvPr id="5" name="Tijdelijke aanduiding voor inhoud 4">
            <a:extLst>
              <a:ext uri="{FF2B5EF4-FFF2-40B4-BE49-F238E27FC236}">
                <a16:creationId xmlns:a16="http://schemas.microsoft.com/office/drawing/2014/main" id="{F17E31D1-5A8E-7243-9C8D-42BADB1B348B}"/>
              </a:ext>
            </a:extLst>
          </p:cNvPr>
          <p:cNvSpPr>
            <a:spLocks noGrp="1"/>
          </p:cNvSpPr>
          <p:nvPr>
            <p:ph idx="1"/>
          </p:nvPr>
        </p:nvSpPr>
        <p:spPr/>
        <p:txBody>
          <a:bodyPr/>
          <a:lstStyle/>
          <a:p>
            <a:r>
              <a:rPr lang="nl-NL" dirty="0"/>
              <a:t>Leerprocessen </a:t>
            </a:r>
            <a:r>
              <a:rPr lang="nl-NL" dirty="0" err="1"/>
              <a:t>Kolb</a:t>
            </a:r>
            <a:endParaRPr lang="nl-NL" dirty="0"/>
          </a:p>
          <a:p>
            <a:r>
              <a:rPr lang="nl-NL" dirty="0"/>
              <a:t>Leerstijl en leerstijlentest</a:t>
            </a:r>
          </a:p>
          <a:p>
            <a:r>
              <a:rPr lang="nl-NL" dirty="0"/>
              <a:t>Jouw leervoorkeur</a:t>
            </a:r>
          </a:p>
          <a:p>
            <a:r>
              <a:rPr lang="nl-NL" dirty="0"/>
              <a:t>Reflectie en bewustwordingsproces</a:t>
            </a:r>
          </a:p>
          <a:p>
            <a:r>
              <a:rPr lang="nl-NL" dirty="0"/>
              <a:t>Reflectie in dimensies</a:t>
            </a:r>
          </a:p>
          <a:p>
            <a:r>
              <a:rPr lang="nl-NL" dirty="0"/>
              <a:t>Intervisie: de zevenstappenmethode</a:t>
            </a:r>
          </a:p>
        </p:txBody>
      </p:sp>
    </p:spTree>
    <p:extLst>
      <p:ext uri="{BB962C8B-B14F-4D97-AF65-F5344CB8AC3E}">
        <p14:creationId xmlns:p14="http://schemas.microsoft.com/office/powerpoint/2010/main" val="166093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6B0EBFD-E3E2-2140-A713-326ECFAD7C3C}"/>
              </a:ext>
            </a:extLst>
          </p:cNvPr>
          <p:cNvSpPr>
            <a:spLocks noGrp="1"/>
          </p:cNvSpPr>
          <p:nvPr>
            <p:ph type="title"/>
          </p:nvPr>
        </p:nvSpPr>
        <p:spPr>
          <a:xfrm>
            <a:off x="2425940" y="1217403"/>
            <a:ext cx="7114540" cy="428835"/>
          </a:xfrm>
        </p:spPr>
        <p:txBody>
          <a:bodyPr/>
          <a:lstStyle/>
          <a:p>
            <a:r>
              <a:rPr lang="nl-NL" dirty="0"/>
              <a:t>Leerprocessen </a:t>
            </a:r>
            <a:r>
              <a:rPr lang="nl-NL" dirty="0" err="1"/>
              <a:t>Kolb</a:t>
            </a:r>
            <a:endParaRPr lang="nl-NL" dirty="0"/>
          </a:p>
        </p:txBody>
      </p:sp>
      <p:sp>
        <p:nvSpPr>
          <p:cNvPr id="5" name="Tijdelijke aanduiding voor inhoud 4">
            <a:extLst>
              <a:ext uri="{FF2B5EF4-FFF2-40B4-BE49-F238E27FC236}">
                <a16:creationId xmlns:a16="http://schemas.microsoft.com/office/drawing/2014/main" id="{9B292BC6-5922-1D4F-B7E4-B84AB61DD896}"/>
              </a:ext>
            </a:extLst>
          </p:cNvPr>
          <p:cNvSpPr>
            <a:spLocks noGrp="1"/>
          </p:cNvSpPr>
          <p:nvPr>
            <p:ph idx="1"/>
          </p:nvPr>
        </p:nvSpPr>
        <p:spPr/>
        <p:txBody>
          <a:bodyPr>
            <a:normAutofit fontScale="92500" lnSpcReduction="20000"/>
          </a:bodyPr>
          <a:lstStyle/>
          <a:p>
            <a:r>
              <a:rPr lang="nl-NL" dirty="0"/>
              <a:t>Hulpmiddel in bewustwording over eigen leren en groepsleren.</a:t>
            </a:r>
          </a:p>
          <a:p>
            <a:endParaRPr lang="nl-NL" dirty="0"/>
          </a:p>
          <a:p>
            <a:r>
              <a:rPr lang="nl-NL" dirty="0"/>
              <a:t>Er moet aandacht zijn voor de </a:t>
            </a:r>
            <a:r>
              <a:rPr lang="nl-NL" u="sng" dirty="0"/>
              <a:t>reflectieve kant </a:t>
            </a:r>
            <a:r>
              <a:rPr lang="nl-NL" dirty="0"/>
              <a:t>van het leren, om het leren te verdiepen en ontwikkelen. </a:t>
            </a:r>
          </a:p>
          <a:p>
            <a:endParaRPr lang="nl-NL" dirty="0"/>
          </a:p>
          <a:p>
            <a:r>
              <a:rPr lang="nl-NL" dirty="0"/>
              <a:t>Bewustwording</a:t>
            </a:r>
          </a:p>
          <a:p>
            <a:r>
              <a:rPr lang="nl-NL" dirty="0"/>
              <a:t>Het leren te verdiepen</a:t>
            </a:r>
          </a:p>
          <a:p>
            <a:r>
              <a:rPr lang="nl-NL" dirty="0"/>
              <a:t>Leren reflecteren</a:t>
            </a:r>
          </a:p>
          <a:p>
            <a:r>
              <a:rPr lang="nl-NL" dirty="0"/>
              <a:t>Creatief oefenen</a:t>
            </a:r>
          </a:p>
          <a:p>
            <a:r>
              <a:rPr lang="nl-NL" dirty="0"/>
              <a:t>Leren binnen teams en organisaties</a:t>
            </a:r>
          </a:p>
        </p:txBody>
      </p:sp>
    </p:spTree>
    <p:extLst>
      <p:ext uri="{BB962C8B-B14F-4D97-AF65-F5344CB8AC3E}">
        <p14:creationId xmlns:p14="http://schemas.microsoft.com/office/powerpoint/2010/main" val="3083098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CBA87E4-5AE3-D34E-8FE9-6E3B24AA40CD}"/>
              </a:ext>
            </a:extLst>
          </p:cNvPr>
          <p:cNvSpPr>
            <a:spLocks noGrp="1"/>
          </p:cNvSpPr>
          <p:nvPr>
            <p:ph type="title"/>
          </p:nvPr>
        </p:nvSpPr>
        <p:spPr/>
        <p:txBody>
          <a:bodyPr/>
          <a:lstStyle/>
          <a:p>
            <a:endParaRPr lang="nl-NL"/>
          </a:p>
        </p:txBody>
      </p:sp>
      <p:sp>
        <p:nvSpPr>
          <p:cNvPr id="5" name="Tijdelijke aanduiding voor inhoud 4">
            <a:extLst>
              <a:ext uri="{FF2B5EF4-FFF2-40B4-BE49-F238E27FC236}">
                <a16:creationId xmlns:a16="http://schemas.microsoft.com/office/drawing/2014/main" id="{6D6C41FA-30AC-CA4F-AF0C-2B997F6153AD}"/>
              </a:ext>
            </a:extLst>
          </p:cNvPr>
          <p:cNvSpPr>
            <a:spLocks noGrp="1"/>
          </p:cNvSpPr>
          <p:nvPr>
            <p:ph idx="1"/>
          </p:nvPr>
        </p:nvSpPr>
        <p:spPr>
          <a:xfrm>
            <a:off x="5208052" y="1858268"/>
            <a:ext cx="1245515" cy="409665"/>
          </a:xfrm>
        </p:spPr>
        <p:txBody>
          <a:bodyPr>
            <a:normAutofit fontScale="85000" lnSpcReduction="20000"/>
          </a:bodyPr>
          <a:lstStyle/>
          <a:p>
            <a:pPr marL="0" indent="0">
              <a:buNone/>
            </a:pPr>
            <a:r>
              <a:rPr lang="nl-NL" dirty="0"/>
              <a:t>Concreet</a:t>
            </a:r>
          </a:p>
        </p:txBody>
      </p:sp>
      <p:cxnSp>
        <p:nvCxnSpPr>
          <p:cNvPr id="7" name="Rechte verbindingslijn 6">
            <a:extLst>
              <a:ext uri="{FF2B5EF4-FFF2-40B4-BE49-F238E27FC236}">
                <a16:creationId xmlns:a16="http://schemas.microsoft.com/office/drawing/2014/main" id="{700A34B2-F143-FB49-8BD8-449C55DDA177}"/>
              </a:ext>
            </a:extLst>
          </p:cNvPr>
          <p:cNvCxnSpPr>
            <a:cxnSpLocks/>
          </p:cNvCxnSpPr>
          <p:nvPr/>
        </p:nvCxnSpPr>
        <p:spPr>
          <a:xfrm>
            <a:off x="5791200" y="2479964"/>
            <a:ext cx="0" cy="3311237"/>
          </a:xfrm>
          <a:prstGeom prst="line">
            <a:avLst/>
          </a:prstGeom>
        </p:spPr>
        <p:style>
          <a:lnRef idx="1">
            <a:schemeClr val="accent1"/>
          </a:lnRef>
          <a:fillRef idx="0">
            <a:schemeClr val="accent1"/>
          </a:fillRef>
          <a:effectRef idx="0">
            <a:schemeClr val="accent1"/>
          </a:effectRef>
          <a:fontRef idx="minor">
            <a:schemeClr val="tx1"/>
          </a:fontRef>
        </p:style>
      </p:cxnSp>
      <p:sp>
        <p:nvSpPr>
          <p:cNvPr id="9" name="Tijdelijke aanduiding voor inhoud 4">
            <a:extLst>
              <a:ext uri="{FF2B5EF4-FFF2-40B4-BE49-F238E27FC236}">
                <a16:creationId xmlns:a16="http://schemas.microsoft.com/office/drawing/2014/main" id="{E1351FA7-B443-3E4A-9133-0F76DF06947D}"/>
              </a:ext>
            </a:extLst>
          </p:cNvPr>
          <p:cNvSpPr txBox="1">
            <a:spLocks/>
          </p:cNvSpPr>
          <p:nvPr/>
        </p:nvSpPr>
        <p:spPr>
          <a:xfrm>
            <a:off x="5208052" y="6003232"/>
            <a:ext cx="1205905" cy="516560"/>
          </a:xfrm>
          <a:prstGeom prst="rect">
            <a:avLst/>
          </a:prstGeom>
        </p:spPr>
        <p:txBody>
          <a:bodyPr vert="horz" lIns="91440" tIns="45720" rIns="91440" bIns="45720" rtlCol="0">
            <a:normAutofit/>
          </a:bodyPr>
          <a:lst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dirty="0"/>
              <a:t>Abstract </a:t>
            </a:r>
          </a:p>
        </p:txBody>
      </p:sp>
    </p:spTree>
    <p:extLst>
      <p:ext uri="{BB962C8B-B14F-4D97-AF65-F5344CB8AC3E}">
        <p14:creationId xmlns:p14="http://schemas.microsoft.com/office/powerpoint/2010/main" val="53333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4314541-BCD1-DC48-BB92-807B098165D2}"/>
              </a:ext>
            </a:extLst>
          </p:cNvPr>
          <p:cNvSpPr>
            <a:spLocks noGrp="1"/>
          </p:cNvSpPr>
          <p:nvPr>
            <p:ph type="title"/>
          </p:nvPr>
        </p:nvSpPr>
        <p:spPr>
          <a:xfrm>
            <a:off x="2425940" y="1217403"/>
            <a:ext cx="7114540" cy="428835"/>
          </a:xfrm>
        </p:spPr>
        <p:txBody>
          <a:bodyPr/>
          <a:lstStyle/>
          <a:p>
            <a:r>
              <a:rPr lang="nl-NL" dirty="0"/>
              <a:t>Leerprocessen van </a:t>
            </a:r>
            <a:r>
              <a:rPr lang="nl-NL" dirty="0" err="1"/>
              <a:t>Kolb</a:t>
            </a:r>
            <a:endParaRPr lang="nl-NL" dirty="0"/>
          </a:p>
        </p:txBody>
      </p:sp>
      <p:sp>
        <p:nvSpPr>
          <p:cNvPr id="5" name="Tijdelijke aanduiding voor inhoud 4">
            <a:extLst>
              <a:ext uri="{FF2B5EF4-FFF2-40B4-BE49-F238E27FC236}">
                <a16:creationId xmlns:a16="http://schemas.microsoft.com/office/drawing/2014/main" id="{0C0FA6C2-9D88-BB4B-B50B-6D5EB64866F6}"/>
              </a:ext>
            </a:extLst>
          </p:cNvPr>
          <p:cNvSpPr>
            <a:spLocks noGrp="1"/>
          </p:cNvSpPr>
          <p:nvPr>
            <p:ph idx="1"/>
          </p:nvPr>
        </p:nvSpPr>
        <p:spPr>
          <a:xfrm>
            <a:off x="762000" y="3311237"/>
            <a:ext cx="2036620" cy="900546"/>
          </a:xfrm>
        </p:spPr>
        <p:txBody>
          <a:bodyPr>
            <a:noAutofit/>
          </a:bodyPr>
          <a:lstStyle/>
          <a:p>
            <a:pPr marL="0" indent="0">
              <a:buNone/>
            </a:pPr>
            <a:r>
              <a:rPr lang="nl-NL" sz="1800" dirty="0"/>
              <a:t>Actief</a:t>
            </a:r>
          </a:p>
          <a:p>
            <a:pPr marL="0" indent="0">
              <a:buNone/>
            </a:pPr>
            <a:r>
              <a:rPr lang="nl-NL" sz="1800" dirty="0"/>
              <a:t> experimenteren</a:t>
            </a:r>
          </a:p>
        </p:txBody>
      </p:sp>
      <p:cxnSp>
        <p:nvCxnSpPr>
          <p:cNvPr id="7" name="Rechte verbindingslijn 6">
            <a:extLst>
              <a:ext uri="{FF2B5EF4-FFF2-40B4-BE49-F238E27FC236}">
                <a16:creationId xmlns:a16="http://schemas.microsoft.com/office/drawing/2014/main" id="{865EF647-FB78-CE4B-9921-D2065DBA2614}"/>
              </a:ext>
            </a:extLst>
          </p:cNvPr>
          <p:cNvCxnSpPr>
            <a:cxnSpLocks/>
          </p:cNvCxnSpPr>
          <p:nvPr/>
        </p:nvCxnSpPr>
        <p:spPr>
          <a:xfrm>
            <a:off x="2840182" y="3796145"/>
            <a:ext cx="577734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ijdelijke aanduiding voor inhoud 4">
            <a:extLst>
              <a:ext uri="{FF2B5EF4-FFF2-40B4-BE49-F238E27FC236}">
                <a16:creationId xmlns:a16="http://schemas.microsoft.com/office/drawing/2014/main" id="{E14AB3E1-06CF-BA4A-B075-DD308ACA6D2F}"/>
              </a:ext>
            </a:extLst>
          </p:cNvPr>
          <p:cNvSpPr txBox="1">
            <a:spLocks/>
          </p:cNvSpPr>
          <p:nvPr/>
        </p:nvSpPr>
        <p:spPr>
          <a:xfrm>
            <a:off x="8937577" y="3537864"/>
            <a:ext cx="1771987" cy="88173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dirty="0"/>
              <a:t>reflectief </a:t>
            </a:r>
          </a:p>
          <a:p>
            <a:pPr marL="0" indent="0">
              <a:buFont typeface="Arial" panose="020B0604020202020204" pitchFamily="34" charset="0"/>
              <a:buNone/>
            </a:pPr>
            <a:r>
              <a:rPr lang="nl-NL" dirty="0"/>
              <a:t>observeren</a:t>
            </a:r>
          </a:p>
        </p:txBody>
      </p:sp>
      <p:cxnSp>
        <p:nvCxnSpPr>
          <p:cNvPr id="12" name="Rechte verbindingslijn 11">
            <a:extLst>
              <a:ext uri="{FF2B5EF4-FFF2-40B4-BE49-F238E27FC236}">
                <a16:creationId xmlns:a16="http://schemas.microsoft.com/office/drawing/2014/main" id="{3B093126-355D-9743-84D5-B54478026498}"/>
              </a:ext>
            </a:extLst>
          </p:cNvPr>
          <p:cNvCxnSpPr/>
          <p:nvPr/>
        </p:nvCxnSpPr>
        <p:spPr>
          <a:xfrm>
            <a:off x="5708073" y="2244436"/>
            <a:ext cx="0" cy="3616037"/>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hthoek 14">
            <a:extLst>
              <a:ext uri="{FF2B5EF4-FFF2-40B4-BE49-F238E27FC236}">
                <a16:creationId xmlns:a16="http://schemas.microsoft.com/office/drawing/2014/main" id="{FAB497A3-CED2-F445-895C-9A1D4FD02814}"/>
              </a:ext>
            </a:extLst>
          </p:cNvPr>
          <p:cNvSpPr/>
          <p:nvPr/>
        </p:nvSpPr>
        <p:spPr>
          <a:xfrm>
            <a:off x="5177833" y="1731818"/>
            <a:ext cx="1120820" cy="646331"/>
          </a:xfrm>
          <a:prstGeom prst="rect">
            <a:avLst/>
          </a:prstGeom>
        </p:spPr>
        <p:txBody>
          <a:bodyPr wrap="none">
            <a:spAutoFit/>
          </a:bodyPr>
          <a:lstStyle/>
          <a:p>
            <a:r>
              <a:rPr lang="nl-NL" dirty="0"/>
              <a:t>Concreet</a:t>
            </a:r>
          </a:p>
          <a:p>
            <a:r>
              <a:rPr lang="nl-NL" dirty="0"/>
              <a:t>ervaren</a:t>
            </a:r>
          </a:p>
        </p:txBody>
      </p:sp>
      <p:sp>
        <p:nvSpPr>
          <p:cNvPr id="16" name="Tekstvak 15">
            <a:extLst>
              <a:ext uri="{FF2B5EF4-FFF2-40B4-BE49-F238E27FC236}">
                <a16:creationId xmlns:a16="http://schemas.microsoft.com/office/drawing/2014/main" id="{3EFBBE71-62EE-4744-917E-3B4999CF3E3D}"/>
              </a:ext>
            </a:extLst>
          </p:cNvPr>
          <p:cNvSpPr txBox="1"/>
          <p:nvPr/>
        </p:nvSpPr>
        <p:spPr>
          <a:xfrm>
            <a:off x="4645925" y="6123709"/>
            <a:ext cx="2124299" cy="707886"/>
          </a:xfrm>
          <a:prstGeom prst="rect">
            <a:avLst/>
          </a:prstGeom>
          <a:noFill/>
        </p:spPr>
        <p:txBody>
          <a:bodyPr wrap="none" rtlCol="0">
            <a:spAutoFit/>
          </a:bodyPr>
          <a:lstStyle/>
          <a:p>
            <a:pPr algn="ctr"/>
            <a:r>
              <a:rPr lang="nl-NL" sz="2000" dirty="0">
                <a:solidFill>
                  <a:srgbClr val="213343"/>
                </a:solidFill>
              </a:rPr>
              <a:t>Abstract</a:t>
            </a:r>
          </a:p>
          <a:p>
            <a:pPr algn="ctr"/>
            <a:r>
              <a:rPr lang="nl-NL" sz="2000" dirty="0">
                <a:solidFill>
                  <a:srgbClr val="213343"/>
                </a:solidFill>
              </a:rPr>
              <a:t>conceptualiseren</a:t>
            </a:r>
          </a:p>
        </p:txBody>
      </p:sp>
    </p:spTree>
    <p:extLst>
      <p:ext uri="{BB962C8B-B14F-4D97-AF65-F5344CB8AC3E}">
        <p14:creationId xmlns:p14="http://schemas.microsoft.com/office/powerpoint/2010/main" val="85098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4314541-BCD1-DC48-BB92-807B098165D2}"/>
              </a:ext>
            </a:extLst>
          </p:cNvPr>
          <p:cNvSpPr>
            <a:spLocks noGrp="1"/>
          </p:cNvSpPr>
          <p:nvPr>
            <p:ph type="title"/>
          </p:nvPr>
        </p:nvSpPr>
        <p:spPr>
          <a:xfrm>
            <a:off x="2425940" y="1217403"/>
            <a:ext cx="7114540" cy="428835"/>
          </a:xfrm>
        </p:spPr>
        <p:txBody>
          <a:bodyPr/>
          <a:lstStyle/>
          <a:p>
            <a:r>
              <a:rPr lang="nl-NL" dirty="0"/>
              <a:t>Leerprocessen van </a:t>
            </a:r>
            <a:r>
              <a:rPr lang="nl-NL" dirty="0" err="1"/>
              <a:t>Kolb</a:t>
            </a:r>
            <a:endParaRPr lang="nl-NL" dirty="0"/>
          </a:p>
        </p:txBody>
      </p:sp>
      <p:sp>
        <p:nvSpPr>
          <p:cNvPr id="5" name="Tijdelijke aanduiding voor inhoud 4">
            <a:extLst>
              <a:ext uri="{FF2B5EF4-FFF2-40B4-BE49-F238E27FC236}">
                <a16:creationId xmlns:a16="http://schemas.microsoft.com/office/drawing/2014/main" id="{0C0FA6C2-9D88-BB4B-B50B-6D5EB64866F6}"/>
              </a:ext>
            </a:extLst>
          </p:cNvPr>
          <p:cNvSpPr>
            <a:spLocks noGrp="1"/>
          </p:cNvSpPr>
          <p:nvPr>
            <p:ph idx="1"/>
          </p:nvPr>
        </p:nvSpPr>
        <p:spPr>
          <a:xfrm>
            <a:off x="1634836" y="3535894"/>
            <a:ext cx="885296" cy="516560"/>
          </a:xfrm>
        </p:spPr>
        <p:txBody>
          <a:bodyPr/>
          <a:lstStyle/>
          <a:p>
            <a:pPr marL="0" indent="0">
              <a:buNone/>
            </a:pPr>
            <a:r>
              <a:rPr lang="nl-NL" dirty="0"/>
              <a:t>Actief </a:t>
            </a:r>
          </a:p>
        </p:txBody>
      </p:sp>
      <p:cxnSp>
        <p:nvCxnSpPr>
          <p:cNvPr id="7" name="Rechte verbindingslijn 6">
            <a:extLst>
              <a:ext uri="{FF2B5EF4-FFF2-40B4-BE49-F238E27FC236}">
                <a16:creationId xmlns:a16="http://schemas.microsoft.com/office/drawing/2014/main" id="{865EF647-FB78-CE4B-9921-D2065DBA2614}"/>
              </a:ext>
            </a:extLst>
          </p:cNvPr>
          <p:cNvCxnSpPr>
            <a:cxnSpLocks/>
          </p:cNvCxnSpPr>
          <p:nvPr/>
        </p:nvCxnSpPr>
        <p:spPr>
          <a:xfrm>
            <a:off x="2840182" y="3796145"/>
            <a:ext cx="577734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ijdelijke aanduiding voor inhoud 4">
            <a:extLst>
              <a:ext uri="{FF2B5EF4-FFF2-40B4-BE49-F238E27FC236}">
                <a16:creationId xmlns:a16="http://schemas.microsoft.com/office/drawing/2014/main" id="{E14AB3E1-06CF-BA4A-B075-DD308ACA6D2F}"/>
              </a:ext>
            </a:extLst>
          </p:cNvPr>
          <p:cNvSpPr txBox="1">
            <a:spLocks/>
          </p:cNvSpPr>
          <p:nvPr/>
        </p:nvSpPr>
        <p:spPr>
          <a:xfrm>
            <a:off x="8937577" y="3537865"/>
            <a:ext cx="1550315" cy="516560"/>
          </a:xfrm>
          <a:prstGeom prst="rect">
            <a:avLst/>
          </a:prstGeom>
        </p:spPr>
        <p:txBody>
          <a:bodyPr vert="horz" lIns="91440" tIns="45720" rIns="91440" bIns="45720" rtlCol="0">
            <a:normAutofit/>
          </a:bodyPr>
          <a:lst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dirty="0"/>
              <a:t>reflectief </a:t>
            </a:r>
          </a:p>
        </p:txBody>
      </p:sp>
      <p:cxnSp>
        <p:nvCxnSpPr>
          <p:cNvPr id="12" name="Rechte verbindingslijn 11">
            <a:extLst>
              <a:ext uri="{FF2B5EF4-FFF2-40B4-BE49-F238E27FC236}">
                <a16:creationId xmlns:a16="http://schemas.microsoft.com/office/drawing/2014/main" id="{3B093126-355D-9743-84D5-B54478026498}"/>
              </a:ext>
            </a:extLst>
          </p:cNvPr>
          <p:cNvCxnSpPr/>
          <p:nvPr/>
        </p:nvCxnSpPr>
        <p:spPr>
          <a:xfrm>
            <a:off x="5708073" y="2244436"/>
            <a:ext cx="0" cy="3616037"/>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hthoek 14">
            <a:extLst>
              <a:ext uri="{FF2B5EF4-FFF2-40B4-BE49-F238E27FC236}">
                <a16:creationId xmlns:a16="http://schemas.microsoft.com/office/drawing/2014/main" id="{FAB497A3-CED2-F445-895C-9A1D4FD02814}"/>
              </a:ext>
            </a:extLst>
          </p:cNvPr>
          <p:cNvSpPr/>
          <p:nvPr/>
        </p:nvSpPr>
        <p:spPr>
          <a:xfrm>
            <a:off x="5177833" y="1731818"/>
            <a:ext cx="1120820" cy="369332"/>
          </a:xfrm>
          <a:prstGeom prst="rect">
            <a:avLst/>
          </a:prstGeom>
        </p:spPr>
        <p:txBody>
          <a:bodyPr wrap="none">
            <a:spAutoFit/>
          </a:bodyPr>
          <a:lstStyle/>
          <a:p>
            <a:r>
              <a:rPr lang="nl-NL" dirty="0"/>
              <a:t>Concreet</a:t>
            </a:r>
          </a:p>
        </p:txBody>
      </p:sp>
      <p:sp>
        <p:nvSpPr>
          <p:cNvPr id="16" name="Tekstvak 15">
            <a:extLst>
              <a:ext uri="{FF2B5EF4-FFF2-40B4-BE49-F238E27FC236}">
                <a16:creationId xmlns:a16="http://schemas.microsoft.com/office/drawing/2014/main" id="{3EFBBE71-62EE-4744-917E-3B4999CF3E3D}"/>
              </a:ext>
            </a:extLst>
          </p:cNvPr>
          <p:cNvSpPr txBox="1"/>
          <p:nvPr/>
        </p:nvSpPr>
        <p:spPr>
          <a:xfrm>
            <a:off x="5124420" y="6123709"/>
            <a:ext cx="1167306" cy="400110"/>
          </a:xfrm>
          <a:prstGeom prst="rect">
            <a:avLst/>
          </a:prstGeom>
          <a:noFill/>
        </p:spPr>
        <p:txBody>
          <a:bodyPr wrap="none" rtlCol="0">
            <a:spAutoFit/>
          </a:bodyPr>
          <a:lstStyle/>
          <a:p>
            <a:pPr algn="ctr"/>
            <a:r>
              <a:rPr lang="nl-NL" sz="2000" dirty="0">
                <a:solidFill>
                  <a:srgbClr val="213343"/>
                </a:solidFill>
              </a:rPr>
              <a:t>Abstract</a:t>
            </a:r>
          </a:p>
        </p:txBody>
      </p:sp>
      <p:sp>
        <p:nvSpPr>
          <p:cNvPr id="2" name="Tekstvak 1">
            <a:extLst>
              <a:ext uri="{FF2B5EF4-FFF2-40B4-BE49-F238E27FC236}">
                <a16:creationId xmlns:a16="http://schemas.microsoft.com/office/drawing/2014/main" id="{71CF4E25-CE8F-7C47-BC5B-7F702B79250D}"/>
              </a:ext>
            </a:extLst>
          </p:cNvPr>
          <p:cNvSpPr txBox="1"/>
          <p:nvPr/>
        </p:nvSpPr>
        <p:spPr>
          <a:xfrm>
            <a:off x="3384587" y="2715491"/>
            <a:ext cx="1183337" cy="400110"/>
          </a:xfrm>
          <a:prstGeom prst="rect">
            <a:avLst/>
          </a:prstGeom>
          <a:noFill/>
        </p:spPr>
        <p:txBody>
          <a:bodyPr wrap="none" rtlCol="0">
            <a:spAutoFit/>
          </a:bodyPr>
          <a:lstStyle/>
          <a:p>
            <a:pPr algn="ctr"/>
            <a:r>
              <a:rPr lang="nl-NL" sz="2000" dirty="0">
                <a:solidFill>
                  <a:srgbClr val="213343"/>
                </a:solidFill>
                <a:latin typeface="+mj-lt"/>
              </a:rPr>
              <a:t>Doener</a:t>
            </a:r>
          </a:p>
        </p:txBody>
      </p:sp>
      <p:sp>
        <p:nvSpPr>
          <p:cNvPr id="3" name="Tekstvak 2">
            <a:extLst>
              <a:ext uri="{FF2B5EF4-FFF2-40B4-BE49-F238E27FC236}">
                <a16:creationId xmlns:a16="http://schemas.microsoft.com/office/drawing/2014/main" id="{5AE7A2E5-F1D3-6448-B97D-2645EA497584}"/>
              </a:ext>
            </a:extLst>
          </p:cNvPr>
          <p:cNvSpPr txBox="1"/>
          <p:nvPr/>
        </p:nvSpPr>
        <p:spPr>
          <a:xfrm>
            <a:off x="5983210" y="2715491"/>
            <a:ext cx="1410964" cy="400110"/>
          </a:xfrm>
          <a:prstGeom prst="rect">
            <a:avLst/>
          </a:prstGeom>
          <a:noFill/>
        </p:spPr>
        <p:txBody>
          <a:bodyPr wrap="none" rtlCol="0">
            <a:spAutoFit/>
          </a:bodyPr>
          <a:lstStyle/>
          <a:p>
            <a:pPr algn="ctr"/>
            <a:r>
              <a:rPr lang="nl-NL" sz="2000" dirty="0" err="1">
                <a:solidFill>
                  <a:srgbClr val="213343"/>
                </a:solidFill>
                <a:latin typeface="+mj-lt"/>
              </a:rPr>
              <a:t>Bezinner</a:t>
            </a:r>
            <a:endParaRPr lang="nl-NL" sz="2000" dirty="0">
              <a:solidFill>
                <a:srgbClr val="213343"/>
              </a:solidFill>
              <a:latin typeface="+mj-lt"/>
            </a:endParaRPr>
          </a:p>
        </p:txBody>
      </p:sp>
      <p:sp>
        <p:nvSpPr>
          <p:cNvPr id="6" name="Tekstvak 5">
            <a:extLst>
              <a:ext uri="{FF2B5EF4-FFF2-40B4-BE49-F238E27FC236}">
                <a16:creationId xmlns:a16="http://schemas.microsoft.com/office/drawing/2014/main" id="{AA12F5E1-B8EA-2448-9CD0-48F80A35F8B6}"/>
              </a:ext>
            </a:extLst>
          </p:cNvPr>
          <p:cNvSpPr txBox="1"/>
          <p:nvPr/>
        </p:nvSpPr>
        <p:spPr>
          <a:xfrm>
            <a:off x="5983210" y="4610541"/>
            <a:ext cx="1174553" cy="400110"/>
          </a:xfrm>
          <a:prstGeom prst="rect">
            <a:avLst/>
          </a:prstGeom>
          <a:noFill/>
        </p:spPr>
        <p:txBody>
          <a:bodyPr wrap="none" rtlCol="0">
            <a:spAutoFit/>
          </a:bodyPr>
          <a:lstStyle/>
          <a:p>
            <a:pPr algn="ctr"/>
            <a:r>
              <a:rPr lang="nl-NL" sz="2000" dirty="0">
                <a:solidFill>
                  <a:srgbClr val="213343"/>
                </a:solidFill>
                <a:latin typeface="+mj-lt"/>
              </a:rPr>
              <a:t>Denker</a:t>
            </a:r>
          </a:p>
        </p:txBody>
      </p:sp>
      <p:sp>
        <p:nvSpPr>
          <p:cNvPr id="8" name="Tekstvak 7">
            <a:extLst>
              <a:ext uri="{FF2B5EF4-FFF2-40B4-BE49-F238E27FC236}">
                <a16:creationId xmlns:a16="http://schemas.microsoft.com/office/drawing/2014/main" id="{D854BE9E-9E84-CD4E-8C1C-55DA59A76F6F}"/>
              </a:ext>
            </a:extLst>
          </p:cNvPr>
          <p:cNvSpPr txBox="1"/>
          <p:nvPr/>
        </p:nvSpPr>
        <p:spPr>
          <a:xfrm>
            <a:off x="3235507" y="4610541"/>
            <a:ext cx="1481496" cy="400110"/>
          </a:xfrm>
          <a:prstGeom prst="rect">
            <a:avLst/>
          </a:prstGeom>
          <a:noFill/>
        </p:spPr>
        <p:txBody>
          <a:bodyPr wrap="none" rtlCol="0">
            <a:spAutoFit/>
          </a:bodyPr>
          <a:lstStyle/>
          <a:p>
            <a:pPr algn="ctr"/>
            <a:r>
              <a:rPr lang="nl-NL" sz="2000" dirty="0">
                <a:solidFill>
                  <a:srgbClr val="213343"/>
                </a:solidFill>
                <a:latin typeface="+mj-lt"/>
              </a:rPr>
              <a:t>Beslisser</a:t>
            </a:r>
          </a:p>
        </p:txBody>
      </p:sp>
    </p:spTree>
    <p:extLst>
      <p:ext uri="{BB962C8B-B14F-4D97-AF65-F5344CB8AC3E}">
        <p14:creationId xmlns:p14="http://schemas.microsoft.com/office/powerpoint/2010/main" val="4152893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92DFA3A-2192-7D48-A199-7E6EC14D31DA}"/>
              </a:ext>
            </a:extLst>
          </p:cNvPr>
          <p:cNvSpPr>
            <a:spLocks noGrp="1"/>
          </p:cNvSpPr>
          <p:nvPr>
            <p:ph type="title"/>
          </p:nvPr>
        </p:nvSpPr>
        <p:spPr>
          <a:xfrm>
            <a:off x="2425940" y="1217403"/>
            <a:ext cx="7114540" cy="428835"/>
          </a:xfrm>
        </p:spPr>
        <p:txBody>
          <a:bodyPr/>
          <a:lstStyle/>
          <a:p>
            <a:r>
              <a:rPr lang="nl-NL" dirty="0"/>
              <a:t>leerprocessen</a:t>
            </a:r>
          </a:p>
        </p:txBody>
      </p:sp>
      <p:sp>
        <p:nvSpPr>
          <p:cNvPr id="5" name="Tijdelijke aanduiding voor inhoud 4">
            <a:extLst>
              <a:ext uri="{FF2B5EF4-FFF2-40B4-BE49-F238E27FC236}">
                <a16:creationId xmlns:a16="http://schemas.microsoft.com/office/drawing/2014/main" id="{BAD09DFC-F42B-174B-8247-BF6CCF798B1E}"/>
              </a:ext>
            </a:extLst>
          </p:cNvPr>
          <p:cNvSpPr>
            <a:spLocks noGrp="1"/>
          </p:cNvSpPr>
          <p:nvPr>
            <p:ph idx="1"/>
          </p:nvPr>
        </p:nvSpPr>
        <p:spPr/>
        <p:txBody>
          <a:bodyPr/>
          <a:lstStyle/>
          <a:p>
            <a:r>
              <a:rPr lang="nl-NL" dirty="0" err="1"/>
              <a:t>Kolb</a:t>
            </a:r>
            <a:r>
              <a:rPr lang="nl-NL" dirty="0"/>
              <a:t>: het hebben van een eigen leerstijl betekent dat er een voorkeur is om het leren te starten in het sterkst ontwikkelde kwadrant.</a:t>
            </a:r>
          </a:p>
        </p:txBody>
      </p:sp>
    </p:spTree>
    <p:extLst>
      <p:ext uri="{BB962C8B-B14F-4D97-AF65-F5344CB8AC3E}">
        <p14:creationId xmlns:p14="http://schemas.microsoft.com/office/powerpoint/2010/main" val="3872324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1DD02D-B539-AC41-B502-92AE97D90A33}"/>
              </a:ext>
            </a:extLst>
          </p:cNvPr>
          <p:cNvSpPr>
            <a:spLocks noGrp="1"/>
          </p:cNvSpPr>
          <p:nvPr>
            <p:ph type="title"/>
          </p:nvPr>
        </p:nvSpPr>
        <p:spPr>
          <a:xfrm>
            <a:off x="2425940" y="1217403"/>
            <a:ext cx="7114540" cy="428835"/>
          </a:xfrm>
        </p:spPr>
        <p:txBody>
          <a:bodyPr/>
          <a:lstStyle/>
          <a:p>
            <a:r>
              <a:rPr lang="nl-NL" dirty="0"/>
              <a:t>Leerstijl</a:t>
            </a:r>
          </a:p>
        </p:txBody>
      </p:sp>
      <p:sp>
        <p:nvSpPr>
          <p:cNvPr id="3" name="Tijdelijke aanduiding voor inhoud 2">
            <a:extLst>
              <a:ext uri="{FF2B5EF4-FFF2-40B4-BE49-F238E27FC236}">
                <a16:creationId xmlns:a16="http://schemas.microsoft.com/office/drawing/2014/main" id="{28D20240-642E-994A-9A6A-921B5C98A68E}"/>
              </a:ext>
            </a:extLst>
          </p:cNvPr>
          <p:cNvSpPr>
            <a:spLocks noGrp="1"/>
          </p:cNvSpPr>
          <p:nvPr>
            <p:ph idx="1"/>
          </p:nvPr>
        </p:nvSpPr>
        <p:spPr/>
        <p:txBody>
          <a:bodyPr/>
          <a:lstStyle/>
          <a:p>
            <a:r>
              <a:rPr lang="nl-NL" dirty="0"/>
              <a:t>Wat is jouw leerstijl? </a:t>
            </a:r>
          </a:p>
          <a:p>
            <a:r>
              <a:rPr lang="nl-NL" dirty="0"/>
              <a:t>Schrijf kort op welke leerstijl jij denkt te hebben.</a:t>
            </a:r>
          </a:p>
          <a:p>
            <a:pPr lvl="1"/>
            <a:r>
              <a:rPr lang="nl-NL" dirty="0"/>
              <a:t>Doener</a:t>
            </a:r>
          </a:p>
          <a:p>
            <a:pPr lvl="1"/>
            <a:r>
              <a:rPr lang="nl-NL" dirty="0"/>
              <a:t>Beslisser</a:t>
            </a:r>
          </a:p>
          <a:p>
            <a:pPr lvl="1"/>
            <a:r>
              <a:rPr lang="nl-NL" dirty="0" err="1"/>
              <a:t>Bezinner</a:t>
            </a:r>
            <a:endParaRPr lang="nl-NL" dirty="0"/>
          </a:p>
          <a:p>
            <a:pPr lvl="1"/>
            <a:r>
              <a:rPr lang="nl-NL" dirty="0"/>
              <a:t>Denker</a:t>
            </a:r>
          </a:p>
          <a:p>
            <a:pPr lvl="1"/>
            <a:endParaRPr lang="nl-NL" dirty="0"/>
          </a:p>
          <a:p>
            <a:r>
              <a:rPr lang="nl-NL" dirty="0"/>
              <a:t>Geef in steekwoorden aan waarom jij dit denkt.</a:t>
            </a:r>
          </a:p>
        </p:txBody>
      </p:sp>
    </p:spTree>
    <p:extLst>
      <p:ext uri="{BB962C8B-B14F-4D97-AF65-F5344CB8AC3E}">
        <p14:creationId xmlns:p14="http://schemas.microsoft.com/office/powerpoint/2010/main" val="331140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6F336B-9BB0-4640-ACA4-6CDCD39BD74A}"/>
              </a:ext>
            </a:extLst>
          </p:cNvPr>
          <p:cNvSpPr>
            <a:spLocks noGrp="1"/>
          </p:cNvSpPr>
          <p:nvPr>
            <p:ph type="title"/>
          </p:nvPr>
        </p:nvSpPr>
        <p:spPr>
          <a:xfrm>
            <a:off x="2425940" y="829604"/>
            <a:ext cx="7114540" cy="816634"/>
          </a:xfrm>
        </p:spPr>
        <p:txBody>
          <a:bodyPr/>
          <a:lstStyle/>
          <a:p>
            <a:r>
              <a:rPr lang="nl-NL" dirty="0"/>
              <a:t>De </a:t>
            </a:r>
            <a:r>
              <a:rPr lang="nl-NL" dirty="0" smtClean="0"/>
              <a:t>leerstijlentest (uitvoeren – schema)</a:t>
            </a:r>
            <a:endParaRPr lang="nl-NL" dirty="0"/>
          </a:p>
        </p:txBody>
      </p:sp>
      <p:sp>
        <p:nvSpPr>
          <p:cNvPr id="3" name="Tijdelijke aanduiding voor inhoud 2">
            <a:extLst>
              <a:ext uri="{FF2B5EF4-FFF2-40B4-BE49-F238E27FC236}">
                <a16:creationId xmlns:a16="http://schemas.microsoft.com/office/drawing/2014/main" id="{54DA3C8B-65E7-6645-91F2-28C6998B5FFA}"/>
              </a:ext>
            </a:extLst>
          </p:cNvPr>
          <p:cNvSpPr>
            <a:spLocks noGrp="1"/>
          </p:cNvSpPr>
          <p:nvPr>
            <p:ph idx="1"/>
          </p:nvPr>
        </p:nvSpPr>
        <p:spPr/>
        <p:txBody>
          <a:bodyPr/>
          <a:lstStyle/>
          <a:p>
            <a:r>
              <a:rPr lang="nl-NL" dirty="0"/>
              <a:t>Dit is een moment opname. Geen psychologische test met voorspellende waarde. </a:t>
            </a:r>
          </a:p>
          <a:p>
            <a:r>
              <a:rPr lang="nl-NL" dirty="0"/>
              <a:t>Kijk naar de tekening die is ontstaan. </a:t>
            </a:r>
          </a:p>
          <a:p>
            <a:pPr lvl="1"/>
            <a:r>
              <a:rPr lang="nl-NL" dirty="0"/>
              <a:t>Daar waar je in een of meer van de kwadranten de meeste ruimte inneemt, ligt je voorkeursstijl. </a:t>
            </a:r>
          </a:p>
          <a:p>
            <a:pPr lvl="1"/>
            <a:r>
              <a:rPr lang="nl-NL" dirty="0"/>
              <a:t>Daar waar je de minste ruimte inneemt, kan je uitdaging of valkuil zitten.</a:t>
            </a:r>
          </a:p>
          <a:p>
            <a:r>
              <a:rPr lang="nl-NL" dirty="0"/>
              <a:t>Hoe de figuur ook uitvalt: er is geen sprake van goed of fout.</a:t>
            </a:r>
          </a:p>
        </p:txBody>
      </p:sp>
    </p:spTree>
    <p:extLst>
      <p:ext uri="{BB962C8B-B14F-4D97-AF65-F5344CB8AC3E}">
        <p14:creationId xmlns:p14="http://schemas.microsoft.com/office/powerpoint/2010/main" val="3488483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153084-A126-714D-85DC-45EEE0AFFE8A}"/>
              </a:ext>
            </a:extLst>
          </p:cNvPr>
          <p:cNvSpPr>
            <a:spLocks noGrp="1"/>
          </p:cNvSpPr>
          <p:nvPr>
            <p:ph type="title"/>
          </p:nvPr>
        </p:nvSpPr>
        <p:spPr>
          <a:xfrm>
            <a:off x="2425940" y="1217403"/>
            <a:ext cx="7114540" cy="428835"/>
          </a:xfrm>
        </p:spPr>
        <p:txBody>
          <a:bodyPr/>
          <a:lstStyle/>
          <a:p>
            <a:r>
              <a:rPr lang="nl-NL" dirty="0"/>
              <a:t>Jouw leervoorkeur</a:t>
            </a:r>
          </a:p>
        </p:txBody>
      </p:sp>
      <p:sp>
        <p:nvSpPr>
          <p:cNvPr id="3" name="Tijdelijke aanduiding voor inhoud 2">
            <a:extLst>
              <a:ext uri="{FF2B5EF4-FFF2-40B4-BE49-F238E27FC236}">
                <a16:creationId xmlns:a16="http://schemas.microsoft.com/office/drawing/2014/main" id="{7562086C-0ADC-9247-918F-842298390045}"/>
              </a:ext>
            </a:extLst>
          </p:cNvPr>
          <p:cNvSpPr>
            <a:spLocks noGrp="1"/>
          </p:cNvSpPr>
          <p:nvPr>
            <p:ph idx="1"/>
          </p:nvPr>
        </p:nvSpPr>
        <p:spPr/>
        <p:txBody>
          <a:bodyPr/>
          <a:lstStyle/>
          <a:p>
            <a:r>
              <a:rPr lang="nl-NL" dirty="0"/>
              <a:t>Komt de testuitslag overeen met je inschatting vooraf?</a:t>
            </a:r>
          </a:p>
          <a:p>
            <a:r>
              <a:rPr lang="nl-NL" dirty="0"/>
              <a:t>Vergelijk jouw voorkeursstijl met de eigenschappen die erbij staan. </a:t>
            </a:r>
          </a:p>
          <a:p>
            <a:pPr lvl="1"/>
            <a:r>
              <a:rPr lang="nl-NL" dirty="0"/>
              <a:t>Klopt dit voor jou? </a:t>
            </a:r>
          </a:p>
          <a:p>
            <a:pPr lvl="1"/>
            <a:r>
              <a:rPr lang="nl-NL" dirty="0"/>
              <a:t>Zou je meer eigenschappen willen hebben vanuit andere leerstijlen? Welke en waarom?</a:t>
            </a:r>
          </a:p>
          <a:p>
            <a:r>
              <a:rPr lang="nl-NL" dirty="0"/>
              <a:t>Wat is de kracht en wat is de valkuil van jouw leerstijl?</a:t>
            </a:r>
          </a:p>
          <a:p>
            <a:r>
              <a:rPr lang="nl-NL" dirty="0"/>
              <a:t>Hoe ga je het aanpakken om meer gedrag te laten zien uit het kwadrant waar jij de minste voorkeur voor hebt?</a:t>
            </a:r>
          </a:p>
        </p:txBody>
      </p:sp>
    </p:spTree>
    <p:extLst>
      <p:ext uri="{BB962C8B-B14F-4D97-AF65-F5344CB8AC3E}">
        <p14:creationId xmlns:p14="http://schemas.microsoft.com/office/powerpoint/2010/main" val="119378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04B3DC5-07C0-DA45-AB63-41B8779840F9}"/>
              </a:ext>
            </a:extLst>
          </p:cNvPr>
          <p:cNvSpPr>
            <a:spLocks noGrp="1"/>
          </p:cNvSpPr>
          <p:nvPr>
            <p:ph type="title"/>
          </p:nvPr>
        </p:nvSpPr>
        <p:spPr>
          <a:xfrm>
            <a:off x="2425940" y="1217403"/>
            <a:ext cx="7114540" cy="428835"/>
          </a:xfrm>
        </p:spPr>
        <p:txBody>
          <a:bodyPr/>
          <a:lstStyle/>
          <a:p>
            <a:r>
              <a:rPr lang="nl-NL" dirty="0"/>
              <a:t>Reflectie als bewustwordingsproces</a:t>
            </a:r>
          </a:p>
        </p:txBody>
      </p:sp>
      <p:sp>
        <p:nvSpPr>
          <p:cNvPr id="6" name="Tijdelijke aanduiding voor inhoud 5">
            <a:extLst>
              <a:ext uri="{FF2B5EF4-FFF2-40B4-BE49-F238E27FC236}">
                <a16:creationId xmlns:a16="http://schemas.microsoft.com/office/drawing/2014/main" id="{306266A1-DCE2-8140-B482-523C923D41DA}"/>
              </a:ext>
            </a:extLst>
          </p:cNvPr>
          <p:cNvSpPr>
            <a:spLocks noGrp="1"/>
          </p:cNvSpPr>
          <p:nvPr>
            <p:ph idx="1"/>
          </p:nvPr>
        </p:nvSpPr>
        <p:spPr/>
        <p:txBody>
          <a:bodyPr>
            <a:normAutofit fontScale="85000" lnSpcReduction="10000"/>
          </a:bodyPr>
          <a:lstStyle/>
          <a:p>
            <a:r>
              <a:rPr lang="nl-NL" dirty="0"/>
              <a:t>Via reflectie worden we ons bewuster van wat acties en ervaringen hebben </a:t>
            </a:r>
            <a:r>
              <a:rPr lang="nl-NL" dirty="0" smtClean="0"/>
              <a:t>opgeleverd.</a:t>
            </a:r>
          </a:p>
          <a:p>
            <a:endParaRPr lang="nl-NL" dirty="0" smtClean="0"/>
          </a:p>
          <a:p>
            <a:r>
              <a:rPr lang="nl-NL" dirty="0" smtClean="0"/>
              <a:t>Bewustwording </a:t>
            </a:r>
            <a:r>
              <a:rPr lang="nl-NL" dirty="0"/>
              <a:t>begint bij een rijke waarneming</a:t>
            </a:r>
          </a:p>
          <a:p>
            <a:endParaRPr lang="nl-NL" dirty="0"/>
          </a:p>
          <a:p>
            <a:r>
              <a:rPr lang="nl-NL" dirty="0"/>
              <a:t>Waarnemingen worden vaak te snel gemengd met oordelen. Hierdoor is de kans groot dat je je acties verkeerd of tekort bijstuurt. </a:t>
            </a:r>
          </a:p>
          <a:p>
            <a:endParaRPr lang="nl-NL" dirty="0"/>
          </a:p>
          <a:p>
            <a:r>
              <a:rPr lang="nl-NL" dirty="0"/>
              <a:t>Gefocuste, onbevooroordeelde waarnemingen bepalen de rijkdom van reflectie en dus van succesvolle bijsturingen achteraf.</a:t>
            </a:r>
          </a:p>
        </p:txBody>
      </p:sp>
    </p:spTree>
    <p:extLst>
      <p:ext uri="{BB962C8B-B14F-4D97-AF65-F5344CB8AC3E}">
        <p14:creationId xmlns:p14="http://schemas.microsoft.com/office/powerpoint/2010/main" val="378231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D32CC0-AC8D-8C4D-B253-DA7CAF8C8F40}"/>
              </a:ext>
            </a:extLst>
          </p:cNvPr>
          <p:cNvSpPr>
            <a:spLocks noGrp="1"/>
          </p:cNvSpPr>
          <p:nvPr>
            <p:ph type="title"/>
          </p:nvPr>
        </p:nvSpPr>
        <p:spPr>
          <a:xfrm>
            <a:off x="2425940" y="1217403"/>
            <a:ext cx="7114540" cy="428835"/>
          </a:xfrm>
        </p:spPr>
        <p:txBody>
          <a:bodyPr/>
          <a:lstStyle/>
          <a:p>
            <a:r>
              <a:rPr lang="nl-NL" dirty="0"/>
              <a:t>Reflectie als bewustwordingsproces</a:t>
            </a:r>
          </a:p>
        </p:txBody>
      </p:sp>
      <p:sp>
        <p:nvSpPr>
          <p:cNvPr id="3" name="Tijdelijke aanduiding voor inhoud 2">
            <a:extLst>
              <a:ext uri="{FF2B5EF4-FFF2-40B4-BE49-F238E27FC236}">
                <a16:creationId xmlns:a16="http://schemas.microsoft.com/office/drawing/2014/main" id="{6D0D347C-5051-7C4B-A6F3-C0673128FF53}"/>
              </a:ext>
            </a:extLst>
          </p:cNvPr>
          <p:cNvSpPr>
            <a:spLocks noGrp="1"/>
          </p:cNvSpPr>
          <p:nvPr>
            <p:ph idx="1"/>
          </p:nvPr>
        </p:nvSpPr>
        <p:spPr>
          <a:xfrm>
            <a:off x="1332854" y="2070298"/>
            <a:ext cx="10166887" cy="4787702"/>
          </a:xfrm>
        </p:spPr>
        <p:txBody>
          <a:bodyPr>
            <a:normAutofit fontScale="85000" lnSpcReduction="20000"/>
          </a:bodyPr>
          <a:lstStyle/>
          <a:p>
            <a:r>
              <a:rPr lang="nl-NL" dirty="0"/>
              <a:t>Op een situatie reflecteren door te zeggen dat je het de volgende keer ’beter’ doet. Is te oppervlakkig.</a:t>
            </a:r>
          </a:p>
          <a:p>
            <a:pPr lvl="1"/>
            <a:r>
              <a:rPr lang="nl-NL" dirty="0"/>
              <a:t>Wat doe je de volgende keer beter? </a:t>
            </a:r>
          </a:p>
          <a:p>
            <a:pPr lvl="1"/>
            <a:r>
              <a:rPr lang="nl-NL" dirty="0"/>
              <a:t>Waardoor kwam het dat je het zo deed en niet anders?</a:t>
            </a:r>
          </a:p>
          <a:p>
            <a:pPr lvl="1"/>
            <a:endParaRPr lang="nl-NL" dirty="0"/>
          </a:p>
          <a:p>
            <a:pPr marL="0" indent="0">
              <a:buNone/>
            </a:pPr>
            <a:r>
              <a:rPr lang="nl-NL" dirty="0"/>
              <a:t>Zo zuiver mogelijk de situatie waarnemen:</a:t>
            </a:r>
          </a:p>
          <a:p>
            <a:r>
              <a:rPr lang="nl-NL" dirty="0"/>
              <a:t>Wat deed ik?</a:t>
            </a:r>
          </a:p>
          <a:p>
            <a:r>
              <a:rPr lang="nl-NL" dirty="0"/>
              <a:t>Wanneer deed ik dit juist?</a:t>
            </a:r>
          </a:p>
          <a:p>
            <a:r>
              <a:rPr lang="nl-NL" dirty="0"/>
              <a:t>Hoe vaak komt dit voor?</a:t>
            </a:r>
          </a:p>
          <a:p>
            <a:r>
              <a:rPr lang="nl-NL" dirty="0"/>
              <a:t>Wat dacht je op dat moment?</a:t>
            </a:r>
          </a:p>
          <a:p>
            <a:r>
              <a:rPr lang="nl-NL" dirty="0"/>
              <a:t>Hoe voelde je je op dat moment?</a:t>
            </a:r>
          </a:p>
          <a:p>
            <a:r>
              <a:rPr lang="nl-NL" dirty="0"/>
              <a:t>Waar was je?</a:t>
            </a:r>
          </a:p>
          <a:p>
            <a:r>
              <a:rPr lang="nl-NL" dirty="0"/>
              <a:t>Hoe zat je erbij?</a:t>
            </a:r>
          </a:p>
          <a:p>
            <a:pPr>
              <a:buFont typeface="Wingdings" pitchFamily="2" charset="2"/>
              <a:buChar char="Ø"/>
            </a:pPr>
            <a:r>
              <a:rPr lang="nl-NL" dirty="0"/>
              <a:t>Reflectie: komen tot de essentie voor de bijsturing van je gedrag.</a:t>
            </a:r>
          </a:p>
          <a:p>
            <a:pPr>
              <a:buFont typeface="Wingdings" pitchFamily="2" charset="2"/>
              <a:buChar char="Ø"/>
            </a:pPr>
            <a:r>
              <a:rPr lang="nl-NL" dirty="0"/>
              <a:t>Je gedrag wordt immers sterk bepaald door onderliggende overtuigingen, aannames en veronderstellingen.</a:t>
            </a:r>
          </a:p>
          <a:p>
            <a:endParaRPr lang="nl-NL" dirty="0"/>
          </a:p>
        </p:txBody>
      </p:sp>
    </p:spTree>
    <p:extLst>
      <p:ext uri="{BB962C8B-B14F-4D97-AF65-F5344CB8AC3E}">
        <p14:creationId xmlns:p14="http://schemas.microsoft.com/office/powerpoint/2010/main" val="24249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279791-9427-A945-B29C-A1FA167DBA08}"/>
              </a:ext>
            </a:extLst>
          </p:cNvPr>
          <p:cNvSpPr>
            <a:spLocks noGrp="1"/>
          </p:cNvSpPr>
          <p:nvPr>
            <p:ph type="title"/>
          </p:nvPr>
        </p:nvSpPr>
        <p:spPr>
          <a:xfrm>
            <a:off x="2425940" y="1217403"/>
            <a:ext cx="7114540" cy="428835"/>
          </a:xfrm>
        </p:spPr>
        <p:txBody>
          <a:bodyPr/>
          <a:lstStyle/>
          <a:p>
            <a:r>
              <a:rPr lang="nl-NL" dirty="0"/>
              <a:t>Reflectie in dimensies</a:t>
            </a:r>
          </a:p>
        </p:txBody>
      </p:sp>
      <p:graphicFrame>
        <p:nvGraphicFramePr>
          <p:cNvPr id="4" name="Tijdelijke aanduiding voor inhoud 3">
            <a:extLst>
              <a:ext uri="{FF2B5EF4-FFF2-40B4-BE49-F238E27FC236}">
                <a16:creationId xmlns:a16="http://schemas.microsoft.com/office/drawing/2014/main" id="{4B7E9D48-A066-6644-A403-58182948A244}"/>
              </a:ext>
            </a:extLst>
          </p:cNvPr>
          <p:cNvGraphicFramePr>
            <a:graphicFrameLocks noGrp="1"/>
          </p:cNvGraphicFramePr>
          <p:nvPr>
            <p:ph idx="1"/>
            <p:extLst>
              <p:ext uri="{D42A27DB-BD31-4B8C-83A1-F6EECF244321}">
                <p14:modId xmlns:p14="http://schemas.microsoft.com/office/powerpoint/2010/main" val="922790125"/>
              </p:ext>
            </p:extLst>
          </p:nvPr>
        </p:nvGraphicFramePr>
        <p:xfrm>
          <a:off x="1926772" y="1890995"/>
          <a:ext cx="7119257" cy="4457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oelichting met afgeronde rechthoek 4">
            <a:extLst>
              <a:ext uri="{FF2B5EF4-FFF2-40B4-BE49-F238E27FC236}">
                <a16:creationId xmlns:a16="http://schemas.microsoft.com/office/drawing/2014/main" id="{2F9554B1-56E8-A644-B76D-CB6E95CD0517}"/>
              </a:ext>
            </a:extLst>
          </p:cNvPr>
          <p:cNvSpPr/>
          <p:nvPr/>
        </p:nvSpPr>
        <p:spPr>
          <a:xfrm>
            <a:off x="7638201" y="0"/>
            <a:ext cx="3804557" cy="3295309"/>
          </a:xfrm>
          <a:prstGeom prst="wedgeRoundRectCallout">
            <a:avLst>
              <a:gd name="adj1" fmla="val -61333"/>
              <a:gd name="adj2" fmla="val 4206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Awareness</a:t>
            </a:r>
          </a:p>
          <a:p>
            <a:r>
              <a:rPr lang="nl-NL" dirty="0"/>
              <a:t>Wat nam ik waar?</a:t>
            </a:r>
          </a:p>
          <a:p>
            <a:r>
              <a:rPr lang="nl-NL" dirty="0"/>
              <a:t>Wat heb ik gedaan?</a:t>
            </a:r>
          </a:p>
          <a:p>
            <a:r>
              <a:rPr lang="nl-NL" dirty="0"/>
              <a:t>Hoe frequent? Hoeveel?</a:t>
            </a:r>
          </a:p>
          <a:p>
            <a:r>
              <a:rPr lang="nl-NL" dirty="0"/>
              <a:t>Wanneer deed ik het wel/niet?</a:t>
            </a:r>
          </a:p>
          <a:p>
            <a:r>
              <a:rPr lang="nl-NL" dirty="0"/>
              <a:t>Wat hoorde ik? Wat zag ik?</a:t>
            </a:r>
          </a:p>
          <a:p>
            <a:r>
              <a:rPr lang="nl-NL" dirty="0"/>
              <a:t>Wat dacht ik erbij?</a:t>
            </a:r>
          </a:p>
          <a:p>
            <a:r>
              <a:rPr lang="nl-NL" dirty="0"/>
              <a:t>Waar ging ik van uit?</a:t>
            </a:r>
          </a:p>
          <a:p>
            <a:r>
              <a:rPr lang="nl-NL" dirty="0"/>
              <a:t>Hoe zat/stond ik erbij?</a:t>
            </a:r>
          </a:p>
          <a:p>
            <a:r>
              <a:rPr lang="nl-NL" dirty="0"/>
              <a:t>Hoe zat/stond de ander?</a:t>
            </a:r>
          </a:p>
          <a:p>
            <a:r>
              <a:rPr lang="nl-NL" dirty="0"/>
              <a:t>Wat merkte ik fysiek?</a:t>
            </a:r>
          </a:p>
          <a:p>
            <a:endParaRPr lang="nl-NL" dirty="0"/>
          </a:p>
        </p:txBody>
      </p:sp>
      <p:sp>
        <p:nvSpPr>
          <p:cNvPr id="6" name="Toelichting met afgeronde rechthoek 5">
            <a:extLst>
              <a:ext uri="{FF2B5EF4-FFF2-40B4-BE49-F238E27FC236}">
                <a16:creationId xmlns:a16="http://schemas.microsoft.com/office/drawing/2014/main" id="{CA595304-68D1-8C4A-80C2-429C0384B0BD}"/>
              </a:ext>
            </a:extLst>
          </p:cNvPr>
          <p:cNvSpPr/>
          <p:nvPr/>
        </p:nvSpPr>
        <p:spPr>
          <a:xfrm>
            <a:off x="8213271" y="3716339"/>
            <a:ext cx="3978729" cy="3141662"/>
          </a:xfrm>
          <a:prstGeom prst="wedgeRoundRectCallout">
            <a:avLst>
              <a:gd name="adj1" fmla="val -68132"/>
              <a:gd name="adj2" fmla="val 1375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Analyse</a:t>
            </a:r>
          </a:p>
          <a:p>
            <a:r>
              <a:rPr lang="nl-NL" dirty="0"/>
              <a:t>Wat had ik anders gewild?</a:t>
            </a:r>
          </a:p>
          <a:p>
            <a:r>
              <a:rPr lang="nl-NL" dirty="0"/>
              <a:t>Wat was het effect?</a:t>
            </a:r>
          </a:p>
          <a:p>
            <a:r>
              <a:rPr lang="nl-NL" dirty="0"/>
              <a:t>Wat was het verschil tussen…?</a:t>
            </a:r>
          </a:p>
          <a:p>
            <a:r>
              <a:rPr lang="nl-NL" dirty="0"/>
              <a:t>Wat was het gevolg van…?</a:t>
            </a:r>
          </a:p>
          <a:p>
            <a:r>
              <a:rPr lang="nl-NL" dirty="0"/>
              <a:t>Wat was hinderend/helpend?</a:t>
            </a:r>
          </a:p>
          <a:p>
            <a:r>
              <a:rPr lang="nl-NL" dirty="0"/>
              <a:t>Wat was de oorzaak?</a:t>
            </a:r>
          </a:p>
          <a:p>
            <a:r>
              <a:rPr lang="nl-NL" dirty="0"/>
              <a:t>Wanneer heb ik dit eerder meegemaakt?</a:t>
            </a:r>
          </a:p>
          <a:p>
            <a:r>
              <a:rPr lang="nl-NL" dirty="0"/>
              <a:t>Waardoor wordt het uitgelokt?</a:t>
            </a:r>
          </a:p>
        </p:txBody>
      </p:sp>
      <p:sp>
        <p:nvSpPr>
          <p:cNvPr id="7" name="Toelichting met afgeronde rechthoek 6">
            <a:extLst>
              <a:ext uri="{FF2B5EF4-FFF2-40B4-BE49-F238E27FC236}">
                <a16:creationId xmlns:a16="http://schemas.microsoft.com/office/drawing/2014/main" id="{C1BA4877-3E02-7949-BA47-28964C47C3C9}"/>
              </a:ext>
            </a:extLst>
          </p:cNvPr>
          <p:cNvSpPr/>
          <p:nvPr/>
        </p:nvSpPr>
        <p:spPr>
          <a:xfrm>
            <a:off x="130628" y="3716339"/>
            <a:ext cx="2971801" cy="3141661"/>
          </a:xfrm>
          <a:prstGeom prst="wedgeRoundRectCallout">
            <a:avLst>
              <a:gd name="adj1" fmla="val 83114"/>
              <a:gd name="adj2" fmla="val 903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Besluitvorming</a:t>
            </a:r>
          </a:p>
          <a:p>
            <a:r>
              <a:rPr lang="nl-NL" dirty="0"/>
              <a:t>Wat wil ik anders doen?</a:t>
            </a:r>
          </a:p>
          <a:p>
            <a:r>
              <a:rPr lang="nl-NL" dirty="0"/>
              <a:t>Wat ga ik hierbij observeren?</a:t>
            </a:r>
          </a:p>
          <a:p>
            <a:r>
              <a:rPr lang="nl-NL" dirty="0"/>
              <a:t>Wat is de gedachte die ik hierbij in het vizier wil houden?</a:t>
            </a:r>
          </a:p>
        </p:txBody>
      </p:sp>
    </p:spTree>
    <p:extLst>
      <p:ext uri="{BB962C8B-B14F-4D97-AF65-F5344CB8AC3E}">
        <p14:creationId xmlns:p14="http://schemas.microsoft.com/office/powerpoint/2010/main" val="96093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CDFC42-CDE4-A54B-A8D4-38E26BEA7789}"/>
              </a:ext>
            </a:extLst>
          </p:cNvPr>
          <p:cNvSpPr>
            <a:spLocks noGrp="1"/>
          </p:cNvSpPr>
          <p:nvPr>
            <p:ph type="title"/>
          </p:nvPr>
        </p:nvSpPr>
        <p:spPr>
          <a:xfrm>
            <a:off x="2560410" y="310027"/>
            <a:ext cx="7114540" cy="428835"/>
          </a:xfrm>
        </p:spPr>
        <p:txBody>
          <a:bodyPr/>
          <a:lstStyle/>
          <a:p>
            <a:r>
              <a:rPr lang="nl-NL" dirty="0"/>
              <a:t>Intervisie: de zevenstappenmethode</a:t>
            </a:r>
          </a:p>
        </p:txBody>
      </p:sp>
      <p:graphicFrame>
        <p:nvGraphicFramePr>
          <p:cNvPr id="4" name="Tijdelijke aanduiding voor inhoud 3">
            <a:extLst>
              <a:ext uri="{FF2B5EF4-FFF2-40B4-BE49-F238E27FC236}">
                <a16:creationId xmlns:a16="http://schemas.microsoft.com/office/drawing/2014/main" id="{914A8634-BBE9-8D49-AD48-E0AEDF48C8AC}"/>
              </a:ext>
            </a:extLst>
          </p:cNvPr>
          <p:cNvGraphicFramePr>
            <a:graphicFrameLocks noGrp="1"/>
          </p:cNvGraphicFramePr>
          <p:nvPr>
            <p:ph idx="1"/>
            <p:extLst>
              <p:ext uri="{D42A27DB-BD31-4B8C-83A1-F6EECF244321}">
                <p14:modId xmlns:p14="http://schemas.microsoft.com/office/powerpoint/2010/main" val="2516125163"/>
              </p:ext>
            </p:extLst>
          </p:nvPr>
        </p:nvGraphicFramePr>
        <p:xfrm>
          <a:off x="2559775" y="2070099"/>
          <a:ext cx="7115175" cy="3986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kstvak 6">
            <a:extLst>
              <a:ext uri="{FF2B5EF4-FFF2-40B4-BE49-F238E27FC236}">
                <a16:creationId xmlns:a16="http://schemas.microsoft.com/office/drawing/2014/main" id="{EA721392-67A8-AF48-96CC-07A24D94EF91}"/>
              </a:ext>
            </a:extLst>
          </p:cNvPr>
          <p:cNvSpPr txBox="1"/>
          <p:nvPr/>
        </p:nvSpPr>
        <p:spPr>
          <a:xfrm rot="3291328">
            <a:off x="6337001" y="3064120"/>
            <a:ext cx="2129324" cy="338554"/>
          </a:xfrm>
          <a:prstGeom prst="rect">
            <a:avLst/>
          </a:prstGeom>
          <a:noFill/>
        </p:spPr>
        <p:txBody>
          <a:bodyPr wrap="square" rtlCol="0">
            <a:spAutoFit/>
          </a:bodyPr>
          <a:lstStyle/>
          <a:p>
            <a:pPr algn="ctr"/>
            <a:r>
              <a:rPr lang="nl-NL" sz="1600" dirty="0">
                <a:solidFill>
                  <a:srgbClr val="213343"/>
                </a:solidFill>
              </a:rPr>
              <a:t>Verkenningsweg</a:t>
            </a:r>
          </a:p>
        </p:txBody>
      </p:sp>
      <p:sp>
        <p:nvSpPr>
          <p:cNvPr id="8" name="Tekstvak 7">
            <a:extLst>
              <a:ext uri="{FF2B5EF4-FFF2-40B4-BE49-F238E27FC236}">
                <a16:creationId xmlns:a16="http://schemas.microsoft.com/office/drawing/2014/main" id="{03C89012-7DE2-F744-8E53-6B38F7DCF8EC}"/>
              </a:ext>
            </a:extLst>
          </p:cNvPr>
          <p:cNvSpPr txBox="1"/>
          <p:nvPr/>
        </p:nvSpPr>
        <p:spPr>
          <a:xfrm rot="18642427">
            <a:off x="6547176" y="4934474"/>
            <a:ext cx="1335741" cy="338554"/>
          </a:xfrm>
          <a:prstGeom prst="rect">
            <a:avLst/>
          </a:prstGeom>
          <a:noFill/>
        </p:spPr>
        <p:txBody>
          <a:bodyPr wrap="square" rtlCol="0">
            <a:spAutoFit/>
          </a:bodyPr>
          <a:lstStyle/>
          <a:p>
            <a:pPr algn="ctr"/>
            <a:r>
              <a:rPr lang="nl-NL" sz="1600" dirty="0" err="1">
                <a:solidFill>
                  <a:srgbClr val="213343"/>
                </a:solidFill>
              </a:rPr>
              <a:t>Kenweg</a:t>
            </a:r>
            <a:endParaRPr lang="nl-NL" sz="1600" dirty="0">
              <a:solidFill>
                <a:srgbClr val="213343"/>
              </a:solidFill>
            </a:endParaRPr>
          </a:p>
        </p:txBody>
      </p:sp>
      <p:sp>
        <p:nvSpPr>
          <p:cNvPr id="9" name="Tekstvak 8">
            <a:extLst>
              <a:ext uri="{FF2B5EF4-FFF2-40B4-BE49-F238E27FC236}">
                <a16:creationId xmlns:a16="http://schemas.microsoft.com/office/drawing/2014/main" id="{AEB271DF-0711-4F4C-B6DA-1EB8CCD49596}"/>
              </a:ext>
            </a:extLst>
          </p:cNvPr>
          <p:cNvSpPr txBox="1"/>
          <p:nvPr/>
        </p:nvSpPr>
        <p:spPr>
          <a:xfrm rot="3251829">
            <a:off x="4244945" y="4883511"/>
            <a:ext cx="1150857" cy="338554"/>
          </a:xfrm>
          <a:prstGeom prst="rect">
            <a:avLst/>
          </a:prstGeom>
          <a:noFill/>
        </p:spPr>
        <p:txBody>
          <a:bodyPr wrap="square" rtlCol="0">
            <a:spAutoFit/>
          </a:bodyPr>
          <a:lstStyle/>
          <a:p>
            <a:pPr algn="ctr"/>
            <a:r>
              <a:rPr lang="nl-NL" sz="1600" dirty="0">
                <a:solidFill>
                  <a:srgbClr val="213343"/>
                </a:solidFill>
              </a:rPr>
              <a:t>Keuzeweg</a:t>
            </a:r>
          </a:p>
        </p:txBody>
      </p:sp>
      <p:sp>
        <p:nvSpPr>
          <p:cNvPr id="10" name="Tekstvak 9">
            <a:extLst>
              <a:ext uri="{FF2B5EF4-FFF2-40B4-BE49-F238E27FC236}">
                <a16:creationId xmlns:a16="http://schemas.microsoft.com/office/drawing/2014/main" id="{B89C686F-C130-A845-9D80-D50B86690F09}"/>
              </a:ext>
            </a:extLst>
          </p:cNvPr>
          <p:cNvSpPr txBox="1"/>
          <p:nvPr/>
        </p:nvSpPr>
        <p:spPr>
          <a:xfrm rot="18570808">
            <a:off x="4120572" y="2950115"/>
            <a:ext cx="1695753" cy="338554"/>
          </a:xfrm>
          <a:prstGeom prst="rect">
            <a:avLst/>
          </a:prstGeom>
          <a:noFill/>
        </p:spPr>
        <p:txBody>
          <a:bodyPr wrap="square" rtlCol="0">
            <a:spAutoFit/>
          </a:bodyPr>
          <a:lstStyle/>
          <a:p>
            <a:pPr algn="ctr"/>
            <a:r>
              <a:rPr lang="nl-NL" sz="1600" dirty="0">
                <a:solidFill>
                  <a:srgbClr val="213343"/>
                </a:solidFill>
              </a:rPr>
              <a:t>Handelingsweg</a:t>
            </a:r>
          </a:p>
        </p:txBody>
      </p:sp>
      <p:sp>
        <p:nvSpPr>
          <p:cNvPr id="11" name="Tekstvak 10">
            <a:extLst>
              <a:ext uri="{FF2B5EF4-FFF2-40B4-BE49-F238E27FC236}">
                <a16:creationId xmlns:a16="http://schemas.microsoft.com/office/drawing/2014/main" id="{838967BB-810C-A741-B3F5-1EBAC123C7B2}"/>
              </a:ext>
            </a:extLst>
          </p:cNvPr>
          <p:cNvSpPr txBox="1"/>
          <p:nvPr/>
        </p:nvSpPr>
        <p:spPr>
          <a:xfrm>
            <a:off x="5283644" y="1194274"/>
            <a:ext cx="1667435" cy="7078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nl-NL" sz="2000" dirty="0">
                <a:solidFill>
                  <a:srgbClr val="213343"/>
                </a:solidFill>
                <a:latin typeface="+mj-lt"/>
              </a:rPr>
              <a:t>Concrete ervaring</a:t>
            </a:r>
          </a:p>
        </p:txBody>
      </p:sp>
      <p:sp>
        <p:nvSpPr>
          <p:cNvPr id="12" name="Tekstvak 11">
            <a:extLst>
              <a:ext uri="{FF2B5EF4-FFF2-40B4-BE49-F238E27FC236}">
                <a16:creationId xmlns:a16="http://schemas.microsoft.com/office/drawing/2014/main" id="{1CEFA210-CF71-024C-BBCA-33875957B2D3}"/>
              </a:ext>
            </a:extLst>
          </p:cNvPr>
          <p:cNvSpPr txBox="1"/>
          <p:nvPr/>
        </p:nvSpPr>
        <p:spPr>
          <a:xfrm>
            <a:off x="8034859" y="3709263"/>
            <a:ext cx="1809598" cy="707886"/>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nl-NL" sz="2000" dirty="0">
                <a:solidFill>
                  <a:srgbClr val="213343"/>
                </a:solidFill>
                <a:latin typeface="+mj-lt"/>
              </a:rPr>
              <a:t>Observeren</a:t>
            </a:r>
          </a:p>
          <a:p>
            <a:pPr algn="ctr"/>
            <a:r>
              <a:rPr lang="nl-NL" sz="2000" dirty="0">
                <a:solidFill>
                  <a:srgbClr val="213343"/>
                </a:solidFill>
                <a:latin typeface="+mj-lt"/>
              </a:rPr>
              <a:t>reflecteren</a:t>
            </a:r>
          </a:p>
        </p:txBody>
      </p:sp>
      <p:sp>
        <p:nvSpPr>
          <p:cNvPr id="13" name="Tekstvak 12">
            <a:extLst>
              <a:ext uri="{FF2B5EF4-FFF2-40B4-BE49-F238E27FC236}">
                <a16:creationId xmlns:a16="http://schemas.microsoft.com/office/drawing/2014/main" id="{8BFC9EAD-660B-4D4D-93FF-F0B88CA9D344}"/>
              </a:ext>
            </a:extLst>
          </p:cNvPr>
          <p:cNvSpPr txBox="1"/>
          <p:nvPr/>
        </p:nvSpPr>
        <p:spPr>
          <a:xfrm>
            <a:off x="4583448" y="6392191"/>
            <a:ext cx="3067828" cy="40011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nl-NL" sz="2000" dirty="0">
                <a:solidFill>
                  <a:srgbClr val="213343"/>
                </a:solidFill>
                <a:latin typeface="+mj-lt"/>
              </a:rPr>
              <a:t>Abstracte begrippen</a:t>
            </a:r>
          </a:p>
        </p:txBody>
      </p:sp>
      <p:sp>
        <p:nvSpPr>
          <p:cNvPr id="14" name="Tekstvak 13">
            <a:extLst>
              <a:ext uri="{FF2B5EF4-FFF2-40B4-BE49-F238E27FC236}">
                <a16:creationId xmlns:a16="http://schemas.microsoft.com/office/drawing/2014/main" id="{E3FF5C21-C198-8446-BA33-F9A5E56E765D}"/>
              </a:ext>
            </a:extLst>
          </p:cNvPr>
          <p:cNvSpPr txBox="1"/>
          <p:nvPr/>
        </p:nvSpPr>
        <p:spPr>
          <a:xfrm>
            <a:off x="1317551" y="3709262"/>
            <a:ext cx="2408673" cy="707886"/>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nl-NL" sz="2000" dirty="0">
                <a:solidFill>
                  <a:srgbClr val="213343"/>
                </a:solidFill>
                <a:latin typeface="+mj-lt"/>
              </a:rPr>
              <a:t>Actief </a:t>
            </a:r>
          </a:p>
          <a:p>
            <a:pPr algn="ctr"/>
            <a:r>
              <a:rPr lang="nl-NL" sz="2000" dirty="0">
                <a:solidFill>
                  <a:srgbClr val="213343"/>
                </a:solidFill>
                <a:latin typeface="+mj-lt"/>
              </a:rPr>
              <a:t>experimenteren</a:t>
            </a:r>
          </a:p>
        </p:txBody>
      </p:sp>
    </p:spTree>
    <p:extLst>
      <p:ext uri="{BB962C8B-B14F-4D97-AF65-F5344CB8AC3E}">
        <p14:creationId xmlns:p14="http://schemas.microsoft.com/office/powerpoint/2010/main" val="851346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43DD29-0AD5-3043-B3BE-9DC5E1A72388}"/>
              </a:ext>
            </a:extLst>
          </p:cNvPr>
          <p:cNvSpPr>
            <a:spLocks noGrp="1"/>
          </p:cNvSpPr>
          <p:nvPr>
            <p:ph type="title"/>
          </p:nvPr>
        </p:nvSpPr>
        <p:spPr>
          <a:xfrm>
            <a:off x="2425940" y="1217403"/>
            <a:ext cx="7114540" cy="428835"/>
          </a:xfrm>
        </p:spPr>
        <p:txBody>
          <a:bodyPr/>
          <a:lstStyle/>
          <a:p>
            <a:r>
              <a:rPr lang="nl-NL" dirty="0"/>
              <a:t>Intervisie: de zevenstappenmethode</a:t>
            </a:r>
          </a:p>
        </p:txBody>
      </p:sp>
      <p:sp>
        <p:nvSpPr>
          <p:cNvPr id="3" name="Tijdelijke aanduiding voor inhoud 2">
            <a:extLst>
              <a:ext uri="{FF2B5EF4-FFF2-40B4-BE49-F238E27FC236}">
                <a16:creationId xmlns:a16="http://schemas.microsoft.com/office/drawing/2014/main" id="{8553FFD4-AC21-604D-B4E4-93A5E38E9771}"/>
              </a:ext>
            </a:extLst>
          </p:cNvPr>
          <p:cNvSpPr>
            <a:spLocks noGrp="1"/>
          </p:cNvSpPr>
          <p:nvPr>
            <p:ph idx="1"/>
          </p:nvPr>
        </p:nvSpPr>
        <p:spPr/>
        <p:txBody>
          <a:bodyPr/>
          <a:lstStyle/>
          <a:p>
            <a:pPr marL="457200" indent="-457200">
              <a:buFont typeface="+mj-lt"/>
              <a:buAutoNum type="arabicPeriod"/>
            </a:pPr>
            <a:r>
              <a:rPr lang="nl-NL" dirty="0"/>
              <a:t>Kiezen van het probleem</a:t>
            </a:r>
          </a:p>
          <a:p>
            <a:pPr marL="457200" indent="-457200">
              <a:buFont typeface="+mj-lt"/>
              <a:buAutoNum type="arabicPeriod"/>
            </a:pPr>
            <a:r>
              <a:rPr lang="nl-NL" dirty="0"/>
              <a:t>Inbrengen concrete ervaring</a:t>
            </a:r>
          </a:p>
          <a:p>
            <a:pPr marL="457200" indent="-457200">
              <a:buFont typeface="+mj-lt"/>
              <a:buAutoNum type="arabicPeriod"/>
            </a:pPr>
            <a:r>
              <a:rPr lang="nl-NL" dirty="0"/>
              <a:t>Analyseren van de vraag</a:t>
            </a:r>
          </a:p>
          <a:p>
            <a:pPr marL="457200" indent="-457200">
              <a:buFont typeface="+mj-lt"/>
              <a:buAutoNum type="arabicPeriod"/>
            </a:pPr>
            <a:r>
              <a:rPr lang="nl-NL" dirty="0"/>
              <a:t>Herformulering van het probleem</a:t>
            </a:r>
          </a:p>
          <a:p>
            <a:pPr marL="457200" indent="-457200">
              <a:buFont typeface="+mj-lt"/>
              <a:buAutoNum type="arabicPeriod"/>
            </a:pPr>
            <a:r>
              <a:rPr lang="nl-NL" dirty="0"/>
              <a:t>Onderzoeken van opties</a:t>
            </a:r>
          </a:p>
          <a:p>
            <a:pPr marL="457200" indent="-457200">
              <a:buFont typeface="+mj-lt"/>
              <a:buAutoNum type="arabicPeriod"/>
            </a:pPr>
            <a:r>
              <a:rPr lang="nl-NL" dirty="0"/>
              <a:t>Oplossingsrichting kiezen en actieplan opstellen</a:t>
            </a:r>
          </a:p>
          <a:p>
            <a:pPr marL="457200" indent="-457200">
              <a:buFont typeface="+mj-lt"/>
              <a:buAutoNum type="arabicPeriod"/>
            </a:pPr>
            <a:r>
              <a:rPr lang="nl-NL" dirty="0"/>
              <a:t>Evaluatie: verdieping van het groepsleren: terugkijken en op zoek naar kaders</a:t>
            </a:r>
          </a:p>
        </p:txBody>
      </p:sp>
    </p:spTree>
    <p:extLst>
      <p:ext uri="{BB962C8B-B14F-4D97-AF65-F5344CB8AC3E}">
        <p14:creationId xmlns:p14="http://schemas.microsoft.com/office/powerpoint/2010/main" val="21071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p>
            <a:r>
              <a:rPr lang="nl-NL" dirty="0" smtClean="0"/>
              <a:t>Zevenstappen methode</a:t>
            </a:r>
            <a:endParaRPr lang="en-US" dirty="0"/>
          </a:p>
        </p:txBody>
      </p:sp>
      <p:sp>
        <p:nvSpPr>
          <p:cNvPr id="3" name="Tijdelijke aanduiding voor inhoud 2"/>
          <p:cNvSpPr>
            <a:spLocks noGrp="1"/>
          </p:cNvSpPr>
          <p:nvPr>
            <p:ph idx="1"/>
          </p:nvPr>
        </p:nvSpPr>
        <p:spPr/>
        <p:txBody>
          <a:bodyPr/>
          <a:lstStyle/>
          <a:p>
            <a:r>
              <a:rPr lang="nl-NL" dirty="0" smtClean="0"/>
              <a:t>oefenen</a:t>
            </a:r>
            <a:endParaRPr lang="en-US" dirty="0"/>
          </a:p>
        </p:txBody>
      </p:sp>
    </p:spTree>
    <p:extLst>
      <p:ext uri="{BB962C8B-B14F-4D97-AF65-F5344CB8AC3E}">
        <p14:creationId xmlns:p14="http://schemas.microsoft.com/office/powerpoint/2010/main" val="1992924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hs">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 id="{C190CA17-25B2-CD45-AEEF-A9F104BB682A}" vid="{E49A2939-87D9-CC4D-9085-207ABA72503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7BA222DBF5B294F990BAF4FC4077BBF" ma:contentTypeVersion="9" ma:contentTypeDescription="Een nieuw document maken." ma:contentTypeScope="" ma:versionID="44068ce4578bcd67a3973186ac7ff07f">
  <xsd:schema xmlns:xsd="http://www.w3.org/2001/XMLSchema" xmlns:xs="http://www.w3.org/2001/XMLSchema" xmlns:p="http://schemas.microsoft.com/office/2006/metadata/properties" xmlns:ns2="ca2ae830-acf0-4f30-92ea-0ca47b68f2f4" xmlns:ns3="47b7b0fe-90dc-45b7-a3bf-9278b8074125" targetNamespace="http://schemas.microsoft.com/office/2006/metadata/properties" ma:root="true" ma:fieldsID="f693cc267074305337adc94bbb623af1" ns2:_="" ns3:_="">
    <xsd:import namespace="ca2ae830-acf0-4f30-92ea-0ca47b68f2f4"/>
    <xsd:import namespace="47b7b0fe-90dc-45b7-a3bf-9278b807412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ae830-acf0-4f30-92ea-0ca47b68f2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7b0fe-90dc-45b7-a3bf-9278b8074125"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F1568E2-83F1-47BA-8D05-5B3837D1B4F3}">
  <ds:schemaRefs>
    <ds:schemaRef ds:uri="http://schemas.microsoft.com/sharepoint/v3/contenttype/forms"/>
  </ds:schemaRefs>
</ds:datastoreItem>
</file>

<file path=customXml/itemProps2.xml><?xml version="1.0" encoding="utf-8"?>
<ds:datastoreItem xmlns:ds="http://schemas.openxmlformats.org/officeDocument/2006/customXml" ds:itemID="{CA52EC0D-A927-4808-83DE-CF469FD815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2ae830-acf0-4f30-92ea-0ca47b68f2f4"/>
    <ds:schemaRef ds:uri="47b7b0fe-90dc-45b7-a3bf-9278b80741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944F23-4CB3-45D8-B45A-D4D9540491B4}">
  <ds:schemaRefs>
    <ds:schemaRef ds:uri="http://schemas.microsoft.com/office/2006/metadata/properties"/>
    <ds:schemaRef ds:uri="http://purl.org/dc/terms/"/>
    <ds:schemaRef ds:uri="ca2ae830-acf0-4f30-92ea-0ca47b68f2f4"/>
    <ds:schemaRef ds:uri="http://purl.org/dc/dcmitype/"/>
    <ds:schemaRef ds:uri="http://schemas.microsoft.com/office/infopath/2007/PartnerControls"/>
    <ds:schemaRef ds:uri="http://schemas.microsoft.com/office/2006/documentManagement/types"/>
    <ds:schemaRef ds:uri="47b7b0fe-90dc-45b7-a3bf-9278b8074125"/>
    <ds:schemaRef ds:uri="http://purl.org/dc/elements/1.1/"/>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hhs</Template>
  <TotalTime>428</TotalTime>
  <Words>1132</Words>
  <Application>Microsoft Office PowerPoint</Application>
  <PresentationFormat>Breedbeeld</PresentationFormat>
  <Paragraphs>194</Paragraphs>
  <Slides>16</Slides>
  <Notes>7</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16</vt:i4>
      </vt:variant>
    </vt:vector>
  </HeadingPairs>
  <TitlesOfParts>
    <vt:vector size="21" baseType="lpstr">
      <vt:lpstr>Arial</vt:lpstr>
      <vt:lpstr>Arial Black</vt:lpstr>
      <vt:lpstr>Calibri</vt:lpstr>
      <vt:lpstr>Wingdings</vt:lpstr>
      <vt:lpstr>hhs</vt:lpstr>
      <vt:lpstr>Studiecoaching</vt:lpstr>
      <vt:lpstr>Programma</vt:lpstr>
      <vt:lpstr>Leerprocessen Kolb</vt:lpstr>
      <vt:lpstr>PowerPoint-presentatie</vt:lpstr>
      <vt:lpstr>Leerprocessen van Kolb</vt:lpstr>
      <vt:lpstr>Leerprocessen van Kolb</vt:lpstr>
      <vt:lpstr>leerprocessen</vt:lpstr>
      <vt:lpstr>Leerstijl</vt:lpstr>
      <vt:lpstr>De leerstijlentest (uitvoeren – schema)</vt:lpstr>
      <vt:lpstr>Jouw leervoorkeur</vt:lpstr>
      <vt:lpstr>Reflectie als bewustwordingsproces</vt:lpstr>
      <vt:lpstr>Reflectie als bewustwordingsproces</vt:lpstr>
      <vt:lpstr>Reflectie in dimensies</vt:lpstr>
      <vt:lpstr>Intervisie: de zevenstappenmethode</vt:lpstr>
      <vt:lpstr>Intervisie: de zevenstappenmethode</vt:lpstr>
      <vt:lpstr>Zevenstappen methode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studiecoaching</dc:title>
  <dc:creator>Microsoft Office-gebruiker</dc:creator>
  <cp:lastModifiedBy>Loos, P.</cp:lastModifiedBy>
  <cp:revision>18</cp:revision>
  <dcterms:created xsi:type="dcterms:W3CDTF">2019-01-24T05:51:53Z</dcterms:created>
  <dcterms:modified xsi:type="dcterms:W3CDTF">2020-02-12T16:35:23Z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0x010100A7BA222DBF5B294F990BAF4FC4077BBF</vt:lpwstr>
  </property>
</Properties>
</file>