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embeddedFontLst>
    <p:embeddedFont>
      <p:font typeface="Corbel" panose="020B0503020204020204" pitchFamily="34" charset="0"/>
      <p:regular r:id="rId18"/>
      <p:bold r:id="rId19"/>
      <p:italic r:id="rId20"/>
      <p:boldItalic r:id="rId21"/>
    </p:embeddedFont>
    <p:embeddedFont>
      <p:font typeface="Helvetica Neue" panose="020B0604020202020204" charset="0"/>
      <p:regular r:id="rId22"/>
      <p:bold r:id="rId23"/>
      <p:italic r:id="rId24"/>
      <p:boldItalic r:id="rId25"/>
    </p:embeddedFont>
    <p:embeddedFont>
      <p:font typeface="Helvetica Neue Light" panose="020B0604020202020204" charset="0"/>
      <p:regular r:id="rId26"/>
      <p:bold r:id="rId27"/>
      <p:italic r:id="rId28"/>
      <p:boldItalic r:id="rId29"/>
    </p:embeddedFont>
    <p:embeddedFont>
      <p:font typeface="Source Sans Pro" panose="020B0503030403020204" pitchFamily="34" charset="0"/>
      <p:regular r:id="rId30"/>
    </p:embeddedFont>
    <p:embeddedFont>
      <p:font typeface="Tahoma" panose="020B0604030504040204" pitchFamily="34" charset="0"/>
      <p:regular r:id="rId31"/>
      <p:bold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382" autoAdjust="0"/>
  </p:normalViewPr>
  <p:slideViewPr>
    <p:cSldViewPr snapToGrid="0">
      <p:cViewPr varScale="1">
        <p:scale>
          <a:sx n="65" d="100"/>
          <a:sy n="65" d="100"/>
        </p:scale>
        <p:origin x="19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4.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32" Type="http://schemas.openxmlformats.org/officeDocument/2006/relationships/font" Target="fonts/font1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font" Target="fonts/font11.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31" Type="http://schemas.openxmlformats.org/officeDocument/2006/relationships/font" Target="fonts/font1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font" Target="fonts/font10.fntdata"/><Relationship Id="rId30" Type="http://schemas.openxmlformats.org/officeDocument/2006/relationships/font" Target="fonts/font13.fntdata"/><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a790cc44cf_0_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g2a790cc44cf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Dit is een PowerPoint met diagnostische vragen bij het thema ademhaling.</a:t>
            </a:r>
            <a:endParaRPr/>
          </a:p>
        </p:txBody>
      </p:sp>
      <p:sp>
        <p:nvSpPr>
          <p:cNvPr id="87" name="Google Shape;87;g2a790cc44cf_0_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2c39ef483bb_0_2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100" dirty="0" err="1">
                <a:latin typeface="Arial"/>
                <a:ea typeface="Arial"/>
                <a:cs typeface="Arial"/>
                <a:sym typeface="Arial"/>
              </a:rPr>
              <a:t>Misvatting</a:t>
            </a:r>
            <a:r>
              <a:rPr lang="en-GB" sz="1100" dirty="0">
                <a:latin typeface="Arial"/>
                <a:ea typeface="Arial"/>
                <a:cs typeface="Arial"/>
                <a:sym typeface="Arial"/>
              </a:rPr>
              <a:t>: </a:t>
            </a:r>
            <a:r>
              <a:rPr lang="en-GB" sz="1100" dirty="0" err="1">
                <a:latin typeface="Arial"/>
                <a:ea typeface="Arial"/>
                <a:cs typeface="Arial"/>
                <a:sym typeface="Arial"/>
              </a:rPr>
              <a:t>Leerlingen</a:t>
            </a:r>
            <a:r>
              <a:rPr lang="en-GB" sz="1100" dirty="0">
                <a:latin typeface="Arial"/>
                <a:ea typeface="Arial"/>
                <a:cs typeface="Arial"/>
                <a:sym typeface="Arial"/>
              </a:rPr>
              <a:t> </a:t>
            </a:r>
            <a:r>
              <a:rPr lang="en-GB" sz="1100" dirty="0" err="1">
                <a:latin typeface="Arial"/>
                <a:ea typeface="Arial"/>
                <a:cs typeface="Arial"/>
                <a:sym typeface="Arial"/>
              </a:rPr>
              <a:t>denken</a:t>
            </a:r>
            <a:r>
              <a:rPr lang="en-GB" sz="1100" dirty="0">
                <a:latin typeface="Arial"/>
                <a:ea typeface="Arial"/>
                <a:cs typeface="Arial"/>
                <a:sym typeface="Arial"/>
              </a:rPr>
              <a:t> </a:t>
            </a:r>
            <a:r>
              <a:rPr lang="en-GB" sz="1100" dirty="0" err="1">
                <a:latin typeface="Arial"/>
                <a:ea typeface="Arial"/>
                <a:cs typeface="Arial"/>
                <a:sym typeface="Arial"/>
              </a:rPr>
              <a:t>dat</a:t>
            </a:r>
            <a:r>
              <a:rPr lang="en-GB" sz="1100" dirty="0">
                <a:latin typeface="Arial"/>
                <a:ea typeface="Arial"/>
                <a:cs typeface="Arial"/>
                <a:sym typeface="Arial"/>
              </a:rPr>
              <a:t> al het </a:t>
            </a:r>
            <a:r>
              <a:rPr lang="en-GB" sz="1100" dirty="0" err="1">
                <a:latin typeface="Arial"/>
                <a:ea typeface="Arial"/>
                <a:cs typeface="Arial"/>
                <a:sym typeface="Arial"/>
              </a:rPr>
              <a:t>voedsel</a:t>
            </a:r>
            <a:r>
              <a:rPr lang="en-GB" sz="1100" dirty="0">
                <a:latin typeface="Arial"/>
                <a:ea typeface="Arial"/>
                <a:cs typeface="Arial"/>
                <a:sym typeface="Arial"/>
              </a:rPr>
              <a:t> </a:t>
            </a:r>
            <a:r>
              <a:rPr lang="en-GB" sz="1100" dirty="0" err="1">
                <a:latin typeface="Arial"/>
                <a:ea typeface="Arial"/>
                <a:cs typeface="Arial"/>
                <a:sym typeface="Arial"/>
              </a:rPr>
              <a:t>verteerd</a:t>
            </a:r>
            <a:r>
              <a:rPr lang="en-GB" sz="1100" dirty="0">
                <a:latin typeface="Arial"/>
                <a:ea typeface="Arial"/>
                <a:cs typeface="Arial"/>
                <a:sym typeface="Arial"/>
              </a:rPr>
              <a:t> </a:t>
            </a:r>
            <a:r>
              <a:rPr lang="en-GB" sz="1100" dirty="0" err="1">
                <a:latin typeface="Arial"/>
                <a:ea typeface="Arial"/>
                <a:cs typeface="Arial"/>
                <a:sym typeface="Arial"/>
              </a:rPr>
              <a:t>moet</a:t>
            </a:r>
            <a:r>
              <a:rPr lang="en-GB" sz="1100" dirty="0">
                <a:latin typeface="Arial"/>
                <a:ea typeface="Arial"/>
                <a:cs typeface="Arial"/>
                <a:sym typeface="Arial"/>
              </a:rPr>
              <a:t> </a:t>
            </a:r>
            <a:r>
              <a:rPr lang="en-GB" sz="1100" dirty="0" err="1">
                <a:latin typeface="Arial"/>
                <a:ea typeface="Arial"/>
                <a:cs typeface="Arial"/>
                <a:sym typeface="Arial"/>
              </a:rPr>
              <a:t>worden</a:t>
            </a:r>
            <a:r>
              <a:rPr lang="en-GB" sz="1100" dirty="0">
                <a:latin typeface="Arial"/>
                <a:ea typeface="Arial"/>
                <a:cs typeface="Arial"/>
                <a:sym typeface="Arial"/>
              </a:rPr>
              <a:t> in het </a:t>
            </a:r>
            <a:r>
              <a:rPr lang="en-GB" sz="1100" dirty="0" err="1">
                <a:latin typeface="Arial"/>
                <a:ea typeface="Arial"/>
                <a:cs typeface="Arial"/>
                <a:sym typeface="Arial"/>
              </a:rPr>
              <a:t>maagdarmkanaal</a:t>
            </a:r>
            <a:r>
              <a:rPr lang="en-GB" sz="1100" dirty="0">
                <a:latin typeface="Arial"/>
                <a:ea typeface="Arial"/>
                <a:cs typeface="Arial"/>
                <a:sym typeface="Arial"/>
              </a:rPr>
              <a:t> </a:t>
            </a:r>
            <a:r>
              <a:rPr lang="en-GB" sz="1100" dirty="0" err="1">
                <a:latin typeface="Arial"/>
                <a:ea typeface="Arial"/>
                <a:cs typeface="Arial"/>
                <a:sym typeface="Arial"/>
              </a:rPr>
              <a:t>voordat</a:t>
            </a:r>
            <a:r>
              <a:rPr lang="en-GB" sz="1100" dirty="0">
                <a:latin typeface="Arial"/>
                <a:ea typeface="Arial"/>
                <a:cs typeface="Arial"/>
                <a:sym typeface="Arial"/>
              </a:rPr>
              <a:t> het </a:t>
            </a:r>
            <a:r>
              <a:rPr lang="en-GB" sz="1100" dirty="0" err="1">
                <a:latin typeface="Arial"/>
                <a:ea typeface="Arial"/>
                <a:cs typeface="Arial"/>
                <a:sym typeface="Arial"/>
              </a:rPr>
              <a:t>opgenomen</a:t>
            </a:r>
            <a:r>
              <a:rPr lang="en-GB" sz="1100" dirty="0">
                <a:latin typeface="Arial"/>
                <a:ea typeface="Arial"/>
                <a:cs typeface="Arial"/>
                <a:sym typeface="Arial"/>
              </a:rPr>
              <a:t> </a:t>
            </a:r>
            <a:r>
              <a:rPr lang="en-GB" sz="1100" dirty="0" err="1">
                <a:latin typeface="Arial"/>
                <a:ea typeface="Arial"/>
                <a:cs typeface="Arial"/>
                <a:sym typeface="Arial"/>
              </a:rPr>
              <a:t>kan</a:t>
            </a:r>
            <a:r>
              <a:rPr lang="en-GB" sz="1100" dirty="0">
                <a:latin typeface="Arial"/>
                <a:ea typeface="Arial"/>
                <a:cs typeface="Arial"/>
                <a:sym typeface="Arial"/>
              </a:rPr>
              <a:t> </a:t>
            </a:r>
            <a:r>
              <a:rPr lang="en-GB" sz="1100" dirty="0" err="1">
                <a:latin typeface="Arial"/>
                <a:ea typeface="Arial"/>
                <a:cs typeface="Arial"/>
                <a:sym typeface="Arial"/>
              </a:rPr>
              <a:t>worden</a:t>
            </a:r>
            <a:r>
              <a:rPr lang="en-GB" sz="1100" dirty="0">
                <a:latin typeface="Arial"/>
                <a:ea typeface="Arial"/>
                <a:cs typeface="Arial"/>
                <a:sym typeface="Arial"/>
              </a:rPr>
              <a:t> in het </a:t>
            </a:r>
            <a:r>
              <a:rPr lang="en-GB" sz="1100" dirty="0" err="1">
                <a:latin typeface="Arial"/>
                <a:ea typeface="Arial"/>
                <a:cs typeface="Arial"/>
                <a:sym typeface="Arial"/>
              </a:rPr>
              <a:t>bloed</a:t>
            </a:r>
            <a:r>
              <a:rPr lang="en-GB" sz="1100" dirty="0">
                <a:latin typeface="Arial"/>
                <a:ea typeface="Arial"/>
                <a:cs typeface="Arial"/>
                <a:sym typeface="Arial"/>
              </a:rPr>
              <a:t>.</a:t>
            </a:r>
            <a:endParaRPr sz="11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11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dirty="0">
                <a:latin typeface="Arial"/>
                <a:ea typeface="Arial"/>
                <a:cs typeface="Arial"/>
                <a:sym typeface="Arial"/>
              </a:rPr>
              <a:t>A</a:t>
            </a:r>
            <a:r>
              <a:rPr lang="en-GB" sz="1100" dirty="0">
                <a:latin typeface="Arial"/>
                <a:ea typeface="Arial"/>
                <a:cs typeface="Arial"/>
                <a:sym typeface="Arial"/>
              </a:rPr>
              <a:t> </a:t>
            </a:r>
            <a:r>
              <a:rPr lang="en-GB" sz="1100" dirty="0" err="1">
                <a:latin typeface="Arial"/>
                <a:ea typeface="Arial"/>
                <a:cs typeface="Arial"/>
                <a:sym typeface="Arial"/>
              </a:rPr>
              <a:t>Zetmeel</a:t>
            </a:r>
            <a:r>
              <a:rPr lang="en-GB" sz="1100" dirty="0">
                <a:latin typeface="Arial"/>
                <a:ea typeface="Arial"/>
                <a:cs typeface="Arial"/>
                <a:sym typeface="Arial"/>
              </a:rPr>
              <a:t> is </a:t>
            </a:r>
            <a:r>
              <a:rPr lang="en-GB" sz="1100" dirty="0" err="1">
                <a:latin typeface="Arial"/>
                <a:ea typeface="Arial"/>
                <a:cs typeface="Arial"/>
                <a:sym typeface="Arial"/>
              </a:rPr>
              <a:t>een</a:t>
            </a:r>
            <a:r>
              <a:rPr lang="en-GB" sz="1100" dirty="0">
                <a:latin typeface="Arial"/>
                <a:ea typeface="Arial"/>
                <a:cs typeface="Arial"/>
                <a:sym typeface="Arial"/>
              </a:rPr>
              <a:t> </a:t>
            </a:r>
            <a:r>
              <a:rPr lang="en-GB" sz="1100" dirty="0" err="1">
                <a:latin typeface="Arial"/>
                <a:ea typeface="Arial"/>
                <a:cs typeface="Arial"/>
                <a:sym typeface="Arial"/>
              </a:rPr>
              <a:t>polysacharide</a:t>
            </a:r>
            <a:r>
              <a:rPr lang="en-GB" sz="1100" dirty="0">
                <a:latin typeface="Arial"/>
                <a:ea typeface="Arial"/>
                <a:cs typeface="Arial"/>
                <a:sym typeface="Arial"/>
              </a:rPr>
              <a:t> en </a:t>
            </a:r>
            <a:r>
              <a:rPr lang="en-GB" sz="1100" dirty="0" err="1">
                <a:latin typeface="Arial"/>
                <a:ea typeface="Arial"/>
                <a:cs typeface="Arial"/>
                <a:sym typeface="Arial"/>
              </a:rPr>
              <a:t>moet</a:t>
            </a:r>
            <a:r>
              <a:rPr lang="en-GB" sz="1100" dirty="0">
                <a:latin typeface="Arial"/>
                <a:ea typeface="Arial"/>
                <a:cs typeface="Arial"/>
                <a:sym typeface="Arial"/>
              </a:rPr>
              <a:t> </a:t>
            </a:r>
            <a:r>
              <a:rPr lang="en-GB" sz="1100" dirty="0" err="1">
                <a:latin typeface="Arial"/>
                <a:ea typeface="Arial"/>
                <a:cs typeface="Arial"/>
                <a:sym typeface="Arial"/>
              </a:rPr>
              <a:t>worden</a:t>
            </a:r>
            <a:r>
              <a:rPr lang="en-GB" sz="1100" dirty="0">
                <a:latin typeface="Arial"/>
                <a:ea typeface="Arial"/>
                <a:cs typeface="Arial"/>
                <a:sym typeface="Arial"/>
              </a:rPr>
              <a:t> </a:t>
            </a:r>
            <a:r>
              <a:rPr lang="en-GB" sz="1100" dirty="0" err="1">
                <a:latin typeface="Arial"/>
                <a:ea typeface="Arial"/>
                <a:cs typeface="Arial"/>
                <a:sym typeface="Arial"/>
              </a:rPr>
              <a:t>verteerd</a:t>
            </a:r>
            <a:r>
              <a:rPr lang="en-GB" sz="1100" dirty="0">
                <a:latin typeface="Arial"/>
                <a:ea typeface="Arial"/>
                <a:cs typeface="Arial"/>
                <a:sym typeface="Arial"/>
              </a:rPr>
              <a:t> tot glucose (</a:t>
            </a:r>
            <a:r>
              <a:rPr lang="en-GB" sz="1100" dirty="0" err="1">
                <a:latin typeface="Arial"/>
                <a:ea typeface="Arial"/>
                <a:cs typeface="Arial"/>
                <a:sym typeface="Arial"/>
              </a:rPr>
              <a:t>monosacharide</a:t>
            </a:r>
            <a:r>
              <a:rPr lang="en-GB" sz="1100" dirty="0">
                <a:latin typeface="Arial"/>
                <a:ea typeface="Arial"/>
                <a:cs typeface="Arial"/>
                <a:sym typeface="Arial"/>
              </a:rPr>
              <a:t>)</a:t>
            </a:r>
            <a:endParaRPr sz="11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B</a:t>
            </a:r>
            <a:r>
              <a:rPr lang="en-GB" sz="1100">
                <a:latin typeface="Arial"/>
                <a:ea typeface="Arial"/>
                <a:cs typeface="Arial"/>
                <a:sym typeface="Arial"/>
              </a:rPr>
              <a:t> GOED</a:t>
            </a: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C</a:t>
            </a:r>
            <a:r>
              <a:rPr lang="en-GB" sz="1100">
                <a:latin typeface="Arial"/>
                <a:ea typeface="Arial"/>
                <a:cs typeface="Arial"/>
                <a:sym typeface="Arial"/>
              </a:rPr>
              <a:t> </a:t>
            </a:r>
            <a:r>
              <a:rPr lang="en-GB" sz="1100" dirty="0">
                <a:latin typeface="Arial"/>
                <a:ea typeface="Arial"/>
                <a:cs typeface="Arial"/>
                <a:sym typeface="Arial"/>
              </a:rPr>
              <a:t>Maltose is </a:t>
            </a:r>
            <a:r>
              <a:rPr lang="en-GB" sz="1100" dirty="0" err="1">
                <a:latin typeface="Arial"/>
                <a:ea typeface="Arial"/>
                <a:cs typeface="Arial"/>
                <a:sym typeface="Arial"/>
              </a:rPr>
              <a:t>een</a:t>
            </a:r>
            <a:r>
              <a:rPr lang="en-GB" sz="1100" dirty="0">
                <a:latin typeface="Arial"/>
                <a:ea typeface="Arial"/>
                <a:cs typeface="Arial"/>
                <a:sym typeface="Arial"/>
              </a:rPr>
              <a:t> </a:t>
            </a:r>
            <a:r>
              <a:rPr lang="en-GB" sz="1100" dirty="0" err="1">
                <a:latin typeface="Arial"/>
                <a:ea typeface="Arial"/>
                <a:cs typeface="Arial"/>
                <a:sym typeface="Arial"/>
              </a:rPr>
              <a:t>disacharide</a:t>
            </a:r>
            <a:r>
              <a:rPr lang="en-GB" sz="1100" dirty="0">
                <a:latin typeface="Arial"/>
                <a:ea typeface="Arial"/>
                <a:cs typeface="Arial"/>
                <a:sym typeface="Arial"/>
              </a:rPr>
              <a:t> en </a:t>
            </a:r>
            <a:r>
              <a:rPr lang="en-GB" sz="1100" dirty="0" err="1">
                <a:latin typeface="Arial"/>
                <a:ea typeface="Arial"/>
                <a:cs typeface="Arial"/>
                <a:sym typeface="Arial"/>
              </a:rPr>
              <a:t>moet</a:t>
            </a:r>
            <a:r>
              <a:rPr lang="en-GB" sz="1100" dirty="0">
                <a:latin typeface="Arial"/>
                <a:ea typeface="Arial"/>
                <a:cs typeface="Arial"/>
                <a:sym typeface="Arial"/>
              </a:rPr>
              <a:t> </a:t>
            </a:r>
            <a:r>
              <a:rPr lang="en-GB" sz="1100" dirty="0" err="1">
                <a:latin typeface="Arial"/>
                <a:ea typeface="Arial"/>
                <a:cs typeface="Arial"/>
                <a:sym typeface="Arial"/>
              </a:rPr>
              <a:t>worden</a:t>
            </a:r>
            <a:r>
              <a:rPr lang="en-GB" sz="1100" dirty="0">
                <a:latin typeface="Arial"/>
                <a:ea typeface="Arial"/>
                <a:cs typeface="Arial"/>
                <a:sym typeface="Arial"/>
              </a:rPr>
              <a:t> </a:t>
            </a:r>
            <a:r>
              <a:rPr lang="en-GB" sz="1100" dirty="0" err="1">
                <a:latin typeface="Arial"/>
                <a:ea typeface="Arial"/>
                <a:cs typeface="Arial"/>
                <a:sym typeface="Arial"/>
              </a:rPr>
              <a:t>verteerd</a:t>
            </a:r>
            <a:r>
              <a:rPr lang="en-GB" sz="1100" dirty="0">
                <a:latin typeface="Arial"/>
                <a:ea typeface="Arial"/>
                <a:cs typeface="Arial"/>
                <a:sym typeface="Arial"/>
              </a:rPr>
              <a:t> tot glucose (</a:t>
            </a:r>
            <a:r>
              <a:rPr lang="en-GB" sz="1100" dirty="0" err="1">
                <a:latin typeface="Arial"/>
                <a:ea typeface="Arial"/>
                <a:cs typeface="Arial"/>
                <a:sym typeface="Arial"/>
              </a:rPr>
              <a:t>monosacharide</a:t>
            </a:r>
            <a:r>
              <a:rPr lang="en-GB" sz="1100" dirty="0">
                <a:latin typeface="Arial"/>
                <a:ea typeface="Arial"/>
                <a:cs typeface="Arial"/>
                <a:sym typeface="Arial"/>
              </a:rPr>
              <a:t>)</a:t>
            </a:r>
            <a:endParaRPr sz="11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dirty="0">
                <a:latin typeface="Arial"/>
                <a:ea typeface="Arial"/>
                <a:cs typeface="Arial"/>
                <a:sym typeface="Arial"/>
              </a:rPr>
              <a:t>D</a:t>
            </a:r>
            <a:r>
              <a:rPr lang="en-GB" sz="1100" dirty="0">
                <a:latin typeface="Arial"/>
                <a:ea typeface="Arial"/>
                <a:cs typeface="Arial"/>
                <a:sym typeface="Arial"/>
              </a:rPr>
              <a:t> </a:t>
            </a:r>
            <a:r>
              <a:rPr lang="en-GB" sz="1100" dirty="0" err="1">
                <a:latin typeface="Arial"/>
                <a:ea typeface="Arial"/>
                <a:cs typeface="Arial"/>
                <a:sym typeface="Arial"/>
              </a:rPr>
              <a:t>Mineralen</a:t>
            </a:r>
            <a:r>
              <a:rPr lang="en-GB" sz="1100" dirty="0">
                <a:latin typeface="Arial"/>
                <a:ea typeface="Arial"/>
                <a:cs typeface="Arial"/>
                <a:sym typeface="Arial"/>
              </a:rPr>
              <a:t>, </a:t>
            </a:r>
            <a:r>
              <a:rPr lang="en-GB" sz="1100" dirty="0" err="1">
                <a:latin typeface="Arial"/>
                <a:ea typeface="Arial"/>
                <a:cs typeface="Arial"/>
                <a:sym typeface="Arial"/>
              </a:rPr>
              <a:t>vitaminen</a:t>
            </a:r>
            <a:r>
              <a:rPr lang="en-GB" sz="1100" dirty="0">
                <a:latin typeface="Arial"/>
                <a:ea typeface="Arial"/>
                <a:cs typeface="Arial"/>
                <a:sym typeface="Arial"/>
              </a:rPr>
              <a:t> en </a:t>
            </a:r>
            <a:r>
              <a:rPr lang="en-GB" sz="1100" dirty="0" err="1">
                <a:latin typeface="Arial"/>
                <a:ea typeface="Arial"/>
                <a:cs typeface="Arial"/>
                <a:sym typeface="Arial"/>
              </a:rPr>
              <a:t>monosachariden</a:t>
            </a:r>
            <a:r>
              <a:rPr lang="en-GB" sz="1100" dirty="0">
                <a:latin typeface="Arial"/>
                <a:ea typeface="Arial"/>
                <a:cs typeface="Arial"/>
                <a:sym typeface="Arial"/>
              </a:rPr>
              <a:t> </a:t>
            </a:r>
            <a:r>
              <a:rPr lang="en-GB" sz="1100" dirty="0" err="1">
                <a:latin typeface="Arial"/>
                <a:ea typeface="Arial"/>
                <a:cs typeface="Arial"/>
                <a:sym typeface="Arial"/>
              </a:rPr>
              <a:t>zijn</a:t>
            </a:r>
            <a:r>
              <a:rPr lang="en-GB" sz="1100" dirty="0">
                <a:latin typeface="Arial"/>
                <a:ea typeface="Arial"/>
                <a:cs typeface="Arial"/>
                <a:sym typeface="Arial"/>
              </a:rPr>
              <a:t> </a:t>
            </a:r>
            <a:r>
              <a:rPr lang="en-GB" sz="1100" dirty="0" err="1">
                <a:latin typeface="Arial"/>
                <a:ea typeface="Arial"/>
                <a:cs typeface="Arial"/>
                <a:sym typeface="Arial"/>
              </a:rPr>
              <a:t>klein</a:t>
            </a:r>
            <a:r>
              <a:rPr lang="en-GB" sz="1100" dirty="0">
                <a:latin typeface="Arial"/>
                <a:ea typeface="Arial"/>
                <a:cs typeface="Arial"/>
                <a:sym typeface="Arial"/>
              </a:rPr>
              <a:t> </a:t>
            </a:r>
            <a:r>
              <a:rPr lang="en-GB" sz="1100" dirty="0" err="1">
                <a:latin typeface="Arial"/>
                <a:ea typeface="Arial"/>
                <a:cs typeface="Arial"/>
                <a:sym typeface="Arial"/>
              </a:rPr>
              <a:t>genoeg</a:t>
            </a:r>
            <a:r>
              <a:rPr lang="en-GB" sz="1100" dirty="0">
                <a:latin typeface="Arial"/>
                <a:ea typeface="Arial"/>
                <a:cs typeface="Arial"/>
                <a:sym typeface="Arial"/>
              </a:rPr>
              <a:t> om </a:t>
            </a:r>
            <a:r>
              <a:rPr lang="en-GB" sz="1100" dirty="0" err="1">
                <a:latin typeface="Arial"/>
                <a:ea typeface="Arial"/>
                <a:cs typeface="Arial"/>
                <a:sym typeface="Arial"/>
              </a:rPr>
              <a:t>te</a:t>
            </a:r>
            <a:r>
              <a:rPr lang="en-GB" sz="1100" dirty="0">
                <a:latin typeface="Arial"/>
                <a:ea typeface="Arial"/>
                <a:cs typeface="Arial"/>
                <a:sym typeface="Arial"/>
              </a:rPr>
              <a:t> </a:t>
            </a:r>
            <a:r>
              <a:rPr lang="en-GB" sz="1100" dirty="0" err="1">
                <a:latin typeface="Arial"/>
                <a:ea typeface="Arial"/>
                <a:cs typeface="Arial"/>
                <a:sym typeface="Arial"/>
              </a:rPr>
              <a:t>kunnen</a:t>
            </a:r>
            <a:r>
              <a:rPr lang="en-GB" sz="1100" dirty="0">
                <a:latin typeface="Arial"/>
                <a:ea typeface="Arial"/>
                <a:cs typeface="Arial"/>
                <a:sym typeface="Arial"/>
              </a:rPr>
              <a:t> </a:t>
            </a:r>
            <a:r>
              <a:rPr lang="en-GB" sz="1100" dirty="0" err="1">
                <a:latin typeface="Arial"/>
                <a:ea typeface="Arial"/>
                <a:cs typeface="Arial"/>
                <a:sym typeface="Arial"/>
              </a:rPr>
              <a:t>worden</a:t>
            </a:r>
            <a:r>
              <a:rPr lang="en-GB" sz="1100" dirty="0">
                <a:latin typeface="Arial"/>
                <a:ea typeface="Arial"/>
                <a:cs typeface="Arial"/>
                <a:sym typeface="Arial"/>
              </a:rPr>
              <a:t> </a:t>
            </a:r>
            <a:r>
              <a:rPr lang="en-GB" sz="1100" dirty="0" err="1">
                <a:latin typeface="Arial"/>
                <a:ea typeface="Arial"/>
                <a:cs typeface="Arial"/>
                <a:sym typeface="Arial"/>
              </a:rPr>
              <a:t>opgenomen</a:t>
            </a:r>
            <a:r>
              <a:rPr lang="en-GB" sz="1100" dirty="0">
                <a:latin typeface="Arial"/>
                <a:ea typeface="Arial"/>
                <a:cs typeface="Arial"/>
                <a:sym typeface="Arial"/>
              </a:rPr>
              <a:t> in het </a:t>
            </a:r>
            <a:r>
              <a:rPr lang="en-GB" sz="1100" dirty="0" err="1">
                <a:latin typeface="Arial"/>
                <a:ea typeface="Arial"/>
                <a:cs typeface="Arial"/>
                <a:sym typeface="Arial"/>
              </a:rPr>
              <a:t>bloed</a:t>
            </a:r>
            <a:endParaRPr dirty="0"/>
          </a:p>
          <a:p>
            <a:pPr marL="0" lvl="0" indent="0" algn="l" rtl="0">
              <a:spcBef>
                <a:spcPts val="0"/>
              </a:spcBef>
              <a:spcAft>
                <a:spcPts val="0"/>
              </a:spcAft>
              <a:buClr>
                <a:schemeClr val="dk1"/>
              </a:buClr>
              <a:buSzPts val="1100"/>
              <a:buFont typeface="Arial"/>
              <a:buNone/>
            </a:pPr>
            <a:endParaRPr dirty="0"/>
          </a:p>
        </p:txBody>
      </p:sp>
      <p:sp>
        <p:nvSpPr>
          <p:cNvPr id="262" name="Google Shape;262;g2c39ef483bb_0_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2c39ef483bb_0_12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100">
                <a:latin typeface="Arial"/>
                <a:ea typeface="Arial"/>
                <a:cs typeface="Arial"/>
                <a:sym typeface="Arial"/>
              </a:rPr>
              <a:t>Misvatting: Leerlingen denken dat al het voedsel verteerd moet worden in het maagdarmkanaal voordat het opgenomen kan worden in het bloed.</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1100" b="1">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A </a:t>
            </a:r>
            <a:r>
              <a:rPr lang="en-GB" sz="1100">
                <a:latin typeface="Arial"/>
                <a:ea typeface="Arial"/>
                <a:cs typeface="Arial"/>
                <a:sym typeface="Arial"/>
              </a:rPr>
              <a:t>Leerlingen realiseren zich niet dat vezels grote moleculen zijn zoals bijvoorbeeld cellulose</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B </a:t>
            </a:r>
            <a:r>
              <a:rPr lang="en-GB" sz="1100">
                <a:latin typeface="Arial"/>
                <a:ea typeface="Arial"/>
                <a:cs typeface="Arial"/>
                <a:sym typeface="Arial"/>
              </a:rPr>
              <a:t>Leerlingen realiseren zich niet dat eiwitten egrote moleculen zijn, opgebouwd uit aminozuren</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C </a:t>
            </a:r>
            <a:r>
              <a:rPr lang="en-GB" sz="1100">
                <a:latin typeface="Arial"/>
                <a:ea typeface="Arial"/>
                <a:cs typeface="Arial"/>
                <a:sym typeface="Arial"/>
              </a:rPr>
              <a:t>Leerlingen realiseren zich niet dat vetten grote moleculen zijn, opgebouwd uit glycerol en vetzuren</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D </a:t>
            </a:r>
            <a:r>
              <a:rPr lang="en-GB" sz="1100">
                <a:latin typeface="Arial"/>
                <a:ea typeface="Arial"/>
                <a:cs typeface="Arial"/>
                <a:sym typeface="Arial"/>
              </a:rPr>
              <a:t>GOED</a:t>
            </a:r>
            <a:endParaRPr/>
          </a:p>
          <a:p>
            <a:pPr marL="0" lvl="0" indent="0" algn="l" rtl="0">
              <a:spcBef>
                <a:spcPts val="0"/>
              </a:spcBef>
              <a:spcAft>
                <a:spcPts val="0"/>
              </a:spcAft>
              <a:buClr>
                <a:schemeClr val="dk1"/>
              </a:buClr>
              <a:buSzPts val="1100"/>
              <a:buFont typeface="Arial"/>
              <a:buNone/>
            </a:pPr>
            <a:endParaRPr/>
          </a:p>
        </p:txBody>
      </p:sp>
      <p:sp>
        <p:nvSpPr>
          <p:cNvPr id="285" name="Google Shape;285;g2c39ef483bb_0_1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g2ac4d994767_2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Misvatting: Leerlingen denken dat alle hormoonklieren worden aangestuurd vanuit de hypofyse. Daarnaast verwarren de leerlingen de werking van insuline met glucagon.</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b="1"/>
              <a:t>A</a:t>
            </a:r>
            <a:r>
              <a:rPr lang="en-GB"/>
              <a:t> GOED</a:t>
            </a:r>
            <a:endParaRPr/>
          </a:p>
          <a:p>
            <a:pPr marL="0" lvl="0" indent="0" algn="l" rtl="0">
              <a:spcBef>
                <a:spcPts val="0"/>
              </a:spcBef>
              <a:spcAft>
                <a:spcPts val="0"/>
              </a:spcAft>
              <a:buClr>
                <a:schemeClr val="dk1"/>
              </a:buClr>
              <a:buSzPts val="1100"/>
              <a:buFont typeface="Arial"/>
              <a:buNone/>
            </a:pPr>
            <a:r>
              <a:rPr lang="en-GB" b="1"/>
              <a:t>B </a:t>
            </a:r>
            <a:r>
              <a:rPr lang="en-GB"/>
              <a:t>Leerlingen denken dat alle hormoonklieren worden aangestuurd via de hersenen</a:t>
            </a:r>
            <a:endParaRPr b="1"/>
          </a:p>
          <a:p>
            <a:pPr marL="0" lvl="0" indent="0" algn="l" rtl="0">
              <a:spcBef>
                <a:spcPts val="0"/>
              </a:spcBef>
              <a:spcAft>
                <a:spcPts val="0"/>
              </a:spcAft>
              <a:buClr>
                <a:schemeClr val="dk1"/>
              </a:buClr>
              <a:buSzPts val="1100"/>
              <a:buFont typeface="Arial"/>
              <a:buNone/>
            </a:pPr>
            <a:r>
              <a:rPr lang="en-GB" b="1"/>
              <a:t>C </a:t>
            </a:r>
            <a:r>
              <a:rPr lang="en-GB"/>
              <a:t>Leerlingen halen de functie van insuline en glucagon door elkaar</a:t>
            </a:r>
            <a:endParaRPr/>
          </a:p>
          <a:p>
            <a:pPr marL="0" lvl="0" indent="0" algn="l" rtl="0">
              <a:spcBef>
                <a:spcPts val="0"/>
              </a:spcBef>
              <a:spcAft>
                <a:spcPts val="0"/>
              </a:spcAft>
              <a:buClr>
                <a:schemeClr val="dk1"/>
              </a:buClr>
              <a:buSzPts val="1100"/>
              <a:buFont typeface="Arial"/>
              <a:buNone/>
            </a:pPr>
            <a:r>
              <a:rPr lang="en-GB" b="1"/>
              <a:t>D </a:t>
            </a:r>
            <a:r>
              <a:rPr lang="en-GB"/>
              <a:t>Leerlingen denken dat alle hormoonklieren worden aangestuurd vanuit de hypofyse en leerlingen halen de functie van insuline en glucagon door elkaar</a:t>
            </a:r>
            <a:endParaRPr b="1"/>
          </a:p>
          <a:p>
            <a:pPr marL="0" lvl="0" indent="0" algn="l" rtl="0">
              <a:spcBef>
                <a:spcPts val="0"/>
              </a:spcBef>
              <a:spcAft>
                <a:spcPts val="0"/>
              </a:spcAft>
              <a:buClr>
                <a:schemeClr val="dk1"/>
              </a:buClr>
              <a:buSzPts val="1100"/>
              <a:buFont typeface="Arial"/>
              <a:buNone/>
            </a:pPr>
            <a:endParaRPr/>
          </a:p>
        </p:txBody>
      </p:sp>
      <p:sp>
        <p:nvSpPr>
          <p:cNvPr id="308" name="Google Shape;308;g2ac4d994767_2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g2ac4d994767_2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Misvatting: Leerlingen denken dat gal in de galblaas wordt gevormd in plaats van opgeslagen.</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b="1"/>
              <a:t>A</a:t>
            </a:r>
            <a:r>
              <a:rPr lang="en-GB"/>
              <a:t> Leerlingen denk dat het op de plek gemaakt wordt waar het gebruikt wordt</a:t>
            </a:r>
            <a:endParaRPr/>
          </a:p>
          <a:p>
            <a:pPr marL="0" lvl="0" indent="0" algn="l" rtl="0">
              <a:spcBef>
                <a:spcPts val="0"/>
              </a:spcBef>
              <a:spcAft>
                <a:spcPts val="0"/>
              </a:spcAft>
              <a:buClr>
                <a:schemeClr val="dk1"/>
              </a:buClr>
              <a:buSzPts val="1100"/>
              <a:buFont typeface="Arial"/>
              <a:buNone/>
            </a:pPr>
            <a:r>
              <a:rPr lang="en-GB" b="1"/>
              <a:t>B</a:t>
            </a:r>
            <a:r>
              <a:rPr lang="en-GB"/>
              <a:t> Leerlingen denken dat de alvleesklier naast alvleessap ook gal produceert </a:t>
            </a:r>
            <a:endParaRPr/>
          </a:p>
          <a:p>
            <a:pPr marL="0" lvl="0" indent="0" algn="l" rtl="0">
              <a:spcBef>
                <a:spcPts val="0"/>
              </a:spcBef>
              <a:spcAft>
                <a:spcPts val="0"/>
              </a:spcAft>
              <a:buClr>
                <a:schemeClr val="dk1"/>
              </a:buClr>
              <a:buSzPts val="1100"/>
              <a:buFont typeface="Arial"/>
              <a:buNone/>
            </a:pPr>
            <a:r>
              <a:rPr lang="en-GB" b="1"/>
              <a:t>C</a:t>
            </a:r>
            <a:r>
              <a:rPr lang="en-GB"/>
              <a:t> GOED</a:t>
            </a:r>
            <a:endParaRPr/>
          </a:p>
          <a:p>
            <a:pPr marL="0" lvl="0" indent="0" algn="l" rtl="0">
              <a:spcBef>
                <a:spcPts val="0"/>
              </a:spcBef>
              <a:spcAft>
                <a:spcPts val="0"/>
              </a:spcAft>
              <a:buClr>
                <a:schemeClr val="dk1"/>
              </a:buClr>
              <a:buSzPts val="1100"/>
              <a:buFont typeface="Arial"/>
              <a:buNone/>
            </a:pPr>
            <a:r>
              <a:rPr lang="en-GB" b="1"/>
              <a:t>D</a:t>
            </a:r>
            <a:r>
              <a:rPr lang="en-GB"/>
              <a:t> Leerlingen denken dat in deze opslagplaats het gal ook geproduceerd wordt</a:t>
            </a:r>
            <a:endParaRPr/>
          </a:p>
          <a:p>
            <a:pPr marL="0" lvl="0" indent="0" algn="l" rtl="0">
              <a:spcBef>
                <a:spcPts val="0"/>
              </a:spcBef>
              <a:spcAft>
                <a:spcPts val="0"/>
              </a:spcAft>
              <a:buClr>
                <a:schemeClr val="dk1"/>
              </a:buClr>
              <a:buSzPts val="1100"/>
              <a:buFont typeface="Arial"/>
              <a:buNone/>
            </a:pPr>
            <a:endParaRPr/>
          </a:p>
        </p:txBody>
      </p:sp>
      <p:sp>
        <p:nvSpPr>
          <p:cNvPr id="331" name="Google Shape;331;g2ac4d994767_2_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2ac4d994767_2_6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Misvatting: Leerlingen denken dat niet essentiële aminozuren niet nodig zijn voor je lichaam.</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b="1"/>
              <a:t>A</a:t>
            </a:r>
            <a:r>
              <a:rPr lang="en-GB"/>
              <a:t> Leerlingen denken dat niet essentiële aminozuren niet nuttig zijn voor je lichaam, omdat je ze niet per se in je voeding moet hebben</a:t>
            </a:r>
            <a:endParaRPr/>
          </a:p>
          <a:p>
            <a:pPr marL="0" lvl="0" indent="0" algn="l" rtl="0">
              <a:spcBef>
                <a:spcPts val="0"/>
              </a:spcBef>
              <a:spcAft>
                <a:spcPts val="0"/>
              </a:spcAft>
              <a:buClr>
                <a:schemeClr val="dk1"/>
              </a:buClr>
              <a:buSzPts val="1100"/>
              <a:buFont typeface="Arial"/>
              <a:buNone/>
            </a:pPr>
            <a:r>
              <a:rPr lang="en-GB" b="1"/>
              <a:t>B</a:t>
            </a:r>
            <a:r>
              <a:rPr lang="en-GB"/>
              <a:t> Leerlingen weten het verschil niet tussen essentieel en niet-essentieel</a:t>
            </a:r>
            <a:endParaRPr/>
          </a:p>
          <a:p>
            <a:pPr marL="0" lvl="0" indent="0" algn="l" rtl="0">
              <a:spcBef>
                <a:spcPts val="0"/>
              </a:spcBef>
              <a:spcAft>
                <a:spcPts val="0"/>
              </a:spcAft>
              <a:buClr>
                <a:schemeClr val="dk1"/>
              </a:buClr>
              <a:buSzPts val="1100"/>
              <a:buFont typeface="Arial"/>
              <a:buNone/>
            </a:pPr>
            <a:r>
              <a:rPr lang="en-GB" b="1"/>
              <a:t>C</a:t>
            </a:r>
            <a:r>
              <a:rPr lang="en-GB"/>
              <a:t> GOED</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p:txBody>
      </p:sp>
      <p:sp>
        <p:nvSpPr>
          <p:cNvPr id="354" name="Google Shape;354;g2ac4d994767_2_6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dirty="0"/>
              <a:t>De vragen en toelichtingen vallen onder een </a:t>
            </a:r>
            <a:r>
              <a:rPr lang="nl-NL" b="0" i="0" dirty="0">
                <a:solidFill>
                  <a:srgbClr val="FFFFFF"/>
                </a:solidFill>
                <a:effectLst/>
                <a:latin typeface="source sans pro" panose="020B0503030403020204" pitchFamily="34" charset="0"/>
              </a:rPr>
              <a:t>CC BY-SA 4.0 licentie </a:t>
            </a:r>
            <a:r>
              <a:rPr lang="nl-NL" b="0" u="none" dirty="0"/>
              <a:t>https://creativecommons.org/licenses/by-sa/4.0</a:t>
            </a:r>
          </a:p>
        </p:txBody>
      </p:sp>
      <p:sp>
        <p:nvSpPr>
          <p:cNvPr id="4" name="Tijdelijke aanduiding voor dianummer 3"/>
          <p:cNvSpPr>
            <a:spLocks noGrp="1"/>
          </p:cNvSpPr>
          <p:nvPr>
            <p:ph type="sldNum" sz="quarter" idx="10"/>
          </p:nvPr>
        </p:nvSpPr>
        <p:spPr/>
        <p:txBody>
          <a:bodyPr/>
          <a:lstStyle/>
          <a:p>
            <a:fld id="{E4759A49-2119-46F1-8D52-41E6FAD80798}" type="slidenum">
              <a:rPr lang="nl-NL" smtClean="0"/>
              <a:t>15</a:t>
            </a:fld>
            <a:endParaRPr lang="nl-NL"/>
          </a:p>
        </p:txBody>
      </p:sp>
    </p:spTree>
    <p:extLst>
      <p:ext uri="{BB962C8B-B14F-4D97-AF65-F5344CB8AC3E}">
        <p14:creationId xmlns:p14="http://schemas.microsoft.com/office/powerpoint/2010/main" val="3805621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Misvatting: Leerlingen denken dat poepen bijdraagt aan het verteringsproces.</a:t>
            </a:r>
            <a:endParaRPr/>
          </a:p>
          <a:p>
            <a:pPr marL="0" lvl="0" indent="0" algn="l" rtl="0">
              <a:spcBef>
                <a:spcPts val="0"/>
              </a:spcBef>
              <a:spcAft>
                <a:spcPts val="0"/>
              </a:spcAft>
              <a:buNone/>
            </a:pPr>
            <a:endParaRPr/>
          </a:p>
          <a:p>
            <a:pPr marL="0" lvl="0" indent="0" algn="l" rtl="0">
              <a:spcBef>
                <a:spcPts val="0"/>
              </a:spcBef>
              <a:spcAft>
                <a:spcPts val="0"/>
              </a:spcAft>
              <a:buNone/>
            </a:pPr>
            <a:r>
              <a:rPr lang="en-GB" b="1"/>
              <a:t>A</a:t>
            </a:r>
            <a:r>
              <a:rPr lang="en-GB"/>
              <a:t> Leerlingen denken dat het speeksel alleen helpt om het voedsel de slokdarm in te krijgen</a:t>
            </a:r>
            <a:endParaRPr/>
          </a:p>
          <a:p>
            <a:pPr marL="0" lvl="0" indent="0" algn="l" rtl="0">
              <a:spcBef>
                <a:spcPts val="0"/>
              </a:spcBef>
              <a:spcAft>
                <a:spcPts val="0"/>
              </a:spcAft>
              <a:buNone/>
            </a:pPr>
            <a:r>
              <a:rPr lang="en-GB" b="1"/>
              <a:t>B</a:t>
            </a:r>
            <a:r>
              <a:rPr lang="en-GB"/>
              <a:t> Leerlingen denken dat kauwen alleen helpt om het voedsel de slokdarm in te krijgen</a:t>
            </a:r>
            <a:endParaRPr/>
          </a:p>
          <a:p>
            <a:pPr marL="0" lvl="0" indent="0" algn="l" rtl="0">
              <a:spcBef>
                <a:spcPts val="0"/>
              </a:spcBef>
              <a:spcAft>
                <a:spcPts val="0"/>
              </a:spcAft>
              <a:buNone/>
            </a:pPr>
            <a:r>
              <a:rPr lang="en-GB" b="1"/>
              <a:t>C</a:t>
            </a:r>
            <a:r>
              <a:rPr lang="en-GB"/>
              <a:t> Leerlingen denken dat dit alleen helpt om het voedsel vooruit te duwen</a:t>
            </a:r>
            <a:endParaRPr/>
          </a:p>
          <a:p>
            <a:pPr marL="0" lvl="0" indent="0" algn="l" rtl="0">
              <a:spcBef>
                <a:spcPts val="0"/>
              </a:spcBef>
              <a:spcAft>
                <a:spcPts val="0"/>
              </a:spcAft>
              <a:buNone/>
            </a:pPr>
            <a:r>
              <a:rPr lang="en-GB" b="1"/>
              <a:t>D</a:t>
            </a:r>
            <a:r>
              <a:rPr lang="en-GB"/>
              <a:t> GOED</a:t>
            </a:r>
            <a:endParaRPr/>
          </a:p>
          <a:p>
            <a:pPr marL="0" lvl="0" indent="0" algn="l" rtl="0">
              <a:spcBef>
                <a:spcPts val="0"/>
              </a:spcBef>
              <a:spcAft>
                <a:spcPts val="0"/>
              </a:spcAft>
              <a:buNone/>
            </a:pPr>
            <a:endParaRPr/>
          </a:p>
        </p:txBody>
      </p:sp>
      <p:sp>
        <p:nvSpPr>
          <p:cNvPr id="104" name="Google Shape;104;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8654439f9b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Misvatting: Leerlingen denken dat zuurder overeenkomt met een hogere pH waarde</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b="1"/>
              <a:t>A</a:t>
            </a:r>
            <a:r>
              <a:rPr lang="en-GB"/>
              <a:t> Leerlingen denken dat zuurder overeenkomt met een hogere pH waarde</a:t>
            </a:r>
            <a:endParaRPr/>
          </a:p>
          <a:p>
            <a:pPr marL="0" lvl="0" indent="0" algn="l" rtl="0">
              <a:spcBef>
                <a:spcPts val="0"/>
              </a:spcBef>
              <a:spcAft>
                <a:spcPts val="0"/>
              </a:spcAft>
              <a:buClr>
                <a:schemeClr val="dk1"/>
              </a:buClr>
              <a:buSzPts val="1100"/>
              <a:buFont typeface="Arial"/>
              <a:buNone/>
            </a:pPr>
            <a:r>
              <a:rPr lang="en-GB" b="1"/>
              <a:t>B </a:t>
            </a:r>
            <a:r>
              <a:rPr lang="en-GB"/>
              <a:t>GOED</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p:txBody>
      </p:sp>
      <p:sp>
        <p:nvSpPr>
          <p:cNvPr id="131" name="Google Shape;131;g28654439f9b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2ac4d994767_0_13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100">
                <a:latin typeface="Arial"/>
                <a:ea typeface="Arial"/>
                <a:cs typeface="Arial"/>
                <a:sym typeface="Arial"/>
              </a:rPr>
              <a:t>Misvatting: Leerlingen denken dat de opname van stoffen alleen plaatsvindt in de dunne darm.</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A </a:t>
            </a:r>
            <a:r>
              <a:rPr lang="en-GB" sz="1100">
                <a:latin typeface="Arial"/>
                <a:ea typeface="Arial"/>
                <a:cs typeface="Arial"/>
                <a:sym typeface="Arial"/>
              </a:rPr>
              <a:t>GOED</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B</a:t>
            </a:r>
            <a:r>
              <a:rPr lang="en-GB" sz="1100">
                <a:latin typeface="Arial"/>
                <a:ea typeface="Arial"/>
                <a:cs typeface="Arial"/>
                <a:sym typeface="Arial"/>
              </a:rPr>
              <a:t> Leerling denkt dat stoffen eerst in elk geval deels afgebroken moeten zijn voor opname kan plaatsvinden.</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C</a:t>
            </a:r>
            <a:r>
              <a:rPr lang="en-GB" sz="1100">
                <a:latin typeface="Arial"/>
                <a:ea typeface="Arial"/>
                <a:cs typeface="Arial"/>
                <a:sym typeface="Arial"/>
              </a:rPr>
              <a:t> Leerling denkt dat de darmen de enige plek zijn waar voedingsstoffen worden opgenomen.</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D</a:t>
            </a:r>
            <a:r>
              <a:rPr lang="en-GB" sz="1100">
                <a:latin typeface="Arial"/>
                <a:ea typeface="Arial"/>
                <a:cs typeface="Arial"/>
                <a:sym typeface="Arial"/>
              </a:rPr>
              <a:t> Leerling heeft de dunne darm en dikke darm door elkaar gehaald.</a:t>
            </a:r>
            <a:endParaRPr sz="110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p:txBody>
      </p:sp>
      <p:sp>
        <p:nvSpPr>
          <p:cNvPr id="146" name="Google Shape;146;g2ac4d994767_0_13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ac4d994767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Misvatting: Leerlingen denken dat de opname van voedingsstoffen alleen plaatsvindt in de dunne darm</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GB" b="1"/>
              <a:t>A</a:t>
            </a:r>
            <a:r>
              <a:rPr lang="en-GB"/>
              <a:t> De meest gemaakte fout. Leerlingen denken dat alleen de opname van voedingsstoffen hierin gebeurt</a:t>
            </a:r>
            <a:endParaRPr/>
          </a:p>
          <a:p>
            <a:pPr marL="0" lvl="0" indent="0" algn="l" rtl="0">
              <a:lnSpc>
                <a:spcPct val="100000"/>
              </a:lnSpc>
              <a:spcBef>
                <a:spcPts val="0"/>
              </a:spcBef>
              <a:spcAft>
                <a:spcPts val="0"/>
              </a:spcAft>
              <a:buSzPts val="1400"/>
              <a:buNone/>
            </a:pPr>
            <a:r>
              <a:rPr lang="en-GB" b="1"/>
              <a:t>B</a:t>
            </a:r>
            <a:r>
              <a:rPr lang="en-GB"/>
              <a:t> Sommige beseffen dat water ook een voedingsstof is en dat de dikke darm dit vooral opneemt</a:t>
            </a:r>
            <a:endParaRPr/>
          </a:p>
          <a:p>
            <a:pPr marL="0" lvl="0" indent="0" algn="l" rtl="0">
              <a:lnSpc>
                <a:spcPct val="100000"/>
              </a:lnSpc>
              <a:spcBef>
                <a:spcPts val="0"/>
              </a:spcBef>
              <a:spcAft>
                <a:spcPts val="0"/>
              </a:spcAft>
              <a:buSzPts val="1400"/>
              <a:buNone/>
            </a:pPr>
            <a:r>
              <a:rPr lang="en-GB" b="1"/>
              <a:t>C</a:t>
            </a:r>
            <a:r>
              <a:rPr lang="en-GB"/>
              <a:t> GOED Sommige stoffen zoals de glucose en water worden ook al in de mond en maag opgenomen</a:t>
            </a:r>
            <a:endParaRPr/>
          </a:p>
          <a:p>
            <a:pPr marL="0" lvl="0" indent="0" algn="l" rtl="0">
              <a:lnSpc>
                <a:spcPct val="100000"/>
              </a:lnSpc>
              <a:spcBef>
                <a:spcPts val="0"/>
              </a:spcBef>
              <a:spcAft>
                <a:spcPts val="0"/>
              </a:spcAft>
              <a:buSzPts val="1400"/>
              <a:buNone/>
            </a:pPr>
            <a:endParaRPr/>
          </a:p>
        </p:txBody>
      </p:sp>
      <p:sp>
        <p:nvSpPr>
          <p:cNvPr id="169" name="Google Shape;169;g2ac4d994767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ac4d994767_0_16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Misvatting: Leerlingen beseffen niet dat gezonde voeding niet gaat over individuele voedingsmiddelen. Een voedingsmiddel kan gezond of ongezond voor je zijn, afhankelijk van de hoeveelheid en de samenstelling van de rest van je dieet en leefstijl. </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Leerling denkt dat een voedingsmiddel altijd gezond of ongezond is</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GOED </a:t>
            </a:r>
            <a:endParaRPr/>
          </a:p>
        </p:txBody>
      </p:sp>
      <p:sp>
        <p:nvSpPr>
          <p:cNvPr id="188" name="Google Shape;188;g2ac4d994767_0_16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2ac4d994767_0_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Misvatting: Leerlingen denken dat de opname van voedingsstoffen alleen plaatsvindt in de dunne darm</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GOED</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Leerling denkt dat er in de mond niks opgenomen wordt</a:t>
            </a:r>
            <a:endParaRPr/>
          </a:p>
          <a:p>
            <a:pPr marL="0" lvl="0" indent="0" algn="l" rtl="0">
              <a:lnSpc>
                <a:spcPct val="100000"/>
              </a:lnSpc>
              <a:spcBef>
                <a:spcPts val="0"/>
              </a:spcBef>
              <a:spcAft>
                <a:spcPts val="0"/>
              </a:spcAft>
              <a:buClr>
                <a:schemeClr val="dk1"/>
              </a:buClr>
              <a:buSzPts val="1100"/>
              <a:buFont typeface="Arial"/>
              <a:buNone/>
            </a:pPr>
            <a:endParaRPr/>
          </a:p>
        </p:txBody>
      </p:sp>
      <p:sp>
        <p:nvSpPr>
          <p:cNvPr id="205" name="Google Shape;205;g2ac4d994767_0_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2ac4d994767_2_4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Misvatting: Leerlingen verwarren voedingsmiddel en voedingsstof.</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b="1"/>
              <a:t>A</a:t>
            </a:r>
            <a:r>
              <a:rPr lang="en-GB"/>
              <a:t> Leerlingen verwarren voedingsstof met voedingsmiddel</a:t>
            </a:r>
            <a:endParaRPr/>
          </a:p>
          <a:p>
            <a:pPr marL="0" lvl="0" indent="0" algn="l" rtl="0">
              <a:lnSpc>
                <a:spcPct val="100000"/>
              </a:lnSpc>
              <a:spcBef>
                <a:spcPts val="0"/>
              </a:spcBef>
              <a:spcAft>
                <a:spcPts val="0"/>
              </a:spcAft>
              <a:buClr>
                <a:schemeClr val="dk1"/>
              </a:buClr>
              <a:buSzPts val="1100"/>
              <a:buFont typeface="Arial"/>
              <a:buNone/>
            </a:pPr>
            <a:r>
              <a:rPr lang="en-GB" b="1"/>
              <a:t>B</a:t>
            </a:r>
            <a:r>
              <a:rPr lang="en-GB"/>
              <a:t> GOED</a:t>
            </a: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Clr>
                <a:schemeClr val="dk1"/>
              </a:buClr>
              <a:buSzPts val="1100"/>
              <a:buFont typeface="Arial"/>
              <a:buNone/>
            </a:pPr>
            <a:r>
              <a:rPr lang="en-GB"/>
              <a:t>Tip: varieer met deze vraag door voedingsstof/voedingsmiddel te wisselen en verschillende voedingsmiddelen en voedingsstoffen te gebruiken.</a:t>
            </a:r>
            <a:endParaRPr/>
          </a:p>
          <a:p>
            <a:pPr marL="0" lvl="0" indent="0" algn="l" rtl="0">
              <a:lnSpc>
                <a:spcPct val="100000"/>
              </a:lnSpc>
              <a:spcBef>
                <a:spcPts val="0"/>
              </a:spcBef>
              <a:spcAft>
                <a:spcPts val="0"/>
              </a:spcAft>
              <a:buClr>
                <a:schemeClr val="dk1"/>
              </a:buClr>
              <a:buSzPts val="1100"/>
              <a:buFont typeface="Arial"/>
              <a:buNone/>
            </a:pPr>
            <a:endParaRPr/>
          </a:p>
        </p:txBody>
      </p:sp>
      <p:sp>
        <p:nvSpPr>
          <p:cNvPr id="222" name="Google Shape;222;g2ac4d994767_2_4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13930a8b2a2_0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100">
                <a:latin typeface="Arial"/>
                <a:ea typeface="Arial"/>
                <a:cs typeface="Arial"/>
                <a:sym typeface="Arial"/>
              </a:rPr>
              <a:t>Misvatting: Leerlingen denken dat voedingsstoffen alleen in de dunne darm opgenomen kunnen worden. Daar worden wel verreweg de meeste voedingsstoffen opgenomen maar ook in bijvoorbeeld de mondholte, maag en dikke darm worden voedingsstoffen opgenomen.</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A</a:t>
            </a:r>
            <a:r>
              <a:rPr lang="en-GB" sz="1100">
                <a:latin typeface="Arial"/>
                <a:ea typeface="Arial"/>
                <a:cs typeface="Arial"/>
                <a:sym typeface="Arial"/>
              </a:rPr>
              <a:t> GOED</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B</a:t>
            </a:r>
            <a:r>
              <a:rPr lang="en-GB" sz="1100">
                <a:latin typeface="Arial"/>
                <a:ea typeface="Arial"/>
                <a:cs typeface="Arial"/>
                <a:sym typeface="Arial"/>
              </a:rPr>
              <a:t> Leerlingen verwarren de vertering van zetmeel met opname van zetmeel. Zetmeel wordt (deels) verteert tot maltose maar dit is te groot om in de bloedbaan opgenomen te worden</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C</a:t>
            </a:r>
            <a:r>
              <a:rPr lang="en-GB" sz="1100">
                <a:latin typeface="Arial"/>
                <a:ea typeface="Arial"/>
                <a:cs typeface="Arial"/>
                <a:sym typeface="Arial"/>
              </a:rPr>
              <a:t> Zie B</a:t>
            </a:r>
            <a:endParaRPr sz="11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GB" sz="1100" b="1">
                <a:latin typeface="Arial"/>
                <a:ea typeface="Arial"/>
                <a:cs typeface="Arial"/>
                <a:sym typeface="Arial"/>
              </a:rPr>
              <a:t>D</a:t>
            </a:r>
            <a:r>
              <a:rPr lang="en-GB" sz="1100">
                <a:latin typeface="Arial"/>
                <a:ea typeface="Arial"/>
                <a:cs typeface="Arial"/>
                <a:sym typeface="Arial"/>
              </a:rPr>
              <a:t> Leerlingen denken dat er in de mondholte geen opname van voedingsstoffen plaats kan vinden</a:t>
            </a:r>
            <a:endParaRPr sz="110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p:txBody>
      </p:sp>
      <p:sp>
        <p:nvSpPr>
          <p:cNvPr id="239" name="Google Shape;239;g13930a8b2a2_0_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eldia" type="title">
  <p:cSld name="Titeldia">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extLst>
      <p:ext uri="{BB962C8B-B14F-4D97-AF65-F5344CB8AC3E}">
        <p14:creationId xmlns:p14="http://schemas.microsoft.com/office/powerpoint/2010/main" val="177541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mailto:diagnostischevragen@nvon.nl"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1127760" y="2155501"/>
            <a:ext cx="6858000" cy="14685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en-GB" sz="5400" b="1">
                <a:solidFill>
                  <a:schemeClr val="accent1"/>
                </a:solidFill>
              </a:rPr>
              <a:t>Vertering</a:t>
            </a:r>
            <a:br>
              <a:rPr lang="en-GB" b="1" dirty="0">
                <a:solidFill>
                  <a:schemeClr val="accent1"/>
                </a:solidFill>
              </a:rPr>
            </a:br>
            <a:endParaRPr b="1" dirty="0">
              <a:solidFill>
                <a:schemeClr val="accent1"/>
              </a:solidFill>
            </a:endParaRPr>
          </a:p>
        </p:txBody>
      </p:sp>
      <p:sp>
        <p:nvSpPr>
          <p:cNvPr id="90" name="Google Shape;90;p13"/>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1" name="Google Shape;91;p13"/>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a:t>
            </a:r>
            <a:r>
              <a:rPr lang="en-GB" sz="1050">
                <a:solidFill>
                  <a:srgbClr val="FFFFFF"/>
                </a:solidFill>
                <a:latin typeface="Tahoma"/>
                <a:ea typeface="Tahoma"/>
                <a:cs typeface="Tahoma"/>
                <a:sym typeface="Tahoma"/>
              </a:rPr>
              <a:t>nl</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23"/>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65" name="Google Shape;265;p23"/>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266" name="Google Shape;266;p23"/>
          <p:cNvGrpSpPr/>
          <p:nvPr/>
        </p:nvGrpSpPr>
        <p:grpSpPr>
          <a:xfrm>
            <a:off x="806913" y="1821195"/>
            <a:ext cx="908700" cy="908700"/>
            <a:chOff x="947033" y="2362454"/>
            <a:chExt cx="908700" cy="908700"/>
          </a:xfrm>
        </p:grpSpPr>
        <p:sp>
          <p:nvSpPr>
            <p:cNvPr id="267" name="Google Shape;267;p23"/>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8" name="Google Shape;268;p23"/>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269" name="Google Shape;269;p23"/>
          <p:cNvGrpSpPr/>
          <p:nvPr/>
        </p:nvGrpSpPr>
        <p:grpSpPr>
          <a:xfrm>
            <a:off x="806912" y="2919861"/>
            <a:ext cx="908700" cy="908700"/>
            <a:chOff x="4665644" y="2362454"/>
            <a:chExt cx="908700" cy="908700"/>
          </a:xfrm>
        </p:grpSpPr>
        <p:sp>
          <p:nvSpPr>
            <p:cNvPr id="270" name="Google Shape;270;p23"/>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71" name="Google Shape;271;p23"/>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272" name="Google Shape;272;p23"/>
          <p:cNvGrpSpPr/>
          <p:nvPr/>
        </p:nvGrpSpPr>
        <p:grpSpPr>
          <a:xfrm>
            <a:off x="806911" y="4055847"/>
            <a:ext cx="908700" cy="908700"/>
            <a:chOff x="947033" y="4156948"/>
            <a:chExt cx="908700" cy="908700"/>
          </a:xfrm>
        </p:grpSpPr>
        <p:sp>
          <p:nvSpPr>
            <p:cNvPr id="273" name="Google Shape;273;p23"/>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74" name="Google Shape;274;p23"/>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75" name="Google Shape;275;p23"/>
          <p:cNvGrpSpPr/>
          <p:nvPr/>
        </p:nvGrpSpPr>
        <p:grpSpPr>
          <a:xfrm>
            <a:off x="806911" y="5154513"/>
            <a:ext cx="908700" cy="908700"/>
            <a:chOff x="4665644" y="4148177"/>
            <a:chExt cx="908700" cy="908700"/>
          </a:xfrm>
        </p:grpSpPr>
        <p:sp>
          <p:nvSpPr>
            <p:cNvPr id="276" name="Google Shape;276;p23"/>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77" name="Google Shape;277;p23"/>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278" name="Google Shape;278;p23"/>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Zetmeel</a:t>
            </a:r>
            <a:endParaRPr sz="2800" b="0" i="0" u="none" strike="noStrike" cap="none">
              <a:solidFill>
                <a:srgbClr val="000000"/>
              </a:solidFill>
              <a:latin typeface="Calibri"/>
              <a:ea typeface="Calibri"/>
              <a:cs typeface="Calibri"/>
              <a:sym typeface="Calibri"/>
            </a:endParaRPr>
          </a:p>
        </p:txBody>
      </p:sp>
      <p:sp>
        <p:nvSpPr>
          <p:cNvPr id="279" name="Google Shape;279;p23"/>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Glucose</a:t>
            </a:r>
            <a:endParaRPr sz="2800" b="0" i="0" u="none" strike="noStrike" cap="none">
              <a:solidFill>
                <a:srgbClr val="000000"/>
              </a:solidFill>
              <a:latin typeface="Calibri"/>
              <a:ea typeface="Calibri"/>
              <a:cs typeface="Calibri"/>
              <a:sym typeface="Calibri"/>
            </a:endParaRPr>
          </a:p>
        </p:txBody>
      </p:sp>
      <p:sp>
        <p:nvSpPr>
          <p:cNvPr id="280" name="Google Shape;280;p23"/>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Maltose</a:t>
            </a:r>
            <a:endParaRPr sz="2800" b="0" i="0" u="none" strike="noStrike" cap="none">
              <a:solidFill>
                <a:srgbClr val="000000"/>
              </a:solidFill>
              <a:latin typeface="Calibri"/>
              <a:ea typeface="Calibri"/>
              <a:cs typeface="Calibri"/>
              <a:sym typeface="Calibri"/>
            </a:endParaRPr>
          </a:p>
        </p:txBody>
      </p:sp>
      <p:sp>
        <p:nvSpPr>
          <p:cNvPr id="281" name="Google Shape;281;p23"/>
          <p:cNvSpPr/>
          <p:nvPr/>
        </p:nvSpPr>
        <p:spPr>
          <a:xfrm>
            <a:off x="1958099" y="531428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Geen</a:t>
            </a:r>
            <a:endParaRPr sz="2800" b="0" i="0" u="none" strike="noStrike" cap="none">
              <a:solidFill>
                <a:srgbClr val="000000"/>
              </a:solidFill>
              <a:latin typeface="Calibri"/>
              <a:ea typeface="Calibri"/>
              <a:cs typeface="Calibri"/>
              <a:sym typeface="Calibri"/>
            </a:endParaRPr>
          </a:p>
        </p:txBody>
      </p:sp>
      <p:sp>
        <p:nvSpPr>
          <p:cNvPr id="282" name="Google Shape;282;p23"/>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Welke voedingsstof kan onverteerd opgenomen worden in het bloed?</a:t>
            </a:r>
            <a:br>
              <a:rPr lang="en-GB"/>
            </a:b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24"/>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88" name="Google Shape;288;p24"/>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289" name="Google Shape;289;p24"/>
          <p:cNvGrpSpPr/>
          <p:nvPr/>
        </p:nvGrpSpPr>
        <p:grpSpPr>
          <a:xfrm>
            <a:off x="806913" y="1821195"/>
            <a:ext cx="908700" cy="908700"/>
            <a:chOff x="947033" y="2362454"/>
            <a:chExt cx="908700" cy="908700"/>
          </a:xfrm>
        </p:grpSpPr>
        <p:sp>
          <p:nvSpPr>
            <p:cNvPr id="290" name="Google Shape;290;p24"/>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91" name="Google Shape;291;p24"/>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292" name="Google Shape;292;p24"/>
          <p:cNvGrpSpPr/>
          <p:nvPr/>
        </p:nvGrpSpPr>
        <p:grpSpPr>
          <a:xfrm>
            <a:off x="806912" y="2919861"/>
            <a:ext cx="908700" cy="908700"/>
            <a:chOff x="4665644" y="2362454"/>
            <a:chExt cx="908700" cy="908700"/>
          </a:xfrm>
        </p:grpSpPr>
        <p:sp>
          <p:nvSpPr>
            <p:cNvPr id="293" name="Google Shape;293;p24"/>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94" name="Google Shape;294;p24"/>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295" name="Google Shape;295;p24"/>
          <p:cNvGrpSpPr/>
          <p:nvPr/>
        </p:nvGrpSpPr>
        <p:grpSpPr>
          <a:xfrm>
            <a:off x="806911" y="4055847"/>
            <a:ext cx="908700" cy="908700"/>
            <a:chOff x="947033" y="4156948"/>
            <a:chExt cx="908700" cy="908700"/>
          </a:xfrm>
        </p:grpSpPr>
        <p:sp>
          <p:nvSpPr>
            <p:cNvPr id="296" name="Google Shape;296;p24"/>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97" name="Google Shape;297;p24"/>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98" name="Google Shape;298;p24"/>
          <p:cNvGrpSpPr/>
          <p:nvPr/>
        </p:nvGrpSpPr>
        <p:grpSpPr>
          <a:xfrm>
            <a:off x="806911" y="5154513"/>
            <a:ext cx="908700" cy="908700"/>
            <a:chOff x="4665644" y="4148177"/>
            <a:chExt cx="908700" cy="908700"/>
          </a:xfrm>
        </p:grpSpPr>
        <p:sp>
          <p:nvSpPr>
            <p:cNvPr id="299" name="Google Shape;299;p24"/>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00" name="Google Shape;300;p24"/>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301" name="Google Shape;301;p24"/>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Vezels</a:t>
            </a:r>
            <a:endParaRPr sz="2800" b="0" i="0" u="none" strike="noStrike" cap="none">
              <a:solidFill>
                <a:srgbClr val="000000"/>
              </a:solidFill>
              <a:latin typeface="Calibri"/>
              <a:ea typeface="Calibri"/>
              <a:cs typeface="Calibri"/>
              <a:sym typeface="Calibri"/>
            </a:endParaRPr>
          </a:p>
        </p:txBody>
      </p:sp>
      <p:sp>
        <p:nvSpPr>
          <p:cNvPr id="302" name="Google Shape;302;p24"/>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Eiwitten</a:t>
            </a:r>
            <a:endParaRPr sz="2800" b="0" i="0" u="none" strike="noStrike" cap="none">
              <a:solidFill>
                <a:srgbClr val="000000"/>
              </a:solidFill>
              <a:latin typeface="Calibri"/>
              <a:ea typeface="Calibri"/>
              <a:cs typeface="Calibri"/>
              <a:sym typeface="Calibri"/>
            </a:endParaRPr>
          </a:p>
        </p:txBody>
      </p:sp>
      <p:sp>
        <p:nvSpPr>
          <p:cNvPr id="303" name="Google Shape;303;p24"/>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Vetten</a:t>
            </a:r>
            <a:endParaRPr sz="2800" b="0" i="0" u="none" strike="noStrike" cap="none">
              <a:solidFill>
                <a:srgbClr val="000000"/>
              </a:solidFill>
              <a:latin typeface="Calibri"/>
              <a:ea typeface="Calibri"/>
              <a:cs typeface="Calibri"/>
              <a:sym typeface="Calibri"/>
            </a:endParaRPr>
          </a:p>
        </p:txBody>
      </p:sp>
      <p:sp>
        <p:nvSpPr>
          <p:cNvPr id="304" name="Google Shape;304;p24"/>
          <p:cNvSpPr/>
          <p:nvPr/>
        </p:nvSpPr>
        <p:spPr>
          <a:xfrm>
            <a:off x="1958099" y="5314284"/>
            <a:ext cx="6158400" cy="589200"/>
          </a:xfrm>
          <a:prstGeom prst="rect">
            <a:avLst/>
          </a:prstGeom>
          <a:noFill/>
          <a:ln>
            <a:noFill/>
          </a:ln>
        </p:spPr>
        <p:txBody>
          <a:bodyPr spcFirstLastPara="1" wrap="square" lIns="35700" tIns="35700" rIns="35700" bIns="35700" anchor="ctr" anchorCtr="0">
            <a:noAutofit/>
          </a:bodyPr>
          <a:lstStyle/>
          <a:p>
            <a:pPr marL="0" lvl="0" indent="0" algn="l" rtl="0">
              <a:lnSpc>
                <a:spcPct val="120000"/>
              </a:lnSpc>
              <a:spcBef>
                <a:spcPts val="0"/>
              </a:spcBef>
              <a:spcAft>
                <a:spcPts val="0"/>
              </a:spcAft>
              <a:buClr>
                <a:schemeClr val="dk1"/>
              </a:buClr>
              <a:buSzPts val="2800"/>
              <a:buFont typeface="Calibri"/>
              <a:buNone/>
            </a:pPr>
            <a:r>
              <a:rPr lang="en-GB" sz="2800">
                <a:solidFill>
                  <a:schemeClr val="dk1"/>
                </a:solidFill>
                <a:latin typeface="Calibri"/>
                <a:ea typeface="Calibri"/>
                <a:cs typeface="Calibri"/>
                <a:sym typeface="Calibri"/>
              </a:rPr>
              <a:t>Mineralen</a:t>
            </a:r>
            <a:endParaRPr sz="2800" b="0" i="0" u="none" strike="noStrike" cap="none">
              <a:solidFill>
                <a:srgbClr val="000000"/>
              </a:solidFill>
              <a:latin typeface="Calibri"/>
              <a:ea typeface="Calibri"/>
              <a:cs typeface="Calibri"/>
              <a:sym typeface="Calibri"/>
            </a:endParaRPr>
          </a:p>
        </p:txBody>
      </p:sp>
      <p:sp>
        <p:nvSpPr>
          <p:cNvPr id="305" name="Google Shape;305;p24"/>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Welke voedingsstof kan onverteerd opgenomen worden in het bloed?</a:t>
            </a:r>
            <a:br>
              <a:rPr lang="en-GB"/>
            </a:b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25"/>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11" name="Google Shape;311;p25"/>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312" name="Google Shape;312;p25"/>
          <p:cNvGrpSpPr/>
          <p:nvPr/>
        </p:nvGrpSpPr>
        <p:grpSpPr>
          <a:xfrm>
            <a:off x="806913" y="1821195"/>
            <a:ext cx="908700" cy="908700"/>
            <a:chOff x="947033" y="2362454"/>
            <a:chExt cx="908700" cy="908700"/>
          </a:xfrm>
        </p:grpSpPr>
        <p:sp>
          <p:nvSpPr>
            <p:cNvPr id="313" name="Google Shape;313;p25"/>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14" name="Google Shape;314;p25"/>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315" name="Google Shape;315;p25"/>
          <p:cNvGrpSpPr/>
          <p:nvPr/>
        </p:nvGrpSpPr>
        <p:grpSpPr>
          <a:xfrm>
            <a:off x="806912" y="2919861"/>
            <a:ext cx="908700" cy="908700"/>
            <a:chOff x="4665644" y="2362454"/>
            <a:chExt cx="908700" cy="908700"/>
          </a:xfrm>
        </p:grpSpPr>
        <p:sp>
          <p:nvSpPr>
            <p:cNvPr id="316" name="Google Shape;316;p25"/>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17" name="Google Shape;317;p25"/>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318" name="Google Shape;318;p25"/>
          <p:cNvGrpSpPr/>
          <p:nvPr/>
        </p:nvGrpSpPr>
        <p:grpSpPr>
          <a:xfrm>
            <a:off x="806911" y="4055847"/>
            <a:ext cx="908700" cy="908700"/>
            <a:chOff x="947033" y="4156948"/>
            <a:chExt cx="908700" cy="908700"/>
          </a:xfrm>
        </p:grpSpPr>
        <p:sp>
          <p:nvSpPr>
            <p:cNvPr id="319" name="Google Shape;319;p25"/>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20" name="Google Shape;320;p25"/>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321" name="Google Shape;321;p25"/>
          <p:cNvGrpSpPr/>
          <p:nvPr/>
        </p:nvGrpSpPr>
        <p:grpSpPr>
          <a:xfrm>
            <a:off x="806911" y="5154513"/>
            <a:ext cx="908700" cy="908700"/>
            <a:chOff x="4665644" y="4148177"/>
            <a:chExt cx="908700" cy="908700"/>
          </a:xfrm>
        </p:grpSpPr>
        <p:sp>
          <p:nvSpPr>
            <p:cNvPr id="322" name="Google Shape;322;p25"/>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23" name="Google Shape;323;p25"/>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324" name="Google Shape;324;p25"/>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De alvleesklier geeft insuline af</a:t>
            </a:r>
            <a:endParaRPr sz="2800" b="0" i="0" u="none" strike="noStrike" cap="none">
              <a:solidFill>
                <a:srgbClr val="000000"/>
              </a:solidFill>
              <a:latin typeface="Calibri"/>
              <a:ea typeface="Calibri"/>
              <a:cs typeface="Calibri"/>
              <a:sym typeface="Calibri"/>
            </a:endParaRPr>
          </a:p>
        </p:txBody>
      </p:sp>
      <p:sp>
        <p:nvSpPr>
          <p:cNvPr id="325" name="Google Shape;325;p25"/>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De hypofyse stimuleert de alvleesklier tot de afgifte van insuline</a:t>
            </a:r>
            <a:endParaRPr sz="2800" b="0" i="0" u="none" strike="noStrike" cap="none">
              <a:solidFill>
                <a:srgbClr val="000000"/>
              </a:solidFill>
              <a:latin typeface="Calibri"/>
              <a:ea typeface="Calibri"/>
              <a:cs typeface="Calibri"/>
              <a:sym typeface="Calibri"/>
            </a:endParaRPr>
          </a:p>
        </p:txBody>
      </p:sp>
      <p:sp>
        <p:nvSpPr>
          <p:cNvPr id="326" name="Google Shape;326;p25"/>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De alvleesklier geeft glucagon af</a:t>
            </a:r>
            <a:endParaRPr sz="2800" b="0" i="0" u="none" strike="noStrike" cap="none">
              <a:solidFill>
                <a:srgbClr val="000000"/>
              </a:solidFill>
              <a:latin typeface="Calibri"/>
              <a:ea typeface="Calibri"/>
              <a:cs typeface="Calibri"/>
              <a:sym typeface="Calibri"/>
            </a:endParaRPr>
          </a:p>
        </p:txBody>
      </p:sp>
      <p:sp>
        <p:nvSpPr>
          <p:cNvPr id="327" name="Google Shape;327;p25"/>
          <p:cNvSpPr/>
          <p:nvPr/>
        </p:nvSpPr>
        <p:spPr>
          <a:xfrm>
            <a:off x="1958099" y="5314284"/>
            <a:ext cx="6158400" cy="589200"/>
          </a:xfrm>
          <a:prstGeom prst="rect">
            <a:avLst/>
          </a:prstGeom>
          <a:noFill/>
          <a:ln>
            <a:noFill/>
          </a:ln>
        </p:spPr>
        <p:txBody>
          <a:bodyPr spcFirstLastPara="1" wrap="square" lIns="35700" tIns="35700" rIns="35700" bIns="35700" anchor="ctr" anchorCtr="0">
            <a:noAutofit/>
          </a:bodyPr>
          <a:lstStyle/>
          <a:p>
            <a:pPr marL="0" lvl="0" indent="0" algn="l" rtl="0">
              <a:lnSpc>
                <a:spcPct val="120000"/>
              </a:lnSpc>
              <a:spcBef>
                <a:spcPts val="0"/>
              </a:spcBef>
              <a:spcAft>
                <a:spcPts val="0"/>
              </a:spcAft>
              <a:buClr>
                <a:schemeClr val="dk1"/>
              </a:buClr>
              <a:buSzPts val="2800"/>
              <a:buFont typeface="Calibri"/>
              <a:buNone/>
            </a:pPr>
            <a:r>
              <a:rPr lang="en-GB" sz="2800">
                <a:solidFill>
                  <a:schemeClr val="dk1"/>
                </a:solidFill>
                <a:latin typeface="Calibri"/>
                <a:ea typeface="Calibri"/>
                <a:cs typeface="Calibri"/>
                <a:sym typeface="Calibri"/>
              </a:rPr>
              <a:t>De hypofyse stimuleert de alvleesklier tot de afgifte van glucagon</a:t>
            </a:r>
            <a:endParaRPr sz="2800" b="0" i="0" u="none" strike="noStrike" cap="none">
              <a:solidFill>
                <a:srgbClr val="000000"/>
              </a:solidFill>
              <a:latin typeface="Calibri"/>
              <a:ea typeface="Calibri"/>
              <a:cs typeface="Calibri"/>
              <a:sym typeface="Calibri"/>
            </a:endParaRPr>
          </a:p>
        </p:txBody>
      </p:sp>
      <p:sp>
        <p:nvSpPr>
          <p:cNvPr id="328" name="Google Shape;328;p25"/>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Wat is het directe effect van een te hoge</a:t>
            </a:r>
            <a:endParaRPr sz="3600"/>
          </a:p>
          <a:p>
            <a:pPr marL="0" lvl="0" indent="0" algn="l" rtl="0">
              <a:lnSpc>
                <a:spcPct val="111111"/>
              </a:lnSpc>
              <a:spcBef>
                <a:spcPts val="0"/>
              </a:spcBef>
              <a:spcAft>
                <a:spcPts val="0"/>
              </a:spcAft>
              <a:buClr>
                <a:schemeClr val="dk1"/>
              </a:buClr>
              <a:buSzPct val="101408"/>
              <a:buFont typeface="Calibri"/>
              <a:buNone/>
            </a:pPr>
            <a:r>
              <a:rPr lang="en-GB" sz="3550"/>
              <a:t>bloedsuikerspiegel?</a:t>
            </a:r>
            <a:br>
              <a:rPr lang="en-GB"/>
            </a:b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p2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34" name="Google Shape;334;p2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335" name="Google Shape;335;p26"/>
          <p:cNvGrpSpPr/>
          <p:nvPr/>
        </p:nvGrpSpPr>
        <p:grpSpPr>
          <a:xfrm>
            <a:off x="806913" y="1496245"/>
            <a:ext cx="908700" cy="908700"/>
            <a:chOff x="947033" y="2362454"/>
            <a:chExt cx="908700" cy="908700"/>
          </a:xfrm>
        </p:grpSpPr>
        <p:sp>
          <p:nvSpPr>
            <p:cNvPr id="336" name="Google Shape;336;p26"/>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37" name="Google Shape;337;p26"/>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338" name="Google Shape;338;p26"/>
          <p:cNvGrpSpPr/>
          <p:nvPr/>
        </p:nvGrpSpPr>
        <p:grpSpPr>
          <a:xfrm>
            <a:off x="806912" y="2594911"/>
            <a:ext cx="908700" cy="908700"/>
            <a:chOff x="4665644" y="2362454"/>
            <a:chExt cx="908700" cy="908700"/>
          </a:xfrm>
        </p:grpSpPr>
        <p:sp>
          <p:nvSpPr>
            <p:cNvPr id="339" name="Google Shape;339;p26"/>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40" name="Google Shape;340;p26"/>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341" name="Google Shape;341;p26"/>
          <p:cNvGrpSpPr/>
          <p:nvPr/>
        </p:nvGrpSpPr>
        <p:grpSpPr>
          <a:xfrm>
            <a:off x="806911" y="3730897"/>
            <a:ext cx="908700" cy="908700"/>
            <a:chOff x="947033" y="4156948"/>
            <a:chExt cx="908700" cy="908700"/>
          </a:xfrm>
        </p:grpSpPr>
        <p:sp>
          <p:nvSpPr>
            <p:cNvPr id="342" name="Google Shape;342;p26"/>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43" name="Google Shape;343;p26"/>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344" name="Google Shape;344;p26"/>
          <p:cNvGrpSpPr/>
          <p:nvPr/>
        </p:nvGrpSpPr>
        <p:grpSpPr>
          <a:xfrm>
            <a:off x="806911" y="4829563"/>
            <a:ext cx="908700" cy="908700"/>
            <a:chOff x="4665644" y="4148177"/>
            <a:chExt cx="908700" cy="908700"/>
          </a:xfrm>
        </p:grpSpPr>
        <p:sp>
          <p:nvSpPr>
            <p:cNvPr id="345" name="Google Shape;345;p26"/>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46" name="Google Shape;346;p26"/>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347" name="Google Shape;347;p26"/>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Twaalfvingerige darm</a:t>
            </a:r>
            <a:endParaRPr sz="2800" b="0" i="0" u="none" strike="noStrike" cap="none">
              <a:solidFill>
                <a:srgbClr val="000000"/>
              </a:solidFill>
              <a:latin typeface="Calibri"/>
              <a:ea typeface="Calibri"/>
              <a:cs typeface="Calibri"/>
              <a:sym typeface="Calibri"/>
            </a:endParaRPr>
          </a:p>
        </p:txBody>
      </p:sp>
      <p:sp>
        <p:nvSpPr>
          <p:cNvPr id="348" name="Google Shape;348;p26"/>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Alvleesklier</a:t>
            </a:r>
            <a:endParaRPr sz="2800" b="0" i="0" u="none" strike="noStrike" cap="none">
              <a:solidFill>
                <a:srgbClr val="000000"/>
              </a:solidFill>
              <a:latin typeface="Calibri"/>
              <a:ea typeface="Calibri"/>
              <a:cs typeface="Calibri"/>
              <a:sym typeface="Calibri"/>
            </a:endParaRPr>
          </a:p>
        </p:txBody>
      </p:sp>
      <p:sp>
        <p:nvSpPr>
          <p:cNvPr id="349" name="Google Shape;349;p26"/>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Lever</a:t>
            </a:r>
            <a:endParaRPr sz="2800" b="0" i="0" u="none" strike="noStrike" cap="none">
              <a:solidFill>
                <a:srgbClr val="000000"/>
              </a:solidFill>
              <a:latin typeface="Calibri"/>
              <a:ea typeface="Calibri"/>
              <a:cs typeface="Calibri"/>
              <a:sym typeface="Calibri"/>
            </a:endParaRPr>
          </a:p>
        </p:txBody>
      </p:sp>
      <p:sp>
        <p:nvSpPr>
          <p:cNvPr id="350" name="Google Shape;350;p26"/>
          <p:cNvSpPr/>
          <p:nvPr/>
        </p:nvSpPr>
        <p:spPr>
          <a:xfrm>
            <a:off x="1958099" y="498933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Galblaas</a:t>
            </a:r>
            <a:endParaRPr sz="2800" b="0" i="0" u="none" strike="noStrike" cap="none">
              <a:solidFill>
                <a:srgbClr val="000000"/>
              </a:solidFill>
              <a:latin typeface="Calibri"/>
              <a:ea typeface="Calibri"/>
              <a:cs typeface="Calibri"/>
              <a:sym typeface="Calibri"/>
            </a:endParaRPr>
          </a:p>
        </p:txBody>
      </p:sp>
      <p:sp>
        <p:nvSpPr>
          <p:cNvPr id="351" name="Google Shape;351;p26"/>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Waar wordt gal gemaakt?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27"/>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57" name="Google Shape;357;p27"/>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358" name="Google Shape;358;p27"/>
          <p:cNvGrpSpPr/>
          <p:nvPr/>
        </p:nvGrpSpPr>
        <p:grpSpPr>
          <a:xfrm>
            <a:off x="806913" y="1821195"/>
            <a:ext cx="908700" cy="908700"/>
            <a:chOff x="947033" y="2362454"/>
            <a:chExt cx="908700" cy="908700"/>
          </a:xfrm>
        </p:grpSpPr>
        <p:sp>
          <p:nvSpPr>
            <p:cNvPr id="359" name="Google Shape;359;p27"/>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60" name="Google Shape;360;p27"/>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361" name="Google Shape;361;p27"/>
          <p:cNvGrpSpPr/>
          <p:nvPr/>
        </p:nvGrpSpPr>
        <p:grpSpPr>
          <a:xfrm>
            <a:off x="806912" y="2919861"/>
            <a:ext cx="908700" cy="908700"/>
            <a:chOff x="4665644" y="2362454"/>
            <a:chExt cx="908700" cy="908700"/>
          </a:xfrm>
        </p:grpSpPr>
        <p:sp>
          <p:nvSpPr>
            <p:cNvPr id="362" name="Google Shape;362;p27"/>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63" name="Google Shape;363;p27"/>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364" name="Google Shape;364;p27"/>
          <p:cNvGrpSpPr/>
          <p:nvPr/>
        </p:nvGrpSpPr>
        <p:grpSpPr>
          <a:xfrm>
            <a:off x="806911" y="4055847"/>
            <a:ext cx="908700" cy="908700"/>
            <a:chOff x="947033" y="4156948"/>
            <a:chExt cx="908700" cy="908700"/>
          </a:xfrm>
        </p:grpSpPr>
        <p:sp>
          <p:nvSpPr>
            <p:cNvPr id="365" name="Google Shape;365;p27"/>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366" name="Google Shape;366;p27"/>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367" name="Google Shape;367;p27"/>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Alleen essentiële aminozuren</a:t>
            </a:r>
            <a:endParaRPr sz="2800" b="0" i="0" u="none" strike="noStrike" cap="none">
              <a:solidFill>
                <a:srgbClr val="000000"/>
              </a:solidFill>
              <a:latin typeface="Calibri"/>
              <a:ea typeface="Calibri"/>
              <a:cs typeface="Calibri"/>
              <a:sym typeface="Calibri"/>
            </a:endParaRPr>
          </a:p>
        </p:txBody>
      </p:sp>
      <p:sp>
        <p:nvSpPr>
          <p:cNvPr id="368" name="Google Shape;368;p27"/>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lvl="0" indent="0" algn="l" rtl="0">
              <a:lnSpc>
                <a:spcPct val="120000"/>
              </a:lnSpc>
              <a:spcBef>
                <a:spcPts val="0"/>
              </a:spcBef>
              <a:spcAft>
                <a:spcPts val="0"/>
              </a:spcAft>
              <a:buClr>
                <a:schemeClr val="dk1"/>
              </a:buClr>
              <a:buSzPts val="2800"/>
              <a:buFont typeface="Calibri"/>
              <a:buNone/>
            </a:pPr>
            <a:r>
              <a:rPr lang="en-GB" sz="2800">
                <a:solidFill>
                  <a:schemeClr val="dk1"/>
                </a:solidFill>
                <a:latin typeface="Calibri"/>
                <a:ea typeface="Calibri"/>
                <a:cs typeface="Calibri"/>
                <a:sym typeface="Calibri"/>
              </a:rPr>
              <a:t>Alleen niet essentiële aminozuren</a:t>
            </a:r>
            <a:endParaRPr sz="2800" b="0" i="0" u="none" strike="noStrike" cap="none">
              <a:solidFill>
                <a:srgbClr val="000000"/>
              </a:solidFill>
              <a:latin typeface="Calibri"/>
              <a:ea typeface="Calibri"/>
              <a:cs typeface="Calibri"/>
              <a:sym typeface="Calibri"/>
            </a:endParaRPr>
          </a:p>
        </p:txBody>
      </p:sp>
      <p:sp>
        <p:nvSpPr>
          <p:cNvPr id="369" name="Google Shape;369;p27"/>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Beide</a:t>
            </a:r>
            <a:endParaRPr sz="2800" b="0" i="0" u="none" strike="noStrike" cap="none">
              <a:solidFill>
                <a:srgbClr val="000000"/>
              </a:solidFill>
              <a:latin typeface="Calibri"/>
              <a:ea typeface="Calibri"/>
              <a:cs typeface="Calibri"/>
              <a:sym typeface="Calibri"/>
            </a:endParaRPr>
          </a:p>
        </p:txBody>
      </p:sp>
      <p:sp>
        <p:nvSpPr>
          <p:cNvPr id="370" name="Google Shape;370;p27"/>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Welke aminozuren heeft je lichaam nodig om te kunnen werken?</a:t>
            </a:r>
            <a:br>
              <a:rPr lang="en-GB"/>
            </a:b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p:cNvSpPr txBox="1"/>
          <p:nvPr/>
        </p:nvSpPr>
        <p:spPr>
          <a:xfrm>
            <a:off x="5685183" y="6407433"/>
            <a:ext cx="3458817" cy="253916"/>
          </a:xfrm>
          <a:prstGeom prst="rect">
            <a:avLst/>
          </a:prstGeom>
          <a:noFill/>
        </p:spPr>
        <p:txBody>
          <a:bodyPr wrap="square" rtlCol="0">
            <a:spAutoFit/>
          </a:bodyPr>
          <a:lstStyle/>
          <a:p>
            <a:pPr defTabSz="457200">
              <a:defRPr/>
            </a:pPr>
            <a:r>
              <a:rPr lang="nl-NL" sz="1050" dirty="0">
                <a:solidFill>
                  <a:prstClr val="white"/>
                </a:solidFill>
                <a:latin typeface="Tahoma" panose="020B0604030504040204" pitchFamily="34" charset="0"/>
                <a:ea typeface="Tahoma" panose="020B0604030504040204" pitchFamily="34" charset="0"/>
                <a:cs typeface="Tahoma" panose="020B0604030504040204" pitchFamily="34" charset="0"/>
              </a:rPr>
              <a:t>www.nvon.nl/diagnostischevragen        © 2022 NVON </a:t>
            </a:r>
          </a:p>
        </p:txBody>
      </p:sp>
      <p:sp>
        <p:nvSpPr>
          <p:cNvPr id="2" name="Titel 1"/>
          <p:cNvSpPr>
            <a:spLocks noGrp="1"/>
          </p:cNvSpPr>
          <p:nvPr>
            <p:ph type="title"/>
          </p:nvPr>
        </p:nvSpPr>
        <p:spPr>
          <a:xfrm>
            <a:off x="628650" y="365126"/>
            <a:ext cx="7886700" cy="4097544"/>
          </a:xfrm>
        </p:spPr>
        <p:txBody>
          <a:bodyPr>
            <a:normAutofit/>
          </a:bodyPr>
          <a:lstStyle/>
          <a:p>
            <a:br>
              <a:rPr lang="nl-NL" b="1" dirty="0"/>
            </a:br>
            <a:endParaRPr lang="nl-NL" dirty="0"/>
          </a:p>
        </p:txBody>
      </p:sp>
      <p:sp>
        <p:nvSpPr>
          <p:cNvPr id="28" name="Titel 1"/>
          <p:cNvSpPr txBox="1">
            <a:spLocks/>
          </p:cNvSpPr>
          <p:nvPr/>
        </p:nvSpPr>
        <p:spPr>
          <a:xfrm>
            <a:off x="628650" y="572530"/>
            <a:ext cx="7886700" cy="3363366"/>
          </a:xfrm>
          <a:prstGeom prst="rect">
            <a:avLst/>
          </a:prstGeom>
        </p:spPr>
        <p:txBody>
          <a:bodyPr vert="horz" lIns="91440" tIns="45720" rIns="91440" bIns="45720" rtlCol="0" anchor="t">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nl-NL" dirty="0">
                <a:latin typeface="Calibri" panose="020F0502020204030204" pitchFamily="34" charset="0"/>
                <a:cs typeface="Calibri" panose="020F0502020204030204" pitchFamily="34" charset="0"/>
              </a:rPr>
              <a:t>Deze vragen met toelichting zijn ontwikkeld door de diagnostische vragen werkgroep van de NVON</a:t>
            </a:r>
          </a:p>
          <a:p>
            <a:endParaRPr lang="nl-NL" dirty="0">
              <a:latin typeface="Calibri" panose="020F0502020204030204" pitchFamily="34" charset="0"/>
              <a:cs typeface="Calibri" panose="020F0502020204030204" pitchFamily="34" charset="0"/>
            </a:endParaRPr>
          </a:p>
          <a:p>
            <a:r>
              <a:rPr lang="nl-NL" dirty="0">
                <a:latin typeface="Calibri" panose="020F0502020204030204" pitchFamily="34" charset="0"/>
                <a:cs typeface="Calibri" panose="020F0502020204030204" pitchFamily="34" charset="0"/>
              </a:rPr>
              <a:t>Heb je feedback, wil je bijdragen, vragen testen of samenwerken? Laat het weten via:</a:t>
            </a:r>
            <a:br>
              <a:rPr lang="nl-NL" dirty="0">
                <a:latin typeface="Calibri" panose="020F0502020204030204" pitchFamily="34" charset="0"/>
                <a:cs typeface="Calibri" panose="020F0502020204030204" pitchFamily="34" charset="0"/>
              </a:rPr>
            </a:br>
            <a:r>
              <a:rPr lang="nl-NL" dirty="0">
                <a:latin typeface="Calibri" panose="020F0502020204030204" pitchFamily="34" charset="0"/>
                <a:cs typeface="Calibri" panose="020F0502020204030204" pitchFamily="34" charset="0"/>
                <a:hlinkClick r:id="rId3"/>
              </a:rPr>
              <a:t>diagnostischevragen@nvon.nl</a:t>
            </a:r>
            <a:r>
              <a:rPr lang="nl-NL" dirty="0">
                <a:latin typeface="Calibri" panose="020F0502020204030204" pitchFamily="34" charset="0"/>
                <a:cs typeface="Calibri" panose="020F0502020204030204" pitchFamily="34" charset="0"/>
              </a:rPr>
              <a:t> </a:t>
            </a:r>
          </a:p>
        </p:txBody>
      </p:sp>
      <p:pic>
        <p:nvPicPr>
          <p:cNvPr id="8" name="Afbeelding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0189" y="4281356"/>
            <a:ext cx="4243622" cy="1295421"/>
          </a:xfrm>
          <a:prstGeom prst="rect">
            <a:avLst/>
          </a:prstGeom>
        </p:spPr>
      </p:pic>
      <p:sp>
        <p:nvSpPr>
          <p:cNvPr id="3" name="Google Shape;256;p23">
            <a:extLst>
              <a:ext uri="{FF2B5EF4-FFF2-40B4-BE49-F238E27FC236}">
                <a16:creationId xmlns:a16="http://schemas.microsoft.com/office/drawing/2014/main" id="{3D284F5F-7F6D-0502-A99B-28EE7AF38E53}"/>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6" name="Google Shape;257;p23">
            <a:extLst>
              <a:ext uri="{FF2B5EF4-FFF2-40B4-BE49-F238E27FC236}">
                <a16:creationId xmlns:a16="http://schemas.microsoft.com/office/drawing/2014/main" id="{7DDAA764-CB52-A160-5C10-76CA2D0967B2}"/>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lvl="0" algn="r">
              <a:buClr>
                <a:srgbClr val="FFFFFF"/>
              </a:buClr>
              <a:buSzPts val="1050"/>
            </a:pPr>
            <a:r>
              <a:rPr lang="en-GB" sz="1050" dirty="0">
                <a:solidFill>
                  <a:srgbClr val="FFFFFF"/>
                </a:solidFill>
                <a:latin typeface="Tahoma"/>
                <a:ea typeface="Tahoma"/>
                <a:cs typeface="Tahoma"/>
                <a:sym typeface="Tahoma"/>
              </a:rPr>
              <a:t>www.diagnostischevragen.nl</a:t>
            </a:r>
            <a:endParaRPr lang="en-GB" dirty="0"/>
          </a:p>
        </p:txBody>
      </p:sp>
      <p:pic>
        <p:nvPicPr>
          <p:cNvPr id="1028" name="Picture 4" descr="Creative Commons Attribution-ShareAlike 3.0 Unported - Wikidata">
            <a:extLst>
              <a:ext uri="{FF2B5EF4-FFF2-40B4-BE49-F238E27FC236}">
                <a16:creationId xmlns:a16="http://schemas.microsoft.com/office/drawing/2014/main" id="{9F608E1F-C09A-D688-42AC-36E8E18741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188" y="6332184"/>
            <a:ext cx="1148977" cy="404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4357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5"/>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07" name="Google Shape;107;p15"/>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108" name="Google Shape;108;p15"/>
          <p:cNvGrpSpPr/>
          <p:nvPr/>
        </p:nvGrpSpPr>
        <p:grpSpPr>
          <a:xfrm>
            <a:off x="729438" y="1708458"/>
            <a:ext cx="7309476" cy="908646"/>
            <a:chOff x="806913" y="1496245"/>
            <a:chExt cx="7309476" cy="908646"/>
          </a:xfrm>
        </p:grpSpPr>
        <p:grpSp>
          <p:nvGrpSpPr>
            <p:cNvPr id="109" name="Google Shape;109;p15"/>
            <p:cNvGrpSpPr/>
            <p:nvPr/>
          </p:nvGrpSpPr>
          <p:grpSpPr>
            <a:xfrm>
              <a:off x="806913" y="1496245"/>
              <a:ext cx="908647" cy="908646"/>
              <a:chOff x="947033" y="2362454"/>
              <a:chExt cx="908647" cy="908646"/>
            </a:xfrm>
          </p:grpSpPr>
          <p:sp>
            <p:nvSpPr>
              <p:cNvPr id="110" name="Google Shape;110;p15"/>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11" name="Google Shape;111;p15"/>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sp>
          <p:nvSpPr>
            <p:cNvPr id="112" name="Google Shape;112;p15"/>
            <p:cNvSpPr/>
            <p:nvPr/>
          </p:nvSpPr>
          <p:spPr>
            <a:xfrm>
              <a:off x="1958101" y="1655969"/>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Speeksel maken</a:t>
              </a:r>
              <a:endParaRPr sz="2800" b="0" i="0" u="none" strike="noStrike" cap="none">
                <a:solidFill>
                  <a:srgbClr val="000000"/>
                </a:solidFill>
                <a:latin typeface="Calibri"/>
                <a:ea typeface="Calibri"/>
                <a:cs typeface="Calibri"/>
                <a:sym typeface="Calibri"/>
              </a:endParaRPr>
            </a:p>
          </p:txBody>
        </p:sp>
      </p:grpSp>
      <p:grpSp>
        <p:nvGrpSpPr>
          <p:cNvPr id="113" name="Google Shape;113;p15"/>
          <p:cNvGrpSpPr/>
          <p:nvPr/>
        </p:nvGrpSpPr>
        <p:grpSpPr>
          <a:xfrm>
            <a:off x="729437" y="2807124"/>
            <a:ext cx="7309477" cy="908646"/>
            <a:chOff x="806912" y="2594911"/>
            <a:chExt cx="7309477" cy="908646"/>
          </a:xfrm>
        </p:grpSpPr>
        <p:grpSp>
          <p:nvGrpSpPr>
            <p:cNvPr id="114" name="Google Shape;114;p15"/>
            <p:cNvGrpSpPr/>
            <p:nvPr/>
          </p:nvGrpSpPr>
          <p:grpSpPr>
            <a:xfrm>
              <a:off x="806912" y="2594911"/>
              <a:ext cx="908647" cy="908646"/>
              <a:chOff x="4665644" y="2362454"/>
              <a:chExt cx="908647" cy="908646"/>
            </a:xfrm>
          </p:grpSpPr>
          <p:sp>
            <p:nvSpPr>
              <p:cNvPr id="115" name="Google Shape;115;p15"/>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16" name="Google Shape;116;p15"/>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sp>
          <p:nvSpPr>
            <p:cNvPr id="117" name="Google Shape;117;p15"/>
            <p:cNvSpPr/>
            <p:nvPr/>
          </p:nvSpPr>
          <p:spPr>
            <a:xfrm>
              <a:off x="1958101" y="2711037"/>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Kauwen</a:t>
              </a:r>
              <a:endParaRPr sz="2800" b="0" i="0" u="none" strike="noStrike" cap="none">
                <a:solidFill>
                  <a:srgbClr val="000000"/>
                </a:solidFill>
                <a:latin typeface="Calibri"/>
                <a:ea typeface="Calibri"/>
                <a:cs typeface="Calibri"/>
                <a:sym typeface="Calibri"/>
              </a:endParaRPr>
            </a:p>
          </p:txBody>
        </p:sp>
      </p:grpSp>
      <p:grpSp>
        <p:nvGrpSpPr>
          <p:cNvPr id="118" name="Google Shape;118;p15"/>
          <p:cNvGrpSpPr/>
          <p:nvPr/>
        </p:nvGrpSpPr>
        <p:grpSpPr>
          <a:xfrm>
            <a:off x="729436" y="3943110"/>
            <a:ext cx="7309478" cy="908646"/>
            <a:chOff x="806911" y="3730897"/>
            <a:chExt cx="7309478" cy="908646"/>
          </a:xfrm>
        </p:grpSpPr>
        <p:grpSp>
          <p:nvGrpSpPr>
            <p:cNvPr id="119" name="Google Shape;119;p15"/>
            <p:cNvGrpSpPr/>
            <p:nvPr/>
          </p:nvGrpSpPr>
          <p:grpSpPr>
            <a:xfrm>
              <a:off x="806911" y="3730897"/>
              <a:ext cx="908647" cy="908646"/>
              <a:chOff x="947033" y="4156948"/>
              <a:chExt cx="908647" cy="908646"/>
            </a:xfrm>
          </p:grpSpPr>
          <p:sp>
            <p:nvSpPr>
              <p:cNvPr id="120" name="Google Shape;120;p15"/>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1" name="Google Shape;121;p15"/>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122" name="Google Shape;122;p15"/>
            <p:cNvSpPr/>
            <p:nvPr/>
          </p:nvSpPr>
          <p:spPr>
            <a:xfrm>
              <a:off x="1958100" y="3856597"/>
              <a:ext cx="6158289"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Darmperistaltiek</a:t>
              </a:r>
              <a:endParaRPr sz="2800" b="0" i="0" u="none" strike="noStrike" cap="none">
                <a:solidFill>
                  <a:srgbClr val="000000"/>
                </a:solidFill>
                <a:latin typeface="Calibri"/>
                <a:ea typeface="Calibri"/>
                <a:cs typeface="Calibri"/>
                <a:sym typeface="Calibri"/>
              </a:endParaRPr>
            </a:p>
          </p:txBody>
        </p:sp>
      </p:grpSp>
      <p:grpSp>
        <p:nvGrpSpPr>
          <p:cNvPr id="123" name="Google Shape;123;p15"/>
          <p:cNvGrpSpPr/>
          <p:nvPr/>
        </p:nvGrpSpPr>
        <p:grpSpPr>
          <a:xfrm>
            <a:off x="729436" y="5041776"/>
            <a:ext cx="7309588" cy="908646"/>
            <a:chOff x="806911" y="4829563"/>
            <a:chExt cx="7309588" cy="908646"/>
          </a:xfrm>
        </p:grpSpPr>
        <p:grpSp>
          <p:nvGrpSpPr>
            <p:cNvPr id="124" name="Google Shape;124;p15"/>
            <p:cNvGrpSpPr/>
            <p:nvPr/>
          </p:nvGrpSpPr>
          <p:grpSpPr>
            <a:xfrm>
              <a:off x="806911" y="4829563"/>
              <a:ext cx="908647" cy="908646"/>
              <a:chOff x="4665644" y="4148177"/>
              <a:chExt cx="908647" cy="908646"/>
            </a:xfrm>
          </p:grpSpPr>
          <p:sp>
            <p:nvSpPr>
              <p:cNvPr id="125" name="Google Shape;125;p15"/>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6" name="Google Shape;126;p15"/>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27" name="Google Shape;127;p15"/>
            <p:cNvSpPr/>
            <p:nvPr/>
          </p:nvSpPr>
          <p:spPr>
            <a:xfrm>
              <a:off x="1958099" y="49892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Poepen</a:t>
              </a:r>
              <a:endParaRPr sz="2800" b="0" i="0" u="none" strike="noStrike" cap="none">
                <a:solidFill>
                  <a:srgbClr val="000000"/>
                </a:solidFill>
                <a:latin typeface="Calibri"/>
                <a:ea typeface="Calibri"/>
                <a:cs typeface="Calibri"/>
                <a:sym typeface="Calibri"/>
              </a:endParaRPr>
            </a:p>
          </p:txBody>
        </p:sp>
      </p:grpSp>
      <p:sp>
        <p:nvSpPr>
          <p:cNvPr id="128" name="Google Shape;128;p15"/>
          <p:cNvSpPr txBox="1">
            <a:spLocks noGrp="1"/>
          </p:cNvSpPr>
          <p:nvPr>
            <p:ph type="title"/>
          </p:nvPr>
        </p:nvSpPr>
        <p:spPr>
          <a:xfrm>
            <a:off x="729419" y="396260"/>
            <a:ext cx="8109782" cy="855185"/>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Wat draagt </a:t>
            </a:r>
            <a:r>
              <a:rPr lang="en-GB" sz="3600" u="sng"/>
              <a:t>niet</a:t>
            </a:r>
            <a:r>
              <a:rPr lang="en-GB" sz="3600"/>
              <a:t> bij aan het verteren van voedsel?</a:t>
            </a:r>
            <a:br>
              <a:rPr lang="en-GB"/>
            </a:b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p:cNvSpPr txBox="1"/>
          <p:nvPr/>
        </p:nvSpPr>
        <p:spPr>
          <a:xfrm>
            <a:off x="6827520" y="6407433"/>
            <a:ext cx="2316600" cy="4155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solidFill>
                <a:schemeClr val="dk1"/>
              </a:solidFill>
            </a:endParaRPr>
          </a:p>
          <a:p>
            <a:pPr marL="0" marR="0" lvl="0" indent="0" algn="r" rtl="0">
              <a:lnSpc>
                <a:spcPct val="100000"/>
              </a:lnSpc>
              <a:spcBef>
                <a:spcPts val="0"/>
              </a:spcBef>
              <a:spcAft>
                <a:spcPts val="0"/>
              </a:spcAft>
              <a:buClr>
                <a:srgbClr val="FFFFFF"/>
              </a:buClr>
              <a:buSzPts val="1050"/>
              <a:buFont typeface="Tahoma"/>
              <a:buNone/>
            </a:pPr>
            <a:endParaRPr sz="1050">
              <a:solidFill>
                <a:srgbClr val="FFFFFF"/>
              </a:solidFill>
              <a:latin typeface="Tahoma"/>
              <a:ea typeface="Tahoma"/>
              <a:cs typeface="Tahoma"/>
              <a:sym typeface="Tahoma"/>
            </a:endParaRPr>
          </a:p>
        </p:txBody>
      </p:sp>
      <p:grpSp>
        <p:nvGrpSpPr>
          <p:cNvPr id="135" name="Google Shape;135;p16"/>
          <p:cNvGrpSpPr/>
          <p:nvPr/>
        </p:nvGrpSpPr>
        <p:grpSpPr>
          <a:xfrm>
            <a:off x="747213" y="2214770"/>
            <a:ext cx="908700" cy="908700"/>
            <a:chOff x="947033" y="2362454"/>
            <a:chExt cx="908700" cy="908700"/>
          </a:xfrm>
        </p:grpSpPr>
        <p:sp>
          <p:nvSpPr>
            <p:cNvPr id="136" name="Google Shape;136;p16"/>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7" name="Google Shape;137;p16"/>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38" name="Google Shape;138;p16"/>
          <p:cNvGrpSpPr/>
          <p:nvPr/>
        </p:nvGrpSpPr>
        <p:grpSpPr>
          <a:xfrm>
            <a:off x="764937" y="3586086"/>
            <a:ext cx="908700" cy="908700"/>
            <a:chOff x="4665644" y="2362454"/>
            <a:chExt cx="908700" cy="908700"/>
          </a:xfrm>
        </p:grpSpPr>
        <p:sp>
          <p:nvSpPr>
            <p:cNvPr id="139" name="Google Shape;139;p16"/>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0" name="Google Shape;140;p16"/>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sp>
        <p:nvSpPr>
          <p:cNvPr id="141" name="Google Shape;141;p16"/>
          <p:cNvSpPr/>
          <p:nvPr/>
        </p:nvSpPr>
        <p:spPr>
          <a:xfrm>
            <a:off x="1898425" y="2374525"/>
            <a:ext cx="69231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hogere pH-waarde</a:t>
            </a:r>
            <a:endParaRPr sz="2800" b="0" i="0" u="none" strike="noStrike" cap="none">
              <a:solidFill>
                <a:srgbClr val="000000"/>
              </a:solidFill>
              <a:latin typeface="Calibri"/>
              <a:ea typeface="Calibri"/>
              <a:cs typeface="Calibri"/>
              <a:sym typeface="Calibri"/>
            </a:endParaRPr>
          </a:p>
        </p:txBody>
      </p:sp>
      <p:sp>
        <p:nvSpPr>
          <p:cNvPr id="142" name="Google Shape;142;p16"/>
          <p:cNvSpPr/>
          <p:nvPr/>
        </p:nvSpPr>
        <p:spPr>
          <a:xfrm>
            <a:off x="1916125" y="3702200"/>
            <a:ext cx="6674100" cy="589200"/>
          </a:xfrm>
          <a:prstGeom prst="rect">
            <a:avLst/>
          </a:prstGeom>
          <a:noFill/>
          <a:ln>
            <a:noFill/>
          </a:ln>
        </p:spPr>
        <p:txBody>
          <a:bodyPr spcFirstLastPara="1" wrap="square" lIns="35700" tIns="35700" rIns="35700" bIns="35700" anchor="ctr" anchorCtr="0">
            <a:noAutofit/>
          </a:bodyPr>
          <a:lstStyle/>
          <a:p>
            <a:pPr marL="0" lvl="0" indent="0" algn="l" rtl="0">
              <a:lnSpc>
                <a:spcPct val="120000"/>
              </a:lnSpc>
              <a:spcBef>
                <a:spcPts val="0"/>
              </a:spcBef>
              <a:spcAft>
                <a:spcPts val="0"/>
              </a:spcAft>
              <a:buClr>
                <a:schemeClr val="dk1"/>
              </a:buClr>
              <a:buSzPts val="2800"/>
              <a:buFont typeface="Calibri"/>
              <a:buNone/>
            </a:pPr>
            <a:r>
              <a:rPr lang="en-GB" sz="2800">
                <a:solidFill>
                  <a:schemeClr val="dk1"/>
                </a:solidFill>
                <a:latin typeface="Calibri"/>
                <a:ea typeface="Calibri"/>
                <a:cs typeface="Calibri"/>
                <a:sym typeface="Calibri"/>
              </a:rPr>
              <a:t>lagere pH-waarde</a:t>
            </a:r>
            <a:endParaRPr sz="2800" b="0" i="0" u="none" strike="noStrike" cap="none">
              <a:solidFill>
                <a:srgbClr val="000000"/>
              </a:solidFill>
              <a:latin typeface="Calibri"/>
              <a:ea typeface="Calibri"/>
              <a:cs typeface="Calibri"/>
              <a:sym typeface="Calibri"/>
            </a:endParaRPr>
          </a:p>
        </p:txBody>
      </p:sp>
      <p:sp>
        <p:nvSpPr>
          <p:cNvPr id="143" name="Google Shape;143;p16"/>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In de maag wordt maagzuur toegevoegd aan de voedselbrij. De voedselbrij krijgt een …</a:t>
            </a:r>
            <a:br>
              <a:rPr lang="en-GB"/>
            </a:b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7"/>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49" name="Google Shape;149;p17"/>
          <p:cNvSpPr txBox="1"/>
          <p:nvPr/>
        </p:nvSpPr>
        <p:spPr>
          <a:xfrm>
            <a:off x="6827520" y="6407433"/>
            <a:ext cx="2316600" cy="4155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solidFill>
                <a:schemeClr val="dk1"/>
              </a:solidFill>
            </a:endParaRPr>
          </a:p>
          <a:p>
            <a:pPr marL="0" marR="0" lvl="0" indent="0" algn="r" rtl="0">
              <a:lnSpc>
                <a:spcPct val="100000"/>
              </a:lnSpc>
              <a:spcBef>
                <a:spcPts val="0"/>
              </a:spcBef>
              <a:spcAft>
                <a:spcPts val="0"/>
              </a:spcAft>
              <a:buClr>
                <a:srgbClr val="FFFFFF"/>
              </a:buClr>
              <a:buSzPts val="1050"/>
              <a:buFont typeface="Tahoma"/>
              <a:buNone/>
            </a:pPr>
            <a:endParaRPr sz="1050">
              <a:solidFill>
                <a:srgbClr val="FFFFFF"/>
              </a:solidFill>
              <a:latin typeface="Tahoma"/>
              <a:ea typeface="Tahoma"/>
              <a:cs typeface="Tahoma"/>
              <a:sym typeface="Tahoma"/>
            </a:endParaRPr>
          </a:p>
        </p:txBody>
      </p:sp>
      <p:grpSp>
        <p:nvGrpSpPr>
          <p:cNvPr id="150" name="Google Shape;150;p17"/>
          <p:cNvGrpSpPr/>
          <p:nvPr/>
        </p:nvGrpSpPr>
        <p:grpSpPr>
          <a:xfrm>
            <a:off x="764913" y="1753395"/>
            <a:ext cx="908700" cy="908700"/>
            <a:chOff x="947033" y="2362454"/>
            <a:chExt cx="908700" cy="908700"/>
          </a:xfrm>
        </p:grpSpPr>
        <p:sp>
          <p:nvSpPr>
            <p:cNvPr id="151" name="Google Shape;151;p17"/>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52" name="Google Shape;152;p17"/>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53" name="Google Shape;153;p17"/>
          <p:cNvGrpSpPr/>
          <p:nvPr/>
        </p:nvGrpSpPr>
        <p:grpSpPr>
          <a:xfrm>
            <a:off x="764937" y="2852086"/>
            <a:ext cx="908700" cy="908700"/>
            <a:chOff x="4665644" y="2362454"/>
            <a:chExt cx="908700" cy="908700"/>
          </a:xfrm>
        </p:grpSpPr>
        <p:sp>
          <p:nvSpPr>
            <p:cNvPr id="154" name="Google Shape;154;p17"/>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55" name="Google Shape;155;p17"/>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56" name="Google Shape;156;p17"/>
          <p:cNvGrpSpPr/>
          <p:nvPr/>
        </p:nvGrpSpPr>
        <p:grpSpPr>
          <a:xfrm>
            <a:off x="764936" y="3988072"/>
            <a:ext cx="908700" cy="908700"/>
            <a:chOff x="947033" y="4156948"/>
            <a:chExt cx="908700" cy="908700"/>
          </a:xfrm>
        </p:grpSpPr>
        <p:sp>
          <p:nvSpPr>
            <p:cNvPr id="157" name="Google Shape;157;p17"/>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58" name="Google Shape;158;p17"/>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159" name="Google Shape;159;p17"/>
          <p:cNvGrpSpPr/>
          <p:nvPr/>
        </p:nvGrpSpPr>
        <p:grpSpPr>
          <a:xfrm>
            <a:off x="764936" y="5086738"/>
            <a:ext cx="908700" cy="908700"/>
            <a:chOff x="4665644" y="4148177"/>
            <a:chExt cx="908700" cy="908700"/>
          </a:xfrm>
        </p:grpSpPr>
        <p:sp>
          <p:nvSpPr>
            <p:cNvPr id="160" name="Google Shape;160;p17"/>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1" name="Google Shape;161;p17"/>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62" name="Google Shape;162;p17"/>
          <p:cNvSpPr/>
          <p:nvPr/>
        </p:nvSpPr>
        <p:spPr>
          <a:xfrm>
            <a:off x="1916126" y="191314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Mondholte</a:t>
            </a:r>
            <a:endParaRPr sz="2800" b="0" i="0" u="none" strike="noStrike" cap="none">
              <a:solidFill>
                <a:srgbClr val="000000"/>
              </a:solidFill>
              <a:latin typeface="Calibri"/>
              <a:ea typeface="Calibri"/>
              <a:cs typeface="Calibri"/>
              <a:sym typeface="Calibri"/>
            </a:endParaRPr>
          </a:p>
        </p:txBody>
      </p:sp>
      <p:sp>
        <p:nvSpPr>
          <p:cNvPr id="163" name="Google Shape;163;p17"/>
          <p:cNvSpPr/>
          <p:nvPr/>
        </p:nvSpPr>
        <p:spPr>
          <a:xfrm>
            <a:off x="1916126" y="296821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Maag</a:t>
            </a:r>
            <a:endParaRPr sz="2800" b="0" i="0" u="none" strike="noStrike" cap="none">
              <a:solidFill>
                <a:srgbClr val="000000"/>
              </a:solidFill>
              <a:latin typeface="Calibri"/>
              <a:ea typeface="Calibri"/>
              <a:cs typeface="Calibri"/>
              <a:sym typeface="Calibri"/>
            </a:endParaRPr>
          </a:p>
        </p:txBody>
      </p:sp>
      <p:sp>
        <p:nvSpPr>
          <p:cNvPr id="164" name="Google Shape;164;p17"/>
          <p:cNvSpPr/>
          <p:nvPr/>
        </p:nvSpPr>
        <p:spPr>
          <a:xfrm>
            <a:off x="1916125" y="4113775"/>
            <a:ext cx="66741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Dunne darm</a:t>
            </a:r>
            <a:endParaRPr sz="2800" b="0" i="0" u="none" strike="noStrike" cap="none">
              <a:solidFill>
                <a:srgbClr val="000000"/>
              </a:solidFill>
              <a:latin typeface="Calibri"/>
              <a:ea typeface="Calibri"/>
              <a:cs typeface="Calibri"/>
              <a:sym typeface="Calibri"/>
            </a:endParaRPr>
          </a:p>
        </p:txBody>
      </p:sp>
      <p:sp>
        <p:nvSpPr>
          <p:cNvPr id="165" name="Google Shape;165;p17"/>
          <p:cNvSpPr/>
          <p:nvPr/>
        </p:nvSpPr>
        <p:spPr>
          <a:xfrm>
            <a:off x="1916124" y="524650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Dikke darm</a:t>
            </a:r>
            <a:endParaRPr sz="2800" b="0" i="0" u="none" strike="noStrike" cap="none">
              <a:solidFill>
                <a:srgbClr val="000000"/>
              </a:solidFill>
              <a:latin typeface="Calibri"/>
              <a:ea typeface="Calibri"/>
              <a:cs typeface="Calibri"/>
              <a:sym typeface="Calibri"/>
            </a:endParaRPr>
          </a:p>
        </p:txBody>
      </p:sp>
      <p:sp>
        <p:nvSpPr>
          <p:cNvPr id="166" name="Google Shape;166;p17"/>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30555"/>
              <a:buFont typeface="Arial"/>
              <a:buNone/>
            </a:pPr>
            <a:r>
              <a:rPr lang="en-GB" sz="3600"/>
              <a:t>Wat is de eerste plaats in het verteringskanaal waar opname van voedingsstoffen plaatsvindt?</a:t>
            </a:r>
            <a:endParaRPr sz="3600"/>
          </a:p>
          <a:p>
            <a:pPr marL="0" lvl="0" indent="0" algn="l" rtl="0">
              <a:lnSpc>
                <a:spcPct val="111111"/>
              </a:lnSpc>
              <a:spcBef>
                <a:spcPts val="0"/>
              </a:spcBef>
              <a:spcAft>
                <a:spcPts val="0"/>
              </a:spcAft>
              <a:buClr>
                <a:schemeClr val="dk1"/>
              </a:buClr>
              <a:buSzPct val="30555"/>
              <a:buFont typeface="Arial"/>
              <a:buNone/>
            </a:pPr>
            <a:endParaRPr sz="3600"/>
          </a:p>
          <a:p>
            <a:pPr marL="0" lvl="0" indent="0" algn="l" rtl="0">
              <a:lnSpc>
                <a:spcPct val="111111"/>
              </a:lnSpc>
              <a:spcBef>
                <a:spcPts val="0"/>
              </a:spcBef>
              <a:spcAft>
                <a:spcPts val="0"/>
              </a:spcAft>
              <a:buClr>
                <a:schemeClr val="dk1"/>
              </a:buClr>
              <a:buSzPct val="109090"/>
              <a:buFont typeface="Calibri"/>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8"/>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72" name="Google Shape;172;p18"/>
          <p:cNvSpPr txBox="1"/>
          <p:nvPr/>
        </p:nvSpPr>
        <p:spPr>
          <a:xfrm>
            <a:off x="6827520" y="6407433"/>
            <a:ext cx="2316600" cy="4155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solidFill>
                <a:schemeClr val="dk1"/>
              </a:solidFill>
            </a:endParaRPr>
          </a:p>
          <a:p>
            <a:pPr marL="0" marR="0" lvl="0" indent="0" algn="r" rtl="0">
              <a:lnSpc>
                <a:spcPct val="100000"/>
              </a:lnSpc>
              <a:spcBef>
                <a:spcPts val="0"/>
              </a:spcBef>
              <a:spcAft>
                <a:spcPts val="0"/>
              </a:spcAft>
              <a:buClr>
                <a:srgbClr val="FFFFFF"/>
              </a:buClr>
              <a:buSzPts val="1050"/>
              <a:buFont typeface="Tahoma"/>
              <a:buNone/>
            </a:pPr>
            <a:endParaRPr sz="1050">
              <a:solidFill>
                <a:srgbClr val="FFFFFF"/>
              </a:solidFill>
              <a:latin typeface="Tahoma"/>
              <a:ea typeface="Tahoma"/>
              <a:cs typeface="Tahoma"/>
              <a:sym typeface="Tahoma"/>
            </a:endParaRPr>
          </a:p>
        </p:txBody>
      </p:sp>
      <p:grpSp>
        <p:nvGrpSpPr>
          <p:cNvPr id="173" name="Google Shape;173;p18"/>
          <p:cNvGrpSpPr/>
          <p:nvPr/>
        </p:nvGrpSpPr>
        <p:grpSpPr>
          <a:xfrm>
            <a:off x="827888" y="1857320"/>
            <a:ext cx="908700" cy="908700"/>
            <a:chOff x="947033" y="2362454"/>
            <a:chExt cx="908700" cy="908700"/>
          </a:xfrm>
        </p:grpSpPr>
        <p:sp>
          <p:nvSpPr>
            <p:cNvPr id="174" name="Google Shape;174;p18"/>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75" name="Google Shape;175;p18"/>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grpSp>
        <p:nvGrpSpPr>
          <p:cNvPr id="176" name="Google Shape;176;p18"/>
          <p:cNvGrpSpPr/>
          <p:nvPr/>
        </p:nvGrpSpPr>
        <p:grpSpPr>
          <a:xfrm>
            <a:off x="827887" y="2955986"/>
            <a:ext cx="908700" cy="908700"/>
            <a:chOff x="4665644" y="2362454"/>
            <a:chExt cx="908700" cy="908700"/>
          </a:xfrm>
        </p:grpSpPr>
        <p:sp>
          <p:nvSpPr>
            <p:cNvPr id="177" name="Google Shape;177;p18"/>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78" name="Google Shape;178;p18"/>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grpSp>
        <p:nvGrpSpPr>
          <p:cNvPr id="179" name="Google Shape;179;p18"/>
          <p:cNvGrpSpPr/>
          <p:nvPr/>
        </p:nvGrpSpPr>
        <p:grpSpPr>
          <a:xfrm>
            <a:off x="827886" y="4091972"/>
            <a:ext cx="908700" cy="908700"/>
            <a:chOff x="947033" y="4156948"/>
            <a:chExt cx="908700" cy="908700"/>
          </a:xfrm>
        </p:grpSpPr>
        <p:sp>
          <p:nvSpPr>
            <p:cNvPr id="180" name="Google Shape;180;p18"/>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81" name="Google Shape;181;p18"/>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sz="1400" b="0" i="0" u="none" strike="noStrike" cap="none">
                <a:solidFill>
                  <a:srgbClr val="000000"/>
                </a:solidFill>
                <a:latin typeface="Arial"/>
                <a:ea typeface="Arial"/>
                <a:cs typeface="Arial"/>
                <a:sym typeface="Arial"/>
              </a:endParaRPr>
            </a:p>
          </p:txBody>
        </p:sp>
      </p:grpSp>
      <p:sp>
        <p:nvSpPr>
          <p:cNvPr id="182" name="Google Shape;182;p18"/>
          <p:cNvSpPr/>
          <p:nvPr/>
        </p:nvSpPr>
        <p:spPr>
          <a:xfrm>
            <a:off x="1979076" y="201704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Dunne darm</a:t>
            </a:r>
            <a:endParaRPr sz="2800" b="0" i="0" u="none" strike="noStrike" cap="none">
              <a:solidFill>
                <a:srgbClr val="000000"/>
              </a:solidFill>
              <a:latin typeface="Calibri"/>
              <a:ea typeface="Calibri"/>
              <a:cs typeface="Calibri"/>
              <a:sym typeface="Calibri"/>
            </a:endParaRPr>
          </a:p>
        </p:txBody>
      </p:sp>
      <p:sp>
        <p:nvSpPr>
          <p:cNvPr id="183" name="Google Shape;183;p18"/>
          <p:cNvSpPr/>
          <p:nvPr/>
        </p:nvSpPr>
        <p:spPr>
          <a:xfrm>
            <a:off x="1979076" y="307211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Dunne darm en dikke darm</a:t>
            </a:r>
            <a:endParaRPr sz="2800" b="0" i="0" u="none" strike="noStrike" cap="none">
              <a:solidFill>
                <a:srgbClr val="000000"/>
              </a:solidFill>
              <a:latin typeface="Calibri"/>
              <a:ea typeface="Calibri"/>
              <a:cs typeface="Calibri"/>
              <a:sym typeface="Calibri"/>
            </a:endParaRPr>
          </a:p>
        </p:txBody>
      </p:sp>
      <p:sp>
        <p:nvSpPr>
          <p:cNvPr id="184" name="Google Shape;184;p18"/>
          <p:cNvSpPr/>
          <p:nvPr/>
        </p:nvSpPr>
        <p:spPr>
          <a:xfrm>
            <a:off x="1979075" y="421767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Overal in het spijsverteringskanaal</a:t>
            </a:r>
            <a:endParaRPr sz="2800" b="0" i="0" u="none" strike="noStrike" cap="none">
              <a:solidFill>
                <a:srgbClr val="000000"/>
              </a:solidFill>
              <a:latin typeface="Calibri"/>
              <a:ea typeface="Calibri"/>
              <a:cs typeface="Calibri"/>
              <a:sym typeface="Calibri"/>
            </a:endParaRPr>
          </a:p>
        </p:txBody>
      </p:sp>
      <p:sp>
        <p:nvSpPr>
          <p:cNvPr id="185" name="Google Shape;185;p18"/>
          <p:cNvSpPr txBox="1">
            <a:spLocks noGrp="1"/>
          </p:cNvSpPr>
          <p:nvPr>
            <p:ph type="title"/>
          </p:nvPr>
        </p:nvSpPr>
        <p:spPr>
          <a:xfrm>
            <a:off x="622625" y="176800"/>
            <a:ext cx="85215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Waar kan opname van voedingsstoffen plaatsvinden?</a:t>
            </a:r>
            <a:endParaRPr sz="3600"/>
          </a:p>
          <a:p>
            <a:pPr marL="0" lvl="0" indent="0" algn="l" rtl="0">
              <a:lnSpc>
                <a:spcPct val="111111"/>
              </a:lnSpc>
              <a:spcBef>
                <a:spcPts val="0"/>
              </a:spcBef>
              <a:spcAft>
                <a:spcPts val="0"/>
              </a:spcAft>
              <a:buClr>
                <a:schemeClr val="dk1"/>
              </a:buClr>
              <a:buSzPct val="109090"/>
              <a:buFont typeface="Calibri"/>
              <a:buNone/>
            </a:pPr>
            <a:br>
              <a:rPr lang="en-GB"/>
            </a:b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19"/>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91" name="Google Shape;191;p19"/>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a:t>
            </a:r>
            <a:r>
              <a:rPr lang="en-GB" sz="1050">
                <a:solidFill>
                  <a:srgbClr val="FFFFFF"/>
                </a:solidFill>
                <a:latin typeface="Tahoma"/>
                <a:ea typeface="Tahoma"/>
                <a:cs typeface="Tahoma"/>
                <a:sym typeface="Tahoma"/>
              </a:rPr>
              <a:t>.</a:t>
            </a:r>
            <a:r>
              <a:rPr lang="en-GB" sz="1050" b="0" i="0" u="none" strike="noStrike" cap="none">
                <a:solidFill>
                  <a:srgbClr val="FFFFFF"/>
                </a:solidFill>
                <a:latin typeface="Tahoma"/>
                <a:ea typeface="Tahoma"/>
                <a:cs typeface="Tahoma"/>
                <a:sym typeface="Tahoma"/>
              </a:rPr>
              <a:t>diagnostischevragen.nl</a:t>
            </a:r>
            <a:endParaRPr sz="1400" b="0" i="0" u="none" strike="noStrike" cap="none">
              <a:solidFill>
                <a:srgbClr val="000000"/>
              </a:solidFill>
              <a:latin typeface="Arial"/>
              <a:ea typeface="Arial"/>
              <a:cs typeface="Arial"/>
              <a:sym typeface="Arial"/>
            </a:endParaRPr>
          </a:p>
        </p:txBody>
      </p:sp>
      <p:sp>
        <p:nvSpPr>
          <p:cNvPr id="192" name="Google Shape;192;p19"/>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Fruit is altijd gezond.</a:t>
            </a:r>
            <a:br>
              <a:rPr lang="en-GB"/>
            </a:br>
            <a:endParaRPr/>
          </a:p>
        </p:txBody>
      </p:sp>
      <p:grpSp>
        <p:nvGrpSpPr>
          <p:cNvPr id="193" name="Google Shape;193;p19"/>
          <p:cNvGrpSpPr/>
          <p:nvPr/>
        </p:nvGrpSpPr>
        <p:grpSpPr>
          <a:xfrm>
            <a:off x="1129575" y="2649645"/>
            <a:ext cx="7309588" cy="908700"/>
            <a:chOff x="806913" y="1496245"/>
            <a:chExt cx="7309588" cy="908700"/>
          </a:xfrm>
        </p:grpSpPr>
        <p:grpSp>
          <p:nvGrpSpPr>
            <p:cNvPr id="194" name="Google Shape;194;p19"/>
            <p:cNvGrpSpPr/>
            <p:nvPr/>
          </p:nvGrpSpPr>
          <p:grpSpPr>
            <a:xfrm>
              <a:off x="806913" y="1496245"/>
              <a:ext cx="908700" cy="908700"/>
              <a:chOff x="947033" y="2362454"/>
              <a:chExt cx="908700" cy="908700"/>
            </a:xfrm>
          </p:grpSpPr>
          <p:sp>
            <p:nvSpPr>
              <p:cNvPr id="195" name="Google Shape;195;p19"/>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96" name="Google Shape;196;p19"/>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197" name="Google Shape;197;p19"/>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Juist</a:t>
              </a:r>
              <a:endParaRPr sz="2800" b="0" i="0" u="none" strike="noStrike" cap="none">
                <a:solidFill>
                  <a:srgbClr val="000000"/>
                </a:solidFill>
                <a:latin typeface="Calibri"/>
                <a:ea typeface="Calibri"/>
                <a:cs typeface="Calibri"/>
                <a:sym typeface="Calibri"/>
              </a:endParaRPr>
            </a:p>
          </p:txBody>
        </p:sp>
      </p:grpSp>
      <p:grpSp>
        <p:nvGrpSpPr>
          <p:cNvPr id="198" name="Google Shape;198;p19"/>
          <p:cNvGrpSpPr/>
          <p:nvPr/>
        </p:nvGrpSpPr>
        <p:grpSpPr>
          <a:xfrm>
            <a:off x="5342337" y="2649661"/>
            <a:ext cx="7309589" cy="908700"/>
            <a:chOff x="806912" y="2594911"/>
            <a:chExt cx="7309589" cy="908700"/>
          </a:xfrm>
        </p:grpSpPr>
        <p:grpSp>
          <p:nvGrpSpPr>
            <p:cNvPr id="199" name="Google Shape;199;p19"/>
            <p:cNvGrpSpPr/>
            <p:nvPr/>
          </p:nvGrpSpPr>
          <p:grpSpPr>
            <a:xfrm>
              <a:off x="806912" y="2594911"/>
              <a:ext cx="908700" cy="908700"/>
              <a:chOff x="4665644" y="2362454"/>
              <a:chExt cx="908700" cy="908700"/>
            </a:xfrm>
          </p:grpSpPr>
          <p:sp>
            <p:nvSpPr>
              <p:cNvPr id="200" name="Google Shape;200;p19"/>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01" name="Google Shape;201;p19"/>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sp>
          <p:nvSpPr>
            <p:cNvPr id="202" name="Google Shape;202;p19"/>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Onjuist</a:t>
              </a:r>
              <a:endParaRPr sz="2800">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20"/>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08" name="Google Shape;208;p20"/>
          <p:cNvSpPr txBox="1"/>
          <p:nvPr/>
        </p:nvSpPr>
        <p:spPr>
          <a:xfrm>
            <a:off x="6827520" y="6407433"/>
            <a:ext cx="2316600" cy="4155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solidFill>
                <a:schemeClr val="dk1"/>
              </a:solidFill>
            </a:endParaRPr>
          </a:p>
          <a:p>
            <a:pPr marL="0" marR="0" lvl="0" indent="0" algn="r" rtl="0">
              <a:lnSpc>
                <a:spcPct val="100000"/>
              </a:lnSpc>
              <a:spcBef>
                <a:spcPts val="0"/>
              </a:spcBef>
              <a:spcAft>
                <a:spcPts val="0"/>
              </a:spcAft>
              <a:buClr>
                <a:srgbClr val="FFFFFF"/>
              </a:buClr>
              <a:buSzPts val="1050"/>
              <a:buFont typeface="Tahoma"/>
              <a:buNone/>
            </a:pPr>
            <a:endParaRPr sz="1050">
              <a:solidFill>
                <a:srgbClr val="FFFFFF"/>
              </a:solidFill>
              <a:latin typeface="Tahoma"/>
              <a:ea typeface="Tahoma"/>
              <a:cs typeface="Tahoma"/>
              <a:sym typeface="Tahoma"/>
            </a:endParaRPr>
          </a:p>
        </p:txBody>
      </p:sp>
      <p:grpSp>
        <p:nvGrpSpPr>
          <p:cNvPr id="209" name="Google Shape;209;p20"/>
          <p:cNvGrpSpPr/>
          <p:nvPr/>
        </p:nvGrpSpPr>
        <p:grpSpPr>
          <a:xfrm>
            <a:off x="1129575" y="2649645"/>
            <a:ext cx="7309588" cy="908700"/>
            <a:chOff x="806913" y="1496245"/>
            <a:chExt cx="7309588" cy="908700"/>
          </a:xfrm>
        </p:grpSpPr>
        <p:grpSp>
          <p:nvGrpSpPr>
            <p:cNvPr id="210" name="Google Shape;210;p20"/>
            <p:cNvGrpSpPr/>
            <p:nvPr/>
          </p:nvGrpSpPr>
          <p:grpSpPr>
            <a:xfrm>
              <a:off x="806913" y="1496245"/>
              <a:ext cx="908700" cy="908700"/>
              <a:chOff x="947033" y="2362454"/>
              <a:chExt cx="908700" cy="908700"/>
            </a:xfrm>
          </p:grpSpPr>
          <p:sp>
            <p:nvSpPr>
              <p:cNvPr id="211" name="Google Shape;211;p20"/>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12" name="Google Shape;212;p20"/>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213" name="Google Shape;213;p20"/>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Juist</a:t>
              </a:r>
              <a:endParaRPr sz="2800" b="0" i="0" u="none" strike="noStrike" cap="none">
                <a:solidFill>
                  <a:srgbClr val="000000"/>
                </a:solidFill>
                <a:latin typeface="Calibri"/>
                <a:ea typeface="Calibri"/>
                <a:cs typeface="Calibri"/>
                <a:sym typeface="Calibri"/>
              </a:endParaRPr>
            </a:p>
          </p:txBody>
        </p:sp>
      </p:grpSp>
      <p:grpSp>
        <p:nvGrpSpPr>
          <p:cNvPr id="214" name="Google Shape;214;p20"/>
          <p:cNvGrpSpPr/>
          <p:nvPr/>
        </p:nvGrpSpPr>
        <p:grpSpPr>
          <a:xfrm>
            <a:off x="5342337" y="2649661"/>
            <a:ext cx="7309589" cy="908700"/>
            <a:chOff x="806912" y="2594911"/>
            <a:chExt cx="7309589" cy="908700"/>
          </a:xfrm>
        </p:grpSpPr>
        <p:grpSp>
          <p:nvGrpSpPr>
            <p:cNvPr id="215" name="Google Shape;215;p20"/>
            <p:cNvGrpSpPr/>
            <p:nvPr/>
          </p:nvGrpSpPr>
          <p:grpSpPr>
            <a:xfrm>
              <a:off x="806912" y="2594911"/>
              <a:ext cx="908700" cy="908700"/>
              <a:chOff x="4665644" y="2362454"/>
              <a:chExt cx="908700" cy="908700"/>
            </a:xfrm>
          </p:grpSpPr>
          <p:sp>
            <p:nvSpPr>
              <p:cNvPr id="216" name="Google Shape;216;p20"/>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17" name="Google Shape;217;p20"/>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sp>
          <p:nvSpPr>
            <p:cNvPr id="218" name="Google Shape;218;p20"/>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Onjuist</a:t>
              </a:r>
              <a:endParaRPr sz="2800">
                <a:latin typeface="Calibri"/>
                <a:ea typeface="Calibri"/>
                <a:cs typeface="Calibri"/>
                <a:sym typeface="Calibri"/>
              </a:endParaRPr>
            </a:p>
          </p:txBody>
        </p:sp>
      </p:grpSp>
      <p:sp>
        <p:nvSpPr>
          <p:cNvPr id="219" name="Google Shape;219;p20"/>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Water wordt deels al in de mond opgenomen.</a:t>
            </a:r>
            <a:br>
              <a:rPr lang="en-GB"/>
            </a:b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1"/>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25" name="Google Shape;225;p21"/>
          <p:cNvSpPr txBox="1"/>
          <p:nvPr/>
        </p:nvSpPr>
        <p:spPr>
          <a:xfrm>
            <a:off x="6827520" y="6407433"/>
            <a:ext cx="2316600" cy="4155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solidFill>
                <a:schemeClr val="dk1"/>
              </a:solidFill>
            </a:endParaRPr>
          </a:p>
          <a:p>
            <a:pPr marL="0" marR="0" lvl="0" indent="0" algn="r" rtl="0">
              <a:lnSpc>
                <a:spcPct val="100000"/>
              </a:lnSpc>
              <a:spcBef>
                <a:spcPts val="0"/>
              </a:spcBef>
              <a:spcAft>
                <a:spcPts val="0"/>
              </a:spcAft>
              <a:buClr>
                <a:srgbClr val="FFFFFF"/>
              </a:buClr>
              <a:buSzPts val="1050"/>
              <a:buFont typeface="Tahoma"/>
              <a:buNone/>
            </a:pPr>
            <a:endParaRPr sz="1050">
              <a:solidFill>
                <a:srgbClr val="FFFFFF"/>
              </a:solidFill>
              <a:latin typeface="Tahoma"/>
              <a:ea typeface="Tahoma"/>
              <a:cs typeface="Tahoma"/>
              <a:sym typeface="Tahoma"/>
            </a:endParaRPr>
          </a:p>
        </p:txBody>
      </p:sp>
      <p:grpSp>
        <p:nvGrpSpPr>
          <p:cNvPr id="226" name="Google Shape;226;p21"/>
          <p:cNvGrpSpPr/>
          <p:nvPr/>
        </p:nvGrpSpPr>
        <p:grpSpPr>
          <a:xfrm>
            <a:off x="1129575" y="2649645"/>
            <a:ext cx="7309588" cy="908700"/>
            <a:chOff x="806913" y="1496245"/>
            <a:chExt cx="7309588" cy="908700"/>
          </a:xfrm>
        </p:grpSpPr>
        <p:grpSp>
          <p:nvGrpSpPr>
            <p:cNvPr id="227" name="Google Shape;227;p21"/>
            <p:cNvGrpSpPr/>
            <p:nvPr/>
          </p:nvGrpSpPr>
          <p:grpSpPr>
            <a:xfrm>
              <a:off x="806913" y="1496245"/>
              <a:ext cx="908700" cy="908700"/>
              <a:chOff x="947033" y="2362454"/>
              <a:chExt cx="908700" cy="908700"/>
            </a:xfrm>
          </p:grpSpPr>
          <p:sp>
            <p:nvSpPr>
              <p:cNvPr id="228" name="Google Shape;228;p21"/>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29" name="Google Shape;229;p21"/>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sz="1400" b="0" i="0" u="none" strike="noStrike" cap="none">
                  <a:solidFill>
                    <a:srgbClr val="000000"/>
                  </a:solidFill>
                  <a:latin typeface="Arial"/>
                  <a:ea typeface="Arial"/>
                  <a:cs typeface="Arial"/>
                  <a:sym typeface="Arial"/>
                </a:endParaRPr>
              </a:p>
            </p:txBody>
          </p:sp>
        </p:grpSp>
        <p:sp>
          <p:nvSpPr>
            <p:cNvPr id="230" name="Google Shape;230;p21"/>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Juist</a:t>
              </a:r>
              <a:endParaRPr sz="2800" b="0" i="0" u="none" strike="noStrike" cap="none">
                <a:solidFill>
                  <a:srgbClr val="000000"/>
                </a:solidFill>
                <a:latin typeface="Calibri"/>
                <a:ea typeface="Calibri"/>
                <a:cs typeface="Calibri"/>
                <a:sym typeface="Calibri"/>
              </a:endParaRPr>
            </a:p>
          </p:txBody>
        </p:sp>
      </p:grpSp>
      <p:grpSp>
        <p:nvGrpSpPr>
          <p:cNvPr id="231" name="Google Shape;231;p21"/>
          <p:cNvGrpSpPr/>
          <p:nvPr/>
        </p:nvGrpSpPr>
        <p:grpSpPr>
          <a:xfrm>
            <a:off x="5342337" y="2649661"/>
            <a:ext cx="7309589" cy="908700"/>
            <a:chOff x="806912" y="2594911"/>
            <a:chExt cx="7309589" cy="908700"/>
          </a:xfrm>
        </p:grpSpPr>
        <p:grpSp>
          <p:nvGrpSpPr>
            <p:cNvPr id="232" name="Google Shape;232;p21"/>
            <p:cNvGrpSpPr/>
            <p:nvPr/>
          </p:nvGrpSpPr>
          <p:grpSpPr>
            <a:xfrm>
              <a:off x="806912" y="2594911"/>
              <a:ext cx="908700" cy="908700"/>
              <a:chOff x="4665644" y="2362454"/>
              <a:chExt cx="908700" cy="908700"/>
            </a:xfrm>
          </p:grpSpPr>
          <p:sp>
            <p:nvSpPr>
              <p:cNvPr id="233" name="Google Shape;233;p21"/>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4" name="Google Shape;234;p21"/>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sz="1400" b="0" i="0" u="none" strike="noStrike" cap="none">
                  <a:solidFill>
                    <a:srgbClr val="000000"/>
                  </a:solidFill>
                  <a:latin typeface="Arial"/>
                  <a:ea typeface="Arial"/>
                  <a:cs typeface="Arial"/>
                  <a:sym typeface="Arial"/>
                </a:endParaRPr>
              </a:p>
            </p:txBody>
          </p:sp>
        </p:grpSp>
        <p:sp>
          <p:nvSpPr>
            <p:cNvPr id="235" name="Google Shape;235;p21"/>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Onjuist</a:t>
              </a:r>
              <a:endParaRPr sz="2800">
                <a:latin typeface="Calibri"/>
                <a:ea typeface="Calibri"/>
                <a:cs typeface="Calibri"/>
                <a:sym typeface="Calibri"/>
              </a:endParaRPr>
            </a:p>
          </p:txBody>
        </p:sp>
      </p:grpSp>
      <p:sp>
        <p:nvSpPr>
          <p:cNvPr id="236" name="Google Shape;236;p21"/>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Een aardappel is een voedingsstof.</a:t>
            </a:r>
            <a:br>
              <a:rPr lang="en-GB"/>
            </a:b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22"/>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42" name="Google Shape;242;p22"/>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243" name="Google Shape;243;p22"/>
          <p:cNvGrpSpPr/>
          <p:nvPr/>
        </p:nvGrpSpPr>
        <p:grpSpPr>
          <a:xfrm>
            <a:off x="806913" y="1821195"/>
            <a:ext cx="908700" cy="908700"/>
            <a:chOff x="947033" y="2362454"/>
            <a:chExt cx="908700" cy="908700"/>
          </a:xfrm>
        </p:grpSpPr>
        <p:sp>
          <p:nvSpPr>
            <p:cNvPr id="244" name="Google Shape;244;p22"/>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5" name="Google Shape;245;p22"/>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246" name="Google Shape;246;p22"/>
          <p:cNvGrpSpPr/>
          <p:nvPr/>
        </p:nvGrpSpPr>
        <p:grpSpPr>
          <a:xfrm>
            <a:off x="806912" y="2919861"/>
            <a:ext cx="908700" cy="908700"/>
            <a:chOff x="4665644" y="2362454"/>
            <a:chExt cx="908700" cy="908700"/>
          </a:xfrm>
        </p:grpSpPr>
        <p:sp>
          <p:nvSpPr>
            <p:cNvPr id="247" name="Google Shape;247;p22"/>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8" name="Google Shape;248;p22"/>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249" name="Google Shape;249;p22"/>
          <p:cNvGrpSpPr/>
          <p:nvPr/>
        </p:nvGrpSpPr>
        <p:grpSpPr>
          <a:xfrm>
            <a:off x="806911" y="4055847"/>
            <a:ext cx="908700" cy="908700"/>
            <a:chOff x="947033" y="4156948"/>
            <a:chExt cx="908700" cy="908700"/>
          </a:xfrm>
        </p:grpSpPr>
        <p:sp>
          <p:nvSpPr>
            <p:cNvPr id="250" name="Google Shape;250;p22"/>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51" name="Google Shape;251;p22"/>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52" name="Google Shape;252;p22"/>
          <p:cNvGrpSpPr/>
          <p:nvPr/>
        </p:nvGrpSpPr>
        <p:grpSpPr>
          <a:xfrm>
            <a:off x="806911" y="5154513"/>
            <a:ext cx="908700" cy="908700"/>
            <a:chOff x="4665644" y="4148177"/>
            <a:chExt cx="908700" cy="908700"/>
          </a:xfrm>
        </p:grpSpPr>
        <p:sp>
          <p:nvSpPr>
            <p:cNvPr id="253" name="Google Shape;253;p22"/>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54" name="Google Shape;254;p22"/>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255" name="Google Shape;255;p22"/>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Glucose</a:t>
            </a:r>
            <a:endParaRPr sz="2800" b="0" i="0" u="none" strike="noStrike" cap="none">
              <a:solidFill>
                <a:srgbClr val="000000"/>
              </a:solidFill>
              <a:latin typeface="Calibri"/>
              <a:ea typeface="Calibri"/>
              <a:cs typeface="Calibri"/>
              <a:sym typeface="Calibri"/>
            </a:endParaRPr>
          </a:p>
        </p:txBody>
      </p:sp>
      <p:sp>
        <p:nvSpPr>
          <p:cNvPr id="256" name="Google Shape;256;p22"/>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Zetmeel</a:t>
            </a:r>
            <a:endParaRPr sz="2800" b="0" i="0" u="none" strike="noStrike" cap="none">
              <a:solidFill>
                <a:srgbClr val="000000"/>
              </a:solidFill>
              <a:latin typeface="Calibri"/>
              <a:ea typeface="Calibri"/>
              <a:cs typeface="Calibri"/>
              <a:sym typeface="Calibri"/>
            </a:endParaRPr>
          </a:p>
        </p:txBody>
      </p:sp>
      <p:sp>
        <p:nvSpPr>
          <p:cNvPr id="257" name="Google Shape;257;p22"/>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Beide</a:t>
            </a:r>
            <a:endParaRPr sz="2800" b="0" i="0" u="none" strike="noStrike" cap="none">
              <a:solidFill>
                <a:srgbClr val="000000"/>
              </a:solidFill>
              <a:latin typeface="Calibri"/>
              <a:ea typeface="Calibri"/>
              <a:cs typeface="Calibri"/>
              <a:sym typeface="Calibri"/>
            </a:endParaRPr>
          </a:p>
        </p:txBody>
      </p:sp>
      <p:sp>
        <p:nvSpPr>
          <p:cNvPr id="258" name="Google Shape;258;p22"/>
          <p:cNvSpPr/>
          <p:nvPr/>
        </p:nvSpPr>
        <p:spPr>
          <a:xfrm>
            <a:off x="1958099" y="531428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Niets</a:t>
            </a:r>
            <a:endParaRPr sz="2800" b="0" i="0" u="none" strike="noStrike" cap="none">
              <a:solidFill>
                <a:srgbClr val="000000"/>
              </a:solidFill>
              <a:latin typeface="Calibri"/>
              <a:ea typeface="Calibri"/>
              <a:cs typeface="Calibri"/>
              <a:sym typeface="Calibri"/>
            </a:endParaRPr>
          </a:p>
        </p:txBody>
      </p:sp>
      <p:sp>
        <p:nvSpPr>
          <p:cNvPr id="259" name="Google Shape;259;p22"/>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30555"/>
              <a:buFont typeface="Arial"/>
              <a:buNone/>
            </a:pPr>
            <a:r>
              <a:rPr lang="en-GB" sz="3600"/>
              <a:t>Wat kan er in je mondholte in het bloed worden opgenomen?</a:t>
            </a:r>
            <a:endParaRPr/>
          </a:p>
        </p:txBody>
      </p:sp>
    </p:spTree>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1160</Words>
  <Application>Microsoft Office PowerPoint</Application>
  <PresentationFormat>Diavoorstelling (4:3)</PresentationFormat>
  <Paragraphs>198</Paragraphs>
  <Slides>15</Slides>
  <Notes>15</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15</vt:i4>
      </vt:variant>
    </vt:vector>
  </HeadingPairs>
  <TitlesOfParts>
    <vt:vector size="23" baseType="lpstr">
      <vt:lpstr>Source Sans Pro</vt:lpstr>
      <vt:lpstr>Helvetica Neue</vt:lpstr>
      <vt:lpstr>Corbel</vt:lpstr>
      <vt:lpstr>Helvetica Neue Light</vt:lpstr>
      <vt:lpstr>Calibri</vt:lpstr>
      <vt:lpstr>Arial</vt:lpstr>
      <vt:lpstr>Tahoma</vt:lpstr>
      <vt:lpstr>Kantoorthema</vt:lpstr>
      <vt:lpstr>Vertering </vt:lpstr>
      <vt:lpstr>Wat draagt niet bij aan het verteren van voedsel? </vt:lpstr>
      <vt:lpstr>In de maag wordt maagzuur toegevoegd aan de voedselbrij. De voedselbrij krijgt een … </vt:lpstr>
      <vt:lpstr>Wat is de eerste plaats in het verteringskanaal waar opname van voedingsstoffen plaatsvindt?  </vt:lpstr>
      <vt:lpstr>Waar kan opname van voedingsstoffen plaatsvinden?  </vt:lpstr>
      <vt:lpstr>Fruit is altijd gezond. </vt:lpstr>
      <vt:lpstr>Water wordt deels al in de mond opgenomen. </vt:lpstr>
      <vt:lpstr>Een aardappel is een voedingsstof. </vt:lpstr>
      <vt:lpstr>Wat kan er in je mondholte in het bloed worden opgenomen?</vt:lpstr>
      <vt:lpstr>Welke voedingsstof kan onverteerd opgenomen worden in het bloed? </vt:lpstr>
      <vt:lpstr>Welke voedingsstof kan onverteerd opgenomen worden in het bloed? </vt:lpstr>
      <vt:lpstr>Wat is het directe effect van een te hoge bloedsuikerspiegel? </vt:lpstr>
      <vt:lpstr>Waar wordt gal gemaakt?</vt:lpstr>
      <vt:lpstr>Welke aminozuren heeft je lichaam nodig om te kunnen werken?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Vertering</dc:title>
  <dc:creator>Sofie Faes</dc:creator>
  <cp:lastModifiedBy>Sofie Faes</cp:lastModifiedBy>
  <cp:revision>2</cp:revision>
  <dcterms:modified xsi:type="dcterms:W3CDTF">2024-04-07T10:46:17Z</dcterms:modified>
</cp:coreProperties>
</file>