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4" r:id="rId2"/>
  </p:sldMasterIdLst>
  <p:notesMasterIdLst>
    <p:notesMasterId r:id="rId18"/>
  </p:notesMasterIdLst>
  <p:sldIdLst>
    <p:sldId id="259" r:id="rId3"/>
    <p:sldId id="332" r:id="rId4"/>
    <p:sldId id="313" r:id="rId5"/>
    <p:sldId id="320" r:id="rId6"/>
    <p:sldId id="314" r:id="rId7"/>
    <p:sldId id="318" r:id="rId8"/>
    <p:sldId id="319" r:id="rId9"/>
    <p:sldId id="321" r:id="rId10"/>
    <p:sldId id="324" r:id="rId11"/>
    <p:sldId id="325" r:id="rId12"/>
    <p:sldId id="323" r:id="rId13"/>
    <p:sldId id="326" r:id="rId14"/>
    <p:sldId id="333" r:id="rId15"/>
    <p:sldId id="330" r:id="rId16"/>
    <p:sldId id="33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ardsectie" id="{0E9CEF3E-E860-4787-B4DD-302EA68B6B1E}">
          <p14:sldIdLst>
            <p14:sldId id="259"/>
            <p14:sldId id="332"/>
            <p14:sldId id="313"/>
            <p14:sldId id="320"/>
            <p14:sldId id="314"/>
            <p14:sldId id="318"/>
            <p14:sldId id="319"/>
            <p14:sldId id="321"/>
            <p14:sldId id="324"/>
            <p14:sldId id="325"/>
            <p14:sldId id="323"/>
            <p14:sldId id="326"/>
            <p14:sldId id="333"/>
            <p14:sldId id="330"/>
            <p14:sldId id="331"/>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358B"/>
    <a:srgbClr val="009AA2"/>
    <a:srgbClr val="A59C94"/>
    <a:srgbClr val="F95441"/>
    <a:srgbClr val="27B4F9"/>
    <a:srgbClr val="29B2F8"/>
    <a:srgbClr val="28B5FB"/>
    <a:srgbClr val="7D7369"/>
    <a:srgbClr val="5B9BD5"/>
    <a:srgbClr val="F0F1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autoAdjust="0"/>
    <p:restoredTop sz="81206" autoAdjust="0"/>
  </p:normalViewPr>
  <p:slideViewPr>
    <p:cSldViewPr snapToGrid="0">
      <p:cViewPr>
        <p:scale>
          <a:sx n="142" d="100"/>
          <a:sy n="142" d="100"/>
        </p:scale>
        <p:origin x="344" y="-3440"/>
      </p:cViewPr>
      <p:guideLst>
        <p:guide orient="horz" pos="2160"/>
        <p:guide pos="2880"/>
      </p:guideLst>
    </p:cSldViewPr>
  </p:slideViewPr>
  <p:notesTextViewPr>
    <p:cViewPr>
      <p:scale>
        <a:sx n="1" d="1"/>
        <a:sy n="1" d="1"/>
      </p:scale>
      <p:origin x="0" y="0"/>
    </p:cViewPr>
  </p:notesTextViewPr>
  <p:sorterViewPr>
    <p:cViewPr>
      <p:scale>
        <a:sx n="100" d="100"/>
        <a:sy n="100" d="100"/>
      </p:scale>
      <p:origin x="0" y="18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ACA16D-16D7-4D3E-A269-ADC4AA8AD70F}" type="datetimeFigureOut">
              <a:rPr lang="nl-NL" smtClean="0"/>
              <a:t>23-01-20</a:t>
            </a:fld>
            <a:endParaRPr lang="nl-NL"/>
          </a:p>
        </p:txBody>
      </p:sp>
      <p:sp>
        <p:nvSpPr>
          <p:cNvPr id="4" name="Tijdelijke aanduiding voor dia-afbeelding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8CC694-32DB-421E-97A0-9CF4A0CE22FB}" type="slidenum">
              <a:rPr lang="nl-NL" smtClean="0"/>
              <a:t>‹nr.›</a:t>
            </a:fld>
            <a:endParaRPr lang="nl-NL"/>
          </a:p>
        </p:txBody>
      </p:sp>
    </p:spTree>
    <p:extLst>
      <p:ext uri="{BB962C8B-B14F-4D97-AF65-F5344CB8AC3E}">
        <p14:creationId xmlns:p14="http://schemas.microsoft.com/office/powerpoint/2010/main" val="6678855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48CC694-32DB-421E-97A0-9CF4A0CE22FB}" type="slidenum">
              <a:rPr lang="nl-NL" smtClean="0"/>
              <a:t>1</a:t>
            </a:fld>
            <a:endParaRPr lang="nl-NL"/>
          </a:p>
        </p:txBody>
      </p:sp>
    </p:spTree>
    <p:extLst>
      <p:ext uri="{BB962C8B-B14F-4D97-AF65-F5344CB8AC3E}">
        <p14:creationId xmlns:p14="http://schemas.microsoft.com/office/powerpoint/2010/main" val="28478145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48CC694-32DB-421E-97A0-9CF4A0CE22FB}" type="slidenum">
              <a:rPr lang="nl-NL" smtClean="0"/>
              <a:t>10</a:t>
            </a:fld>
            <a:endParaRPr lang="nl-NL"/>
          </a:p>
        </p:txBody>
      </p:sp>
    </p:spTree>
    <p:extLst>
      <p:ext uri="{BB962C8B-B14F-4D97-AF65-F5344CB8AC3E}">
        <p14:creationId xmlns:p14="http://schemas.microsoft.com/office/powerpoint/2010/main" val="28461436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48CC694-32DB-421E-97A0-9CF4A0CE22FB}" type="slidenum">
              <a:rPr lang="nl-NL" smtClean="0"/>
              <a:t>11</a:t>
            </a:fld>
            <a:endParaRPr lang="nl-NL"/>
          </a:p>
        </p:txBody>
      </p:sp>
    </p:spTree>
    <p:extLst>
      <p:ext uri="{BB962C8B-B14F-4D97-AF65-F5344CB8AC3E}">
        <p14:creationId xmlns:p14="http://schemas.microsoft.com/office/powerpoint/2010/main" val="40074141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48CC694-32DB-421E-97A0-9CF4A0CE22FB}" type="slidenum">
              <a:rPr lang="nl-NL" smtClean="0"/>
              <a:t>12</a:t>
            </a:fld>
            <a:endParaRPr lang="nl-NL"/>
          </a:p>
        </p:txBody>
      </p:sp>
    </p:spTree>
    <p:extLst>
      <p:ext uri="{BB962C8B-B14F-4D97-AF65-F5344CB8AC3E}">
        <p14:creationId xmlns:p14="http://schemas.microsoft.com/office/powerpoint/2010/main" val="12028685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48CC694-32DB-421E-97A0-9CF4A0CE22FB}" type="slidenum">
              <a:rPr lang="nl-NL" smtClean="0"/>
              <a:t>13</a:t>
            </a:fld>
            <a:endParaRPr lang="nl-NL"/>
          </a:p>
        </p:txBody>
      </p:sp>
    </p:spTree>
    <p:extLst>
      <p:ext uri="{BB962C8B-B14F-4D97-AF65-F5344CB8AC3E}">
        <p14:creationId xmlns:p14="http://schemas.microsoft.com/office/powerpoint/2010/main" val="35417998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48CC694-32DB-421E-97A0-9CF4A0CE22FB}" type="slidenum">
              <a:rPr lang="nl-NL" smtClean="0"/>
              <a:t>14</a:t>
            </a:fld>
            <a:endParaRPr lang="nl-NL"/>
          </a:p>
        </p:txBody>
      </p:sp>
    </p:spTree>
    <p:extLst>
      <p:ext uri="{BB962C8B-B14F-4D97-AF65-F5344CB8AC3E}">
        <p14:creationId xmlns:p14="http://schemas.microsoft.com/office/powerpoint/2010/main" val="31689603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48CC694-32DB-421E-97A0-9CF4A0CE22FB}" type="slidenum">
              <a:rPr lang="nl-NL" smtClean="0"/>
              <a:t>15</a:t>
            </a:fld>
            <a:endParaRPr lang="nl-NL"/>
          </a:p>
        </p:txBody>
      </p:sp>
    </p:spTree>
    <p:extLst>
      <p:ext uri="{BB962C8B-B14F-4D97-AF65-F5344CB8AC3E}">
        <p14:creationId xmlns:p14="http://schemas.microsoft.com/office/powerpoint/2010/main" val="18678168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48CC694-32DB-421E-97A0-9CF4A0CE22FB}" type="slidenum">
              <a:rPr lang="nl-NL" smtClean="0"/>
              <a:t>2</a:t>
            </a:fld>
            <a:endParaRPr lang="nl-NL"/>
          </a:p>
        </p:txBody>
      </p:sp>
    </p:spTree>
    <p:extLst>
      <p:ext uri="{BB962C8B-B14F-4D97-AF65-F5344CB8AC3E}">
        <p14:creationId xmlns:p14="http://schemas.microsoft.com/office/powerpoint/2010/main" val="27295124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48CC694-32DB-421E-97A0-9CF4A0CE22FB}" type="slidenum">
              <a:rPr lang="nl-NL" smtClean="0"/>
              <a:t>3</a:t>
            </a:fld>
            <a:endParaRPr lang="nl-NL"/>
          </a:p>
        </p:txBody>
      </p:sp>
    </p:spTree>
    <p:extLst>
      <p:ext uri="{BB962C8B-B14F-4D97-AF65-F5344CB8AC3E}">
        <p14:creationId xmlns:p14="http://schemas.microsoft.com/office/powerpoint/2010/main" val="3547842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48CC694-32DB-421E-97A0-9CF4A0CE22FB}" type="slidenum">
              <a:rPr lang="nl-NL" smtClean="0"/>
              <a:t>4</a:t>
            </a:fld>
            <a:endParaRPr lang="nl-NL"/>
          </a:p>
        </p:txBody>
      </p:sp>
    </p:spTree>
    <p:extLst>
      <p:ext uri="{BB962C8B-B14F-4D97-AF65-F5344CB8AC3E}">
        <p14:creationId xmlns:p14="http://schemas.microsoft.com/office/powerpoint/2010/main" val="13734852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48CC694-32DB-421E-97A0-9CF4A0CE22FB}" type="slidenum">
              <a:rPr lang="nl-NL" smtClean="0"/>
              <a:t>5</a:t>
            </a:fld>
            <a:endParaRPr lang="nl-NL"/>
          </a:p>
        </p:txBody>
      </p:sp>
    </p:spTree>
    <p:extLst>
      <p:ext uri="{BB962C8B-B14F-4D97-AF65-F5344CB8AC3E}">
        <p14:creationId xmlns:p14="http://schemas.microsoft.com/office/powerpoint/2010/main" val="34532084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48CC694-32DB-421E-97A0-9CF4A0CE22FB}" type="slidenum">
              <a:rPr lang="nl-NL" smtClean="0"/>
              <a:t>6</a:t>
            </a:fld>
            <a:endParaRPr lang="nl-NL"/>
          </a:p>
        </p:txBody>
      </p:sp>
    </p:spTree>
    <p:extLst>
      <p:ext uri="{BB962C8B-B14F-4D97-AF65-F5344CB8AC3E}">
        <p14:creationId xmlns:p14="http://schemas.microsoft.com/office/powerpoint/2010/main" val="17726182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48CC694-32DB-421E-97A0-9CF4A0CE22FB}" type="slidenum">
              <a:rPr lang="nl-NL" smtClean="0"/>
              <a:t>7</a:t>
            </a:fld>
            <a:endParaRPr lang="nl-NL"/>
          </a:p>
        </p:txBody>
      </p:sp>
    </p:spTree>
    <p:extLst>
      <p:ext uri="{BB962C8B-B14F-4D97-AF65-F5344CB8AC3E}">
        <p14:creationId xmlns:p14="http://schemas.microsoft.com/office/powerpoint/2010/main" val="40703998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48CC694-32DB-421E-97A0-9CF4A0CE22FB}" type="slidenum">
              <a:rPr lang="nl-NL" smtClean="0"/>
              <a:t>8</a:t>
            </a:fld>
            <a:endParaRPr lang="nl-NL"/>
          </a:p>
        </p:txBody>
      </p:sp>
    </p:spTree>
    <p:extLst>
      <p:ext uri="{BB962C8B-B14F-4D97-AF65-F5344CB8AC3E}">
        <p14:creationId xmlns:p14="http://schemas.microsoft.com/office/powerpoint/2010/main" val="29893838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48CC694-32DB-421E-97A0-9CF4A0CE22FB}" type="slidenum">
              <a:rPr lang="nl-NL" smtClean="0"/>
              <a:t>9</a:t>
            </a:fld>
            <a:endParaRPr lang="nl-NL"/>
          </a:p>
        </p:txBody>
      </p:sp>
    </p:spTree>
    <p:extLst>
      <p:ext uri="{BB962C8B-B14F-4D97-AF65-F5344CB8AC3E}">
        <p14:creationId xmlns:p14="http://schemas.microsoft.com/office/powerpoint/2010/main" val="37506287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nl-NL"/>
              <a:t>Klik om de stijl te bewerken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en-US" dirty="0"/>
          </a:p>
        </p:txBody>
      </p:sp>
      <p:sp>
        <p:nvSpPr>
          <p:cNvPr id="4" name="Date Placeholder 3"/>
          <p:cNvSpPr>
            <a:spLocks noGrp="1"/>
          </p:cNvSpPr>
          <p:nvPr>
            <p:ph type="dt" sz="half" idx="10"/>
          </p:nvPr>
        </p:nvSpPr>
        <p:spPr/>
        <p:txBody>
          <a:bodyPr/>
          <a:lstStyle/>
          <a:p>
            <a:fld id="{FF6B9731-303A-470A-B3B4-2816E8AEB482}" type="datetimeFigureOut">
              <a:rPr lang="en-US" smtClean="0"/>
              <a:t>1/23/20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7FDF98-A569-4BE3-B3F2-CF7AE91ABAA3}" type="slidenum">
              <a:rPr lang="en-US" smtClean="0"/>
              <a:t>‹nr.›</a:t>
            </a:fld>
            <a:endParaRPr lang="en-US"/>
          </a:p>
        </p:txBody>
      </p:sp>
    </p:spTree>
    <p:extLst>
      <p:ext uri="{BB962C8B-B14F-4D97-AF65-F5344CB8AC3E}">
        <p14:creationId xmlns:p14="http://schemas.microsoft.com/office/powerpoint/2010/main" val="4275152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FF6B9731-303A-470A-B3B4-2816E8AEB482}" type="datetimeFigureOut">
              <a:rPr lang="en-US" smtClean="0"/>
              <a:t>1/23/20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7FDF98-A569-4BE3-B3F2-CF7AE91ABAA3}" type="slidenum">
              <a:rPr lang="en-US" smtClean="0"/>
              <a:t>‹nr.›</a:t>
            </a:fld>
            <a:endParaRPr lang="en-US"/>
          </a:p>
        </p:txBody>
      </p:sp>
    </p:spTree>
    <p:extLst>
      <p:ext uri="{BB962C8B-B14F-4D97-AF65-F5344CB8AC3E}">
        <p14:creationId xmlns:p14="http://schemas.microsoft.com/office/powerpoint/2010/main" val="2146025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nl-NL"/>
              <a:t>Klik om de stijl te bewerken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FF6B9731-303A-470A-B3B4-2816E8AEB482}" type="datetimeFigureOut">
              <a:rPr lang="en-US" smtClean="0"/>
              <a:t>1/23/20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7FDF98-A569-4BE3-B3F2-CF7AE91ABAA3}" type="slidenum">
              <a:rPr lang="en-US" smtClean="0"/>
              <a:t>‹nr.›</a:t>
            </a:fld>
            <a:endParaRPr lang="en-US"/>
          </a:p>
        </p:txBody>
      </p:sp>
    </p:spTree>
    <p:extLst>
      <p:ext uri="{BB962C8B-B14F-4D97-AF65-F5344CB8AC3E}">
        <p14:creationId xmlns:p14="http://schemas.microsoft.com/office/powerpoint/2010/main" val="5323472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nl-NL"/>
              <a:t>Klik om de stijl te bewerken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en-US" dirty="0"/>
          </a:p>
        </p:txBody>
      </p:sp>
      <p:sp>
        <p:nvSpPr>
          <p:cNvPr id="4" name="Date Placeholder 3"/>
          <p:cNvSpPr>
            <a:spLocks noGrp="1"/>
          </p:cNvSpPr>
          <p:nvPr>
            <p:ph type="dt" sz="half" idx="10"/>
          </p:nvPr>
        </p:nvSpPr>
        <p:spPr/>
        <p:txBody>
          <a:bodyPr/>
          <a:lstStyle/>
          <a:p>
            <a:fld id="{FF6B9731-303A-470A-B3B4-2816E8AEB482}" type="datetimeFigureOut">
              <a:rPr lang="en-US" smtClean="0">
                <a:solidFill>
                  <a:prstClr val="black">
                    <a:tint val="75000"/>
                  </a:prstClr>
                </a:solidFill>
              </a:rPr>
              <a:pPr/>
              <a:t>1/23/20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37FDF98-A569-4BE3-B3F2-CF7AE91ABAA3}"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17127143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Content Placeholder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FF6B9731-303A-470A-B3B4-2816E8AEB482}" type="datetimeFigureOut">
              <a:rPr lang="en-US" smtClean="0">
                <a:solidFill>
                  <a:prstClr val="black">
                    <a:tint val="75000"/>
                  </a:prstClr>
                </a:solidFill>
              </a:rPr>
              <a:pPr/>
              <a:t>1/23/20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37FDF98-A569-4BE3-B3F2-CF7AE91ABAA3}"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17742334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nl-NL"/>
              <a:t>Klik om de stijl te bewerken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 om de modelstijlen te bewerken</a:t>
            </a:r>
          </a:p>
        </p:txBody>
      </p:sp>
      <p:sp>
        <p:nvSpPr>
          <p:cNvPr id="4" name="Date Placeholder 3"/>
          <p:cNvSpPr>
            <a:spLocks noGrp="1"/>
          </p:cNvSpPr>
          <p:nvPr>
            <p:ph type="dt" sz="half" idx="10"/>
          </p:nvPr>
        </p:nvSpPr>
        <p:spPr/>
        <p:txBody>
          <a:bodyPr/>
          <a:lstStyle/>
          <a:p>
            <a:fld id="{FF6B9731-303A-470A-B3B4-2816E8AEB482}" type="datetimeFigureOut">
              <a:rPr lang="en-US" smtClean="0">
                <a:solidFill>
                  <a:prstClr val="black">
                    <a:tint val="75000"/>
                  </a:prstClr>
                </a:solidFill>
              </a:rPr>
              <a:pPr/>
              <a:t>1/23/20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37FDF98-A569-4BE3-B3F2-CF7AE91ABAA3}"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7433844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FF6B9731-303A-470A-B3B4-2816E8AEB482}" type="datetimeFigureOut">
              <a:rPr lang="en-US" smtClean="0">
                <a:solidFill>
                  <a:prstClr val="black">
                    <a:tint val="75000"/>
                  </a:prstClr>
                </a:solidFill>
              </a:rPr>
              <a:pPr/>
              <a:t>1/23/20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37FDF98-A569-4BE3-B3F2-CF7AE91ABAA3}"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15016569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nl-NL"/>
              <a:t>Klik om de stijl te bewerken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Content Placeholder 3"/>
          <p:cNvSpPr>
            <a:spLocks noGrp="1"/>
          </p:cNvSpPr>
          <p:nvPr>
            <p:ph sz="half" idx="2"/>
          </p:nvPr>
        </p:nvSpPr>
        <p:spPr>
          <a:xfrm>
            <a:off x="629842" y="2505075"/>
            <a:ext cx="3868340"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Content Placeholder 5"/>
          <p:cNvSpPr>
            <a:spLocks noGrp="1"/>
          </p:cNvSpPr>
          <p:nvPr>
            <p:ph sz="quarter" idx="4"/>
          </p:nvPr>
        </p:nvSpPr>
        <p:spPr>
          <a:xfrm>
            <a:off x="4629150" y="2505075"/>
            <a:ext cx="3887391"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FF6B9731-303A-470A-B3B4-2816E8AEB482}" type="datetimeFigureOut">
              <a:rPr lang="en-US" smtClean="0">
                <a:solidFill>
                  <a:prstClr val="black">
                    <a:tint val="75000"/>
                  </a:prstClr>
                </a:solidFill>
              </a:rPr>
              <a:pPr/>
              <a:t>1/23/20</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C37FDF98-A569-4BE3-B3F2-CF7AE91ABAA3}"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29474782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Date Placeholder 2"/>
          <p:cNvSpPr>
            <a:spLocks noGrp="1"/>
          </p:cNvSpPr>
          <p:nvPr>
            <p:ph type="dt" sz="half" idx="10"/>
          </p:nvPr>
        </p:nvSpPr>
        <p:spPr/>
        <p:txBody>
          <a:bodyPr/>
          <a:lstStyle/>
          <a:p>
            <a:fld id="{FF6B9731-303A-470A-B3B4-2816E8AEB482}" type="datetimeFigureOut">
              <a:rPr lang="en-US" smtClean="0">
                <a:solidFill>
                  <a:prstClr val="black">
                    <a:tint val="75000"/>
                  </a:prstClr>
                </a:solidFill>
              </a:rPr>
              <a:pPr/>
              <a:t>1/23/20</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C37FDF98-A569-4BE3-B3F2-CF7AE91ABAA3}"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10914293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6B9731-303A-470A-B3B4-2816E8AEB482}" type="datetimeFigureOut">
              <a:rPr lang="en-US" smtClean="0">
                <a:solidFill>
                  <a:prstClr val="black">
                    <a:tint val="75000"/>
                  </a:prstClr>
                </a:solidFill>
              </a:rPr>
              <a:pPr/>
              <a:t>1/23/20</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C37FDF98-A569-4BE3-B3F2-CF7AE91ABAA3}"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3080236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nl-NL"/>
              <a:t>Klik om de stijl te bewerken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Date Placeholder 4"/>
          <p:cNvSpPr>
            <a:spLocks noGrp="1"/>
          </p:cNvSpPr>
          <p:nvPr>
            <p:ph type="dt" sz="half" idx="10"/>
          </p:nvPr>
        </p:nvSpPr>
        <p:spPr/>
        <p:txBody>
          <a:bodyPr/>
          <a:lstStyle/>
          <a:p>
            <a:fld id="{FF6B9731-303A-470A-B3B4-2816E8AEB482}" type="datetimeFigureOut">
              <a:rPr lang="en-US" smtClean="0">
                <a:solidFill>
                  <a:prstClr val="black">
                    <a:tint val="75000"/>
                  </a:prstClr>
                </a:solidFill>
              </a:rPr>
              <a:pPr/>
              <a:t>1/23/20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37FDF98-A569-4BE3-B3F2-CF7AE91ABAA3}"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1337061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Content Placeholder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FF6B9731-303A-470A-B3B4-2816E8AEB482}" type="datetimeFigureOut">
              <a:rPr lang="en-US" smtClean="0"/>
              <a:t>1/23/20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7FDF98-A569-4BE3-B3F2-CF7AE91ABAA3}" type="slidenum">
              <a:rPr lang="en-US" smtClean="0"/>
              <a:t>‹nr.›</a:t>
            </a:fld>
            <a:endParaRPr lang="en-US"/>
          </a:p>
        </p:txBody>
      </p:sp>
    </p:spTree>
    <p:extLst>
      <p:ext uri="{BB962C8B-B14F-4D97-AF65-F5344CB8AC3E}">
        <p14:creationId xmlns:p14="http://schemas.microsoft.com/office/powerpoint/2010/main" val="30489948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nl-NL"/>
              <a:t>Klik om de stijl te bewerken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Date Placeholder 4"/>
          <p:cNvSpPr>
            <a:spLocks noGrp="1"/>
          </p:cNvSpPr>
          <p:nvPr>
            <p:ph type="dt" sz="half" idx="10"/>
          </p:nvPr>
        </p:nvSpPr>
        <p:spPr/>
        <p:txBody>
          <a:bodyPr/>
          <a:lstStyle/>
          <a:p>
            <a:fld id="{FF6B9731-303A-470A-B3B4-2816E8AEB482}" type="datetimeFigureOut">
              <a:rPr lang="en-US" smtClean="0">
                <a:solidFill>
                  <a:prstClr val="black">
                    <a:tint val="75000"/>
                  </a:prstClr>
                </a:solidFill>
              </a:rPr>
              <a:pPr/>
              <a:t>1/23/20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37FDF98-A569-4BE3-B3F2-CF7AE91ABAA3}"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28781604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FF6B9731-303A-470A-B3B4-2816E8AEB482}" type="datetimeFigureOut">
              <a:rPr lang="en-US" smtClean="0">
                <a:solidFill>
                  <a:prstClr val="black">
                    <a:tint val="75000"/>
                  </a:prstClr>
                </a:solidFill>
              </a:rPr>
              <a:pPr/>
              <a:t>1/23/20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37FDF98-A569-4BE3-B3F2-CF7AE91ABAA3}"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37848976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nl-NL"/>
              <a:t>Klik om de stijl te bewerken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FF6B9731-303A-470A-B3B4-2816E8AEB482}" type="datetimeFigureOut">
              <a:rPr lang="en-US" smtClean="0">
                <a:solidFill>
                  <a:prstClr val="black">
                    <a:tint val="75000"/>
                  </a:prstClr>
                </a:solidFill>
              </a:rPr>
              <a:pPr/>
              <a:t>1/23/20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37FDF98-A569-4BE3-B3F2-CF7AE91ABAA3}"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4218960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nl-NL"/>
              <a:t>Klik om de stijl te bewerken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 om de modelstijlen te bewerken</a:t>
            </a:r>
          </a:p>
        </p:txBody>
      </p:sp>
      <p:sp>
        <p:nvSpPr>
          <p:cNvPr id="4" name="Date Placeholder 3"/>
          <p:cNvSpPr>
            <a:spLocks noGrp="1"/>
          </p:cNvSpPr>
          <p:nvPr>
            <p:ph type="dt" sz="half" idx="10"/>
          </p:nvPr>
        </p:nvSpPr>
        <p:spPr/>
        <p:txBody>
          <a:bodyPr/>
          <a:lstStyle/>
          <a:p>
            <a:fld id="{FF6B9731-303A-470A-B3B4-2816E8AEB482}" type="datetimeFigureOut">
              <a:rPr lang="en-US" smtClean="0"/>
              <a:t>1/23/20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7FDF98-A569-4BE3-B3F2-CF7AE91ABAA3}" type="slidenum">
              <a:rPr lang="en-US" smtClean="0"/>
              <a:t>‹nr.›</a:t>
            </a:fld>
            <a:endParaRPr lang="en-US"/>
          </a:p>
        </p:txBody>
      </p:sp>
    </p:spTree>
    <p:extLst>
      <p:ext uri="{BB962C8B-B14F-4D97-AF65-F5344CB8AC3E}">
        <p14:creationId xmlns:p14="http://schemas.microsoft.com/office/powerpoint/2010/main" val="667043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FF6B9731-303A-470A-B3B4-2816E8AEB482}" type="datetimeFigureOut">
              <a:rPr lang="en-US" smtClean="0"/>
              <a:t>1/23/20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7FDF98-A569-4BE3-B3F2-CF7AE91ABAA3}" type="slidenum">
              <a:rPr lang="en-US" smtClean="0"/>
              <a:t>‹nr.›</a:t>
            </a:fld>
            <a:endParaRPr lang="en-US"/>
          </a:p>
        </p:txBody>
      </p:sp>
    </p:spTree>
    <p:extLst>
      <p:ext uri="{BB962C8B-B14F-4D97-AF65-F5344CB8AC3E}">
        <p14:creationId xmlns:p14="http://schemas.microsoft.com/office/powerpoint/2010/main" val="1357968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nl-NL"/>
              <a:t>Klik om de stijl te bewerken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Content Placeholder 3"/>
          <p:cNvSpPr>
            <a:spLocks noGrp="1"/>
          </p:cNvSpPr>
          <p:nvPr>
            <p:ph sz="half" idx="2"/>
          </p:nvPr>
        </p:nvSpPr>
        <p:spPr>
          <a:xfrm>
            <a:off x="629842" y="2505075"/>
            <a:ext cx="3868340"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Content Placeholder 5"/>
          <p:cNvSpPr>
            <a:spLocks noGrp="1"/>
          </p:cNvSpPr>
          <p:nvPr>
            <p:ph sz="quarter" idx="4"/>
          </p:nvPr>
        </p:nvSpPr>
        <p:spPr>
          <a:xfrm>
            <a:off x="4629150" y="2505075"/>
            <a:ext cx="3887391"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FF6B9731-303A-470A-B3B4-2816E8AEB482}" type="datetimeFigureOut">
              <a:rPr lang="en-US" smtClean="0"/>
              <a:t>1/23/20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7FDF98-A569-4BE3-B3F2-CF7AE91ABAA3}" type="slidenum">
              <a:rPr lang="en-US" smtClean="0"/>
              <a:t>‹nr.›</a:t>
            </a:fld>
            <a:endParaRPr lang="en-US"/>
          </a:p>
        </p:txBody>
      </p:sp>
    </p:spTree>
    <p:extLst>
      <p:ext uri="{BB962C8B-B14F-4D97-AF65-F5344CB8AC3E}">
        <p14:creationId xmlns:p14="http://schemas.microsoft.com/office/powerpoint/2010/main" val="5630634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Date Placeholder 2"/>
          <p:cNvSpPr>
            <a:spLocks noGrp="1"/>
          </p:cNvSpPr>
          <p:nvPr>
            <p:ph type="dt" sz="half" idx="10"/>
          </p:nvPr>
        </p:nvSpPr>
        <p:spPr/>
        <p:txBody>
          <a:bodyPr/>
          <a:lstStyle/>
          <a:p>
            <a:fld id="{FF6B9731-303A-470A-B3B4-2816E8AEB482}" type="datetimeFigureOut">
              <a:rPr lang="en-US" smtClean="0"/>
              <a:t>1/23/20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7FDF98-A569-4BE3-B3F2-CF7AE91ABAA3}" type="slidenum">
              <a:rPr lang="en-US" smtClean="0"/>
              <a:t>‹nr.›</a:t>
            </a:fld>
            <a:endParaRPr lang="en-US"/>
          </a:p>
        </p:txBody>
      </p:sp>
    </p:spTree>
    <p:extLst>
      <p:ext uri="{BB962C8B-B14F-4D97-AF65-F5344CB8AC3E}">
        <p14:creationId xmlns:p14="http://schemas.microsoft.com/office/powerpoint/2010/main" val="3582554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6B9731-303A-470A-B3B4-2816E8AEB482}" type="datetimeFigureOut">
              <a:rPr lang="en-US" smtClean="0"/>
              <a:t>1/23/20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7FDF98-A569-4BE3-B3F2-CF7AE91ABAA3}" type="slidenum">
              <a:rPr lang="en-US" smtClean="0"/>
              <a:t>‹nr.›</a:t>
            </a:fld>
            <a:endParaRPr lang="en-US"/>
          </a:p>
        </p:txBody>
      </p:sp>
    </p:spTree>
    <p:extLst>
      <p:ext uri="{BB962C8B-B14F-4D97-AF65-F5344CB8AC3E}">
        <p14:creationId xmlns:p14="http://schemas.microsoft.com/office/powerpoint/2010/main" val="3435504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nl-NL"/>
              <a:t>Klik om de stijl te bewerken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Date Placeholder 4"/>
          <p:cNvSpPr>
            <a:spLocks noGrp="1"/>
          </p:cNvSpPr>
          <p:nvPr>
            <p:ph type="dt" sz="half" idx="10"/>
          </p:nvPr>
        </p:nvSpPr>
        <p:spPr/>
        <p:txBody>
          <a:bodyPr/>
          <a:lstStyle/>
          <a:p>
            <a:fld id="{FF6B9731-303A-470A-B3B4-2816E8AEB482}" type="datetimeFigureOut">
              <a:rPr lang="en-US" smtClean="0"/>
              <a:t>1/23/20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7FDF98-A569-4BE3-B3F2-CF7AE91ABAA3}" type="slidenum">
              <a:rPr lang="en-US" smtClean="0"/>
              <a:t>‹nr.›</a:t>
            </a:fld>
            <a:endParaRPr lang="en-US"/>
          </a:p>
        </p:txBody>
      </p:sp>
    </p:spTree>
    <p:extLst>
      <p:ext uri="{BB962C8B-B14F-4D97-AF65-F5344CB8AC3E}">
        <p14:creationId xmlns:p14="http://schemas.microsoft.com/office/powerpoint/2010/main" val="3548483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nl-NL"/>
              <a:t>Klik om de stijl te bewerken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Date Placeholder 4"/>
          <p:cNvSpPr>
            <a:spLocks noGrp="1"/>
          </p:cNvSpPr>
          <p:nvPr>
            <p:ph type="dt" sz="half" idx="10"/>
          </p:nvPr>
        </p:nvSpPr>
        <p:spPr/>
        <p:txBody>
          <a:bodyPr/>
          <a:lstStyle/>
          <a:p>
            <a:fld id="{FF6B9731-303A-470A-B3B4-2816E8AEB482}" type="datetimeFigureOut">
              <a:rPr lang="en-US" smtClean="0"/>
              <a:t>1/23/20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7FDF98-A569-4BE3-B3F2-CF7AE91ABAA3}" type="slidenum">
              <a:rPr lang="en-US" smtClean="0"/>
              <a:t>‹nr.›</a:t>
            </a:fld>
            <a:endParaRPr lang="en-US"/>
          </a:p>
        </p:txBody>
      </p:sp>
    </p:spTree>
    <p:extLst>
      <p:ext uri="{BB962C8B-B14F-4D97-AF65-F5344CB8AC3E}">
        <p14:creationId xmlns:p14="http://schemas.microsoft.com/office/powerpoint/2010/main" val="4171651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nl-NL"/>
              <a:t>Klik om de stijl te bewerken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6B9731-303A-470A-B3B4-2816E8AEB482}" type="datetimeFigureOut">
              <a:rPr lang="en-US" smtClean="0"/>
              <a:t>1/23/20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7FDF98-A569-4BE3-B3F2-CF7AE91ABAA3}" type="slidenum">
              <a:rPr lang="en-US" smtClean="0"/>
              <a:t>‹nr.›</a:t>
            </a:fld>
            <a:endParaRPr lang="en-US"/>
          </a:p>
        </p:txBody>
      </p:sp>
    </p:spTree>
    <p:extLst>
      <p:ext uri="{BB962C8B-B14F-4D97-AF65-F5344CB8AC3E}">
        <p14:creationId xmlns:p14="http://schemas.microsoft.com/office/powerpoint/2010/main" val="37715431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nl-NL"/>
              <a:t>Klik om de stijl te bewerken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6B9731-303A-470A-B3B4-2816E8AEB482}" type="datetimeFigureOut">
              <a:rPr lang="en-US" smtClean="0">
                <a:solidFill>
                  <a:prstClr val="black">
                    <a:tint val="75000"/>
                  </a:prstClr>
                </a:solidFill>
              </a:rPr>
              <a:pPr/>
              <a:t>1/23/20</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7FDF98-A569-4BE3-B3F2-CF7AE91ABAA3}"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83431637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4" name="Tekstvak 13"/>
          <p:cNvSpPr txBox="1"/>
          <p:nvPr/>
        </p:nvSpPr>
        <p:spPr>
          <a:xfrm>
            <a:off x="-1603907" y="3195977"/>
            <a:ext cx="8600344" cy="541174"/>
          </a:xfrm>
          <a:prstGeom prst="rect">
            <a:avLst/>
          </a:prstGeom>
          <a:noFill/>
        </p:spPr>
        <p:txBody>
          <a:bodyPr wrap="square" rtlCol="0">
            <a:spAutoFit/>
          </a:bodyPr>
          <a:lstStyle/>
          <a:p>
            <a:pPr algn="ctr">
              <a:lnSpc>
                <a:spcPts val="3500"/>
              </a:lnSpc>
            </a:pPr>
            <a:r>
              <a:rPr lang="nl-NL" altLang="en-US" sz="4000" b="1" kern="0" dirty="0">
                <a:solidFill>
                  <a:srgbClr val="29358B"/>
                </a:solidFill>
                <a:latin typeface="Arial" panose="020B0604020202020204" pitchFamily="34" charset="0"/>
                <a:cs typeface="Arial" panose="020B0604020202020204" pitchFamily="34" charset="0"/>
              </a:rPr>
              <a:t>Patiëntveiligheid</a:t>
            </a:r>
          </a:p>
        </p:txBody>
      </p:sp>
      <p:sp>
        <p:nvSpPr>
          <p:cNvPr id="4" name="Rechthoek 3"/>
          <p:cNvSpPr/>
          <p:nvPr/>
        </p:nvSpPr>
        <p:spPr>
          <a:xfrm>
            <a:off x="2696265" y="4406916"/>
            <a:ext cx="2109490" cy="2464336"/>
          </a:xfrm>
          <a:prstGeom prst="rect">
            <a:avLst/>
          </a:prstGeom>
          <a:solidFill>
            <a:schemeClr val="bg1">
              <a:alpha val="3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Rechthoek 2"/>
          <p:cNvSpPr/>
          <p:nvPr/>
        </p:nvSpPr>
        <p:spPr>
          <a:xfrm>
            <a:off x="0" y="4561464"/>
            <a:ext cx="2696266" cy="2451084"/>
          </a:xfrm>
          <a:prstGeom prst="rect">
            <a:avLst/>
          </a:prstGeom>
          <a:blipFill dpi="0" rotWithShape="1">
            <a:blip r:embed="rId4"/>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18549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p:cNvSpPr txBox="1"/>
          <p:nvPr/>
        </p:nvSpPr>
        <p:spPr>
          <a:xfrm>
            <a:off x="303810" y="633258"/>
            <a:ext cx="8588828" cy="541174"/>
          </a:xfrm>
          <a:prstGeom prst="rect">
            <a:avLst/>
          </a:prstGeom>
          <a:noFill/>
        </p:spPr>
        <p:txBody>
          <a:bodyPr wrap="square" rtlCol="0">
            <a:spAutoFit/>
          </a:bodyPr>
          <a:lstStyle/>
          <a:p>
            <a:pPr algn="ctr">
              <a:lnSpc>
                <a:spcPts val="3500"/>
              </a:lnSpc>
            </a:pPr>
            <a:r>
              <a:rPr lang="en-US" altLang="en-US" sz="3600" b="1" dirty="0">
                <a:solidFill>
                  <a:srgbClr val="29358B"/>
                </a:solidFill>
                <a:latin typeface="Arial" panose="020B0604020202020204" pitchFamily="34" charset="0"/>
                <a:cs typeface="Arial" panose="020B0604020202020204" pitchFamily="34" charset="0"/>
              </a:rPr>
              <a:t> High Risk </a:t>
            </a:r>
            <a:r>
              <a:rPr lang="en-US" altLang="en-US" sz="3600" b="1" dirty="0" err="1">
                <a:solidFill>
                  <a:srgbClr val="29358B"/>
                </a:solidFill>
                <a:latin typeface="Arial" panose="020B0604020202020204" pitchFamily="34" charset="0"/>
                <a:cs typeface="Arial" panose="020B0604020202020204" pitchFamily="34" charset="0"/>
              </a:rPr>
              <a:t>Medicatie</a:t>
            </a:r>
            <a:endParaRPr lang="en-US" altLang="en-US" sz="3600" b="1" dirty="0">
              <a:solidFill>
                <a:srgbClr val="29358B"/>
              </a:solidFill>
              <a:latin typeface="Arial" panose="020B0604020202020204" pitchFamily="34" charset="0"/>
              <a:cs typeface="Arial" panose="020B0604020202020204" pitchFamily="34" charset="0"/>
            </a:endParaRPr>
          </a:p>
        </p:txBody>
      </p:sp>
      <p:sp>
        <p:nvSpPr>
          <p:cNvPr id="5" name="Tekstvak 4"/>
          <p:cNvSpPr txBox="1"/>
          <p:nvPr/>
        </p:nvSpPr>
        <p:spPr>
          <a:xfrm>
            <a:off x="558056" y="1430767"/>
            <a:ext cx="8080335" cy="5713552"/>
          </a:xfrm>
          <a:prstGeom prst="rect">
            <a:avLst/>
          </a:prstGeom>
          <a:noFill/>
        </p:spPr>
        <p:txBody>
          <a:bodyPr wrap="square" rtlCol="0">
            <a:spAutoFit/>
          </a:bodyPr>
          <a:lstStyle/>
          <a:p>
            <a:pPr>
              <a:lnSpc>
                <a:spcPct val="150000"/>
              </a:lnSpc>
            </a:pPr>
            <a:r>
              <a:rPr lang="nl-NL" sz="2800" b="1" dirty="0">
                <a:solidFill>
                  <a:srgbClr val="29358B"/>
                </a:solidFill>
                <a:sym typeface="Wingdings" panose="05000000000000000000" pitchFamily="2" charset="2"/>
              </a:rPr>
              <a:t>Parenterale geneesmiddelen:</a:t>
            </a:r>
          </a:p>
          <a:p>
            <a:pPr marL="450850"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Klaarmaken</a:t>
            </a:r>
          </a:p>
          <a:p>
            <a:pPr marL="450850"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Toedienen</a:t>
            </a:r>
          </a:p>
          <a:p>
            <a:pPr marL="450850"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Dubbelcheck</a:t>
            </a:r>
          </a:p>
          <a:p>
            <a:pPr marL="450850" indent="-450850">
              <a:lnSpc>
                <a:spcPct val="150000"/>
              </a:lnSpc>
              <a:buFont typeface="Wingdings" panose="05000000000000000000" pitchFamily="2" charset="2"/>
              <a:buChar char="v"/>
            </a:pPr>
            <a:endParaRPr lang="nl-NL" sz="2400" dirty="0">
              <a:solidFill>
                <a:srgbClr val="29358B"/>
              </a:solidFill>
              <a:sym typeface="Wingdings" panose="05000000000000000000" pitchFamily="2" charset="2"/>
            </a:endParaRPr>
          </a:p>
          <a:p>
            <a:pPr marL="450850" indent="-450850">
              <a:lnSpc>
                <a:spcPct val="150000"/>
              </a:lnSpc>
              <a:buFont typeface="Wingdings" panose="05000000000000000000" pitchFamily="2" charset="2"/>
              <a:buChar char="v"/>
            </a:pPr>
            <a:endParaRPr lang="nl-NL" sz="2400" dirty="0">
              <a:solidFill>
                <a:srgbClr val="29358B"/>
              </a:solidFill>
              <a:sym typeface="Wingdings" panose="05000000000000000000" pitchFamily="2" charset="2"/>
            </a:endParaRPr>
          </a:p>
          <a:p>
            <a:pPr>
              <a:lnSpc>
                <a:spcPct val="150000"/>
              </a:lnSpc>
            </a:pPr>
            <a:r>
              <a:rPr lang="nl-NL" sz="1200" dirty="0">
                <a:solidFill>
                  <a:srgbClr val="29358B"/>
                </a:solidFill>
                <a:sym typeface="Wingdings" panose="05000000000000000000" pitchFamily="2" charset="2"/>
              </a:rPr>
              <a:t>(NVZ &amp; NFU, </a:t>
            </a:r>
            <a:r>
              <a:rPr lang="nl-NL" sz="1200" dirty="0" err="1">
                <a:solidFill>
                  <a:srgbClr val="29358B"/>
                </a:solidFill>
                <a:sym typeface="Wingdings" panose="05000000000000000000" pitchFamily="2" charset="2"/>
              </a:rPr>
              <a:t>z.d.</a:t>
            </a:r>
            <a:r>
              <a:rPr lang="nl-NL" sz="1200" dirty="0">
                <a:solidFill>
                  <a:srgbClr val="29358B"/>
                </a:solidFill>
                <a:sym typeface="Wingdings" panose="05000000000000000000" pitchFamily="2" charset="2"/>
              </a:rPr>
              <a:t>)</a:t>
            </a:r>
          </a:p>
          <a:p>
            <a:pPr>
              <a:lnSpc>
                <a:spcPct val="150000"/>
              </a:lnSpc>
            </a:pPr>
            <a:endParaRPr lang="nl-NL" sz="2400" dirty="0">
              <a:solidFill>
                <a:srgbClr val="29358B"/>
              </a:solidFill>
              <a:sym typeface="Wingdings" panose="05000000000000000000" pitchFamily="2" charset="2"/>
            </a:endParaRPr>
          </a:p>
          <a:p>
            <a:pPr>
              <a:lnSpc>
                <a:spcPct val="150000"/>
              </a:lnSpc>
            </a:pPr>
            <a:r>
              <a:rPr lang="nl-NL" sz="1400" dirty="0">
                <a:solidFill>
                  <a:srgbClr val="29358B"/>
                </a:solidFill>
                <a:sym typeface="Wingdings" panose="05000000000000000000" pitchFamily="2" charset="2"/>
              </a:rPr>
              <a:t>				     </a:t>
            </a:r>
            <a:r>
              <a:rPr lang="nl-NL" sz="1100" dirty="0">
                <a:solidFill>
                  <a:srgbClr val="29358B"/>
                </a:solidFill>
                <a:sym typeface="Wingdings" panose="05000000000000000000" pitchFamily="2" charset="2"/>
              </a:rPr>
              <a:t>Copyright beeldmerk © VMS Veiligheidsprogramma</a:t>
            </a:r>
          </a:p>
          <a:p>
            <a:pPr marL="450850" indent="-450850">
              <a:lnSpc>
                <a:spcPct val="150000"/>
              </a:lnSpc>
              <a:buFont typeface="Wingdings" panose="05000000000000000000" pitchFamily="2" charset="2"/>
              <a:buChar char="v"/>
            </a:pPr>
            <a:endParaRPr lang="nl-NL" sz="2400" dirty="0">
              <a:solidFill>
                <a:srgbClr val="29358B"/>
              </a:solidFill>
              <a:sym typeface="Wingdings" panose="05000000000000000000" pitchFamily="2" charset="2"/>
            </a:endParaRPr>
          </a:p>
          <a:p>
            <a:pPr>
              <a:lnSpc>
                <a:spcPct val="150000"/>
              </a:lnSpc>
            </a:pPr>
            <a:endParaRPr lang="nl-NL" sz="2400" dirty="0">
              <a:solidFill>
                <a:srgbClr val="29358B"/>
              </a:solidFill>
              <a:sym typeface="Wingdings" panose="05000000000000000000" pitchFamily="2" charset="2"/>
            </a:endParaRPr>
          </a:p>
        </p:txBody>
      </p:sp>
      <p:pic>
        <p:nvPicPr>
          <p:cNvPr id="4" name="Picture 2" descr="Afbeeldingsresultaat voor High risk medicati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98223" y="2388583"/>
            <a:ext cx="2908046" cy="30352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3376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p:cNvSpPr txBox="1"/>
          <p:nvPr/>
        </p:nvSpPr>
        <p:spPr>
          <a:xfrm>
            <a:off x="303810" y="633258"/>
            <a:ext cx="8588828" cy="541174"/>
          </a:xfrm>
          <a:prstGeom prst="rect">
            <a:avLst/>
          </a:prstGeom>
          <a:noFill/>
        </p:spPr>
        <p:txBody>
          <a:bodyPr wrap="square" rtlCol="0">
            <a:spAutoFit/>
          </a:bodyPr>
          <a:lstStyle/>
          <a:p>
            <a:pPr algn="ctr">
              <a:lnSpc>
                <a:spcPts val="3500"/>
              </a:lnSpc>
            </a:pPr>
            <a:r>
              <a:rPr lang="en-US" altLang="en-US" sz="3600" b="1" dirty="0">
                <a:solidFill>
                  <a:srgbClr val="29358B"/>
                </a:solidFill>
                <a:latin typeface="Arial" panose="020B0604020202020204" pitchFamily="34" charset="0"/>
                <a:cs typeface="Arial" panose="020B0604020202020204" pitchFamily="34" charset="0"/>
              </a:rPr>
              <a:t> </a:t>
            </a:r>
            <a:r>
              <a:rPr lang="en-US" altLang="en-US" sz="3600" b="1" dirty="0" err="1">
                <a:solidFill>
                  <a:srgbClr val="29358B"/>
                </a:solidFill>
                <a:latin typeface="Arial" panose="020B0604020202020204" pitchFamily="34" charset="0"/>
                <a:cs typeface="Arial" panose="020B0604020202020204" pitchFamily="34" charset="0"/>
              </a:rPr>
              <a:t>Patiëntveiligheid</a:t>
            </a:r>
            <a:r>
              <a:rPr lang="en-US" altLang="en-US" sz="3600" b="1" dirty="0">
                <a:solidFill>
                  <a:srgbClr val="29358B"/>
                </a:solidFill>
                <a:latin typeface="Arial" panose="020B0604020202020204" pitchFamily="34" charset="0"/>
                <a:cs typeface="Arial" panose="020B0604020202020204" pitchFamily="34" charset="0"/>
              </a:rPr>
              <a:t> in Nederland</a:t>
            </a:r>
          </a:p>
        </p:txBody>
      </p:sp>
      <p:sp>
        <p:nvSpPr>
          <p:cNvPr id="5" name="Tekstvak 4"/>
          <p:cNvSpPr txBox="1"/>
          <p:nvPr/>
        </p:nvSpPr>
        <p:spPr>
          <a:xfrm>
            <a:off x="549022" y="1411156"/>
            <a:ext cx="8480547" cy="4777462"/>
          </a:xfrm>
          <a:prstGeom prst="rect">
            <a:avLst/>
          </a:prstGeom>
          <a:noFill/>
        </p:spPr>
        <p:txBody>
          <a:bodyPr wrap="square" rtlCol="0">
            <a:spAutoFit/>
          </a:bodyPr>
          <a:lstStyle/>
          <a:p>
            <a:pPr>
              <a:lnSpc>
                <a:spcPct val="150000"/>
              </a:lnSpc>
            </a:pPr>
            <a:r>
              <a:rPr lang="nl-NL" sz="2400" b="1" dirty="0">
                <a:solidFill>
                  <a:srgbClr val="29358B"/>
                </a:solidFill>
                <a:sym typeface="Wingdings" panose="05000000000000000000" pitchFamily="2" charset="2"/>
              </a:rPr>
              <a:t>Trend zorggerelateerde schade en potentieel vermijdbare schade</a:t>
            </a:r>
          </a:p>
          <a:p>
            <a:pPr marL="450850" indent="-450850">
              <a:lnSpc>
                <a:spcPct val="150000"/>
              </a:lnSpc>
              <a:buFont typeface="Wingdings" panose="05000000000000000000" pitchFamily="2" charset="2"/>
              <a:buChar char="v"/>
            </a:pPr>
            <a:endParaRPr lang="nl-NL" sz="2400" dirty="0">
              <a:solidFill>
                <a:srgbClr val="29358B"/>
              </a:solidFill>
              <a:sym typeface="Wingdings" panose="05000000000000000000" pitchFamily="2" charset="2"/>
            </a:endParaRPr>
          </a:p>
          <a:p>
            <a:pPr marL="450850" indent="-450850">
              <a:lnSpc>
                <a:spcPct val="150000"/>
              </a:lnSpc>
              <a:buFont typeface="Wingdings" panose="05000000000000000000" pitchFamily="2" charset="2"/>
              <a:buChar char="v"/>
            </a:pPr>
            <a:endParaRPr lang="nl-NL" sz="2400" dirty="0">
              <a:solidFill>
                <a:srgbClr val="29358B"/>
              </a:solidFill>
              <a:sym typeface="Wingdings" panose="05000000000000000000" pitchFamily="2" charset="2"/>
            </a:endParaRPr>
          </a:p>
          <a:p>
            <a:pPr lvl="1">
              <a:lnSpc>
                <a:spcPct val="150000"/>
              </a:lnSpc>
            </a:pPr>
            <a:endParaRPr lang="nl-NL" sz="2400" dirty="0">
              <a:solidFill>
                <a:srgbClr val="29358B"/>
              </a:solidFill>
              <a:sym typeface="Wingdings" panose="05000000000000000000" pitchFamily="2" charset="2"/>
            </a:endParaRPr>
          </a:p>
          <a:p>
            <a:pPr marL="908050" lvl="1" indent="-450850">
              <a:lnSpc>
                <a:spcPct val="150000"/>
              </a:lnSpc>
              <a:buFont typeface="Wingdings" panose="05000000000000000000" pitchFamily="2" charset="2"/>
              <a:buChar char="v"/>
            </a:pPr>
            <a:endParaRPr lang="nl-NL" sz="2400" dirty="0">
              <a:solidFill>
                <a:srgbClr val="29358B"/>
              </a:solidFill>
              <a:sym typeface="Wingdings" panose="05000000000000000000" pitchFamily="2" charset="2"/>
            </a:endParaRPr>
          </a:p>
          <a:p>
            <a:pPr marL="450850" indent="-450850">
              <a:lnSpc>
                <a:spcPct val="150000"/>
              </a:lnSpc>
              <a:buFont typeface="Wingdings" panose="05000000000000000000" pitchFamily="2" charset="2"/>
              <a:buChar char="v"/>
            </a:pPr>
            <a:endParaRPr lang="nl-NL" sz="2400" dirty="0">
              <a:solidFill>
                <a:srgbClr val="29358B"/>
              </a:solidFill>
              <a:sym typeface="Wingdings" panose="05000000000000000000" pitchFamily="2" charset="2"/>
            </a:endParaRPr>
          </a:p>
          <a:p>
            <a:pPr marL="450850" indent="-450850">
              <a:lnSpc>
                <a:spcPct val="150000"/>
              </a:lnSpc>
              <a:buFont typeface="Wingdings" panose="05000000000000000000" pitchFamily="2" charset="2"/>
              <a:buChar char="v"/>
            </a:pPr>
            <a:endParaRPr lang="nl-NL" sz="2400" dirty="0">
              <a:solidFill>
                <a:srgbClr val="29358B"/>
              </a:solidFill>
              <a:sym typeface="Wingdings" panose="05000000000000000000" pitchFamily="2" charset="2"/>
            </a:endParaRPr>
          </a:p>
          <a:p>
            <a:pPr>
              <a:lnSpc>
                <a:spcPct val="150000"/>
              </a:lnSpc>
            </a:pPr>
            <a:endParaRPr lang="nl-NL" sz="1600" dirty="0">
              <a:solidFill>
                <a:srgbClr val="29358B"/>
              </a:solidFill>
              <a:sym typeface="Wingdings" panose="05000000000000000000" pitchFamily="2" charset="2"/>
            </a:endParaRPr>
          </a:p>
          <a:p>
            <a:pPr>
              <a:lnSpc>
                <a:spcPct val="150000"/>
              </a:lnSpc>
            </a:pPr>
            <a:r>
              <a:rPr lang="nl-NL" sz="1000" dirty="0">
                <a:solidFill>
                  <a:srgbClr val="29358B"/>
                </a:solidFill>
                <a:sym typeface="Wingdings" panose="05000000000000000000" pitchFamily="2" charset="2"/>
              </a:rPr>
              <a:t>                                 Figuur 1. </a:t>
            </a:r>
            <a:r>
              <a:rPr lang="nl-NL" sz="1000" dirty="0" err="1">
                <a:solidFill>
                  <a:srgbClr val="29358B"/>
                </a:solidFill>
                <a:sym typeface="Wingdings" panose="05000000000000000000" pitchFamily="2" charset="2"/>
              </a:rPr>
              <a:t>Zorggerelateerde</a:t>
            </a:r>
            <a:r>
              <a:rPr lang="nl-NL" sz="1000" dirty="0">
                <a:solidFill>
                  <a:srgbClr val="29358B"/>
                </a:solidFill>
                <a:sym typeface="Wingdings" panose="05000000000000000000" pitchFamily="2" charset="2"/>
              </a:rPr>
              <a:t>- en potentiele vermijdbare schade. </a:t>
            </a:r>
          </a:p>
          <a:p>
            <a:pPr>
              <a:lnSpc>
                <a:spcPct val="150000"/>
              </a:lnSpc>
            </a:pPr>
            <a:r>
              <a:rPr lang="nl-NL" sz="1000" dirty="0">
                <a:solidFill>
                  <a:srgbClr val="29358B"/>
                </a:solidFill>
                <a:sym typeface="Wingdings" panose="05000000000000000000" pitchFamily="2" charset="2"/>
              </a:rPr>
              <a:t>                                Overgenomen uit: </a:t>
            </a:r>
            <a:r>
              <a:rPr lang="nl-NL" sz="1000" dirty="0" err="1">
                <a:solidFill>
                  <a:srgbClr val="29358B"/>
                </a:solidFill>
                <a:sym typeface="Wingdings" panose="05000000000000000000" pitchFamily="2" charset="2"/>
              </a:rPr>
              <a:t>Nivel</a:t>
            </a:r>
            <a:r>
              <a:rPr lang="nl-NL" sz="1000" dirty="0">
                <a:solidFill>
                  <a:srgbClr val="29358B"/>
                </a:solidFill>
                <a:sym typeface="Wingdings" panose="05000000000000000000" pitchFamily="2" charset="2"/>
              </a:rPr>
              <a:t>, 2013, in De Staat van Volksgezondheid en Zorg, 2016, Copyright 2016, NIVEL/EMGO</a:t>
            </a:r>
          </a:p>
        </p:txBody>
      </p:sp>
      <p:pic>
        <p:nvPicPr>
          <p:cNvPr id="4" name="Afbeelding 3"/>
          <p:cNvPicPr>
            <a:picLocks noChangeAspect="1"/>
          </p:cNvPicPr>
          <p:nvPr/>
        </p:nvPicPr>
        <p:blipFill>
          <a:blip r:embed="rId3"/>
          <a:stretch>
            <a:fillRect/>
          </a:stretch>
        </p:blipFill>
        <p:spPr>
          <a:xfrm>
            <a:off x="671851" y="2247028"/>
            <a:ext cx="7117919" cy="3180120"/>
          </a:xfrm>
          <a:prstGeom prst="rect">
            <a:avLst/>
          </a:prstGeom>
        </p:spPr>
      </p:pic>
    </p:spTree>
    <p:extLst>
      <p:ext uri="{BB962C8B-B14F-4D97-AF65-F5344CB8AC3E}">
        <p14:creationId xmlns:p14="http://schemas.microsoft.com/office/powerpoint/2010/main" val="36166273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p:cNvSpPr txBox="1"/>
          <p:nvPr/>
        </p:nvSpPr>
        <p:spPr>
          <a:xfrm>
            <a:off x="303810" y="633258"/>
            <a:ext cx="8588828" cy="541174"/>
          </a:xfrm>
          <a:prstGeom prst="rect">
            <a:avLst/>
          </a:prstGeom>
          <a:noFill/>
        </p:spPr>
        <p:txBody>
          <a:bodyPr wrap="square" rtlCol="0">
            <a:spAutoFit/>
          </a:bodyPr>
          <a:lstStyle/>
          <a:p>
            <a:pPr algn="ctr">
              <a:lnSpc>
                <a:spcPts val="3500"/>
              </a:lnSpc>
            </a:pPr>
            <a:r>
              <a:rPr lang="en-US" altLang="en-US" sz="3600" b="1" dirty="0" err="1">
                <a:solidFill>
                  <a:srgbClr val="29358B"/>
                </a:solidFill>
                <a:latin typeface="Arial" panose="020B0604020202020204" pitchFamily="34" charset="0"/>
                <a:cs typeface="Arial" panose="020B0604020202020204" pitchFamily="34" charset="0"/>
              </a:rPr>
              <a:t>Patiëntveiligheidsysteem</a:t>
            </a:r>
            <a:endParaRPr lang="en-US" altLang="en-US" sz="3600" b="1" dirty="0">
              <a:solidFill>
                <a:srgbClr val="29358B"/>
              </a:solidFill>
              <a:latin typeface="Arial" panose="020B0604020202020204" pitchFamily="34" charset="0"/>
              <a:cs typeface="Arial" panose="020B0604020202020204" pitchFamily="34" charset="0"/>
            </a:endParaRPr>
          </a:p>
        </p:txBody>
      </p:sp>
      <p:sp>
        <p:nvSpPr>
          <p:cNvPr id="5" name="Tekstvak 4"/>
          <p:cNvSpPr txBox="1"/>
          <p:nvPr/>
        </p:nvSpPr>
        <p:spPr>
          <a:xfrm>
            <a:off x="412091" y="1605258"/>
            <a:ext cx="8480547" cy="3774559"/>
          </a:xfrm>
          <a:prstGeom prst="rect">
            <a:avLst/>
          </a:prstGeom>
          <a:noFill/>
        </p:spPr>
        <p:txBody>
          <a:bodyPr wrap="square" rtlCol="0">
            <a:spAutoFit/>
          </a:bodyPr>
          <a:lstStyle/>
          <a:p>
            <a:pPr>
              <a:lnSpc>
                <a:spcPct val="150000"/>
              </a:lnSpc>
            </a:pPr>
            <a:r>
              <a:rPr lang="nl-NL" sz="2400" b="1" dirty="0">
                <a:solidFill>
                  <a:srgbClr val="29358B"/>
                </a:solidFill>
                <a:sym typeface="Wingdings" panose="05000000000000000000" pitchFamily="2" charset="2"/>
              </a:rPr>
              <a:t>Systeem ter verbetering en borging van de patiëntveiligheid:</a:t>
            </a:r>
          </a:p>
          <a:p>
            <a:pPr marL="450850"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Achteraf: analyse van incidenten</a:t>
            </a:r>
          </a:p>
          <a:p>
            <a:pPr marL="908050" lvl="1" indent="-450850">
              <a:lnSpc>
                <a:spcPct val="150000"/>
              </a:lnSpc>
              <a:buFont typeface="Wingdings" panose="05000000000000000000" pitchFamily="2" charset="2"/>
              <a:buChar char="v"/>
            </a:pPr>
            <a:r>
              <a:rPr lang="nl-NL" sz="2200" dirty="0">
                <a:solidFill>
                  <a:srgbClr val="29358B"/>
                </a:solidFill>
                <a:sym typeface="Wingdings" panose="05000000000000000000" pitchFamily="2" charset="2"/>
              </a:rPr>
              <a:t>PRISMA</a:t>
            </a:r>
          </a:p>
          <a:p>
            <a:pPr marL="908050" lvl="1" indent="-450850">
              <a:lnSpc>
                <a:spcPct val="150000"/>
              </a:lnSpc>
              <a:buFont typeface="Wingdings" panose="05000000000000000000" pitchFamily="2" charset="2"/>
              <a:buChar char="v"/>
            </a:pPr>
            <a:r>
              <a:rPr lang="nl-NL" sz="2200" dirty="0">
                <a:solidFill>
                  <a:srgbClr val="29358B"/>
                </a:solidFill>
                <a:sym typeface="Wingdings" panose="05000000000000000000" pitchFamily="2" charset="2"/>
              </a:rPr>
              <a:t>LEAN</a:t>
            </a:r>
          </a:p>
          <a:p>
            <a:pPr marL="450850"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Vooraf: prospectieve risico-inventarisatie (procesanalyse)</a:t>
            </a:r>
          </a:p>
          <a:p>
            <a:pPr marL="908050" lvl="1" indent="-450850">
              <a:lnSpc>
                <a:spcPct val="150000"/>
              </a:lnSpc>
              <a:buFont typeface="Wingdings" panose="05000000000000000000" pitchFamily="2" charset="2"/>
              <a:buChar char="v"/>
            </a:pPr>
            <a:r>
              <a:rPr lang="nl-NL" sz="2200" dirty="0">
                <a:solidFill>
                  <a:srgbClr val="29358B"/>
                </a:solidFill>
                <a:sym typeface="Wingdings" panose="05000000000000000000" pitchFamily="2" charset="2"/>
              </a:rPr>
              <a:t>SAFER / HFMEA</a:t>
            </a:r>
          </a:p>
          <a:p>
            <a:pPr>
              <a:lnSpc>
                <a:spcPct val="150000"/>
              </a:lnSpc>
            </a:pPr>
            <a:endParaRPr lang="nl-NL" sz="2400" dirty="0">
              <a:solidFill>
                <a:srgbClr val="29358B"/>
              </a:solidFill>
              <a:sym typeface="Wingdings" panose="05000000000000000000" pitchFamily="2" charset="2"/>
            </a:endParaRPr>
          </a:p>
        </p:txBody>
      </p:sp>
    </p:spTree>
    <p:extLst>
      <p:ext uri="{BB962C8B-B14F-4D97-AF65-F5344CB8AC3E}">
        <p14:creationId xmlns:p14="http://schemas.microsoft.com/office/powerpoint/2010/main" val="21846625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p:cNvSpPr txBox="1"/>
          <p:nvPr/>
        </p:nvSpPr>
        <p:spPr>
          <a:xfrm>
            <a:off x="303810" y="633258"/>
            <a:ext cx="8588828" cy="990015"/>
          </a:xfrm>
          <a:prstGeom prst="rect">
            <a:avLst/>
          </a:prstGeom>
          <a:noFill/>
        </p:spPr>
        <p:txBody>
          <a:bodyPr wrap="square" rtlCol="0">
            <a:spAutoFit/>
          </a:bodyPr>
          <a:lstStyle/>
          <a:p>
            <a:pPr algn="ctr">
              <a:lnSpc>
                <a:spcPts val="3500"/>
              </a:lnSpc>
            </a:pPr>
            <a:r>
              <a:rPr lang="en-US" altLang="en-US" sz="3600" b="1" dirty="0" err="1">
                <a:solidFill>
                  <a:srgbClr val="29358B"/>
                </a:solidFill>
                <a:latin typeface="Arial" panose="020B0604020202020204" pitchFamily="34" charset="0"/>
                <a:cs typeface="Arial" panose="020B0604020202020204" pitchFamily="34" charset="0"/>
              </a:rPr>
              <a:t>Verpleegkundig</a:t>
            </a:r>
            <a:r>
              <a:rPr lang="en-US" altLang="en-US" sz="3600" b="1" dirty="0">
                <a:solidFill>
                  <a:srgbClr val="29358B"/>
                </a:solidFill>
                <a:latin typeface="Arial" panose="020B0604020202020204" pitchFamily="34" charset="0"/>
                <a:cs typeface="Arial" panose="020B0604020202020204" pitchFamily="34" charset="0"/>
              </a:rPr>
              <a:t> </a:t>
            </a:r>
            <a:r>
              <a:rPr lang="en-US" altLang="en-US" sz="3600" b="1" dirty="0" err="1">
                <a:solidFill>
                  <a:srgbClr val="29358B"/>
                </a:solidFill>
                <a:latin typeface="Arial" panose="020B0604020202020204" pitchFamily="34" charset="0"/>
                <a:cs typeface="Arial" panose="020B0604020202020204" pitchFamily="34" charset="0"/>
              </a:rPr>
              <a:t>leiderschap</a:t>
            </a:r>
            <a:r>
              <a:rPr lang="en-US" altLang="en-US" sz="3600" b="1" dirty="0">
                <a:solidFill>
                  <a:srgbClr val="29358B"/>
                </a:solidFill>
                <a:latin typeface="Arial" panose="020B0604020202020204" pitchFamily="34" charset="0"/>
                <a:cs typeface="Arial" panose="020B0604020202020204" pitchFamily="34" charset="0"/>
              </a:rPr>
              <a:t> </a:t>
            </a:r>
            <a:r>
              <a:rPr lang="en-US" altLang="en-US" sz="3600" b="1" dirty="0" err="1">
                <a:solidFill>
                  <a:srgbClr val="29358B"/>
                </a:solidFill>
                <a:latin typeface="Arial" panose="020B0604020202020204" pitchFamily="34" charset="0"/>
                <a:cs typeface="Arial" panose="020B0604020202020204" pitchFamily="34" charset="0"/>
              </a:rPr>
              <a:t>en</a:t>
            </a:r>
            <a:r>
              <a:rPr lang="en-US" altLang="en-US" sz="3600" b="1" dirty="0">
                <a:solidFill>
                  <a:srgbClr val="29358B"/>
                </a:solidFill>
                <a:latin typeface="Arial" panose="020B0604020202020204" pitchFamily="34" charset="0"/>
                <a:cs typeface="Arial" panose="020B0604020202020204" pitchFamily="34" charset="0"/>
              </a:rPr>
              <a:t> </a:t>
            </a:r>
            <a:r>
              <a:rPr lang="en-US" altLang="en-US" sz="3600" b="1" dirty="0" err="1">
                <a:solidFill>
                  <a:srgbClr val="29358B"/>
                </a:solidFill>
                <a:latin typeface="Arial" panose="020B0604020202020204" pitchFamily="34" charset="0"/>
                <a:cs typeface="Arial" panose="020B0604020202020204" pitchFamily="34" charset="0"/>
              </a:rPr>
              <a:t>patiëntveiligheid</a:t>
            </a:r>
            <a:endParaRPr lang="en-US" altLang="en-US" sz="3600" b="1" dirty="0">
              <a:solidFill>
                <a:srgbClr val="29358B"/>
              </a:solidFill>
              <a:latin typeface="Arial" panose="020B0604020202020204" pitchFamily="34" charset="0"/>
              <a:cs typeface="Arial" panose="020B0604020202020204" pitchFamily="34" charset="0"/>
            </a:endParaRPr>
          </a:p>
        </p:txBody>
      </p:sp>
      <p:sp>
        <p:nvSpPr>
          <p:cNvPr id="5" name="Tekstvak 4"/>
          <p:cNvSpPr txBox="1"/>
          <p:nvPr/>
        </p:nvSpPr>
        <p:spPr>
          <a:xfrm>
            <a:off x="412091" y="1782682"/>
            <a:ext cx="8480547" cy="4328557"/>
          </a:xfrm>
          <a:prstGeom prst="rect">
            <a:avLst/>
          </a:prstGeom>
          <a:noFill/>
        </p:spPr>
        <p:txBody>
          <a:bodyPr wrap="square" rtlCol="0">
            <a:spAutoFit/>
          </a:bodyPr>
          <a:lstStyle/>
          <a:p>
            <a:pPr lvl="0">
              <a:lnSpc>
                <a:spcPct val="150000"/>
              </a:lnSpc>
            </a:pPr>
            <a:r>
              <a:rPr lang="nl-NL" sz="2400" b="1" dirty="0">
                <a:solidFill>
                  <a:srgbClr val="29358B"/>
                </a:solidFill>
                <a:sym typeface="Wingdings" panose="05000000000000000000" pitchFamily="2" charset="2"/>
              </a:rPr>
              <a:t>Verpleegkundig leiderschap tonen door:</a:t>
            </a:r>
          </a:p>
          <a:p>
            <a:pPr marL="908050" lvl="1"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Bevoegd en bekwaam handelen (wet BIG)</a:t>
            </a:r>
          </a:p>
          <a:p>
            <a:pPr marL="908050" lvl="1"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Werken volgens professionele standaard</a:t>
            </a:r>
          </a:p>
          <a:p>
            <a:pPr marL="908050" lvl="1"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Zorgdragen voor een veilige werkomgeving</a:t>
            </a:r>
          </a:p>
          <a:p>
            <a:pPr marL="1365250" lvl="2" indent="-450850">
              <a:lnSpc>
                <a:spcPct val="150000"/>
              </a:lnSpc>
              <a:buFont typeface="Wingdings" panose="05000000000000000000" pitchFamily="2" charset="2"/>
              <a:buChar char="v"/>
            </a:pPr>
            <a:r>
              <a:rPr lang="nl-NL" sz="2200" dirty="0">
                <a:solidFill>
                  <a:srgbClr val="29358B"/>
                </a:solidFill>
                <a:sym typeface="Wingdings" panose="05000000000000000000" pitchFamily="2" charset="2"/>
              </a:rPr>
              <a:t>Melden van (bijna) incidenten en calamiteiten</a:t>
            </a:r>
          </a:p>
          <a:p>
            <a:pPr marL="1365250" lvl="2" indent="-450850">
              <a:lnSpc>
                <a:spcPct val="150000"/>
              </a:lnSpc>
              <a:buFont typeface="Wingdings" panose="05000000000000000000" pitchFamily="2" charset="2"/>
              <a:buChar char="v"/>
            </a:pPr>
            <a:r>
              <a:rPr lang="nl-NL" sz="2200" dirty="0">
                <a:solidFill>
                  <a:srgbClr val="29358B"/>
                </a:solidFill>
                <a:sym typeface="Wingdings" panose="05000000000000000000" pitchFamily="2" charset="2"/>
              </a:rPr>
              <a:t>Communicatie en samenwerking</a:t>
            </a:r>
          </a:p>
          <a:p>
            <a:pPr marL="1365250" lvl="2" indent="-450850">
              <a:lnSpc>
                <a:spcPct val="150000"/>
              </a:lnSpc>
              <a:buFont typeface="Wingdings" panose="05000000000000000000" pitchFamily="2" charset="2"/>
              <a:buChar char="v"/>
            </a:pPr>
            <a:r>
              <a:rPr lang="nl-NL" sz="2200" dirty="0">
                <a:solidFill>
                  <a:srgbClr val="29358B"/>
                </a:solidFill>
                <a:sym typeface="Wingdings" panose="05000000000000000000" pitchFamily="2" charset="2"/>
              </a:rPr>
              <a:t>Aanspreekcultuur</a:t>
            </a:r>
          </a:p>
          <a:p>
            <a:pPr>
              <a:lnSpc>
                <a:spcPct val="150000"/>
              </a:lnSpc>
            </a:pPr>
            <a:endParaRPr lang="nl-NL" sz="2400" dirty="0">
              <a:solidFill>
                <a:srgbClr val="29358B"/>
              </a:solidFill>
              <a:sym typeface="Wingdings" panose="05000000000000000000" pitchFamily="2" charset="2"/>
            </a:endParaRPr>
          </a:p>
        </p:txBody>
      </p:sp>
    </p:spTree>
    <p:extLst>
      <p:ext uri="{BB962C8B-B14F-4D97-AF65-F5344CB8AC3E}">
        <p14:creationId xmlns:p14="http://schemas.microsoft.com/office/powerpoint/2010/main" val="576242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p:cNvSpPr txBox="1"/>
          <p:nvPr/>
        </p:nvSpPr>
        <p:spPr>
          <a:xfrm>
            <a:off x="303810" y="633258"/>
            <a:ext cx="8588828" cy="541174"/>
          </a:xfrm>
          <a:prstGeom prst="rect">
            <a:avLst/>
          </a:prstGeom>
          <a:noFill/>
        </p:spPr>
        <p:txBody>
          <a:bodyPr wrap="square" rtlCol="0">
            <a:spAutoFit/>
          </a:bodyPr>
          <a:lstStyle/>
          <a:p>
            <a:pPr algn="ctr">
              <a:lnSpc>
                <a:spcPts val="3500"/>
              </a:lnSpc>
            </a:pPr>
            <a:r>
              <a:rPr lang="en-US" altLang="en-US" sz="3600" b="1" dirty="0">
                <a:solidFill>
                  <a:srgbClr val="29358B"/>
                </a:solidFill>
                <a:latin typeface="Arial" panose="020B0604020202020204" pitchFamily="34" charset="0"/>
                <a:cs typeface="Arial" panose="020B0604020202020204" pitchFamily="34" charset="0"/>
              </a:rPr>
              <a:t> </a:t>
            </a:r>
            <a:r>
              <a:rPr lang="en-US" altLang="en-US" sz="3600" b="1" dirty="0" err="1">
                <a:solidFill>
                  <a:srgbClr val="29358B"/>
                </a:solidFill>
                <a:latin typeface="Arial" panose="020B0604020202020204" pitchFamily="34" charset="0"/>
                <a:cs typeface="Arial" panose="020B0604020202020204" pitchFamily="34" charset="0"/>
              </a:rPr>
              <a:t>Bronnen</a:t>
            </a:r>
            <a:endParaRPr lang="en-US" altLang="en-US" sz="3600" b="1" dirty="0">
              <a:solidFill>
                <a:srgbClr val="29358B"/>
              </a:solidFill>
              <a:latin typeface="Arial" panose="020B0604020202020204" pitchFamily="34" charset="0"/>
              <a:cs typeface="Arial" panose="020B0604020202020204" pitchFamily="34" charset="0"/>
            </a:endParaRPr>
          </a:p>
        </p:txBody>
      </p:sp>
      <p:sp>
        <p:nvSpPr>
          <p:cNvPr id="5" name="Tekstvak 4"/>
          <p:cNvSpPr txBox="1"/>
          <p:nvPr/>
        </p:nvSpPr>
        <p:spPr>
          <a:xfrm>
            <a:off x="521727" y="1174432"/>
            <a:ext cx="8622273" cy="7386638"/>
          </a:xfrm>
          <a:prstGeom prst="rect">
            <a:avLst/>
          </a:prstGeom>
          <a:noFill/>
        </p:spPr>
        <p:txBody>
          <a:bodyPr wrap="square" rtlCol="0">
            <a:spAutoFit/>
          </a:bodyPr>
          <a:lstStyle/>
          <a:p>
            <a:pPr>
              <a:lnSpc>
                <a:spcPct val="150000"/>
              </a:lnSpc>
              <a:spcAft>
                <a:spcPts val="0"/>
              </a:spcAft>
            </a:pPr>
            <a:r>
              <a:rPr lang="nl-NL" sz="950" dirty="0">
                <a:solidFill>
                  <a:srgbClr val="29358B"/>
                </a:solidFill>
                <a:latin typeface="Arial" panose="020B0604020202020204" pitchFamily="34" charset="0"/>
                <a:ea typeface="Arial" panose="020B0604020202020204" pitchFamily="34" charset="0"/>
              </a:rPr>
              <a:t>Bakker, P.J.M. et al. (2011). </a:t>
            </a:r>
            <a:r>
              <a:rPr lang="nl-NL" sz="950" i="1" dirty="0">
                <a:solidFill>
                  <a:srgbClr val="29358B"/>
                </a:solidFill>
                <a:latin typeface="Arial" panose="020B0604020202020204" pitchFamily="34" charset="0"/>
                <a:ea typeface="Arial" panose="020B0604020202020204" pitchFamily="34" charset="0"/>
              </a:rPr>
              <a:t>Kwaliteit en Veiligheid in patiëntenzorg. </a:t>
            </a:r>
            <a:r>
              <a:rPr lang="nl-NL" sz="950" dirty="0">
                <a:solidFill>
                  <a:srgbClr val="29358B"/>
                </a:solidFill>
                <a:latin typeface="Arial" panose="020B0604020202020204" pitchFamily="34" charset="0"/>
                <a:ea typeface="Arial" panose="020B0604020202020204" pitchFamily="34" charset="0"/>
              </a:rPr>
              <a:t>Houten: </a:t>
            </a:r>
            <a:r>
              <a:rPr lang="nl-NL" sz="950" dirty="0" err="1">
                <a:solidFill>
                  <a:srgbClr val="29358B"/>
                </a:solidFill>
                <a:latin typeface="Arial" panose="020B0604020202020204" pitchFamily="34" charset="0"/>
                <a:ea typeface="Arial" panose="020B0604020202020204" pitchFamily="34" charset="0"/>
              </a:rPr>
              <a:t>Bohn</a:t>
            </a:r>
            <a:r>
              <a:rPr lang="nl-NL" sz="950" dirty="0">
                <a:solidFill>
                  <a:srgbClr val="29358B"/>
                </a:solidFill>
                <a:latin typeface="Arial" panose="020B0604020202020204" pitchFamily="34" charset="0"/>
                <a:ea typeface="Arial" panose="020B0604020202020204" pitchFamily="34" charset="0"/>
              </a:rPr>
              <a:t> </a:t>
            </a:r>
            <a:r>
              <a:rPr lang="nl-NL" sz="950" dirty="0" err="1">
                <a:solidFill>
                  <a:srgbClr val="29358B"/>
                </a:solidFill>
                <a:latin typeface="Arial" panose="020B0604020202020204" pitchFamily="34" charset="0"/>
                <a:ea typeface="Arial" panose="020B0604020202020204" pitchFamily="34" charset="0"/>
              </a:rPr>
              <a:t>Stafleu</a:t>
            </a:r>
            <a:r>
              <a:rPr lang="nl-NL" sz="950" dirty="0">
                <a:solidFill>
                  <a:srgbClr val="29358B"/>
                </a:solidFill>
                <a:latin typeface="Arial" panose="020B0604020202020204" pitchFamily="34" charset="0"/>
                <a:ea typeface="Arial" panose="020B0604020202020204" pitchFamily="34" charset="0"/>
              </a:rPr>
              <a:t> van </a:t>
            </a:r>
            <a:r>
              <a:rPr lang="nl-NL" sz="950" dirty="0" err="1">
                <a:solidFill>
                  <a:srgbClr val="29358B"/>
                </a:solidFill>
                <a:latin typeface="Arial" panose="020B0604020202020204" pitchFamily="34" charset="0"/>
                <a:ea typeface="Arial" panose="020B0604020202020204" pitchFamily="34" charset="0"/>
              </a:rPr>
              <a:t>Loghum</a:t>
            </a:r>
            <a:r>
              <a:rPr lang="nl-NL" sz="950" dirty="0">
                <a:solidFill>
                  <a:srgbClr val="29358B"/>
                </a:solidFill>
                <a:latin typeface="Arial" panose="020B0604020202020204" pitchFamily="34" charset="0"/>
                <a:ea typeface="Arial" panose="020B0604020202020204" pitchFamily="34" charset="0"/>
              </a:rPr>
              <a:t>. </a:t>
            </a:r>
          </a:p>
          <a:p>
            <a:pPr>
              <a:lnSpc>
                <a:spcPct val="150000"/>
              </a:lnSpc>
              <a:spcAft>
                <a:spcPts val="0"/>
              </a:spcAft>
            </a:pPr>
            <a:endParaRPr lang="nl-NL" sz="500" dirty="0">
              <a:solidFill>
                <a:srgbClr val="29358B"/>
              </a:solidFill>
              <a:latin typeface="Arial" panose="020B0604020202020204" pitchFamily="34" charset="0"/>
              <a:ea typeface="Arial" panose="020B0604020202020204" pitchFamily="34" charset="0"/>
            </a:endParaRPr>
          </a:p>
          <a:p>
            <a:pPr>
              <a:lnSpc>
                <a:spcPct val="150000"/>
              </a:lnSpc>
              <a:spcAft>
                <a:spcPts val="0"/>
              </a:spcAft>
            </a:pPr>
            <a:r>
              <a:rPr lang="nl-NL" sz="950" dirty="0">
                <a:solidFill>
                  <a:srgbClr val="29358B"/>
                </a:solidFill>
                <a:latin typeface="Arial" panose="020B0604020202020204" pitchFamily="34" charset="0"/>
                <a:ea typeface="Arial" panose="020B0604020202020204" pitchFamily="34" charset="0"/>
              </a:rPr>
              <a:t>Inspectie Gezondheidszorg en Jeugd. (</a:t>
            </a:r>
            <a:r>
              <a:rPr lang="nl-NL" sz="950" dirty="0" err="1">
                <a:solidFill>
                  <a:srgbClr val="29358B"/>
                </a:solidFill>
                <a:latin typeface="Arial" panose="020B0604020202020204" pitchFamily="34" charset="0"/>
                <a:ea typeface="Arial" panose="020B0604020202020204" pitchFamily="34" charset="0"/>
              </a:rPr>
              <a:t>z.d.</a:t>
            </a:r>
            <a:r>
              <a:rPr lang="nl-NL" sz="950" dirty="0">
                <a:solidFill>
                  <a:srgbClr val="29358B"/>
                </a:solidFill>
                <a:latin typeface="Arial" panose="020B0604020202020204" pitchFamily="34" charset="0"/>
                <a:ea typeface="Arial" panose="020B0604020202020204" pitchFamily="34" charset="0"/>
              </a:rPr>
              <a:t>). </a:t>
            </a:r>
            <a:r>
              <a:rPr lang="nl-NL" sz="950" i="1" dirty="0">
                <a:solidFill>
                  <a:srgbClr val="29358B"/>
                </a:solidFill>
                <a:latin typeface="Arial" panose="020B0604020202020204" pitchFamily="34" charset="0"/>
                <a:ea typeface="Arial" panose="020B0604020202020204" pitchFamily="34" charset="0"/>
              </a:rPr>
              <a:t>In openheid leren van meldingen</a:t>
            </a:r>
            <a:r>
              <a:rPr lang="nl-NL" sz="950" dirty="0">
                <a:solidFill>
                  <a:srgbClr val="29358B"/>
                </a:solidFill>
                <a:latin typeface="Arial" panose="020B0604020202020204" pitchFamily="34" charset="0"/>
                <a:ea typeface="Arial" panose="020B0604020202020204" pitchFamily="34" charset="0"/>
              </a:rPr>
              <a:t>. Geraadpleegd op 9 maart 2018, van file:///IGJ+In+openheid+leren+van+meldingen_ia4%20(1).pdf</a:t>
            </a:r>
          </a:p>
          <a:p>
            <a:pPr>
              <a:lnSpc>
                <a:spcPct val="150000"/>
              </a:lnSpc>
              <a:spcAft>
                <a:spcPts val="0"/>
              </a:spcAft>
            </a:pPr>
            <a:endParaRPr lang="nl-NL" sz="500" dirty="0">
              <a:solidFill>
                <a:srgbClr val="29358B"/>
              </a:solidFill>
              <a:latin typeface="Arial" panose="020B0604020202020204" pitchFamily="34" charset="0"/>
              <a:ea typeface="Arial" panose="020B0604020202020204" pitchFamily="34" charset="0"/>
            </a:endParaRPr>
          </a:p>
          <a:p>
            <a:pPr>
              <a:lnSpc>
                <a:spcPct val="150000"/>
              </a:lnSpc>
              <a:spcAft>
                <a:spcPts val="0"/>
              </a:spcAft>
            </a:pPr>
            <a:r>
              <a:rPr lang="nl-NL" sz="950" dirty="0">
                <a:solidFill>
                  <a:srgbClr val="29358B"/>
                </a:solidFill>
                <a:latin typeface="Arial" panose="020B0604020202020204" pitchFamily="34" charset="0"/>
                <a:ea typeface="Arial" panose="020B0604020202020204" pitchFamily="34" charset="0"/>
              </a:rPr>
              <a:t>De Staat van Volksgezondheid en Zorg. (2016, 29 april). </a:t>
            </a:r>
            <a:r>
              <a:rPr lang="nl-NL" sz="950" i="1" dirty="0">
                <a:solidFill>
                  <a:srgbClr val="29358B"/>
                </a:solidFill>
                <a:latin typeface="Arial" panose="020B0604020202020204" pitchFamily="34" charset="0"/>
                <a:ea typeface="Arial" panose="020B0604020202020204" pitchFamily="34" charset="0"/>
              </a:rPr>
              <a:t>Ziekenhuispatiënten: zorggerelateerde schade</a:t>
            </a:r>
            <a:r>
              <a:rPr lang="nl-NL" sz="950" dirty="0">
                <a:solidFill>
                  <a:srgbClr val="29358B"/>
                </a:solidFill>
                <a:latin typeface="Arial" panose="020B0604020202020204" pitchFamily="34" charset="0"/>
                <a:ea typeface="Arial" panose="020B0604020202020204" pitchFamily="34" charset="0"/>
              </a:rPr>
              <a:t>. Geraadpleegd op 9 maart 2018, van https://www.staatvenz.nl/kerncijfers/ziekenhuispati%C3%ABnten-zorggerelateerde-schade</a:t>
            </a:r>
          </a:p>
          <a:p>
            <a:pPr>
              <a:lnSpc>
                <a:spcPct val="150000"/>
              </a:lnSpc>
              <a:spcAft>
                <a:spcPts val="0"/>
              </a:spcAft>
            </a:pPr>
            <a:endParaRPr lang="nl-NL" sz="500" dirty="0">
              <a:solidFill>
                <a:srgbClr val="29358B"/>
              </a:solidFill>
              <a:latin typeface="Arial" panose="020B0604020202020204" pitchFamily="34" charset="0"/>
              <a:ea typeface="Arial" panose="020B0604020202020204" pitchFamily="34" charset="0"/>
            </a:endParaRPr>
          </a:p>
          <a:p>
            <a:pPr>
              <a:lnSpc>
                <a:spcPct val="150000"/>
              </a:lnSpc>
              <a:spcAft>
                <a:spcPts val="0"/>
              </a:spcAft>
            </a:pPr>
            <a:r>
              <a:rPr lang="nl-NL" sz="950" dirty="0">
                <a:solidFill>
                  <a:srgbClr val="29358B"/>
                </a:solidFill>
                <a:latin typeface="Arial" panose="020B0604020202020204" pitchFamily="34" charset="0"/>
                <a:ea typeface="Arial" panose="020B0604020202020204" pitchFamily="34" charset="0"/>
              </a:rPr>
              <a:t>De Bruijne, M.C., Zegers, M., Hoonhout, L.H.F., &amp; Wagner, C. (2007). </a:t>
            </a:r>
            <a:r>
              <a:rPr lang="nl-NL" sz="950" i="1" dirty="0">
                <a:solidFill>
                  <a:srgbClr val="29358B"/>
                </a:solidFill>
                <a:latin typeface="Arial" panose="020B0604020202020204" pitchFamily="34" charset="0"/>
                <a:ea typeface="Arial" panose="020B0604020202020204" pitchFamily="34" charset="0"/>
              </a:rPr>
              <a:t>Onbedoelde schade in Nederlandse ziekenhuizen: Dossieronderzoek van ziekenhuisopnames in 2004. </a:t>
            </a:r>
            <a:r>
              <a:rPr lang="nl-NL" sz="950" dirty="0">
                <a:solidFill>
                  <a:srgbClr val="29358B"/>
                </a:solidFill>
                <a:latin typeface="Arial" panose="020B0604020202020204" pitchFamily="34" charset="0"/>
                <a:ea typeface="Arial" panose="020B0604020202020204" pitchFamily="34" charset="0"/>
              </a:rPr>
              <a:t>Geraadpleegd op 9 maart 2018, van https://www.nivel.nl/sites/default/files/bestanden/onbedoelde-schade-in-nederlandse-ziekenhuizen-2007.pdf</a:t>
            </a:r>
          </a:p>
          <a:p>
            <a:pPr>
              <a:lnSpc>
                <a:spcPct val="150000"/>
              </a:lnSpc>
              <a:spcAft>
                <a:spcPts val="0"/>
              </a:spcAft>
            </a:pPr>
            <a:endParaRPr lang="nl-NL" sz="500" i="1" dirty="0">
              <a:solidFill>
                <a:srgbClr val="29358B"/>
              </a:solidFill>
              <a:latin typeface="Arial" panose="020B0604020202020204" pitchFamily="34" charset="0"/>
              <a:ea typeface="Arial" panose="020B0604020202020204" pitchFamily="34" charset="0"/>
            </a:endParaRPr>
          </a:p>
          <a:p>
            <a:pPr>
              <a:lnSpc>
                <a:spcPct val="150000"/>
              </a:lnSpc>
            </a:pPr>
            <a:r>
              <a:rPr lang="nl-NL" sz="950" dirty="0">
                <a:solidFill>
                  <a:srgbClr val="29358B"/>
                </a:solidFill>
                <a:latin typeface="Arial" panose="020B0604020202020204" pitchFamily="34" charset="0"/>
                <a:ea typeface="Arial" panose="020B0604020202020204" pitchFamily="34" charset="0"/>
              </a:rPr>
              <a:t>NIVEL. (2008a). </a:t>
            </a:r>
            <a:r>
              <a:rPr lang="nl-NL" sz="950" i="1" dirty="0">
                <a:solidFill>
                  <a:srgbClr val="29358B"/>
                </a:solidFill>
                <a:latin typeface="Arial" panose="020B0604020202020204" pitchFamily="34" charset="0"/>
                <a:ea typeface="Arial" panose="020B0604020202020204" pitchFamily="34" charset="0"/>
              </a:rPr>
              <a:t>Patiëntveiligheid in de eerstelijnsgezondheidszorg: stand van zaken</a:t>
            </a:r>
            <a:r>
              <a:rPr lang="nl-NL" sz="950" dirty="0">
                <a:solidFill>
                  <a:srgbClr val="29358B"/>
                </a:solidFill>
                <a:latin typeface="Arial" panose="020B0604020202020204" pitchFamily="34" charset="0"/>
                <a:ea typeface="Arial" panose="020B0604020202020204" pitchFamily="34" charset="0"/>
              </a:rPr>
              <a:t>. Geraadpleegd op 9 maart 2018, van https://www.nivel.nl/sites/default/files/bestanden/Patientveiligheid-in-de-1e-lijnsgezondheidszorg-2008.pdf</a:t>
            </a:r>
          </a:p>
          <a:p>
            <a:pPr>
              <a:lnSpc>
                <a:spcPct val="150000"/>
              </a:lnSpc>
              <a:spcAft>
                <a:spcPts val="0"/>
              </a:spcAft>
            </a:pPr>
            <a:endParaRPr lang="nl-NL" sz="500" dirty="0">
              <a:solidFill>
                <a:srgbClr val="29358B"/>
              </a:solidFill>
              <a:latin typeface="Arial" panose="020B0604020202020204" pitchFamily="34" charset="0"/>
              <a:ea typeface="Arial" panose="020B0604020202020204" pitchFamily="34" charset="0"/>
            </a:endParaRPr>
          </a:p>
          <a:p>
            <a:pPr>
              <a:lnSpc>
                <a:spcPct val="150000"/>
              </a:lnSpc>
              <a:spcAft>
                <a:spcPts val="0"/>
              </a:spcAft>
            </a:pPr>
            <a:r>
              <a:rPr lang="nl-NL" sz="950" dirty="0">
                <a:solidFill>
                  <a:srgbClr val="29358B"/>
                </a:solidFill>
                <a:latin typeface="Arial" panose="020B0604020202020204" pitchFamily="34" charset="0"/>
                <a:ea typeface="Arial" panose="020B0604020202020204" pitchFamily="34" charset="0"/>
              </a:rPr>
              <a:t>NIVEL. (2008b). </a:t>
            </a:r>
            <a:r>
              <a:rPr lang="nl-NL" sz="950" i="1" dirty="0">
                <a:solidFill>
                  <a:srgbClr val="29358B"/>
                </a:solidFill>
                <a:latin typeface="Arial" panose="020B0604020202020204" pitchFamily="34" charset="0"/>
                <a:ea typeface="Arial" panose="020B0604020202020204" pitchFamily="34" charset="0"/>
              </a:rPr>
              <a:t>Patiëntveiligheid in Nederland: Oorzaken van Incidenten en onbedoelde Schade in Ziekenhuizen</a:t>
            </a:r>
            <a:r>
              <a:rPr lang="nl-NL" sz="950" dirty="0">
                <a:solidFill>
                  <a:srgbClr val="29358B"/>
                </a:solidFill>
                <a:latin typeface="Arial" panose="020B0604020202020204" pitchFamily="34" charset="0"/>
                <a:ea typeface="Arial" panose="020B0604020202020204" pitchFamily="34" charset="0"/>
              </a:rPr>
              <a:t>. Geraadpleegd op 9 maart 2018, van https://www.nivel.nl/sites/default/files/bestanden/Rapport-Oorzaken-incidenten-en-onbedoelde-schade-ziekenhuizen-2008.pdf</a:t>
            </a:r>
          </a:p>
          <a:p>
            <a:pPr>
              <a:lnSpc>
                <a:spcPct val="150000"/>
              </a:lnSpc>
              <a:spcAft>
                <a:spcPts val="0"/>
              </a:spcAft>
            </a:pPr>
            <a:endParaRPr lang="nl-NL" sz="500" dirty="0">
              <a:solidFill>
                <a:srgbClr val="29358B"/>
              </a:solidFill>
              <a:latin typeface="Arial" panose="020B0604020202020204" pitchFamily="34" charset="0"/>
              <a:ea typeface="Arial" panose="020B0604020202020204" pitchFamily="34" charset="0"/>
            </a:endParaRPr>
          </a:p>
          <a:p>
            <a:pPr>
              <a:lnSpc>
                <a:spcPct val="150000"/>
              </a:lnSpc>
              <a:spcAft>
                <a:spcPts val="0"/>
              </a:spcAft>
            </a:pPr>
            <a:r>
              <a:rPr lang="nl-NL" sz="950" dirty="0">
                <a:solidFill>
                  <a:srgbClr val="29358B"/>
                </a:solidFill>
                <a:latin typeface="Arial" panose="020B0604020202020204" pitchFamily="34" charset="0"/>
                <a:ea typeface="Arial" panose="020B0604020202020204" pitchFamily="34" charset="0"/>
              </a:rPr>
              <a:t>NIVEL. (2013). </a:t>
            </a:r>
            <a:r>
              <a:rPr lang="nl-NL" sz="950" i="1" dirty="0">
                <a:solidFill>
                  <a:srgbClr val="29358B"/>
                </a:solidFill>
                <a:latin typeface="Arial" panose="020B0604020202020204" pitchFamily="34" charset="0"/>
                <a:ea typeface="Arial" panose="020B0604020202020204" pitchFamily="34" charset="0"/>
              </a:rPr>
              <a:t>Patiëntveiligheid in Nederland: Monitor zorggerelateerde schade 2011/2012. Geraadpleegd op 9 maart 2018, van </a:t>
            </a:r>
            <a:r>
              <a:rPr lang="nl-NL" sz="950" dirty="0">
                <a:solidFill>
                  <a:srgbClr val="29358B"/>
                </a:solidFill>
                <a:latin typeface="Arial" panose="020B0604020202020204" pitchFamily="34" charset="0"/>
                <a:ea typeface="Arial" panose="020B0604020202020204" pitchFamily="34" charset="0"/>
              </a:rPr>
              <a:t>https://www.nivel.nl/sites/default/files/bestanden/monitor_zorggerelateerde_schade_2011_2012.pdf </a:t>
            </a:r>
          </a:p>
          <a:p>
            <a:pPr>
              <a:lnSpc>
                <a:spcPct val="150000"/>
              </a:lnSpc>
              <a:spcAft>
                <a:spcPts val="0"/>
              </a:spcAft>
            </a:pPr>
            <a:endParaRPr lang="nl-NL" sz="500" dirty="0">
              <a:solidFill>
                <a:srgbClr val="29358B"/>
              </a:solidFill>
              <a:latin typeface="Arial" panose="020B0604020202020204" pitchFamily="34" charset="0"/>
              <a:ea typeface="Arial" panose="020B0604020202020204" pitchFamily="34" charset="0"/>
            </a:endParaRPr>
          </a:p>
          <a:p>
            <a:pPr>
              <a:lnSpc>
                <a:spcPct val="150000"/>
              </a:lnSpc>
              <a:spcAft>
                <a:spcPts val="0"/>
              </a:spcAft>
            </a:pPr>
            <a:r>
              <a:rPr lang="nl-NL" sz="950" dirty="0">
                <a:solidFill>
                  <a:srgbClr val="29358B"/>
                </a:solidFill>
                <a:latin typeface="Arial" panose="020B0604020202020204" pitchFamily="34" charset="0"/>
                <a:ea typeface="Arial" panose="020B0604020202020204" pitchFamily="34" charset="0"/>
              </a:rPr>
              <a:t>Nederlands Vereniging van Ziekenhuizen [NVZ] &amp; Nederlandse Federatie van Universitair Medische Centra [NFU]. (</a:t>
            </a:r>
            <a:r>
              <a:rPr lang="nl-NL" sz="950" dirty="0" err="1">
                <a:solidFill>
                  <a:srgbClr val="29358B"/>
                </a:solidFill>
                <a:latin typeface="Arial" panose="020B0604020202020204" pitchFamily="34" charset="0"/>
                <a:ea typeface="Arial" panose="020B0604020202020204" pitchFamily="34" charset="0"/>
              </a:rPr>
              <a:t>z.d.</a:t>
            </a:r>
            <a:r>
              <a:rPr lang="nl-NL" sz="950" dirty="0">
                <a:solidFill>
                  <a:srgbClr val="29358B"/>
                </a:solidFill>
                <a:latin typeface="Arial" panose="020B0604020202020204" pitchFamily="34" charset="0"/>
                <a:ea typeface="Arial" panose="020B0604020202020204" pitchFamily="34" charset="0"/>
              </a:rPr>
              <a:t>). </a:t>
            </a:r>
            <a:r>
              <a:rPr lang="nl-NL" sz="950" i="1" dirty="0">
                <a:solidFill>
                  <a:srgbClr val="29358B"/>
                </a:solidFill>
                <a:latin typeface="Arial" panose="020B0604020202020204" pitchFamily="34" charset="0"/>
                <a:ea typeface="Arial" panose="020B0604020202020204" pitchFamily="34" charset="0"/>
              </a:rPr>
              <a:t>Werken aan patiëntveiligheid</a:t>
            </a:r>
            <a:r>
              <a:rPr lang="nl-NL" sz="950" dirty="0">
                <a:solidFill>
                  <a:srgbClr val="29358B"/>
                </a:solidFill>
                <a:latin typeface="Arial" panose="020B0604020202020204" pitchFamily="34" charset="0"/>
                <a:ea typeface="Arial" panose="020B0604020202020204" pitchFamily="34" charset="0"/>
              </a:rPr>
              <a:t>. Geraadpleegd op 9 maart 2018, van https://www.vmszorg.nl/</a:t>
            </a:r>
          </a:p>
          <a:p>
            <a:pPr marL="908050" lvl="1" indent="-450850">
              <a:lnSpc>
                <a:spcPct val="150000"/>
              </a:lnSpc>
              <a:buFont typeface="Wingdings" panose="05000000000000000000" pitchFamily="2" charset="2"/>
              <a:buChar char="v"/>
            </a:pPr>
            <a:endParaRPr lang="nl-NL" sz="2400" dirty="0">
              <a:solidFill>
                <a:srgbClr val="29358B"/>
              </a:solidFill>
              <a:sym typeface="Wingdings" panose="05000000000000000000" pitchFamily="2" charset="2"/>
            </a:endParaRPr>
          </a:p>
          <a:p>
            <a:pPr marL="450850" indent="-450850">
              <a:lnSpc>
                <a:spcPct val="150000"/>
              </a:lnSpc>
              <a:buFont typeface="Wingdings" panose="05000000000000000000" pitchFamily="2" charset="2"/>
              <a:buChar char="v"/>
            </a:pPr>
            <a:endParaRPr lang="nl-NL" sz="2400" dirty="0">
              <a:solidFill>
                <a:srgbClr val="29358B"/>
              </a:solidFill>
              <a:sym typeface="Wingdings" panose="05000000000000000000" pitchFamily="2" charset="2"/>
            </a:endParaRPr>
          </a:p>
          <a:p>
            <a:pPr marL="450850" indent="-450850">
              <a:lnSpc>
                <a:spcPct val="150000"/>
              </a:lnSpc>
              <a:buFont typeface="Wingdings" panose="05000000000000000000" pitchFamily="2" charset="2"/>
              <a:buChar char="v"/>
            </a:pPr>
            <a:endParaRPr lang="nl-NL" sz="2400" dirty="0">
              <a:solidFill>
                <a:srgbClr val="29358B"/>
              </a:solidFill>
              <a:sym typeface="Wingdings" panose="05000000000000000000" pitchFamily="2" charset="2"/>
            </a:endParaRPr>
          </a:p>
          <a:p>
            <a:pPr>
              <a:lnSpc>
                <a:spcPct val="150000"/>
              </a:lnSpc>
            </a:pPr>
            <a:endParaRPr lang="nl-NL" sz="2400" dirty="0">
              <a:solidFill>
                <a:srgbClr val="29358B"/>
              </a:solidFill>
              <a:sym typeface="Wingdings" panose="05000000000000000000" pitchFamily="2" charset="2"/>
            </a:endParaRPr>
          </a:p>
          <a:p>
            <a:pPr>
              <a:lnSpc>
                <a:spcPct val="150000"/>
              </a:lnSpc>
            </a:pPr>
            <a:endParaRPr lang="nl-NL" sz="2400" dirty="0">
              <a:solidFill>
                <a:srgbClr val="29358B"/>
              </a:solidFill>
              <a:sym typeface="Wingdings" panose="05000000000000000000" pitchFamily="2" charset="2"/>
            </a:endParaRPr>
          </a:p>
        </p:txBody>
      </p:sp>
    </p:spTree>
    <p:extLst>
      <p:ext uri="{BB962C8B-B14F-4D97-AF65-F5344CB8AC3E}">
        <p14:creationId xmlns:p14="http://schemas.microsoft.com/office/powerpoint/2010/main" val="39654879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4" name="Tekstvak 13"/>
          <p:cNvSpPr txBox="1"/>
          <p:nvPr/>
        </p:nvSpPr>
        <p:spPr>
          <a:xfrm>
            <a:off x="505583" y="3125639"/>
            <a:ext cx="8600344" cy="994568"/>
          </a:xfrm>
          <a:prstGeom prst="rect">
            <a:avLst/>
          </a:prstGeom>
          <a:noFill/>
        </p:spPr>
        <p:txBody>
          <a:bodyPr wrap="square" rtlCol="0">
            <a:spAutoFit/>
          </a:bodyPr>
          <a:lstStyle/>
          <a:p>
            <a:pPr>
              <a:lnSpc>
                <a:spcPts val="3500"/>
              </a:lnSpc>
            </a:pPr>
            <a:r>
              <a:rPr lang="nl-NL" altLang="en-US" sz="4000" b="1" kern="0" dirty="0">
                <a:solidFill>
                  <a:srgbClr val="29358B"/>
                </a:solidFill>
                <a:latin typeface="Arial" panose="020B0604020202020204" pitchFamily="34" charset="0"/>
                <a:cs typeface="Arial" panose="020B0604020202020204" pitchFamily="34" charset="0"/>
              </a:rPr>
              <a:t>Bedankt voor</a:t>
            </a:r>
          </a:p>
          <a:p>
            <a:pPr>
              <a:lnSpc>
                <a:spcPts val="3500"/>
              </a:lnSpc>
            </a:pPr>
            <a:r>
              <a:rPr lang="nl-NL" altLang="en-US" sz="4000" b="1" kern="0" dirty="0">
                <a:solidFill>
                  <a:srgbClr val="29358B"/>
                </a:solidFill>
                <a:latin typeface="Arial" panose="020B0604020202020204" pitchFamily="34" charset="0"/>
                <a:cs typeface="Arial" panose="020B0604020202020204" pitchFamily="34" charset="0"/>
              </a:rPr>
              <a:t>uw aandacht</a:t>
            </a:r>
          </a:p>
        </p:txBody>
      </p:sp>
      <p:sp>
        <p:nvSpPr>
          <p:cNvPr id="4" name="Rechthoek 3"/>
          <p:cNvSpPr/>
          <p:nvPr/>
        </p:nvSpPr>
        <p:spPr>
          <a:xfrm>
            <a:off x="2696265" y="4406916"/>
            <a:ext cx="2109490" cy="2464336"/>
          </a:xfrm>
          <a:prstGeom prst="rect">
            <a:avLst/>
          </a:prstGeom>
          <a:solidFill>
            <a:schemeClr val="bg1">
              <a:alpha val="3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Rechthoek 2"/>
          <p:cNvSpPr/>
          <p:nvPr/>
        </p:nvSpPr>
        <p:spPr>
          <a:xfrm>
            <a:off x="0" y="4561464"/>
            <a:ext cx="2696266" cy="2451084"/>
          </a:xfrm>
          <a:prstGeom prst="rect">
            <a:avLst/>
          </a:prstGeom>
          <a:blipFill dpi="0" rotWithShape="1">
            <a:blip r:embed="rId4"/>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590819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p:cNvSpPr txBox="1"/>
          <p:nvPr/>
        </p:nvSpPr>
        <p:spPr>
          <a:xfrm>
            <a:off x="303810" y="675462"/>
            <a:ext cx="8588828" cy="541174"/>
          </a:xfrm>
          <a:prstGeom prst="rect">
            <a:avLst/>
          </a:prstGeom>
          <a:noFill/>
        </p:spPr>
        <p:txBody>
          <a:bodyPr wrap="square" rtlCol="0">
            <a:spAutoFit/>
          </a:bodyPr>
          <a:lstStyle/>
          <a:p>
            <a:pPr algn="ctr">
              <a:lnSpc>
                <a:spcPts val="3500"/>
              </a:lnSpc>
            </a:pPr>
            <a:r>
              <a:rPr lang="en-US" altLang="en-US" sz="3600" b="1" dirty="0">
                <a:solidFill>
                  <a:srgbClr val="F95441"/>
                </a:solidFill>
                <a:latin typeface="Arial" panose="020B0604020202020204" pitchFamily="34" charset="0"/>
                <a:cs typeface="Arial" panose="020B0604020202020204" pitchFamily="34" charset="0"/>
              </a:rPr>
              <a:t> </a:t>
            </a:r>
            <a:r>
              <a:rPr lang="en-US" altLang="en-US" sz="3600" b="1" dirty="0" err="1">
                <a:solidFill>
                  <a:srgbClr val="29358B"/>
                </a:solidFill>
                <a:latin typeface="Arial" panose="020B0604020202020204" pitchFamily="34" charset="0"/>
                <a:cs typeface="Arial" panose="020B0604020202020204" pitchFamily="34" charset="0"/>
              </a:rPr>
              <a:t>Inhoud</a:t>
            </a:r>
            <a:endParaRPr lang="en-US" altLang="en-US" sz="3600" b="1" dirty="0">
              <a:solidFill>
                <a:srgbClr val="29358B"/>
              </a:solidFill>
              <a:latin typeface="Arial" panose="020B0604020202020204" pitchFamily="34" charset="0"/>
              <a:cs typeface="Arial" panose="020B0604020202020204" pitchFamily="34" charset="0"/>
            </a:endParaRPr>
          </a:p>
        </p:txBody>
      </p:sp>
      <p:sp>
        <p:nvSpPr>
          <p:cNvPr id="5" name="Tekstvak 4"/>
          <p:cNvSpPr txBox="1"/>
          <p:nvPr/>
        </p:nvSpPr>
        <p:spPr>
          <a:xfrm>
            <a:off x="663453" y="1597629"/>
            <a:ext cx="7035800" cy="5078313"/>
          </a:xfrm>
          <a:prstGeom prst="rect">
            <a:avLst/>
          </a:prstGeom>
          <a:noFill/>
        </p:spPr>
        <p:txBody>
          <a:bodyPr wrap="square" rtlCol="0">
            <a:spAutoFit/>
          </a:bodyPr>
          <a:lstStyle/>
          <a:p>
            <a:pPr marL="450850"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Inleiding patiëntveiligheid</a:t>
            </a:r>
          </a:p>
          <a:p>
            <a:pPr marL="450850"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Patiëntveiligheid in Nederlandse ziekenhuizen</a:t>
            </a:r>
          </a:p>
          <a:p>
            <a:pPr marL="450850"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Veiligheidssysteem t.b.v. patiëntveiligheid</a:t>
            </a:r>
          </a:p>
          <a:p>
            <a:pPr marL="450850"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Verpleegkundig leiderschap en patiëntveiligheid</a:t>
            </a:r>
          </a:p>
          <a:p>
            <a:pPr marL="450850" indent="-450850">
              <a:lnSpc>
                <a:spcPct val="150000"/>
              </a:lnSpc>
              <a:buFont typeface="Wingdings" panose="05000000000000000000" pitchFamily="2" charset="2"/>
              <a:buChar char="v"/>
            </a:pPr>
            <a:endParaRPr lang="nl-NL" sz="2400" dirty="0">
              <a:solidFill>
                <a:srgbClr val="29358B"/>
              </a:solidFill>
              <a:sym typeface="Wingdings" panose="05000000000000000000" pitchFamily="2" charset="2"/>
            </a:endParaRPr>
          </a:p>
          <a:p>
            <a:pPr marL="450850" indent="-450850">
              <a:lnSpc>
                <a:spcPct val="150000"/>
              </a:lnSpc>
              <a:buFont typeface="Wingdings" panose="05000000000000000000" pitchFamily="2" charset="2"/>
              <a:buChar char="v"/>
            </a:pPr>
            <a:endParaRPr lang="nl-NL" sz="2400" dirty="0">
              <a:solidFill>
                <a:srgbClr val="29358B"/>
              </a:solidFill>
              <a:sym typeface="Wingdings" panose="05000000000000000000" pitchFamily="2" charset="2"/>
            </a:endParaRPr>
          </a:p>
          <a:p>
            <a:pPr marL="450850" indent="-450850">
              <a:lnSpc>
                <a:spcPct val="150000"/>
              </a:lnSpc>
              <a:buFont typeface="Wingdings" panose="05000000000000000000" pitchFamily="2" charset="2"/>
              <a:buChar char="v"/>
            </a:pPr>
            <a:endParaRPr lang="nl-NL" sz="2400" dirty="0">
              <a:solidFill>
                <a:srgbClr val="29358B"/>
              </a:solidFill>
              <a:sym typeface="Wingdings" panose="05000000000000000000" pitchFamily="2" charset="2"/>
            </a:endParaRPr>
          </a:p>
          <a:p>
            <a:pPr>
              <a:lnSpc>
                <a:spcPct val="150000"/>
              </a:lnSpc>
            </a:pPr>
            <a:endParaRPr lang="nl-NL" sz="2400" dirty="0">
              <a:solidFill>
                <a:srgbClr val="29358B"/>
              </a:solidFill>
              <a:sym typeface="Wingdings" panose="05000000000000000000" pitchFamily="2" charset="2"/>
            </a:endParaRPr>
          </a:p>
          <a:p>
            <a:pPr>
              <a:lnSpc>
                <a:spcPct val="150000"/>
              </a:lnSpc>
            </a:pPr>
            <a:endParaRPr lang="nl-NL" sz="2400" dirty="0">
              <a:solidFill>
                <a:srgbClr val="29358B"/>
              </a:solidFill>
              <a:sym typeface="Wingdings" panose="05000000000000000000" pitchFamily="2" charset="2"/>
            </a:endParaRPr>
          </a:p>
        </p:txBody>
      </p:sp>
    </p:spTree>
    <p:extLst>
      <p:ext uri="{BB962C8B-B14F-4D97-AF65-F5344CB8AC3E}">
        <p14:creationId xmlns:p14="http://schemas.microsoft.com/office/powerpoint/2010/main" val="963225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p:cNvSpPr txBox="1"/>
          <p:nvPr/>
        </p:nvSpPr>
        <p:spPr>
          <a:xfrm>
            <a:off x="303810" y="675462"/>
            <a:ext cx="8588828" cy="541174"/>
          </a:xfrm>
          <a:prstGeom prst="rect">
            <a:avLst/>
          </a:prstGeom>
          <a:noFill/>
        </p:spPr>
        <p:txBody>
          <a:bodyPr wrap="square" rtlCol="0">
            <a:spAutoFit/>
          </a:bodyPr>
          <a:lstStyle/>
          <a:p>
            <a:pPr algn="ctr">
              <a:lnSpc>
                <a:spcPts val="3500"/>
              </a:lnSpc>
            </a:pPr>
            <a:r>
              <a:rPr lang="en-US" altLang="en-US" sz="3600" b="1" dirty="0">
                <a:solidFill>
                  <a:srgbClr val="29358B"/>
                </a:solidFill>
                <a:latin typeface="Arial" panose="020B0604020202020204" pitchFamily="34" charset="0"/>
                <a:cs typeface="Arial" panose="020B0604020202020204" pitchFamily="34" charset="0"/>
              </a:rPr>
              <a:t> </a:t>
            </a:r>
            <a:r>
              <a:rPr lang="en-US" altLang="en-US" sz="3600" b="1" dirty="0" err="1">
                <a:solidFill>
                  <a:srgbClr val="29358B"/>
                </a:solidFill>
                <a:latin typeface="Arial" panose="020B0604020202020204" pitchFamily="34" charset="0"/>
                <a:cs typeface="Arial" panose="020B0604020202020204" pitchFamily="34" charset="0"/>
              </a:rPr>
              <a:t>Inleiding</a:t>
            </a:r>
            <a:r>
              <a:rPr lang="en-US" altLang="en-US" sz="3600" b="1" dirty="0">
                <a:solidFill>
                  <a:srgbClr val="29358B"/>
                </a:solidFill>
                <a:latin typeface="Arial" panose="020B0604020202020204" pitchFamily="34" charset="0"/>
                <a:cs typeface="Arial" panose="020B0604020202020204" pitchFamily="34" charset="0"/>
              </a:rPr>
              <a:t> </a:t>
            </a:r>
            <a:r>
              <a:rPr lang="en-US" altLang="en-US" sz="3600" b="1" dirty="0" err="1">
                <a:solidFill>
                  <a:srgbClr val="29358B"/>
                </a:solidFill>
                <a:latin typeface="Arial" panose="020B0604020202020204" pitchFamily="34" charset="0"/>
                <a:cs typeface="Arial" panose="020B0604020202020204" pitchFamily="34" charset="0"/>
              </a:rPr>
              <a:t>patiëntveiligheid</a:t>
            </a:r>
            <a:endParaRPr lang="en-US" altLang="en-US" sz="3600" b="1" dirty="0">
              <a:solidFill>
                <a:srgbClr val="29358B"/>
              </a:solidFill>
              <a:latin typeface="Arial" panose="020B0604020202020204" pitchFamily="34" charset="0"/>
              <a:cs typeface="Arial" panose="020B0604020202020204" pitchFamily="34" charset="0"/>
            </a:endParaRPr>
          </a:p>
        </p:txBody>
      </p:sp>
      <p:sp>
        <p:nvSpPr>
          <p:cNvPr id="5" name="Tekstvak 4"/>
          <p:cNvSpPr txBox="1"/>
          <p:nvPr/>
        </p:nvSpPr>
        <p:spPr>
          <a:xfrm>
            <a:off x="83916" y="1378687"/>
            <a:ext cx="8808722" cy="5632311"/>
          </a:xfrm>
          <a:prstGeom prst="rect">
            <a:avLst/>
          </a:prstGeom>
          <a:noFill/>
        </p:spPr>
        <p:txBody>
          <a:bodyPr wrap="square" rtlCol="0">
            <a:spAutoFit/>
          </a:bodyPr>
          <a:lstStyle/>
          <a:p>
            <a:pPr lvl="1">
              <a:lnSpc>
                <a:spcPct val="150000"/>
              </a:lnSpc>
            </a:pPr>
            <a:r>
              <a:rPr lang="nl-NL" sz="2400" b="1" dirty="0">
                <a:solidFill>
                  <a:srgbClr val="29358B"/>
                </a:solidFill>
                <a:sym typeface="Wingdings" panose="05000000000000000000" pitchFamily="2" charset="2"/>
              </a:rPr>
              <a:t>Definitie patiëntveiligheid:</a:t>
            </a:r>
          </a:p>
          <a:p>
            <a:pPr lvl="1">
              <a:lnSpc>
                <a:spcPct val="150000"/>
              </a:lnSpc>
            </a:pPr>
            <a:r>
              <a:rPr lang="nl-NL" sz="2400" dirty="0">
                <a:solidFill>
                  <a:srgbClr val="29358B"/>
                </a:solidFill>
                <a:sym typeface="Wingdings" panose="05000000000000000000" pitchFamily="2" charset="2"/>
              </a:rPr>
              <a:t>“Patiëntveiligheid is het (nagenoeg) ontbreken van (de kans op) aan de patiënt toegebrachte schade (lichamelijk of psychisch) die is ontstaan door het niet volgens de professionele standaard handelen van hulpverleners en/of door tekortkoming van het zorgsysteem” </a:t>
            </a:r>
            <a:r>
              <a:rPr lang="nl-NL" sz="1400" dirty="0">
                <a:solidFill>
                  <a:srgbClr val="29358B"/>
                </a:solidFill>
                <a:sym typeface="Wingdings" panose="05000000000000000000" pitchFamily="2" charset="2"/>
              </a:rPr>
              <a:t>(NIVEL, 2008a, p. 9).</a:t>
            </a:r>
            <a:endParaRPr lang="nl-NL" sz="2400" dirty="0">
              <a:solidFill>
                <a:srgbClr val="29358B"/>
              </a:solidFill>
              <a:sym typeface="Wingdings" panose="05000000000000000000" pitchFamily="2" charset="2"/>
            </a:endParaRPr>
          </a:p>
          <a:p>
            <a:pPr lvl="1">
              <a:lnSpc>
                <a:spcPct val="150000"/>
              </a:lnSpc>
            </a:pPr>
            <a:endParaRPr lang="nl-NL" sz="2400" dirty="0">
              <a:solidFill>
                <a:srgbClr val="29358B"/>
              </a:solidFill>
              <a:sym typeface="Wingdings" panose="05000000000000000000" pitchFamily="2" charset="2"/>
            </a:endParaRPr>
          </a:p>
          <a:p>
            <a:pPr marL="450850" indent="-450850">
              <a:lnSpc>
                <a:spcPct val="150000"/>
              </a:lnSpc>
              <a:buFont typeface="Wingdings" panose="05000000000000000000" pitchFamily="2" charset="2"/>
              <a:buChar char="v"/>
            </a:pPr>
            <a:endParaRPr lang="nl-NL" sz="2400" dirty="0">
              <a:solidFill>
                <a:srgbClr val="29358B"/>
              </a:solidFill>
              <a:sym typeface="Wingdings" panose="05000000000000000000" pitchFamily="2" charset="2"/>
            </a:endParaRPr>
          </a:p>
          <a:p>
            <a:pPr>
              <a:lnSpc>
                <a:spcPct val="150000"/>
              </a:lnSpc>
            </a:pPr>
            <a:endParaRPr lang="nl-NL" sz="2400" dirty="0">
              <a:solidFill>
                <a:srgbClr val="29358B"/>
              </a:solidFill>
              <a:sym typeface="Wingdings" panose="05000000000000000000" pitchFamily="2" charset="2"/>
            </a:endParaRPr>
          </a:p>
          <a:p>
            <a:pPr>
              <a:lnSpc>
                <a:spcPct val="150000"/>
              </a:lnSpc>
            </a:pPr>
            <a:endParaRPr lang="nl-NL" sz="2400" dirty="0">
              <a:solidFill>
                <a:srgbClr val="29358B"/>
              </a:solidFill>
              <a:sym typeface="Wingdings" panose="05000000000000000000" pitchFamily="2" charset="2"/>
            </a:endParaRPr>
          </a:p>
        </p:txBody>
      </p:sp>
    </p:spTree>
    <p:extLst>
      <p:ext uri="{BB962C8B-B14F-4D97-AF65-F5344CB8AC3E}">
        <p14:creationId xmlns:p14="http://schemas.microsoft.com/office/powerpoint/2010/main" val="1410430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p:cNvSpPr txBox="1"/>
          <p:nvPr/>
        </p:nvSpPr>
        <p:spPr>
          <a:xfrm>
            <a:off x="303810" y="675462"/>
            <a:ext cx="8588828" cy="541174"/>
          </a:xfrm>
          <a:prstGeom prst="rect">
            <a:avLst/>
          </a:prstGeom>
          <a:noFill/>
        </p:spPr>
        <p:txBody>
          <a:bodyPr wrap="square" rtlCol="0">
            <a:spAutoFit/>
          </a:bodyPr>
          <a:lstStyle/>
          <a:p>
            <a:pPr algn="ctr">
              <a:lnSpc>
                <a:spcPts val="3500"/>
              </a:lnSpc>
            </a:pPr>
            <a:r>
              <a:rPr lang="en-US" altLang="en-US" sz="3600" b="1" dirty="0" err="1">
                <a:solidFill>
                  <a:srgbClr val="29358B"/>
                </a:solidFill>
                <a:latin typeface="Arial" panose="020B0604020202020204" pitchFamily="34" charset="0"/>
                <a:cs typeface="Arial" panose="020B0604020202020204" pitchFamily="34" charset="0"/>
              </a:rPr>
              <a:t>Begrippen</a:t>
            </a:r>
            <a:r>
              <a:rPr lang="en-US" altLang="en-US" sz="3600" b="1" dirty="0">
                <a:solidFill>
                  <a:srgbClr val="29358B"/>
                </a:solidFill>
                <a:latin typeface="Arial" panose="020B0604020202020204" pitchFamily="34" charset="0"/>
                <a:cs typeface="Arial" panose="020B0604020202020204" pitchFamily="34" charset="0"/>
              </a:rPr>
              <a:t> </a:t>
            </a:r>
            <a:r>
              <a:rPr lang="en-US" altLang="en-US" sz="3600" b="1" dirty="0" err="1">
                <a:solidFill>
                  <a:srgbClr val="29358B"/>
                </a:solidFill>
                <a:latin typeface="Arial" panose="020B0604020202020204" pitchFamily="34" charset="0"/>
                <a:cs typeface="Arial" panose="020B0604020202020204" pitchFamily="34" charset="0"/>
              </a:rPr>
              <a:t>patiëntveiligheid</a:t>
            </a:r>
            <a:endParaRPr lang="en-US" altLang="en-US" sz="3600" b="1" dirty="0">
              <a:solidFill>
                <a:srgbClr val="29358B"/>
              </a:solidFill>
              <a:latin typeface="Arial" panose="020B0604020202020204" pitchFamily="34" charset="0"/>
              <a:cs typeface="Arial" panose="020B0604020202020204" pitchFamily="34" charset="0"/>
            </a:endParaRPr>
          </a:p>
        </p:txBody>
      </p:sp>
      <p:sp>
        <p:nvSpPr>
          <p:cNvPr id="5" name="Tekstvak 4"/>
          <p:cNvSpPr txBox="1"/>
          <p:nvPr/>
        </p:nvSpPr>
        <p:spPr>
          <a:xfrm>
            <a:off x="166256" y="1461149"/>
            <a:ext cx="8630014" cy="6440225"/>
          </a:xfrm>
          <a:prstGeom prst="rect">
            <a:avLst/>
          </a:prstGeom>
          <a:noFill/>
        </p:spPr>
        <p:txBody>
          <a:bodyPr wrap="square" rtlCol="0">
            <a:spAutoFit/>
          </a:bodyPr>
          <a:lstStyle/>
          <a:p>
            <a:pPr lvl="1">
              <a:lnSpc>
                <a:spcPct val="150000"/>
              </a:lnSpc>
            </a:pPr>
            <a:r>
              <a:rPr lang="nl-NL" sz="2400" b="1" dirty="0">
                <a:solidFill>
                  <a:srgbClr val="29358B"/>
                </a:solidFill>
                <a:sym typeface="Wingdings" panose="05000000000000000000" pitchFamily="2" charset="2"/>
              </a:rPr>
              <a:t>Gebeurtenis tijdens het zorgproces</a:t>
            </a:r>
          </a:p>
          <a:p>
            <a:pPr marL="800100" lvl="1" indent="-342900">
              <a:lnSpc>
                <a:spcPct val="150000"/>
              </a:lnSpc>
              <a:buFont typeface="Wingdings" panose="05000000000000000000" pitchFamily="2" charset="2"/>
              <a:buChar char="v"/>
            </a:pPr>
            <a:r>
              <a:rPr lang="nl-NL" sz="2400" dirty="0">
                <a:solidFill>
                  <a:srgbClr val="29358B"/>
                </a:solidFill>
                <a:sym typeface="Wingdings" panose="05000000000000000000" pitchFamily="2" charset="2"/>
              </a:rPr>
              <a:t>Complicatie</a:t>
            </a:r>
          </a:p>
          <a:p>
            <a:pPr marL="800100" lvl="1" indent="-342900">
              <a:lnSpc>
                <a:spcPct val="150000"/>
              </a:lnSpc>
              <a:buFont typeface="Wingdings" panose="05000000000000000000" pitchFamily="2" charset="2"/>
              <a:buChar char="v"/>
            </a:pPr>
            <a:r>
              <a:rPr lang="nl-NL" sz="2400" dirty="0">
                <a:solidFill>
                  <a:srgbClr val="29358B"/>
                </a:solidFill>
                <a:sym typeface="Wingdings" panose="05000000000000000000" pitchFamily="2" charset="2"/>
              </a:rPr>
              <a:t>(bijna) Incident </a:t>
            </a:r>
          </a:p>
          <a:p>
            <a:pPr marL="800100" lvl="1" indent="-342900">
              <a:lnSpc>
                <a:spcPct val="150000"/>
              </a:lnSpc>
              <a:buFont typeface="Wingdings" panose="05000000000000000000" pitchFamily="2" charset="2"/>
              <a:buChar char="v"/>
            </a:pPr>
            <a:r>
              <a:rPr lang="nl-NL" sz="2400" dirty="0">
                <a:solidFill>
                  <a:srgbClr val="29358B"/>
                </a:solidFill>
                <a:sym typeface="Wingdings" panose="05000000000000000000" pitchFamily="2" charset="2"/>
              </a:rPr>
              <a:t>Calamiteit</a:t>
            </a:r>
          </a:p>
          <a:p>
            <a:pPr lvl="1">
              <a:lnSpc>
                <a:spcPct val="150000"/>
              </a:lnSpc>
            </a:pPr>
            <a:endParaRPr lang="nl-NL" sz="1100" dirty="0">
              <a:solidFill>
                <a:srgbClr val="29358B"/>
              </a:solidFill>
              <a:sym typeface="Wingdings" panose="05000000000000000000" pitchFamily="2" charset="2"/>
            </a:endParaRPr>
          </a:p>
          <a:p>
            <a:pPr lvl="1">
              <a:lnSpc>
                <a:spcPct val="150000"/>
              </a:lnSpc>
            </a:pPr>
            <a:r>
              <a:rPr lang="nl-NL" sz="2400" b="1" dirty="0">
                <a:solidFill>
                  <a:srgbClr val="29358B"/>
                </a:solidFill>
                <a:sym typeface="Wingdings" panose="05000000000000000000" pitchFamily="2" charset="2"/>
              </a:rPr>
              <a:t>Uitkomst van een gebeurtenis tijdens het zorgproces</a:t>
            </a:r>
          </a:p>
          <a:p>
            <a:pPr marL="800100" lvl="1" indent="-342900">
              <a:lnSpc>
                <a:spcPct val="150000"/>
              </a:lnSpc>
              <a:buFont typeface="Wingdings" panose="05000000000000000000" pitchFamily="2" charset="2"/>
              <a:buChar char="v"/>
            </a:pPr>
            <a:r>
              <a:rPr lang="nl-NL" sz="2400" dirty="0">
                <a:solidFill>
                  <a:srgbClr val="29358B"/>
                </a:solidFill>
                <a:sym typeface="Wingdings" panose="05000000000000000000" pitchFamily="2" charset="2"/>
              </a:rPr>
              <a:t>Zorggerelateerde schade</a:t>
            </a:r>
          </a:p>
          <a:p>
            <a:pPr marL="800100" lvl="1" indent="-342900">
              <a:lnSpc>
                <a:spcPct val="150000"/>
              </a:lnSpc>
              <a:buFont typeface="Wingdings" panose="05000000000000000000" pitchFamily="2" charset="2"/>
              <a:buChar char="v"/>
            </a:pPr>
            <a:r>
              <a:rPr lang="nl-NL" sz="2400" dirty="0">
                <a:solidFill>
                  <a:srgbClr val="29358B"/>
                </a:solidFill>
                <a:sym typeface="Wingdings" panose="05000000000000000000" pitchFamily="2" charset="2"/>
              </a:rPr>
              <a:t>Potentieel vermijdbare schade</a:t>
            </a:r>
          </a:p>
          <a:p>
            <a:pPr marL="450850" indent="-450850">
              <a:lnSpc>
                <a:spcPct val="150000"/>
              </a:lnSpc>
              <a:buFont typeface="Wingdings" panose="05000000000000000000" pitchFamily="2" charset="2"/>
              <a:buChar char="v"/>
            </a:pPr>
            <a:endParaRPr lang="nl-NL" sz="2400" dirty="0">
              <a:solidFill>
                <a:srgbClr val="29358B"/>
              </a:solidFill>
              <a:sym typeface="Wingdings" panose="05000000000000000000" pitchFamily="2" charset="2"/>
            </a:endParaRPr>
          </a:p>
          <a:p>
            <a:pPr marL="450850" indent="-450850">
              <a:lnSpc>
                <a:spcPct val="150000"/>
              </a:lnSpc>
              <a:buFont typeface="Wingdings" panose="05000000000000000000" pitchFamily="2" charset="2"/>
              <a:buChar char="v"/>
            </a:pPr>
            <a:endParaRPr lang="nl-NL" sz="2400" dirty="0">
              <a:solidFill>
                <a:srgbClr val="29358B"/>
              </a:solidFill>
              <a:sym typeface="Wingdings" panose="05000000000000000000" pitchFamily="2" charset="2"/>
            </a:endParaRPr>
          </a:p>
          <a:p>
            <a:pPr>
              <a:lnSpc>
                <a:spcPct val="150000"/>
              </a:lnSpc>
            </a:pPr>
            <a:endParaRPr lang="nl-NL" sz="2400" dirty="0">
              <a:solidFill>
                <a:srgbClr val="29358B"/>
              </a:solidFill>
              <a:sym typeface="Wingdings" panose="05000000000000000000" pitchFamily="2" charset="2"/>
            </a:endParaRPr>
          </a:p>
          <a:p>
            <a:pPr>
              <a:lnSpc>
                <a:spcPct val="150000"/>
              </a:lnSpc>
            </a:pPr>
            <a:endParaRPr lang="nl-NL" sz="2400" dirty="0">
              <a:solidFill>
                <a:srgbClr val="29358B"/>
              </a:solidFill>
              <a:sym typeface="Wingdings" panose="05000000000000000000" pitchFamily="2" charset="2"/>
            </a:endParaRPr>
          </a:p>
        </p:txBody>
      </p:sp>
    </p:spTree>
    <p:extLst>
      <p:ext uri="{BB962C8B-B14F-4D97-AF65-F5344CB8AC3E}">
        <p14:creationId xmlns:p14="http://schemas.microsoft.com/office/powerpoint/2010/main" val="2510516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p:cNvSpPr txBox="1"/>
          <p:nvPr/>
        </p:nvSpPr>
        <p:spPr>
          <a:xfrm>
            <a:off x="303810" y="675462"/>
            <a:ext cx="8588828" cy="541174"/>
          </a:xfrm>
          <a:prstGeom prst="rect">
            <a:avLst/>
          </a:prstGeom>
          <a:noFill/>
        </p:spPr>
        <p:txBody>
          <a:bodyPr wrap="square" rtlCol="0">
            <a:spAutoFit/>
          </a:bodyPr>
          <a:lstStyle/>
          <a:p>
            <a:pPr algn="ctr">
              <a:lnSpc>
                <a:spcPts val="3500"/>
              </a:lnSpc>
            </a:pPr>
            <a:r>
              <a:rPr lang="en-US" altLang="en-US" sz="3600" b="1" dirty="0" err="1">
                <a:solidFill>
                  <a:srgbClr val="29358B"/>
                </a:solidFill>
                <a:latin typeface="Arial" panose="020B0604020202020204" pitchFamily="34" charset="0"/>
                <a:cs typeface="Arial" panose="020B0604020202020204" pitchFamily="34" charset="0"/>
              </a:rPr>
              <a:t>Thema’s</a:t>
            </a:r>
            <a:r>
              <a:rPr lang="en-US" altLang="en-US" sz="3600" b="1" dirty="0">
                <a:solidFill>
                  <a:srgbClr val="29358B"/>
                </a:solidFill>
                <a:latin typeface="Arial" panose="020B0604020202020204" pitchFamily="34" charset="0"/>
                <a:cs typeface="Arial" panose="020B0604020202020204" pitchFamily="34" charset="0"/>
              </a:rPr>
              <a:t> </a:t>
            </a:r>
            <a:r>
              <a:rPr lang="en-US" altLang="en-US" sz="3600" b="1" dirty="0" err="1">
                <a:solidFill>
                  <a:srgbClr val="29358B"/>
                </a:solidFill>
                <a:latin typeface="Arial" panose="020B0604020202020204" pitchFamily="34" charset="0"/>
                <a:cs typeface="Arial" panose="020B0604020202020204" pitchFamily="34" charset="0"/>
              </a:rPr>
              <a:t>patiëntveiligheid</a:t>
            </a:r>
            <a:endParaRPr lang="en-US" altLang="en-US" sz="3600" b="1" dirty="0">
              <a:solidFill>
                <a:srgbClr val="29358B"/>
              </a:solidFill>
              <a:latin typeface="Arial" panose="020B0604020202020204" pitchFamily="34" charset="0"/>
              <a:cs typeface="Arial" panose="020B0604020202020204" pitchFamily="34" charset="0"/>
            </a:endParaRPr>
          </a:p>
        </p:txBody>
      </p:sp>
      <p:sp>
        <p:nvSpPr>
          <p:cNvPr id="5" name="Tekstvak 4"/>
          <p:cNvSpPr txBox="1"/>
          <p:nvPr/>
        </p:nvSpPr>
        <p:spPr>
          <a:xfrm>
            <a:off x="494431" y="1442439"/>
            <a:ext cx="8480547" cy="4199611"/>
          </a:xfrm>
          <a:prstGeom prst="rect">
            <a:avLst/>
          </a:prstGeom>
          <a:noFill/>
        </p:spPr>
        <p:txBody>
          <a:bodyPr wrap="square" rtlCol="0">
            <a:spAutoFit/>
          </a:bodyPr>
          <a:lstStyle/>
          <a:p>
            <a:pPr lvl="0">
              <a:lnSpc>
                <a:spcPct val="150000"/>
              </a:lnSpc>
            </a:pPr>
            <a:r>
              <a:rPr lang="nl-NL" sz="2400" b="1" dirty="0">
                <a:solidFill>
                  <a:srgbClr val="29358B"/>
                </a:solidFill>
                <a:sym typeface="Wingdings" panose="05000000000000000000" pitchFamily="2" charset="2"/>
              </a:rPr>
              <a:t>Veelvoorkomende thema’s incidenten en calamiteiten:</a:t>
            </a:r>
          </a:p>
          <a:p>
            <a:pPr marL="450850" lvl="0"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Diagnostiek/behandeling </a:t>
            </a:r>
          </a:p>
          <a:p>
            <a:pPr marL="450850" lvl="0"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Medicatie </a:t>
            </a:r>
          </a:p>
          <a:p>
            <a:pPr marL="450850" lvl="0"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Operatief proces </a:t>
            </a:r>
          </a:p>
          <a:p>
            <a:pPr marL="450850" lvl="0"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Verpleegkundige zorg </a:t>
            </a:r>
          </a:p>
          <a:p>
            <a:pPr marL="908050" lvl="1" indent="-450850">
              <a:lnSpc>
                <a:spcPct val="150000"/>
              </a:lnSpc>
              <a:buFont typeface="Wingdings" panose="05000000000000000000" pitchFamily="2" charset="2"/>
              <a:buChar char="v"/>
            </a:pPr>
            <a:r>
              <a:rPr lang="nl-NL" sz="2000" dirty="0">
                <a:solidFill>
                  <a:srgbClr val="29358B"/>
                </a:solidFill>
                <a:sym typeface="Wingdings" panose="05000000000000000000" pitchFamily="2" charset="2"/>
              </a:rPr>
              <a:t>Val- en tilincidenten</a:t>
            </a:r>
          </a:p>
          <a:p>
            <a:pPr marL="908050" lvl="1" indent="-450850">
              <a:lnSpc>
                <a:spcPct val="150000"/>
              </a:lnSpc>
              <a:buFont typeface="Wingdings" panose="05000000000000000000" pitchFamily="2" charset="2"/>
              <a:buChar char="v"/>
            </a:pPr>
            <a:r>
              <a:rPr lang="nl-NL" sz="2000" dirty="0">
                <a:solidFill>
                  <a:srgbClr val="29358B"/>
                </a:solidFill>
                <a:sym typeface="Wingdings" panose="05000000000000000000" pitchFamily="2" charset="2"/>
              </a:rPr>
              <a:t>Dagelijkse zorg (o.a. ADL, vocht en voeding)</a:t>
            </a:r>
          </a:p>
          <a:p>
            <a:pPr marL="908050" lvl="1" indent="-450850">
              <a:lnSpc>
                <a:spcPct val="150000"/>
              </a:lnSpc>
              <a:buFont typeface="Wingdings" panose="05000000000000000000" pitchFamily="2" charset="2"/>
              <a:buChar char="v"/>
            </a:pPr>
            <a:r>
              <a:rPr lang="nl-NL" sz="2000" dirty="0">
                <a:solidFill>
                  <a:srgbClr val="29358B"/>
                </a:solidFill>
                <a:sym typeface="Wingdings" panose="05000000000000000000" pitchFamily="2" charset="2"/>
              </a:rPr>
              <a:t>Slik- en stikincidenten</a:t>
            </a:r>
          </a:p>
        </p:txBody>
      </p:sp>
    </p:spTree>
    <p:extLst>
      <p:ext uri="{BB962C8B-B14F-4D97-AF65-F5344CB8AC3E}">
        <p14:creationId xmlns:p14="http://schemas.microsoft.com/office/powerpoint/2010/main" val="24126577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p:cNvSpPr txBox="1"/>
          <p:nvPr/>
        </p:nvSpPr>
        <p:spPr>
          <a:xfrm>
            <a:off x="303810" y="675462"/>
            <a:ext cx="8588828" cy="541174"/>
          </a:xfrm>
          <a:prstGeom prst="rect">
            <a:avLst/>
          </a:prstGeom>
          <a:noFill/>
        </p:spPr>
        <p:txBody>
          <a:bodyPr wrap="square" rtlCol="0">
            <a:spAutoFit/>
          </a:bodyPr>
          <a:lstStyle/>
          <a:p>
            <a:pPr algn="ctr">
              <a:lnSpc>
                <a:spcPts val="3500"/>
              </a:lnSpc>
            </a:pPr>
            <a:r>
              <a:rPr lang="en-US" altLang="en-US" sz="3600" b="1" dirty="0" err="1">
                <a:solidFill>
                  <a:srgbClr val="29358B"/>
                </a:solidFill>
                <a:latin typeface="Arial" panose="020B0604020202020204" pitchFamily="34" charset="0"/>
                <a:cs typeface="Arial" panose="020B0604020202020204" pitchFamily="34" charset="0"/>
              </a:rPr>
              <a:t>Oorzaken</a:t>
            </a:r>
            <a:r>
              <a:rPr lang="en-US" altLang="en-US" sz="3600" b="1" dirty="0">
                <a:solidFill>
                  <a:srgbClr val="29358B"/>
                </a:solidFill>
                <a:latin typeface="Arial" panose="020B0604020202020204" pitchFamily="34" charset="0"/>
                <a:cs typeface="Arial" panose="020B0604020202020204" pitchFamily="34" charset="0"/>
              </a:rPr>
              <a:t> </a:t>
            </a:r>
            <a:r>
              <a:rPr lang="en-US" altLang="en-US" sz="3600" b="1" dirty="0" err="1">
                <a:solidFill>
                  <a:srgbClr val="29358B"/>
                </a:solidFill>
                <a:latin typeface="Arial" panose="020B0604020202020204" pitchFamily="34" charset="0"/>
                <a:cs typeface="Arial" panose="020B0604020202020204" pitchFamily="34" charset="0"/>
              </a:rPr>
              <a:t>incidenten</a:t>
            </a:r>
            <a:r>
              <a:rPr lang="en-US" altLang="en-US" sz="3600" b="1" dirty="0">
                <a:solidFill>
                  <a:srgbClr val="29358B"/>
                </a:solidFill>
                <a:latin typeface="Arial" panose="020B0604020202020204" pitchFamily="34" charset="0"/>
                <a:cs typeface="Arial" panose="020B0604020202020204" pitchFamily="34" charset="0"/>
              </a:rPr>
              <a:t> </a:t>
            </a:r>
            <a:r>
              <a:rPr lang="en-US" altLang="en-US" sz="3600" b="1" dirty="0" err="1">
                <a:solidFill>
                  <a:srgbClr val="29358B"/>
                </a:solidFill>
                <a:latin typeface="Arial" panose="020B0604020202020204" pitchFamily="34" charset="0"/>
                <a:cs typeface="Arial" panose="020B0604020202020204" pitchFamily="34" charset="0"/>
              </a:rPr>
              <a:t>en</a:t>
            </a:r>
            <a:r>
              <a:rPr lang="en-US" altLang="en-US" sz="3600" b="1" dirty="0">
                <a:solidFill>
                  <a:srgbClr val="29358B"/>
                </a:solidFill>
                <a:latin typeface="Arial" panose="020B0604020202020204" pitchFamily="34" charset="0"/>
                <a:cs typeface="Arial" panose="020B0604020202020204" pitchFamily="34" charset="0"/>
              </a:rPr>
              <a:t> </a:t>
            </a:r>
            <a:r>
              <a:rPr lang="en-US" altLang="en-US" sz="3600" b="1" dirty="0" err="1">
                <a:solidFill>
                  <a:srgbClr val="29358B"/>
                </a:solidFill>
                <a:latin typeface="Arial" panose="020B0604020202020204" pitchFamily="34" charset="0"/>
                <a:cs typeface="Arial" panose="020B0604020202020204" pitchFamily="34" charset="0"/>
              </a:rPr>
              <a:t>calamiteiten</a:t>
            </a:r>
            <a:endParaRPr lang="en-US" altLang="en-US" sz="3600" b="1" dirty="0">
              <a:solidFill>
                <a:srgbClr val="29358B"/>
              </a:solidFill>
              <a:latin typeface="Arial" panose="020B0604020202020204" pitchFamily="34" charset="0"/>
              <a:cs typeface="Arial" panose="020B0604020202020204" pitchFamily="34" charset="0"/>
            </a:endParaRPr>
          </a:p>
        </p:txBody>
      </p:sp>
      <p:sp>
        <p:nvSpPr>
          <p:cNvPr id="5" name="Tekstvak 4"/>
          <p:cNvSpPr txBox="1"/>
          <p:nvPr/>
        </p:nvSpPr>
        <p:spPr>
          <a:xfrm>
            <a:off x="493979" y="1087189"/>
            <a:ext cx="8480547" cy="5770811"/>
          </a:xfrm>
          <a:prstGeom prst="rect">
            <a:avLst/>
          </a:prstGeom>
          <a:noFill/>
        </p:spPr>
        <p:txBody>
          <a:bodyPr wrap="square" rtlCol="0">
            <a:spAutoFit/>
          </a:bodyPr>
          <a:lstStyle/>
          <a:p>
            <a:pPr algn="ctr">
              <a:lnSpc>
                <a:spcPct val="150000"/>
              </a:lnSpc>
            </a:pPr>
            <a:endParaRPr lang="nl-NL" sz="1200" b="1" dirty="0">
              <a:solidFill>
                <a:srgbClr val="29358B"/>
              </a:solidFill>
              <a:sym typeface="Wingdings" panose="05000000000000000000" pitchFamily="2" charset="2"/>
            </a:endParaRPr>
          </a:p>
          <a:p>
            <a:pPr>
              <a:lnSpc>
                <a:spcPct val="150000"/>
              </a:lnSpc>
            </a:pPr>
            <a:r>
              <a:rPr lang="nl-NL" sz="2400" b="1" dirty="0">
                <a:solidFill>
                  <a:srgbClr val="29358B"/>
                </a:solidFill>
                <a:sym typeface="Wingdings" panose="05000000000000000000" pitchFamily="2" charset="2"/>
              </a:rPr>
              <a:t>Hoe ontstaat een incident of calamiteit? O.a.:</a:t>
            </a:r>
          </a:p>
          <a:p>
            <a:pPr marL="450850"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Menselijk falen</a:t>
            </a:r>
          </a:p>
          <a:p>
            <a:pPr marL="908050" lvl="1"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Diagnose en (</a:t>
            </a:r>
            <a:r>
              <a:rPr lang="nl-NL" sz="2400" dirty="0" err="1">
                <a:solidFill>
                  <a:srgbClr val="29358B"/>
                </a:solidFill>
                <a:sym typeface="Wingdings" panose="05000000000000000000" pitchFamily="2" charset="2"/>
              </a:rPr>
              <a:t>be</a:t>
            </a:r>
            <a:r>
              <a:rPr lang="nl-NL" sz="2400" dirty="0">
                <a:solidFill>
                  <a:srgbClr val="29358B"/>
                </a:solidFill>
                <a:sym typeface="Wingdings" panose="05000000000000000000" pitchFamily="2" charset="2"/>
              </a:rPr>
              <a:t>)handeling</a:t>
            </a:r>
          </a:p>
          <a:p>
            <a:pPr marL="908050" lvl="1"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Bevoegd- en bekwaamheid</a:t>
            </a:r>
          </a:p>
          <a:p>
            <a:pPr marL="908050" lvl="1"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Communicatie, samenwerking en cultuur</a:t>
            </a:r>
          </a:p>
          <a:p>
            <a:pPr marL="450850"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Fouten in het zorgproces </a:t>
            </a:r>
          </a:p>
          <a:p>
            <a:pPr marL="908050" lvl="1"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Procedures en protocollen</a:t>
            </a:r>
          </a:p>
          <a:p>
            <a:pPr marL="908050" lvl="1"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Materiaal en apparatuur</a:t>
            </a:r>
          </a:p>
          <a:p>
            <a:pPr algn="ctr">
              <a:lnSpc>
                <a:spcPct val="150000"/>
              </a:lnSpc>
            </a:pPr>
            <a:endParaRPr lang="nl-NL" b="1" dirty="0">
              <a:solidFill>
                <a:srgbClr val="29358B"/>
              </a:solidFill>
              <a:sym typeface="Wingdings" panose="05000000000000000000" pitchFamily="2" charset="2"/>
            </a:endParaRPr>
          </a:p>
          <a:p>
            <a:pPr>
              <a:lnSpc>
                <a:spcPct val="150000"/>
              </a:lnSpc>
            </a:pPr>
            <a:endParaRPr lang="nl-NL" sz="2400" dirty="0">
              <a:solidFill>
                <a:srgbClr val="29358B"/>
              </a:solidFill>
              <a:sym typeface="Wingdings" panose="05000000000000000000" pitchFamily="2" charset="2"/>
            </a:endParaRPr>
          </a:p>
        </p:txBody>
      </p:sp>
    </p:spTree>
    <p:extLst>
      <p:ext uri="{BB962C8B-B14F-4D97-AF65-F5344CB8AC3E}">
        <p14:creationId xmlns:p14="http://schemas.microsoft.com/office/powerpoint/2010/main" val="2827166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p:cNvSpPr txBox="1"/>
          <p:nvPr/>
        </p:nvSpPr>
        <p:spPr>
          <a:xfrm>
            <a:off x="303810" y="633258"/>
            <a:ext cx="8588828" cy="541174"/>
          </a:xfrm>
          <a:prstGeom prst="rect">
            <a:avLst/>
          </a:prstGeom>
          <a:noFill/>
        </p:spPr>
        <p:txBody>
          <a:bodyPr wrap="square" rtlCol="0">
            <a:spAutoFit/>
          </a:bodyPr>
          <a:lstStyle/>
          <a:p>
            <a:pPr algn="ctr">
              <a:lnSpc>
                <a:spcPts val="3500"/>
              </a:lnSpc>
            </a:pPr>
            <a:r>
              <a:rPr lang="en-US" altLang="en-US" sz="3600" b="1" dirty="0" err="1">
                <a:solidFill>
                  <a:srgbClr val="29358B"/>
                </a:solidFill>
                <a:latin typeface="Arial" panose="020B0604020202020204" pitchFamily="34" charset="0"/>
                <a:cs typeface="Arial" panose="020B0604020202020204" pitchFamily="34" charset="0"/>
              </a:rPr>
              <a:t>Waarom</a:t>
            </a:r>
            <a:r>
              <a:rPr lang="en-US" altLang="en-US" sz="3600" b="1" dirty="0">
                <a:solidFill>
                  <a:srgbClr val="29358B"/>
                </a:solidFill>
                <a:latin typeface="Arial" panose="020B0604020202020204" pitchFamily="34" charset="0"/>
                <a:cs typeface="Arial" panose="020B0604020202020204" pitchFamily="34" charset="0"/>
              </a:rPr>
              <a:t> </a:t>
            </a:r>
            <a:r>
              <a:rPr lang="en-US" altLang="en-US" sz="3600" b="1" dirty="0" err="1">
                <a:solidFill>
                  <a:srgbClr val="29358B"/>
                </a:solidFill>
                <a:latin typeface="Arial" panose="020B0604020202020204" pitchFamily="34" charset="0"/>
                <a:cs typeface="Arial" panose="020B0604020202020204" pitchFamily="34" charset="0"/>
              </a:rPr>
              <a:t>patiëntveiligheid</a:t>
            </a:r>
            <a:r>
              <a:rPr lang="en-US" altLang="en-US" sz="3600" b="1" dirty="0">
                <a:solidFill>
                  <a:srgbClr val="29358B"/>
                </a:solidFill>
                <a:latin typeface="Arial" panose="020B0604020202020204" pitchFamily="34" charset="0"/>
                <a:cs typeface="Arial" panose="020B0604020202020204" pitchFamily="34" charset="0"/>
              </a:rPr>
              <a:t>?</a:t>
            </a:r>
          </a:p>
        </p:txBody>
      </p:sp>
      <p:sp>
        <p:nvSpPr>
          <p:cNvPr id="5" name="Tekstvak 4"/>
          <p:cNvSpPr txBox="1"/>
          <p:nvPr/>
        </p:nvSpPr>
        <p:spPr>
          <a:xfrm>
            <a:off x="610342" y="1980847"/>
            <a:ext cx="8480547" cy="2862322"/>
          </a:xfrm>
          <a:prstGeom prst="rect">
            <a:avLst/>
          </a:prstGeom>
          <a:noFill/>
        </p:spPr>
        <p:txBody>
          <a:bodyPr wrap="square" rtlCol="0">
            <a:spAutoFit/>
          </a:bodyPr>
          <a:lstStyle/>
          <a:p>
            <a:pPr algn="ctr">
              <a:lnSpc>
                <a:spcPct val="150000"/>
              </a:lnSpc>
            </a:pPr>
            <a:r>
              <a:rPr lang="nl-NL" sz="2400" dirty="0">
                <a:solidFill>
                  <a:srgbClr val="29358B"/>
                </a:solidFill>
                <a:sym typeface="Wingdings" panose="05000000000000000000" pitchFamily="2" charset="2"/>
              </a:rPr>
              <a:t>Zorggerelateerde en potentieel vermijdbare schade en sterfte bij de patiënt te voorkomen dan wel te minimaliseren.</a:t>
            </a:r>
          </a:p>
          <a:p>
            <a:pPr lvl="1">
              <a:lnSpc>
                <a:spcPct val="150000"/>
              </a:lnSpc>
            </a:pPr>
            <a:endParaRPr lang="nl-NL" sz="2400" dirty="0">
              <a:solidFill>
                <a:srgbClr val="29358B"/>
              </a:solidFill>
              <a:sym typeface="Wingdings" panose="05000000000000000000" pitchFamily="2" charset="2"/>
            </a:endParaRPr>
          </a:p>
          <a:p>
            <a:pPr>
              <a:lnSpc>
                <a:spcPct val="150000"/>
              </a:lnSpc>
            </a:pPr>
            <a:endParaRPr lang="nl-NL" sz="2400" dirty="0">
              <a:solidFill>
                <a:srgbClr val="29358B"/>
              </a:solidFill>
              <a:sym typeface="Wingdings" panose="05000000000000000000" pitchFamily="2" charset="2"/>
            </a:endParaRPr>
          </a:p>
          <a:p>
            <a:pPr>
              <a:lnSpc>
                <a:spcPct val="150000"/>
              </a:lnSpc>
            </a:pPr>
            <a:endParaRPr lang="nl-NL" sz="2400" dirty="0">
              <a:solidFill>
                <a:srgbClr val="29358B"/>
              </a:solidFill>
              <a:sym typeface="Wingdings" panose="05000000000000000000" pitchFamily="2" charset="2"/>
            </a:endParaRPr>
          </a:p>
        </p:txBody>
      </p:sp>
    </p:spTree>
    <p:extLst>
      <p:ext uri="{BB962C8B-B14F-4D97-AF65-F5344CB8AC3E}">
        <p14:creationId xmlns:p14="http://schemas.microsoft.com/office/powerpoint/2010/main" val="14565299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p:cNvSpPr txBox="1"/>
          <p:nvPr/>
        </p:nvSpPr>
        <p:spPr>
          <a:xfrm>
            <a:off x="303810" y="633258"/>
            <a:ext cx="8588828" cy="541174"/>
          </a:xfrm>
          <a:prstGeom prst="rect">
            <a:avLst/>
          </a:prstGeom>
          <a:noFill/>
        </p:spPr>
        <p:txBody>
          <a:bodyPr wrap="square" rtlCol="0">
            <a:spAutoFit/>
          </a:bodyPr>
          <a:lstStyle/>
          <a:p>
            <a:pPr algn="ctr">
              <a:lnSpc>
                <a:spcPts val="3500"/>
              </a:lnSpc>
            </a:pPr>
            <a:r>
              <a:rPr lang="en-US" altLang="en-US" sz="3600" b="1" dirty="0">
                <a:solidFill>
                  <a:srgbClr val="29358B"/>
                </a:solidFill>
                <a:latin typeface="Arial" panose="020B0604020202020204" pitchFamily="34" charset="0"/>
                <a:cs typeface="Arial" panose="020B0604020202020204" pitchFamily="34" charset="0"/>
              </a:rPr>
              <a:t> </a:t>
            </a:r>
            <a:r>
              <a:rPr lang="en-US" altLang="en-US" sz="3600" b="1" dirty="0" err="1">
                <a:solidFill>
                  <a:srgbClr val="29358B"/>
                </a:solidFill>
                <a:latin typeface="Arial" panose="020B0604020202020204" pitchFamily="34" charset="0"/>
                <a:cs typeface="Arial" panose="020B0604020202020204" pitchFamily="34" charset="0"/>
              </a:rPr>
              <a:t>Patiëntveiligheid</a:t>
            </a:r>
            <a:r>
              <a:rPr lang="en-US" altLang="en-US" sz="3600" b="1" dirty="0">
                <a:solidFill>
                  <a:srgbClr val="29358B"/>
                </a:solidFill>
                <a:latin typeface="Arial" panose="020B0604020202020204" pitchFamily="34" charset="0"/>
                <a:cs typeface="Arial" panose="020B0604020202020204" pitchFamily="34" charset="0"/>
              </a:rPr>
              <a:t> in Nederland</a:t>
            </a:r>
          </a:p>
        </p:txBody>
      </p:sp>
      <p:sp>
        <p:nvSpPr>
          <p:cNvPr id="5" name="Tekstvak 4"/>
          <p:cNvSpPr txBox="1"/>
          <p:nvPr/>
        </p:nvSpPr>
        <p:spPr>
          <a:xfrm>
            <a:off x="526975" y="1556569"/>
            <a:ext cx="8480547" cy="3827586"/>
          </a:xfrm>
          <a:prstGeom prst="rect">
            <a:avLst/>
          </a:prstGeom>
          <a:noFill/>
        </p:spPr>
        <p:txBody>
          <a:bodyPr wrap="square" rtlCol="0">
            <a:spAutoFit/>
          </a:bodyPr>
          <a:lstStyle/>
          <a:p>
            <a:pPr>
              <a:lnSpc>
                <a:spcPct val="150000"/>
              </a:lnSpc>
            </a:pPr>
            <a:r>
              <a:rPr lang="nl-NL" sz="2400" dirty="0">
                <a:solidFill>
                  <a:srgbClr val="29358B"/>
                </a:solidFill>
                <a:sym typeface="Wingdings" panose="05000000000000000000" pitchFamily="2" charset="2"/>
              </a:rPr>
              <a:t>Cijfers vermijdbare schade in Nederlandse ziekenhuizen 2004</a:t>
            </a:r>
            <a:endParaRPr lang="nl-NL" sz="900" dirty="0">
              <a:solidFill>
                <a:srgbClr val="29358B"/>
              </a:solidFill>
              <a:sym typeface="Wingdings" panose="05000000000000000000" pitchFamily="2" charset="2"/>
            </a:endParaRPr>
          </a:p>
          <a:p>
            <a:pPr marL="450850"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5,7% zorggerelateerde schade</a:t>
            </a:r>
          </a:p>
          <a:p>
            <a:pPr marL="450850"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2,3% vermijdbare schade</a:t>
            </a:r>
          </a:p>
          <a:p>
            <a:pPr marL="908050" lvl="1" indent="-450850">
              <a:lnSpc>
                <a:spcPct val="150000"/>
              </a:lnSpc>
              <a:buFont typeface="Wingdings" panose="05000000000000000000" pitchFamily="2" charset="2"/>
              <a:buChar char="v"/>
            </a:pPr>
            <a:r>
              <a:rPr lang="nl-NL" sz="2000" dirty="0">
                <a:solidFill>
                  <a:srgbClr val="29358B"/>
                </a:solidFill>
                <a:sym typeface="Wingdings" panose="05000000000000000000" pitchFamily="2" charset="2"/>
              </a:rPr>
              <a:t>6000 patiënten blijvende schade</a:t>
            </a:r>
          </a:p>
          <a:p>
            <a:pPr marL="908050" lvl="1" indent="-450850">
              <a:lnSpc>
                <a:spcPct val="150000"/>
              </a:lnSpc>
              <a:buFont typeface="Wingdings" panose="05000000000000000000" pitchFamily="2" charset="2"/>
              <a:buChar char="v"/>
            </a:pPr>
            <a:r>
              <a:rPr lang="nl-NL" sz="2000" dirty="0">
                <a:solidFill>
                  <a:srgbClr val="29358B"/>
                </a:solidFill>
                <a:sym typeface="Wingdings" panose="05000000000000000000" pitchFamily="2" charset="2"/>
              </a:rPr>
              <a:t>1735 (4,1%) potentieel vermijdbare sterfte</a:t>
            </a:r>
          </a:p>
          <a:p>
            <a:pPr lvl="1">
              <a:lnSpc>
                <a:spcPct val="150000"/>
              </a:lnSpc>
            </a:pPr>
            <a:endParaRPr lang="nl-NL" sz="2000" dirty="0">
              <a:solidFill>
                <a:srgbClr val="29358B"/>
              </a:solidFill>
              <a:sym typeface="Wingdings" panose="05000000000000000000" pitchFamily="2" charset="2"/>
            </a:endParaRPr>
          </a:p>
          <a:p>
            <a:pPr lvl="1">
              <a:lnSpc>
                <a:spcPct val="150000"/>
              </a:lnSpc>
            </a:pPr>
            <a:endParaRPr lang="nl-NL" sz="2000" dirty="0">
              <a:solidFill>
                <a:srgbClr val="29358B"/>
              </a:solidFill>
              <a:sym typeface="Wingdings" panose="05000000000000000000" pitchFamily="2" charset="2"/>
            </a:endParaRPr>
          </a:p>
          <a:p>
            <a:pPr lvl="1">
              <a:lnSpc>
                <a:spcPct val="150000"/>
              </a:lnSpc>
            </a:pPr>
            <a:r>
              <a:rPr lang="nl-NL" sz="1100" dirty="0">
                <a:solidFill>
                  <a:srgbClr val="29358B"/>
                </a:solidFill>
                <a:latin typeface="Arial" panose="020B0604020202020204" pitchFamily="34" charset="0"/>
                <a:ea typeface="Arial" panose="020B0604020202020204" pitchFamily="34" charset="0"/>
              </a:rPr>
              <a:t>(de Bruijne, Zegers, Hoonhout &amp; Wagner, 2007). </a:t>
            </a:r>
            <a:endParaRPr lang="nl-NL" sz="1100" b="1" dirty="0">
              <a:solidFill>
                <a:srgbClr val="29358B"/>
              </a:solidFill>
              <a:sym typeface="Wingdings" panose="05000000000000000000" pitchFamily="2" charset="2"/>
            </a:endParaRPr>
          </a:p>
        </p:txBody>
      </p:sp>
    </p:spTree>
    <p:extLst>
      <p:ext uri="{BB962C8B-B14F-4D97-AF65-F5344CB8AC3E}">
        <p14:creationId xmlns:p14="http://schemas.microsoft.com/office/powerpoint/2010/main" val="4172858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p:cNvSpPr txBox="1"/>
          <p:nvPr/>
        </p:nvSpPr>
        <p:spPr>
          <a:xfrm>
            <a:off x="303810" y="633258"/>
            <a:ext cx="8588828" cy="541174"/>
          </a:xfrm>
          <a:prstGeom prst="rect">
            <a:avLst/>
          </a:prstGeom>
          <a:noFill/>
        </p:spPr>
        <p:txBody>
          <a:bodyPr wrap="square" rtlCol="0">
            <a:spAutoFit/>
          </a:bodyPr>
          <a:lstStyle/>
          <a:p>
            <a:pPr algn="ctr">
              <a:lnSpc>
                <a:spcPts val="3500"/>
              </a:lnSpc>
            </a:pPr>
            <a:r>
              <a:rPr lang="en-US" altLang="en-US" sz="3600" b="1" dirty="0">
                <a:solidFill>
                  <a:srgbClr val="29358B"/>
                </a:solidFill>
                <a:latin typeface="Arial" panose="020B0604020202020204" pitchFamily="34" charset="0"/>
                <a:cs typeface="Arial" panose="020B0604020202020204" pitchFamily="34" charset="0"/>
              </a:rPr>
              <a:t> </a:t>
            </a:r>
            <a:r>
              <a:rPr lang="en-US" altLang="en-US" sz="3600" b="1" dirty="0" err="1">
                <a:solidFill>
                  <a:srgbClr val="29358B"/>
                </a:solidFill>
                <a:latin typeface="Arial" panose="020B0604020202020204" pitchFamily="34" charset="0"/>
                <a:cs typeface="Arial" panose="020B0604020202020204" pitchFamily="34" charset="0"/>
              </a:rPr>
              <a:t>Patiëntveiligheid</a:t>
            </a:r>
            <a:r>
              <a:rPr lang="en-US" altLang="en-US" sz="3600" b="1" dirty="0">
                <a:solidFill>
                  <a:srgbClr val="29358B"/>
                </a:solidFill>
                <a:latin typeface="Arial" panose="020B0604020202020204" pitchFamily="34" charset="0"/>
                <a:cs typeface="Arial" panose="020B0604020202020204" pitchFamily="34" charset="0"/>
              </a:rPr>
              <a:t> in Nederland</a:t>
            </a:r>
          </a:p>
        </p:txBody>
      </p:sp>
      <p:sp>
        <p:nvSpPr>
          <p:cNvPr id="5" name="Tekstvak 4"/>
          <p:cNvSpPr txBox="1"/>
          <p:nvPr/>
        </p:nvSpPr>
        <p:spPr>
          <a:xfrm>
            <a:off x="663453" y="1468500"/>
            <a:ext cx="7772209" cy="5586145"/>
          </a:xfrm>
          <a:prstGeom prst="rect">
            <a:avLst/>
          </a:prstGeom>
          <a:noFill/>
        </p:spPr>
        <p:txBody>
          <a:bodyPr wrap="square" rtlCol="0">
            <a:spAutoFit/>
          </a:bodyPr>
          <a:lstStyle/>
          <a:p>
            <a:pPr>
              <a:lnSpc>
                <a:spcPct val="150000"/>
              </a:lnSpc>
            </a:pPr>
            <a:r>
              <a:rPr lang="nl-NL" sz="2400" b="1" dirty="0">
                <a:solidFill>
                  <a:srgbClr val="29358B"/>
                </a:solidFill>
                <a:sym typeface="Wingdings" panose="05000000000000000000" pitchFamily="2" charset="2"/>
              </a:rPr>
              <a:t>VMS thema’s (5 van 10):</a:t>
            </a:r>
          </a:p>
          <a:p>
            <a:pPr marL="450850"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High Risk Medicatie (HRM)</a:t>
            </a:r>
          </a:p>
          <a:p>
            <a:pPr marL="450850"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Kwetsbare ouderen</a:t>
            </a:r>
          </a:p>
          <a:p>
            <a:pPr marL="450850"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Vroege herkenning en behandeling van pijn</a:t>
            </a:r>
          </a:p>
          <a:p>
            <a:pPr marL="450850"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Vroege herkenning en behandeling van de vitaal bedreigde patiënt</a:t>
            </a:r>
          </a:p>
          <a:p>
            <a:pPr marL="450850" indent="-450850">
              <a:lnSpc>
                <a:spcPct val="150000"/>
              </a:lnSpc>
              <a:buFont typeface="Wingdings" panose="05000000000000000000" pitchFamily="2" charset="2"/>
              <a:buChar char="v"/>
            </a:pPr>
            <a:r>
              <a:rPr lang="nl-NL" sz="2400" dirty="0">
                <a:solidFill>
                  <a:srgbClr val="29358B"/>
                </a:solidFill>
                <a:sym typeface="Wingdings" panose="05000000000000000000" pitchFamily="2" charset="2"/>
              </a:rPr>
              <a:t>Voorkomen van wondinfecties na een operatie</a:t>
            </a:r>
          </a:p>
          <a:p>
            <a:pPr>
              <a:lnSpc>
                <a:spcPct val="150000"/>
              </a:lnSpc>
            </a:pPr>
            <a:r>
              <a:rPr lang="nl-NL" dirty="0">
                <a:solidFill>
                  <a:srgbClr val="29358B"/>
                </a:solidFill>
                <a:sym typeface="Wingdings" panose="05000000000000000000" pitchFamily="2" charset="2"/>
              </a:rPr>
              <a:t>         </a:t>
            </a:r>
            <a:r>
              <a:rPr lang="nl-NL" sz="1000" dirty="0">
                <a:solidFill>
                  <a:srgbClr val="29358B"/>
                </a:solidFill>
                <a:sym typeface="Wingdings" panose="05000000000000000000" pitchFamily="2" charset="2"/>
              </a:rPr>
              <a:t>(NVZ &amp; NFU, </a:t>
            </a:r>
            <a:r>
              <a:rPr lang="nl-NL" sz="1000" dirty="0" err="1">
                <a:solidFill>
                  <a:srgbClr val="29358B"/>
                </a:solidFill>
                <a:sym typeface="Wingdings" panose="05000000000000000000" pitchFamily="2" charset="2"/>
              </a:rPr>
              <a:t>z.d.</a:t>
            </a:r>
            <a:r>
              <a:rPr lang="nl-NL" sz="1000" dirty="0">
                <a:solidFill>
                  <a:srgbClr val="29358B"/>
                </a:solidFill>
                <a:sym typeface="Wingdings" panose="05000000000000000000" pitchFamily="2" charset="2"/>
              </a:rPr>
              <a:t>)</a:t>
            </a:r>
          </a:p>
          <a:p>
            <a:pPr>
              <a:lnSpc>
                <a:spcPct val="150000"/>
              </a:lnSpc>
            </a:pPr>
            <a:endParaRPr lang="nl-NL" sz="2400" dirty="0">
              <a:solidFill>
                <a:srgbClr val="29358B"/>
              </a:solidFill>
              <a:sym typeface="Wingdings" panose="05000000000000000000" pitchFamily="2" charset="2"/>
            </a:endParaRPr>
          </a:p>
          <a:p>
            <a:pPr>
              <a:lnSpc>
                <a:spcPct val="150000"/>
              </a:lnSpc>
            </a:pPr>
            <a:endParaRPr lang="nl-NL" sz="2400" dirty="0">
              <a:solidFill>
                <a:srgbClr val="29358B"/>
              </a:solidFill>
              <a:sym typeface="Wingdings" panose="05000000000000000000" pitchFamily="2" charset="2"/>
            </a:endParaRPr>
          </a:p>
        </p:txBody>
      </p:sp>
    </p:spTree>
    <p:extLst>
      <p:ext uri="{BB962C8B-B14F-4D97-AF65-F5344CB8AC3E}">
        <p14:creationId xmlns:p14="http://schemas.microsoft.com/office/powerpoint/2010/main" val="3356424648"/>
      </p:ext>
    </p:extLst>
  </p:cSld>
  <p:clrMapOvr>
    <a:masterClrMapping/>
  </p:clrMapOvr>
</p:sld>
</file>

<file path=ppt/theme/theme1.xml><?xml version="1.0" encoding="utf-8"?>
<a:theme xmlns:a="http://schemas.openxmlformats.org/drawingml/2006/main" name="Kantoorthema">
  <a:themeElements>
    <a:clrScheme name="Kantoorth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thema">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Kantoorthema">
  <a:themeElements>
    <a:clrScheme name="Kantoorth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thema">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2729</TotalTime>
  <Words>797</Words>
  <Application>Microsoft Macintosh PowerPoint</Application>
  <PresentationFormat>Diavoorstelling (4:3)</PresentationFormat>
  <Paragraphs>136</Paragraphs>
  <Slides>15</Slides>
  <Notes>15</Notes>
  <HiddenSlides>0</HiddenSlides>
  <MMClips>0</MMClips>
  <ScaleCrop>false</ScaleCrop>
  <HeadingPairs>
    <vt:vector size="6" baseType="variant">
      <vt:variant>
        <vt:lpstr>Gebruikte lettertypen</vt:lpstr>
      </vt:variant>
      <vt:variant>
        <vt:i4>4</vt:i4>
      </vt:variant>
      <vt:variant>
        <vt:lpstr>Thema</vt:lpstr>
      </vt:variant>
      <vt:variant>
        <vt:i4>2</vt:i4>
      </vt:variant>
      <vt:variant>
        <vt:lpstr>Diatitels</vt:lpstr>
      </vt:variant>
      <vt:variant>
        <vt:i4>15</vt:i4>
      </vt:variant>
    </vt:vector>
  </HeadingPairs>
  <TitlesOfParts>
    <vt:vector size="21" baseType="lpstr">
      <vt:lpstr>Arial</vt:lpstr>
      <vt:lpstr>Calibri</vt:lpstr>
      <vt:lpstr>Calibri Light</vt:lpstr>
      <vt:lpstr>Wingdings</vt:lpstr>
      <vt:lpstr>Kantoorthema</vt:lpstr>
      <vt:lpstr>2_Kantoorthema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theFactor.e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Ludo Brink</dc:creator>
  <cp:lastModifiedBy>Sarah Walburg</cp:lastModifiedBy>
  <cp:revision>254</cp:revision>
  <dcterms:created xsi:type="dcterms:W3CDTF">2015-01-07T15:56:41Z</dcterms:created>
  <dcterms:modified xsi:type="dcterms:W3CDTF">2020-01-23T13:58:27Z</dcterms:modified>
</cp:coreProperties>
</file>