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8"/>
  </p:notesMasterIdLst>
  <p:sldIdLst>
    <p:sldId id="257" r:id="rId5"/>
    <p:sldId id="258" r:id="rId6"/>
    <p:sldId id="259" r:id="rId7"/>
    <p:sldId id="260" r:id="rId8"/>
    <p:sldId id="261" r:id="rId9"/>
    <p:sldId id="262" r:id="rId10"/>
    <p:sldId id="263" r:id="rId11"/>
    <p:sldId id="264" r:id="rId12"/>
    <p:sldId id="265" r:id="rId13"/>
    <p:sldId id="266" r:id="rId14"/>
    <p:sldId id="267" r:id="rId15"/>
    <p:sldId id="268" r:id="rId16"/>
    <p:sldId id="270" r:id="rId1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29"/>
    <p:restoredTop sz="54504"/>
  </p:normalViewPr>
  <p:slideViewPr>
    <p:cSldViewPr snapToGrid="0" snapToObjects="1">
      <p:cViewPr varScale="1">
        <p:scale>
          <a:sx n="40" d="100"/>
          <a:sy n="40" d="100"/>
        </p:scale>
        <p:origin x="1884"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6D87EE-EF94-2A4F-8412-F38ECDB11E6C}" type="datetimeFigureOut">
              <a:rPr lang="nl-NL" smtClean="0"/>
              <a:t>12-2-2020</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l-NL"/>
              <a:t>Tekststijl van het model bewerken
Tweede niveau
Derde niveau
Vierde niveau
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A6290E-45FE-AA49-B1EC-052C922E0281}" type="slidenum">
              <a:rPr lang="nl-NL" smtClean="0"/>
              <a:t>‹nr.›</a:t>
            </a:fld>
            <a:endParaRPr lang="nl-NL"/>
          </a:p>
        </p:txBody>
      </p:sp>
    </p:spTree>
    <p:extLst>
      <p:ext uri="{BB962C8B-B14F-4D97-AF65-F5344CB8AC3E}">
        <p14:creationId xmlns:p14="http://schemas.microsoft.com/office/powerpoint/2010/main" val="2234480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9A6290E-45FE-AA49-B1EC-052C922E0281}" type="slidenum">
              <a:rPr lang="nl-NL" smtClean="0"/>
              <a:t>1</a:t>
            </a:fld>
            <a:endParaRPr lang="nl-NL"/>
          </a:p>
        </p:txBody>
      </p:sp>
    </p:spTree>
    <p:extLst>
      <p:ext uri="{BB962C8B-B14F-4D97-AF65-F5344CB8AC3E}">
        <p14:creationId xmlns:p14="http://schemas.microsoft.com/office/powerpoint/2010/main" val="2708378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spcAft>
                <a:spcPts val="0"/>
              </a:spcAft>
            </a:pPr>
            <a:r>
              <a:rPr lang="nl-NL" sz="1200" dirty="0">
                <a:effectLst/>
                <a:latin typeface="Times" pitchFamily="2" charset="0"/>
                <a:ea typeface="Calibri" panose="020F0502020204030204" pitchFamily="34" charset="0"/>
                <a:cs typeface="Times New Roman" panose="02020603050405020304" pitchFamily="18" charset="0"/>
              </a:rPr>
              <a:t>Gedrag is alles wat we doen. Alle handelingen die we verrichten, dingen die je uit jezelf doet maar ook als reactie op je omgeving. Alle bewegingen en woorden die we zeggen (waarneembaar voor de buitenwereld) en onze gedachtes en gevoelens (niet waarneembaar voor de buitenwereld) (</a:t>
            </a:r>
            <a:r>
              <a:rPr lang="nl-NL" sz="1200" dirty="0" err="1">
                <a:effectLst/>
                <a:latin typeface="Times" pitchFamily="2" charset="0"/>
                <a:ea typeface="Calibri" panose="020F0502020204030204" pitchFamily="34" charset="0"/>
                <a:cs typeface="Times New Roman" panose="02020603050405020304" pitchFamily="18" charset="0"/>
              </a:rPr>
              <a:t>Tiggelaar</a:t>
            </a:r>
            <a:r>
              <a:rPr lang="nl-NL" sz="1200" dirty="0">
                <a:effectLst/>
                <a:latin typeface="Times" pitchFamily="2" charset="0"/>
                <a:ea typeface="Calibri" panose="020F0502020204030204" pitchFamily="34" charset="0"/>
                <a:cs typeface="Times New Roman" panose="02020603050405020304" pitchFamily="18" charset="0"/>
              </a:rPr>
              <a:t>, 2010). Volgens de </a:t>
            </a:r>
            <a:r>
              <a:rPr lang="nl-NL" sz="1200" dirty="0" err="1">
                <a:effectLst/>
                <a:latin typeface="Times" pitchFamily="2" charset="0"/>
                <a:ea typeface="Calibri" panose="020F0502020204030204" pitchFamily="34" charset="0"/>
                <a:cs typeface="Times New Roman" panose="02020603050405020304" pitchFamily="18" charset="0"/>
              </a:rPr>
              <a:t>dual</a:t>
            </a:r>
            <a:r>
              <a:rPr lang="nl-NL" sz="1200" dirty="0">
                <a:effectLst/>
                <a:latin typeface="Times" pitchFamily="2" charset="0"/>
                <a:ea typeface="Calibri" panose="020F0502020204030204" pitchFamily="34" charset="0"/>
                <a:cs typeface="Times New Roman" panose="02020603050405020304" pitchFamily="18" charset="0"/>
              </a:rPr>
              <a:t>-system benadering bestaat ons gedrag uit twee soorten gedragingen: bewust en onbewust gedrag (</a:t>
            </a:r>
            <a:r>
              <a:rPr lang="nl-NL" sz="1200" dirty="0" err="1">
                <a:effectLst/>
                <a:latin typeface="Times" pitchFamily="2" charset="0"/>
                <a:ea typeface="Calibri" panose="020F0502020204030204" pitchFamily="34" charset="0"/>
                <a:cs typeface="Times New Roman" panose="02020603050405020304" pitchFamily="18" charset="0"/>
              </a:rPr>
              <a:t>Kahneman</a:t>
            </a:r>
            <a:r>
              <a:rPr lang="nl-NL" sz="1200" dirty="0">
                <a:effectLst/>
                <a:latin typeface="Times" pitchFamily="2" charset="0"/>
                <a:ea typeface="Calibri" panose="020F0502020204030204" pitchFamily="34" charset="0"/>
                <a:cs typeface="Times New Roman" panose="02020603050405020304" pitchFamily="18" charset="0"/>
              </a:rPr>
              <a:t>, 2011). </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l-NL" sz="1200" dirty="0">
                <a:effectLst/>
                <a:latin typeface="Times" pitchFamily="2" charset="0"/>
                <a:ea typeface="Calibri" panose="020F0502020204030204" pitchFamily="34" charset="0"/>
                <a:cs typeface="Times New Roman" panose="02020603050405020304" pitchFamily="18" charset="0"/>
              </a:rPr>
              <a:t> </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l-NL" sz="1200" dirty="0">
                <a:effectLst/>
                <a:latin typeface="Times" pitchFamily="2" charset="0"/>
                <a:ea typeface="Calibri" panose="020F0502020204030204" pitchFamily="34" charset="0"/>
                <a:cs typeface="Times New Roman" panose="02020603050405020304" pitchFamily="18" charset="0"/>
              </a:rPr>
              <a:t>Ons bewuste gedrag is het gevolg van de plannen die we maken en gedachtes die we daarbij hebben. Dit is ongeveer 5% van ons gehele gedrag. Het zijn dingen die we niet vaak doen. Iets wat je bijvoorbeeld voor het allereerst gaat doen. We schatten het belang in van het voorgenomen gedrag, door allerlei overtuigingen te verzamelen. Hierbij gaat het er niet om of het gedrag daadwerkelijk nuttig is, maar slechts om wat wijzelf daarover denken. We overdenken wat andere mensen zullen vinden van het voorgenomen gedrag. Hierbij gaat het om wat wij denken dat mensen, vaak mensen die ons dierbaar zijn, denken over het voorgenomen gedrag, niet wat zij werkelijk vinden. Als laatste vragen we ons af of wij ons voorgenomen gedrag daadwerkelijk kunnen uitvoeren. Hierbij gaat het niet om of wij werkelijk ergens goed of slecht in zijn, maar hoe wij hierover denken (</a:t>
            </a:r>
            <a:r>
              <a:rPr lang="nl-NL" sz="1200" dirty="0" err="1">
                <a:effectLst/>
                <a:latin typeface="Times" pitchFamily="2" charset="0"/>
                <a:ea typeface="Calibri" panose="020F0502020204030204" pitchFamily="34" charset="0"/>
                <a:cs typeface="Times New Roman" panose="02020603050405020304" pitchFamily="18" charset="0"/>
              </a:rPr>
              <a:t>Kahneman</a:t>
            </a:r>
            <a:r>
              <a:rPr lang="nl-NL" sz="1200" dirty="0">
                <a:effectLst/>
                <a:latin typeface="Times" pitchFamily="2" charset="0"/>
                <a:ea typeface="Calibri" panose="020F0502020204030204" pitchFamily="34" charset="0"/>
                <a:cs typeface="Times New Roman" panose="02020603050405020304" pitchFamily="18" charset="0"/>
              </a:rPr>
              <a:t>, 2011; </a:t>
            </a:r>
            <a:r>
              <a:rPr lang="nl-NL" sz="1200" dirty="0" err="1">
                <a:effectLst/>
                <a:latin typeface="Times" pitchFamily="2" charset="0"/>
                <a:ea typeface="Calibri" panose="020F0502020204030204" pitchFamily="34" charset="0"/>
                <a:cs typeface="Times New Roman" panose="02020603050405020304" pitchFamily="18" charset="0"/>
              </a:rPr>
              <a:t>Tiggelaar</a:t>
            </a:r>
            <a:r>
              <a:rPr lang="nl-NL" sz="1200" dirty="0">
                <a:effectLst/>
                <a:latin typeface="Times" pitchFamily="2" charset="0"/>
                <a:ea typeface="Calibri" panose="020F0502020204030204" pitchFamily="34" charset="0"/>
                <a:cs typeface="Times New Roman" panose="02020603050405020304" pitchFamily="18" charset="0"/>
              </a:rPr>
              <a:t>, 2010). </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l-NL" sz="1200" dirty="0">
                <a:effectLst/>
                <a:latin typeface="Times" pitchFamily="2" charset="0"/>
                <a:ea typeface="Calibri" panose="020F0502020204030204" pitchFamily="34" charset="0"/>
                <a:cs typeface="Times New Roman" panose="02020603050405020304" pitchFamily="18" charset="0"/>
              </a:rPr>
              <a:t> </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nl-NL" sz="1200" dirty="0">
                <a:effectLst/>
                <a:latin typeface="Times" pitchFamily="2" charset="0"/>
                <a:ea typeface="Calibri" panose="020F0502020204030204" pitchFamily="34" charset="0"/>
                <a:cs typeface="Times New Roman" panose="02020603050405020304" pitchFamily="18" charset="0"/>
              </a:rPr>
              <a:t>Onbewust gedrag is gedrag op de automatische piloot. Doordat gedragingen bijvoorbeeld in het verleden goed werkten wordt dit nu automatisch herhaald (je referentiekader), zonder erbij na te denken. Dit is ongeveer 95% van ons gehele gedrag. We hebben een automatische afkeer tegen gedrag dat meteen vervelend voelt en een automatische voorkeur voor gedrag dat automatisch goed voelt (je comfortzone). Dit maakt dat er een strijd is tussen geplande bewuste gedragingen en onbewuste automatische gedragingen, wat het lastig maakt om je gedrag te veranderen. We onderschatten te vaak de macht van de gewoonte en we overschatten de kracht van onze keuzes. Dit komt doordat ons onbewuste gedrag dagelijks wordt versterkt door externe prikkels (collega’s, vrienden, familie etc.) en gedragsverandering pas in de loop der tijd iets oplevert, het kost soms maanden of jaren herhalingen (die een automatische afkeer oproepen) van dagelijkse handelingen voordat je resultaat ziet (</a:t>
            </a:r>
            <a:r>
              <a:rPr lang="nl-NL" sz="1200" dirty="0" err="1">
                <a:effectLst/>
                <a:latin typeface="Times" pitchFamily="2" charset="0"/>
                <a:ea typeface="Calibri" panose="020F0502020204030204" pitchFamily="34" charset="0"/>
                <a:cs typeface="Times New Roman" panose="02020603050405020304" pitchFamily="18" charset="0"/>
              </a:rPr>
              <a:t>Kahneman</a:t>
            </a:r>
            <a:r>
              <a:rPr lang="nl-NL" sz="1200" dirty="0">
                <a:effectLst/>
                <a:latin typeface="Times" pitchFamily="2" charset="0"/>
                <a:ea typeface="Calibri" panose="020F0502020204030204" pitchFamily="34" charset="0"/>
                <a:cs typeface="Times New Roman" panose="02020603050405020304" pitchFamily="18" charset="0"/>
              </a:rPr>
              <a:t>, 2011; </a:t>
            </a:r>
            <a:r>
              <a:rPr lang="nl-NL" sz="1200" dirty="0" err="1">
                <a:effectLst/>
                <a:latin typeface="Times" pitchFamily="2" charset="0"/>
                <a:ea typeface="Calibri" panose="020F0502020204030204" pitchFamily="34" charset="0"/>
                <a:cs typeface="Times New Roman" panose="02020603050405020304" pitchFamily="18" charset="0"/>
              </a:rPr>
              <a:t>Tiggelaar</a:t>
            </a:r>
            <a:r>
              <a:rPr lang="nl-NL" sz="1200" dirty="0">
                <a:effectLst/>
                <a:latin typeface="Times" pitchFamily="2" charset="0"/>
                <a:ea typeface="Calibri" panose="020F0502020204030204" pitchFamily="34" charset="0"/>
                <a:cs typeface="Times New Roman" panose="02020603050405020304" pitchFamily="18" charset="0"/>
              </a:rPr>
              <a:t>, 2010). </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Times" pitchFamily="2" charset="0"/>
                <a:ea typeface="Calibri" panose="020F0502020204030204" pitchFamily="34" charset="0"/>
                <a:cs typeface="Times New Roman" panose="02020603050405020304" pitchFamily="18" charset="0"/>
              </a:rPr>
              <a:t>Dagelijkse gewoontes (onbewust gedrag) bepalen hoe anderen ons zien. Als een ander jouw karakter of persoonlijkheid moet omschrijven, dan zal hij of zij dit doen aan de hand van jouw onbewuste gedrag. Het is dus van belang, dat als je wilt werken aan je persoonlijke ontwikkeling, je het onbewuste gedrag gaat aanpakken en nieuwe gewoontes gaat creëren (</a:t>
            </a:r>
            <a:r>
              <a:rPr lang="nl-NL" sz="1200" dirty="0" err="1">
                <a:effectLst/>
                <a:latin typeface="Times" pitchFamily="2" charset="0"/>
                <a:ea typeface="Calibri" panose="020F0502020204030204" pitchFamily="34" charset="0"/>
                <a:cs typeface="Times New Roman" panose="02020603050405020304" pitchFamily="18" charset="0"/>
              </a:rPr>
              <a:t>Kahneman</a:t>
            </a:r>
            <a:r>
              <a:rPr lang="nl-NL" sz="1200" dirty="0">
                <a:effectLst/>
                <a:latin typeface="Times" pitchFamily="2" charset="0"/>
                <a:ea typeface="Calibri" panose="020F0502020204030204" pitchFamily="34" charset="0"/>
                <a:cs typeface="Times New Roman" panose="02020603050405020304" pitchFamily="18" charset="0"/>
              </a:rPr>
              <a:t>, 2011; </a:t>
            </a:r>
            <a:r>
              <a:rPr lang="nl-NL" sz="1200" dirty="0" err="1">
                <a:effectLst/>
                <a:latin typeface="Times" pitchFamily="2" charset="0"/>
                <a:ea typeface="Calibri" panose="020F0502020204030204" pitchFamily="34" charset="0"/>
                <a:cs typeface="Times New Roman" panose="02020603050405020304" pitchFamily="18" charset="0"/>
              </a:rPr>
              <a:t>Tiggelaar</a:t>
            </a:r>
            <a:r>
              <a:rPr lang="nl-NL" sz="1200" dirty="0">
                <a:effectLst/>
                <a:latin typeface="Times" pitchFamily="2" charset="0"/>
                <a:ea typeface="Calibri" panose="020F0502020204030204" pitchFamily="34" charset="0"/>
                <a:cs typeface="Times New Roman" panose="02020603050405020304" pitchFamily="18" charset="0"/>
              </a:rPr>
              <a:t>, 2010).  </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p>
        </p:txBody>
      </p:sp>
      <p:sp>
        <p:nvSpPr>
          <p:cNvPr id="4" name="Tijdelijke aanduiding voor dianummer 3"/>
          <p:cNvSpPr>
            <a:spLocks noGrp="1"/>
          </p:cNvSpPr>
          <p:nvPr>
            <p:ph type="sldNum" sz="quarter" idx="5"/>
          </p:nvPr>
        </p:nvSpPr>
        <p:spPr/>
        <p:txBody>
          <a:bodyPr/>
          <a:lstStyle/>
          <a:p>
            <a:fld id="{C9A6290E-45FE-AA49-B1EC-052C922E0281}" type="slidenum">
              <a:rPr lang="nl-NL" smtClean="0"/>
              <a:t>3</a:t>
            </a:fld>
            <a:endParaRPr lang="nl-NL"/>
          </a:p>
        </p:txBody>
      </p:sp>
    </p:spTree>
    <p:extLst>
      <p:ext uri="{BB962C8B-B14F-4D97-AF65-F5344CB8AC3E}">
        <p14:creationId xmlns:p14="http://schemas.microsoft.com/office/powerpoint/2010/main" val="168726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Ervaring.</a:t>
            </a:r>
          </a:p>
          <a:p>
            <a:pPr marL="228600" indent="-228600">
              <a:buAutoNum type="arabicPeriod"/>
            </a:pPr>
            <a:r>
              <a:rPr lang="nl-NL" dirty="0"/>
              <a:t>Eigen ervaring</a:t>
            </a:r>
          </a:p>
          <a:p>
            <a:pPr marL="685800" lvl="1" indent="-228600">
              <a:buAutoNum type="arabicPeriod"/>
            </a:pPr>
            <a:r>
              <a:rPr lang="nl-NL" dirty="0"/>
              <a:t>Alles wat je zelf uitprobeert; sommige dingen werken wel en sommige dingen werken niet. De dingen die wel werken worden opgeslagen.</a:t>
            </a:r>
          </a:p>
          <a:p>
            <a:pPr marL="685800" lvl="1" indent="-228600">
              <a:buAutoNum type="arabicPeriod"/>
            </a:pPr>
            <a:r>
              <a:rPr lang="nl-NL" dirty="0"/>
              <a:t>Voorgestelde ervaring: fantasieën. Je denkt na hoe je een probleem op je werk gaat oplossen, over hoe je een gesprek gaat voeren. Dit is minder krachtig dan echte ervaringen, maar het leid wel tot ‘opgeslagen gedrag’.</a:t>
            </a:r>
          </a:p>
          <a:p>
            <a:pPr marL="685800" lvl="1" indent="-228600">
              <a:buAutoNum type="arabicPeriod"/>
            </a:pPr>
            <a:r>
              <a:rPr lang="nl-NL" dirty="0"/>
              <a:t>Ervaring van anderen: kijken hoe anderen iets voordoen of wanneer ze iets vertellen. Is ook minder krachtig dan eigen ervaring.</a:t>
            </a:r>
          </a:p>
          <a:p>
            <a:pPr marL="0" lvl="0" indent="0">
              <a:buNone/>
            </a:pPr>
            <a:endParaRPr lang="nl-NL" dirty="0"/>
          </a:p>
          <a:p>
            <a:pPr marL="0" lvl="0" indent="0">
              <a:buNone/>
            </a:pPr>
            <a:r>
              <a:rPr lang="nl-NL" b="1" dirty="0"/>
              <a:t>Pijn en plezier</a:t>
            </a:r>
          </a:p>
          <a:p>
            <a:pPr marL="0" lvl="0" indent="0">
              <a:buNone/>
            </a:pPr>
            <a:r>
              <a:rPr lang="nl-NL" dirty="0"/>
              <a:t>Hoe wordt bepaald gedrag een automatisme?</a:t>
            </a:r>
          </a:p>
          <a:p>
            <a:pPr marL="0" lvl="0" indent="0">
              <a:buNone/>
            </a:pPr>
            <a:r>
              <a:rPr lang="nl-NL" dirty="0"/>
              <a:t>Gedrag dat meteen leidt tot plezier leidt tot automatisme, gedrag dat leidt tot een vervelend gevoel voor onszelf niet.</a:t>
            </a:r>
          </a:p>
          <a:p>
            <a:pPr marL="0" lvl="0" indent="0">
              <a:buNone/>
            </a:pPr>
            <a:r>
              <a:rPr lang="nl-NL" dirty="0"/>
              <a:t>Gedrag neemt toe als we met dat gedrag plezier kunnen verhogen en pijn kunnen vermijden.</a:t>
            </a:r>
          </a:p>
          <a:p>
            <a:pPr marL="0" lvl="0" indent="0">
              <a:buNone/>
            </a:pPr>
            <a:r>
              <a:rPr lang="nl-NL" dirty="0"/>
              <a:t>Plezier en pijn zitten in hele kleine dingen: iemand die vriendelijk kijkt of iemand die vreemd kijkt.</a:t>
            </a:r>
          </a:p>
          <a:p>
            <a:pPr marL="171450" lvl="0" indent="-171450">
              <a:buFontTx/>
              <a:buChar char="-"/>
            </a:pPr>
            <a:r>
              <a:rPr lang="nl-NL" dirty="0"/>
              <a:t>Werkt alleen als de straf of beloning direct volgt op het gedrag. </a:t>
            </a:r>
          </a:p>
          <a:p>
            <a:pPr marL="171450" lvl="0" indent="-171450">
              <a:buFontTx/>
              <a:buChar char="-"/>
            </a:pPr>
            <a:r>
              <a:rPr lang="nl-NL" dirty="0" err="1"/>
              <a:t>Vb</a:t>
            </a:r>
            <a:r>
              <a:rPr lang="nl-NL" dirty="0"/>
              <a:t>: als je wekenlang met veel moeite sport om 1 kg af te vallen. Registreren je hersenen het verband tussen het sporten en de pijn die het je kost. Daarom kun je lange tijd – zelfs als je echte resultaten boekt – intuïtief een hekel houden aan gedrag dat eigenlijk hee goed voor je is. </a:t>
            </a:r>
          </a:p>
          <a:p>
            <a:pPr marL="171450" lvl="0" indent="-171450">
              <a:buFontTx/>
              <a:buChar char="-"/>
            </a:pPr>
            <a:r>
              <a:rPr lang="nl-NL" dirty="0"/>
              <a:t>Een prikkel in de omgeving leidt tot gedrag, de omgeving reageert hierop waardoor bij jou een gevoel van plezier of pijn ontstaat. Als dit een gevoel van plezier is, en dit vaker voorkomt. Zal je steeds vaker geneigd zijn dat bepaalde gedrag te laten zien bij die ene prikkel.</a:t>
            </a:r>
          </a:p>
          <a:p>
            <a:pPr marL="171450" lvl="0" indent="-171450">
              <a:buFontTx/>
              <a:buChar char="-"/>
            </a:pPr>
            <a:endParaRPr lang="nl-NL" dirty="0"/>
          </a:p>
          <a:p>
            <a:pPr marL="171450" lvl="0" indent="-171450">
              <a:buFontTx/>
              <a:buChar char="-"/>
            </a:pPr>
            <a:r>
              <a:rPr lang="nl-NL" dirty="0"/>
              <a:t>De meeste mensen denken dat we eerst iets willen en daarna iets doen. En uiteindelijk, na een paar herhalingen maken we van de geplande bewust gekozen gedrag een automatisme. Maar dit kan ook andersom.</a:t>
            </a:r>
          </a:p>
          <a:p>
            <a:pPr marL="171450" lvl="0" indent="-171450">
              <a:buFontTx/>
              <a:buChar char="-"/>
            </a:pPr>
            <a:r>
              <a:rPr lang="nl-NL" dirty="0"/>
              <a:t>Als we nieuw gedrag uitproberen en dit nieuwe gedrag leidt tot plezierige resultaten, dan </a:t>
            </a:r>
            <a:r>
              <a:rPr lang="nl-NL" dirty="0" err="1"/>
              <a:t>zul</a:t>
            </a:r>
            <a:r>
              <a:rPr lang="nl-NL" dirty="0"/>
              <a:t> je later de intentie vormen om dat eerdere gedrag weer te gaan herhalen. </a:t>
            </a:r>
          </a:p>
          <a:p>
            <a:pPr marL="628650" lvl="1" indent="-171450">
              <a:buFontTx/>
              <a:buChar char="-"/>
            </a:pPr>
            <a:r>
              <a:rPr lang="nl-NL" dirty="0"/>
              <a:t>Vb. Op aanraden neem je het verrassingsmenu. Hier zit een gerecht bij wat je niet kent, het smaakt heerlijk. De volgende keer zal je OF weer het verrassingsmenu nemen (maar dan zelf de intentie hebben) of je kiest voor dat ene gerecht. </a:t>
            </a:r>
          </a:p>
          <a:p>
            <a:pPr marL="171450" lvl="0" indent="-171450">
              <a:buFontTx/>
              <a:buChar char="-"/>
            </a:pPr>
            <a:r>
              <a:rPr lang="nl-NL" dirty="0"/>
              <a:t>De ervaringen die je opdoet hebben grote invloed op je – automatische – mening op een aantal zaken. </a:t>
            </a:r>
          </a:p>
          <a:p>
            <a:pPr marL="171450" lvl="0" indent="-171450">
              <a:buFontTx/>
              <a:buChar char="-"/>
            </a:pPr>
            <a:endParaRPr lang="nl-NL" dirty="0"/>
          </a:p>
        </p:txBody>
      </p:sp>
      <p:sp>
        <p:nvSpPr>
          <p:cNvPr id="4" name="Tijdelijke aanduiding voor dianummer 3"/>
          <p:cNvSpPr>
            <a:spLocks noGrp="1"/>
          </p:cNvSpPr>
          <p:nvPr>
            <p:ph type="sldNum" sz="quarter" idx="5"/>
          </p:nvPr>
        </p:nvSpPr>
        <p:spPr/>
        <p:txBody>
          <a:bodyPr/>
          <a:lstStyle/>
          <a:p>
            <a:fld id="{C9A6290E-45FE-AA49-B1EC-052C922E0281}" type="slidenum">
              <a:rPr lang="nl-NL" smtClean="0"/>
              <a:t>4</a:t>
            </a:fld>
            <a:endParaRPr lang="nl-NL"/>
          </a:p>
        </p:txBody>
      </p:sp>
    </p:spTree>
    <p:extLst>
      <p:ext uri="{BB962C8B-B14F-4D97-AF65-F5344CB8AC3E}">
        <p14:creationId xmlns:p14="http://schemas.microsoft.com/office/powerpoint/2010/main" val="22532808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juiste woorden lezen geeft plezier: je begrijpt wat er staat.</a:t>
            </a:r>
          </a:p>
        </p:txBody>
      </p:sp>
      <p:sp>
        <p:nvSpPr>
          <p:cNvPr id="4" name="Tijdelijke aanduiding voor dianummer 3"/>
          <p:cNvSpPr>
            <a:spLocks noGrp="1"/>
          </p:cNvSpPr>
          <p:nvPr>
            <p:ph type="sldNum" sz="quarter" idx="5"/>
          </p:nvPr>
        </p:nvSpPr>
        <p:spPr/>
        <p:txBody>
          <a:bodyPr/>
          <a:lstStyle/>
          <a:p>
            <a:fld id="{C9A6290E-45FE-AA49-B1EC-052C922E0281}" type="slidenum">
              <a:rPr lang="nl-NL" smtClean="0"/>
              <a:t>5</a:t>
            </a:fld>
            <a:endParaRPr lang="nl-NL"/>
          </a:p>
        </p:txBody>
      </p:sp>
    </p:spTree>
    <p:extLst>
      <p:ext uri="{BB962C8B-B14F-4D97-AF65-F5344CB8AC3E}">
        <p14:creationId xmlns:p14="http://schemas.microsoft.com/office/powerpoint/2010/main" val="1605543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Gewoontes en automatismen die je hebt, geven je een gevoel van comfort van plezier. </a:t>
            </a:r>
          </a:p>
          <a:p>
            <a:r>
              <a:rPr lang="nl-NL" dirty="0"/>
              <a:t>Als je deze moet doorbreken en vervangen door nieuwe ‘gewoontes’ </a:t>
            </a:r>
            <a:r>
              <a:rPr lang="nl-NL" dirty="0">
                <a:sym typeface="Wingdings" pitchFamily="2" charset="2"/>
              </a:rPr>
              <a:t> zijn dit in eerste instantie niet gewoontes die plezier geven, maar zullen je discomfort bieden en misschien wel pijn doen. </a:t>
            </a:r>
            <a:endParaRPr lang="nl-NL" dirty="0"/>
          </a:p>
        </p:txBody>
      </p:sp>
      <p:sp>
        <p:nvSpPr>
          <p:cNvPr id="4" name="Tijdelijke aanduiding voor dianummer 3"/>
          <p:cNvSpPr>
            <a:spLocks noGrp="1"/>
          </p:cNvSpPr>
          <p:nvPr>
            <p:ph type="sldNum" sz="quarter" idx="5"/>
          </p:nvPr>
        </p:nvSpPr>
        <p:spPr/>
        <p:txBody>
          <a:bodyPr/>
          <a:lstStyle/>
          <a:p>
            <a:fld id="{C9A6290E-45FE-AA49-B1EC-052C922E0281}" type="slidenum">
              <a:rPr lang="nl-NL" smtClean="0"/>
              <a:t>6</a:t>
            </a:fld>
            <a:endParaRPr lang="nl-NL"/>
          </a:p>
        </p:txBody>
      </p:sp>
    </p:spTree>
    <p:extLst>
      <p:ext uri="{BB962C8B-B14F-4D97-AF65-F5344CB8AC3E}">
        <p14:creationId xmlns:p14="http://schemas.microsoft.com/office/powerpoint/2010/main" val="236351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Niemand klaagt over veranderingen die meteen vooruitgang boeken zonder pijn en moeite te kosten. Dit wordt alleen maar toegejuicht. </a:t>
            </a:r>
          </a:p>
          <a:p>
            <a:endParaRPr lang="nl-NL" dirty="0"/>
          </a:p>
          <a:p>
            <a:r>
              <a:rPr lang="nl-NL" dirty="0"/>
              <a:t>Dus mensen hebben van nature geen hekel aan veranderingen. </a:t>
            </a:r>
          </a:p>
          <a:p>
            <a:endParaRPr lang="nl-NL" dirty="0"/>
          </a:p>
          <a:p>
            <a:r>
              <a:rPr lang="nl-NL" dirty="0"/>
              <a:t>Maar als een verandering pas op termijn tot een betere situatie leidt, maar eerst een persoonlijke investering vergt; tijd, geld, energie, aandacht of het opgeven van bepaalde zekerheden en verworvenheden – dan wordt het een moeilijker verhaal. </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sym typeface="Wingdings" pitchFamily="2" charset="2"/>
              </a:rPr>
              <a:t>Verlies komt 2x tot 2,5x harder aan dan een –rationeel- vergelijkbare beloning.</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sym typeface="Wingdings" pitchFamily="2" charset="2"/>
              </a:rPr>
              <a:t>Bv. Als we 100 euro kunnen verdienen, dan zijn we bereid om daar bijvoorbeeld 1 km voor te lopen. Maar als we diezelfde 100 euro later weer dreigen te verliezen, dan willen we wel 2.5 km lopen om ons geld te houden.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sym typeface="Wingdings" pitchFamily="2" charset="2"/>
              </a:rPr>
              <a:t>-&gt; staat in direct verband met onze drang tot overleven.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sym typeface="Wingdings" pitchFamily="2" charset="2"/>
              </a:rPr>
              <a:t> Gevaar en dreiging vormen een sterkere prikkel om in actie te komen om onze kans op overleven groter te maken. </a:t>
            </a:r>
            <a:endParaRPr lang="nl-NL" dirty="0"/>
          </a:p>
          <a:p>
            <a:endParaRPr lang="nl-NL" dirty="0"/>
          </a:p>
        </p:txBody>
      </p:sp>
      <p:sp>
        <p:nvSpPr>
          <p:cNvPr id="4" name="Tijdelijke aanduiding voor dianummer 3"/>
          <p:cNvSpPr>
            <a:spLocks noGrp="1"/>
          </p:cNvSpPr>
          <p:nvPr>
            <p:ph type="sldNum" sz="quarter" idx="5"/>
          </p:nvPr>
        </p:nvSpPr>
        <p:spPr/>
        <p:txBody>
          <a:bodyPr/>
          <a:lstStyle/>
          <a:p>
            <a:fld id="{C9A6290E-45FE-AA49-B1EC-052C922E0281}" type="slidenum">
              <a:rPr lang="nl-NL" smtClean="0"/>
              <a:t>7</a:t>
            </a:fld>
            <a:endParaRPr lang="nl-NL"/>
          </a:p>
        </p:txBody>
      </p:sp>
    </p:spTree>
    <p:extLst>
      <p:ext uri="{BB962C8B-B14F-4D97-AF65-F5344CB8AC3E}">
        <p14:creationId xmlns:p14="http://schemas.microsoft.com/office/powerpoint/2010/main" val="2587127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dirty="0"/>
              <a:t>Mensen hebben de neiging om onder ‘bedreiging’ </a:t>
            </a:r>
            <a:r>
              <a:rPr lang="nl-NL" i="1" dirty="0"/>
              <a:t>precies </a:t>
            </a:r>
            <a:r>
              <a:rPr lang="nl-NL" i="0" dirty="0"/>
              <a:t>datgene te doen wat er van hen gevraagd wordt, niets extra’s. Jouw enige doel is het vermijden van straf maar niet een beloning voor extra inzet </a:t>
            </a:r>
            <a:r>
              <a:rPr lang="nl-NL" i="0" dirty="0" err="1"/>
              <a:t>iod</a:t>
            </a:r>
            <a:r>
              <a:rPr lang="nl-NL" i="0" dirty="0"/>
              <a:t>.</a:t>
            </a:r>
          </a:p>
          <a:p>
            <a:pPr marL="171450" indent="-171450">
              <a:buFont typeface="Arial" panose="020B0604020202020204" pitchFamily="34" charset="0"/>
              <a:buChar char="•"/>
            </a:pPr>
            <a:r>
              <a:rPr lang="nl-NL" i="0" dirty="0"/>
              <a:t>We hebben de neiging om ons gedrag alleen aan te passen als de dreiging in de buurt is (</a:t>
            </a:r>
            <a:r>
              <a:rPr lang="nl-NL" i="0" dirty="0" err="1"/>
              <a:t>vb</a:t>
            </a:r>
            <a:r>
              <a:rPr lang="nl-NL" i="0" dirty="0"/>
              <a:t> flitspaal of manager..).</a:t>
            </a:r>
          </a:p>
          <a:p>
            <a:pPr marL="171450" indent="-171450">
              <a:buFont typeface="Arial" panose="020B0604020202020204" pitchFamily="34" charset="0"/>
              <a:buChar char="•"/>
            </a:pPr>
            <a:r>
              <a:rPr lang="nl-NL" i="0" dirty="0"/>
              <a:t>Leidt tot verstoorde relaties: Mensen associëren de dreiging of straf niet met hun eigen gedrag maar met degene die de dreiging of straf uitdeelt.</a:t>
            </a:r>
          </a:p>
          <a:p>
            <a:pPr marL="171450" indent="-171450">
              <a:buFont typeface="Arial" panose="020B0604020202020204" pitchFamily="34" charset="0"/>
              <a:buChar char="•"/>
            </a:pPr>
            <a:endParaRPr lang="nl-NL" i="0" dirty="0"/>
          </a:p>
          <a:p>
            <a:pPr marL="171450" indent="-171450">
              <a:buFont typeface="Arial" panose="020B0604020202020204" pitchFamily="34" charset="0"/>
              <a:buChar char="•"/>
            </a:pPr>
            <a:r>
              <a:rPr lang="nl-NL" i="0" dirty="0"/>
              <a:t>Voor al het gedrag waarvoor we worden beloond, creëert onze hersenen een link tussen de beloning en het gedrag. Dit zorgt voor een automatische neiging om dit gedrag vaker te vertonen. Het gaat niet om een bewuste keuze voor een beloning, maar onbewust.</a:t>
            </a:r>
          </a:p>
          <a:p>
            <a:pPr marL="171450" indent="-171450">
              <a:buFont typeface="Arial" panose="020B0604020202020204" pitchFamily="34" charset="0"/>
              <a:buChar char="•"/>
            </a:pPr>
            <a:endParaRPr lang="nl-NL" i="0" dirty="0"/>
          </a:p>
          <a:p>
            <a:r>
              <a:rPr lang="nl-NL" dirty="0"/>
              <a:t>Voorwaarden belonen:</a:t>
            </a:r>
          </a:p>
          <a:p>
            <a:pPr marL="171450" indent="-171450">
              <a:buFont typeface="Arial" panose="020B0604020202020204" pitchFamily="34" charset="0"/>
              <a:buChar char="•"/>
            </a:pPr>
            <a:r>
              <a:rPr lang="nl-NL" dirty="0"/>
              <a:t>Beloning moet direct op gedrag volgen. (conditioneren)</a:t>
            </a:r>
          </a:p>
          <a:p>
            <a:pPr marL="171450" indent="-171450">
              <a:buFont typeface="Arial" panose="020B0604020202020204" pitchFamily="34" charset="0"/>
              <a:buChar char="•"/>
            </a:pPr>
            <a:r>
              <a:rPr lang="nl-NL" dirty="0"/>
              <a:t>Een beloning is pas een beloning als de ontvanger dat zo ervaart.</a:t>
            </a:r>
          </a:p>
          <a:p>
            <a:pPr marL="171450" indent="-171450">
              <a:buFont typeface="Arial" panose="020B0604020202020204" pitchFamily="34" charset="0"/>
              <a:buChar char="•"/>
            </a:pPr>
            <a:r>
              <a:rPr lang="nl-NL" dirty="0"/>
              <a:t>Als iemand zelf bewust heeft gekozen voor een bepaalde actie, omdat hij of zij er gewoon plezier in heeft, dan kan een te grote materiele beloning de vrije keus ondermijnen. De kans bestaat dat de persoon daarna alleen nog maar in actie komt als er een beloning aan vast zit.</a:t>
            </a:r>
          </a:p>
          <a:p>
            <a:pPr marL="628650" lvl="1" indent="-171450">
              <a:buFont typeface="Arial" panose="020B0604020202020204" pitchFamily="34" charset="0"/>
              <a:buChar char="•"/>
            </a:pPr>
            <a:r>
              <a:rPr lang="nl-NL" dirty="0"/>
              <a:t>Sociale beloningen zoals een compliment, kennen dit risico niet. Zijn goed voor de onderlinge verstandshouding tussen mensen.</a:t>
            </a:r>
          </a:p>
          <a:p>
            <a:pPr marL="0" lvl="0" indent="0">
              <a:buFont typeface="Arial" panose="020B0604020202020204" pitchFamily="34" charset="0"/>
              <a:buNone/>
            </a:pPr>
            <a:endParaRPr lang="nl-NL" dirty="0"/>
          </a:p>
          <a:p>
            <a:pPr marL="0" lvl="0" indent="0">
              <a:buFont typeface="Arial" panose="020B0604020202020204" pitchFamily="34" charset="0"/>
              <a:buNone/>
            </a:pPr>
            <a:r>
              <a:rPr lang="nl-NL" dirty="0"/>
              <a:t>Die laatste 2 </a:t>
            </a:r>
            <a:r>
              <a:rPr lang="nl-NL" dirty="0">
                <a:sym typeface="Wingdings" pitchFamily="2" charset="2"/>
              </a:rPr>
              <a:t> bruggetje naar motivatie. Intrinsieke motivatie wordt extrinsieke motivatie.</a:t>
            </a:r>
            <a:endParaRPr lang="nl-NL" dirty="0"/>
          </a:p>
        </p:txBody>
      </p:sp>
      <p:sp>
        <p:nvSpPr>
          <p:cNvPr id="4" name="Tijdelijke aanduiding voor dianummer 3"/>
          <p:cNvSpPr>
            <a:spLocks noGrp="1"/>
          </p:cNvSpPr>
          <p:nvPr>
            <p:ph type="sldNum" sz="quarter" idx="5"/>
          </p:nvPr>
        </p:nvSpPr>
        <p:spPr/>
        <p:txBody>
          <a:bodyPr/>
          <a:lstStyle/>
          <a:p>
            <a:fld id="{C9A6290E-45FE-AA49-B1EC-052C922E0281}" type="slidenum">
              <a:rPr lang="nl-NL" smtClean="0"/>
              <a:t>9</a:t>
            </a:fld>
            <a:endParaRPr lang="nl-NL"/>
          </a:p>
        </p:txBody>
      </p:sp>
    </p:spTree>
    <p:extLst>
      <p:ext uri="{BB962C8B-B14F-4D97-AF65-F5344CB8AC3E}">
        <p14:creationId xmlns:p14="http://schemas.microsoft.com/office/powerpoint/2010/main" val="32091281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kern="1200" dirty="0" err="1">
                <a:solidFill>
                  <a:schemeClr val="tx1"/>
                </a:solidFill>
                <a:effectLst/>
                <a:latin typeface="+mn-lt"/>
                <a:ea typeface="+mn-ea"/>
                <a:cs typeface="+mn-cs"/>
              </a:rPr>
              <a:t>Amotivatie</a:t>
            </a:r>
            <a:endParaRPr lang="nl-NL"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Deze vorm van motivatie kan helemaal links op het </a:t>
            </a:r>
            <a:r>
              <a:rPr lang="nl-NL" sz="1200" kern="1200" dirty="0" err="1">
                <a:solidFill>
                  <a:schemeClr val="tx1"/>
                </a:solidFill>
                <a:effectLst/>
                <a:latin typeface="+mn-lt"/>
                <a:ea typeface="+mn-ea"/>
                <a:cs typeface="+mn-cs"/>
              </a:rPr>
              <a:t>continuüm</a:t>
            </a:r>
            <a:r>
              <a:rPr lang="nl-NL" sz="1200" kern="1200" dirty="0">
                <a:solidFill>
                  <a:schemeClr val="tx1"/>
                </a:solidFill>
                <a:effectLst/>
                <a:latin typeface="+mn-lt"/>
                <a:ea typeface="+mn-ea"/>
                <a:cs typeface="+mn-cs"/>
              </a:rPr>
              <a:t> geplaatst worden en weerspiegelt het gebrek aan intentie om iets te doen (</a:t>
            </a:r>
            <a:r>
              <a:rPr lang="nl-NL" sz="1200" kern="1200" dirty="0" err="1">
                <a:solidFill>
                  <a:schemeClr val="tx1"/>
                </a:solidFill>
                <a:effectLst/>
                <a:latin typeface="+mn-lt"/>
                <a:ea typeface="+mn-ea"/>
                <a:cs typeface="+mn-cs"/>
              </a:rPr>
              <a:t>Deci</a:t>
            </a:r>
            <a:r>
              <a:rPr lang="nl-NL" sz="1200" kern="1200" dirty="0">
                <a:solidFill>
                  <a:schemeClr val="tx1"/>
                </a:solidFill>
                <a:effectLst/>
                <a:latin typeface="+mn-lt"/>
                <a:ea typeface="+mn-ea"/>
                <a:cs typeface="+mn-cs"/>
              </a:rPr>
              <a:t> &amp; Ryan, 2008; Van Roy &amp; </a:t>
            </a:r>
            <a:r>
              <a:rPr lang="nl-NL" sz="1200" kern="1200" dirty="0" err="1">
                <a:solidFill>
                  <a:schemeClr val="tx1"/>
                </a:solidFill>
                <a:effectLst/>
                <a:latin typeface="+mn-lt"/>
                <a:ea typeface="+mn-ea"/>
                <a:cs typeface="+mn-cs"/>
              </a:rPr>
              <a:t>Zaman</a:t>
            </a:r>
            <a:r>
              <a:rPr lang="nl-NL" sz="1200" kern="1200" dirty="0">
                <a:solidFill>
                  <a:schemeClr val="tx1"/>
                </a:solidFill>
                <a:effectLst/>
                <a:latin typeface="+mn-lt"/>
                <a:ea typeface="+mn-ea"/>
                <a:cs typeface="+mn-cs"/>
              </a:rPr>
              <a:t>, 2017). </a:t>
            </a:r>
            <a:r>
              <a:rPr lang="nl-NL" sz="1200" kern="1200" dirty="0" err="1">
                <a:solidFill>
                  <a:schemeClr val="tx1"/>
                </a:solidFill>
                <a:effectLst/>
                <a:latin typeface="+mn-lt"/>
                <a:ea typeface="+mn-ea"/>
                <a:cs typeface="+mn-cs"/>
              </a:rPr>
              <a:t>Amotivatie</a:t>
            </a:r>
            <a:r>
              <a:rPr lang="nl-NL" sz="1200" kern="1200" dirty="0">
                <a:solidFill>
                  <a:schemeClr val="tx1"/>
                </a:solidFill>
                <a:effectLst/>
                <a:latin typeface="+mn-lt"/>
                <a:ea typeface="+mn-ea"/>
                <a:cs typeface="+mn-cs"/>
              </a:rPr>
              <a:t> resulteert vanuit een persoon die niet gelooft dat een gewaardeerde uitkomst gelinkt kan worden aan specifiek gedrag (</a:t>
            </a:r>
            <a:r>
              <a:rPr lang="nl-NL" sz="1200" kern="1200" dirty="0" err="1">
                <a:solidFill>
                  <a:schemeClr val="tx1"/>
                </a:solidFill>
                <a:effectLst/>
                <a:latin typeface="+mn-lt"/>
                <a:ea typeface="+mn-ea"/>
                <a:cs typeface="+mn-cs"/>
              </a:rPr>
              <a:t>Deci</a:t>
            </a:r>
            <a:r>
              <a:rPr lang="nl-NL" sz="1200" kern="1200" dirty="0">
                <a:solidFill>
                  <a:schemeClr val="tx1"/>
                </a:solidFill>
                <a:effectLst/>
                <a:latin typeface="+mn-lt"/>
                <a:ea typeface="+mn-ea"/>
                <a:cs typeface="+mn-cs"/>
              </a:rPr>
              <a:t> &amp; Ryan, 2008). </a:t>
            </a:r>
            <a:r>
              <a:rPr lang="nl-NL" sz="1200" kern="1200" dirty="0" err="1">
                <a:solidFill>
                  <a:schemeClr val="tx1"/>
                </a:solidFill>
                <a:effectLst/>
                <a:latin typeface="+mn-lt"/>
                <a:ea typeface="+mn-ea"/>
                <a:cs typeface="+mn-cs"/>
              </a:rPr>
              <a:t>Amotivatie</a:t>
            </a:r>
            <a:r>
              <a:rPr lang="nl-NL" sz="1200" kern="1200" dirty="0">
                <a:solidFill>
                  <a:schemeClr val="tx1"/>
                </a:solidFill>
                <a:effectLst/>
                <a:latin typeface="+mn-lt"/>
                <a:ea typeface="+mn-ea"/>
                <a:cs typeface="+mn-cs"/>
              </a:rPr>
              <a:t> is dus de minst autonome vorm van motivatie (Ryan &amp; </a:t>
            </a:r>
            <a:r>
              <a:rPr lang="nl-NL" sz="1200" kern="1200" dirty="0" err="1">
                <a:solidFill>
                  <a:schemeClr val="tx1"/>
                </a:solidFill>
                <a:effectLst/>
                <a:latin typeface="+mn-lt"/>
                <a:ea typeface="+mn-ea"/>
                <a:cs typeface="+mn-cs"/>
              </a:rPr>
              <a:t>Deci</a:t>
            </a:r>
            <a:r>
              <a:rPr lang="nl-NL" sz="1200" kern="1200" dirty="0">
                <a:solidFill>
                  <a:schemeClr val="tx1"/>
                </a:solidFill>
                <a:effectLst/>
                <a:latin typeface="+mn-lt"/>
                <a:ea typeface="+mn-ea"/>
                <a:cs typeface="+mn-cs"/>
              </a:rPr>
              <a:t>, 2000a).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kern="1200" dirty="0">
                <a:solidFill>
                  <a:schemeClr val="tx1"/>
                </a:solidFill>
                <a:effectLst/>
                <a:latin typeface="+mn-lt"/>
                <a:ea typeface="+mn-ea"/>
                <a:cs typeface="+mn-cs"/>
              </a:rPr>
              <a:t>Extrinsieke motivatie</a:t>
            </a:r>
            <a:r>
              <a:rPr lang="nl-NL"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Vanuit deze vorm neemt men deel aan een activiteit omdat deze leidt tot een aantal afzonderlijke gevolgen die losstaan van de activiteit zelf. De duidelijkste voorbeelden van extrinsiek gedrag zijn gedragingen die gesteld worden om een beloning te krijgen of een straf te vermijden (bijvoorbeeld een taal leren om promotie te krijgen op het werk) (</a:t>
            </a:r>
            <a:r>
              <a:rPr lang="nl-NL" sz="1200" kern="1200" dirty="0" err="1">
                <a:solidFill>
                  <a:schemeClr val="tx1"/>
                </a:solidFill>
                <a:effectLst/>
                <a:latin typeface="+mn-lt"/>
                <a:ea typeface="+mn-ea"/>
                <a:cs typeface="+mn-cs"/>
              </a:rPr>
              <a:t>Deci</a:t>
            </a:r>
            <a:r>
              <a:rPr lang="nl-NL" sz="1200" kern="1200" dirty="0">
                <a:solidFill>
                  <a:schemeClr val="tx1"/>
                </a:solidFill>
                <a:effectLst/>
                <a:latin typeface="+mn-lt"/>
                <a:ea typeface="+mn-ea"/>
                <a:cs typeface="+mn-cs"/>
              </a:rPr>
              <a:t> &amp; Ryan, 2008). </a:t>
            </a:r>
            <a:endParaRPr lang="nl-NL" dirty="0"/>
          </a:p>
          <a:p>
            <a:r>
              <a:rPr lang="nl-NL" sz="1200" kern="1200" dirty="0">
                <a:solidFill>
                  <a:schemeClr val="tx1"/>
                </a:solidFill>
                <a:effectLst/>
                <a:latin typeface="+mn-lt"/>
                <a:ea typeface="+mn-ea"/>
                <a:cs typeface="+mn-cs"/>
              </a:rPr>
              <a:t>Volgende drie types worden onderscheiden: </a:t>
            </a:r>
          </a:p>
          <a:p>
            <a:pPr marL="228600" indent="-228600">
              <a:buAutoNum type="arabicParenBoth"/>
            </a:pPr>
            <a:r>
              <a:rPr lang="nl-NL" sz="1200" kern="1200" dirty="0">
                <a:solidFill>
                  <a:schemeClr val="tx1"/>
                </a:solidFill>
                <a:effectLst/>
                <a:latin typeface="+mn-lt"/>
                <a:ea typeface="+mn-ea"/>
                <a:cs typeface="+mn-cs"/>
              </a:rPr>
              <a:t>Externe regulatie. Dit is de minst autonome vorm van extrinsieke motivatie (Van den Broeck et al, 2009). Vanuit dit type worden gedragingen gesteld om te voldoen aan een externe vraag of om een beloning te krijgen die van buitenaf werd opgelegd. </a:t>
            </a:r>
          </a:p>
          <a:p>
            <a:pPr marL="228600" indent="-228600">
              <a:buAutoNum type="arabicParenBoth"/>
            </a:pPr>
            <a:r>
              <a:rPr lang="nl-NL" sz="1200" kern="1200" dirty="0" err="1">
                <a:solidFill>
                  <a:schemeClr val="tx1"/>
                </a:solidFill>
                <a:effectLst/>
                <a:latin typeface="+mn-lt"/>
                <a:ea typeface="+mn-ea"/>
                <a:cs typeface="+mn-cs"/>
              </a:rPr>
              <a:t>Geïntrojecteerde</a:t>
            </a:r>
            <a:r>
              <a:rPr lang="nl-NL" sz="1200" kern="1200" dirty="0">
                <a:solidFill>
                  <a:schemeClr val="tx1"/>
                </a:solidFill>
                <a:effectLst/>
                <a:latin typeface="+mn-lt"/>
                <a:ea typeface="+mn-ea"/>
                <a:cs typeface="+mn-cs"/>
              </a:rPr>
              <a:t> regulatie. </a:t>
            </a:r>
            <a:r>
              <a:rPr lang="nl-NL" sz="1200" kern="1200" dirty="0" err="1">
                <a:solidFill>
                  <a:schemeClr val="tx1"/>
                </a:solidFill>
                <a:effectLst/>
                <a:latin typeface="+mn-lt"/>
                <a:ea typeface="+mn-ea"/>
                <a:cs typeface="+mn-cs"/>
              </a:rPr>
              <a:t>Introjectie</a:t>
            </a:r>
            <a:r>
              <a:rPr lang="nl-NL" sz="1200" kern="1200" dirty="0">
                <a:solidFill>
                  <a:schemeClr val="tx1"/>
                </a:solidFill>
                <a:effectLst/>
                <a:latin typeface="+mn-lt"/>
                <a:ea typeface="+mn-ea"/>
                <a:cs typeface="+mn-cs"/>
              </a:rPr>
              <a:t> beschrijft een type van interne regulatie dat nog steeds vrij gecontroleerd is omdat mensen nog steeds dingen doen vanuit een gevoel van druk. Deze druk ontstaat omdat ze gevoelens van schuld of angst willen vermijden of omdat ze gevoelens van zelfwaarde of trots willen bereiken. </a:t>
            </a:r>
          </a:p>
          <a:p>
            <a:pPr marL="228600" indent="-228600">
              <a:buAutoNum type="arabicParenBoth"/>
            </a:pPr>
            <a:r>
              <a:rPr lang="nl-NL" sz="1200" kern="1200" dirty="0" err="1">
                <a:solidFill>
                  <a:schemeClr val="tx1"/>
                </a:solidFill>
                <a:effectLst/>
                <a:latin typeface="+mn-lt"/>
                <a:ea typeface="+mn-ea"/>
                <a:cs typeface="+mn-cs"/>
              </a:rPr>
              <a:t>Geïdentificeerde</a:t>
            </a:r>
            <a:r>
              <a:rPr lang="nl-NL" sz="1200" kern="1200" dirty="0">
                <a:solidFill>
                  <a:schemeClr val="tx1"/>
                </a:solidFill>
                <a:effectLst/>
                <a:latin typeface="+mn-lt"/>
                <a:ea typeface="+mn-ea"/>
                <a:cs typeface="+mn-cs"/>
              </a:rPr>
              <a:t> regulatie. Dit is een meer autonome of zelfbepaalde vorm van extrinsieke motivatie. Hier heeft de persoon zich </a:t>
            </a:r>
            <a:r>
              <a:rPr lang="nl-NL" sz="1200" kern="1200" dirty="0" err="1">
                <a:solidFill>
                  <a:schemeClr val="tx1"/>
                </a:solidFill>
                <a:effectLst/>
                <a:latin typeface="+mn-lt"/>
                <a:ea typeface="+mn-ea"/>
                <a:cs typeface="+mn-cs"/>
              </a:rPr>
              <a:t>geïdentificeerd</a:t>
            </a:r>
            <a:r>
              <a:rPr lang="nl-NL" sz="1200" kern="1200" dirty="0">
                <a:solidFill>
                  <a:schemeClr val="tx1"/>
                </a:solidFill>
                <a:effectLst/>
                <a:latin typeface="+mn-lt"/>
                <a:ea typeface="+mn-ea"/>
                <a:cs typeface="+mn-cs"/>
              </a:rPr>
              <a:t> met het persoonlijk belang van zijn gedrag en heeft op die manier geaccepteerd dat de regulatie bij zichzelf ligt.</a:t>
            </a:r>
          </a:p>
          <a:p>
            <a:pPr marL="0" indent="0">
              <a:buNone/>
            </a:pPr>
            <a:endParaRPr lang="nl-N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kern="1200" dirty="0">
                <a:solidFill>
                  <a:schemeClr val="tx1"/>
                </a:solidFill>
                <a:effectLst/>
                <a:latin typeface="+mn-lt"/>
                <a:ea typeface="+mn-ea"/>
                <a:cs typeface="+mn-cs"/>
              </a:rPr>
              <a:t>Intrinsieke motivatie</a:t>
            </a:r>
            <a:r>
              <a:rPr lang="nl-NL"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Deze vorm verwijst naar het uitvoeren van gedrag omdat de activiteit zelf interessant is en voldoening geeft. Bij dit soort motivatie doen mensen dingen door de positieve gevoelens die resulteren vanuit de activiteiten zelf (bijvoorbeeld een taal leren omdat men dit zelf belangrijk vindt). Mensen met dit soort motivatie zijn geïnteresseerd in wat ze doen, tonen nieuwsgierigheid, ontdekken nieuwe stimuli en doen er alles aan om nieuwe uitdagingen onder de knie te krijgen (</a:t>
            </a:r>
            <a:r>
              <a:rPr lang="nl-NL" sz="1200" kern="1200" dirty="0" err="1">
                <a:solidFill>
                  <a:schemeClr val="tx1"/>
                </a:solidFill>
                <a:effectLst/>
                <a:latin typeface="+mn-lt"/>
                <a:ea typeface="+mn-ea"/>
                <a:cs typeface="+mn-cs"/>
              </a:rPr>
              <a:t>Deci</a:t>
            </a:r>
            <a:r>
              <a:rPr lang="nl-NL" sz="1200" kern="1200" dirty="0">
                <a:solidFill>
                  <a:schemeClr val="tx1"/>
                </a:solidFill>
                <a:effectLst/>
                <a:latin typeface="+mn-lt"/>
                <a:ea typeface="+mn-ea"/>
                <a:cs typeface="+mn-cs"/>
              </a:rPr>
              <a:t> &amp; Ryan, 2008). Een intrinsiek gemotiveerd persoon gaat geen gedrag stellen vanuit het gevolg dat dit gedrag met zich mee zal brengen, hij/zij stelt voornamelijk gedrag vanuit welwillendheid (Ryan &amp; </a:t>
            </a:r>
            <a:r>
              <a:rPr lang="nl-NL" sz="1200" kern="1200" dirty="0" err="1">
                <a:solidFill>
                  <a:schemeClr val="tx1"/>
                </a:solidFill>
                <a:effectLst/>
                <a:latin typeface="+mn-lt"/>
                <a:ea typeface="+mn-ea"/>
                <a:cs typeface="+mn-cs"/>
              </a:rPr>
              <a:t>Deci</a:t>
            </a:r>
            <a:r>
              <a:rPr lang="nl-NL" sz="1200" kern="1200" dirty="0">
                <a:solidFill>
                  <a:schemeClr val="tx1"/>
                </a:solidFill>
                <a:effectLst/>
                <a:latin typeface="+mn-lt"/>
                <a:ea typeface="+mn-ea"/>
                <a:cs typeface="+mn-cs"/>
              </a:rPr>
              <a:t>, 2000a). Intrinsieke motivatie wordt gezien als het ideale motivatietype (</a:t>
            </a:r>
            <a:r>
              <a:rPr lang="nl-NL" sz="1200" kern="1200" dirty="0" err="1">
                <a:solidFill>
                  <a:schemeClr val="tx1"/>
                </a:solidFill>
                <a:effectLst/>
                <a:latin typeface="+mn-lt"/>
                <a:ea typeface="+mn-ea"/>
                <a:cs typeface="+mn-cs"/>
              </a:rPr>
              <a:t>Deci</a:t>
            </a:r>
            <a:r>
              <a:rPr lang="nl-NL" sz="1200" kern="1200" dirty="0">
                <a:solidFill>
                  <a:schemeClr val="tx1"/>
                </a:solidFill>
                <a:effectLst/>
                <a:latin typeface="+mn-lt"/>
                <a:ea typeface="+mn-ea"/>
                <a:cs typeface="+mn-cs"/>
              </a:rPr>
              <a:t> &amp; Ryan, 2008). </a:t>
            </a:r>
            <a:endParaRPr lang="nl-NL" dirty="0"/>
          </a:p>
          <a:p>
            <a:pPr marL="0" indent="0">
              <a:buNone/>
            </a:pPr>
            <a:r>
              <a:rPr lang="nl-NL" sz="1200" kern="1200" dirty="0">
                <a:solidFill>
                  <a:schemeClr val="tx1"/>
                </a:solidFill>
                <a:effectLst/>
                <a:latin typeface="+mn-lt"/>
                <a:ea typeface="+mn-ea"/>
                <a:cs typeface="+mn-cs"/>
              </a:rPr>
              <a:t> </a:t>
            </a:r>
          </a:p>
          <a:p>
            <a:pPr marL="0" indent="0">
              <a:buNone/>
            </a:pPr>
            <a:r>
              <a:rPr lang="nl-NL" sz="1200" b="1" kern="1200" dirty="0">
                <a:solidFill>
                  <a:schemeClr val="tx1"/>
                </a:solidFill>
                <a:effectLst/>
                <a:latin typeface="+mn-lt"/>
                <a:ea typeface="+mn-ea"/>
                <a:cs typeface="+mn-cs"/>
              </a:rPr>
              <a:t>Autonome en gecontroleerde motivatie</a:t>
            </a:r>
            <a:endParaRPr lang="nl-NL" b="1"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Binnen de ZDT wordt een onderscheid gemaakt tussen autonome en gecontroleerde motivatie, waarbij autonome motivatie naar de intrinsieke en </a:t>
            </a:r>
            <a:r>
              <a:rPr lang="nl-NL" sz="1200" kern="1200" dirty="0" err="1">
                <a:solidFill>
                  <a:schemeClr val="tx1"/>
                </a:solidFill>
                <a:effectLst/>
                <a:latin typeface="+mn-lt"/>
                <a:ea typeface="+mn-ea"/>
                <a:cs typeface="+mn-cs"/>
              </a:rPr>
              <a:t>geïdentificeerde</a:t>
            </a:r>
            <a:r>
              <a:rPr lang="nl-NL" sz="1200" kern="1200" dirty="0">
                <a:solidFill>
                  <a:schemeClr val="tx1"/>
                </a:solidFill>
                <a:effectLst/>
                <a:latin typeface="+mn-lt"/>
                <a:ea typeface="+mn-ea"/>
                <a:cs typeface="+mn-cs"/>
              </a:rPr>
              <a:t> regulatie verwijst, terwijl gecontroleerde motivatie naar </a:t>
            </a:r>
            <a:r>
              <a:rPr lang="nl-NL" sz="1200" kern="1200" dirty="0" err="1">
                <a:solidFill>
                  <a:schemeClr val="tx1"/>
                </a:solidFill>
                <a:effectLst/>
                <a:latin typeface="+mn-lt"/>
                <a:ea typeface="+mn-ea"/>
                <a:cs typeface="+mn-cs"/>
              </a:rPr>
              <a:t>geïntrojecteerde</a:t>
            </a:r>
            <a:r>
              <a:rPr lang="nl-NL" sz="1200" kern="1200" dirty="0">
                <a:solidFill>
                  <a:schemeClr val="tx1"/>
                </a:solidFill>
                <a:effectLst/>
                <a:latin typeface="+mn-lt"/>
                <a:ea typeface="+mn-ea"/>
                <a:cs typeface="+mn-cs"/>
              </a:rPr>
              <a:t> en externe regulatie verwijst (</a:t>
            </a:r>
            <a:r>
              <a:rPr lang="nl-NL" sz="1200" kern="1200" dirty="0" err="1">
                <a:solidFill>
                  <a:schemeClr val="tx1"/>
                </a:solidFill>
                <a:effectLst/>
                <a:latin typeface="+mn-lt"/>
                <a:ea typeface="+mn-ea"/>
                <a:cs typeface="+mn-cs"/>
              </a:rPr>
              <a:t>Deci</a:t>
            </a:r>
            <a:r>
              <a:rPr lang="nl-NL" sz="1200" kern="1200" dirty="0">
                <a:solidFill>
                  <a:schemeClr val="tx1"/>
                </a:solidFill>
                <a:effectLst/>
                <a:latin typeface="+mn-lt"/>
                <a:ea typeface="+mn-ea"/>
                <a:cs typeface="+mn-cs"/>
              </a:rPr>
              <a:t> &amp; Ryan, 2008; Van Roy &amp; </a:t>
            </a:r>
            <a:r>
              <a:rPr lang="nl-NL" sz="1200" kern="1200" dirty="0" err="1">
                <a:solidFill>
                  <a:schemeClr val="tx1"/>
                </a:solidFill>
                <a:effectLst/>
                <a:latin typeface="+mn-lt"/>
                <a:ea typeface="+mn-ea"/>
                <a:cs typeface="+mn-cs"/>
              </a:rPr>
              <a:t>Zaman</a:t>
            </a:r>
            <a:r>
              <a:rPr lang="nl-NL" sz="1200" kern="1200" dirty="0">
                <a:solidFill>
                  <a:schemeClr val="tx1"/>
                </a:solidFill>
                <a:effectLst/>
                <a:latin typeface="+mn-lt"/>
                <a:ea typeface="+mn-ea"/>
                <a:cs typeface="+mn-cs"/>
              </a:rPr>
              <a:t>, 2017).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kern="1200" dirty="0">
                <a:solidFill>
                  <a:schemeClr val="tx1"/>
                </a:solidFill>
                <a:effectLst/>
                <a:latin typeface="+mn-lt"/>
                <a:ea typeface="+mn-ea"/>
                <a:cs typeface="+mn-cs"/>
              </a:rPr>
              <a:t>Psychologische basisbehoeftes</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Volgens de ZDT moet aan enkele psychologische behoeften voldaan worden om groei, beheersing, integriteit en welzijn te bereiken (Ryan &amp; </a:t>
            </a:r>
            <a:r>
              <a:rPr lang="nl-NL" sz="1200" kern="1200" dirty="0" err="1">
                <a:solidFill>
                  <a:schemeClr val="tx1"/>
                </a:solidFill>
                <a:effectLst/>
                <a:latin typeface="+mn-lt"/>
                <a:ea typeface="+mn-ea"/>
                <a:cs typeface="+mn-cs"/>
              </a:rPr>
              <a:t>Deci</a:t>
            </a:r>
            <a:r>
              <a:rPr lang="nl-NL" sz="1200" kern="1200" dirty="0">
                <a:solidFill>
                  <a:schemeClr val="tx1"/>
                </a:solidFill>
                <a:effectLst/>
                <a:latin typeface="+mn-lt"/>
                <a:ea typeface="+mn-ea"/>
                <a:cs typeface="+mn-cs"/>
              </a:rPr>
              <a:t>, 2000b; Van Roy &amp; </a:t>
            </a:r>
            <a:r>
              <a:rPr lang="nl-NL" sz="1200" kern="1200" dirty="0" err="1">
                <a:solidFill>
                  <a:schemeClr val="tx1"/>
                </a:solidFill>
                <a:effectLst/>
                <a:latin typeface="+mn-lt"/>
                <a:ea typeface="+mn-ea"/>
                <a:cs typeface="+mn-cs"/>
              </a:rPr>
              <a:t>Zaman</a:t>
            </a:r>
            <a:r>
              <a:rPr lang="nl-NL" sz="1200" kern="1200" dirty="0">
                <a:solidFill>
                  <a:schemeClr val="tx1"/>
                </a:solidFill>
                <a:effectLst/>
                <a:latin typeface="+mn-lt"/>
                <a:ea typeface="+mn-ea"/>
                <a:cs typeface="+mn-cs"/>
              </a:rPr>
              <a:t>, 2017).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De drie psychologische behoeften die naar voren worden geschoven, zijn: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nl-NL" sz="1200" b="1" kern="1200" dirty="0">
                <a:solidFill>
                  <a:schemeClr val="tx1"/>
                </a:solidFill>
                <a:effectLst/>
                <a:latin typeface="+mn-lt"/>
                <a:ea typeface="+mn-ea"/>
                <a:cs typeface="+mn-cs"/>
              </a:rPr>
              <a:t>Autonomie, </a:t>
            </a:r>
            <a:r>
              <a:rPr lang="nl-NL" sz="1200" kern="1200" dirty="0">
                <a:solidFill>
                  <a:schemeClr val="tx1"/>
                </a:solidFill>
                <a:effectLst/>
                <a:latin typeface="+mn-lt"/>
                <a:ea typeface="+mn-ea"/>
                <a:cs typeface="+mn-cs"/>
              </a:rPr>
              <a:t>het vrij kunnen kiezen om een activiteit uit te voeren.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nl-NL" sz="1200" b="1" kern="1200" dirty="0">
                <a:solidFill>
                  <a:schemeClr val="tx1"/>
                </a:solidFill>
                <a:effectLst/>
                <a:latin typeface="+mn-lt"/>
                <a:ea typeface="+mn-ea"/>
                <a:cs typeface="+mn-cs"/>
              </a:rPr>
              <a:t>Competentie, </a:t>
            </a:r>
            <a:r>
              <a:rPr lang="nl-NL" sz="1200" kern="1200" dirty="0">
                <a:solidFill>
                  <a:schemeClr val="tx1"/>
                </a:solidFill>
                <a:effectLst/>
                <a:latin typeface="+mn-lt"/>
                <a:ea typeface="+mn-ea"/>
                <a:cs typeface="+mn-cs"/>
              </a:rPr>
              <a:t>het onder de knie krijgen van een activiteit.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nl-NL" sz="1200" b="1" kern="1200" dirty="0">
                <a:solidFill>
                  <a:schemeClr val="tx1"/>
                </a:solidFill>
                <a:effectLst/>
                <a:latin typeface="+mn-lt"/>
                <a:ea typeface="+mn-ea"/>
                <a:cs typeface="+mn-cs"/>
              </a:rPr>
              <a:t>Verbondenheid, </a:t>
            </a:r>
            <a:r>
              <a:rPr lang="nl-NL" sz="1200" kern="1200" dirty="0">
                <a:solidFill>
                  <a:schemeClr val="tx1"/>
                </a:solidFill>
                <a:effectLst/>
                <a:latin typeface="+mn-lt"/>
                <a:ea typeface="+mn-ea"/>
                <a:cs typeface="+mn-cs"/>
              </a:rPr>
              <a:t>het gevoel bij een groep te horen en ondersteund te worden door mensen die van belang zijn zoals ouders, leerkrachten, groepsgenoten, enz. De wens om positieve relaties op te bouwen met anderen, zich geliefd en verzorgd te voelen en zelf voor anderen te zorgen.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endParaRPr lang="nl-NL"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à"/>
              <a:tabLst/>
              <a:defRPr/>
            </a:pPr>
            <a:r>
              <a:rPr lang="nl-NL" sz="1200" kern="1200" dirty="0">
                <a:solidFill>
                  <a:schemeClr val="tx1"/>
                </a:solidFill>
                <a:effectLst/>
                <a:latin typeface="+mn-lt"/>
                <a:ea typeface="+mn-ea"/>
                <a:cs typeface="+mn-cs"/>
                <a:sym typeface="Wingdings" pitchFamily="2" charset="2"/>
              </a:rPr>
              <a:t>Met deze basisbehoeftes dien je dus ook rekening te houden als je kijkt naar beloningen en straffen. </a:t>
            </a: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à"/>
              <a:tabLst/>
              <a:defRPr/>
            </a:pPr>
            <a:r>
              <a:rPr lang="nl-NL" sz="1200" kern="1200" dirty="0">
                <a:solidFill>
                  <a:schemeClr val="tx1"/>
                </a:solidFill>
                <a:effectLst/>
                <a:latin typeface="+mn-lt"/>
                <a:ea typeface="+mn-ea"/>
                <a:cs typeface="+mn-cs"/>
                <a:sym typeface="Wingdings" pitchFamily="2" charset="2"/>
              </a:rPr>
              <a:t>Positieve bekrachtiging is goed voor de relatie (gevoel van verbondenheid)</a:t>
            </a:r>
            <a:endParaRPr lang="nl-NL" dirty="0"/>
          </a:p>
          <a:p>
            <a:endParaRPr lang="nl-NL" dirty="0"/>
          </a:p>
        </p:txBody>
      </p:sp>
      <p:sp>
        <p:nvSpPr>
          <p:cNvPr id="4" name="Tijdelijke aanduiding voor dianummer 3"/>
          <p:cNvSpPr>
            <a:spLocks noGrp="1"/>
          </p:cNvSpPr>
          <p:nvPr>
            <p:ph type="sldNum" sz="quarter" idx="5"/>
          </p:nvPr>
        </p:nvSpPr>
        <p:spPr/>
        <p:txBody>
          <a:bodyPr/>
          <a:lstStyle/>
          <a:p>
            <a:fld id="{AF22B966-BBF6-A047-A685-8B70A768D681}" type="slidenum">
              <a:rPr lang="nl-NL" smtClean="0"/>
              <a:t>10</a:t>
            </a:fld>
            <a:endParaRPr lang="nl-NL"/>
          </a:p>
        </p:txBody>
      </p:sp>
    </p:spTree>
    <p:extLst>
      <p:ext uri="{BB962C8B-B14F-4D97-AF65-F5344CB8AC3E}">
        <p14:creationId xmlns:p14="http://schemas.microsoft.com/office/powerpoint/2010/main" val="25425459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9A6290E-45FE-AA49-B1EC-052C922E0281}" type="slidenum">
              <a:rPr lang="nl-NL" smtClean="0"/>
              <a:t>12</a:t>
            </a:fld>
            <a:endParaRPr lang="nl-NL"/>
          </a:p>
        </p:txBody>
      </p:sp>
    </p:spTree>
    <p:extLst>
      <p:ext uri="{BB962C8B-B14F-4D97-AF65-F5344CB8AC3E}">
        <p14:creationId xmlns:p14="http://schemas.microsoft.com/office/powerpoint/2010/main" val="22907056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dia">
    <p:spTree>
      <p:nvGrpSpPr>
        <p:cNvPr id="1" name=""/>
        <p:cNvGrpSpPr/>
        <p:nvPr/>
      </p:nvGrpSpPr>
      <p:grpSpPr>
        <a:xfrm>
          <a:off x="0" y="0"/>
          <a:ext cx="0" cy="0"/>
          <a:chOff x="0" y="0"/>
          <a:chExt cx="0" cy="0"/>
        </a:xfrm>
      </p:grpSpPr>
      <p:sp>
        <p:nvSpPr>
          <p:cNvPr id="8" name="Tijdelijke aanduiding voor afbeelding 6"/>
          <p:cNvSpPr>
            <a:spLocks noGrp="1"/>
          </p:cNvSpPr>
          <p:nvPr>
            <p:ph type="pic" sz="quarter" idx="12"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9" name="Tijdelijke aanduiding voor tekst 11"/>
          <p:cNvSpPr>
            <a:spLocks noGrp="1"/>
          </p:cNvSpPr>
          <p:nvPr>
            <p:ph type="body" sz="quarter" idx="11"/>
          </p:nvPr>
        </p:nvSpPr>
        <p:spPr>
          <a:xfrm>
            <a:off x="0" y="0"/>
            <a:ext cx="12192000" cy="6858000"/>
          </a:xfrm>
          <a:blipFill rotWithShape="1">
            <a:blip r:embed="rId2"/>
            <a:stretch>
              <a:fillRect/>
            </a:stretch>
          </a:blipFill>
        </p:spPr>
        <p:txBody>
          <a:bodyPr lIns="0" tIns="0" rIns="0" bIns="0">
            <a:noAutofit/>
          </a:bodyPr>
          <a:lstStyle>
            <a:lvl1pPr marL="0" indent="0">
              <a:buNone/>
              <a:defRPr sz="100">
                <a:solidFill>
                  <a:schemeClr val="bg1"/>
                </a:solidFill>
              </a:defRPr>
            </a:lvl1pPr>
          </a:lstStyle>
          <a:p>
            <a:pPr lvl="0"/>
            <a:r>
              <a:rPr lang="nl-NL"/>
              <a:t>Tekststijl van het model bewerken
Tweede niveau
Derde niveau
Vierde niveau
Vijfde niveau</a:t>
            </a:r>
            <a:endParaRPr lang="en-US"/>
          </a:p>
        </p:txBody>
      </p:sp>
      <p:sp>
        <p:nvSpPr>
          <p:cNvPr id="2" name="Titel 1"/>
          <p:cNvSpPr>
            <a:spLocks noGrp="1"/>
          </p:cNvSpPr>
          <p:nvPr>
            <p:ph type="ctrTitle"/>
          </p:nvPr>
        </p:nvSpPr>
        <p:spPr>
          <a:xfrm>
            <a:off x="1206620" y="4484914"/>
            <a:ext cx="5876351" cy="1120798"/>
          </a:xfrm>
        </p:spPr>
        <p:txBody>
          <a:bodyPr tIns="0" anchor="b">
            <a:noAutofit/>
          </a:bodyPr>
          <a:lstStyle>
            <a:lvl1pPr algn="l">
              <a:defRPr lang="nl-NL" sz="2800" b="1" kern="1200" cap="all" spc="-5" baseline="0" smtClean="0">
                <a:solidFill>
                  <a:schemeClr val="tx2"/>
                </a:solidFill>
                <a:latin typeface="+mj-lt"/>
                <a:ea typeface="+mn-ea"/>
                <a:cs typeface="Arial Black"/>
              </a:defRPr>
            </a:lvl1pPr>
          </a:lstStyle>
          <a:p>
            <a:r>
              <a:rPr lang="nl-NL"/>
              <a:t>Klik om stijl te bewerken</a:t>
            </a:r>
            <a:endParaRPr lang="nl-NL" dirty="0"/>
          </a:p>
        </p:txBody>
      </p:sp>
      <p:sp>
        <p:nvSpPr>
          <p:cNvPr id="3" name="Ondertitel 2"/>
          <p:cNvSpPr>
            <a:spLocks noGrp="1"/>
          </p:cNvSpPr>
          <p:nvPr>
            <p:ph type="subTitle" idx="1"/>
          </p:nvPr>
        </p:nvSpPr>
        <p:spPr>
          <a:xfrm>
            <a:off x="1206620" y="5654426"/>
            <a:ext cx="5876351" cy="760888"/>
          </a:xfrm>
        </p:spPr>
        <p:txBody>
          <a:bodyPr lIns="0" tIns="0" rIns="0" bIns="0"/>
          <a:lstStyle>
            <a:lvl1pPr marL="0" indent="0" algn="l">
              <a:buNone/>
              <a:defRPr lang="nl-NL" sz="1800" kern="1200" spc="-5" dirty="0" smtClean="0">
                <a:solidFill>
                  <a:srgbClr val="213343"/>
                </a:solidFill>
                <a:latin typeface="+mn-lt"/>
                <a:ea typeface="+mn-ea"/>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14" name="Tijdelijke aanduiding voor tekst 13"/>
          <p:cNvSpPr>
            <a:spLocks noGrp="1"/>
          </p:cNvSpPr>
          <p:nvPr>
            <p:ph type="body" sz="quarter" idx="13" hasCustomPrompt="1"/>
          </p:nvPr>
        </p:nvSpPr>
        <p:spPr>
          <a:xfrm>
            <a:off x="8522539" y="2260840"/>
            <a:ext cx="2159000" cy="1208074"/>
          </a:xfrm>
        </p:spPr>
        <p:txBody>
          <a:bodyPr lIns="0" tIns="0" rIns="0" bIns="0">
            <a:noAutofit/>
          </a:bodyPr>
          <a:lstStyle>
            <a:lvl1pPr marL="0" indent="0">
              <a:buNone/>
              <a:defRPr lang="nl-NL" sz="1300" kern="1200" dirty="0">
                <a:solidFill>
                  <a:srgbClr val="FFFFFF"/>
                </a:solidFill>
                <a:latin typeface="+mn-lt"/>
                <a:ea typeface="+mn-ea"/>
                <a:cs typeface="Arial"/>
              </a:defRPr>
            </a:lvl1pPr>
          </a:lstStyle>
          <a:p>
            <a:pPr lvl="0"/>
            <a:r>
              <a:rPr lang="nl-NL" dirty="0"/>
              <a:t>Naam</a:t>
            </a:r>
          </a:p>
        </p:txBody>
      </p:sp>
      <p:sp>
        <p:nvSpPr>
          <p:cNvPr id="15" name="Tijdelijke aanduiding voor tekst 13"/>
          <p:cNvSpPr>
            <a:spLocks noGrp="1"/>
          </p:cNvSpPr>
          <p:nvPr>
            <p:ph type="body" sz="quarter" idx="14" hasCustomPrompt="1"/>
          </p:nvPr>
        </p:nvSpPr>
        <p:spPr>
          <a:xfrm>
            <a:off x="8522539" y="1103085"/>
            <a:ext cx="2159000" cy="772229"/>
          </a:xfrm>
        </p:spPr>
        <p:txBody>
          <a:bodyPr lIns="0" tIns="0" rIns="0" bIns="0" anchor="b">
            <a:noAutofit/>
          </a:bodyPr>
          <a:lstStyle>
            <a:lvl1pPr marL="0" indent="0">
              <a:buNone/>
              <a:defRPr lang="nl-NL" sz="1300" i="1" kern="1200" dirty="0">
                <a:solidFill>
                  <a:srgbClr val="213343"/>
                </a:solidFill>
                <a:latin typeface="+mn-lt"/>
                <a:ea typeface="+mn-ea"/>
                <a:cs typeface="Arial"/>
              </a:defRPr>
            </a:lvl1pPr>
          </a:lstStyle>
          <a:p>
            <a:pPr lvl="0"/>
            <a:r>
              <a:rPr lang="nl-NL" dirty="0"/>
              <a:t>Versie/Datum</a:t>
            </a:r>
          </a:p>
        </p:txBody>
      </p:sp>
    </p:spTree>
    <p:extLst>
      <p:ext uri="{BB962C8B-B14F-4D97-AF65-F5344CB8AC3E}">
        <p14:creationId xmlns:p14="http://schemas.microsoft.com/office/powerpoint/2010/main" val="3492643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Tekststijl van het model bewerken
Tweede niveau
Derde niveau
Vierde niveau
Vijfde niveau</a:t>
            </a:r>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FD25A71-9E60-FD47-9F7B-93240868358F}" type="datetimeFigureOut">
              <a:rPr lang="nl-NL" smtClean="0"/>
              <a:t>12-2-2020</a:t>
            </a:fld>
            <a:endParaRPr lang="nl-NL"/>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0BB8FA87-3EE0-A04D-B309-1DB7BC820E78}" type="slidenum">
              <a:rPr lang="nl-NL" smtClean="0"/>
              <a:t>‹nr.›</a:t>
            </a:fld>
            <a:endParaRPr lang="nl-NL"/>
          </a:p>
        </p:txBody>
      </p:sp>
    </p:spTree>
    <p:extLst>
      <p:ext uri="{BB962C8B-B14F-4D97-AF65-F5344CB8AC3E}">
        <p14:creationId xmlns:p14="http://schemas.microsoft.com/office/powerpoint/2010/main" val="2456958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nl-NL"/>
              <a:t>Tekststijl van het model bewerken
Tweede niveau
Derde niveau
Vierde niveau
Vijfde niveau</a:t>
            </a:r>
            <a:endParaRPr lang="nl-NL" dirty="0"/>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FD25A71-9E60-FD47-9F7B-93240868358F}" type="datetimeFigureOut">
              <a:rPr lang="nl-NL" smtClean="0"/>
              <a:t>12-2-2020</a:t>
            </a:fld>
            <a:endParaRPr lang="nl-NL"/>
          </a:p>
        </p:txBody>
      </p:sp>
      <p:sp>
        <p:nvSpPr>
          <p:cNvPr id="9"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0BB8FA87-3EE0-A04D-B309-1DB7BC820E78}" type="slidenum">
              <a:rPr lang="nl-NL" smtClean="0"/>
              <a:t>‹nr.›</a:t>
            </a:fld>
            <a:endParaRPr lang="nl-NL"/>
          </a:p>
        </p:txBody>
      </p:sp>
    </p:spTree>
    <p:extLst>
      <p:ext uri="{BB962C8B-B14F-4D97-AF65-F5344CB8AC3E}">
        <p14:creationId xmlns:p14="http://schemas.microsoft.com/office/powerpoint/2010/main" val="3210998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nl-NL"/>
              <a:t>Klik om stijl te bewerken</a:t>
            </a:r>
          </a:p>
        </p:txBody>
      </p:sp>
      <p:sp>
        <p:nvSpPr>
          <p:cNvPr id="3" name="Tijdelijke aanduiding voor inhoud 2"/>
          <p:cNvSpPr>
            <a:spLocks noGrp="1"/>
          </p:cNvSpPr>
          <p:nvPr>
            <p:ph idx="1"/>
          </p:nvPr>
        </p:nvSpPr>
        <p:spPr/>
        <p:txBody>
          <a:bodyPr/>
          <a:lstStyle/>
          <a:p>
            <a:pPr lvl="0"/>
            <a:r>
              <a:rPr lang="nl-NL"/>
              <a:t>Tekststijl van het model bewerken
Tweede niveau
Derde niveau
Vierde niveau
Vijfde niveau</a:t>
            </a:r>
          </a:p>
        </p:txBody>
      </p:sp>
      <p:sp>
        <p:nvSpPr>
          <p:cNvPr id="7"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FD25A71-9E60-FD47-9F7B-93240868358F}" type="datetimeFigureOut">
              <a:rPr lang="nl-NL" smtClean="0"/>
              <a:t>12-2-2020</a:t>
            </a:fld>
            <a:endParaRPr lang="nl-NL"/>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0BB8FA87-3EE0-A04D-B309-1DB7BC820E78}" type="slidenum">
              <a:rPr lang="nl-NL" smtClean="0"/>
              <a:t>‹nr.›</a:t>
            </a:fld>
            <a:endParaRPr lang="nl-NL"/>
          </a:p>
        </p:txBody>
      </p:sp>
      <p:pic>
        <p:nvPicPr>
          <p:cNvPr id="13" name="Afbeelding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911912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1_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nl-NL"/>
              <a:t>Klik om stijl te bewerken</a:t>
            </a:r>
            <a:endParaRPr lang="nl-NL" dirty="0"/>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nl-NL"/>
              <a:t>Tekststijl van het model bewerken
Tweede niveau
Derde niveau
Vierde niveau
Vijfde niveau</a:t>
            </a:r>
            <a:endParaRPr lang="nl-NL" dirty="0"/>
          </a:p>
        </p:txBody>
      </p:sp>
      <p:sp>
        <p:nvSpPr>
          <p:cNvPr id="7"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FD25A71-9E60-FD47-9F7B-93240868358F}" type="datetimeFigureOut">
              <a:rPr lang="nl-NL" smtClean="0"/>
              <a:t>12-2-2020</a:t>
            </a:fld>
            <a:endParaRPr lang="nl-NL"/>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0BB8FA87-3EE0-A04D-B309-1DB7BC820E78}" type="slidenum">
              <a:rPr lang="nl-NL" smtClean="0"/>
              <a:t>‹nr.›</a:t>
            </a:fld>
            <a:endParaRPr lang="nl-NL"/>
          </a:p>
        </p:txBody>
      </p:sp>
      <p:pic>
        <p:nvPicPr>
          <p:cNvPr id="13" name="Afbeelding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561616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fbeelding links - tekst rechts">
    <p:spTree>
      <p:nvGrpSpPr>
        <p:cNvPr id="1" name=""/>
        <p:cNvGrpSpPr/>
        <p:nvPr/>
      </p:nvGrpSpPr>
      <p:grpSpPr>
        <a:xfrm>
          <a:off x="0" y="0"/>
          <a:ext cx="0" cy="0"/>
          <a:chOff x="0" y="0"/>
          <a:chExt cx="0" cy="0"/>
        </a:xfrm>
      </p:grpSpPr>
      <p:sp>
        <p:nvSpPr>
          <p:cNvPr id="21" name="Tijdelijke aanduiding voor afbeelding 20"/>
          <p:cNvSpPr>
            <a:spLocks noGrp="1"/>
          </p:cNvSpPr>
          <p:nvPr>
            <p:ph type="pic" sz="quarter" idx="12"/>
          </p:nvPr>
        </p:nvSpPr>
        <p:spPr>
          <a:xfrm>
            <a:off x="0" y="0"/>
            <a:ext cx="6096596" cy="5080494"/>
          </a:xfrm>
          <a:custGeom>
            <a:avLst/>
            <a:gdLst>
              <a:gd name="connsiteX0" fmla="*/ 0 w 6096596"/>
              <a:gd name="connsiteY0" fmla="*/ 0 h 5080494"/>
              <a:gd name="connsiteX1" fmla="*/ 6096596 w 6096596"/>
              <a:gd name="connsiteY1" fmla="*/ 0 h 5080494"/>
              <a:gd name="connsiteX2" fmla="*/ 5908637 w 6096596"/>
              <a:gd name="connsiteY2" fmla="*/ 4479966 h 5080494"/>
              <a:gd name="connsiteX3" fmla="*/ 10 w 6096596"/>
              <a:gd name="connsiteY3" fmla="*/ 5080494 h 5080494"/>
              <a:gd name="connsiteX4" fmla="*/ 0 w 6096596"/>
              <a:gd name="connsiteY4" fmla="*/ 5080494 h 5080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596" h="5080494">
                <a:moveTo>
                  <a:pt x="0" y="0"/>
                </a:moveTo>
                <a:lnTo>
                  <a:pt x="6096596" y="0"/>
                </a:lnTo>
                <a:lnTo>
                  <a:pt x="5908637" y="4479966"/>
                </a:lnTo>
                <a:lnTo>
                  <a:pt x="10" y="5080494"/>
                </a:lnTo>
                <a:lnTo>
                  <a:pt x="0" y="5080494"/>
                </a:lnTo>
                <a:close/>
              </a:path>
            </a:pathLst>
          </a:custGeom>
          <a:solidFill>
            <a:schemeClr val="bg2"/>
          </a:solidFill>
        </p:spPr>
        <p:txBody>
          <a:bodyPr wrap="square">
            <a:noAutofit/>
          </a:bodyPr>
          <a:lstStyle/>
          <a:p>
            <a:r>
              <a:rPr lang="nl-NL"/>
              <a:t>Klik op het pictogram als u een afbeelding wilt toevoegen</a:t>
            </a:r>
          </a:p>
        </p:txBody>
      </p:sp>
      <p:sp>
        <p:nvSpPr>
          <p:cNvPr id="2" name="Titel 1"/>
          <p:cNvSpPr>
            <a:spLocks noGrp="1"/>
          </p:cNvSpPr>
          <p:nvPr>
            <p:ph type="title"/>
          </p:nvPr>
        </p:nvSpPr>
        <p:spPr>
          <a:xfrm>
            <a:off x="6693558" y="709001"/>
            <a:ext cx="4091304" cy="705834"/>
          </a:xfrm>
        </p:spPr>
        <p:txBody>
          <a:bodyPr/>
          <a:lstStyle>
            <a:lvl1pPr algn="l">
              <a:defRPr sz="2400" b="0">
                <a:solidFill>
                  <a:schemeClr val="accent1"/>
                </a:solidFill>
              </a:defRPr>
            </a:lvl1pPr>
          </a:lstStyle>
          <a:p>
            <a:r>
              <a:rPr lang="nl-NL"/>
              <a:t>Klik om stijl te bewerken</a:t>
            </a:r>
            <a:endParaRPr lang="nl-NL" dirty="0"/>
          </a:p>
        </p:txBody>
      </p:sp>
      <p:sp>
        <p:nvSpPr>
          <p:cNvPr id="3" name="Tijdelijke aanduiding voor inhoud 2"/>
          <p:cNvSpPr>
            <a:spLocks noGrp="1"/>
          </p:cNvSpPr>
          <p:nvPr>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nl-NL"/>
              <a:t>Tekststijl van het model bewerken
Tweede niveau
Derde niveau
Vierde niveau
Vijfde niveau</a:t>
            </a:r>
            <a:endParaRPr lang="nl-NL" dirty="0"/>
          </a:p>
        </p:txBody>
      </p:sp>
      <p:sp>
        <p:nvSpPr>
          <p:cNvPr id="8" name="object 3"/>
          <p:cNvSpPr/>
          <p:nvPr/>
        </p:nvSpPr>
        <p:spPr>
          <a:xfrm>
            <a:off x="0" y="4674059"/>
            <a:ext cx="6299835" cy="2184400"/>
          </a:xfrm>
          <a:custGeom>
            <a:avLst/>
            <a:gdLst/>
            <a:ahLst/>
            <a:cxnLst/>
            <a:rect l="l" t="t" r="r" b="b"/>
            <a:pathLst>
              <a:path w="6299835" h="2184400">
                <a:moveTo>
                  <a:pt x="5893371" y="0"/>
                </a:moveTo>
                <a:lnTo>
                  <a:pt x="0" y="609663"/>
                </a:lnTo>
                <a:lnTo>
                  <a:pt x="0" y="2183942"/>
                </a:lnTo>
                <a:lnTo>
                  <a:pt x="6299809" y="2183942"/>
                </a:lnTo>
                <a:lnTo>
                  <a:pt x="5893371" y="0"/>
                </a:lnTo>
                <a:close/>
              </a:path>
            </a:pathLst>
          </a:custGeom>
          <a:solidFill>
            <a:schemeClr val="tx2"/>
          </a:solidFill>
        </p:spPr>
        <p:txBody>
          <a:bodyPr wrap="square" lIns="0" tIns="0" rIns="0" bIns="0" rtlCol="0"/>
          <a:lstStyle/>
          <a:p>
            <a:endParaRPr/>
          </a:p>
        </p:txBody>
      </p:sp>
      <p:pic>
        <p:nvPicPr>
          <p:cNvPr id="13" name="Afbeelding 12"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55492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3_Afbeelding links - tekst rechts">
    <p:spTree>
      <p:nvGrpSpPr>
        <p:cNvPr id="1" name=""/>
        <p:cNvGrpSpPr/>
        <p:nvPr/>
      </p:nvGrpSpPr>
      <p:grpSpPr>
        <a:xfrm>
          <a:off x="0" y="0"/>
          <a:ext cx="0" cy="0"/>
          <a:chOff x="0" y="0"/>
          <a:chExt cx="0" cy="0"/>
        </a:xfrm>
      </p:grpSpPr>
      <p:sp>
        <p:nvSpPr>
          <p:cNvPr id="16" name="Tijdelijke aanduiding voor afbeelding 15"/>
          <p:cNvSpPr>
            <a:spLocks noGrp="1"/>
          </p:cNvSpPr>
          <p:nvPr>
            <p:ph type="pic" sz="quarter" idx="12"/>
          </p:nvPr>
        </p:nvSpPr>
        <p:spPr>
          <a:xfrm>
            <a:off x="-7620" y="0"/>
            <a:ext cx="5913120" cy="6858000"/>
          </a:xfrm>
          <a:custGeom>
            <a:avLst/>
            <a:gdLst>
              <a:gd name="connsiteX0" fmla="*/ 0 w 5905500"/>
              <a:gd name="connsiteY0" fmla="*/ 4133849 h 6858000"/>
              <a:gd name="connsiteX1" fmla="*/ 5886450 w 5905500"/>
              <a:gd name="connsiteY1" fmla="*/ 4743449 h 6858000"/>
              <a:gd name="connsiteX2" fmla="*/ 5705475 w 5905500"/>
              <a:gd name="connsiteY2" fmla="*/ 6848474 h 6858000"/>
              <a:gd name="connsiteX3" fmla="*/ 5705474 w 5905500"/>
              <a:gd name="connsiteY3" fmla="*/ 6848474 h 6858000"/>
              <a:gd name="connsiteX4" fmla="*/ 5705474 w 5905500"/>
              <a:gd name="connsiteY4" fmla="*/ 6858000 h 6858000"/>
              <a:gd name="connsiteX5" fmla="*/ 0 w 5905500"/>
              <a:gd name="connsiteY5" fmla="*/ 6858000 h 6858000"/>
              <a:gd name="connsiteX6" fmla="*/ 0 w 5905500"/>
              <a:gd name="connsiteY6" fmla="*/ 6315074 h 6858000"/>
              <a:gd name="connsiteX7" fmla="*/ 0 w 5905500"/>
              <a:gd name="connsiteY7" fmla="*/ 0 h 6858000"/>
              <a:gd name="connsiteX8" fmla="*/ 5410200 w 5905500"/>
              <a:gd name="connsiteY8" fmla="*/ 0 h 6858000"/>
              <a:gd name="connsiteX9" fmla="*/ 5410200 w 5905500"/>
              <a:gd name="connsiteY9" fmla="*/ 3174 h 6858000"/>
              <a:gd name="connsiteX10" fmla="*/ 5419725 w 5905500"/>
              <a:gd name="connsiteY10" fmla="*/ 3179 h 6858000"/>
              <a:gd name="connsiteX11" fmla="*/ 5905500 w 5905500"/>
              <a:gd name="connsiteY11" fmla="*/ 4474988 h 6858000"/>
              <a:gd name="connsiteX12" fmla="*/ 0 w 5905500"/>
              <a:gd name="connsiteY12" fmla="*/ 3802483 h 6858000"/>
              <a:gd name="connsiteX13" fmla="*/ 0 w 5905500"/>
              <a:gd name="connsiteY13" fmla="*/ 542925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32963 h 6858000"/>
              <a:gd name="connsiteX14" fmla="*/ 7620 w 5913120"/>
              <a:gd name="connsiteY14" fmla="*/ 542925 h 6858000"/>
              <a:gd name="connsiteX15" fmla="*/ 7620 w 5913120"/>
              <a:gd name="connsiteY15" fmla="*/ 0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63443 h 6858000"/>
              <a:gd name="connsiteX14" fmla="*/ 7620 w 5913120"/>
              <a:gd name="connsiteY14" fmla="*/ 542925 h 6858000"/>
              <a:gd name="connsiteX15" fmla="*/ 7620 w 5913120"/>
              <a:gd name="connsiteY1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13120" h="6858000">
                <a:moveTo>
                  <a:pt x="7620" y="4133849"/>
                </a:moveTo>
                <a:lnTo>
                  <a:pt x="5894070" y="4743449"/>
                </a:lnTo>
                <a:lnTo>
                  <a:pt x="5713095" y="6848474"/>
                </a:lnTo>
                <a:lnTo>
                  <a:pt x="5713094" y="6848474"/>
                </a:lnTo>
                <a:lnTo>
                  <a:pt x="5713094" y="6858000"/>
                </a:lnTo>
                <a:lnTo>
                  <a:pt x="7620" y="6858000"/>
                </a:lnTo>
                <a:lnTo>
                  <a:pt x="7620" y="6315074"/>
                </a:lnTo>
                <a:lnTo>
                  <a:pt x="7620" y="4133849"/>
                </a:lnTo>
                <a:close/>
                <a:moveTo>
                  <a:pt x="7620" y="0"/>
                </a:moveTo>
                <a:lnTo>
                  <a:pt x="5417820" y="0"/>
                </a:lnTo>
                <a:lnTo>
                  <a:pt x="5417820" y="3174"/>
                </a:lnTo>
                <a:lnTo>
                  <a:pt x="5427345" y="3179"/>
                </a:lnTo>
                <a:lnTo>
                  <a:pt x="5913120" y="4474988"/>
                </a:lnTo>
                <a:lnTo>
                  <a:pt x="0" y="3863443"/>
                </a:lnTo>
                <a:lnTo>
                  <a:pt x="7620" y="542925"/>
                </a:lnTo>
                <a:lnTo>
                  <a:pt x="7620" y="0"/>
                </a:lnTo>
                <a:close/>
              </a:path>
            </a:pathLst>
          </a:custGeom>
          <a:solidFill>
            <a:schemeClr val="bg2"/>
          </a:solidFill>
        </p:spPr>
        <p:txBody>
          <a:bodyPr wrap="square">
            <a:noAutofit/>
          </a:bodyPr>
          <a:lstStyle/>
          <a:p>
            <a:r>
              <a:rPr lang="nl-NL"/>
              <a:t>Klik op het pictogram als u een afbeelding wilt toevoegen</a:t>
            </a:r>
          </a:p>
        </p:txBody>
      </p:sp>
      <p:sp>
        <p:nvSpPr>
          <p:cNvPr id="2" name="Titel 1"/>
          <p:cNvSpPr>
            <a:spLocks noGrp="1"/>
          </p:cNvSpPr>
          <p:nvPr>
            <p:ph type="title"/>
          </p:nvPr>
        </p:nvSpPr>
        <p:spPr>
          <a:xfrm>
            <a:off x="6693558" y="709001"/>
            <a:ext cx="4091304" cy="705834"/>
          </a:xfrm>
        </p:spPr>
        <p:txBody>
          <a:bodyPr/>
          <a:lstStyle>
            <a:lvl1pPr algn="l">
              <a:defRPr sz="2400" b="0">
                <a:solidFill>
                  <a:schemeClr val="accent1"/>
                </a:solidFill>
              </a:defRPr>
            </a:lvl1pPr>
          </a:lstStyle>
          <a:p>
            <a:r>
              <a:rPr lang="nl-NL"/>
              <a:t>Klik om stijl te bewerken</a:t>
            </a:r>
            <a:endParaRPr lang="nl-NL" dirty="0"/>
          </a:p>
        </p:txBody>
      </p:sp>
      <p:sp>
        <p:nvSpPr>
          <p:cNvPr id="3" name="Tijdelijke aanduiding voor inhoud 2"/>
          <p:cNvSpPr>
            <a:spLocks noGrp="1"/>
          </p:cNvSpPr>
          <p:nvPr>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nl-NL"/>
              <a:t>Tekststijl van het model bewerken
Tweede niveau
Derde niveau
Vierde niveau
Vijfde niveau</a:t>
            </a:r>
            <a:endParaRPr lang="nl-NL" dirty="0"/>
          </a:p>
        </p:txBody>
      </p:sp>
      <p:pic>
        <p:nvPicPr>
          <p:cNvPr id="12" name="Afbeelding 11"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1172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Quote - 1">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4AEF7F14-3D57-4BF3-81AE-57E8C91DCA07}"/>
              </a:ext>
            </a:extLst>
          </p:cNvPr>
          <p:cNvGrpSpPr/>
          <p:nvPr/>
        </p:nvGrpSpPr>
        <p:grpSpPr>
          <a:xfrm>
            <a:off x="1219320" y="406440"/>
            <a:ext cx="9754870" cy="5487515"/>
            <a:chOff x="1219320" y="406440"/>
            <a:chExt cx="9754870" cy="5487515"/>
          </a:xfrm>
        </p:grpSpPr>
        <p:grpSp>
          <p:nvGrpSpPr>
            <p:cNvPr id="22" name="Groep 21"/>
            <p:cNvGrpSpPr/>
            <p:nvPr/>
          </p:nvGrpSpPr>
          <p:grpSpPr>
            <a:xfrm>
              <a:off x="1219320" y="406440"/>
              <a:ext cx="9754870" cy="5487515"/>
              <a:chOff x="1219320" y="406440"/>
              <a:chExt cx="9754870" cy="5487515"/>
            </a:xfrm>
          </p:grpSpPr>
          <p:sp>
            <p:nvSpPr>
              <p:cNvPr id="11" name="object 2"/>
              <p:cNvSpPr/>
              <p:nvPr/>
            </p:nvSpPr>
            <p:spPr>
              <a:xfrm>
                <a:off x="1219320" y="406440"/>
                <a:ext cx="9754870" cy="5283835"/>
              </a:xfrm>
              <a:custGeom>
                <a:avLst/>
                <a:gdLst/>
                <a:ahLst/>
                <a:cxnLst/>
                <a:rect l="l" t="t" r="r" b="b"/>
                <a:pathLst>
                  <a:path w="9754870" h="5283835">
                    <a:moveTo>
                      <a:pt x="0" y="0"/>
                    </a:moveTo>
                    <a:lnTo>
                      <a:pt x="609663" y="5283720"/>
                    </a:lnTo>
                    <a:lnTo>
                      <a:pt x="9144901" y="5080495"/>
                    </a:lnTo>
                    <a:lnTo>
                      <a:pt x="9754565" y="203225"/>
                    </a:lnTo>
                    <a:lnTo>
                      <a:pt x="0" y="0"/>
                    </a:lnTo>
                    <a:close/>
                  </a:path>
                </a:pathLst>
              </a:custGeom>
              <a:solidFill>
                <a:schemeClr val="accent1"/>
              </a:solidFill>
            </p:spPr>
            <p:txBody>
              <a:bodyPr wrap="square" lIns="0" tIns="0" rIns="0" bIns="0" rtlCol="0"/>
              <a:lstStyle/>
              <a:p>
                <a:endParaRPr/>
              </a:p>
            </p:txBody>
          </p:sp>
          <p:sp>
            <p:nvSpPr>
              <p:cNvPr id="21" name="object 3"/>
              <p:cNvSpPr/>
              <p:nvPr/>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rgbClr val="9EA700"/>
              </a:solidFill>
            </p:spPr>
            <p:txBody>
              <a:bodyPr wrap="square" lIns="0" tIns="0" rIns="0" bIns="0" rtlCol="0"/>
              <a:lstStyle/>
              <a:p>
                <a:endParaRPr/>
              </a:p>
            </p:txBody>
          </p:sp>
        </p:grpSp>
        <p:pic>
          <p:nvPicPr>
            <p:cNvPr id="4" name="Afbeelding 3">
              <a:extLst>
                <a:ext uri="{FF2B5EF4-FFF2-40B4-BE49-F238E27FC236}">
                  <a16:creationId xmlns:a16="http://schemas.microsoft.com/office/drawing/2014/main" id="{916A5A41-70D1-4E19-AA8F-358D4AA19271}"/>
                </a:ext>
              </a:extLst>
            </p:cNvPr>
            <p:cNvPicPr>
              <a:picLocks noChangeAspect="1"/>
            </p:cNvPicPr>
            <p:nvPr/>
          </p:nvPicPr>
          <p:blipFill rotWithShape="1">
            <a:blip r:embed="rId2"/>
            <a:srcRect l="29424" t="18614" r="34878" b="57624"/>
            <a:stretch/>
          </p:blipFill>
          <p:spPr>
            <a:xfrm>
              <a:off x="1476375" y="514350"/>
              <a:ext cx="975003" cy="762000"/>
            </a:xfrm>
            <a:prstGeom prst="rect">
              <a:avLst/>
            </a:prstGeom>
          </p:spPr>
        </p:pic>
        <p:pic>
          <p:nvPicPr>
            <p:cNvPr id="5" name="Afbeelding 4">
              <a:extLst>
                <a:ext uri="{FF2B5EF4-FFF2-40B4-BE49-F238E27FC236}">
                  <a16:creationId xmlns:a16="http://schemas.microsoft.com/office/drawing/2014/main" id="{578FE056-EDDC-4031-859F-DBF99481F9BB}"/>
                </a:ext>
              </a:extLst>
            </p:cNvPr>
            <p:cNvPicPr>
              <a:picLocks noChangeAspect="1"/>
            </p:cNvPicPr>
            <p:nvPr/>
          </p:nvPicPr>
          <p:blipFill rotWithShape="1">
            <a:blip r:embed="rId3"/>
            <a:srcRect l="35801" t="59806" r="32463" b="20796"/>
            <a:stretch/>
          </p:blipFill>
          <p:spPr>
            <a:xfrm>
              <a:off x="9344025" y="4686300"/>
              <a:ext cx="866775" cy="622062"/>
            </a:xfrm>
            <a:prstGeom prst="rect">
              <a:avLst/>
            </a:prstGeom>
          </p:spPr>
        </p:pic>
      </p:gr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nl-NL"/>
              <a:t>Tekststijl van het model bewerken
Tweede niveau
Derde niveau
Vierde niveau
Vijfde niveau</a:t>
            </a:r>
            <a:endParaRPr lang="en-US"/>
          </a:p>
        </p:txBody>
      </p:sp>
      <p:sp>
        <p:nvSpPr>
          <p:cNvPr id="19" name="Tijdelijke aanduiding voor tekst 18"/>
          <p:cNvSpPr>
            <a:spLocks noGrp="1"/>
          </p:cNvSpPr>
          <p:nvPr>
            <p:ph type="body" sz="quarter" idx="14" hasCustomPrompt="1"/>
          </p:nvPr>
        </p:nvSpPr>
        <p:spPr>
          <a:xfrm>
            <a:off x="1905001" y="5878295"/>
            <a:ext cx="4471386" cy="409343"/>
          </a:xfrm>
        </p:spPr>
        <p:txBody>
          <a:bodyPr wrap="square" lIns="0" tIns="0" rIns="0" bIns="0">
            <a:spAutoFit/>
          </a:bodyPr>
          <a:lstStyle>
            <a:lvl1pPr marL="0" indent="0" algn="r">
              <a:buNone/>
              <a:defRPr lang="nl-NL" sz="2000" i="1" kern="1200" dirty="0">
                <a:solidFill>
                  <a:srgbClr val="213343"/>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6407368" y="5878295"/>
            <a:ext cx="4006632" cy="409343"/>
          </a:xfrm>
        </p:spPr>
        <p:txBody>
          <a:bodyPr wrap="square" lIns="0" tIns="0" rIns="0" bIns="0">
            <a:spAutoFit/>
          </a:bodyPr>
          <a:lstStyle>
            <a:lvl1pPr marL="0" indent="0" algn="l">
              <a:buNone/>
              <a:defRPr lang="nl-NL" sz="2000" i="1" kern="1200" dirty="0">
                <a:solidFill>
                  <a:srgbClr val="213343"/>
                </a:solidFill>
                <a:latin typeface="Arial"/>
                <a:ea typeface="+mn-ea"/>
                <a:cs typeface="Arial"/>
              </a:defRPr>
            </a:lvl1pPr>
          </a:lstStyle>
          <a:p>
            <a:pPr lvl="0"/>
            <a:r>
              <a:rPr lang="nl-NL" dirty="0"/>
              <a:t>functietitel</a:t>
            </a:r>
          </a:p>
        </p:txBody>
      </p:sp>
      <p:sp>
        <p:nvSpPr>
          <p:cNvPr id="1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FD25A71-9E60-FD47-9F7B-93240868358F}" type="datetimeFigureOut">
              <a:rPr lang="nl-NL" smtClean="0"/>
              <a:t>12-2-2020</a:t>
            </a:fld>
            <a:endParaRPr lang="nl-NL"/>
          </a:p>
        </p:txBody>
      </p:sp>
      <p:sp>
        <p:nvSpPr>
          <p:cNvPr id="17"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0BB8FA87-3EE0-A04D-B309-1DB7BC820E78}" type="slidenum">
              <a:rPr lang="nl-NL" smtClean="0"/>
              <a:t>‹nr.›</a:t>
            </a:fld>
            <a:endParaRPr lang="nl-NL"/>
          </a:p>
        </p:txBody>
      </p:sp>
      <p:pic>
        <p:nvPicPr>
          <p:cNvPr id="24" name="Afbeelding 23" descr="HHS_NL_groen_HEX.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94442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Quote - 2">
    <p:spTree>
      <p:nvGrpSpPr>
        <p:cNvPr id="1" name=""/>
        <p:cNvGrpSpPr/>
        <p:nvPr/>
      </p:nvGrpSpPr>
      <p:grpSpPr>
        <a:xfrm>
          <a:off x="0" y="0"/>
          <a:ext cx="0" cy="0"/>
          <a:chOff x="0" y="0"/>
          <a:chExt cx="0" cy="0"/>
        </a:xfrm>
      </p:grpSpPr>
      <p:grpSp>
        <p:nvGrpSpPr>
          <p:cNvPr id="4" name="Groep 3">
            <a:extLst>
              <a:ext uri="{FF2B5EF4-FFF2-40B4-BE49-F238E27FC236}">
                <a16:creationId xmlns:a16="http://schemas.microsoft.com/office/drawing/2014/main" id="{D64AB382-4DC8-4B0F-94C7-AEA099915EC4}"/>
              </a:ext>
            </a:extLst>
          </p:cNvPr>
          <p:cNvGrpSpPr/>
          <p:nvPr/>
        </p:nvGrpSpPr>
        <p:grpSpPr>
          <a:xfrm>
            <a:off x="1219315" y="406440"/>
            <a:ext cx="9754870" cy="5283835"/>
            <a:chOff x="1219315" y="406440"/>
            <a:chExt cx="9754870" cy="5283835"/>
          </a:xfrm>
        </p:grpSpPr>
        <p:sp>
          <p:nvSpPr>
            <p:cNvPr id="14" name="object 2"/>
            <p:cNvSpPr/>
            <p:nvPr/>
          </p:nvSpPr>
          <p:spPr>
            <a:xfrm>
              <a:off x="1219315" y="406440"/>
              <a:ext cx="9754870" cy="5283835"/>
            </a:xfrm>
            <a:custGeom>
              <a:avLst/>
              <a:gdLst/>
              <a:ahLst/>
              <a:cxnLst/>
              <a:rect l="l" t="t" r="r" b="b"/>
              <a:pathLst>
                <a:path w="9754870" h="5283835">
                  <a:moveTo>
                    <a:pt x="9754565" y="0"/>
                  </a:moveTo>
                  <a:lnTo>
                    <a:pt x="0" y="203225"/>
                  </a:lnTo>
                  <a:lnTo>
                    <a:pt x="609663" y="5080495"/>
                  </a:lnTo>
                  <a:lnTo>
                    <a:pt x="9144901" y="5283720"/>
                  </a:lnTo>
                  <a:lnTo>
                    <a:pt x="9754565" y="0"/>
                  </a:lnTo>
                  <a:close/>
                </a:path>
              </a:pathLst>
            </a:custGeom>
            <a:solidFill>
              <a:schemeClr val="tx2"/>
            </a:solidFill>
          </p:spPr>
          <p:txBody>
            <a:bodyPr wrap="square" lIns="0" tIns="0" rIns="0" bIns="0" rtlCol="0"/>
            <a:lstStyle/>
            <a:p>
              <a:endParaRPr/>
            </a:p>
          </p:txBody>
        </p:sp>
        <p:pic>
          <p:nvPicPr>
            <p:cNvPr id="18" name="Afbeelding 17">
              <a:extLst>
                <a:ext uri="{FF2B5EF4-FFF2-40B4-BE49-F238E27FC236}">
                  <a16:creationId xmlns:a16="http://schemas.microsoft.com/office/drawing/2014/main" id="{89931C96-1086-46CF-84F0-387E178E54F7}"/>
                </a:ext>
              </a:extLst>
            </p:cNvPr>
            <p:cNvPicPr>
              <a:picLocks noChangeAspect="1"/>
            </p:cNvPicPr>
            <p:nvPr/>
          </p:nvPicPr>
          <p:blipFill rotWithShape="1">
            <a:blip r:embed="rId2"/>
            <a:srcRect l="29424" t="18614" r="34878" b="57624"/>
            <a:stretch/>
          </p:blipFill>
          <p:spPr>
            <a:xfrm>
              <a:off x="1476375" y="741029"/>
              <a:ext cx="975003" cy="762000"/>
            </a:xfrm>
            <a:prstGeom prst="rect">
              <a:avLst/>
            </a:prstGeom>
          </p:spPr>
        </p:pic>
        <p:pic>
          <p:nvPicPr>
            <p:cNvPr id="21" name="Afbeelding 20">
              <a:extLst>
                <a:ext uri="{FF2B5EF4-FFF2-40B4-BE49-F238E27FC236}">
                  <a16:creationId xmlns:a16="http://schemas.microsoft.com/office/drawing/2014/main" id="{BFFF8D0A-3D24-4932-947D-0BF048BD1689}"/>
                </a:ext>
              </a:extLst>
            </p:cNvPr>
            <p:cNvPicPr>
              <a:picLocks noChangeAspect="1"/>
            </p:cNvPicPr>
            <p:nvPr/>
          </p:nvPicPr>
          <p:blipFill rotWithShape="1">
            <a:blip r:embed="rId3"/>
            <a:srcRect l="35801" t="59806" r="32463" b="20796"/>
            <a:stretch/>
          </p:blipFill>
          <p:spPr>
            <a:xfrm>
              <a:off x="9344025" y="4886325"/>
              <a:ext cx="866775" cy="622062"/>
            </a:xfrm>
            <a:prstGeom prst="rect">
              <a:avLst/>
            </a:prstGeom>
          </p:spPr>
        </p:pic>
      </p:grpSp>
      <p:sp>
        <p:nvSpPr>
          <p:cNvPr id="16" name="object 3"/>
          <p:cNvSpPr/>
          <p:nvPr/>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chemeClr val="tx2"/>
          </a:solidFill>
        </p:spPr>
        <p:txBody>
          <a:bodyPr wrap="square" lIns="0" tIns="0" rIns="0" bIns="0" rtlCol="0"/>
          <a:lstStyle/>
          <a:p>
            <a:endParaRPr/>
          </a:p>
        </p:txBody>
      </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nl-NL"/>
              <a:t>Tekststijl van het model bewerken
Tweede niveau
Derde niveau
Vierde niveau
Vijfde niveau</a:t>
            </a:r>
            <a:endParaRPr lang="en-US"/>
          </a:p>
        </p:txBody>
      </p:sp>
      <p:sp>
        <p:nvSpPr>
          <p:cNvPr id="19" name="Tijdelijke aanduiding voor tekst 18"/>
          <p:cNvSpPr>
            <a:spLocks noGrp="1"/>
          </p:cNvSpPr>
          <p:nvPr>
            <p:ph type="body" sz="quarter" idx="14" hasCustomPrompt="1"/>
          </p:nvPr>
        </p:nvSpPr>
        <p:spPr>
          <a:xfrm>
            <a:off x="1904400" y="5878295"/>
            <a:ext cx="4471386" cy="409343"/>
          </a:xfrm>
        </p:spPr>
        <p:txBody>
          <a:bodyPr wrap="square" lIns="0" tIns="0" rIns="0" bIns="0">
            <a:spAutoFit/>
          </a:bodyPr>
          <a:lstStyle>
            <a:lvl1pPr marL="0" indent="0" algn="r">
              <a:buNone/>
              <a:defRPr lang="nl-NL" sz="2000" i="1" kern="1200" dirty="0">
                <a:solidFill>
                  <a:schemeClr val="accent1"/>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6408000" y="5878295"/>
            <a:ext cx="4006632" cy="409343"/>
          </a:xfrm>
        </p:spPr>
        <p:txBody>
          <a:bodyPr wrap="square" lIns="0" tIns="0" rIns="0" bIns="0">
            <a:spAutoFit/>
          </a:bodyPr>
          <a:lstStyle>
            <a:lvl1pPr marL="0" indent="0" algn="l">
              <a:buNone/>
              <a:defRPr lang="nl-NL" sz="2000" i="1" kern="1200" dirty="0">
                <a:solidFill>
                  <a:schemeClr val="accent1"/>
                </a:solidFill>
                <a:latin typeface="Arial"/>
                <a:ea typeface="+mn-ea"/>
                <a:cs typeface="Arial"/>
              </a:defRPr>
            </a:lvl1pPr>
          </a:lstStyle>
          <a:p>
            <a:pPr lvl="0"/>
            <a:r>
              <a:rPr lang="nl-NL" dirty="0"/>
              <a:t>functietitel</a:t>
            </a:r>
          </a:p>
        </p:txBody>
      </p:sp>
      <p:sp>
        <p:nvSpPr>
          <p:cNvPr id="1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FD25A71-9E60-FD47-9F7B-93240868358F}" type="datetimeFigureOut">
              <a:rPr lang="nl-NL" smtClean="0"/>
              <a:t>12-2-2020</a:t>
            </a:fld>
            <a:endParaRPr lang="nl-NL"/>
          </a:p>
        </p:txBody>
      </p:sp>
      <p:sp>
        <p:nvSpPr>
          <p:cNvPr id="22"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0BB8FA87-3EE0-A04D-B309-1DB7BC820E78}" type="slidenum">
              <a:rPr lang="nl-NL" smtClean="0"/>
              <a:t>‹nr.›</a:t>
            </a:fld>
            <a:endParaRPr lang="nl-NL"/>
          </a:p>
        </p:txBody>
      </p:sp>
      <p:pic>
        <p:nvPicPr>
          <p:cNvPr id="24" name="Afbeelding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588159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Sectiekop">
    <p:spTree>
      <p:nvGrpSpPr>
        <p:cNvPr id="1" name=""/>
        <p:cNvGrpSpPr/>
        <p:nvPr/>
      </p:nvGrpSpPr>
      <p:grpSpPr>
        <a:xfrm>
          <a:off x="0" y="0"/>
          <a:ext cx="0" cy="0"/>
          <a:chOff x="0" y="0"/>
          <a:chExt cx="0" cy="0"/>
        </a:xfrm>
      </p:grpSpPr>
      <p:sp>
        <p:nvSpPr>
          <p:cNvPr id="12"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6" name="Titel 1"/>
          <p:cNvSpPr>
            <a:spLocks noGrp="1"/>
          </p:cNvSpPr>
          <p:nvPr>
            <p:ph type="title"/>
          </p:nvPr>
        </p:nvSpPr>
        <p:spPr>
          <a:xfrm>
            <a:off x="1409838" y="5321860"/>
            <a:ext cx="9970775" cy="428835"/>
          </a:xfrm>
        </p:spPr>
        <p:txBody>
          <a:bodyPr anchor="b"/>
          <a:lstStyle>
            <a:lvl1pPr>
              <a:defRPr lang="nl-NL" sz="2800" b="1" kern="1200" cap="all" spc="-5" baseline="0" smtClean="0">
                <a:solidFill>
                  <a:srgbClr val="FFFFFF"/>
                </a:solidFill>
                <a:latin typeface="+mj-lt"/>
                <a:ea typeface="+mn-ea"/>
                <a:cs typeface="Arial Black"/>
              </a:defRPr>
            </a:lvl1pPr>
          </a:lstStyle>
          <a:p>
            <a:r>
              <a:rPr lang="nl-NL"/>
              <a:t>Klik om stijl te bewerken</a:t>
            </a:r>
            <a:endParaRPr lang="nl-NL" dirty="0"/>
          </a:p>
        </p:txBody>
      </p:sp>
      <p:sp>
        <p:nvSpPr>
          <p:cNvPr id="16" name="Tijdelijke aanduiding voor tekst 11"/>
          <p:cNvSpPr>
            <a:spLocks noGrp="1"/>
          </p:cNvSpPr>
          <p:nvPr>
            <p:ph type="body" sz="quarter" idx="11"/>
          </p:nvPr>
        </p:nvSpPr>
        <p:spPr>
          <a:xfrm>
            <a:off x="7923882" y="812880"/>
            <a:ext cx="3456000" cy="3456000"/>
          </a:xfrm>
          <a:blipFill rotWithShape="1">
            <a:blip r:embed="rId2"/>
            <a:stretch>
              <a:fillRect/>
            </a:stretch>
          </a:blipFill>
        </p:spPr>
        <p:txBody>
          <a:bodyPr lIns="0" tIns="0" rIns="0" bIns="0">
            <a:noAutofit/>
          </a:bodyPr>
          <a:lstStyle>
            <a:lvl1pPr marL="0" indent="0" algn="r">
              <a:buNone/>
              <a:defRPr sz="100">
                <a:solidFill>
                  <a:schemeClr val="bg1"/>
                </a:solidFill>
              </a:defRPr>
            </a:lvl1pPr>
          </a:lstStyle>
          <a:p>
            <a:pPr lvl="0"/>
            <a:r>
              <a:rPr lang="nl-NL"/>
              <a:t>Tekststijl van het model bewerken
Tweede niveau
Derde niveau
Vierde niveau
Vijfde niveau</a:t>
            </a:r>
            <a:endParaRPr lang="en-US"/>
          </a:p>
        </p:txBody>
      </p:sp>
      <p:sp>
        <p:nvSpPr>
          <p:cNvPr id="3" name="#"/>
          <p:cNvSpPr>
            <a:spLocks noGrp="1"/>
          </p:cNvSpPr>
          <p:nvPr>
            <p:ph type="body" idx="1" hasCustomPrompt="1"/>
          </p:nvPr>
        </p:nvSpPr>
        <p:spPr>
          <a:xfrm>
            <a:off x="8169275" y="1084233"/>
            <a:ext cx="2978150" cy="2103467"/>
          </a:xfrm>
        </p:spPr>
        <p:txBody>
          <a:bodyPr wrap="none" lIns="0" rIns="0">
            <a:noAutofit/>
          </a:bodyPr>
          <a:lstStyle>
            <a:lvl1pPr marL="0" indent="0" algn="ctr">
              <a:buNone/>
              <a:defRPr sz="139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a:t>
            </a:r>
          </a:p>
        </p:txBody>
      </p:sp>
      <p:sp>
        <p:nvSpPr>
          <p:cNvPr id="14" name="#"/>
          <p:cNvSpPr>
            <a:spLocks noGrp="1"/>
          </p:cNvSpPr>
          <p:nvPr>
            <p:ph type="body" idx="15" hasCustomPrompt="1"/>
          </p:nvPr>
        </p:nvSpPr>
        <p:spPr>
          <a:xfrm>
            <a:off x="8153400" y="1198532"/>
            <a:ext cx="2997200" cy="484748"/>
          </a:xfrm>
        </p:spPr>
        <p:txBody>
          <a:bodyPr wrap="square" lIns="0" rIns="0">
            <a:spAutoFit/>
          </a:bodyPr>
          <a:lstStyle>
            <a:lvl1pPr marL="0" indent="0" algn="ctr">
              <a:buNone/>
              <a:defRPr sz="2000" cap="none">
                <a:solidFill>
                  <a:srgbClr val="21334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HOOFDSTUK</a:t>
            </a:r>
          </a:p>
        </p:txBody>
      </p:sp>
    </p:spTree>
    <p:extLst>
      <p:ext uri="{BB962C8B-B14F-4D97-AF65-F5344CB8AC3E}">
        <p14:creationId xmlns:p14="http://schemas.microsoft.com/office/powerpoint/2010/main" val="391265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Aangepaste indeling">
    <p:spTree>
      <p:nvGrpSpPr>
        <p:cNvPr id="1" name=""/>
        <p:cNvGrpSpPr/>
        <p:nvPr/>
      </p:nvGrpSpPr>
      <p:grpSpPr>
        <a:xfrm>
          <a:off x="0" y="0"/>
          <a:ext cx="0" cy="0"/>
          <a:chOff x="0" y="0"/>
          <a:chExt cx="0" cy="0"/>
        </a:xfrm>
      </p:grpSpPr>
      <p:sp>
        <p:nvSpPr>
          <p:cNvPr id="7"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12" name="Tijdelijke aanduiding voor tekst 11"/>
          <p:cNvSpPr>
            <a:spLocks noGrp="1"/>
          </p:cNvSpPr>
          <p:nvPr>
            <p:ph type="body" sz="quarter" idx="11"/>
          </p:nvPr>
        </p:nvSpPr>
        <p:spPr>
          <a:xfrm>
            <a:off x="1" y="0"/>
            <a:ext cx="12192000" cy="6858000"/>
          </a:xfrm>
          <a:blipFill>
            <a:blip r:embed="rId2"/>
            <a:stretch>
              <a:fillRect/>
            </a:stretch>
          </a:blipFill>
        </p:spPr>
        <p:txBody>
          <a:bodyPr lIns="0" tIns="0" rIns="0" bIns="0">
            <a:noAutofit/>
          </a:bodyPr>
          <a:lstStyle>
            <a:lvl1pPr marL="0" indent="0">
              <a:buNone/>
              <a:defRPr sz="100">
                <a:solidFill>
                  <a:schemeClr val="bg1"/>
                </a:solidFill>
              </a:defRPr>
            </a:lvl1pPr>
          </a:lstStyle>
          <a:p>
            <a:pPr lvl="0"/>
            <a:r>
              <a:rPr lang="nl-NL"/>
              <a:t>Tekststijl van het model bewerken
Tweede niveau
Derde niveau
Vierde niveau
Vijfde niveau</a:t>
            </a:r>
            <a:endParaRPr lang="en-US"/>
          </a:p>
        </p:txBody>
      </p:sp>
    </p:spTree>
    <p:extLst>
      <p:ext uri="{BB962C8B-B14F-4D97-AF65-F5344CB8AC3E}">
        <p14:creationId xmlns:p14="http://schemas.microsoft.com/office/powerpoint/2010/main" val="2790713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FD25A71-9E60-FD47-9F7B-93240868358F}" type="datetimeFigureOut">
              <a:rPr lang="nl-NL" smtClean="0"/>
              <a:t>12-2-2020</a:t>
            </a:fld>
            <a:endParaRPr lang="nl-NL"/>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9"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0BB8FA87-3EE0-A04D-B309-1DB7BC820E78}" type="slidenum">
              <a:rPr lang="nl-NL" smtClean="0"/>
              <a:t>‹nr.›</a:t>
            </a:fld>
            <a:endParaRPr lang="nl-NL"/>
          </a:p>
        </p:txBody>
      </p:sp>
      <p:pic>
        <p:nvPicPr>
          <p:cNvPr id="10" name="Afbeelding 9"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506200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Locaties">
    <p:spTree>
      <p:nvGrpSpPr>
        <p:cNvPr id="1" name=""/>
        <p:cNvGrpSpPr/>
        <p:nvPr/>
      </p:nvGrpSpPr>
      <p:grpSpPr>
        <a:xfrm>
          <a:off x="0" y="0"/>
          <a:ext cx="0" cy="0"/>
          <a:chOff x="0" y="0"/>
          <a:chExt cx="0" cy="0"/>
        </a:xfrm>
      </p:grpSpPr>
      <p:pic>
        <p:nvPicPr>
          <p:cNvPr id="3" name="Afbeelding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4657" y="0"/>
            <a:ext cx="10327343" cy="6858000"/>
          </a:xfrm>
          <a:prstGeom prst="rect">
            <a:avLst/>
          </a:prstGeom>
        </p:spPr>
      </p:pic>
      <p:sp>
        <p:nvSpPr>
          <p:cNvPr id="5" name="object 11"/>
          <p:cNvSpPr txBox="1"/>
          <p:nvPr/>
        </p:nvSpPr>
        <p:spPr>
          <a:xfrm>
            <a:off x="2019300" y="1014830"/>
            <a:ext cx="2490051" cy="635000"/>
          </a:xfrm>
          <a:prstGeom prst="rect">
            <a:avLst/>
          </a:prstGeom>
        </p:spPr>
        <p:txBody>
          <a:bodyPr vert="horz" wrap="square" lIns="0" tIns="33019" rIns="0" bIns="0" rtlCol="0">
            <a:spAutoFit/>
          </a:bodyPr>
          <a:lstStyle/>
          <a:p>
            <a:pPr marL="337820" algn="r">
              <a:lnSpc>
                <a:spcPct val="100000"/>
              </a:lnSpc>
              <a:spcBef>
                <a:spcPts val="259"/>
              </a:spcBef>
            </a:pPr>
            <a:r>
              <a:rPr sz="1200" b="1" dirty="0">
                <a:solidFill>
                  <a:schemeClr val="tx2"/>
                </a:solidFill>
                <a:latin typeface="Arial Black"/>
                <a:cs typeface="Arial Black"/>
              </a:rPr>
              <a:t>HOOF</a:t>
            </a:r>
            <a:r>
              <a:rPr sz="1200" b="1" spc="-45" dirty="0">
                <a:solidFill>
                  <a:schemeClr val="tx2"/>
                </a:solidFill>
                <a:latin typeface="Arial Black"/>
                <a:cs typeface="Arial Black"/>
              </a:rPr>
              <a:t>D</a:t>
            </a:r>
            <a:r>
              <a:rPr sz="1200" b="1" dirty="0">
                <a:solidFill>
                  <a:schemeClr val="tx2"/>
                </a:solidFill>
                <a:latin typeface="Arial Black"/>
                <a:cs typeface="Arial Black"/>
              </a:rPr>
              <a:t>VESTIGING</a:t>
            </a:r>
            <a:endParaRPr sz="1200" dirty="0">
              <a:solidFill>
                <a:schemeClr val="tx2"/>
              </a:solidFill>
              <a:latin typeface="Arial Black"/>
              <a:cs typeface="Arial Black"/>
            </a:endParaRPr>
          </a:p>
          <a:p>
            <a:pPr marL="560070" marR="5080" indent="-548005" algn="r">
              <a:lnSpc>
                <a:spcPct val="111100"/>
              </a:lnSpc>
            </a:pPr>
            <a:r>
              <a:rPr sz="1200" dirty="0">
                <a:solidFill>
                  <a:schemeClr val="tx2"/>
                </a:solidFill>
                <a:latin typeface="Arial"/>
                <a:cs typeface="Arial"/>
              </a:rPr>
              <a:t>Johanna </a:t>
            </a:r>
            <a:r>
              <a:rPr sz="1200" spc="-10" dirty="0">
                <a:solidFill>
                  <a:schemeClr val="tx2"/>
                </a:solidFill>
                <a:latin typeface="Arial"/>
                <a:cs typeface="Arial"/>
              </a:rPr>
              <a:t>Westerdijkplein </a:t>
            </a:r>
            <a:r>
              <a:rPr sz="1200" spc="-5" dirty="0">
                <a:solidFill>
                  <a:schemeClr val="tx2"/>
                </a:solidFill>
                <a:latin typeface="Arial"/>
                <a:cs typeface="Arial"/>
              </a:rPr>
              <a:t>75</a:t>
            </a:r>
            <a:endParaRPr lang="en-US" sz="1200" spc="-5" dirty="0">
              <a:solidFill>
                <a:schemeClr val="tx2"/>
              </a:solidFill>
              <a:latin typeface="Arial"/>
              <a:cs typeface="Arial"/>
            </a:endParaRPr>
          </a:p>
          <a:p>
            <a:pPr marL="560070" marR="5080" indent="-548005" algn="r">
              <a:lnSpc>
                <a:spcPct val="111100"/>
              </a:lnSpc>
            </a:pPr>
            <a:r>
              <a:rPr sz="1200" spc="-5" dirty="0">
                <a:solidFill>
                  <a:schemeClr val="tx2"/>
                </a:solidFill>
                <a:latin typeface="Arial"/>
                <a:cs typeface="Arial"/>
              </a:rPr>
              <a:t>2521 </a:t>
            </a:r>
            <a:r>
              <a:rPr sz="1200" dirty="0">
                <a:solidFill>
                  <a:schemeClr val="tx2"/>
                </a:solidFill>
                <a:latin typeface="Arial"/>
                <a:cs typeface="Arial"/>
              </a:rPr>
              <a:t>EN </a:t>
            </a:r>
            <a:r>
              <a:rPr sz="1200" spc="-5" dirty="0">
                <a:solidFill>
                  <a:schemeClr val="tx2"/>
                </a:solidFill>
                <a:latin typeface="Arial"/>
                <a:cs typeface="Arial"/>
              </a:rPr>
              <a:t>Den</a:t>
            </a:r>
            <a:r>
              <a:rPr sz="1200" spc="-95" dirty="0">
                <a:solidFill>
                  <a:schemeClr val="tx2"/>
                </a:solidFill>
                <a:latin typeface="Arial"/>
                <a:cs typeface="Arial"/>
              </a:rPr>
              <a:t> </a:t>
            </a:r>
            <a:r>
              <a:rPr sz="1200" spc="-5" dirty="0">
                <a:solidFill>
                  <a:schemeClr val="tx2"/>
                </a:solidFill>
                <a:latin typeface="Arial"/>
                <a:cs typeface="Arial"/>
              </a:rPr>
              <a:t>Haag</a:t>
            </a:r>
            <a:endParaRPr sz="1200" dirty="0">
              <a:solidFill>
                <a:schemeClr val="tx2"/>
              </a:solidFill>
              <a:latin typeface="Arial"/>
              <a:cs typeface="Arial"/>
            </a:endParaRPr>
          </a:p>
        </p:txBody>
      </p:sp>
      <p:sp>
        <p:nvSpPr>
          <p:cNvPr id="7" name="object 12"/>
          <p:cNvSpPr txBox="1"/>
          <p:nvPr/>
        </p:nvSpPr>
        <p:spPr>
          <a:xfrm>
            <a:off x="2942413" y="2240499"/>
            <a:ext cx="1567180" cy="635000"/>
          </a:xfrm>
          <a:prstGeom prst="rect">
            <a:avLst/>
          </a:prstGeom>
        </p:spPr>
        <p:txBody>
          <a:bodyPr vert="horz" wrap="square" lIns="0" tIns="33019" rIns="0" bIns="0" rtlCol="0">
            <a:spAutoFit/>
          </a:bodyPr>
          <a:lstStyle/>
          <a:p>
            <a:pPr algn="r">
              <a:lnSpc>
                <a:spcPct val="100000"/>
              </a:lnSpc>
              <a:spcBef>
                <a:spcPts val="259"/>
              </a:spcBef>
            </a:pPr>
            <a:r>
              <a:rPr sz="1200" b="1" dirty="0">
                <a:solidFill>
                  <a:schemeClr val="tx2"/>
                </a:solidFill>
                <a:latin typeface="Arial Black"/>
                <a:cs typeface="Arial Black"/>
              </a:rPr>
              <a:t>VESTIGING</a:t>
            </a:r>
            <a:r>
              <a:rPr sz="1200" b="1" spc="-105" dirty="0">
                <a:solidFill>
                  <a:schemeClr val="tx2"/>
                </a:solidFill>
                <a:latin typeface="Arial Black"/>
                <a:cs typeface="Arial Black"/>
              </a:rPr>
              <a:t> </a:t>
            </a:r>
            <a:r>
              <a:rPr sz="1200" b="1" dirty="0">
                <a:solidFill>
                  <a:schemeClr val="tx2"/>
                </a:solidFill>
                <a:latin typeface="Arial Black"/>
                <a:cs typeface="Arial Black"/>
              </a:rPr>
              <a:t>DELFT</a:t>
            </a:r>
            <a:endParaRPr sz="1200" dirty="0">
              <a:solidFill>
                <a:schemeClr val="tx2"/>
              </a:solidFill>
              <a:latin typeface="Arial Black"/>
              <a:cs typeface="Arial Black"/>
            </a:endParaRPr>
          </a:p>
          <a:p>
            <a:pPr marL="90805" algn="r">
              <a:lnSpc>
                <a:spcPct val="100000"/>
              </a:lnSpc>
              <a:spcBef>
                <a:spcPts val="160"/>
              </a:spcBef>
            </a:pPr>
            <a:r>
              <a:rPr sz="1200" spc="-5" dirty="0">
                <a:solidFill>
                  <a:schemeClr val="tx2"/>
                </a:solidFill>
                <a:latin typeface="Arial"/>
                <a:cs typeface="Arial"/>
              </a:rPr>
              <a:t>Rotterdamseweg</a:t>
            </a:r>
            <a:r>
              <a:rPr sz="1200" spc="-100" dirty="0">
                <a:solidFill>
                  <a:schemeClr val="tx2"/>
                </a:solidFill>
                <a:latin typeface="Arial"/>
                <a:cs typeface="Arial"/>
              </a:rPr>
              <a:t> </a:t>
            </a:r>
            <a:r>
              <a:rPr sz="1200" spc="-5" dirty="0">
                <a:solidFill>
                  <a:schemeClr val="tx2"/>
                </a:solidFill>
                <a:latin typeface="Arial"/>
                <a:cs typeface="Arial"/>
              </a:rPr>
              <a:t>137</a:t>
            </a:r>
            <a:endParaRPr sz="1200" dirty="0">
              <a:solidFill>
                <a:schemeClr val="tx2"/>
              </a:solidFill>
              <a:latin typeface="Arial"/>
              <a:cs typeface="Arial"/>
            </a:endParaRPr>
          </a:p>
          <a:p>
            <a:pPr marL="643890" algn="r">
              <a:lnSpc>
                <a:spcPct val="100000"/>
              </a:lnSpc>
              <a:spcBef>
                <a:spcPts val="160"/>
              </a:spcBef>
            </a:pPr>
            <a:r>
              <a:rPr sz="1200" spc="-5" dirty="0">
                <a:solidFill>
                  <a:schemeClr val="tx2"/>
                </a:solidFill>
                <a:latin typeface="Arial"/>
                <a:cs typeface="Arial"/>
              </a:rPr>
              <a:t>2628 </a:t>
            </a:r>
            <a:r>
              <a:rPr sz="1200" dirty="0">
                <a:solidFill>
                  <a:schemeClr val="tx2"/>
                </a:solidFill>
                <a:latin typeface="Arial"/>
                <a:cs typeface="Arial"/>
              </a:rPr>
              <a:t>AL</a:t>
            </a:r>
            <a:r>
              <a:rPr sz="1200" spc="-204" dirty="0">
                <a:solidFill>
                  <a:schemeClr val="tx2"/>
                </a:solidFill>
                <a:latin typeface="Arial"/>
                <a:cs typeface="Arial"/>
              </a:rPr>
              <a:t> </a:t>
            </a:r>
            <a:r>
              <a:rPr sz="1200" spc="-5" dirty="0">
                <a:solidFill>
                  <a:schemeClr val="tx2"/>
                </a:solidFill>
                <a:latin typeface="Arial"/>
                <a:cs typeface="Arial"/>
              </a:rPr>
              <a:t>Delft</a:t>
            </a:r>
            <a:endParaRPr sz="1200" dirty="0">
              <a:solidFill>
                <a:schemeClr val="tx2"/>
              </a:solidFill>
              <a:latin typeface="Arial"/>
              <a:cs typeface="Arial"/>
            </a:endParaRPr>
          </a:p>
        </p:txBody>
      </p:sp>
      <p:sp>
        <p:nvSpPr>
          <p:cNvPr id="8" name="object 13"/>
          <p:cNvSpPr txBox="1"/>
          <p:nvPr/>
        </p:nvSpPr>
        <p:spPr>
          <a:xfrm>
            <a:off x="1168401" y="3459820"/>
            <a:ext cx="3340846" cy="654025"/>
          </a:xfrm>
          <a:prstGeom prst="rect">
            <a:avLst/>
          </a:prstGeom>
        </p:spPr>
        <p:txBody>
          <a:bodyPr vert="horz" wrap="square" lIns="0" tIns="33020" rIns="0" bIns="0" rtlCol="0">
            <a:spAutoFit/>
          </a:bodyPr>
          <a:lstStyle/>
          <a:p>
            <a:pPr marR="5080" algn="r">
              <a:lnSpc>
                <a:spcPct val="100000"/>
              </a:lnSpc>
              <a:spcBef>
                <a:spcPts val="260"/>
              </a:spcBef>
            </a:pPr>
            <a:r>
              <a:rPr sz="1200" b="1" spc="-10" dirty="0">
                <a:solidFill>
                  <a:schemeClr val="tx2"/>
                </a:solidFill>
                <a:latin typeface="Arial Black"/>
                <a:cs typeface="Arial Black"/>
              </a:rPr>
              <a:t>SPORTCAMPUS</a:t>
            </a:r>
            <a:r>
              <a:rPr sz="1200" b="1" spc="-55" dirty="0">
                <a:solidFill>
                  <a:schemeClr val="tx2"/>
                </a:solidFill>
                <a:latin typeface="Arial Black"/>
                <a:cs typeface="Arial Black"/>
              </a:rPr>
              <a:t> </a:t>
            </a:r>
            <a:r>
              <a:rPr sz="1200" b="1" spc="-15" dirty="0">
                <a:solidFill>
                  <a:schemeClr val="tx2"/>
                </a:solidFill>
                <a:latin typeface="Arial Black"/>
                <a:cs typeface="Arial Black"/>
              </a:rPr>
              <a:t>ZUIDERPARK</a:t>
            </a:r>
            <a:endParaRPr sz="1200" dirty="0">
              <a:solidFill>
                <a:schemeClr val="tx2"/>
              </a:solidFill>
              <a:latin typeface="Arial Black"/>
              <a:cs typeface="Arial Black"/>
            </a:endParaRPr>
          </a:p>
          <a:p>
            <a:pPr marR="5080" algn="r">
              <a:lnSpc>
                <a:spcPct val="100000"/>
              </a:lnSpc>
              <a:spcBef>
                <a:spcPts val="260"/>
              </a:spcBef>
            </a:pPr>
            <a:r>
              <a:rPr lang="nl-NL" sz="1200" dirty="0">
                <a:solidFill>
                  <a:schemeClr val="tx2"/>
                </a:solidFill>
                <a:latin typeface="+mn-lt"/>
                <a:cs typeface="Arial"/>
              </a:rPr>
              <a:t>Meester P. </a:t>
            </a:r>
            <a:r>
              <a:rPr lang="nl-NL" sz="1200" dirty="0" err="1">
                <a:solidFill>
                  <a:schemeClr val="tx2"/>
                </a:solidFill>
                <a:latin typeface="+mn-lt"/>
                <a:cs typeface="Arial"/>
              </a:rPr>
              <a:t>Droogleever</a:t>
            </a:r>
            <a:r>
              <a:rPr lang="nl-NL" sz="1200" baseline="0" dirty="0">
                <a:solidFill>
                  <a:schemeClr val="tx2"/>
                </a:solidFill>
                <a:latin typeface="+mn-lt"/>
                <a:cs typeface="Arial"/>
              </a:rPr>
              <a:t> </a:t>
            </a:r>
            <a:r>
              <a:rPr lang="nl-NL" sz="1200" dirty="0">
                <a:solidFill>
                  <a:schemeClr val="tx2"/>
                </a:solidFill>
                <a:latin typeface="+mn-lt"/>
                <a:cs typeface="Arial"/>
              </a:rPr>
              <a:t>Fortuynweg 22</a:t>
            </a:r>
          </a:p>
          <a:p>
            <a:pPr marR="5080" algn="r">
              <a:lnSpc>
                <a:spcPct val="100000"/>
              </a:lnSpc>
              <a:spcBef>
                <a:spcPts val="260"/>
              </a:spcBef>
            </a:pPr>
            <a:r>
              <a:rPr lang="nl-NL" sz="1200" spc="-5" dirty="0">
                <a:solidFill>
                  <a:schemeClr val="tx2"/>
                </a:solidFill>
                <a:latin typeface="+mn-lt"/>
                <a:cs typeface="Arial"/>
              </a:rPr>
              <a:t>2533 SR Den</a:t>
            </a:r>
            <a:r>
              <a:rPr lang="nl-NL" sz="1200" spc="-100" dirty="0">
                <a:solidFill>
                  <a:schemeClr val="tx2"/>
                </a:solidFill>
                <a:latin typeface="+mn-lt"/>
                <a:cs typeface="Arial"/>
              </a:rPr>
              <a:t> </a:t>
            </a:r>
            <a:r>
              <a:rPr lang="nl-NL" sz="1200" spc="-5" dirty="0">
                <a:solidFill>
                  <a:schemeClr val="tx2"/>
                </a:solidFill>
                <a:latin typeface="+mn-lt"/>
                <a:cs typeface="Arial"/>
              </a:rPr>
              <a:t>Haag</a:t>
            </a:r>
            <a:endParaRPr lang="nl-NL" sz="1200" dirty="0">
              <a:solidFill>
                <a:schemeClr val="tx2"/>
              </a:solidFill>
              <a:latin typeface="+mn-lt"/>
              <a:cs typeface="Arial"/>
            </a:endParaRPr>
          </a:p>
        </p:txBody>
      </p:sp>
      <p:sp>
        <p:nvSpPr>
          <p:cNvPr id="9" name="object 14"/>
          <p:cNvSpPr txBox="1"/>
          <p:nvPr/>
        </p:nvSpPr>
        <p:spPr>
          <a:xfrm>
            <a:off x="2316144" y="4679139"/>
            <a:ext cx="2193290" cy="654025"/>
          </a:xfrm>
          <a:prstGeom prst="rect">
            <a:avLst/>
          </a:prstGeom>
        </p:spPr>
        <p:txBody>
          <a:bodyPr vert="horz" wrap="square" lIns="0" tIns="33020" rIns="0" bIns="0" rtlCol="0">
            <a:spAutoFit/>
          </a:bodyPr>
          <a:lstStyle/>
          <a:p>
            <a:pPr marL="12700">
              <a:lnSpc>
                <a:spcPct val="100000"/>
              </a:lnSpc>
              <a:spcBef>
                <a:spcPts val="260"/>
              </a:spcBef>
            </a:pPr>
            <a:r>
              <a:rPr sz="1200" b="1" dirty="0">
                <a:solidFill>
                  <a:schemeClr val="tx2"/>
                </a:solidFill>
                <a:latin typeface="Arial Black"/>
                <a:cs typeface="Arial Black"/>
              </a:rPr>
              <a:t>VESTIGING</a:t>
            </a:r>
            <a:r>
              <a:rPr sz="1200" b="1" spc="-105" dirty="0">
                <a:solidFill>
                  <a:schemeClr val="tx2"/>
                </a:solidFill>
                <a:latin typeface="Arial Black"/>
                <a:cs typeface="Arial Black"/>
              </a:rPr>
              <a:t> </a:t>
            </a:r>
            <a:r>
              <a:rPr sz="1200" b="1" spc="-5" dirty="0">
                <a:solidFill>
                  <a:schemeClr val="tx2"/>
                </a:solidFill>
                <a:latin typeface="Arial Black"/>
                <a:cs typeface="Arial Black"/>
              </a:rPr>
              <a:t>ZOETERMEER</a:t>
            </a:r>
            <a:endParaRPr sz="1200" dirty="0">
              <a:solidFill>
                <a:schemeClr val="tx2"/>
              </a:solidFill>
              <a:latin typeface="Arial Black"/>
              <a:cs typeface="Arial Black"/>
            </a:endParaRPr>
          </a:p>
          <a:p>
            <a:pPr marL="12700" algn="r">
              <a:lnSpc>
                <a:spcPct val="100000"/>
              </a:lnSpc>
              <a:spcBef>
                <a:spcPts val="260"/>
              </a:spcBef>
            </a:pPr>
            <a:r>
              <a:rPr lang="nl-NL" sz="1200" dirty="0" err="1">
                <a:solidFill>
                  <a:schemeClr val="tx2"/>
                </a:solidFill>
                <a:latin typeface="+mn-lt"/>
                <a:cs typeface="Arial"/>
              </a:rPr>
              <a:t>Bleiswijkseweg</a:t>
            </a:r>
            <a:r>
              <a:rPr lang="nl-NL" sz="1200" dirty="0">
                <a:solidFill>
                  <a:schemeClr val="tx2"/>
                </a:solidFill>
                <a:latin typeface="+mn-lt"/>
                <a:cs typeface="Arial"/>
              </a:rPr>
              <a:t> 37</a:t>
            </a:r>
            <a:endParaRPr lang="nl-NL" sz="1200" spc="-5" dirty="0">
              <a:solidFill>
                <a:schemeClr val="tx2"/>
              </a:solidFill>
              <a:latin typeface="+mn-lt"/>
              <a:cs typeface="Arial"/>
            </a:endParaRPr>
          </a:p>
          <a:p>
            <a:pPr marL="12700" algn="r">
              <a:lnSpc>
                <a:spcPct val="100000"/>
              </a:lnSpc>
              <a:spcBef>
                <a:spcPts val="260"/>
              </a:spcBef>
            </a:pPr>
            <a:r>
              <a:rPr lang="nl-NL" sz="1200" spc="-5" dirty="0">
                <a:solidFill>
                  <a:schemeClr val="tx2"/>
                </a:solidFill>
                <a:latin typeface="+mn-lt"/>
                <a:cs typeface="Arial"/>
              </a:rPr>
              <a:t>2712 BP</a:t>
            </a:r>
            <a:r>
              <a:rPr lang="nl-NL" sz="1200" dirty="0">
                <a:solidFill>
                  <a:schemeClr val="tx2"/>
                </a:solidFill>
                <a:latin typeface="+mn-lt"/>
                <a:cs typeface="Arial"/>
              </a:rPr>
              <a:t> </a:t>
            </a:r>
            <a:r>
              <a:rPr lang="nl-NL" sz="1200" spc="-5" dirty="0">
                <a:solidFill>
                  <a:schemeClr val="tx2"/>
                </a:solidFill>
                <a:latin typeface="+mn-lt"/>
                <a:cs typeface="Arial"/>
              </a:rPr>
              <a:t>Zoetermeer</a:t>
            </a:r>
            <a:endParaRPr lang="nl-NL" sz="1200" dirty="0">
              <a:solidFill>
                <a:schemeClr val="tx2"/>
              </a:solidFill>
              <a:latin typeface="+mn-lt"/>
              <a:cs typeface="Arial"/>
            </a:endParaRPr>
          </a:p>
        </p:txBody>
      </p:sp>
      <p:pic>
        <p:nvPicPr>
          <p:cNvPr id="10" name="Afbeelding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1041" y="3035031"/>
            <a:ext cx="3510570" cy="1039129"/>
          </a:xfrm>
          <a:prstGeom prst="rect">
            <a:avLst/>
          </a:prstGeom>
        </p:spPr>
      </p:pic>
    </p:spTree>
    <p:extLst>
      <p:ext uri="{BB962C8B-B14F-4D97-AF65-F5344CB8AC3E}">
        <p14:creationId xmlns:p14="http://schemas.microsoft.com/office/powerpoint/2010/main" val="3428694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Animatie">
    <p:spTree>
      <p:nvGrpSpPr>
        <p:cNvPr id="1" name=""/>
        <p:cNvGrpSpPr/>
        <p:nvPr/>
      </p:nvGrpSpPr>
      <p:grpSpPr>
        <a:xfrm>
          <a:off x="0" y="0"/>
          <a:ext cx="0" cy="0"/>
          <a:chOff x="0" y="0"/>
          <a:chExt cx="0" cy="0"/>
        </a:xfrm>
      </p:grpSpPr>
      <p:pic>
        <p:nvPicPr>
          <p:cNvPr id="2" name="Afbeelding 1" descr="lets-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3" name="Afbeelding 2" descr="lets-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4" name="Afbeelding 3" descr="lets-3.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5" name="Afbeelding 4" descr="lets-4.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spTree>
    <p:extLst>
      <p:ext uri="{BB962C8B-B14F-4D97-AF65-F5344CB8AC3E}">
        <p14:creationId xmlns:p14="http://schemas.microsoft.com/office/powerpoint/2010/main" val="167279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75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750"/>
                            </p:stCondLst>
                            <p:childTnLst>
                              <p:par>
                                <p:cTn id="8" presetID="1" presetClass="entr" presetSubtype="0" fill="hold" nodeType="afterEffect">
                                  <p:stCondLst>
                                    <p:cond delay="75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nodeType="afterEffect">
                                  <p:stCondLst>
                                    <p:cond delay="75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2425940" y="1194832"/>
            <a:ext cx="7114540" cy="451406"/>
          </a:xfrm>
          <a:prstGeom prst="rect">
            <a:avLst/>
          </a:prstGeom>
        </p:spPr>
        <p:txBody>
          <a:bodyPr vert="horz" wrap="square" lIns="0" tIns="40640" rIns="0" bIns="0" rtlCol="0" anchor="b">
            <a:spAutoFit/>
          </a:bodyPr>
          <a:lstStyle/>
          <a:p>
            <a:pPr marL="12700" marR="5080" lvl="0" indent="0" fontAlgn="auto">
              <a:lnSpc>
                <a:spcPts val="3220"/>
              </a:lnSpc>
              <a:spcBef>
                <a:spcPts val="320"/>
              </a:spcBef>
              <a:spcAft>
                <a:spcPts val="0"/>
              </a:spcAft>
              <a:buClrTx/>
              <a:buSzTx/>
              <a:buFontTx/>
              <a:tabLst/>
            </a:pPr>
            <a:r>
              <a:rPr lang="nl-NL" dirty="0"/>
              <a:t>Klik om de stijl te bewerken</a:t>
            </a:r>
          </a:p>
        </p:txBody>
      </p:sp>
      <p:sp>
        <p:nvSpPr>
          <p:cNvPr id="3" name="Tijdelijke aanduiding voor tekst 2"/>
          <p:cNvSpPr>
            <a:spLocks noGrp="1"/>
          </p:cNvSpPr>
          <p:nvPr>
            <p:ph type="body" idx="1"/>
          </p:nvPr>
        </p:nvSpPr>
        <p:spPr>
          <a:xfrm>
            <a:off x="2425940" y="2070299"/>
            <a:ext cx="7114540" cy="3985854"/>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FD25A71-9E60-FD47-9F7B-93240868358F}" type="datetimeFigureOut">
              <a:rPr lang="nl-NL" smtClean="0"/>
              <a:t>12-2-2020</a:t>
            </a:fld>
            <a:endParaRPr lang="nl-NL"/>
          </a:p>
        </p:txBody>
      </p:sp>
      <p:sp>
        <p:nvSpPr>
          <p:cNvPr id="5"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1"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rgbClr val="9EA700"/>
          </a:solidFill>
        </p:spPr>
        <p:txBody>
          <a:bodyPr wrap="square" lIns="0" tIns="0" rIns="0" bIns="0" rtlCol="0"/>
          <a:lstStyle/>
          <a:p>
            <a:endParaRPr/>
          </a:p>
        </p:txBody>
      </p:sp>
      <p:sp>
        <p:nvSpPr>
          <p:cNvPr id="16"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0BB8FA87-3EE0-A04D-B309-1DB7BC820E78}" type="slidenum">
              <a:rPr lang="nl-NL" smtClean="0"/>
              <a:t>‹nr.›</a:t>
            </a:fld>
            <a:endParaRPr lang="nl-NL"/>
          </a:p>
        </p:txBody>
      </p:sp>
      <p:pic>
        <p:nvPicPr>
          <p:cNvPr id="8" name="Afbeelding 7" descr="HHS_NL_groen_HEX.png"/>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654706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kumimoji="0" lang="nl-NL" sz="2800" b="1" i="0" u="none" strike="noStrike" kern="0" cap="none" spc="0" normalizeH="0" baseline="0" smtClean="0">
          <a:ln>
            <a:noFill/>
          </a:ln>
          <a:solidFill>
            <a:schemeClr val="accent1"/>
          </a:solidFill>
          <a:effectLst/>
          <a:uLnTx/>
          <a:uFillTx/>
          <a:latin typeface="+mj-lt"/>
          <a:ea typeface="+mj-ea"/>
          <a:cs typeface="+mj-cs"/>
        </a:defRPr>
      </a:lvl1pPr>
    </p:titleStyle>
    <p:body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7825682-5DAB-E540-AA53-7302025A9539}"/>
              </a:ext>
            </a:extLst>
          </p:cNvPr>
          <p:cNvSpPr>
            <a:spLocks noGrp="1"/>
          </p:cNvSpPr>
          <p:nvPr>
            <p:ph type="title"/>
          </p:nvPr>
        </p:nvSpPr>
        <p:spPr>
          <a:xfrm>
            <a:off x="6693558" y="1041399"/>
            <a:ext cx="4091304" cy="373436"/>
          </a:xfrm>
        </p:spPr>
        <p:txBody>
          <a:bodyPr/>
          <a:lstStyle/>
          <a:p>
            <a:r>
              <a:rPr lang="nl-NL" dirty="0"/>
              <a:t>Studiecoaching</a:t>
            </a:r>
          </a:p>
        </p:txBody>
      </p:sp>
      <p:sp>
        <p:nvSpPr>
          <p:cNvPr id="4" name="Tijdelijke aanduiding voor inhoud 3">
            <a:extLst>
              <a:ext uri="{FF2B5EF4-FFF2-40B4-BE49-F238E27FC236}">
                <a16:creationId xmlns:a16="http://schemas.microsoft.com/office/drawing/2014/main" id="{90D50F9A-471B-5E4D-927A-8C67F865472F}"/>
              </a:ext>
            </a:extLst>
          </p:cNvPr>
          <p:cNvSpPr>
            <a:spLocks noGrp="1"/>
          </p:cNvSpPr>
          <p:nvPr>
            <p:ph idx="1"/>
          </p:nvPr>
        </p:nvSpPr>
        <p:spPr/>
        <p:txBody>
          <a:bodyPr/>
          <a:lstStyle/>
          <a:p>
            <a:r>
              <a:rPr lang="nl-NL" dirty="0"/>
              <a:t>Thema: Experimenteren</a:t>
            </a:r>
          </a:p>
          <a:p>
            <a:endParaRPr lang="nl-NL" dirty="0"/>
          </a:p>
          <a:p>
            <a:r>
              <a:rPr lang="nl-NL" dirty="0"/>
              <a:t>Bijeenkomst 9:Gedrag en gedragsverandering</a:t>
            </a:r>
          </a:p>
          <a:p>
            <a:endParaRPr lang="nl-NL" dirty="0"/>
          </a:p>
        </p:txBody>
      </p:sp>
      <p:sp>
        <p:nvSpPr>
          <p:cNvPr id="2" name="Tijdelijke aanduiding voor afbeelding 1"/>
          <p:cNvSpPr>
            <a:spLocks noGrp="1"/>
          </p:cNvSpPr>
          <p:nvPr>
            <p:ph type="pic" sz="quarter" idx="12"/>
          </p:nvPr>
        </p:nvSpPr>
        <p:spPr/>
      </p:sp>
    </p:spTree>
    <p:extLst>
      <p:ext uri="{BB962C8B-B14F-4D97-AF65-F5344CB8AC3E}">
        <p14:creationId xmlns:p14="http://schemas.microsoft.com/office/powerpoint/2010/main" val="1341755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C88A581B-A5D7-E847-A498-E3856442A7FE}"/>
              </a:ext>
            </a:extLst>
          </p:cNvPr>
          <p:cNvSpPr>
            <a:spLocks noGrp="1"/>
          </p:cNvSpPr>
          <p:nvPr>
            <p:ph type="title"/>
          </p:nvPr>
        </p:nvSpPr>
        <p:spPr>
          <a:xfrm>
            <a:off x="2425940" y="1217403"/>
            <a:ext cx="7114540" cy="428835"/>
          </a:xfrm>
        </p:spPr>
        <p:txBody>
          <a:bodyPr/>
          <a:lstStyle/>
          <a:p>
            <a:r>
              <a:rPr lang="nl-NL" dirty="0"/>
              <a:t>Programma</a:t>
            </a:r>
          </a:p>
        </p:txBody>
      </p:sp>
      <p:sp>
        <p:nvSpPr>
          <p:cNvPr id="6" name="Tijdelijke aanduiding voor inhoud 5">
            <a:extLst>
              <a:ext uri="{FF2B5EF4-FFF2-40B4-BE49-F238E27FC236}">
                <a16:creationId xmlns:a16="http://schemas.microsoft.com/office/drawing/2014/main" id="{4E878A7A-EA2C-0044-B7F4-8E0001A7888B}"/>
              </a:ext>
            </a:extLst>
          </p:cNvPr>
          <p:cNvSpPr>
            <a:spLocks noGrp="1"/>
          </p:cNvSpPr>
          <p:nvPr>
            <p:ph idx="1"/>
          </p:nvPr>
        </p:nvSpPr>
        <p:spPr/>
        <p:txBody>
          <a:bodyPr/>
          <a:lstStyle/>
          <a:p>
            <a:r>
              <a:rPr lang="nl-NL" dirty="0"/>
              <a:t>Gedrag</a:t>
            </a:r>
          </a:p>
          <a:p>
            <a:r>
              <a:rPr lang="nl-NL" dirty="0"/>
              <a:t>Aanleren van gewoontes</a:t>
            </a:r>
          </a:p>
          <a:p>
            <a:r>
              <a:rPr lang="nl-NL" dirty="0"/>
              <a:t>Een hekel aan veranderen of een hekel aan verliezen?</a:t>
            </a:r>
          </a:p>
          <a:p>
            <a:r>
              <a:rPr lang="nl-NL" dirty="0"/>
              <a:t>Straffen of belonen voor gedragsverandering?</a:t>
            </a:r>
          </a:p>
          <a:p>
            <a:r>
              <a:rPr lang="nl-NL" dirty="0"/>
              <a:t>Motivatie</a:t>
            </a:r>
          </a:p>
          <a:p>
            <a:r>
              <a:rPr lang="nl-NL" dirty="0" err="1"/>
              <a:t>Kolb</a:t>
            </a:r>
            <a:r>
              <a:rPr lang="nl-NL" dirty="0"/>
              <a:t> - praktijkleren</a:t>
            </a:r>
          </a:p>
        </p:txBody>
      </p:sp>
    </p:spTree>
    <p:extLst>
      <p:ext uri="{BB962C8B-B14F-4D97-AF65-F5344CB8AC3E}">
        <p14:creationId xmlns:p14="http://schemas.microsoft.com/office/powerpoint/2010/main" val="741039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1CB9B7-4BDE-FF42-B61B-4B639A918993}"/>
              </a:ext>
            </a:extLst>
          </p:cNvPr>
          <p:cNvSpPr>
            <a:spLocks noGrp="1"/>
          </p:cNvSpPr>
          <p:nvPr>
            <p:ph type="title"/>
          </p:nvPr>
        </p:nvSpPr>
        <p:spPr>
          <a:xfrm>
            <a:off x="2425940" y="1217403"/>
            <a:ext cx="7114540" cy="428835"/>
          </a:xfrm>
        </p:spPr>
        <p:txBody>
          <a:bodyPr/>
          <a:lstStyle/>
          <a:p>
            <a:r>
              <a:rPr lang="nl-NL" dirty="0"/>
              <a:t>Gedrag</a:t>
            </a:r>
          </a:p>
        </p:txBody>
      </p:sp>
      <p:sp>
        <p:nvSpPr>
          <p:cNvPr id="3" name="Tijdelijke aanduiding voor inhoud 2">
            <a:extLst>
              <a:ext uri="{FF2B5EF4-FFF2-40B4-BE49-F238E27FC236}">
                <a16:creationId xmlns:a16="http://schemas.microsoft.com/office/drawing/2014/main" id="{E273A022-5D3B-EB44-99BC-5B619FD2ED47}"/>
              </a:ext>
            </a:extLst>
          </p:cNvPr>
          <p:cNvSpPr>
            <a:spLocks noGrp="1"/>
          </p:cNvSpPr>
          <p:nvPr>
            <p:ph idx="1"/>
          </p:nvPr>
        </p:nvSpPr>
        <p:spPr>
          <a:xfrm>
            <a:off x="7378262" y="2086064"/>
            <a:ext cx="3518052" cy="3985854"/>
          </a:xfrm>
        </p:spPr>
        <p:txBody>
          <a:bodyPr/>
          <a:lstStyle/>
          <a:p>
            <a:pPr>
              <a:buFont typeface="Wingdings" pitchFamily="2" charset="2"/>
              <a:buChar char="ß"/>
            </a:pPr>
            <a:r>
              <a:rPr lang="nl-NL" dirty="0">
                <a:sym typeface="Wingdings" pitchFamily="2" charset="2"/>
              </a:rPr>
              <a:t>Bewust gedrag</a:t>
            </a:r>
          </a:p>
          <a:p>
            <a:pPr>
              <a:buFont typeface="Wingdings" pitchFamily="2" charset="2"/>
              <a:buChar char="ß"/>
            </a:pPr>
            <a:endParaRPr lang="nl-NL" dirty="0">
              <a:sym typeface="Wingdings" pitchFamily="2" charset="2"/>
            </a:endParaRPr>
          </a:p>
          <a:p>
            <a:pPr>
              <a:buFont typeface="Wingdings" pitchFamily="2" charset="2"/>
              <a:buChar char="ß"/>
            </a:pPr>
            <a:endParaRPr lang="nl-NL" dirty="0">
              <a:sym typeface="Wingdings" pitchFamily="2" charset="2"/>
            </a:endParaRPr>
          </a:p>
          <a:p>
            <a:pPr>
              <a:buFont typeface="Wingdings" pitchFamily="2" charset="2"/>
              <a:buChar char="ß"/>
            </a:pPr>
            <a:endParaRPr lang="nl-NL" dirty="0">
              <a:sym typeface="Wingdings" pitchFamily="2" charset="2"/>
            </a:endParaRPr>
          </a:p>
          <a:p>
            <a:pPr>
              <a:buFont typeface="Wingdings" pitchFamily="2" charset="2"/>
              <a:buChar char="ß"/>
            </a:pPr>
            <a:endParaRPr lang="nl-NL" dirty="0">
              <a:sym typeface="Wingdings" pitchFamily="2" charset="2"/>
            </a:endParaRPr>
          </a:p>
          <a:p>
            <a:pPr>
              <a:buFont typeface="Wingdings" pitchFamily="2" charset="2"/>
              <a:buChar char="ß"/>
            </a:pPr>
            <a:endParaRPr lang="nl-NL" dirty="0">
              <a:sym typeface="Wingdings" pitchFamily="2" charset="2"/>
            </a:endParaRPr>
          </a:p>
          <a:p>
            <a:pPr>
              <a:buFont typeface="Wingdings" pitchFamily="2" charset="2"/>
              <a:buChar char="ß"/>
            </a:pPr>
            <a:r>
              <a:rPr lang="nl-NL" dirty="0">
                <a:sym typeface="Wingdings" pitchFamily="2" charset="2"/>
              </a:rPr>
              <a:t>Onbewust gedrag</a:t>
            </a:r>
            <a:endParaRPr lang="nl-NL" dirty="0"/>
          </a:p>
        </p:txBody>
      </p:sp>
      <p:sp>
        <p:nvSpPr>
          <p:cNvPr id="5" name="Gelijkbenige driehoek 4"/>
          <p:cNvSpPr/>
          <p:nvPr/>
        </p:nvSpPr>
        <p:spPr>
          <a:xfrm>
            <a:off x="818148" y="2086064"/>
            <a:ext cx="5727032" cy="354471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3310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3D9FD7-8671-C44A-9080-81360AD4FD92}"/>
              </a:ext>
            </a:extLst>
          </p:cNvPr>
          <p:cNvSpPr>
            <a:spLocks noGrp="1"/>
          </p:cNvSpPr>
          <p:nvPr>
            <p:ph type="title"/>
          </p:nvPr>
        </p:nvSpPr>
        <p:spPr>
          <a:xfrm>
            <a:off x="2425940" y="1217403"/>
            <a:ext cx="7114540" cy="428835"/>
          </a:xfrm>
        </p:spPr>
        <p:txBody>
          <a:bodyPr/>
          <a:lstStyle/>
          <a:p>
            <a:r>
              <a:rPr lang="nl-NL" dirty="0"/>
              <a:t>Aanleren van gedrag</a:t>
            </a:r>
          </a:p>
        </p:txBody>
      </p:sp>
      <p:sp>
        <p:nvSpPr>
          <p:cNvPr id="3" name="Tijdelijke aanduiding voor inhoud 2">
            <a:extLst>
              <a:ext uri="{FF2B5EF4-FFF2-40B4-BE49-F238E27FC236}">
                <a16:creationId xmlns:a16="http://schemas.microsoft.com/office/drawing/2014/main" id="{54ACD512-0E27-3742-A325-16AF9496561E}"/>
              </a:ext>
            </a:extLst>
          </p:cNvPr>
          <p:cNvSpPr>
            <a:spLocks noGrp="1"/>
          </p:cNvSpPr>
          <p:nvPr>
            <p:ph idx="1"/>
          </p:nvPr>
        </p:nvSpPr>
        <p:spPr/>
        <p:txBody>
          <a:bodyPr>
            <a:normAutofit fontScale="92500" lnSpcReduction="20000"/>
          </a:bodyPr>
          <a:lstStyle/>
          <a:p>
            <a:pPr marL="0" indent="0">
              <a:buNone/>
            </a:pPr>
            <a:r>
              <a:rPr lang="nl-NL" b="1" dirty="0"/>
              <a:t>Aanleren van gedrag</a:t>
            </a:r>
          </a:p>
          <a:p>
            <a:pPr marL="0" indent="0">
              <a:buNone/>
            </a:pPr>
            <a:r>
              <a:rPr lang="nl-NL" dirty="0"/>
              <a:t>Ervaring</a:t>
            </a:r>
          </a:p>
          <a:p>
            <a:pPr marL="457200" indent="-457200">
              <a:buAutoNum type="arabicPeriod"/>
            </a:pPr>
            <a:r>
              <a:rPr lang="nl-NL" dirty="0"/>
              <a:t>Eigen ervaring</a:t>
            </a:r>
          </a:p>
          <a:p>
            <a:pPr marL="457200" indent="-457200">
              <a:buAutoNum type="arabicPeriod"/>
            </a:pPr>
            <a:r>
              <a:rPr lang="nl-NL" dirty="0"/>
              <a:t>Voorgestelde ervaring</a:t>
            </a:r>
          </a:p>
          <a:p>
            <a:pPr marL="457200" indent="-457200">
              <a:buAutoNum type="arabicPeriod"/>
            </a:pPr>
            <a:r>
              <a:rPr lang="nl-NL" dirty="0"/>
              <a:t>Ervaring van anderen</a:t>
            </a:r>
          </a:p>
          <a:p>
            <a:pPr marL="0" indent="0">
              <a:buNone/>
            </a:pPr>
            <a:endParaRPr lang="nl-NL" dirty="0"/>
          </a:p>
          <a:p>
            <a:pPr marL="0" indent="0">
              <a:buNone/>
            </a:pPr>
            <a:r>
              <a:rPr lang="nl-NL" b="1" dirty="0"/>
              <a:t>Van gedrag naar automatisme</a:t>
            </a:r>
          </a:p>
          <a:p>
            <a:pPr marL="0" indent="0">
              <a:buNone/>
            </a:pPr>
            <a:r>
              <a:rPr lang="nl-NL" dirty="0"/>
              <a:t>Conditionering</a:t>
            </a:r>
          </a:p>
          <a:p>
            <a:r>
              <a:rPr lang="nl-NL" dirty="0"/>
              <a:t>Pijn en plezier – straf en beloning – discomfort en comfort</a:t>
            </a:r>
          </a:p>
          <a:p>
            <a:r>
              <a:rPr lang="nl-NL" dirty="0"/>
              <a:t>Moeilijk tegen te houden.</a:t>
            </a:r>
          </a:p>
          <a:p>
            <a:r>
              <a:rPr lang="nl-NL" dirty="0"/>
              <a:t>Intentie </a:t>
            </a:r>
            <a:r>
              <a:rPr lang="nl-NL" dirty="0">
                <a:sym typeface="Wingdings" pitchFamily="2" charset="2"/>
              </a:rPr>
              <a:t>  gedrag</a:t>
            </a:r>
            <a:endParaRPr lang="nl-NL" dirty="0"/>
          </a:p>
        </p:txBody>
      </p:sp>
    </p:spTree>
    <p:extLst>
      <p:ext uri="{BB962C8B-B14F-4D97-AF65-F5344CB8AC3E}">
        <p14:creationId xmlns:p14="http://schemas.microsoft.com/office/powerpoint/2010/main" val="495438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58FE3D-6D01-294C-A31F-0096CCBC33D9}"/>
              </a:ext>
            </a:extLst>
          </p:cNvPr>
          <p:cNvSpPr>
            <a:spLocks noGrp="1"/>
          </p:cNvSpPr>
          <p:nvPr>
            <p:ph type="title"/>
          </p:nvPr>
        </p:nvSpPr>
        <p:spPr>
          <a:xfrm>
            <a:off x="2425940" y="1217403"/>
            <a:ext cx="7114540" cy="428835"/>
          </a:xfrm>
        </p:spPr>
        <p:txBody>
          <a:bodyPr/>
          <a:lstStyle/>
          <a:p>
            <a:r>
              <a:rPr lang="nl-NL" dirty="0"/>
              <a:t>Voorbeeld van conditionering </a:t>
            </a:r>
          </a:p>
        </p:txBody>
      </p:sp>
      <p:sp>
        <p:nvSpPr>
          <p:cNvPr id="3" name="Tijdelijke aanduiding voor inhoud 2"/>
          <p:cNvSpPr>
            <a:spLocks noGrp="1"/>
          </p:cNvSpPr>
          <p:nvPr>
            <p:ph idx="1"/>
          </p:nvPr>
        </p:nvSpPr>
        <p:spPr/>
        <p:txBody>
          <a:bodyPr/>
          <a:lstStyle/>
          <a:p>
            <a:r>
              <a:rPr lang="nl-NL" dirty="0" smtClean="0"/>
              <a:t>Maak een keuze voor een woordspel -</a:t>
            </a:r>
            <a:endParaRPr lang="en-US" dirty="0"/>
          </a:p>
        </p:txBody>
      </p:sp>
    </p:spTree>
    <p:extLst>
      <p:ext uri="{BB962C8B-B14F-4D97-AF65-F5344CB8AC3E}">
        <p14:creationId xmlns:p14="http://schemas.microsoft.com/office/powerpoint/2010/main" val="3569117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613BFB-864C-934B-963C-32F16EBF72A4}"/>
              </a:ext>
            </a:extLst>
          </p:cNvPr>
          <p:cNvSpPr>
            <a:spLocks noGrp="1"/>
          </p:cNvSpPr>
          <p:nvPr>
            <p:ph type="title"/>
          </p:nvPr>
        </p:nvSpPr>
        <p:spPr>
          <a:xfrm>
            <a:off x="2425940" y="1217403"/>
            <a:ext cx="7114540" cy="428835"/>
          </a:xfrm>
        </p:spPr>
        <p:txBody>
          <a:bodyPr/>
          <a:lstStyle/>
          <a:p>
            <a:r>
              <a:rPr lang="nl-NL" dirty="0"/>
              <a:t>Gedragsverandering is moeilijk</a:t>
            </a:r>
          </a:p>
        </p:txBody>
      </p:sp>
      <p:sp>
        <p:nvSpPr>
          <p:cNvPr id="3" name="Tijdelijke aanduiding voor inhoud 2">
            <a:extLst>
              <a:ext uri="{FF2B5EF4-FFF2-40B4-BE49-F238E27FC236}">
                <a16:creationId xmlns:a16="http://schemas.microsoft.com/office/drawing/2014/main" id="{AE90FA9F-5994-F949-A5B9-28B3634CFDEF}"/>
              </a:ext>
            </a:extLst>
          </p:cNvPr>
          <p:cNvSpPr>
            <a:spLocks noGrp="1"/>
          </p:cNvSpPr>
          <p:nvPr>
            <p:ph idx="1"/>
          </p:nvPr>
        </p:nvSpPr>
        <p:spPr/>
        <p:txBody>
          <a:bodyPr/>
          <a:lstStyle/>
          <a:p>
            <a:r>
              <a:rPr lang="nl-NL" dirty="0"/>
              <a:t>Gewoontes veranderen</a:t>
            </a:r>
          </a:p>
          <a:p>
            <a:r>
              <a:rPr lang="nl-NL" dirty="0"/>
              <a:t>Je gaat tegen je oude gevoel in </a:t>
            </a:r>
            <a:r>
              <a:rPr lang="nl-NL" dirty="0">
                <a:sym typeface="Wingdings" pitchFamily="2" charset="2"/>
              </a:rPr>
              <a:t> kunnen pijn doen.</a:t>
            </a:r>
          </a:p>
          <a:p>
            <a:endParaRPr lang="nl-NL" dirty="0">
              <a:sym typeface="Wingdings" pitchFamily="2" charset="2"/>
            </a:endParaRPr>
          </a:p>
          <a:p>
            <a:r>
              <a:rPr lang="nl-NL" dirty="0">
                <a:sym typeface="Wingdings" pitchFamily="2" charset="2"/>
              </a:rPr>
              <a:t>Grote kans op terugvallen in oude gewoontes</a:t>
            </a:r>
          </a:p>
          <a:p>
            <a:r>
              <a:rPr lang="nl-NL" dirty="0">
                <a:sym typeface="Wingdings" pitchFamily="2" charset="2"/>
              </a:rPr>
              <a:t>Gevoel van comfort weer terug krijgen. </a:t>
            </a:r>
          </a:p>
          <a:p>
            <a:endParaRPr lang="nl-NL" dirty="0">
              <a:sym typeface="Wingdings" pitchFamily="2" charset="2"/>
            </a:endParaRPr>
          </a:p>
          <a:p>
            <a:r>
              <a:rPr lang="nl-NL" dirty="0">
                <a:sym typeface="Wingdings" pitchFamily="2" charset="2"/>
              </a:rPr>
              <a:t>Maar.. We kunnen onszelf conditioneren; zodat nieuw gedrag toch direct een goed gevoel geeft.</a:t>
            </a:r>
            <a:endParaRPr lang="nl-NL" dirty="0"/>
          </a:p>
        </p:txBody>
      </p:sp>
    </p:spTree>
    <p:extLst>
      <p:ext uri="{BB962C8B-B14F-4D97-AF65-F5344CB8AC3E}">
        <p14:creationId xmlns:p14="http://schemas.microsoft.com/office/powerpoint/2010/main" val="3735912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4DE877-F4D0-1F43-88DD-C4E5B5201BCD}"/>
              </a:ext>
            </a:extLst>
          </p:cNvPr>
          <p:cNvSpPr>
            <a:spLocks noGrp="1"/>
          </p:cNvSpPr>
          <p:nvPr>
            <p:ph type="title"/>
          </p:nvPr>
        </p:nvSpPr>
        <p:spPr>
          <a:xfrm>
            <a:off x="2425940" y="829604"/>
            <a:ext cx="7114540" cy="816634"/>
          </a:xfrm>
        </p:spPr>
        <p:txBody>
          <a:bodyPr/>
          <a:lstStyle/>
          <a:p>
            <a:r>
              <a:rPr lang="nl-NL" dirty="0"/>
              <a:t>Een hekel aan veranderen of een hekel aan verliezen?</a:t>
            </a:r>
          </a:p>
        </p:txBody>
      </p:sp>
      <p:sp>
        <p:nvSpPr>
          <p:cNvPr id="3" name="Tijdelijke aanduiding voor inhoud 2">
            <a:extLst>
              <a:ext uri="{FF2B5EF4-FFF2-40B4-BE49-F238E27FC236}">
                <a16:creationId xmlns:a16="http://schemas.microsoft.com/office/drawing/2014/main" id="{6555A4A6-0A27-8746-AE66-C9DFEA41F02B}"/>
              </a:ext>
            </a:extLst>
          </p:cNvPr>
          <p:cNvSpPr>
            <a:spLocks noGrp="1"/>
          </p:cNvSpPr>
          <p:nvPr>
            <p:ph idx="1"/>
          </p:nvPr>
        </p:nvSpPr>
        <p:spPr/>
        <p:txBody>
          <a:bodyPr/>
          <a:lstStyle/>
          <a:p>
            <a:r>
              <a:rPr lang="nl-NL" dirty="0"/>
              <a:t>Verandering </a:t>
            </a:r>
            <a:r>
              <a:rPr lang="nl-NL" dirty="0">
                <a:sym typeface="Wingdings" pitchFamily="2" charset="2"/>
              </a:rPr>
              <a:t> meteen vooruitgang, zonder pijn en moeite</a:t>
            </a:r>
          </a:p>
          <a:p>
            <a:endParaRPr lang="nl-NL" dirty="0">
              <a:sym typeface="Wingdings" pitchFamily="2" charset="2"/>
            </a:endParaRPr>
          </a:p>
          <a:p>
            <a:r>
              <a:rPr lang="nl-NL" dirty="0">
                <a:sym typeface="Wingdings" pitchFamily="2" charset="2"/>
              </a:rPr>
              <a:t>Verlies – aversie</a:t>
            </a:r>
          </a:p>
          <a:p>
            <a:r>
              <a:rPr lang="nl-NL" dirty="0">
                <a:sym typeface="Wingdings" pitchFamily="2" charset="2"/>
              </a:rPr>
              <a:t>overlevingsdrang </a:t>
            </a:r>
          </a:p>
        </p:txBody>
      </p:sp>
    </p:spTree>
    <p:extLst>
      <p:ext uri="{BB962C8B-B14F-4D97-AF65-F5344CB8AC3E}">
        <p14:creationId xmlns:p14="http://schemas.microsoft.com/office/powerpoint/2010/main" val="2600006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D2E4F5-A63C-8243-9377-055D47C548F7}"/>
              </a:ext>
            </a:extLst>
          </p:cNvPr>
          <p:cNvSpPr>
            <a:spLocks noGrp="1"/>
          </p:cNvSpPr>
          <p:nvPr>
            <p:ph type="title"/>
          </p:nvPr>
        </p:nvSpPr>
        <p:spPr>
          <a:xfrm>
            <a:off x="2425940" y="829604"/>
            <a:ext cx="7114540" cy="816634"/>
          </a:xfrm>
        </p:spPr>
        <p:txBody>
          <a:bodyPr/>
          <a:lstStyle/>
          <a:p>
            <a:r>
              <a:rPr lang="nl-NL" dirty="0"/>
              <a:t>Straffen of belonen voor gedragsverandering?</a:t>
            </a:r>
          </a:p>
        </p:txBody>
      </p:sp>
      <p:sp>
        <p:nvSpPr>
          <p:cNvPr id="3" name="Tijdelijke aanduiding voor inhoud 2">
            <a:extLst>
              <a:ext uri="{FF2B5EF4-FFF2-40B4-BE49-F238E27FC236}">
                <a16:creationId xmlns:a16="http://schemas.microsoft.com/office/drawing/2014/main" id="{BF32C392-2408-BB40-8961-08865081F85E}"/>
              </a:ext>
            </a:extLst>
          </p:cNvPr>
          <p:cNvSpPr>
            <a:spLocks noGrp="1"/>
          </p:cNvSpPr>
          <p:nvPr>
            <p:ph idx="1"/>
          </p:nvPr>
        </p:nvSpPr>
        <p:spPr/>
        <p:txBody>
          <a:bodyPr/>
          <a:lstStyle/>
          <a:p>
            <a:r>
              <a:rPr lang="nl-NL" dirty="0"/>
              <a:t>Als het effect van straffen 2.5 x hoger ligt dan het effect van belonen. Dan kun je jezelf beter straffen om verandering te laten plaatsvinden, toch?</a:t>
            </a:r>
          </a:p>
        </p:txBody>
      </p:sp>
    </p:spTree>
    <p:extLst>
      <p:ext uri="{BB962C8B-B14F-4D97-AF65-F5344CB8AC3E}">
        <p14:creationId xmlns:p14="http://schemas.microsoft.com/office/powerpoint/2010/main" val="1564530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885E7F-CCB2-7F49-8092-74EE67CEAF12}"/>
              </a:ext>
            </a:extLst>
          </p:cNvPr>
          <p:cNvSpPr>
            <a:spLocks noGrp="1"/>
          </p:cNvSpPr>
          <p:nvPr>
            <p:ph type="title"/>
          </p:nvPr>
        </p:nvSpPr>
        <p:spPr>
          <a:xfrm>
            <a:off x="2425940" y="829604"/>
            <a:ext cx="7114540" cy="816634"/>
          </a:xfrm>
        </p:spPr>
        <p:txBody>
          <a:bodyPr/>
          <a:lstStyle/>
          <a:p>
            <a:r>
              <a:rPr lang="nl-NL" dirty="0"/>
              <a:t>Straffen of belonen voor gedragsverandering?</a:t>
            </a:r>
          </a:p>
        </p:txBody>
      </p:sp>
      <p:sp>
        <p:nvSpPr>
          <p:cNvPr id="3" name="Tijdelijke aanduiding voor inhoud 2">
            <a:extLst>
              <a:ext uri="{FF2B5EF4-FFF2-40B4-BE49-F238E27FC236}">
                <a16:creationId xmlns:a16="http://schemas.microsoft.com/office/drawing/2014/main" id="{EC71CD6C-0A43-AB40-8315-D6D999505196}"/>
              </a:ext>
            </a:extLst>
          </p:cNvPr>
          <p:cNvSpPr>
            <a:spLocks noGrp="1"/>
          </p:cNvSpPr>
          <p:nvPr>
            <p:ph idx="1"/>
          </p:nvPr>
        </p:nvSpPr>
        <p:spPr/>
        <p:txBody>
          <a:bodyPr/>
          <a:lstStyle/>
          <a:p>
            <a:r>
              <a:rPr lang="nl-NL" dirty="0"/>
              <a:t>Straffen werkt goed op korte termijn. </a:t>
            </a:r>
          </a:p>
          <a:p>
            <a:r>
              <a:rPr lang="nl-NL" dirty="0"/>
              <a:t>Belonen werkt beter op langere termijn. </a:t>
            </a:r>
          </a:p>
          <a:p>
            <a:pPr lvl="1"/>
            <a:r>
              <a:rPr lang="nl-NL" dirty="0"/>
              <a:t>Direct op gedrag</a:t>
            </a:r>
          </a:p>
          <a:p>
            <a:pPr lvl="1"/>
            <a:r>
              <a:rPr lang="nl-NL" dirty="0"/>
              <a:t>Moet zo ervaren worden</a:t>
            </a:r>
          </a:p>
          <a:p>
            <a:pPr lvl="1"/>
            <a:r>
              <a:rPr lang="nl-NL" dirty="0"/>
              <a:t>Autonomie niet ondermijnen</a:t>
            </a:r>
          </a:p>
        </p:txBody>
      </p:sp>
    </p:spTree>
    <p:extLst>
      <p:ext uri="{BB962C8B-B14F-4D97-AF65-F5344CB8AC3E}">
        <p14:creationId xmlns:p14="http://schemas.microsoft.com/office/powerpoint/2010/main" val="1959999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BE1966-6360-ED45-8A85-0F7CB66B7047}"/>
              </a:ext>
            </a:extLst>
          </p:cNvPr>
          <p:cNvSpPr>
            <a:spLocks noGrp="1"/>
          </p:cNvSpPr>
          <p:nvPr>
            <p:ph type="title"/>
          </p:nvPr>
        </p:nvSpPr>
        <p:spPr/>
        <p:txBody>
          <a:bodyPr/>
          <a:lstStyle/>
          <a:p>
            <a:r>
              <a:rPr lang="nl-NL" dirty="0"/>
              <a:t>Motivatie</a:t>
            </a:r>
          </a:p>
        </p:txBody>
      </p:sp>
      <p:sp>
        <p:nvSpPr>
          <p:cNvPr id="3" name="Tijdelijke aanduiding voor inhoud 2"/>
          <p:cNvSpPr>
            <a:spLocks noGrp="1"/>
          </p:cNvSpPr>
          <p:nvPr>
            <p:ph idx="1"/>
          </p:nvPr>
        </p:nvSpPr>
        <p:spPr/>
        <p:txBody>
          <a:bodyPr>
            <a:normAutofit/>
          </a:bodyPr>
          <a:lstStyle/>
          <a:p>
            <a:r>
              <a:rPr lang="nl-NL" dirty="0" err="1" smtClean="0"/>
              <a:t>Amotivatie</a:t>
            </a:r>
            <a:endParaRPr lang="nl-NL" dirty="0" smtClean="0"/>
          </a:p>
          <a:p>
            <a:r>
              <a:rPr lang="nl-NL" dirty="0" err="1" smtClean="0"/>
              <a:t>Extrensieke</a:t>
            </a:r>
            <a:r>
              <a:rPr lang="nl-NL" dirty="0" smtClean="0"/>
              <a:t> motivatie</a:t>
            </a:r>
          </a:p>
          <a:p>
            <a:r>
              <a:rPr lang="nl-NL" dirty="0" err="1" smtClean="0"/>
              <a:t>Intrensieke</a:t>
            </a:r>
            <a:r>
              <a:rPr lang="nl-NL" dirty="0" smtClean="0"/>
              <a:t> motivatie</a:t>
            </a:r>
          </a:p>
          <a:p>
            <a:r>
              <a:rPr lang="nl-NL" dirty="0" smtClean="0"/>
              <a:t>Autonome en gecontroleerde motivatie</a:t>
            </a:r>
          </a:p>
          <a:p>
            <a:r>
              <a:rPr lang="nl-NL" dirty="0" smtClean="0"/>
              <a:t>Psychologische basisbehoeften</a:t>
            </a:r>
            <a:endParaRPr lang="en-US" dirty="0"/>
          </a:p>
        </p:txBody>
      </p:sp>
    </p:spTree>
    <p:extLst>
      <p:ext uri="{BB962C8B-B14F-4D97-AF65-F5344CB8AC3E}">
        <p14:creationId xmlns:p14="http://schemas.microsoft.com/office/powerpoint/2010/main" val="3647598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B9BDFB-A6E5-7A40-8F76-E2F0CB2F3000}"/>
              </a:ext>
            </a:extLst>
          </p:cNvPr>
          <p:cNvSpPr>
            <a:spLocks noGrp="1"/>
          </p:cNvSpPr>
          <p:nvPr>
            <p:ph type="title"/>
          </p:nvPr>
        </p:nvSpPr>
        <p:spPr>
          <a:xfrm>
            <a:off x="2425940" y="1217403"/>
            <a:ext cx="7114540" cy="428835"/>
          </a:xfrm>
        </p:spPr>
        <p:txBody>
          <a:bodyPr/>
          <a:lstStyle/>
          <a:p>
            <a:r>
              <a:rPr lang="nl-NL" dirty="0"/>
              <a:t>Motivatie</a:t>
            </a:r>
          </a:p>
        </p:txBody>
      </p:sp>
      <p:sp>
        <p:nvSpPr>
          <p:cNvPr id="3" name="Tijdelijke aanduiding voor inhoud 2">
            <a:extLst>
              <a:ext uri="{FF2B5EF4-FFF2-40B4-BE49-F238E27FC236}">
                <a16:creationId xmlns:a16="http://schemas.microsoft.com/office/drawing/2014/main" id="{E8C6CF89-D80E-BD44-A2D8-8725958D9340}"/>
              </a:ext>
            </a:extLst>
          </p:cNvPr>
          <p:cNvSpPr>
            <a:spLocks noGrp="1"/>
          </p:cNvSpPr>
          <p:nvPr>
            <p:ph idx="1"/>
          </p:nvPr>
        </p:nvSpPr>
        <p:spPr/>
        <p:txBody>
          <a:bodyPr/>
          <a:lstStyle/>
          <a:p>
            <a:r>
              <a:rPr lang="nl-NL" dirty="0"/>
              <a:t>Pak je opdrachten over waarden en drijfveren erbij. </a:t>
            </a:r>
          </a:p>
          <a:p>
            <a:r>
              <a:rPr lang="nl-NL" dirty="0"/>
              <a:t>Kun je je top 5 van drijfveren en top 10 van waarden verdelen over de verschillende soorten motivatie?</a:t>
            </a:r>
          </a:p>
          <a:p>
            <a:r>
              <a:rPr lang="nl-NL" dirty="0"/>
              <a:t>Hoe zitten de drie basisbehoeftes hierin?</a:t>
            </a:r>
          </a:p>
          <a:p>
            <a:r>
              <a:rPr lang="nl-NL" dirty="0"/>
              <a:t>Wat valt op? </a:t>
            </a:r>
          </a:p>
          <a:p>
            <a:endParaRPr lang="nl-NL" dirty="0"/>
          </a:p>
        </p:txBody>
      </p:sp>
    </p:spTree>
    <p:extLst>
      <p:ext uri="{BB962C8B-B14F-4D97-AF65-F5344CB8AC3E}">
        <p14:creationId xmlns:p14="http://schemas.microsoft.com/office/powerpoint/2010/main" val="364835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12B0BA-3B68-B84A-9A0E-A3E6F81BBE83}"/>
              </a:ext>
            </a:extLst>
          </p:cNvPr>
          <p:cNvSpPr>
            <a:spLocks noGrp="1"/>
          </p:cNvSpPr>
          <p:nvPr>
            <p:ph type="title"/>
          </p:nvPr>
        </p:nvSpPr>
        <p:spPr>
          <a:xfrm>
            <a:off x="2425940" y="1217403"/>
            <a:ext cx="7114540" cy="428835"/>
          </a:xfrm>
        </p:spPr>
        <p:txBody>
          <a:bodyPr/>
          <a:lstStyle/>
          <a:p>
            <a:r>
              <a:rPr lang="nl-NL" dirty="0"/>
              <a:t>Experimenteren</a:t>
            </a:r>
          </a:p>
        </p:txBody>
      </p:sp>
      <p:sp>
        <p:nvSpPr>
          <p:cNvPr id="3" name="Tijdelijke aanduiding voor inhoud 2">
            <a:extLst>
              <a:ext uri="{FF2B5EF4-FFF2-40B4-BE49-F238E27FC236}">
                <a16:creationId xmlns:a16="http://schemas.microsoft.com/office/drawing/2014/main" id="{3EAA8C86-B191-4B46-B43E-DBD7AAEC0BFF}"/>
              </a:ext>
            </a:extLst>
          </p:cNvPr>
          <p:cNvSpPr>
            <a:spLocks noGrp="1"/>
          </p:cNvSpPr>
          <p:nvPr>
            <p:ph idx="1"/>
          </p:nvPr>
        </p:nvSpPr>
        <p:spPr/>
        <p:txBody>
          <a:bodyPr/>
          <a:lstStyle/>
          <a:p>
            <a:r>
              <a:rPr lang="nl-NL" dirty="0"/>
              <a:t>Bespreek in een groepje opdracht 1. Experimenteren.</a:t>
            </a:r>
          </a:p>
          <a:p>
            <a:r>
              <a:rPr lang="nl-NL" dirty="0"/>
              <a:t>Help elkaar verder. Wat zou de ander volgende week kunnen gaan doen? </a:t>
            </a:r>
          </a:p>
        </p:txBody>
      </p:sp>
    </p:spTree>
    <p:extLst>
      <p:ext uri="{BB962C8B-B14F-4D97-AF65-F5344CB8AC3E}">
        <p14:creationId xmlns:p14="http://schemas.microsoft.com/office/powerpoint/2010/main" val="304194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66E7B2-E527-C64A-8F93-8FC19DB8D997}"/>
              </a:ext>
            </a:extLst>
          </p:cNvPr>
          <p:cNvSpPr>
            <a:spLocks noGrp="1"/>
          </p:cNvSpPr>
          <p:nvPr>
            <p:ph type="title"/>
          </p:nvPr>
        </p:nvSpPr>
        <p:spPr>
          <a:xfrm>
            <a:off x="2425940" y="1217403"/>
            <a:ext cx="7114540" cy="428835"/>
          </a:xfrm>
        </p:spPr>
        <p:txBody>
          <a:bodyPr/>
          <a:lstStyle/>
          <a:p>
            <a:r>
              <a:rPr lang="nl-NL" dirty="0"/>
              <a:t>Voorbereidende opdracht</a:t>
            </a:r>
          </a:p>
        </p:txBody>
      </p:sp>
      <p:sp>
        <p:nvSpPr>
          <p:cNvPr id="3" name="Tijdelijke aanduiding voor inhoud 2">
            <a:extLst>
              <a:ext uri="{FF2B5EF4-FFF2-40B4-BE49-F238E27FC236}">
                <a16:creationId xmlns:a16="http://schemas.microsoft.com/office/drawing/2014/main" id="{26BCF840-2E89-1041-83D8-29976B06C2F8}"/>
              </a:ext>
            </a:extLst>
          </p:cNvPr>
          <p:cNvSpPr>
            <a:spLocks noGrp="1"/>
          </p:cNvSpPr>
          <p:nvPr>
            <p:ph idx="1"/>
          </p:nvPr>
        </p:nvSpPr>
        <p:spPr/>
        <p:txBody>
          <a:bodyPr/>
          <a:lstStyle/>
          <a:p>
            <a:r>
              <a:rPr lang="nl-NL"/>
              <a:t>Experimenteer!</a:t>
            </a:r>
          </a:p>
        </p:txBody>
      </p:sp>
    </p:spTree>
    <p:extLst>
      <p:ext uri="{BB962C8B-B14F-4D97-AF65-F5344CB8AC3E}">
        <p14:creationId xmlns:p14="http://schemas.microsoft.com/office/powerpoint/2010/main" val="2911696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hhs">
  <a:themeElements>
    <a:clrScheme name="HHS">
      <a:dk1>
        <a:sysClr val="windowText" lastClr="000000"/>
      </a:dk1>
      <a:lt1>
        <a:sysClr val="window" lastClr="FFFFFF"/>
      </a:lt1>
      <a:dk2>
        <a:srgbClr val="213343"/>
      </a:dk2>
      <a:lt2>
        <a:srgbClr val="E7E6E6"/>
      </a:lt2>
      <a:accent1>
        <a:srgbClr val="9EA700"/>
      </a:accent1>
      <a:accent2>
        <a:srgbClr val="213343"/>
      </a:accent2>
      <a:accent3>
        <a:srgbClr val="9EA700"/>
      </a:accent3>
      <a:accent4>
        <a:srgbClr val="213343"/>
      </a:accent4>
      <a:accent5>
        <a:srgbClr val="9EA700"/>
      </a:accent5>
      <a:accent6>
        <a:srgbClr val="213343"/>
      </a:accent6>
      <a:hlink>
        <a:srgbClr val="213343"/>
      </a:hlink>
      <a:folHlink>
        <a:srgbClr val="213343"/>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2000" dirty="0" smtClean="0">
            <a:solidFill>
              <a:srgbClr val="213343"/>
            </a:solidFill>
            <a:latin typeface="+mj-lt"/>
          </a:defRPr>
        </a:defPPr>
      </a:lstStyle>
    </a:txDef>
  </a:objectDefaults>
  <a:extraClrSchemeLst/>
  <a:extLst>
    <a:ext uri="{05A4C25C-085E-4340-85A3-A5531E510DB2}">
      <thm15:themeFamily xmlns:thm15="http://schemas.microsoft.com/office/thememl/2012/main" name="hhs" id="{C190CA17-25B2-CD45-AEEF-A9F104BB682A}" vid="{E49A2939-87D9-CC4D-9085-207ABA72503B}"/>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7BA222DBF5B294F990BAF4FC4077BBF" ma:contentTypeVersion="9" ma:contentTypeDescription="Een nieuw document maken." ma:contentTypeScope="" ma:versionID="44068ce4578bcd67a3973186ac7ff07f">
  <xsd:schema xmlns:xsd="http://www.w3.org/2001/XMLSchema" xmlns:xs="http://www.w3.org/2001/XMLSchema" xmlns:p="http://schemas.microsoft.com/office/2006/metadata/properties" xmlns:ns2="ca2ae830-acf0-4f30-92ea-0ca47b68f2f4" xmlns:ns3="47b7b0fe-90dc-45b7-a3bf-9278b8074125" targetNamespace="http://schemas.microsoft.com/office/2006/metadata/properties" ma:root="true" ma:fieldsID="f693cc267074305337adc94bbb623af1" ns2:_="" ns3:_="">
    <xsd:import namespace="ca2ae830-acf0-4f30-92ea-0ca47b68f2f4"/>
    <xsd:import namespace="47b7b0fe-90dc-45b7-a3bf-9278b807412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2ae830-acf0-4f30-92ea-0ca47b68f2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7b7b0fe-90dc-45b7-a3bf-9278b8074125" elementFormDefault="qualified">
    <xsd:import namespace="http://schemas.microsoft.com/office/2006/documentManagement/types"/>
    <xsd:import namespace="http://schemas.microsoft.com/office/infopath/2007/PartnerControls"/>
    <xsd:element name="SharedWithUsers" ma:index="13"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EC83834-3F7A-4BF4-A649-8182612C3D97}">
  <ds:schemaRefs>
    <ds:schemaRef ds:uri="http://schemas.microsoft.com/office/2006/documentManagement/types"/>
    <ds:schemaRef ds:uri="ca2ae830-acf0-4f30-92ea-0ca47b68f2f4"/>
    <ds:schemaRef ds:uri="http://purl.org/dc/dcmitype/"/>
    <ds:schemaRef ds:uri="http://schemas.microsoft.com/office/infopath/2007/PartnerControls"/>
    <ds:schemaRef ds:uri="47b7b0fe-90dc-45b7-a3bf-9278b8074125"/>
    <ds:schemaRef ds:uri="http://purl.org/dc/elements/1.1/"/>
    <ds:schemaRef ds:uri="http://schemas.microsoft.com/office/2006/metadata/properties"/>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8666C2C8-92E5-4C84-90E9-8A86281C6306}">
  <ds:schemaRefs>
    <ds:schemaRef ds:uri="http://schemas.microsoft.com/sharepoint/v3/contenttype/forms"/>
  </ds:schemaRefs>
</ds:datastoreItem>
</file>

<file path=customXml/itemProps3.xml><?xml version="1.0" encoding="utf-8"?>
<ds:datastoreItem xmlns:ds="http://schemas.openxmlformats.org/officeDocument/2006/customXml" ds:itemID="{346BAAFD-0DE7-44B7-941D-BE7ECFD504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2ae830-acf0-4f30-92ea-0ca47b68f2f4"/>
    <ds:schemaRef ds:uri="47b7b0fe-90dc-45b7-a3bf-9278b80741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hhs</Template>
  <TotalTime>38583</TotalTime>
  <Words>1940</Words>
  <Application>Microsoft Office PowerPoint</Application>
  <PresentationFormat>Breedbeeld</PresentationFormat>
  <Paragraphs>155</Paragraphs>
  <Slides>13</Slides>
  <Notes>9</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13</vt:i4>
      </vt:variant>
    </vt:vector>
  </HeadingPairs>
  <TitlesOfParts>
    <vt:vector size="20" baseType="lpstr">
      <vt:lpstr>Arial</vt:lpstr>
      <vt:lpstr>Arial Black</vt:lpstr>
      <vt:lpstr>Calibri</vt:lpstr>
      <vt:lpstr>Times</vt:lpstr>
      <vt:lpstr>Times New Roman</vt:lpstr>
      <vt:lpstr>Wingdings</vt:lpstr>
      <vt:lpstr>hhs</vt:lpstr>
      <vt:lpstr>Studiecoaching</vt:lpstr>
      <vt:lpstr>Programma</vt:lpstr>
      <vt:lpstr>Gedrag</vt:lpstr>
      <vt:lpstr>Aanleren van gedrag</vt:lpstr>
      <vt:lpstr>Voorbeeld van conditionering </vt:lpstr>
      <vt:lpstr>Gedragsverandering is moeilijk</vt:lpstr>
      <vt:lpstr>Een hekel aan veranderen of een hekel aan verliezen?</vt:lpstr>
      <vt:lpstr>Straffen of belonen voor gedragsverandering?</vt:lpstr>
      <vt:lpstr>Straffen of belonen voor gedragsverandering?</vt:lpstr>
      <vt:lpstr>Motivatie</vt:lpstr>
      <vt:lpstr>Motivatie</vt:lpstr>
      <vt:lpstr>Experimenteren</vt:lpstr>
      <vt:lpstr>Voorbereidende opdracht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Engeringh, N.M.T.</dc:creator>
  <cp:lastModifiedBy>Loos, P.</cp:lastModifiedBy>
  <cp:revision>23</cp:revision>
  <cp:lastPrinted>2019-06-03T14:46:18Z</cp:lastPrinted>
  <dcterms:created xsi:type="dcterms:W3CDTF">2019-06-03T09:57:35Z</dcterms:created>
  <dcterms:modified xsi:type="dcterms:W3CDTF">2020-02-12T16:24:05Z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0x010100A7BA222DBF5B294F990BAF4FC4077BBF</vt:lpwstr>
  </property>
</Properties>
</file>