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9"/>
  </p:notesMasterIdLst>
  <p:sldIdLst>
    <p:sldId id="269" r:id="rId2"/>
    <p:sldId id="256" r:id="rId3"/>
    <p:sldId id="257" r:id="rId4"/>
    <p:sldId id="258" r:id="rId5"/>
    <p:sldId id="259" r:id="rId6"/>
    <p:sldId id="260" r:id="rId7"/>
    <p:sldId id="268" r:id="rId8"/>
  </p:sldIdLst>
  <p:sldSz cx="9144000" cy="6858000" type="screen4x3"/>
  <p:notesSz cx="6858000" cy="9144000"/>
  <p:embeddedFontLst>
    <p:embeddedFont>
      <p:font typeface="Corbel" panose="020B0503020204020204" pitchFamily="34" charset="0"/>
      <p:regular r:id="rId10"/>
      <p:bold r:id="rId11"/>
      <p:italic r:id="rId12"/>
      <p:boldItalic r:id="rId13"/>
    </p:embeddedFont>
    <p:embeddedFont>
      <p:font typeface="Helvetica Neue" panose="020B0604020202020204" charset="0"/>
      <p:regular r:id="rId14"/>
      <p:bold r:id="rId15"/>
      <p:italic r:id="rId16"/>
      <p:boldItalic r:id="rId17"/>
    </p:embeddedFont>
    <p:embeddedFont>
      <p:font typeface="Helvetica Neue Light" panose="020B0604020202020204" charset="0"/>
      <p:regular r:id="rId18"/>
      <p:bold r:id="rId19"/>
      <p:italic r:id="rId20"/>
      <p:boldItalic r:id="rId21"/>
    </p:embeddedFont>
    <p:embeddedFont>
      <p:font typeface="source sans pro" panose="020B0503030403020204" pitchFamily="34" charset="0"/>
      <p:regular r:id="rId22"/>
    </p:embeddedFont>
    <p:embeddedFont>
      <p:font typeface="Tahoma" panose="020B0604030504040204" pitchFamily="34" charset="0"/>
      <p:regular r:id="rId23"/>
      <p:bold r:id="rId2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31" roundtripDataSignature="AMtx7mgjoNKir+jlsMI86n4gm4A2P958s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143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font" Target="fonts/font15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font" Target="fonts/font14.fntdata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31" Type="http://customschemas.google.com/relationships/presentationmetadata" Target="meta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075947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83425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297629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3930a8b2a2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g13930a8b2a2_0_6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g13930a8b2a2_0_6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552633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Misvatting: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B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Auteurs:</a:t>
            </a:r>
            <a:endParaRPr/>
          </a:p>
        </p:txBody>
      </p:sp>
      <p:sp>
        <p:nvSpPr>
          <p:cNvPr id="104" name="Google Shape;10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464603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930a8b2a2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Misvatting: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B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C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D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Auteurs:</a:t>
            </a:r>
            <a:endParaRPr/>
          </a:p>
        </p:txBody>
      </p:sp>
      <p:sp>
        <p:nvSpPr>
          <p:cNvPr id="127" name="Google Shape;127;g13930a8b2a2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6899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13930a8b2a2_0_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 err="1"/>
              <a:t>Misvatting</a:t>
            </a:r>
            <a:r>
              <a:rPr lang="en-GB" dirty="0"/>
              <a:t>: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B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C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dirty="0"/>
              <a:t>Auteurs: </a:t>
            </a:r>
            <a:endParaRPr dirty="0"/>
          </a:p>
        </p:txBody>
      </p:sp>
      <p:sp>
        <p:nvSpPr>
          <p:cNvPr id="150" name="Google Shape;150;g13930a8b2a2_0_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349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572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nl-NL" dirty="0"/>
              <a:t>De vragen en toelichtingen vallen onder een </a:t>
            </a:r>
            <a:r>
              <a:rPr lang="nl-NL" b="0" i="0" dirty="0">
                <a:solidFill>
                  <a:srgbClr val="FFFFFF"/>
                </a:solidFill>
                <a:effectLst/>
                <a:latin typeface="source sans pro" panose="020B0503030403020204" pitchFamily="34" charset="0"/>
              </a:rPr>
              <a:t>CC BY-SA 4.0 licentie </a:t>
            </a:r>
            <a:r>
              <a:rPr lang="nl-NL" b="0" u="none" dirty="0"/>
              <a:t>https://creativecommons.org/licenses/by-sa/4.0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759A49-2119-46F1-8D52-41E6FAD80798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22271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7"/>
          <p:cNvSpPr txBox="1"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9pPr>
          </a:lstStyle>
          <a:p>
            <a:endParaRPr/>
          </a:p>
        </p:txBody>
      </p:sp>
      <p:sp>
        <p:nvSpPr>
          <p:cNvPr id="18" name="Google Shape;18;p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 txBox="1">
            <a:spLocks noGrp="1"/>
          </p:cNvSpPr>
          <p:nvPr>
            <p:ph type="body" idx="1"/>
          </p:nvPr>
        </p:nvSpPr>
        <p:spPr>
          <a:xfrm rot="5400000">
            <a:off x="2396331" y="57944"/>
            <a:ext cx="4351338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 rot="5400000">
            <a:off x="2741216" y="2531666"/>
            <a:ext cx="5811838" cy="1478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 rot="5400000">
            <a:off x="-273446" y="1110059"/>
            <a:ext cx="5811838" cy="4321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8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8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45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500"/>
              <a:buNone/>
              <a:defRPr sz="15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350"/>
              <a:buNone/>
              <a:defRPr sz="135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rgbClr val="888888"/>
              </a:buClr>
              <a:buSzPts val="1200"/>
              <a:buNone/>
              <a:defRPr sz="12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0"/>
          <p:cNvSpPr txBox="1">
            <a:spLocks noGrp="1"/>
          </p:cNvSpPr>
          <p:nvPr>
            <p:ph type="body" idx="1"/>
          </p:nvPr>
        </p:nvSpPr>
        <p:spPr>
          <a:xfrm>
            <a:off x="471487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2"/>
          </p:nvPr>
        </p:nvSpPr>
        <p:spPr>
          <a:xfrm>
            <a:off x="3486150" y="1825625"/>
            <a:ext cx="290036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500" b="1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350" b="1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/>
            </a:lvl9pPr>
          </a:lstStyle>
          <a:p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1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2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3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4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619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100"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4pPr>
            <a:lvl5pPr marL="2286000" lvl="4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5pPr>
            <a:lvl6pPr marL="2743200" lvl="5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6pPr>
            <a:lvl7pPr marL="3200400" lvl="6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7pPr>
            <a:lvl8pPr marL="3657600" lvl="7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8pPr>
            <a:lvl9pPr marL="4114800" lvl="8" indent="-32385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500"/>
            </a:lvl9pPr>
          </a:lstStyle>
          <a:p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6"/>
          <p:cNvSpPr txBox="1"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6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6"/>
          <p:cNvSpPr txBox="1">
            <a:spLocks noGrp="1"/>
          </p:cNvSpPr>
          <p:nvPr>
            <p:ph type="dt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6"/>
          <p:cNvSpPr txBox="1">
            <a:spLocks noGrp="1"/>
          </p:cNvSpPr>
          <p:nvPr>
            <p:ph type="ft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6"/>
          <p:cNvSpPr txBox="1">
            <a:spLocks noGrp="1"/>
          </p:cNvSpPr>
          <p:nvPr>
            <p:ph type="sldNum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9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diagnostischevragen@nvon.n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5"/>
            <a:ext cx="6858000" cy="29455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Bewegingsdiagrammen</a:t>
            </a:r>
            <a:br>
              <a:rPr lang="en-GB" b="1" dirty="0">
                <a:solidFill>
                  <a:schemeClr val="accent1"/>
                </a:solidFill>
              </a:rPr>
            </a:br>
            <a:endParaRPr b="1" dirty="0">
              <a:solidFill>
                <a:schemeClr val="accent1"/>
              </a:solidFill>
            </a:endParaRPr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www.nvon.nl/diagnostischevragen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Ondertitel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5242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143000" y="483456"/>
            <a:ext cx="6858000" cy="146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Calibri"/>
              <a:buNone/>
            </a:pPr>
            <a:r>
              <a:rPr lang="en-GB" sz="5400" b="1">
                <a:solidFill>
                  <a:schemeClr val="accent1"/>
                </a:solidFill>
              </a:rPr>
              <a:t>DV Werkwijze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1143000" y="1754800"/>
            <a:ext cx="6858000" cy="43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85750" lvl="0" indent="-31146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dirty="0" err="1"/>
              <a:t>Geef</a:t>
            </a:r>
            <a:r>
              <a:rPr lang="en-GB" dirty="0"/>
              <a:t> de </a:t>
            </a:r>
            <a:r>
              <a:rPr lang="en-GB" dirty="0" err="1"/>
              <a:t>ppt</a:t>
            </a:r>
            <a:r>
              <a:rPr lang="en-GB" dirty="0"/>
              <a:t> de </a:t>
            </a:r>
            <a:r>
              <a:rPr lang="en-GB" dirty="0" err="1"/>
              <a:t>naam</a:t>
            </a:r>
            <a:r>
              <a:rPr lang="en-GB" dirty="0"/>
              <a:t>: </a:t>
            </a:r>
            <a:r>
              <a:rPr lang="en-GB" dirty="0" err="1"/>
              <a:t>Thema</a:t>
            </a:r>
            <a:r>
              <a:rPr lang="en-GB" dirty="0"/>
              <a:t> – </a:t>
            </a:r>
            <a:r>
              <a:rPr lang="en-GB" dirty="0" err="1"/>
              <a:t>onderwerp</a:t>
            </a:r>
            <a:r>
              <a:rPr lang="en-GB" dirty="0"/>
              <a:t> - </a:t>
            </a:r>
            <a:r>
              <a:rPr lang="en-GB" dirty="0" err="1"/>
              <a:t>niveau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	</a:t>
            </a:r>
            <a:r>
              <a:rPr lang="en-GB" dirty="0" err="1"/>
              <a:t>Bijv</a:t>
            </a:r>
            <a:r>
              <a:rPr lang="en-GB" dirty="0"/>
              <a:t>: </a:t>
            </a:r>
            <a:r>
              <a:rPr lang="en-GB" dirty="0" err="1"/>
              <a:t>Bloedsomloop</a:t>
            </a:r>
            <a:r>
              <a:rPr lang="en-GB" dirty="0"/>
              <a:t> – </a:t>
            </a:r>
            <a:r>
              <a:rPr lang="en-GB" dirty="0" err="1"/>
              <a:t>bloeddruk</a:t>
            </a:r>
            <a:r>
              <a:rPr lang="en-GB" dirty="0"/>
              <a:t> – </a:t>
            </a:r>
            <a:r>
              <a:rPr lang="en-GB" dirty="0" err="1"/>
              <a:t>hv</a:t>
            </a:r>
            <a:r>
              <a:rPr lang="en-GB" dirty="0"/>
              <a:t> </a:t>
            </a:r>
            <a:r>
              <a:rPr lang="en-GB" dirty="0" err="1"/>
              <a:t>ob</a:t>
            </a:r>
            <a:r>
              <a:rPr lang="en-GB" dirty="0"/>
              <a:t> + </a:t>
            </a:r>
            <a:r>
              <a:rPr lang="en-GB" dirty="0" err="1"/>
              <a:t>vmbo</a:t>
            </a:r>
            <a:endParaRPr dirty="0"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 dirty="0" err="1"/>
              <a:t>Maak</a:t>
            </a:r>
            <a:r>
              <a:rPr lang="en-GB" dirty="0"/>
              <a:t> </a:t>
            </a:r>
            <a:r>
              <a:rPr lang="en-GB" dirty="0" err="1"/>
              <a:t>hierin</a:t>
            </a:r>
            <a:r>
              <a:rPr lang="en-GB" dirty="0"/>
              <a:t> je </a:t>
            </a:r>
            <a:r>
              <a:rPr lang="en-GB" dirty="0" err="1"/>
              <a:t>vragen</a:t>
            </a:r>
            <a:r>
              <a:rPr lang="en-GB" dirty="0"/>
              <a:t>. </a:t>
            </a:r>
            <a:r>
              <a:rPr lang="en-GB" dirty="0" err="1"/>
              <a:t>Zorg</a:t>
            </a:r>
            <a:r>
              <a:rPr lang="en-GB" dirty="0"/>
              <a:t> </a:t>
            </a:r>
            <a:r>
              <a:rPr lang="en-GB" dirty="0" err="1"/>
              <a:t>dat</a:t>
            </a:r>
            <a:r>
              <a:rPr lang="en-GB" dirty="0"/>
              <a:t> je de </a:t>
            </a:r>
            <a:r>
              <a:rPr lang="en-GB" dirty="0" err="1"/>
              <a:t>antwoordopties</a:t>
            </a:r>
            <a:r>
              <a:rPr lang="en-GB" dirty="0"/>
              <a:t> </a:t>
            </a:r>
            <a:r>
              <a:rPr lang="en-GB" dirty="0" err="1"/>
              <a:t>eerst</a:t>
            </a:r>
            <a:r>
              <a:rPr lang="en-GB" dirty="0"/>
              <a:t> </a:t>
            </a:r>
            <a:r>
              <a:rPr lang="en-GB" dirty="0" err="1"/>
              <a:t>alleen</a:t>
            </a:r>
            <a:r>
              <a:rPr lang="en-GB" dirty="0"/>
              <a:t> </a:t>
            </a:r>
            <a:r>
              <a:rPr lang="en-GB" dirty="0" err="1"/>
              <a:t>voor</a:t>
            </a:r>
            <a:r>
              <a:rPr lang="en-GB" dirty="0"/>
              <a:t> </a:t>
            </a:r>
            <a:r>
              <a:rPr lang="en-GB" dirty="0" err="1"/>
              <a:t>jezelf</a:t>
            </a:r>
            <a:r>
              <a:rPr lang="en-GB" dirty="0"/>
              <a:t> </a:t>
            </a:r>
            <a:r>
              <a:rPr lang="en-GB" dirty="0" err="1"/>
              <a:t>noteert</a:t>
            </a:r>
            <a:r>
              <a:rPr lang="en-GB" dirty="0"/>
              <a:t> </a:t>
            </a:r>
            <a:r>
              <a:rPr lang="en-GB" dirty="0" err="1"/>
              <a:t>zodat</a:t>
            </a:r>
            <a:r>
              <a:rPr lang="en-GB" dirty="0"/>
              <a:t> je </a:t>
            </a:r>
            <a:r>
              <a:rPr lang="en-GB" dirty="0" err="1"/>
              <a:t>echt</a:t>
            </a:r>
            <a:r>
              <a:rPr lang="en-GB" dirty="0"/>
              <a:t> </a:t>
            </a:r>
            <a:r>
              <a:rPr lang="en-GB" dirty="0" err="1"/>
              <a:t>los</a:t>
            </a:r>
            <a:r>
              <a:rPr lang="en-GB" dirty="0"/>
              <a:t> van </a:t>
            </a:r>
            <a:r>
              <a:rPr lang="en-GB" dirty="0" err="1"/>
              <a:t>elkaar</a:t>
            </a:r>
            <a:r>
              <a:rPr lang="en-GB" dirty="0"/>
              <a:t> </a:t>
            </a:r>
            <a:r>
              <a:rPr lang="en-GB" dirty="0" err="1"/>
              <a:t>nadenkt</a:t>
            </a:r>
            <a:r>
              <a:rPr lang="en-GB" dirty="0"/>
              <a:t> over de </a:t>
            </a:r>
            <a:r>
              <a:rPr lang="en-GB" dirty="0" err="1"/>
              <a:t>beste</a:t>
            </a:r>
            <a:r>
              <a:rPr lang="en-GB" dirty="0"/>
              <a:t> </a:t>
            </a:r>
            <a:r>
              <a:rPr lang="en-GB" dirty="0" err="1"/>
              <a:t>antwoorden</a:t>
            </a:r>
            <a:r>
              <a:rPr lang="en-GB" dirty="0"/>
              <a:t>.</a:t>
            </a:r>
            <a:endParaRPr dirty="0"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GB" dirty="0"/>
              <a:t>Je </a:t>
            </a:r>
            <a:r>
              <a:rPr lang="en-GB" dirty="0" err="1"/>
              <a:t>stelt</a:t>
            </a:r>
            <a:r>
              <a:rPr lang="en-GB" dirty="0"/>
              <a:t> </a:t>
            </a:r>
            <a:r>
              <a:rPr lang="en-GB" dirty="0" err="1"/>
              <a:t>samen</a:t>
            </a:r>
            <a:r>
              <a:rPr lang="en-GB" dirty="0"/>
              <a:t> de </a:t>
            </a:r>
            <a:r>
              <a:rPr lang="en-GB" dirty="0" err="1"/>
              <a:t>beste</a:t>
            </a:r>
            <a:r>
              <a:rPr lang="en-GB" dirty="0"/>
              <a:t> </a:t>
            </a:r>
            <a:r>
              <a:rPr lang="en-GB" dirty="0" err="1"/>
              <a:t>antwoordopties</a:t>
            </a:r>
            <a:r>
              <a:rPr lang="en-GB" dirty="0"/>
              <a:t> op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vult</a:t>
            </a:r>
            <a:r>
              <a:rPr lang="en-GB" dirty="0"/>
              <a:t> </a:t>
            </a:r>
            <a:r>
              <a:rPr lang="en-GB" dirty="0" err="1"/>
              <a:t>deze</a:t>
            </a:r>
            <a:r>
              <a:rPr lang="en-GB" dirty="0"/>
              <a:t> in in de ppt. </a:t>
            </a:r>
            <a:endParaRPr dirty="0"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GB" dirty="0" err="1"/>
              <a:t>Vul</a:t>
            </a:r>
            <a:r>
              <a:rPr lang="en-GB" dirty="0"/>
              <a:t> de </a:t>
            </a:r>
            <a:r>
              <a:rPr lang="en-GB" dirty="0" err="1"/>
              <a:t>notities</a:t>
            </a:r>
            <a:r>
              <a:rPr lang="en-GB" dirty="0"/>
              <a:t> </a:t>
            </a:r>
            <a:r>
              <a:rPr lang="en-GB" dirty="0" err="1"/>
              <a:t>bij</a:t>
            </a:r>
            <a:r>
              <a:rPr lang="en-GB" dirty="0"/>
              <a:t> </a:t>
            </a:r>
            <a:r>
              <a:rPr lang="en-GB" dirty="0" err="1"/>
              <a:t>elke</a:t>
            </a:r>
            <a:r>
              <a:rPr lang="en-GB" dirty="0"/>
              <a:t> </a:t>
            </a:r>
            <a:r>
              <a:rPr lang="en-GB" dirty="0" err="1"/>
              <a:t>dia</a:t>
            </a:r>
            <a:r>
              <a:rPr lang="en-GB" dirty="0"/>
              <a:t> in met </a:t>
            </a:r>
            <a:r>
              <a:rPr lang="en-GB" dirty="0" err="1"/>
              <a:t>drie</a:t>
            </a:r>
            <a:r>
              <a:rPr lang="en-GB" dirty="0"/>
              <a:t> </a:t>
            </a:r>
            <a:r>
              <a:rPr lang="en-GB" dirty="0" err="1"/>
              <a:t>dringen</a:t>
            </a:r>
            <a:r>
              <a:rPr lang="en-GB" dirty="0"/>
              <a:t>:</a:t>
            </a:r>
            <a:endParaRPr dirty="0"/>
          </a:p>
          <a:p>
            <a:pPr marL="742950" lvl="1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sz="1200" dirty="0" err="1"/>
              <a:t>Korte</a:t>
            </a:r>
            <a:r>
              <a:rPr lang="en-GB" sz="1200" dirty="0"/>
              <a:t> </a:t>
            </a:r>
            <a:r>
              <a:rPr lang="en-GB" sz="1200" dirty="0" err="1"/>
              <a:t>omschrijving</a:t>
            </a:r>
            <a:r>
              <a:rPr lang="en-GB" sz="1200" dirty="0"/>
              <a:t> </a:t>
            </a:r>
            <a:r>
              <a:rPr lang="en-GB" sz="1200" dirty="0" err="1"/>
              <a:t>misvatting</a:t>
            </a:r>
            <a:endParaRPr lang="en-GB" sz="1200" dirty="0"/>
          </a:p>
          <a:p>
            <a:pPr marL="742950" lvl="1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sz="1200" dirty="0" err="1"/>
              <a:t>Toelichting</a:t>
            </a:r>
            <a:r>
              <a:rPr lang="en-GB" sz="1200" dirty="0"/>
              <a:t> </a:t>
            </a:r>
            <a:r>
              <a:rPr lang="en-GB" sz="1200" dirty="0" err="1"/>
              <a:t>bij</a:t>
            </a:r>
            <a:r>
              <a:rPr lang="en-GB" sz="1200" dirty="0"/>
              <a:t> </a:t>
            </a:r>
            <a:r>
              <a:rPr lang="en-GB" sz="1200" dirty="0" err="1"/>
              <a:t>elke</a:t>
            </a:r>
            <a:r>
              <a:rPr lang="en-GB" sz="1200" dirty="0"/>
              <a:t> </a:t>
            </a:r>
            <a:r>
              <a:rPr lang="en-GB" sz="1200" dirty="0" err="1"/>
              <a:t>antwoord</a:t>
            </a:r>
            <a:r>
              <a:rPr lang="en-GB" sz="1200" dirty="0"/>
              <a:t> </a:t>
            </a:r>
            <a:r>
              <a:rPr lang="en-GB" sz="1200" dirty="0" err="1"/>
              <a:t>optie</a:t>
            </a:r>
            <a:r>
              <a:rPr lang="en-GB" sz="1200" dirty="0"/>
              <a:t> (wat </a:t>
            </a:r>
            <a:r>
              <a:rPr lang="en-GB" sz="1200" dirty="0" err="1"/>
              <a:t>gaat</a:t>
            </a:r>
            <a:r>
              <a:rPr lang="en-GB" sz="1200" dirty="0"/>
              <a:t> </a:t>
            </a:r>
            <a:r>
              <a:rPr lang="en-GB" sz="1200" dirty="0" err="1"/>
              <a:t>hier</a:t>
            </a:r>
            <a:r>
              <a:rPr lang="en-GB" sz="1200" dirty="0"/>
              <a:t> </a:t>
            </a:r>
            <a:r>
              <a:rPr lang="en-GB" sz="1200" dirty="0" err="1"/>
              <a:t>mis</a:t>
            </a:r>
            <a:r>
              <a:rPr lang="en-GB" sz="1200" dirty="0"/>
              <a:t>)</a:t>
            </a:r>
          </a:p>
          <a:p>
            <a:pPr marL="742950" lvl="1" indent="-285750" algn="l"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sz="1200" dirty="0" err="1"/>
              <a:t>Namen</a:t>
            </a:r>
            <a:r>
              <a:rPr lang="en-GB" sz="1200" dirty="0"/>
              <a:t> auteurs</a:t>
            </a:r>
            <a:endParaRPr dirty="0"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800"/>
              <a:buChar char="•"/>
            </a:pPr>
            <a:r>
              <a:rPr lang="en-GB" dirty="0" err="1"/>
              <a:t>Klaar</a:t>
            </a:r>
            <a:r>
              <a:rPr lang="en-GB" dirty="0"/>
              <a:t> om </a:t>
            </a:r>
            <a:r>
              <a:rPr lang="en-GB" dirty="0" err="1"/>
              <a:t>te</a:t>
            </a:r>
            <a:r>
              <a:rPr lang="en-GB" dirty="0"/>
              <a:t> </a:t>
            </a:r>
            <a:r>
              <a:rPr lang="en-GB" dirty="0" err="1"/>
              <a:t>testen</a:t>
            </a:r>
            <a:r>
              <a:rPr lang="en-GB" dirty="0"/>
              <a:t>? </a:t>
            </a:r>
            <a:r>
              <a:rPr lang="en-GB" dirty="0" err="1"/>
              <a:t>Verwijder</a:t>
            </a:r>
            <a:r>
              <a:rPr lang="en-GB" dirty="0"/>
              <a:t> </a:t>
            </a:r>
            <a:r>
              <a:rPr lang="en-GB" dirty="0" err="1"/>
              <a:t>overtollige</a:t>
            </a:r>
            <a:r>
              <a:rPr lang="en-GB" dirty="0"/>
              <a:t> </a:t>
            </a:r>
            <a:r>
              <a:rPr lang="en-GB" dirty="0" err="1"/>
              <a:t>dia’s</a:t>
            </a:r>
            <a:r>
              <a:rPr lang="en-GB" dirty="0"/>
              <a:t> </a:t>
            </a:r>
            <a:r>
              <a:rPr lang="en-GB" dirty="0" err="1"/>
              <a:t>en</a:t>
            </a:r>
            <a:r>
              <a:rPr lang="en-GB" dirty="0"/>
              <a:t> </a:t>
            </a:r>
            <a:r>
              <a:rPr lang="en-GB" dirty="0" err="1"/>
              <a:t>verplaats</a:t>
            </a:r>
            <a:r>
              <a:rPr lang="en-GB" dirty="0"/>
              <a:t> de </a:t>
            </a:r>
            <a:r>
              <a:rPr lang="en-GB" dirty="0" err="1"/>
              <a:t>ppt</a:t>
            </a:r>
            <a:r>
              <a:rPr lang="en-GB" dirty="0"/>
              <a:t> </a:t>
            </a:r>
            <a:r>
              <a:rPr lang="en-GB" dirty="0" err="1"/>
              <a:t>naar</a:t>
            </a:r>
            <a:r>
              <a:rPr lang="en-GB" dirty="0"/>
              <a:t> map 2.</a:t>
            </a:r>
            <a:endParaRPr dirty="0"/>
          </a:p>
          <a:p>
            <a:pPr marL="0" lvl="0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None/>
            </a:pPr>
            <a:endParaRPr dirty="0"/>
          </a:p>
          <a:p>
            <a:pPr marL="342900" lvl="1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None/>
            </a:pPr>
            <a:endParaRPr dirty="0"/>
          </a:p>
          <a:p>
            <a:pPr marL="342900" lvl="1" indent="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SzPts val="1500"/>
              <a:buNone/>
            </a:pPr>
            <a:endParaRPr dirty="0"/>
          </a:p>
        </p:txBody>
      </p:sp>
      <p:sp>
        <p:nvSpPr>
          <p:cNvPr id="91" name="Google Shape;91;p1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 dirty="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13930a8b2a2_0_66"/>
          <p:cNvSpPr txBox="1">
            <a:spLocks noGrp="1"/>
          </p:cNvSpPr>
          <p:nvPr>
            <p:ph type="ctrTitle"/>
          </p:nvPr>
        </p:nvSpPr>
        <p:spPr>
          <a:xfrm>
            <a:off x="1143000" y="608801"/>
            <a:ext cx="6858000" cy="13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90000"/>
              <a:buFont typeface="Calibri"/>
              <a:buNone/>
            </a:pPr>
            <a:r>
              <a:rPr lang="en-GB" sz="6000" b="1">
                <a:solidFill>
                  <a:schemeClr val="accent1"/>
                </a:solidFill>
              </a:rPr>
              <a:t>Opmaak </a:t>
            </a:r>
            <a:br>
              <a:rPr lang="en-GB" b="1">
                <a:solidFill>
                  <a:schemeClr val="accent1"/>
                </a:solidFill>
              </a:rPr>
            </a:br>
            <a:endParaRPr b="1">
              <a:solidFill>
                <a:schemeClr val="accent1"/>
              </a:solidFill>
            </a:endParaRPr>
          </a:p>
        </p:txBody>
      </p:sp>
      <p:sp>
        <p:nvSpPr>
          <p:cNvPr id="99" name="Google Shape;99;g13930a8b2a2_0_66"/>
          <p:cNvSpPr txBox="1">
            <a:spLocks noGrp="1"/>
          </p:cNvSpPr>
          <p:nvPr>
            <p:ph type="subTitle" idx="1"/>
          </p:nvPr>
        </p:nvSpPr>
        <p:spPr>
          <a:xfrm>
            <a:off x="1143000" y="1701075"/>
            <a:ext cx="6858000" cy="42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285750" lvl="0" indent="-31146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/>
              <a:t>We beginnen een vraag met een hoofdletter</a:t>
            </a:r>
            <a:endParaRPr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/>
              <a:t>We gebruiken geen punt aan het einde</a:t>
            </a:r>
            <a:endParaRPr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/>
              <a:t>Antwoord opties beginnen met een hoofdletter, tenzij het een afmaak of invul zin is</a:t>
            </a:r>
            <a:endParaRPr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/>
              <a:t>Standaard: titel 32 en tekst 28. Dit kun je aanpassen om iets passend te maken</a:t>
            </a:r>
            <a:endParaRPr/>
          </a:p>
          <a:p>
            <a:pPr marL="285750" lvl="0" indent="-311467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lang="en-GB"/>
              <a:t>We maken per misvatting een ppt met 2 of 3 vragen over dezelfde misvatting</a:t>
            </a:r>
            <a:endParaRPr/>
          </a:p>
        </p:txBody>
      </p:sp>
      <p:sp>
        <p:nvSpPr>
          <p:cNvPr id="100" name="Google Shape;100;g13930a8b2a2_0_66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1" name="Google Shape;101;g13930a8b2a2_0_66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3"/>
          <p:cNvSpPr/>
          <p:nvPr/>
        </p:nvSpPr>
        <p:spPr>
          <a:xfrm>
            <a:off x="211015" y="6285469"/>
            <a:ext cx="8932986" cy="4978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07" name="Google Shape;107;p3"/>
          <p:cNvSpPr txBox="1"/>
          <p:nvPr/>
        </p:nvSpPr>
        <p:spPr>
          <a:xfrm>
            <a:off x="6827520" y="6407433"/>
            <a:ext cx="2316480" cy="2539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08" name="Google Shape;108;p3"/>
          <p:cNvGrpSpPr/>
          <p:nvPr/>
        </p:nvGrpSpPr>
        <p:grpSpPr>
          <a:xfrm>
            <a:off x="806913" y="1496245"/>
            <a:ext cx="908647" cy="908646"/>
            <a:chOff x="947033" y="2362454"/>
            <a:chExt cx="908647" cy="908646"/>
          </a:xfrm>
        </p:grpSpPr>
        <p:sp>
          <p:nvSpPr>
            <p:cNvPr id="109" name="Google Shape;109;p3"/>
            <p:cNvSpPr/>
            <p:nvPr/>
          </p:nvSpPr>
          <p:spPr>
            <a:xfrm>
              <a:off x="947033" y="2362454"/>
              <a:ext cx="908647" cy="908646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0" name="Google Shape;110;p3"/>
            <p:cNvSpPr/>
            <p:nvPr/>
          </p:nvSpPr>
          <p:spPr>
            <a:xfrm>
              <a:off x="1261236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11" name="Google Shape;111;p3"/>
          <p:cNvGrpSpPr/>
          <p:nvPr/>
        </p:nvGrpSpPr>
        <p:grpSpPr>
          <a:xfrm>
            <a:off x="806912" y="2594911"/>
            <a:ext cx="908647" cy="908646"/>
            <a:chOff x="4665644" y="2362454"/>
            <a:chExt cx="908647" cy="908646"/>
          </a:xfrm>
        </p:grpSpPr>
        <p:sp>
          <p:nvSpPr>
            <p:cNvPr id="112" name="Google Shape;112;p3"/>
            <p:cNvSpPr/>
            <p:nvPr/>
          </p:nvSpPr>
          <p:spPr>
            <a:xfrm>
              <a:off x="4665644" y="2362454"/>
              <a:ext cx="908647" cy="908646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3" name="Google Shape;113;p3"/>
            <p:cNvSpPr/>
            <p:nvPr/>
          </p:nvSpPr>
          <p:spPr>
            <a:xfrm>
              <a:off x="4979847" y="2588475"/>
              <a:ext cx="356441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114" name="Google Shape;114;p3"/>
          <p:cNvGrpSpPr/>
          <p:nvPr/>
        </p:nvGrpSpPr>
        <p:grpSpPr>
          <a:xfrm>
            <a:off x="806911" y="3730897"/>
            <a:ext cx="908647" cy="908646"/>
            <a:chOff x="947033" y="4156948"/>
            <a:chExt cx="908647" cy="908646"/>
          </a:xfrm>
        </p:grpSpPr>
        <p:sp>
          <p:nvSpPr>
            <p:cNvPr id="115" name="Google Shape;115;p3"/>
            <p:cNvSpPr/>
            <p:nvPr/>
          </p:nvSpPr>
          <p:spPr>
            <a:xfrm>
              <a:off x="947033" y="4156948"/>
              <a:ext cx="908647" cy="908646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6" name="Google Shape;116;p3"/>
            <p:cNvSpPr/>
            <p:nvPr/>
          </p:nvSpPr>
          <p:spPr>
            <a:xfrm>
              <a:off x="1261237" y="4382969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17" name="Google Shape;117;p3"/>
          <p:cNvGrpSpPr/>
          <p:nvPr/>
        </p:nvGrpSpPr>
        <p:grpSpPr>
          <a:xfrm>
            <a:off x="806911" y="4829563"/>
            <a:ext cx="908647" cy="908646"/>
            <a:chOff x="4665644" y="4148177"/>
            <a:chExt cx="908647" cy="908646"/>
          </a:xfrm>
        </p:grpSpPr>
        <p:sp>
          <p:nvSpPr>
            <p:cNvPr id="118" name="Google Shape;118;p3"/>
            <p:cNvSpPr/>
            <p:nvPr/>
          </p:nvSpPr>
          <p:spPr>
            <a:xfrm>
              <a:off x="4665644" y="4148177"/>
              <a:ext cx="908647" cy="908646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4979848" y="4374198"/>
              <a:ext cx="356440" cy="43120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20" name="Google Shape;120;p3"/>
          <p:cNvSpPr/>
          <p:nvPr/>
        </p:nvSpPr>
        <p:spPr>
          <a:xfrm>
            <a:off x="1958101" y="1655969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3"/>
          <p:cNvSpPr/>
          <p:nvPr/>
        </p:nvSpPr>
        <p:spPr>
          <a:xfrm>
            <a:off x="1958101" y="2711037"/>
            <a:ext cx="6158288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3"/>
          <p:cNvSpPr/>
          <p:nvPr/>
        </p:nvSpPr>
        <p:spPr>
          <a:xfrm>
            <a:off x="1958100" y="3856597"/>
            <a:ext cx="6158289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3"/>
          <p:cNvSpPr/>
          <p:nvPr/>
        </p:nvSpPr>
        <p:spPr>
          <a:xfrm>
            <a:off x="1958099" y="5062409"/>
            <a:ext cx="6158290" cy="589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3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782" cy="8551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/>
              <a:t>Kortere vraag met langer antwoord / afb.</a:t>
            </a: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13930a8b2a2_0_0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30" name="Google Shape;130;g13930a8b2a2_0_0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31" name="Google Shape;131;g13930a8b2a2_0_0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32" name="Google Shape;132;g13930a8b2a2_0_0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3" name="Google Shape;133;g13930a8b2a2_0_0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34" name="Google Shape;134;g13930a8b2a2_0_0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35" name="Google Shape;135;g13930a8b2a2_0_0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6" name="Google Shape;136;g13930a8b2a2_0_0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137" name="Google Shape;137;g13930a8b2a2_0_0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38" name="Google Shape;138;g13930a8b2a2_0_0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39" name="Google Shape;139;g13930a8b2a2_0_0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40" name="Google Shape;140;g13930a8b2a2_0_0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41" name="Google Shape;141;g13930a8b2a2_0_0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42" name="Google Shape;142;g13930a8b2a2_0_0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43" name="Google Shape;143;g13930a8b2a2_0_0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g13930a8b2a2_0_0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g13930a8b2a2_0_0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g13930a8b2a2_0_0"/>
          <p:cNvSpPr/>
          <p:nvPr/>
        </p:nvSpPr>
        <p:spPr>
          <a:xfrm>
            <a:off x="1958099" y="506240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g13930a8b2a2_0_0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/>
              <a:t>Kortere vraag met langer antwoord / afb.</a:t>
            </a: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3930a8b2a2_0_22"/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153" name="Google Shape;153;g13930a8b2a2_0_22"/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</a:t>
            </a: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diagnostischevragen</a:t>
            </a:r>
            <a:r>
              <a:rPr lang="en-GB" sz="1050" b="0" i="0" u="none" strike="noStrike" cap="none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.nl</a:t>
            </a:r>
            <a:endParaRPr lang="en-GB" sz="900" dirty="0"/>
          </a:p>
        </p:txBody>
      </p:sp>
      <p:grpSp>
        <p:nvGrpSpPr>
          <p:cNvPr id="154" name="Google Shape;154;g13930a8b2a2_0_22"/>
          <p:cNvGrpSpPr/>
          <p:nvPr/>
        </p:nvGrpSpPr>
        <p:grpSpPr>
          <a:xfrm>
            <a:off x="806913" y="1496245"/>
            <a:ext cx="908700" cy="908700"/>
            <a:chOff x="947033" y="2362454"/>
            <a:chExt cx="908700" cy="908700"/>
          </a:xfrm>
        </p:grpSpPr>
        <p:sp>
          <p:nvSpPr>
            <p:cNvPr id="155" name="Google Shape;155;g13930a8b2a2_0_22"/>
            <p:cNvSpPr/>
            <p:nvPr/>
          </p:nvSpPr>
          <p:spPr>
            <a:xfrm>
              <a:off x="947033" y="2362454"/>
              <a:ext cx="908700" cy="908700"/>
            </a:xfrm>
            <a:prstGeom prst="ellipse">
              <a:avLst/>
            </a:prstGeom>
            <a:solidFill>
              <a:srgbClr val="73C3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6" name="Google Shape;156;g13930a8b2a2_0_22"/>
            <p:cNvSpPr/>
            <p:nvPr/>
          </p:nvSpPr>
          <p:spPr>
            <a:xfrm>
              <a:off x="1261236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A</a:t>
              </a:r>
              <a:endParaRPr/>
            </a:p>
          </p:txBody>
        </p:sp>
      </p:grpSp>
      <p:grpSp>
        <p:nvGrpSpPr>
          <p:cNvPr id="157" name="Google Shape;157;g13930a8b2a2_0_22"/>
          <p:cNvGrpSpPr/>
          <p:nvPr/>
        </p:nvGrpSpPr>
        <p:grpSpPr>
          <a:xfrm>
            <a:off x="806912" y="2594911"/>
            <a:ext cx="908700" cy="908700"/>
            <a:chOff x="4665644" y="2362454"/>
            <a:chExt cx="908700" cy="908700"/>
          </a:xfrm>
        </p:grpSpPr>
        <p:sp>
          <p:nvSpPr>
            <p:cNvPr id="158" name="Google Shape;158;g13930a8b2a2_0_22"/>
            <p:cNvSpPr/>
            <p:nvPr/>
          </p:nvSpPr>
          <p:spPr>
            <a:xfrm>
              <a:off x="4665644" y="2362454"/>
              <a:ext cx="908700" cy="908700"/>
            </a:xfrm>
            <a:prstGeom prst="ellipse">
              <a:avLst/>
            </a:prstGeom>
            <a:solidFill>
              <a:srgbClr val="919CE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59" name="Google Shape;159;g13930a8b2a2_0_22"/>
            <p:cNvSpPr/>
            <p:nvPr/>
          </p:nvSpPr>
          <p:spPr>
            <a:xfrm>
              <a:off x="4979847" y="2588475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B</a:t>
              </a:r>
              <a:endParaRPr/>
            </a:p>
          </p:txBody>
        </p:sp>
      </p:grpSp>
      <p:grpSp>
        <p:nvGrpSpPr>
          <p:cNvPr id="160" name="Google Shape;160;g13930a8b2a2_0_22"/>
          <p:cNvGrpSpPr/>
          <p:nvPr/>
        </p:nvGrpSpPr>
        <p:grpSpPr>
          <a:xfrm>
            <a:off x="806911" y="3730897"/>
            <a:ext cx="908700" cy="908700"/>
            <a:chOff x="947033" y="4156948"/>
            <a:chExt cx="908700" cy="908700"/>
          </a:xfrm>
        </p:grpSpPr>
        <p:sp>
          <p:nvSpPr>
            <p:cNvPr id="161" name="Google Shape;161;g13930a8b2a2_0_22"/>
            <p:cNvSpPr/>
            <p:nvPr/>
          </p:nvSpPr>
          <p:spPr>
            <a:xfrm>
              <a:off x="947033" y="4156948"/>
              <a:ext cx="908700" cy="908700"/>
            </a:xfrm>
            <a:prstGeom prst="ellipse">
              <a:avLst/>
            </a:prstGeom>
            <a:solidFill>
              <a:srgbClr val="95DF83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2" name="Google Shape;162;g13930a8b2a2_0_22"/>
            <p:cNvSpPr/>
            <p:nvPr/>
          </p:nvSpPr>
          <p:spPr>
            <a:xfrm>
              <a:off x="1261237" y="4382969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C</a:t>
              </a:r>
              <a:endParaRPr/>
            </a:p>
          </p:txBody>
        </p:sp>
      </p:grpSp>
      <p:grpSp>
        <p:nvGrpSpPr>
          <p:cNvPr id="163" name="Google Shape;163;g13930a8b2a2_0_22"/>
          <p:cNvGrpSpPr/>
          <p:nvPr/>
        </p:nvGrpSpPr>
        <p:grpSpPr>
          <a:xfrm>
            <a:off x="806911" y="4829563"/>
            <a:ext cx="908700" cy="908700"/>
            <a:chOff x="4665644" y="4148177"/>
            <a:chExt cx="908700" cy="908700"/>
          </a:xfrm>
        </p:grpSpPr>
        <p:sp>
          <p:nvSpPr>
            <p:cNvPr id="164" name="Google Shape;164;g13930a8b2a2_0_22"/>
            <p:cNvSpPr/>
            <p:nvPr/>
          </p:nvSpPr>
          <p:spPr>
            <a:xfrm>
              <a:off x="4665644" y="4148177"/>
              <a:ext cx="908700" cy="908700"/>
            </a:xfrm>
            <a:prstGeom prst="ellipse">
              <a:avLst/>
            </a:prstGeom>
            <a:solidFill>
              <a:srgbClr val="E58BA8"/>
            </a:solidFill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000"/>
                <a:buFont typeface="Helvetica Neue Light"/>
                <a:buNone/>
              </a:pPr>
              <a:endParaRPr sz="2000" b="0" i="0" u="none" strike="noStrike" cap="none">
                <a:solidFill>
                  <a:srgbClr val="FFFFFF"/>
                </a:solidFill>
                <a:latin typeface="Helvetica Neue Light"/>
                <a:ea typeface="Helvetica Neue Light"/>
                <a:cs typeface="Helvetica Neue Light"/>
                <a:sym typeface="Helvetica Neue Light"/>
              </a:endParaRPr>
            </a:p>
          </p:txBody>
        </p:sp>
        <p:sp>
          <p:nvSpPr>
            <p:cNvPr id="165" name="Google Shape;165;g13930a8b2a2_0_22"/>
            <p:cNvSpPr/>
            <p:nvPr/>
          </p:nvSpPr>
          <p:spPr>
            <a:xfrm>
              <a:off x="4979848" y="4374198"/>
              <a:ext cx="3564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35700" tIns="35700" rIns="35700" bIns="35700" anchor="ctr" anchorCtr="0">
              <a:no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2400"/>
                <a:buFont typeface="Helvetica Neue"/>
                <a:buNone/>
              </a:pPr>
              <a:r>
                <a:rPr lang="en-GB" sz="2400" b="0" i="0" u="none" strike="noStrike" cap="none">
                  <a:solidFill>
                    <a:srgbClr val="FFFFFF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D</a:t>
              </a:r>
              <a:endParaRPr/>
            </a:p>
          </p:txBody>
        </p:sp>
      </p:grpSp>
      <p:sp>
        <p:nvSpPr>
          <p:cNvPr id="166" name="Google Shape;166;g13930a8b2a2_0_22"/>
          <p:cNvSpPr/>
          <p:nvPr/>
        </p:nvSpPr>
        <p:spPr>
          <a:xfrm>
            <a:off x="1958101" y="165596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g13930a8b2a2_0_22"/>
          <p:cNvSpPr/>
          <p:nvPr/>
        </p:nvSpPr>
        <p:spPr>
          <a:xfrm>
            <a:off x="1958101" y="271103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g13930a8b2a2_0_22"/>
          <p:cNvSpPr/>
          <p:nvPr/>
        </p:nvSpPr>
        <p:spPr>
          <a:xfrm>
            <a:off x="1958100" y="3856597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Google Shape;169;g13930a8b2a2_0_22"/>
          <p:cNvSpPr/>
          <p:nvPr/>
        </p:nvSpPr>
        <p:spPr>
          <a:xfrm>
            <a:off x="1958099" y="5062409"/>
            <a:ext cx="6158400" cy="58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noAutofit/>
          </a:bodyPr>
          <a:lstStyle/>
          <a:p>
            <a:pPr marL="0" marR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Calibri"/>
              <a:buNone/>
            </a:pPr>
            <a:r>
              <a:rPr lang="en-GB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Tekst tekst tekst</a:t>
            </a:r>
            <a:endParaRPr sz="2800" b="0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0" name="Google Shape;170;g13930a8b2a2_0_22"/>
          <p:cNvSpPr txBox="1">
            <a:spLocks noGrp="1"/>
          </p:cNvSpPr>
          <p:nvPr>
            <p:ph type="title"/>
          </p:nvPr>
        </p:nvSpPr>
        <p:spPr>
          <a:xfrm>
            <a:off x="729419" y="396260"/>
            <a:ext cx="8109900" cy="8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0000"/>
          </a:bodyPr>
          <a:lstStyle/>
          <a:p>
            <a:pPr marL="0" lvl="0" indent="0" algn="l" rtl="0">
              <a:lnSpc>
                <a:spcPct val="111111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GB" sz="3600"/>
              <a:t>Kortere vraag met langer antwoord / afb.</a:t>
            </a:r>
            <a:br>
              <a:rPr lang="en-GB"/>
            </a:b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5685183" y="6407433"/>
            <a:ext cx="3458817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>
              <a:defRPr/>
            </a:pPr>
            <a:r>
              <a:rPr lang="nl-NL" sz="105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www.nvon.nl/diagnostischevragen        © 2022 NVON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4097544"/>
          </a:xfrm>
        </p:spPr>
        <p:txBody>
          <a:bodyPr>
            <a:normAutofit/>
          </a:bodyPr>
          <a:lstStyle/>
          <a:p>
            <a:br>
              <a:rPr lang="nl-NL" b="1" dirty="0"/>
            </a:br>
            <a:endParaRPr lang="nl-NL" dirty="0"/>
          </a:p>
        </p:txBody>
      </p:sp>
      <p:sp>
        <p:nvSpPr>
          <p:cNvPr id="28" name="Titel 1"/>
          <p:cNvSpPr txBox="1">
            <a:spLocks/>
          </p:cNvSpPr>
          <p:nvPr/>
        </p:nvSpPr>
        <p:spPr>
          <a:xfrm>
            <a:off x="628650" y="572530"/>
            <a:ext cx="7886700" cy="33633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Deze vragen met toelichting zijn ontwikkeld door de diagnostische vragen werkgroep van de NVON</a:t>
            </a:r>
          </a:p>
          <a:p>
            <a:endParaRPr lang="nl-NL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Heb je feedback, wil je bijdragen, vragen testen of samenwerken? Laat het weten via:</a:t>
            </a:r>
            <a:b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diagnostischevragen@nvon.nl</a:t>
            </a:r>
            <a:r>
              <a:rPr lang="nl-NL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0189" y="4281356"/>
            <a:ext cx="4243622" cy="1295421"/>
          </a:xfrm>
          <a:prstGeom prst="rect">
            <a:avLst/>
          </a:prstGeom>
        </p:spPr>
      </p:pic>
      <p:sp>
        <p:nvSpPr>
          <p:cNvPr id="3" name="Google Shape;256;p23">
            <a:extLst>
              <a:ext uri="{FF2B5EF4-FFF2-40B4-BE49-F238E27FC236}">
                <a16:creationId xmlns:a16="http://schemas.microsoft.com/office/drawing/2014/main" id="{3D284F5F-7F6D-0502-A99B-28EE7AF38E53}"/>
              </a:ext>
            </a:extLst>
          </p:cNvPr>
          <p:cNvSpPr/>
          <p:nvPr/>
        </p:nvSpPr>
        <p:spPr>
          <a:xfrm>
            <a:off x="211015" y="6285469"/>
            <a:ext cx="8933100" cy="497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algn="ctr">
              <a:buClr>
                <a:srgbClr val="FFFFFF"/>
              </a:buClr>
              <a:buSzPts val="1800"/>
              <a:buFont typeface="Calibri"/>
              <a:buNone/>
            </a:pPr>
            <a:endParaRPr sz="1800">
              <a:solidFill>
                <a:srgbClr val="3366FF"/>
              </a:solidFill>
              <a:latin typeface="Corbel"/>
              <a:ea typeface="Corbel"/>
              <a:cs typeface="Corbel"/>
              <a:sym typeface="Corbel"/>
            </a:endParaRPr>
          </a:p>
        </p:txBody>
      </p:sp>
      <p:sp>
        <p:nvSpPr>
          <p:cNvPr id="6" name="Google Shape;257;p23">
            <a:extLst>
              <a:ext uri="{FF2B5EF4-FFF2-40B4-BE49-F238E27FC236}">
                <a16:creationId xmlns:a16="http://schemas.microsoft.com/office/drawing/2014/main" id="{7DDAA764-CB52-A160-5C10-76CA2D0967B2}"/>
              </a:ext>
            </a:extLst>
          </p:cNvPr>
          <p:cNvSpPr txBox="1"/>
          <p:nvPr/>
        </p:nvSpPr>
        <p:spPr>
          <a:xfrm>
            <a:off x="6827520" y="6407433"/>
            <a:ext cx="2316600" cy="253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>
              <a:buClr>
                <a:srgbClr val="FFFFFF"/>
              </a:buClr>
              <a:buSzPts val="1050"/>
              <a:buFont typeface="Tahoma"/>
              <a:buNone/>
            </a:pPr>
            <a:r>
              <a:rPr lang="en-GB" sz="1050" dirty="0">
                <a:solidFill>
                  <a:srgbClr val="FFFFFF"/>
                </a:solidFill>
                <a:latin typeface="Tahoma"/>
                <a:ea typeface="Tahoma"/>
                <a:cs typeface="Tahoma"/>
                <a:sym typeface="Tahoma"/>
              </a:rPr>
              <a:t>www.diagnostischevragen.nl</a:t>
            </a:r>
            <a:endParaRPr dirty="0"/>
          </a:p>
        </p:txBody>
      </p:sp>
      <p:pic>
        <p:nvPicPr>
          <p:cNvPr id="1028" name="Picture 4" descr="Creative Commons Attribution-ShareAlike 3.0 Unported - Wikidata">
            <a:extLst>
              <a:ext uri="{FF2B5EF4-FFF2-40B4-BE49-F238E27FC236}">
                <a16:creationId xmlns:a16="http://schemas.microsoft.com/office/drawing/2014/main" id="{9F608E1F-C09A-D688-42AC-36E8E1874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188" y="6332184"/>
            <a:ext cx="1148977" cy="404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605875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Aangepast 1">
      <a:dk1>
        <a:srgbClr val="000000"/>
      </a:dk1>
      <a:lt1>
        <a:srgbClr val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385</Words>
  <Application>Microsoft Office PowerPoint</Application>
  <PresentationFormat>Diavoorstelling (4:3)</PresentationFormat>
  <Paragraphs>87</Paragraphs>
  <Slides>7</Slides>
  <Notes>7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7</vt:i4>
      </vt:variant>
      <vt:variant>
        <vt:lpstr>Thema</vt:lpstr>
      </vt:variant>
      <vt:variant>
        <vt:i4>1</vt:i4>
      </vt:variant>
      <vt:variant>
        <vt:lpstr>Diatitels</vt:lpstr>
      </vt:variant>
      <vt:variant>
        <vt:i4>7</vt:i4>
      </vt:variant>
    </vt:vector>
  </HeadingPairs>
  <TitlesOfParts>
    <vt:vector size="15" baseType="lpstr">
      <vt:lpstr>source sans pro</vt:lpstr>
      <vt:lpstr>Calibri</vt:lpstr>
      <vt:lpstr>Helvetica Neue Light</vt:lpstr>
      <vt:lpstr>Arial</vt:lpstr>
      <vt:lpstr>Tahoma</vt:lpstr>
      <vt:lpstr>Helvetica Neue</vt:lpstr>
      <vt:lpstr>Corbel</vt:lpstr>
      <vt:lpstr>Kantoorthema</vt:lpstr>
      <vt:lpstr>Bewegingsdiagrammen </vt:lpstr>
      <vt:lpstr>DV Werkwijze </vt:lpstr>
      <vt:lpstr>Opmaak  </vt:lpstr>
      <vt:lpstr>Kortere vraag met langer antwoord / afb. </vt:lpstr>
      <vt:lpstr>Kortere vraag met langer antwoord / afb. </vt:lpstr>
      <vt:lpstr>Kortere vraag met langer antwoord / afb.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DV Werkwijze </dc:title>
  <dc:creator>Sofie Faes</dc:creator>
  <cp:lastModifiedBy>J.C.E. Brill</cp:lastModifiedBy>
  <cp:revision>8</cp:revision>
  <dcterms:created xsi:type="dcterms:W3CDTF">2022-02-21T09:07:39Z</dcterms:created>
  <dcterms:modified xsi:type="dcterms:W3CDTF">2024-04-10T18:28:03Z</dcterms:modified>
</cp:coreProperties>
</file>