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sldIdLst>
    <p:sldId id="257" r:id="rId5"/>
    <p:sldId id="256" r:id="rId6"/>
    <p:sldId id="260" r:id="rId7"/>
    <p:sldId id="258" r:id="rId8"/>
    <p:sldId id="261" r:id="rId9"/>
    <p:sldId id="262" r:id="rId10"/>
    <p:sldId id="264" r:id="rId11"/>
    <p:sldId id="265" r:id="rId12"/>
    <p:sldId id="267" r:id="rId13"/>
    <p:sldId id="268" r:id="rId14"/>
    <p:sldId id="269"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p:restoredTop sz="77557"/>
  </p:normalViewPr>
  <p:slideViewPr>
    <p:cSldViewPr snapToGrid="0" snapToObjects="1">
      <p:cViewPr varScale="1">
        <p:scale>
          <a:sx n="57" d="100"/>
          <a:sy n="57" d="100"/>
        </p:scale>
        <p:origin x="123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FC856F-D165-A940-9263-3B41C77D9807}"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B2B701-00D8-0945-BA2C-D2325FDF660B}" type="slidenum">
              <a:rPr lang="nl-NL" smtClean="0"/>
              <a:t>‹nr.›</a:t>
            </a:fld>
            <a:endParaRPr lang="nl-NL"/>
          </a:p>
        </p:txBody>
      </p:sp>
    </p:spTree>
    <p:extLst>
      <p:ext uri="{BB962C8B-B14F-4D97-AF65-F5344CB8AC3E}">
        <p14:creationId xmlns:p14="http://schemas.microsoft.com/office/powerpoint/2010/main" val="2345821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Design thinking </a:t>
            </a:r>
            <a:r>
              <a:rPr lang="en-US" dirty="0" err="1" smtClean="0"/>
              <a:t>en</a:t>
            </a:r>
            <a:r>
              <a:rPr lang="en-US" dirty="0" smtClean="0"/>
              <a:t> creative leadership.</a:t>
            </a:r>
          </a:p>
          <a:p>
            <a:endParaRPr lang="en-US" dirty="0" smtClean="0"/>
          </a:p>
          <a:p>
            <a:r>
              <a:rPr lang="en-US" dirty="0" smtClean="0"/>
              <a:t>Design thinking is a human-centered approach to innovation that draws from the designer’s toolkit to integrate the needs of people, the possibilities of technology, and the requirements for business success.</a:t>
            </a:r>
          </a:p>
          <a:p>
            <a:endParaRPr lang="en-US" dirty="0" smtClean="0"/>
          </a:p>
          <a:p>
            <a:r>
              <a:rPr lang="en-US" dirty="0" smtClean="0"/>
              <a:t>Thinking like a designer can transform the way organizations develop products, services, processes, and strategy. This approach, which is known as design thinking, brings together what is desirable from a human point of view with what is technologically feasible and economically viable. It also allows people who aren't trained as designers to use creative tools to address a vast range of challenges.</a:t>
            </a:r>
          </a:p>
          <a:p>
            <a:endParaRPr lang="en-US" dirty="0"/>
          </a:p>
        </p:txBody>
      </p:sp>
      <p:sp>
        <p:nvSpPr>
          <p:cNvPr id="4" name="Tijdelijke aanduiding voor dianummer 3"/>
          <p:cNvSpPr>
            <a:spLocks noGrp="1"/>
          </p:cNvSpPr>
          <p:nvPr>
            <p:ph type="sldNum" sz="quarter" idx="10"/>
          </p:nvPr>
        </p:nvSpPr>
        <p:spPr/>
        <p:txBody>
          <a:bodyPr/>
          <a:lstStyle/>
          <a:p>
            <a:fld id="{CDB2B701-00D8-0945-BA2C-D2325FDF660B}" type="slidenum">
              <a:rPr lang="nl-NL" smtClean="0"/>
              <a:t>2</a:t>
            </a:fld>
            <a:endParaRPr lang="nl-NL"/>
          </a:p>
        </p:txBody>
      </p:sp>
    </p:spTree>
    <p:extLst>
      <p:ext uri="{BB962C8B-B14F-4D97-AF65-F5344CB8AC3E}">
        <p14:creationId xmlns:p14="http://schemas.microsoft.com/office/powerpoint/2010/main" val="34381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oefening stimuleert iedereen in de groep om te brainstormen over elkaars doelen en uitdagingen. Daarbij krijgt iedereen na de sessie eenzelfde aantal ideeën terug, wat heel inspirerend kan werken en nieuwe inzichten oplevert.</a:t>
            </a:r>
          </a:p>
          <a:p>
            <a:endParaRPr lang="nl-NL" dirty="0"/>
          </a:p>
          <a:p>
            <a:r>
              <a:rPr lang="nl-NL" dirty="0"/>
              <a:t>Als studenten het lastig vinden om ideeën te formuleren voor hun medestudent. Stel ze dan de volgende vragen:</a:t>
            </a:r>
          </a:p>
          <a:p>
            <a:pPr marL="171450" indent="-171450">
              <a:buFontTx/>
              <a:buChar char="-"/>
            </a:pPr>
            <a:r>
              <a:rPr lang="nl-NL" dirty="0"/>
              <a:t>Hoe zou jij de uitdaging aanpakken als er voldoende geld is?</a:t>
            </a:r>
          </a:p>
          <a:p>
            <a:pPr marL="171450" indent="-171450">
              <a:buFontTx/>
              <a:buChar char="-"/>
            </a:pPr>
            <a:r>
              <a:rPr lang="nl-NL" dirty="0"/>
              <a:t>Wat zou jij doen als je alle tijd van de wereld hebt?</a:t>
            </a:r>
          </a:p>
          <a:p>
            <a:pPr marL="171450" indent="-171450">
              <a:buFontTx/>
              <a:buChar char="-"/>
            </a:pPr>
            <a:r>
              <a:rPr lang="nl-NL" dirty="0"/>
              <a:t>Wat zou jij doen als je alle mogelijke hulp tot je beschikking hebt?</a:t>
            </a:r>
          </a:p>
          <a:p>
            <a:pPr marL="171450" indent="-171450">
              <a:buFontTx/>
              <a:buChar char="-"/>
            </a:pPr>
            <a:r>
              <a:rPr lang="nl-NL" dirty="0"/>
              <a:t>Wat zou je doen als er geen geld meer verdiend hoeft te worden?</a:t>
            </a:r>
          </a:p>
          <a:p>
            <a:pPr marL="171450" indent="-171450">
              <a:buFontTx/>
              <a:buChar char="-"/>
            </a:pPr>
            <a:endParaRPr lang="nl-NL" dirty="0"/>
          </a:p>
          <a:p>
            <a:pPr marL="0" indent="0">
              <a:buFontTx/>
              <a:buNone/>
            </a:pPr>
            <a:r>
              <a:rPr lang="nl-NL" dirty="0"/>
              <a:t>Je kunt deze vragen ook stellen als de studenten bij zichzelf </a:t>
            </a:r>
            <a:r>
              <a:rPr lang="nl-NL" dirty="0" err="1"/>
              <a:t>ideeen</a:t>
            </a:r>
            <a:r>
              <a:rPr lang="nl-NL" dirty="0"/>
              <a:t> moeten formuleren. </a:t>
            </a:r>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CDB2B701-00D8-0945-BA2C-D2325FDF660B}" type="slidenum">
              <a:rPr lang="nl-NL" smtClean="0"/>
              <a:t>4</a:t>
            </a:fld>
            <a:endParaRPr lang="nl-NL"/>
          </a:p>
        </p:txBody>
      </p:sp>
    </p:spTree>
    <p:extLst>
      <p:ext uri="{BB962C8B-B14F-4D97-AF65-F5344CB8AC3E}">
        <p14:creationId xmlns:p14="http://schemas.microsoft.com/office/powerpoint/2010/main" val="2616348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B2B701-00D8-0945-BA2C-D2325FDF660B}" type="slidenum">
              <a:rPr lang="nl-NL" smtClean="0"/>
              <a:t>5</a:t>
            </a:fld>
            <a:endParaRPr lang="nl-NL"/>
          </a:p>
        </p:txBody>
      </p:sp>
    </p:spTree>
    <p:extLst>
      <p:ext uri="{BB962C8B-B14F-4D97-AF65-F5344CB8AC3E}">
        <p14:creationId xmlns:p14="http://schemas.microsoft.com/office/powerpoint/2010/main" val="1988986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B2B701-00D8-0945-BA2C-D2325FDF660B}" type="slidenum">
              <a:rPr lang="nl-NL" smtClean="0"/>
              <a:t>6</a:t>
            </a:fld>
            <a:endParaRPr lang="nl-NL"/>
          </a:p>
        </p:txBody>
      </p:sp>
    </p:spTree>
    <p:extLst>
      <p:ext uri="{BB962C8B-B14F-4D97-AF65-F5344CB8AC3E}">
        <p14:creationId xmlns:p14="http://schemas.microsoft.com/office/powerpoint/2010/main" val="129251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B2B701-00D8-0945-BA2C-D2325FDF660B}" type="slidenum">
              <a:rPr lang="nl-NL" smtClean="0"/>
              <a:t>7</a:t>
            </a:fld>
            <a:endParaRPr lang="nl-NL"/>
          </a:p>
        </p:txBody>
      </p:sp>
    </p:spTree>
    <p:extLst>
      <p:ext uri="{BB962C8B-B14F-4D97-AF65-F5344CB8AC3E}">
        <p14:creationId xmlns:p14="http://schemas.microsoft.com/office/powerpoint/2010/main" val="3791856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B2B701-00D8-0945-BA2C-D2325FDF660B}" type="slidenum">
              <a:rPr lang="nl-NL" smtClean="0"/>
              <a:t>8</a:t>
            </a:fld>
            <a:endParaRPr lang="nl-NL"/>
          </a:p>
        </p:txBody>
      </p:sp>
    </p:spTree>
    <p:extLst>
      <p:ext uri="{BB962C8B-B14F-4D97-AF65-F5344CB8AC3E}">
        <p14:creationId xmlns:p14="http://schemas.microsoft.com/office/powerpoint/2010/main" val="2827613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DB2B701-00D8-0945-BA2C-D2325FDF660B}" type="slidenum">
              <a:rPr lang="nl-NL" smtClean="0"/>
              <a:t>9</a:t>
            </a:fld>
            <a:endParaRPr lang="nl-NL"/>
          </a:p>
        </p:txBody>
      </p:sp>
    </p:spTree>
    <p:extLst>
      <p:ext uri="{BB962C8B-B14F-4D97-AF65-F5344CB8AC3E}">
        <p14:creationId xmlns:p14="http://schemas.microsoft.com/office/powerpoint/2010/main" val="11342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6345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spTree>
    <p:extLst>
      <p:ext uri="{BB962C8B-B14F-4D97-AF65-F5344CB8AC3E}">
        <p14:creationId xmlns:p14="http://schemas.microsoft.com/office/powerpoint/2010/main" val="313883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spTree>
    <p:extLst>
      <p:ext uri="{BB962C8B-B14F-4D97-AF65-F5344CB8AC3E}">
        <p14:creationId xmlns:p14="http://schemas.microsoft.com/office/powerpoint/2010/main" val="283886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92717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93170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8167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9499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70607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01426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187224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6363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03892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956749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78267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EDDB89-0B62-3143-A65D-D30DD96C679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A5FB4ED-C107-6548-96C7-57D9147617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8374FC8-B727-C643-9E7F-BFC8B2481D44}"/>
              </a:ext>
            </a:extLst>
          </p:cNvPr>
          <p:cNvSpPr>
            <a:spLocks noGrp="1"/>
          </p:cNvSpPr>
          <p:nvPr>
            <p:ph type="dt" sz="half" idx="10"/>
          </p:nvPr>
        </p:nvSpPr>
        <p:spPr/>
        <p:txBody>
          <a:bodyPr/>
          <a:lstStyle/>
          <a:p>
            <a:fld id="{EAA5B75A-6068-A04D-80B3-ACC19E2119EA}"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C277E9EB-6252-104F-A8EA-455EDA6796A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7F6F529-E66B-7B49-9C27-87BC50EB8E86}"/>
              </a:ext>
            </a:extLst>
          </p:cNvPr>
          <p:cNvSpPr>
            <a:spLocks noGrp="1"/>
          </p:cNvSpPr>
          <p:nvPr>
            <p:ph type="sldNum" sz="quarter" idx="12"/>
          </p:nvPr>
        </p:nvSpPr>
        <p:spPr/>
        <p:txBody>
          <a:bodyPr/>
          <a:lstStyle/>
          <a:p>
            <a:fld id="{21B2F579-0B7D-BE4F-8129-639937F9FB71}" type="slidenum">
              <a:rPr lang="nl-NL" smtClean="0"/>
              <a:t>‹nr.›</a:t>
            </a:fld>
            <a:endParaRPr lang="nl-NL"/>
          </a:p>
        </p:txBody>
      </p:sp>
    </p:spTree>
    <p:extLst>
      <p:ext uri="{BB962C8B-B14F-4D97-AF65-F5344CB8AC3E}">
        <p14:creationId xmlns:p14="http://schemas.microsoft.com/office/powerpoint/2010/main" val="2037836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EAA5B75A-6068-A04D-80B3-ACC19E2119EA}"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1B2F579-0B7D-BE4F-8129-639937F9FB71}"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886322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dirty="0"/>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dirty="0"/>
              <a:t>Thema: Doelen stellen en plannen </a:t>
            </a:r>
          </a:p>
          <a:p>
            <a:endParaRPr lang="nl-NL" dirty="0"/>
          </a:p>
          <a:p>
            <a:r>
              <a:rPr lang="nl-NL" dirty="0"/>
              <a:t>Bijeenkomst 8: Doelen stellen</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327679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1D67E4C-1B36-2143-BC75-BA69683F29B9}"/>
              </a:ext>
            </a:extLst>
          </p:cNvPr>
          <p:cNvSpPr>
            <a:spLocks noGrp="1"/>
          </p:cNvSpPr>
          <p:nvPr>
            <p:ph type="title"/>
          </p:nvPr>
        </p:nvSpPr>
        <p:spPr>
          <a:xfrm>
            <a:off x="2425940" y="1217403"/>
            <a:ext cx="7114540" cy="428835"/>
          </a:xfrm>
        </p:spPr>
        <p:txBody>
          <a:bodyPr/>
          <a:lstStyle/>
          <a:p>
            <a:r>
              <a:rPr lang="nl-NL" dirty="0"/>
              <a:t>Programma</a:t>
            </a:r>
          </a:p>
        </p:txBody>
      </p:sp>
      <p:sp>
        <p:nvSpPr>
          <p:cNvPr id="5" name="Tijdelijke aanduiding voor inhoud 4">
            <a:extLst>
              <a:ext uri="{FF2B5EF4-FFF2-40B4-BE49-F238E27FC236}">
                <a16:creationId xmlns:a16="http://schemas.microsoft.com/office/drawing/2014/main" id="{DEAF9F87-3D00-FA44-A655-45E9A39B404A}"/>
              </a:ext>
            </a:extLst>
          </p:cNvPr>
          <p:cNvSpPr>
            <a:spLocks noGrp="1"/>
          </p:cNvSpPr>
          <p:nvPr>
            <p:ph idx="1"/>
          </p:nvPr>
        </p:nvSpPr>
        <p:spPr/>
        <p:txBody>
          <a:bodyPr/>
          <a:lstStyle/>
          <a:p>
            <a:r>
              <a:rPr lang="nl-NL" dirty="0"/>
              <a:t>Ontspanningsoefening</a:t>
            </a:r>
          </a:p>
          <a:p>
            <a:r>
              <a:rPr lang="nl-NL" dirty="0"/>
              <a:t>Brainstormen</a:t>
            </a:r>
          </a:p>
          <a:p>
            <a:r>
              <a:rPr lang="nl-NL" dirty="0"/>
              <a:t>Ideeën omzetten in doelen</a:t>
            </a:r>
          </a:p>
          <a:p>
            <a:r>
              <a:rPr lang="nl-NL" dirty="0"/>
              <a:t>Doelen formuleren</a:t>
            </a:r>
          </a:p>
        </p:txBody>
      </p:sp>
    </p:spTree>
    <p:extLst>
      <p:ext uri="{BB962C8B-B14F-4D97-AF65-F5344CB8AC3E}">
        <p14:creationId xmlns:p14="http://schemas.microsoft.com/office/powerpoint/2010/main" val="158496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38C568C-C8DB-C34F-A4AD-70C8CC47E00B}"/>
              </a:ext>
            </a:extLst>
          </p:cNvPr>
          <p:cNvSpPr>
            <a:spLocks noGrp="1"/>
          </p:cNvSpPr>
          <p:nvPr>
            <p:ph type="title"/>
          </p:nvPr>
        </p:nvSpPr>
        <p:spPr>
          <a:xfrm>
            <a:off x="2425940" y="1217403"/>
            <a:ext cx="7114540" cy="428835"/>
          </a:xfrm>
        </p:spPr>
        <p:txBody>
          <a:bodyPr/>
          <a:lstStyle/>
          <a:p>
            <a:r>
              <a:rPr lang="nl-NL" dirty="0"/>
              <a:t>Ontspanningsoefening</a:t>
            </a:r>
          </a:p>
        </p:txBody>
      </p:sp>
      <p:sp>
        <p:nvSpPr>
          <p:cNvPr id="6" name="Tijdelijke aanduiding voor inhoud 5">
            <a:extLst>
              <a:ext uri="{FF2B5EF4-FFF2-40B4-BE49-F238E27FC236}">
                <a16:creationId xmlns:a16="http://schemas.microsoft.com/office/drawing/2014/main" id="{D613D022-B340-C548-A824-3177FE451A8A}"/>
              </a:ext>
            </a:extLst>
          </p:cNvPr>
          <p:cNvSpPr>
            <a:spLocks noGrp="1"/>
          </p:cNvSpPr>
          <p:nvPr>
            <p:ph idx="1"/>
          </p:nvPr>
        </p:nvSpPr>
        <p:spPr/>
        <p:txBody>
          <a:bodyPr/>
          <a:lstStyle/>
          <a:p>
            <a:r>
              <a:rPr lang="nl-NL" dirty="0" smtClean="0"/>
              <a:t>Invullen naar keuze</a:t>
            </a:r>
            <a:endParaRPr lang="nl-NL" dirty="0"/>
          </a:p>
        </p:txBody>
      </p:sp>
    </p:spTree>
    <p:extLst>
      <p:ext uri="{BB962C8B-B14F-4D97-AF65-F5344CB8AC3E}">
        <p14:creationId xmlns:p14="http://schemas.microsoft.com/office/powerpoint/2010/main" val="168602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9D7A9B-63F6-AF4B-AAC1-60F695EF0EF3}"/>
              </a:ext>
            </a:extLst>
          </p:cNvPr>
          <p:cNvSpPr>
            <a:spLocks noGrp="1"/>
          </p:cNvSpPr>
          <p:nvPr>
            <p:ph type="title"/>
          </p:nvPr>
        </p:nvSpPr>
        <p:spPr>
          <a:xfrm>
            <a:off x="2425940" y="1217403"/>
            <a:ext cx="7114540" cy="428835"/>
          </a:xfrm>
        </p:spPr>
        <p:txBody>
          <a:bodyPr/>
          <a:lstStyle/>
          <a:p>
            <a:r>
              <a:rPr lang="nl-NL" dirty="0"/>
              <a:t>6-3-5 </a:t>
            </a:r>
            <a:r>
              <a:rPr lang="nl-NL" dirty="0" err="1"/>
              <a:t>brainwriting</a:t>
            </a:r>
            <a:endParaRPr lang="nl-NL" dirty="0"/>
          </a:p>
        </p:txBody>
      </p:sp>
      <p:sp>
        <p:nvSpPr>
          <p:cNvPr id="3" name="Tijdelijke aanduiding voor inhoud 2">
            <a:extLst>
              <a:ext uri="{FF2B5EF4-FFF2-40B4-BE49-F238E27FC236}">
                <a16:creationId xmlns:a16="http://schemas.microsoft.com/office/drawing/2014/main" id="{19F2A555-3996-264B-B488-7D5AD19CEBB9}"/>
              </a:ext>
            </a:extLst>
          </p:cNvPr>
          <p:cNvSpPr>
            <a:spLocks noGrp="1"/>
          </p:cNvSpPr>
          <p:nvPr>
            <p:ph idx="1"/>
          </p:nvPr>
        </p:nvSpPr>
        <p:spPr>
          <a:xfrm>
            <a:off x="2425940" y="2070299"/>
            <a:ext cx="7553632" cy="4298970"/>
          </a:xfrm>
        </p:spPr>
        <p:txBody>
          <a:bodyPr>
            <a:normAutofit fontScale="85000" lnSpcReduction="10000"/>
          </a:bodyPr>
          <a:lstStyle/>
          <a:p>
            <a:r>
              <a:rPr lang="nl-NL" dirty="0"/>
              <a:t>Ga met 6 studenten bij elkaar zitten.</a:t>
            </a:r>
          </a:p>
          <a:p>
            <a:r>
              <a:rPr lang="nl-NL" dirty="0"/>
              <a:t>Schrijf jouw uitdaging bovenaan op een A4.</a:t>
            </a:r>
          </a:p>
          <a:p>
            <a:endParaRPr lang="nl-NL" dirty="0"/>
          </a:p>
          <a:p>
            <a:r>
              <a:rPr lang="nl-NL" dirty="0"/>
              <a:t>Geef jouw formulier door aan degene die naast je zit.</a:t>
            </a:r>
          </a:p>
          <a:p>
            <a:r>
              <a:rPr lang="nl-NL" dirty="0"/>
              <a:t>Schrijf 3 ideeën op hoe de ander met de uitdaging om kan gaan. </a:t>
            </a:r>
          </a:p>
          <a:p>
            <a:r>
              <a:rPr lang="nl-NL" dirty="0"/>
              <a:t>Geef het formulier door aan de volgende in de groep.</a:t>
            </a:r>
          </a:p>
          <a:p>
            <a:r>
              <a:rPr lang="nl-NL" dirty="0"/>
              <a:t>En schrijf op het formulier die jij gekregen hebt, weer 3 ideeën op. </a:t>
            </a:r>
          </a:p>
          <a:p>
            <a:r>
              <a:rPr lang="nl-NL" dirty="0"/>
              <a:t>Doe dit totdat je bij elke uitdaging van de studenten in jouw groep 3 ideeën hebt geformuleerd en je je eigen formulier weer terug hebt.</a:t>
            </a:r>
          </a:p>
          <a:p>
            <a:endParaRPr lang="nl-NL" dirty="0"/>
          </a:p>
          <a:p>
            <a:r>
              <a:rPr lang="nl-NL" dirty="0"/>
              <a:t>Lees alle ideeën om met jouw uitdaging om te gaan. </a:t>
            </a:r>
          </a:p>
          <a:p>
            <a:r>
              <a:rPr lang="nl-NL" dirty="0"/>
              <a:t>Wat brengen deze ideeën jou?</a:t>
            </a:r>
          </a:p>
          <a:p>
            <a:endParaRPr lang="nl-NL" dirty="0"/>
          </a:p>
        </p:txBody>
      </p:sp>
    </p:spTree>
    <p:extLst>
      <p:ext uri="{BB962C8B-B14F-4D97-AF65-F5344CB8AC3E}">
        <p14:creationId xmlns:p14="http://schemas.microsoft.com/office/powerpoint/2010/main" val="451444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AF132-757A-E942-90E3-04043986ABC1}"/>
              </a:ext>
            </a:extLst>
          </p:cNvPr>
          <p:cNvSpPr>
            <a:spLocks noGrp="1"/>
          </p:cNvSpPr>
          <p:nvPr>
            <p:ph type="title"/>
          </p:nvPr>
        </p:nvSpPr>
        <p:spPr>
          <a:xfrm>
            <a:off x="2425940" y="1217403"/>
            <a:ext cx="7114540" cy="428835"/>
          </a:xfrm>
        </p:spPr>
        <p:txBody>
          <a:bodyPr/>
          <a:lstStyle/>
          <a:p>
            <a:r>
              <a:rPr lang="nl-NL" dirty="0"/>
              <a:t>Negatief brainstormen</a:t>
            </a:r>
          </a:p>
        </p:txBody>
      </p:sp>
      <p:sp>
        <p:nvSpPr>
          <p:cNvPr id="3" name="Tijdelijke aanduiding voor inhoud 2">
            <a:extLst>
              <a:ext uri="{FF2B5EF4-FFF2-40B4-BE49-F238E27FC236}">
                <a16:creationId xmlns:a16="http://schemas.microsoft.com/office/drawing/2014/main" id="{8A83DDFF-E9AF-7244-B8E8-DE854D34224A}"/>
              </a:ext>
            </a:extLst>
          </p:cNvPr>
          <p:cNvSpPr>
            <a:spLocks noGrp="1"/>
          </p:cNvSpPr>
          <p:nvPr>
            <p:ph idx="1"/>
          </p:nvPr>
        </p:nvSpPr>
        <p:spPr/>
        <p:txBody>
          <a:bodyPr>
            <a:normAutofit fontScale="77500" lnSpcReduction="20000"/>
          </a:bodyPr>
          <a:lstStyle/>
          <a:p>
            <a:r>
              <a:rPr lang="nl-NL" dirty="0"/>
              <a:t>Pak je uitwerking van opdracht 2. kwaliteiten breder inzetten en opdracht 3. Negatief brainstormen en de ideeën van je medestudenten uit de vorige opdracht. </a:t>
            </a:r>
          </a:p>
          <a:p>
            <a:endParaRPr lang="nl-NL" dirty="0"/>
          </a:p>
          <a:p>
            <a:r>
              <a:rPr lang="nl-NL" dirty="0"/>
              <a:t>Wat is de kern van de ideeën/mogelijke oplossingen? </a:t>
            </a:r>
          </a:p>
          <a:p>
            <a:pPr lvl="1"/>
            <a:r>
              <a:rPr lang="nl-NL" dirty="0"/>
              <a:t>Komen bepaalde woorden, gevoelens of uitdrukkingen steeds terug?</a:t>
            </a:r>
          </a:p>
          <a:p>
            <a:pPr lvl="1"/>
            <a:r>
              <a:rPr lang="nl-NL" dirty="0"/>
              <a:t>Waar wordt je enthousiast van?</a:t>
            </a:r>
          </a:p>
          <a:p>
            <a:pPr lvl="1"/>
            <a:r>
              <a:rPr lang="nl-NL" dirty="0"/>
              <a:t>Welke behoeftes worden aangepakt met deze ideeën?</a:t>
            </a:r>
          </a:p>
          <a:p>
            <a:pPr lvl="1"/>
            <a:r>
              <a:rPr lang="nl-NL" dirty="0"/>
              <a:t>Passen deze bij je doelen en uitdagingen?</a:t>
            </a:r>
          </a:p>
          <a:p>
            <a:r>
              <a:rPr lang="nl-NL" dirty="0"/>
              <a:t>Maak eventueel per idee een lijst van alle uitdagingen en barrières die je ziet om te kijken hoe je om kan gaan met deze belemmeringen.</a:t>
            </a:r>
          </a:p>
          <a:p>
            <a:endParaRPr lang="nl-NL" dirty="0"/>
          </a:p>
          <a:p>
            <a:r>
              <a:rPr lang="nl-NL" dirty="0"/>
              <a:t>Is er nog een brainstormsessie nodig om zo met meer ideeën te komen?</a:t>
            </a:r>
          </a:p>
          <a:p>
            <a:endParaRPr lang="nl-NL" dirty="0"/>
          </a:p>
        </p:txBody>
      </p:sp>
    </p:spTree>
    <p:extLst>
      <p:ext uri="{BB962C8B-B14F-4D97-AF65-F5344CB8AC3E}">
        <p14:creationId xmlns:p14="http://schemas.microsoft.com/office/powerpoint/2010/main" val="12838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45B47-6948-2A4F-BADF-6B28516639AF}"/>
              </a:ext>
            </a:extLst>
          </p:cNvPr>
          <p:cNvSpPr>
            <a:spLocks noGrp="1"/>
          </p:cNvSpPr>
          <p:nvPr>
            <p:ph type="title"/>
          </p:nvPr>
        </p:nvSpPr>
        <p:spPr>
          <a:xfrm>
            <a:off x="2425940" y="1217403"/>
            <a:ext cx="7114540" cy="428835"/>
          </a:xfrm>
        </p:spPr>
        <p:txBody>
          <a:bodyPr/>
          <a:lstStyle/>
          <a:p>
            <a:r>
              <a:rPr lang="nl-NL" dirty="0"/>
              <a:t>Ideeën omzetten in doelen</a:t>
            </a:r>
          </a:p>
        </p:txBody>
      </p:sp>
      <p:sp>
        <p:nvSpPr>
          <p:cNvPr id="3" name="Tijdelijke aanduiding voor inhoud 2">
            <a:extLst>
              <a:ext uri="{FF2B5EF4-FFF2-40B4-BE49-F238E27FC236}">
                <a16:creationId xmlns:a16="http://schemas.microsoft.com/office/drawing/2014/main" id="{CC24CFE9-67D1-8E41-8560-D7C66B398F2C}"/>
              </a:ext>
            </a:extLst>
          </p:cNvPr>
          <p:cNvSpPr>
            <a:spLocks noGrp="1"/>
          </p:cNvSpPr>
          <p:nvPr>
            <p:ph idx="1"/>
          </p:nvPr>
        </p:nvSpPr>
        <p:spPr/>
        <p:txBody>
          <a:bodyPr/>
          <a:lstStyle/>
          <a:p>
            <a:r>
              <a:rPr lang="nl-NL" dirty="0"/>
              <a:t>Maak een lijstje met mogelijke voornemens (ideeën om met uitdagingen om te gaan). </a:t>
            </a:r>
          </a:p>
          <a:p>
            <a:r>
              <a:rPr lang="nl-NL" dirty="0"/>
              <a:t>Geef elk mogelijk voornemen een rapportcijfer voor:</a:t>
            </a:r>
          </a:p>
          <a:p>
            <a:pPr lvl="1"/>
            <a:r>
              <a:rPr lang="nl-NL" dirty="0"/>
              <a:t>Effectiviteit: in hoeverre draagt het gedrag bij aan het doel dat je nastreeft?</a:t>
            </a:r>
          </a:p>
          <a:p>
            <a:pPr lvl="1"/>
            <a:r>
              <a:rPr lang="nl-NL" dirty="0"/>
              <a:t>Haalbaarheid: Hoe goed ben je hier zelf in en in hoeverre krijg je hier waardering voor van anderen?</a:t>
            </a:r>
          </a:p>
          <a:p>
            <a:r>
              <a:rPr lang="nl-NL" dirty="0"/>
              <a:t>De voornemens met de hoogste cijfers gebruik je om meetbare, actieve en persoonlijke doelen van te maken.</a:t>
            </a:r>
          </a:p>
        </p:txBody>
      </p:sp>
    </p:spTree>
    <p:extLst>
      <p:ext uri="{BB962C8B-B14F-4D97-AF65-F5344CB8AC3E}">
        <p14:creationId xmlns:p14="http://schemas.microsoft.com/office/powerpoint/2010/main" val="199448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62FA40-E3FD-6047-846A-8D8969934ACA}"/>
              </a:ext>
            </a:extLst>
          </p:cNvPr>
          <p:cNvSpPr>
            <a:spLocks noGrp="1"/>
          </p:cNvSpPr>
          <p:nvPr>
            <p:ph type="title"/>
          </p:nvPr>
        </p:nvSpPr>
        <p:spPr>
          <a:xfrm>
            <a:off x="2425940" y="1217403"/>
            <a:ext cx="7114540" cy="428835"/>
          </a:xfrm>
        </p:spPr>
        <p:txBody>
          <a:bodyPr/>
          <a:lstStyle/>
          <a:p>
            <a:r>
              <a:rPr lang="nl-NL" dirty="0"/>
              <a:t>Doelen formuleren</a:t>
            </a:r>
          </a:p>
        </p:txBody>
      </p:sp>
      <p:sp>
        <p:nvSpPr>
          <p:cNvPr id="3" name="Tijdelijke aanduiding voor inhoud 2">
            <a:extLst>
              <a:ext uri="{FF2B5EF4-FFF2-40B4-BE49-F238E27FC236}">
                <a16:creationId xmlns:a16="http://schemas.microsoft.com/office/drawing/2014/main" id="{531A5357-6DB4-6D49-8C47-603F43519A96}"/>
              </a:ext>
            </a:extLst>
          </p:cNvPr>
          <p:cNvSpPr>
            <a:spLocks noGrp="1"/>
          </p:cNvSpPr>
          <p:nvPr>
            <p:ph idx="1"/>
          </p:nvPr>
        </p:nvSpPr>
        <p:spPr/>
        <p:txBody>
          <a:bodyPr>
            <a:normAutofit fontScale="85000" lnSpcReduction="10000"/>
          </a:bodyPr>
          <a:lstStyle/>
          <a:p>
            <a:r>
              <a:rPr lang="nl-NL" b="1" dirty="0"/>
              <a:t>Meetbaar</a:t>
            </a:r>
            <a:r>
              <a:rPr lang="nl-NL" dirty="0"/>
              <a:t>: </a:t>
            </a:r>
          </a:p>
          <a:p>
            <a:pPr lvl="1"/>
            <a:r>
              <a:rPr lang="nl-NL" dirty="0"/>
              <a:t>Hoe stel je objectief en zonder discussie vast of je je doel wel of niet hebt bereikt? </a:t>
            </a:r>
          </a:p>
          <a:p>
            <a:pPr lvl="1"/>
            <a:r>
              <a:rPr lang="nl-NL" dirty="0"/>
              <a:t>Hoe zou een buitenstaander kunnen bijhouden wat jij doet?</a:t>
            </a:r>
          </a:p>
          <a:p>
            <a:r>
              <a:rPr lang="nl-NL" b="1" dirty="0"/>
              <a:t>Actief</a:t>
            </a:r>
            <a:r>
              <a:rPr lang="nl-NL" dirty="0"/>
              <a:t>:</a:t>
            </a:r>
          </a:p>
          <a:p>
            <a:pPr lvl="1"/>
            <a:r>
              <a:rPr lang="nl-NL" dirty="0"/>
              <a:t>Maak duidelijk wat je </a:t>
            </a:r>
            <a:r>
              <a:rPr lang="nl-NL" i="1" dirty="0"/>
              <a:t>wel</a:t>
            </a:r>
            <a:r>
              <a:rPr lang="nl-NL" dirty="0"/>
              <a:t> gaat doen.</a:t>
            </a:r>
          </a:p>
          <a:p>
            <a:pPr lvl="1"/>
            <a:r>
              <a:rPr lang="nl-NL" dirty="0"/>
              <a:t>Welke gedachten ga je </a:t>
            </a:r>
            <a:r>
              <a:rPr lang="nl-NL" i="1" dirty="0"/>
              <a:t>wel</a:t>
            </a:r>
            <a:r>
              <a:rPr lang="nl-NL" dirty="0"/>
              <a:t> denken, welke handelingen ga je </a:t>
            </a:r>
            <a:r>
              <a:rPr lang="nl-NL" i="1" dirty="0"/>
              <a:t>wel</a:t>
            </a:r>
            <a:r>
              <a:rPr lang="nl-NL" dirty="0"/>
              <a:t> verrichten?</a:t>
            </a:r>
          </a:p>
          <a:p>
            <a:r>
              <a:rPr lang="nl-NL" b="1" dirty="0"/>
              <a:t>Persoonlijk</a:t>
            </a:r>
            <a:r>
              <a:rPr lang="nl-NL" dirty="0"/>
              <a:t>: </a:t>
            </a:r>
          </a:p>
          <a:p>
            <a:pPr lvl="1"/>
            <a:r>
              <a:rPr lang="nl-NL" dirty="0"/>
              <a:t>Maak duidelijk wat</a:t>
            </a:r>
            <a:r>
              <a:rPr lang="nl-NL" i="1" dirty="0"/>
              <a:t> jij </a:t>
            </a:r>
            <a:r>
              <a:rPr lang="nl-NL" dirty="0"/>
              <a:t>gaat doen. (jij kunt anderen niet veranderen). </a:t>
            </a:r>
          </a:p>
          <a:p>
            <a:r>
              <a:rPr lang="nl-NL" b="1" dirty="0"/>
              <a:t>Kwaliteit:</a:t>
            </a:r>
          </a:p>
          <a:p>
            <a:pPr lvl="1"/>
            <a:r>
              <a:rPr lang="nl-NL" dirty="0"/>
              <a:t>Welke kwaliteit zet jij in om dit doel te behalen?</a:t>
            </a:r>
          </a:p>
          <a:p>
            <a:pPr lvl="1"/>
            <a:endParaRPr lang="nl-NL" dirty="0"/>
          </a:p>
        </p:txBody>
      </p:sp>
    </p:spTree>
    <p:extLst>
      <p:ext uri="{BB962C8B-B14F-4D97-AF65-F5344CB8AC3E}">
        <p14:creationId xmlns:p14="http://schemas.microsoft.com/office/powerpoint/2010/main" val="164390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20140B-9679-7D49-AFCA-A29C45F58697}"/>
              </a:ext>
            </a:extLst>
          </p:cNvPr>
          <p:cNvSpPr>
            <a:spLocks noGrp="1"/>
          </p:cNvSpPr>
          <p:nvPr>
            <p:ph type="title"/>
          </p:nvPr>
        </p:nvSpPr>
        <p:spPr>
          <a:xfrm>
            <a:off x="2425940" y="1217403"/>
            <a:ext cx="7114540" cy="428835"/>
          </a:xfrm>
        </p:spPr>
        <p:txBody>
          <a:bodyPr/>
          <a:lstStyle/>
          <a:p>
            <a:r>
              <a:rPr lang="nl-NL" dirty="0"/>
              <a:t>Doelen: valkuilen</a:t>
            </a:r>
          </a:p>
        </p:txBody>
      </p:sp>
      <p:sp>
        <p:nvSpPr>
          <p:cNvPr id="3" name="Tijdelijke aanduiding voor inhoud 2">
            <a:extLst>
              <a:ext uri="{FF2B5EF4-FFF2-40B4-BE49-F238E27FC236}">
                <a16:creationId xmlns:a16="http://schemas.microsoft.com/office/drawing/2014/main" id="{AC3140AA-BAE2-1640-9045-AC78BCB662CA}"/>
              </a:ext>
            </a:extLst>
          </p:cNvPr>
          <p:cNvSpPr>
            <a:spLocks noGrp="1"/>
          </p:cNvSpPr>
          <p:nvPr>
            <p:ph idx="1"/>
          </p:nvPr>
        </p:nvSpPr>
        <p:spPr/>
        <p:txBody>
          <a:bodyPr>
            <a:normAutofit/>
          </a:bodyPr>
          <a:lstStyle/>
          <a:p>
            <a:r>
              <a:rPr lang="nl-NL" dirty="0"/>
              <a:t>Vaag:</a:t>
            </a:r>
          </a:p>
          <a:p>
            <a:pPr lvl="1"/>
            <a:r>
              <a:rPr lang="nl-NL" dirty="0"/>
              <a:t>Ik ga beter plannen, ik ga beter mijn best doen.</a:t>
            </a:r>
          </a:p>
          <a:p>
            <a:pPr lvl="1"/>
            <a:r>
              <a:rPr lang="nl-NL" dirty="0"/>
              <a:t>Woorden als: iets, een stukje, werken aan, meer, wij, beter, men etc. </a:t>
            </a:r>
            <a:r>
              <a:rPr lang="nl-NL" dirty="0">
                <a:sym typeface="Wingdings" pitchFamily="2" charset="2"/>
              </a:rPr>
              <a:t> W</a:t>
            </a:r>
            <a:r>
              <a:rPr lang="nl-NL" dirty="0"/>
              <a:t>eet je achteraf nooit of een verandering geslaagd is.</a:t>
            </a:r>
          </a:p>
          <a:p>
            <a:r>
              <a:rPr lang="nl-NL" dirty="0"/>
              <a:t>Opsommingen van dingen die je niet meer wilt doen.</a:t>
            </a:r>
          </a:p>
          <a:p>
            <a:pPr lvl="1"/>
            <a:r>
              <a:rPr lang="nl-NL" dirty="0"/>
              <a:t>Het is onmogelijk om actief ergens </a:t>
            </a:r>
            <a:r>
              <a:rPr lang="nl-NL" i="1" dirty="0"/>
              <a:t>niet</a:t>
            </a:r>
            <a:r>
              <a:rPr lang="nl-NL" dirty="0"/>
              <a:t> aan te denken.</a:t>
            </a:r>
          </a:p>
          <a:p>
            <a:r>
              <a:rPr lang="nl-NL" dirty="0"/>
              <a:t>Aanwijzen van </a:t>
            </a:r>
            <a:r>
              <a:rPr lang="nl-NL" i="1" dirty="0"/>
              <a:t>anderen</a:t>
            </a:r>
            <a:r>
              <a:rPr lang="nl-NL" dirty="0"/>
              <a:t> die moeten veranderen.</a:t>
            </a:r>
          </a:p>
        </p:txBody>
      </p:sp>
    </p:spTree>
    <p:extLst>
      <p:ext uri="{BB962C8B-B14F-4D97-AF65-F5344CB8AC3E}">
        <p14:creationId xmlns:p14="http://schemas.microsoft.com/office/powerpoint/2010/main" val="2544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D5129E-2F79-F340-9201-A8B39EE1F2DE}"/>
              </a:ext>
            </a:extLst>
          </p:cNvPr>
          <p:cNvSpPr>
            <a:spLocks noGrp="1"/>
          </p:cNvSpPr>
          <p:nvPr>
            <p:ph type="title"/>
          </p:nvPr>
        </p:nvSpPr>
        <p:spPr>
          <a:xfrm>
            <a:off x="2425940" y="1217403"/>
            <a:ext cx="7114540" cy="428835"/>
          </a:xfrm>
        </p:spPr>
        <p:txBody>
          <a:bodyPr/>
          <a:lstStyle/>
          <a:p>
            <a:r>
              <a:rPr lang="nl-NL" dirty="0"/>
              <a:t>Doelen: houd het simpel</a:t>
            </a:r>
          </a:p>
        </p:txBody>
      </p:sp>
      <p:sp>
        <p:nvSpPr>
          <p:cNvPr id="3" name="Tijdelijke aanduiding voor inhoud 2">
            <a:extLst>
              <a:ext uri="{FF2B5EF4-FFF2-40B4-BE49-F238E27FC236}">
                <a16:creationId xmlns:a16="http://schemas.microsoft.com/office/drawing/2014/main" id="{4732BBA2-0F68-8F4F-830E-099F038817B3}"/>
              </a:ext>
            </a:extLst>
          </p:cNvPr>
          <p:cNvSpPr>
            <a:spLocks noGrp="1"/>
          </p:cNvSpPr>
          <p:nvPr>
            <p:ph idx="1"/>
          </p:nvPr>
        </p:nvSpPr>
        <p:spPr>
          <a:xfrm>
            <a:off x="368751" y="2096779"/>
            <a:ext cx="11228917" cy="4408487"/>
          </a:xfrm>
        </p:spPr>
        <p:txBody>
          <a:bodyPr/>
          <a:lstStyle/>
          <a:p>
            <a:r>
              <a:rPr lang="nl-NL" dirty="0"/>
              <a:t>Kies voor gedrag dat bij je natuurlijke ritme past. Neem geen dingen voor die te complex zijn. </a:t>
            </a:r>
          </a:p>
          <a:p>
            <a:r>
              <a:rPr lang="nl-NL" dirty="0"/>
              <a:t>Begin altijd met iets dat je wel kunt.</a:t>
            </a:r>
          </a:p>
        </p:txBody>
      </p:sp>
      <p:sp>
        <p:nvSpPr>
          <p:cNvPr id="6" name="Tekstvak 5">
            <a:extLst>
              <a:ext uri="{FF2B5EF4-FFF2-40B4-BE49-F238E27FC236}">
                <a16:creationId xmlns:a16="http://schemas.microsoft.com/office/drawing/2014/main" id="{1F9D0678-0EFD-D44D-AA5F-80E5C9E4005D}"/>
              </a:ext>
            </a:extLst>
          </p:cNvPr>
          <p:cNvSpPr txBox="1"/>
          <p:nvPr/>
        </p:nvSpPr>
        <p:spPr>
          <a:xfrm>
            <a:off x="1669257" y="3458278"/>
            <a:ext cx="7644076" cy="2554545"/>
          </a:xfrm>
          <a:prstGeom prst="rect">
            <a:avLst/>
          </a:prstGeom>
          <a:noFill/>
        </p:spPr>
        <p:txBody>
          <a:bodyPr wrap="square" rtlCol="0">
            <a:spAutoFit/>
          </a:bodyPr>
          <a:lstStyle/>
          <a:p>
            <a:pPr marL="457200" indent="-457200">
              <a:buFont typeface="+mj-lt"/>
              <a:buAutoNum type="arabicPeriod"/>
            </a:pPr>
            <a:r>
              <a:rPr lang="nl-NL" sz="1600" dirty="0">
                <a:solidFill>
                  <a:srgbClr val="213343"/>
                </a:solidFill>
              </a:rPr>
              <a:t>Begin bovenaan de trap.</a:t>
            </a:r>
          </a:p>
          <a:p>
            <a:pPr marL="457200" indent="-457200">
              <a:buFont typeface="+mj-lt"/>
              <a:buAutoNum type="arabicPeriod"/>
            </a:pPr>
            <a:r>
              <a:rPr lang="nl-NL" sz="1600" dirty="0">
                <a:solidFill>
                  <a:srgbClr val="213343"/>
                </a:solidFill>
              </a:rPr>
              <a:t>Ga één trede naar beneden. Wat is het gedrag dat direct verband houdt met je doel?</a:t>
            </a:r>
          </a:p>
          <a:p>
            <a:pPr marL="800100" lvl="1" indent="-342900">
              <a:buFontTx/>
              <a:buChar char="-"/>
            </a:pPr>
            <a:r>
              <a:rPr lang="nl-NL" sz="1600" dirty="0">
                <a:solidFill>
                  <a:srgbClr val="213343"/>
                </a:solidFill>
              </a:rPr>
              <a:t>Is dit iets wat je al doet of wat je ziet zitten?</a:t>
            </a:r>
          </a:p>
          <a:p>
            <a:pPr marL="1257300" lvl="2" indent="-342900">
              <a:buFont typeface="Wingdings" pitchFamily="2" charset="2"/>
              <a:buChar char="Ø"/>
            </a:pPr>
            <a:r>
              <a:rPr lang="nl-NL" sz="1600" dirty="0">
                <a:solidFill>
                  <a:srgbClr val="213343"/>
                </a:solidFill>
                <a:sym typeface="Wingdings" pitchFamily="2" charset="2"/>
              </a:rPr>
              <a:t>Ja? Ga hiermee aan de slag. </a:t>
            </a:r>
          </a:p>
          <a:p>
            <a:pPr marL="1257300" lvl="2" indent="-342900">
              <a:buFont typeface="Wingdings" pitchFamily="2" charset="2"/>
              <a:buChar char="Ø"/>
            </a:pPr>
            <a:r>
              <a:rPr lang="nl-NL" sz="1600" dirty="0">
                <a:solidFill>
                  <a:srgbClr val="213343"/>
                </a:solidFill>
                <a:sym typeface="Wingdings" pitchFamily="2" charset="2"/>
              </a:rPr>
              <a:t>Nee? Ga nog een trede lager.</a:t>
            </a:r>
          </a:p>
          <a:p>
            <a:pPr marL="457200" indent="-457200">
              <a:buFont typeface="+mj-lt"/>
              <a:buAutoNum type="arabicPeriod"/>
            </a:pPr>
            <a:r>
              <a:rPr lang="nl-NL" sz="1600" dirty="0">
                <a:solidFill>
                  <a:srgbClr val="213343"/>
                </a:solidFill>
                <a:sym typeface="Wingdings" pitchFamily="2" charset="2"/>
              </a:rPr>
              <a:t>Wat moet je doen om de volgende trede te bereiken? </a:t>
            </a:r>
          </a:p>
          <a:p>
            <a:pPr marL="457200" indent="-457200">
              <a:buFont typeface="+mj-lt"/>
              <a:buAutoNum type="arabicPeriod"/>
            </a:pPr>
            <a:r>
              <a:rPr lang="nl-NL" sz="1600" dirty="0">
                <a:solidFill>
                  <a:srgbClr val="213343"/>
                </a:solidFill>
                <a:sym typeface="Wingdings" pitchFamily="2" charset="2"/>
              </a:rPr>
              <a:t>Ga zo door totdat je bij een handeling uitkomt die je zeker ziet zitten.</a:t>
            </a:r>
          </a:p>
          <a:p>
            <a:pPr marL="457200" indent="-457200">
              <a:buFont typeface="+mj-lt"/>
              <a:buAutoNum type="arabicPeriod"/>
            </a:pPr>
            <a:r>
              <a:rPr lang="nl-NL" sz="1600" dirty="0">
                <a:solidFill>
                  <a:srgbClr val="213343"/>
                </a:solidFill>
                <a:sym typeface="Wingdings" pitchFamily="2" charset="2"/>
              </a:rPr>
              <a:t>Het heeft geen zin om te starten met een handeling die nog een tree te hoog ligt, dit leidt tot frustratie en stress. </a:t>
            </a:r>
            <a:endParaRPr lang="nl-NL" sz="1600" dirty="0">
              <a:solidFill>
                <a:srgbClr val="213343"/>
              </a:solidFill>
            </a:endParaRPr>
          </a:p>
        </p:txBody>
      </p:sp>
    </p:spTree>
    <p:extLst>
      <p:ext uri="{BB962C8B-B14F-4D97-AF65-F5344CB8AC3E}">
        <p14:creationId xmlns:p14="http://schemas.microsoft.com/office/powerpoint/2010/main" val="75777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78E4A0-AF69-D647-9D6C-2A395C38FF65}"/>
              </a:ext>
            </a:extLst>
          </p:cNvPr>
          <p:cNvSpPr>
            <a:spLocks noGrp="1"/>
          </p:cNvSpPr>
          <p:nvPr>
            <p:ph type="title"/>
          </p:nvPr>
        </p:nvSpPr>
        <p:spPr>
          <a:xfrm>
            <a:off x="2425940" y="1217403"/>
            <a:ext cx="7114540" cy="428835"/>
          </a:xfrm>
        </p:spPr>
        <p:txBody>
          <a:bodyPr/>
          <a:lstStyle/>
          <a:p>
            <a:r>
              <a:rPr lang="nl-NL" dirty="0"/>
              <a:t>Doelen </a:t>
            </a:r>
          </a:p>
        </p:txBody>
      </p:sp>
      <p:sp>
        <p:nvSpPr>
          <p:cNvPr id="3" name="Tijdelijke aanduiding voor inhoud 2">
            <a:extLst>
              <a:ext uri="{FF2B5EF4-FFF2-40B4-BE49-F238E27FC236}">
                <a16:creationId xmlns:a16="http://schemas.microsoft.com/office/drawing/2014/main" id="{B17925A3-1DA3-B44E-B548-AB5F582A70BC}"/>
              </a:ext>
            </a:extLst>
          </p:cNvPr>
          <p:cNvSpPr>
            <a:spLocks noGrp="1"/>
          </p:cNvSpPr>
          <p:nvPr>
            <p:ph idx="1"/>
          </p:nvPr>
        </p:nvSpPr>
        <p:spPr/>
        <p:txBody>
          <a:bodyPr/>
          <a:lstStyle/>
          <a:p>
            <a:r>
              <a:rPr lang="nl-NL" dirty="0"/>
              <a:t>Schrijf je doel op een post-it.</a:t>
            </a:r>
          </a:p>
          <a:p>
            <a:endParaRPr lang="nl-NL" dirty="0"/>
          </a:p>
          <a:p>
            <a:r>
              <a:rPr lang="nl-NL" dirty="0"/>
              <a:t>Een aantal doelen komen op het bord om gezamenlijk te bespreken. </a:t>
            </a:r>
          </a:p>
        </p:txBody>
      </p:sp>
    </p:spTree>
    <p:extLst>
      <p:ext uri="{BB962C8B-B14F-4D97-AF65-F5344CB8AC3E}">
        <p14:creationId xmlns:p14="http://schemas.microsoft.com/office/powerpoint/2010/main" val="213605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C8726C-7346-E148-8CCF-9988470F7AA9}"/>
              </a:ext>
            </a:extLst>
          </p:cNvPr>
          <p:cNvSpPr>
            <a:spLocks noGrp="1"/>
          </p:cNvSpPr>
          <p:nvPr>
            <p:ph type="title"/>
          </p:nvPr>
        </p:nvSpPr>
        <p:spPr>
          <a:xfrm>
            <a:off x="2425940" y="1217403"/>
            <a:ext cx="7114540" cy="428835"/>
          </a:xfrm>
        </p:spPr>
        <p:txBody>
          <a:bodyPr/>
          <a:lstStyle/>
          <a:p>
            <a:r>
              <a:rPr lang="nl-NL" dirty="0"/>
              <a:t>Voorbereidende opdrachten</a:t>
            </a:r>
          </a:p>
        </p:txBody>
      </p:sp>
      <p:sp>
        <p:nvSpPr>
          <p:cNvPr id="3" name="Tijdelijke aanduiding voor inhoud 2">
            <a:extLst>
              <a:ext uri="{FF2B5EF4-FFF2-40B4-BE49-F238E27FC236}">
                <a16:creationId xmlns:a16="http://schemas.microsoft.com/office/drawing/2014/main" id="{50A548ED-162D-4F4E-8AB8-C3298BB5BFC0}"/>
              </a:ext>
            </a:extLst>
          </p:cNvPr>
          <p:cNvSpPr>
            <a:spLocks noGrp="1"/>
          </p:cNvSpPr>
          <p:nvPr>
            <p:ph idx="1"/>
          </p:nvPr>
        </p:nvSpPr>
        <p:spPr/>
        <p:txBody>
          <a:bodyPr/>
          <a:lstStyle/>
          <a:p>
            <a:r>
              <a:rPr lang="nl-NL" dirty="0"/>
              <a:t>Probleemoplossing met talent</a:t>
            </a:r>
          </a:p>
          <a:p>
            <a:r>
              <a:rPr lang="nl-NL" dirty="0" err="1"/>
              <a:t>Canmedsrollen</a:t>
            </a:r>
            <a:r>
              <a:rPr lang="nl-NL" dirty="0"/>
              <a:t>, competenties en kwaliteiten</a:t>
            </a:r>
          </a:p>
        </p:txBody>
      </p:sp>
    </p:spTree>
    <p:extLst>
      <p:ext uri="{BB962C8B-B14F-4D97-AF65-F5344CB8AC3E}">
        <p14:creationId xmlns:p14="http://schemas.microsoft.com/office/powerpoint/2010/main" val="215936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CD8A5-4F80-4AA8-8862-D7DD78376B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ae830-acf0-4f30-92ea-0ca47b68f2f4"/>
    <ds:schemaRef ds:uri="47b7b0fe-90dc-45b7-a3bf-9278b8074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789446-32D2-44FE-AC41-51A06D4B62F4}">
  <ds:schemaRefs>
    <ds:schemaRef ds:uri="http://schemas.microsoft.com/office/2006/metadata/properties"/>
    <ds:schemaRef ds:uri="http://purl.org/dc/terms/"/>
    <ds:schemaRef ds:uri="ca2ae830-acf0-4f30-92ea-0ca47b68f2f4"/>
    <ds:schemaRef ds:uri="http://purl.org/dc/dcmitype/"/>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47b7b0fe-90dc-45b7-a3bf-9278b8074125"/>
    <ds:schemaRef ds:uri="http://www.w3.org/XML/1998/namespace"/>
  </ds:schemaRefs>
</ds:datastoreItem>
</file>

<file path=customXml/itemProps3.xml><?xml version="1.0" encoding="utf-8"?>
<ds:datastoreItem xmlns:ds="http://schemas.openxmlformats.org/officeDocument/2006/customXml" ds:itemID="{822F7541-77E1-4423-A1EA-57C0E75211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hhs</Template>
  <TotalTime>435</TotalTime>
  <Words>896</Words>
  <Application>Microsoft Office PowerPoint</Application>
  <PresentationFormat>Breedbeeld</PresentationFormat>
  <Paragraphs>97</Paragraphs>
  <Slides>11</Slides>
  <Notes>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11</vt:i4>
      </vt:variant>
    </vt:vector>
  </HeadingPairs>
  <TitlesOfParts>
    <vt:vector size="16" baseType="lpstr">
      <vt:lpstr>Arial</vt:lpstr>
      <vt:lpstr>Arial Black</vt:lpstr>
      <vt:lpstr>Calibri</vt:lpstr>
      <vt:lpstr>Wingdings</vt:lpstr>
      <vt:lpstr>hhs</vt:lpstr>
      <vt:lpstr>Studiecoaching</vt:lpstr>
      <vt:lpstr>Programma</vt:lpstr>
      <vt:lpstr>Ontspanningsoefening</vt:lpstr>
      <vt:lpstr>6-3-5 brainwriting</vt:lpstr>
      <vt:lpstr>Negatief brainstormen</vt:lpstr>
      <vt:lpstr>Ideeën omzetten in doelen</vt:lpstr>
      <vt:lpstr>Doelen formuleren</vt:lpstr>
      <vt:lpstr>Doelen: valkuilen</vt:lpstr>
      <vt:lpstr>Doelen: houd het simpel</vt:lpstr>
      <vt:lpstr>Doelen </vt:lpstr>
      <vt:lpstr>Voorbereidende opdrachten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Studiecoaching</dc:title>
  <dc:creator>Engeringh, N.M.T.</dc:creator>
  <cp:lastModifiedBy>Loos, P.</cp:lastModifiedBy>
  <cp:revision>17</cp:revision>
  <dcterms:created xsi:type="dcterms:W3CDTF">2019-08-08T13:06:54Z</dcterms:created>
  <dcterms:modified xsi:type="dcterms:W3CDTF">2020-02-12T16:16:44Z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