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754" autoAdjust="0"/>
  </p:normalViewPr>
  <p:slideViewPr>
    <p:cSldViewPr snapToGrid="0">
      <p:cViewPr varScale="1">
        <p:scale>
          <a:sx n="43" d="100"/>
          <a:sy n="43" d="100"/>
        </p:scale>
        <p:origin x="26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790cc44c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a790cc44c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Dit is een PowerPoint met diagnostische vragen bij het thema ademhaling.</a:t>
            </a:r>
            <a:endParaRPr/>
          </a:p>
        </p:txBody>
      </p:sp>
      <p:sp>
        <p:nvSpPr>
          <p:cNvPr id="87" name="Google Shape;87;g2a790cc44c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65fedf892_1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eeneiige</a:t>
            </a:r>
            <a:r>
              <a:rPr lang="en-GB" dirty="0"/>
              <a:t> </a:t>
            </a:r>
            <a:r>
              <a:rPr lang="en-GB" dirty="0" err="1"/>
              <a:t>tweeling</a:t>
            </a:r>
            <a:r>
              <a:rPr lang="en-GB" dirty="0"/>
              <a:t> is </a:t>
            </a:r>
            <a:r>
              <a:rPr lang="en-GB" dirty="0" err="1"/>
              <a:t>ontstaan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eicel</a:t>
            </a:r>
            <a:r>
              <a:rPr lang="en-GB" dirty="0"/>
              <a:t> die is </a:t>
            </a:r>
            <a:r>
              <a:rPr lang="en-GB" dirty="0" err="1"/>
              <a:t>bevrucht</a:t>
            </a:r>
            <a:r>
              <a:rPr lang="en-GB" dirty="0"/>
              <a:t> door twee </a:t>
            </a:r>
            <a:r>
              <a:rPr lang="en-GB" dirty="0" err="1"/>
              <a:t>zaadcellen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tweeling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 door twee </a:t>
            </a:r>
            <a:r>
              <a:rPr lang="en-GB" dirty="0" err="1"/>
              <a:t>zaadcellen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nl-NL" dirty="0"/>
              <a:t>denk dat een tweeling kan ontstaan uit twee eicellen en één zaadcel.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halen</a:t>
            </a:r>
            <a:r>
              <a:rPr lang="en-GB" dirty="0"/>
              <a:t> </a:t>
            </a:r>
            <a:r>
              <a:rPr lang="en-GB" dirty="0" err="1"/>
              <a:t>eeneiige</a:t>
            </a:r>
            <a:r>
              <a:rPr lang="en-GB" dirty="0"/>
              <a:t> en </a:t>
            </a:r>
            <a:r>
              <a:rPr lang="en-GB" dirty="0" err="1"/>
              <a:t>tweeeiige</a:t>
            </a:r>
            <a:r>
              <a:rPr lang="en-GB" dirty="0"/>
              <a:t> </a:t>
            </a:r>
            <a:r>
              <a:rPr lang="en-GB" dirty="0" err="1"/>
              <a:t>tweeling</a:t>
            </a:r>
            <a:r>
              <a:rPr lang="en-GB" dirty="0"/>
              <a:t> door </a:t>
            </a:r>
            <a:r>
              <a:rPr lang="en-GB" dirty="0" err="1"/>
              <a:t>elkaar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1" name="Google Shape;271;g2865fedf892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865fedf892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tweeling</a:t>
            </a:r>
            <a:r>
              <a:rPr lang="en-GB" dirty="0"/>
              <a:t> is </a:t>
            </a:r>
            <a:r>
              <a:rPr lang="en-GB" dirty="0" err="1"/>
              <a:t>ontstaan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eicel</a:t>
            </a:r>
            <a:r>
              <a:rPr lang="en-GB" dirty="0"/>
              <a:t> die is </a:t>
            </a:r>
            <a:r>
              <a:rPr lang="en-GB" dirty="0" err="1"/>
              <a:t>bevrucht</a:t>
            </a:r>
            <a:r>
              <a:rPr lang="en-GB" dirty="0"/>
              <a:t> door twee </a:t>
            </a:r>
            <a:r>
              <a:rPr lang="en-GB" dirty="0" err="1"/>
              <a:t>zaadcellen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halen</a:t>
            </a:r>
            <a:r>
              <a:rPr lang="en-GB" dirty="0"/>
              <a:t> </a:t>
            </a:r>
            <a:r>
              <a:rPr lang="en-GB" dirty="0" err="1"/>
              <a:t>eeneiige</a:t>
            </a:r>
            <a:r>
              <a:rPr lang="en-GB" dirty="0"/>
              <a:t> en </a:t>
            </a:r>
            <a:r>
              <a:rPr lang="en-GB" dirty="0" err="1"/>
              <a:t>tweeeiige</a:t>
            </a:r>
            <a:r>
              <a:rPr lang="en-GB" dirty="0"/>
              <a:t> </a:t>
            </a:r>
            <a:r>
              <a:rPr lang="en-GB" dirty="0" err="1"/>
              <a:t>tweelingen</a:t>
            </a:r>
            <a:r>
              <a:rPr lang="en-GB" dirty="0"/>
              <a:t> door </a:t>
            </a:r>
            <a:r>
              <a:rPr lang="en-GB" dirty="0" err="1"/>
              <a:t>elkaar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tweeling</a:t>
            </a:r>
            <a:r>
              <a:rPr lang="en-GB" dirty="0"/>
              <a:t> is </a:t>
            </a:r>
            <a:r>
              <a:rPr lang="en-GB" dirty="0" err="1"/>
              <a:t>ontstaan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eicel</a:t>
            </a:r>
            <a:r>
              <a:rPr lang="en-GB" dirty="0"/>
              <a:t> die is </a:t>
            </a:r>
            <a:r>
              <a:rPr lang="en-GB" dirty="0" err="1"/>
              <a:t>bevrucht</a:t>
            </a:r>
            <a:r>
              <a:rPr lang="en-GB" dirty="0"/>
              <a:t> door twee </a:t>
            </a:r>
            <a:r>
              <a:rPr lang="en-GB" dirty="0" err="1"/>
              <a:t>zaadcellen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twee </a:t>
            </a:r>
            <a:r>
              <a:rPr lang="en-GB" dirty="0" err="1"/>
              <a:t>eicellen</a:t>
            </a:r>
            <a:r>
              <a:rPr lang="en-GB" dirty="0"/>
              <a:t> door </a:t>
            </a:r>
            <a:r>
              <a:rPr lang="en-GB" dirty="0" err="1"/>
              <a:t>één</a:t>
            </a:r>
            <a:r>
              <a:rPr lang="en-GB" dirty="0"/>
              <a:t> </a:t>
            </a:r>
            <a:r>
              <a:rPr lang="en-GB" dirty="0" err="1"/>
              <a:t>zaadcel</a:t>
            </a:r>
            <a:r>
              <a:rPr lang="en-GB" dirty="0"/>
              <a:t> </a:t>
            </a:r>
            <a:r>
              <a:rPr lang="nl-NL" dirty="0"/>
              <a:t>worden bevrucht.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94" name="Google Shape;294;g2865fedf892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65fedf892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vrouwen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vruchtbaar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de </a:t>
            </a:r>
            <a:r>
              <a:rPr lang="en-GB" dirty="0" err="1"/>
              <a:t>ovulatie</a:t>
            </a:r>
            <a:r>
              <a:rPr lang="en-GB" dirty="0"/>
              <a:t> en </a:t>
            </a:r>
            <a:r>
              <a:rPr lang="en-GB" dirty="0" err="1"/>
              <a:t>weten</a:t>
            </a:r>
            <a:r>
              <a:rPr lang="en-GB" dirty="0"/>
              <a:t> nu </a:t>
            </a:r>
            <a:r>
              <a:rPr lang="en-GB" dirty="0" err="1"/>
              <a:t>hoelang</a:t>
            </a:r>
            <a:r>
              <a:rPr lang="en-GB" dirty="0"/>
              <a:t> de </a:t>
            </a:r>
            <a:r>
              <a:rPr lang="en-GB" dirty="0" err="1"/>
              <a:t>zaadcel</a:t>
            </a:r>
            <a:r>
              <a:rPr lang="en-GB" dirty="0"/>
              <a:t> en </a:t>
            </a:r>
            <a:r>
              <a:rPr lang="en-GB" dirty="0" err="1"/>
              <a:t>eicel</a:t>
            </a:r>
            <a:r>
              <a:rPr lang="en-GB" dirty="0"/>
              <a:t> </a:t>
            </a:r>
            <a:r>
              <a:rPr lang="en-GB" dirty="0" err="1"/>
              <a:t>leven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0" dirty="0" err="1"/>
              <a:t>Doordat</a:t>
            </a:r>
            <a:r>
              <a:rPr lang="en-GB" b="0" dirty="0"/>
              <a:t> de </a:t>
            </a:r>
            <a:r>
              <a:rPr lang="en-GB" b="0" dirty="0" err="1"/>
              <a:t>zaadcel</a:t>
            </a:r>
            <a:r>
              <a:rPr lang="en-GB" b="0" dirty="0"/>
              <a:t> </a:t>
            </a:r>
            <a:r>
              <a:rPr lang="en-GB" b="0" dirty="0" err="1"/>
              <a:t>meerdere</a:t>
            </a:r>
            <a:r>
              <a:rPr lang="en-GB" b="0" dirty="0"/>
              <a:t> </a:t>
            </a:r>
            <a:r>
              <a:rPr lang="en-GB" b="0" dirty="0" err="1"/>
              <a:t>dagen</a:t>
            </a:r>
            <a:r>
              <a:rPr lang="en-GB" b="0" dirty="0"/>
              <a:t> (</a:t>
            </a:r>
            <a:r>
              <a:rPr lang="en-GB" b="0" dirty="0" err="1"/>
              <a:t>ongeveer</a:t>
            </a:r>
            <a:r>
              <a:rPr lang="en-GB" b="0" dirty="0"/>
              <a:t> 3) </a:t>
            </a:r>
            <a:r>
              <a:rPr lang="en-GB" b="0" dirty="0" err="1"/>
              <a:t>kan</a:t>
            </a:r>
            <a:r>
              <a:rPr lang="en-GB" b="0" dirty="0"/>
              <a:t> </a:t>
            </a:r>
            <a:r>
              <a:rPr lang="en-GB" b="0" dirty="0" err="1"/>
              <a:t>blijven</a:t>
            </a:r>
            <a:r>
              <a:rPr lang="en-GB" b="0" dirty="0"/>
              <a:t> </a:t>
            </a:r>
            <a:r>
              <a:rPr lang="en-GB" b="0" dirty="0" err="1"/>
              <a:t>leven</a:t>
            </a:r>
            <a:r>
              <a:rPr lang="en-GB" b="0" dirty="0"/>
              <a:t> in de </a:t>
            </a:r>
            <a:r>
              <a:rPr lang="en-GB" b="0" dirty="0" err="1"/>
              <a:t>eierstok</a:t>
            </a:r>
            <a:r>
              <a:rPr lang="en-GB" b="0" dirty="0"/>
              <a:t>, </a:t>
            </a:r>
            <a:r>
              <a:rPr lang="en-GB" b="0" dirty="0" err="1"/>
              <a:t>kan</a:t>
            </a:r>
            <a:r>
              <a:rPr lang="en-GB" b="0" dirty="0"/>
              <a:t> </a:t>
            </a:r>
            <a:r>
              <a:rPr lang="en-GB" b="0" dirty="0" err="1"/>
              <a:t>seks</a:t>
            </a:r>
            <a:r>
              <a:rPr lang="en-GB" b="0" dirty="0"/>
              <a:t> </a:t>
            </a:r>
            <a:r>
              <a:rPr lang="en-GB" b="0" dirty="0" err="1"/>
              <a:t>ook</a:t>
            </a:r>
            <a:r>
              <a:rPr lang="en-GB" b="0" dirty="0"/>
              <a:t> 3 </a:t>
            </a:r>
            <a:r>
              <a:rPr lang="en-GB" b="0" dirty="0" err="1"/>
              <a:t>dagen</a:t>
            </a:r>
            <a:r>
              <a:rPr lang="en-GB" b="0" dirty="0"/>
              <a:t> </a:t>
            </a:r>
            <a:r>
              <a:rPr lang="en-GB" b="0" dirty="0" err="1"/>
              <a:t>voor</a:t>
            </a:r>
            <a:r>
              <a:rPr lang="en-GB" b="0" dirty="0"/>
              <a:t> de </a:t>
            </a:r>
            <a:r>
              <a:rPr lang="en-GB" b="0" dirty="0" err="1"/>
              <a:t>ovulatie</a:t>
            </a:r>
            <a:r>
              <a:rPr lang="en-GB" b="0" dirty="0"/>
              <a:t> tot </a:t>
            </a:r>
            <a:r>
              <a:rPr lang="en-GB" b="0" dirty="0" err="1"/>
              <a:t>een</a:t>
            </a:r>
            <a:r>
              <a:rPr lang="en-GB" b="0" dirty="0"/>
              <a:t> </a:t>
            </a:r>
            <a:r>
              <a:rPr lang="en-GB" b="0" dirty="0" err="1"/>
              <a:t>bevruchting</a:t>
            </a:r>
            <a:r>
              <a:rPr lang="en-GB" b="0" dirty="0"/>
              <a:t> </a:t>
            </a:r>
            <a:r>
              <a:rPr lang="en-GB" b="0" dirty="0" err="1"/>
              <a:t>leiden</a:t>
            </a:r>
            <a:r>
              <a:rPr lang="en-GB" b="0" dirty="0"/>
              <a:t>. De </a:t>
            </a:r>
            <a:r>
              <a:rPr lang="en-GB" b="0" dirty="0" err="1"/>
              <a:t>eicel</a:t>
            </a:r>
            <a:r>
              <a:rPr lang="en-GB" b="0" dirty="0"/>
              <a:t> left </a:t>
            </a:r>
            <a:r>
              <a:rPr lang="en-GB" b="0" dirty="0" err="1"/>
              <a:t>ongeveer</a:t>
            </a:r>
            <a:r>
              <a:rPr lang="en-GB" b="0" dirty="0"/>
              <a:t> 24 </a:t>
            </a:r>
            <a:r>
              <a:rPr lang="en-GB" b="0" dirty="0" err="1"/>
              <a:t>uur</a:t>
            </a:r>
            <a:r>
              <a:rPr lang="en-GB" b="0" dirty="0"/>
              <a:t> </a:t>
            </a:r>
            <a:r>
              <a:rPr lang="en-GB" b="0" dirty="0" err="1"/>
              <a:t>dus</a:t>
            </a:r>
            <a:r>
              <a:rPr lang="en-GB" b="0" dirty="0"/>
              <a:t> maximal </a:t>
            </a:r>
            <a:r>
              <a:rPr lang="en-GB" b="0" dirty="0" err="1"/>
              <a:t>een</a:t>
            </a:r>
            <a:r>
              <a:rPr lang="en-GB" b="0" dirty="0"/>
              <a:t> </a:t>
            </a:r>
            <a:r>
              <a:rPr lang="en-GB" b="0" dirty="0" err="1"/>
              <a:t>dag</a:t>
            </a:r>
            <a:r>
              <a:rPr lang="en-GB" b="0" dirty="0"/>
              <a:t> </a:t>
            </a:r>
            <a:r>
              <a:rPr lang="en-GB" b="0" dirty="0" err="1"/>
              <a:t>na</a:t>
            </a:r>
            <a:r>
              <a:rPr lang="en-GB" b="0" dirty="0"/>
              <a:t> de </a:t>
            </a:r>
            <a:r>
              <a:rPr lang="en-GB" b="0" dirty="0" err="1"/>
              <a:t>ovulatie</a:t>
            </a:r>
            <a:r>
              <a:rPr lang="en-GB" b="0" dirty="0"/>
              <a:t> </a:t>
            </a:r>
            <a:r>
              <a:rPr lang="en-GB" b="0" dirty="0" err="1"/>
              <a:t>kan</a:t>
            </a:r>
            <a:r>
              <a:rPr lang="en-GB" b="0" dirty="0"/>
              <a:t> er </a:t>
            </a:r>
            <a:r>
              <a:rPr lang="en-GB" b="0" dirty="0" err="1"/>
              <a:t>nog</a:t>
            </a:r>
            <a:r>
              <a:rPr lang="en-GB" b="0" dirty="0"/>
              <a:t> </a:t>
            </a:r>
            <a:r>
              <a:rPr lang="en-GB" b="0" dirty="0" err="1"/>
              <a:t>bevruchting</a:t>
            </a:r>
            <a:r>
              <a:rPr lang="en-GB" b="0" dirty="0"/>
              <a:t> </a:t>
            </a:r>
            <a:r>
              <a:rPr lang="en-GB" b="0" dirty="0" err="1"/>
              <a:t>optreden</a:t>
            </a:r>
            <a:r>
              <a:rPr lang="en-GB" b="0" dirty="0"/>
              <a:t>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7" name="Google Shape;317;g2865fedf892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865fedf892_1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ovulatie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op de 14e </a:t>
            </a:r>
            <a:r>
              <a:rPr lang="en-GB" dirty="0" err="1"/>
              <a:t>dag</a:t>
            </a:r>
            <a:r>
              <a:rPr lang="en-GB" dirty="0"/>
              <a:t> </a:t>
            </a:r>
            <a:r>
              <a:rPr lang="en-GB" dirty="0" err="1"/>
              <a:t>plaatsvindt</a:t>
            </a:r>
            <a:r>
              <a:rPr lang="en-GB" dirty="0"/>
              <a:t> en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zich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bewust</a:t>
            </a:r>
            <a:r>
              <a:rPr lang="en-GB" dirty="0"/>
              <a:t> van de </a:t>
            </a:r>
            <a:r>
              <a:rPr lang="en-GB" dirty="0" err="1"/>
              <a:t>manieren</a:t>
            </a:r>
            <a:r>
              <a:rPr lang="en-GB" dirty="0"/>
              <a:t> </a:t>
            </a:r>
            <a:r>
              <a:rPr lang="en-GB" dirty="0" err="1"/>
              <a:t>waarop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afwijken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40" name="Google Shape;340;g2865fedf892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8659bc70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28659bc701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latin typeface="Source Sans Pro"/>
                <a:ea typeface="Source Sans Pro"/>
                <a:cs typeface="Source Sans Pro"/>
                <a:sym typeface="Source Sans Pro"/>
              </a:rPr>
              <a:t>CC BY-SA 4.0 licentie:</a:t>
            </a:r>
            <a:r>
              <a:rPr lang="en-GB" b="0" i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b="0" u="sng">
                <a:solidFill>
                  <a:schemeClr val="hlink"/>
                </a:solidFill>
                <a:hlinkClick r:id="rId3"/>
              </a:rPr>
              <a:t>https://creativecommons.org/licenses/by-sa/4.0</a:t>
            </a:r>
            <a:r>
              <a:rPr lang="en-GB" b="0" u="none"/>
              <a:t> </a:t>
            </a:r>
            <a:endParaRPr/>
          </a:p>
        </p:txBody>
      </p:sp>
      <p:sp>
        <p:nvSpPr>
          <p:cNvPr id="364" name="Google Shape;364;g28659bc701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bloed</a:t>
            </a:r>
            <a:r>
              <a:rPr lang="en-GB" dirty="0"/>
              <a:t> van </a:t>
            </a:r>
            <a:r>
              <a:rPr lang="en-GB" dirty="0" err="1"/>
              <a:t>moeder</a:t>
            </a:r>
            <a:r>
              <a:rPr lang="en-GB" dirty="0"/>
              <a:t> en foetus </a:t>
            </a:r>
            <a:r>
              <a:rPr lang="en-GB" dirty="0" err="1"/>
              <a:t>mengt</a:t>
            </a:r>
            <a:r>
              <a:rPr lang="en-GB" dirty="0"/>
              <a:t>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bloed</a:t>
            </a:r>
            <a:r>
              <a:rPr lang="en-GB" dirty="0"/>
              <a:t> van de </a:t>
            </a:r>
            <a:r>
              <a:rPr lang="en-GB" dirty="0" err="1"/>
              <a:t>moeder</a:t>
            </a:r>
            <a:r>
              <a:rPr lang="en-GB" dirty="0"/>
              <a:t> het </a:t>
            </a:r>
            <a:r>
              <a:rPr lang="en-GB" dirty="0" err="1"/>
              <a:t>zuurstof</a:t>
            </a:r>
            <a:r>
              <a:rPr lang="en-GB" dirty="0"/>
              <a:t> </a:t>
            </a:r>
            <a:r>
              <a:rPr lang="en-GB" dirty="0" err="1"/>
              <a:t>brengt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het </a:t>
            </a:r>
            <a:r>
              <a:rPr lang="en-GB" dirty="0" err="1"/>
              <a:t>weefsel</a:t>
            </a:r>
            <a:r>
              <a:rPr lang="en-GB" dirty="0"/>
              <a:t> van de foetus.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bloed</a:t>
            </a:r>
            <a:r>
              <a:rPr lang="en-GB" dirty="0"/>
              <a:t> van het kind het </a:t>
            </a:r>
            <a:r>
              <a:rPr lang="en-GB" dirty="0" err="1"/>
              <a:t>lichaam</a:t>
            </a:r>
            <a:r>
              <a:rPr lang="en-GB" dirty="0"/>
              <a:t> van de </a:t>
            </a:r>
            <a:r>
              <a:rPr lang="en-GB" dirty="0" err="1"/>
              <a:t>moeder</a:t>
            </a:r>
            <a:r>
              <a:rPr lang="en-GB" dirty="0"/>
              <a:t> in </a:t>
            </a:r>
            <a:r>
              <a:rPr lang="en-GB" dirty="0" err="1"/>
              <a:t>gaat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de placenta het </a:t>
            </a:r>
            <a:r>
              <a:rPr lang="en-GB" dirty="0" err="1"/>
              <a:t>bloed</a:t>
            </a:r>
            <a:r>
              <a:rPr lang="en-GB" dirty="0"/>
              <a:t> van </a:t>
            </a:r>
            <a:r>
              <a:rPr lang="en-GB" dirty="0" err="1"/>
              <a:t>moeder</a:t>
            </a:r>
            <a:r>
              <a:rPr lang="en-GB" dirty="0"/>
              <a:t> en kind </a:t>
            </a:r>
            <a:r>
              <a:rPr lang="en-GB" dirty="0" err="1"/>
              <a:t>mengt</a:t>
            </a:r>
            <a:r>
              <a:rPr lang="en-GB" dirty="0"/>
              <a:t> en zo </a:t>
            </a:r>
            <a:r>
              <a:rPr lang="en-GB" dirty="0" err="1"/>
              <a:t>stoffen</a:t>
            </a:r>
            <a:r>
              <a:rPr lang="en-GB" dirty="0"/>
              <a:t> </a:t>
            </a:r>
            <a:r>
              <a:rPr lang="en-GB" dirty="0" err="1"/>
              <a:t>uitwisselt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930a8b2a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begrijpen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de foetus </a:t>
            </a:r>
            <a:r>
              <a:rPr lang="en-GB" dirty="0" err="1"/>
              <a:t>zuurstof</a:t>
            </a:r>
            <a:r>
              <a:rPr lang="en-GB" dirty="0"/>
              <a:t> </a:t>
            </a:r>
            <a:r>
              <a:rPr lang="en-GB" dirty="0" err="1"/>
              <a:t>vandaan</a:t>
            </a:r>
            <a:r>
              <a:rPr lang="en-GB" dirty="0"/>
              <a:t> </a:t>
            </a:r>
            <a:r>
              <a:rPr lang="en-GB" dirty="0" err="1"/>
              <a:t>haalt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foetus met </a:t>
            </a:r>
            <a:r>
              <a:rPr lang="en-GB" dirty="0" err="1"/>
              <a:t>zijn</a:t>
            </a:r>
            <a:r>
              <a:rPr lang="en-GB" dirty="0"/>
              <a:t> eigen </a:t>
            </a:r>
            <a:r>
              <a:rPr lang="en-GB" dirty="0" err="1"/>
              <a:t>longen</a:t>
            </a:r>
            <a:r>
              <a:rPr lang="en-GB" dirty="0"/>
              <a:t> </a:t>
            </a:r>
            <a:r>
              <a:rPr lang="en-GB" dirty="0" err="1"/>
              <a:t>zuurstof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opnemen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foetus </a:t>
            </a:r>
            <a:r>
              <a:rPr lang="en-GB" dirty="0" err="1"/>
              <a:t>zuurstof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opnemen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het </a:t>
            </a:r>
            <a:r>
              <a:rPr lang="en-GB" dirty="0" err="1"/>
              <a:t>vruchtwater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elders </a:t>
            </a:r>
            <a:r>
              <a:rPr lang="en-GB" dirty="0" err="1"/>
              <a:t>vandaan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, </a:t>
            </a:r>
            <a:r>
              <a:rPr lang="en-GB" dirty="0" err="1"/>
              <a:t>bijv</a:t>
            </a:r>
            <a:r>
              <a:rPr lang="en-GB" dirty="0"/>
              <a:t>. Dat het </a:t>
            </a:r>
            <a:r>
              <a:rPr lang="en-GB" dirty="0" err="1"/>
              <a:t>bloed</a:t>
            </a:r>
            <a:r>
              <a:rPr lang="en-GB" dirty="0"/>
              <a:t> van de </a:t>
            </a:r>
            <a:r>
              <a:rPr lang="en-GB" dirty="0" err="1"/>
              <a:t>moeder</a:t>
            </a:r>
            <a:r>
              <a:rPr lang="en-GB" dirty="0"/>
              <a:t> het </a:t>
            </a:r>
            <a:r>
              <a:rPr lang="en-GB" dirty="0" err="1"/>
              <a:t>brengt</a:t>
            </a:r>
            <a:r>
              <a:rPr lang="en-GB" dirty="0"/>
              <a:t> tot in de foetus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1" name="Google Shape;121;g13930a8b2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930a8b2a2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eicel</a:t>
            </a:r>
            <a:r>
              <a:rPr lang="en-GB" dirty="0"/>
              <a:t> </a:t>
            </a:r>
            <a:r>
              <a:rPr lang="en-GB" dirty="0" err="1"/>
              <a:t>eruit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de </a:t>
            </a:r>
            <a:r>
              <a:rPr lang="en-GB" dirty="0" err="1"/>
              <a:t>menstruatie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eicel</a:t>
            </a:r>
            <a:r>
              <a:rPr lang="en-GB" dirty="0"/>
              <a:t> </a:t>
            </a:r>
            <a:r>
              <a:rPr lang="en-GB" dirty="0" err="1"/>
              <a:t>eruit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de </a:t>
            </a:r>
            <a:r>
              <a:rPr lang="en-GB" dirty="0" err="1"/>
              <a:t>menstruatie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baarmoederslijmvlies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verwijderd</a:t>
            </a:r>
            <a:r>
              <a:rPr lang="en-GB" dirty="0"/>
              <a:t>, maar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eicel</a:t>
            </a:r>
            <a:r>
              <a:rPr lang="en-GB" dirty="0"/>
              <a:t> </a:t>
            </a:r>
            <a:r>
              <a:rPr lang="en-GB" dirty="0" err="1"/>
              <a:t>óók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verwijderd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44" name="Google Shape;144;g13930a8b2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65fedf8ac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onbevruchte</a:t>
            </a:r>
            <a:r>
              <a:rPr lang="en-GB" dirty="0"/>
              <a:t> </a:t>
            </a:r>
            <a:r>
              <a:rPr lang="en-GB" dirty="0" err="1"/>
              <a:t>eicel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de </a:t>
            </a:r>
            <a:r>
              <a:rPr lang="en-GB" dirty="0" err="1"/>
              <a:t>menstruatie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uitgescheiden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nl-NL" dirty="0"/>
              <a:t>Leerlingen denken dat de onbevruchte eicel tijdens de menstruatie wordt uitgescheiden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nl-NL" dirty="0"/>
              <a:t>Leerlingen denken dat de onbevruchte eicel onderweg naar buiten wordt afgebroken in de baarmoeder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3" name="Google Shape;163;g2865fedf8a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65fedf8a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morning-</a:t>
            </a:r>
            <a:r>
              <a:rPr lang="en-GB" dirty="0" err="1"/>
              <a:t>afterpil</a:t>
            </a:r>
            <a:r>
              <a:rPr lang="en-GB" dirty="0"/>
              <a:t> </a:t>
            </a:r>
            <a:r>
              <a:rPr lang="en-GB" dirty="0" err="1"/>
              <a:t>innesteling</a:t>
            </a:r>
            <a:r>
              <a:rPr lang="en-GB" dirty="0"/>
              <a:t> </a:t>
            </a:r>
            <a:r>
              <a:rPr lang="en-GB" dirty="0" err="1"/>
              <a:t>voorkomt</a:t>
            </a:r>
            <a:r>
              <a:rPr lang="en-GB" dirty="0"/>
              <a:t> en </a:t>
            </a:r>
            <a:r>
              <a:rPr lang="en-GB" dirty="0" err="1"/>
              <a:t>daardoor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werkt</a:t>
            </a:r>
            <a:r>
              <a:rPr lang="en-GB" dirty="0"/>
              <a:t>. Maar het </a:t>
            </a:r>
            <a:r>
              <a:rPr lang="en-GB" dirty="0" err="1"/>
              <a:t>stelt</a:t>
            </a:r>
            <a:r>
              <a:rPr lang="en-GB" dirty="0"/>
              <a:t> de </a:t>
            </a:r>
            <a:r>
              <a:rPr lang="en-GB" dirty="0" err="1"/>
              <a:t>ovulatie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en </a:t>
            </a:r>
            <a:r>
              <a:rPr lang="en-GB" dirty="0" err="1"/>
              <a:t>als</a:t>
            </a:r>
            <a:r>
              <a:rPr lang="en-GB" dirty="0"/>
              <a:t> die al is </a:t>
            </a:r>
            <a:r>
              <a:rPr lang="en-GB" dirty="0" err="1"/>
              <a:t>geweest</a:t>
            </a:r>
            <a:r>
              <a:rPr lang="en-GB" dirty="0"/>
              <a:t> </a:t>
            </a:r>
            <a:r>
              <a:rPr lang="en-GB" dirty="0" err="1"/>
              <a:t>kun</a:t>
            </a:r>
            <a:r>
              <a:rPr lang="en-GB" dirty="0"/>
              <a:t> je </a:t>
            </a:r>
            <a:r>
              <a:rPr lang="en-GB" dirty="0" err="1"/>
              <a:t>zwanger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ondanks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je de morning-</a:t>
            </a:r>
            <a:r>
              <a:rPr lang="en-GB" dirty="0" err="1"/>
              <a:t>afterpil</a:t>
            </a:r>
            <a:r>
              <a:rPr lang="en-GB" dirty="0"/>
              <a:t> </a:t>
            </a:r>
            <a:r>
              <a:rPr lang="en-GB" dirty="0" err="1"/>
              <a:t>hebt</a:t>
            </a:r>
            <a:r>
              <a:rPr lang="en-GB" dirty="0"/>
              <a:t> </a:t>
            </a:r>
            <a:r>
              <a:rPr lang="en-GB" dirty="0" err="1"/>
              <a:t>geslikt</a:t>
            </a:r>
            <a:r>
              <a:rPr lang="en-GB" dirty="0"/>
              <a:t>.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info </a:t>
            </a:r>
            <a:r>
              <a:rPr lang="en-GB" dirty="0" err="1"/>
              <a:t>zie</a:t>
            </a:r>
            <a:r>
              <a:rPr lang="en-GB" dirty="0"/>
              <a:t>: https://www.thuisarts.nl/zwangerschap-voorkomen/ik-heb-onveilige-seks-gehad-hoe-zorg-ik-dat-ik-niet-zwanger-word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morning-</a:t>
            </a:r>
            <a:r>
              <a:rPr lang="en-GB" dirty="0" err="1"/>
              <a:t>afterpil</a:t>
            </a:r>
            <a:r>
              <a:rPr lang="en-GB" dirty="0"/>
              <a:t> het </a:t>
            </a:r>
            <a:r>
              <a:rPr lang="en-GB" dirty="0" err="1"/>
              <a:t>baarmoederslijmvlies</a:t>
            </a:r>
            <a:r>
              <a:rPr lang="en-GB" dirty="0"/>
              <a:t> </a:t>
            </a:r>
            <a:r>
              <a:rPr lang="en-GB" dirty="0" err="1"/>
              <a:t>aanpast</a:t>
            </a:r>
            <a:r>
              <a:rPr lang="en-GB" dirty="0"/>
              <a:t>, </a:t>
            </a:r>
            <a:r>
              <a:rPr lang="en-GB" dirty="0" err="1"/>
              <a:t>zodat</a:t>
            </a:r>
            <a:r>
              <a:rPr lang="en-GB" dirty="0"/>
              <a:t> </a:t>
            </a:r>
            <a:r>
              <a:rPr lang="en-GB" dirty="0" err="1"/>
              <a:t>innesteling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hormonen</a:t>
            </a:r>
            <a:r>
              <a:rPr lang="en-GB" dirty="0"/>
              <a:t> in de morning-</a:t>
            </a:r>
            <a:r>
              <a:rPr lang="en-GB" dirty="0" err="1"/>
              <a:t>afterpil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abortus </a:t>
            </a:r>
            <a:r>
              <a:rPr lang="en-GB" dirty="0" err="1"/>
              <a:t>veroorzaken</a:t>
            </a:r>
            <a:r>
              <a:rPr lang="en-GB" dirty="0"/>
              <a:t>. </a:t>
            </a:r>
            <a:r>
              <a:rPr lang="en-GB" dirty="0" err="1"/>
              <a:t>Wellicht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verwarring</a:t>
            </a:r>
            <a:r>
              <a:rPr lang="en-GB" dirty="0"/>
              <a:t> met de abortus </a:t>
            </a:r>
            <a:r>
              <a:rPr lang="en-GB" dirty="0" err="1"/>
              <a:t>pil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2" name="Google Shape;182;g2865fedf8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65fedf89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bevruchting</a:t>
            </a:r>
            <a:r>
              <a:rPr lang="en-GB" dirty="0"/>
              <a:t> </a:t>
            </a:r>
            <a:r>
              <a:rPr lang="en-GB" dirty="0" err="1"/>
              <a:t>plaatsvindt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verkeerd</a:t>
            </a:r>
            <a:r>
              <a:rPr lang="en-GB" dirty="0"/>
              <a:t> </a:t>
            </a:r>
            <a:r>
              <a:rPr lang="en-GB" dirty="0" err="1"/>
              <a:t>deel</a:t>
            </a:r>
            <a:r>
              <a:rPr lang="en-GB" dirty="0"/>
              <a:t> van het </a:t>
            </a:r>
            <a:r>
              <a:rPr lang="en-GB" dirty="0" err="1"/>
              <a:t>voortplantingsstelsel</a:t>
            </a:r>
            <a:r>
              <a:rPr lang="en-GB" dirty="0"/>
              <a:t> van de vrouw.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het </a:t>
            </a:r>
            <a:r>
              <a:rPr lang="en-GB" dirty="0" err="1"/>
              <a:t>zaad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afgezet</a:t>
            </a:r>
            <a:r>
              <a:rPr lang="en-GB" dirty="0"/>
              <a:t>,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zij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de </a:t>
            </a:r>
            <a:r>
              <a:rPr lang="en-GB" dirty="0" err="1"/>
              <a:t>bevruchting</a:t>
            </a:r>
            <a:r>
              <a:rPr lang="en-GB" dirty="0"/>
              <a:t> </a:t>
            </a:r>
            <a:r>
              <a:rPr lang="en-GB" dirty="0" err="1"/>
              <a:t>plaatsvindt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het embryo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ontwikkelen</a:t>
            </a:r>
            <a:r>
              <a:rPr lang="en-GB" dirty="0"/>
              <a:t>,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zij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de </a:t>
            </a:r>
            <a:r>
              <a:rPr lang="en-GB" dirty="0" err="1"/>
              <a:t>bevruchting</a:t>
            </a:r>
            <a:r>
              <a:rPr lang="en-GB" dirty="0"/>
              <a:t> </a:t>
            </a:r>
            <a:r>
              <a:rPr lang="en-GB" dirty="0" err="1"/>
              <a:t>plaatsvindt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verwarren</a:t>
            </a:r>
            <a:r>
              <a:rPr lang="en-GB" dirty="0"/>
              <a:t> </a:t>
            </a:r>
            <a:r>
              <a:rPr lang="en-GB" dirty="0" err="1"/>
              <a:t>eileider</a:t>
            </a:r>
            <a:r>
              <a:rPr lang="en-GB" dirty="0"/>
              <a:t> en </a:t>
            </a:r>
            <a:r>
              <a:rPr lang="en-GB" dirty="0" err="1"/>
              <a:t>eierstok</a:t>
            </a:r>
            <a:r>
              <a:rPr lang="en-GB" dirty="0"/>
              <a:t> met </a:t>
            </a:r>
            <a:r>
              <a:rPr lang="en-GB" dirty="0" err="1"/>
              <a:t>elkaar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2" name="Google Shape;202;g2865fedf8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65fedf892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sterilisatie</a:t>
            </a:r>
            <a:r>
              <a:rPr lang="en-GB" dirty="0"/>
              <a:t> </a:t>
            </a:r>
            <a:r>
              <a:rPr lang="en-GB" dirty="0" err="1"/>
              <a:t>invloed</a:t>
            </a:r>
            <a:r>
              <a:rPr lang="en-GB" dirty="0"/>
              <a:t> op de </a:t>
            </a:r>
            <a:r>
              <a:rPr lang="en-GB" dirty="0" err="1"/>
              <a:t>zaadproductie</a:t>
            </a:r>
            <a:r>
              <a:rPr lang="en-GB" dirty="0"/>
              <a:t> en het </a:t>
            </a:r>
            <a:r>
              <a:rPr lang="en-GB" dirty="0" err="1"/>
              <a:t>orgasme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</a:t>
            </a:r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zaadcellen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orgasme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 is.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zaadleiders</a:t>
            </a:r>
            <a:r>
              <a:rPr lang="en-GB" dirty="0"/>
              <a:t> </a:t>
            </a:r>
            <a:r>
              <a:rPr lang="en-GB" dirty="0" err="1"/>
              <a:t>zaadcellen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sterilisatie</a:t>
            </a:r>
            <a:r>
              <a:rPr lang="en-GB" dirty="0"/>
              <a:t> </a:t>
            </a:r>
            <a:r>
              <a:rPr lang="en-GB" dirty="0" err="1"/>
              <a:t>invloed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op de </a:t>
            </a:r>
            <a:r>
              <a:rPr lang="en-GB" dirty="0" err="1"/>
              <a:t>hormoonhuishouding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5" name="Google Shape;225;g2865fedf89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65fedf892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sterilisatie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functies</a:t>
            </a:r>
            <a:r>
              <a:rPr lang="en-GB" dirty="0"/>
              <a:t> van het </a:t>
            </a:r>
            <a:r>
              <a:rPr lang="en-GB" dirty="0" err="1"/>
              <a:t>voortplantingsstelsel</a:t>
            </a:r>
            <a:r>
              <a:rPr lang="en-GB" dirty="0"/>
              <a:t> </a:t>
            </a:r>
            <a:r>
              <a:rPr lang="nl-NL" dirty="0"/>
              <a:t>beperkt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nl-NL" dirty="0"/>
              <a:t>de functie van de clitoris beperkt wordt, zoals bij besnijdenis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functie</a:t>
            </a:r>
            <a:r>
              <a:rPr lang="en-GB" dirty="0"/>
              <a:t> van de </a:t>
            </a:r>
            <a:r>
              <a:rPr lang="en-GB" dirty="0" err="1"/>
              <a:t>eierstok</a:t>
            </a:r>
            <a:r>
              <a:rPr lang="en-GB" dirty="0"/>
              <a:t> </a:t>
            </a:r>
            <a:r>
              <a:rPr lang="en-GB" dirty="0" err="1"/>
              <a:t>beperkt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nl-NL" dirty="0"/>
              <a:t>de functie van de baarmoeder / hormonen uit de eierstok beperkt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8" name="Google Shape;248;g2865fedf892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127760" y="2155501"/>
            <a:ext cx="68580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Voortplanting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</a:t>
            </a: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75" name="Google Shape;275;p22"/>
          <p:cNvGrpSpPr/>
          <p:nvPr/>
        </p:nvGrpSpPr>
        <p:grpSpPr>
          <a:xfrm>
            <a:off x="729438" y="1828745"/>
            <a:ext cx="908700" cy="908700"/>
            <a:chOff x="947033" y="2362454"/>
            <a:chExt cx="908700" cy="908700"/>
          </a:xfrm>
        </p:grpSpPr>
        <p:sp>
          <p:nvSpPr>
            <p:cNvPr id="276" name="Google Shape;276;p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78" name="Google Shape;278;p22"/>
          <p:cNvGrpSpPr/>
          <p:nvPr/>
        </p:nvGrpSpPr>
        <p:grpSpPr>
          <a:xfrm>
            <a:off x="729437" y="2927411"/>
            <a:ext cx="908700" cy="908700"/>
            <a:chOff x="4665644" y="2362454"/>
            <a:chExt cx="908700" cy="908700"/>
          </a:xfrm>
        </p:grpSpPr>
        <p:sp>
          <p:nvSpPr>
            <p:cNvPr id="279" name="Google Shape;279;p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81" name="Google Shape;281;p22"/>
          <p:cNvGrpSpPr/>
          <p:nvPr/>
        </p:nvGrpSpPr>
        <p:grpSpPr>
          <a:xfrm>
            <a:off x="729436" y="4063397"/>
            <a:ext cx="908700" cy="908700"/>
            <a:chOff x="947033" y="4156948"/>
            <a:chExt cx="908700" cy="908700"/>
          </a:xfrm>
        </p:grpSpPr>
        <p:sp>
          <p:nvSpPr>
            <p:cNvPr id="282" name="Google Shape;282;p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84" name="Google Shape;284;p22"/>
          <p:cNvGrpSpPr/>
          <p:nvPr/>
        </p:nvGrpSpPr>
        <p:grpSpPr>
          <a:xfrm>
            <a:off x="729436" y="5162063"/>
            <a:ext cx="908700" cy="908700"/>
            <a:chOff x="4665644" y="4148177"/>
            <a:chExt cx="908700" cy="908700"/>
          </a:xfrm>
        </p:grpSpPr>
        <p:sp>
          <p:nvSpPr>
            <p:cNvPr id="285" name="Google Shape;285;p2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87" name="Google Shape;287;p22"/>
          <p:cNvSpPr/>
          <p:nvPr/>
        </p:nvSpPr>
        <p:spPr>
          <a:xfrm>
            <a:off x="1880626" y="19884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 zaadcel; 1 eicel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1880626" y="30435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 zaadcellen; 1 eicel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1880625" y="41890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 zaadcel; 2 eicellen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2"/>
          <p:cNvSpPr/>
          <p:nvPr/>
        </p:nvSpPr>
        <p:spPr>
          <a:xfrm>
            <a:off x="1880624" y="53218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 zaadcellen; 2 eicellen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Wat is er nodig voor een eeneiige tweeling?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98" name="Google Shape;298;p23"/>
          <p:cNvGrpSpPr/>
          <p:nvPr/>
        </p:nvGrpSpPr>
        <p:grpSpPr>
          <a:xfrm>
            <a:off x="729438" y="1828745"/>
            <a:ext cx="908700" cy="908700"/>
            <a:chOff x="947033" y="2362454"/>
            <a:chExt cx="908700" cy="908700"/>
          </a:xfrm>
        </p:grpSpPr>
        <p:sp>
          <p:nvSpPr>
            <p:cNvPr id="299" name="Google Shape;299;p23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301" name="Google Shape;301;p23"/>
          <p:cNvGrpSpPr/>
          <p:nvPr/>
        </p:nvGrpSpPr>
        <p:grpSpPr>
          <a:xfrm>
            <a:off x="729437" y="2927411"/>
            <a:ext cx="908700" cy="908700"/>
            <a:chOff x="4665644" y="2362454"/>
            <a:chExt cx="908700" cy="908700"/>
          </a:xfrm>
        </p:grpSpPr>
        <p:sp>
          <p:nvSpPr>
            <p:cNvPr id="302" name="Google Shape;302;p23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304" name="Google Shape;304;p23"/>
          <p:cNvGrpSpPr/>
          <p:nvPr/>
        </p:nvGrpSpPr>
        <p:grpSpPr>
          <a:xfrm>
            <a:off x="729436" y="4063397"/>
            <a:ext cx="908700" cy="908700"/>
            <a:chOff x="947033" y="4156948"/>
            <a:chExt cx="908700" cy="908700"/>
          </a:xfrm>
        </p:grpSpPr>
        <p:sp>
          <p:nvSpPr>
            <p:cNvPr id="305" name="Google Shape;305;p23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307" name="Google Shape;307;p23"/>
          <p:cNvGrpSpPr/>
          <p:nvPr/>
        </p:nvGrpSpPr>
        <p:grpSpPr>
          <a:xfrm>
            <a:off x="729436" y="5162063"/>
            <a:ext cx="908700" cy="908700"/>
            <a:chOff x="4665644" y="4148177"/>
            <a:chExt cx="908700" cy="908700"/>
          </a:xfrm>
        </p:grpSpPr>
        <p:sp>
          <p:nvSpPr>
            <p:cNvPr id="308" name="Google Shape;308;p23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310" name="Google Shape;310;p23"/>
          <p:cNvSpPr/>
          <p:nvPr/>
        </p:nvSpPr>
        <p:spPr>
          <a:xfrm>
            <a:off x="1880626" y="19884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 zaadcel; 1 eicel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880626" y="30435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 zaadcellen; 1 eicel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1880625" y="41890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 zaadcel; 2 eicellen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1880624" y="53218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 zaadcellen; 2 eicellen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Wat is er nodig voor een twee-eiige tweeling?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2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321" name="Google Shape;321;p24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322" name="Google Shape;322;p2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324" name="Google Shape;324;p24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325" name="Google Shape;325;p2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327" name="Google Shape;327;p24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328" name="Google Shape;328;p2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330" name="Google Shape;330;p24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331" name="Google Shape;331;p2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333" name="Google Shape;333;p24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Alleen op de dag van de ovulatie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Op de dag van de ovulatie en één dag erna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Van drie dagen voor tot één dag na de ovulatie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Van drie dagen voor tot drie dagen na de ovulatie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In welke periode kan geslachtsgemeenschap leiden tot een bevruchte eicel?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344" name="Google Shape;344;p25"/>
          <p:cNvGrpSpPr/>
          <p:nvPr/>
        </p:nvGrpSpPr>
        <p:grpSpPr>
          <a:xfrm>
            <a:off x="729438" y="1405545"/>
            <a:ext cx="908700" cy="908700"/>
            <a:chOff x="947033" y="2362454"/>
            <a:chExt cx="908700" cy="908700"/>
          </a:xfrm>
        </p:grpSpPr>
        <p:sp>
          <p:nvSpPr>
            <p:cNvPr id="345" name="Google Shape;345;p25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347" name="Google Shape;347;p25"/>
          <p:cNvGrpSpPr/>
          <p:nvPr/>
        </p:nvGrpSpPr>
        <p:grpSpPr>
          <a:xfrm>
            <a:off x="729437" y="2504211"/>
            <a:ext cx="908700" cy="908700"/>
            <a:chOff x="4665644" y="2362454"/>
            <a:chExt cx="908700" cy="908700"/>
          </a:xfrm>
        </p:grpSpPr>
        <p:sp>
          <p:nvSpPr>
            <p:cNvPr id="348" name="Google Shape;348;p25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350" name="Google Shape;350;p25"/>
          <p:cNvGrpSpPr/>
          <p:nvPr/>
        </p:nvGrpSpPr>
        <p:grpSpPr>
          <a:xfrm>
            <a:off x="729436" y="3640197"/>
            <a:ext cx="908700" cy="908700"/>
            <a:chOff x="947033" y="4156948"/>
            <a:chExt cx="908700" cy="908700"/>
          </a:xfrm>
        </p:grpSpPr>
        <p:sp>
          <p:nvSpPr>
            <p:cNvPr id="351" name="Google Shape;351;p25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353" name="Google Shape;353;p25"/>
          <p:cNvGrpSpPr/>
          <p:nvPr/>
        </p:nvGrpSpPr>
        <p:grpSpPr>
          <a:xfrm>
            <a:off x="729436" y="4738863"/>
            <a:ext cx="908700" cy="908700"/>
            <a:chOff x="4665644" y="4148177"/>
            <a:chExt cx="908700" cy="908700"/>
          </a:xfrm>
        </p:grpSpPr>
        <p:sp>
          <p:nvSpPr>
            <p:cNvPr id="354" name="Google Shape;354;p25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356" name="Google Shape;356;p25"/>
          <p:cNvSpPr/>
          <p:nvPr/>
        </p:nvSpPr>
        <p:spPr>
          <a:xfrm>
            <a:off x="1880626" y="15652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Ja, de ovulatie kan eerder komen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1880626" y="26203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Ja, want de zaadcellen kunnen meerdere dagen leven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1880625" y="37658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Ja, want vrouwen hebben soms een cyclus van 24 dagen (12 is halverwege)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1880624" y="48986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 bovenstaande antwoorden zijn goed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5"/>
          <p:cNvSpPr txBox="1">
            <a:spLocks noGrp="1"/>
          </p:cNvSpPr>
          <p:nvPr>
            <p:ph type="title"/>
          </p:nvPr>
        </p:nvSpPr>
        <p:spPr>
          <a:xfrm>
            <a:off x="729425" y="396250"/>
            <a:ext cx="8414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Kan een vrouw op dag 12 zwanger worden?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3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69" name="Google Shape;36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1" name="Google Shape;371;p2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6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98" name="Google Shape;98;p14"/>
          <p:cNvGrpSpPr/>
          <p:nvPr/>
        </p:nvGrpSpPr>
        <p:grpSpPr>
          <a:xfrm>
            <a:off x="806913" y="1496245"/>
            <a:ext cx="8105487" cy="908646"/>
            <a:chOff x="806913" y="1496245"/>
            <a:chExt cx="8105487" cy="908646"/>
          </a:xfrm>
        </p:grpSpPr>
        <p:grpSp>
          <p:nvGrpSpPr>
            <p:cNvPr id="99" name="Google Shape;99;p14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00" name="Google Shape;100;p14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1" name="Google Shape;101;p14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102" name="Google Shape;102;p14"/>
            <p:cNvSpPr/>
            <p:nvPr/>
          </p:nvSpPr>
          <p:spPr>
            <a:xfrm>
              <a:off x="1958100" y="1655975"/>
              <a:ext cx="69543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Het bloed van de moeder gaat in de foetus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806912" y="2594911"/>
            <a:ext cx="8032288" cy="908646"/>
            <a:chOff x="806912" y="2594911"/>
            <a:chExt cx="8032288" cy="908646"/>
          </a:xfrm>
        </p:grpSpPr>
        <p:grpSp>
          <p:nvGrpSpPr>
            <p:cNvPr id="104" name="Google Shape;104;p14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05" name="Google Shape;105;p14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107" name="Google Shape;107;p14"/>
            <p:cNvSpPr/>
            <p:nvPr/>
          </p:nvSpPr>
          <p:spPr>
            <a:xfrm>
              <a:off x="1958100" y="2711025"/>
              <a:ext cx="68811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Het bloed van de foetus gaat naar de longen van de moeder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806911" y="3730897"/>
            <a:ext cx="7880789" cy="908646"/>
            <a:chOff x="806911" y="3730897"/>
            <a:chExt cx="7880789" cy="908646"/>
          </a:xfrm>
        </p:grpSpPr>
        <p:grpSp>
          <p:nvGrpSpPr>
            <p:cNvPr id="109" name="Google Shape;109;p14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10" name="Google Shape;110;p14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112" name="Google Shape;112;p14"/>
            <p:cNvSpPr/>
            <p:nvPr/>
          </p:nvSpPr>
          <p:spPr>
            <a:xfrm>
              <a:off x="1958100" y="3856600"/>
              <a:ext cx="67296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Het bloed mengt met elkaar in de placenta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114" name="Google Shape;114;p14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/>
              </a:p>
            </p:txBody>
          </p:sp>
        </p:grpSp>
        <p:sp>
          <p:nvSpPr>
            <p:cNvPr id="117" name="Google Shape;117;p14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Geen van bovenstaande 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Hoe komt de foetus aan zuurstof?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25" name="Google Shape;125;p15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26" name="Google Shape;126;p15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29" name="Google Shape;129;p15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32" name="Google Shape;132;p15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35" name="Google Shape;135;p15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Via zijn longen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Via de placenta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Via het vruchtwater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Geen van bovenstaande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Hoe komt de foetus aan zuurstof?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149" name="Google Shape;149;p16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152" name="Google Shape;152;p16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54" name="Google Shape;154;p16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155" name="Google Shape;155;p16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157" name="Google Shape;157;p16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Het verwijderen van de onbevruchte eicel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958100" y="3035975"/>
            <a:ext cx="6881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Het verwijderen van het baarmoederslijmvlies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Beide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Waarvoor dient de menstruatie?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168" name="Google Shape;168;p1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171" name="Google Shape;171;p1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174" name="Google Shape;174;p1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176" name="Google Shape;176;p17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Die verlaat het lichaam via de vagina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Die wordt afgebroken in de eileider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wordt afgebroken in de baarmoeder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Wat gebeurt er met een onbevruchte eicel?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187" name="Google Shape;187;p18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89" name="Google Shape;189;p18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190" name="Google Shape;190;p18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193" name="Google Shape;193;p18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195" name="Google Shape;195;p18"/>
          <p:cNvSpPr/>
          <p:nvPr/>
        </p:nvSpPr>
        <p:spPr>
          <a:xfrm>
            <a:off x="1121115" y="5380534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Het voorkomt ovulatie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Het voorkomt innesteling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Het veroorzaakt een abortus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Hoe werkt de morning-afterpil?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06" name="Google Shape;206;p19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07" name="Google Shape;207;p1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10" name="Google Shape;210;p1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12" name="Google Shape;212;p19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13" name="Google Shape;213;p1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15" name="Google Shape;215;p19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16" name="Google Shape;216;p1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18" name="Google Shape;218;p19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Vagina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Baarmoeder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Eileider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Eierstok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Op welke plek vindt de bevruchting plaats?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29" name="Google Shape;229;p20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30" name="Google Shape;230;p2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33" name="Google Shape;233;p2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36" name="Google Shape;236;p2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38" name="Google Shape;238;p20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39" name="Google Shape;239;p2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41" name="Google Shape;241;p20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orgasme krijgen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zaadcellen maken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sperma met zaadcellen maken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testosteron maken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3200">
                <a:solidFill>
                  <a:srgbClr val="202124"/>
                </a:solidFill>
              </a:rPr>
              <a:t>Na sterilisatie kan de man geen ...</a:t>
            </a:r>
            <a:br>
              <a:rPr lang="en-GB" sz="4570"/>
            </a:br>
            <a:endParaRPr sz="457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52" name="Google Shape;252;p21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253" name="Google Shape;253;p2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55" name="Google Shape;255;p21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256" name="Google Shape;256;p2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58" name="Google Shape;258;p21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59" name="Google Shape;259;p2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61" name="Google Shape;261;p21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62" name="Google Shape;262;p21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64" name="Google Shape;264;p21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orgasme krijgen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ovulatie krijgen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menstruatie krijgen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innesteling krijgen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3200">
                <a:solidFill>
                  <a:srgbClr val="202124"/>
                </a:solidFill>
              </a:rPr>
              <a:t>Na sterilisatie kan de vrouw geen ...</a:t>
            </a:r>
            <a:br>
              <a:rPr lang="en-GB" sz="4570"/>
            </a:br>
            <a:endParaRPr sz="457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1238</Words>
  <Application>Microsoft Office PowerPoint</Application>
  <PresentationFormat>Diavoorstelling (4:3)</PresentationFormat>
  <Paragraphs>191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Corbel</vt:lpstr>
      <vt:lpstr>Source Sans Pro</vt:lpstr>
      <vt:lpstr>Helvetica Neue</vt:lpstr>
      <vt:lpstr>Calibri</vt:lpstr>
      <vt:lpstr>Helvetica Neue Light</vt:lpstr>
      <vt:lpstr>Arial</vt:lpstr>
      <vt:lpstr>Tahoma</vt:lpstr>
      <vt:lpstr>Kantoorthema</vt:lpstr>
      <vt:lpstr>Voortplanting </vt:lpstr>
      <vt:lpstr>Hoe komt de foetus aan zuurstof? </vt:lpstr>
      <vt:lpstr>Hoe komt de foetus aan zuurstof? </vt:lpstr>
      <vt:lpstr>Waarvoor dient de menstruatie? </vt:lpstr>
      <vt:lpstr>Wat gebeurt er met een onbevruchte eicel?</vt:lpstr>
      <vt:lpstr>Hoe werkt de morning-afterpil? </vt:lpstr>
      <vt:lpstr>Op welke plek vindt de bevruchting plaats? </vt:lpstr>
      <vt:lpstr>Na sterilisatie kan de man geen ... </vt:lpstr>
      <vt:lpstr>Na sterilisatie kan de vrouw geen ... </vt:lpstr>
      <vt:lpstr>Wat is er nodig voor een eeneiige tweeling? </vt:lpstr>
      <vt:lpstr>Wat is er nodig voor een twee-eiige tweeling? </vt:lpstr>
      <vt:lpstr>In welke periode kan geslachtsgemeenschap leiden tot een bevruchte eicel? </vt:lpstr>
      <vt:lpstr>Kan een vrouw op dag 12 zwanger worden?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Voortplanting </dc:title>
  <cp:lastModifiedBy>Sofie Faes</cp:lastModifiedBy>
  <cp:revision>3</cp:revision>
  <dcterms:modified xsi:type="dcterms:W3CDTF">2023-12-16T12:58:38Z</dcterms:modified>
</cp:coreProperties>
</file>