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Corbel" panose="020B0503020204020204" pitchFamily="34" charset="0"/>
      <p:regular r:id="rId21"/>
      <p:bold r:id="rId22"/>
      <p:italic r:id="rId23"/>
      <p:boldItalic r:id="rId24"/>
    </p:embeddedFont>
    <p:embeddedFont>
      <p:font typeface="Helvetica Neue" panose="020B0604020202020204" charset="0"/>
      <p:regular r:id="rId25"/>
      <p:bold r:id="rId26"/>
      <p:italic r:id="rId27"/>
      <p:boldItalic r:id="rId28"/>
    </p:embeddedFont>
    <p:embeddedFont>
      <p:font typeface="Helvetica Neue Light" panose="020B0604020202020204" charset="0"/>
      <p:regular r:id="rId29"/>
      <p:bold r:id="rId30"/>
      <p:italic r:id="rId31"/>
      <p:boldItalic r:id="rId32"/>
    </p:embeddedFont>
    <p:embeddedFont>
      <p:font typeface="Source Sans Pro" panose="020B0503030403020204" pitchFamily="34" charset="0"/>
      <p:regular r:id="rId33"/>
      <p:bold r:id="rId34"/>
      <p:italic r:id="rId35"/>
      <p:boldItalic r:id="rId36"/>
    </p:embeddedFont>
    <p:embeddedFont>
      <p:font typeface="Tahoma" panose="020B0604030504040204" pitchFamily="34" charset="0"/>
      <p:regular r:id="rId37"/>
      <p:bold r:id="rId3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50754" autoAdjust="0"/>
  </p:normalViewPr>
  <p:slideViewPr>
    <p:cSldViewPr snapToGrid="0">
      <p:cViewPr varScale="1">
        <p:scale>
          <a:sx n="43" d="100"/>
          <a:sy n="43" d="100"/>
        </p:scale>
        <p:origin x="260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9" Type="http://schemas.openxmlformats.org/officeDocument/2006/relationships/presProps" Target="presProps.xml"/><Relationship Id="rId21" Type="http://schemas.openxmlformats.org/officeDocument/2006/relationships/font" Target="fonts/font5.fntdata"/><Relationship Id="rId34" Type="http://schemas.openxmlformats.org/officeDocument/2006/relationships/font" Target="fonts/font18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font" Target="fonts/font16.fntdata"/><Relationship Id="rId37" Type="http://schemas.openxmlformats.org/officeDocument/2006/relationships/font" Target="fonts/font21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36" Type="http://schemas.openxmlformats.org/officeDocument/2006/relationships/font" Target="fonts/font20.fntdata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font" Target="fonts/font1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font" Target="fonts/font14.fntdata"/><Relationship Id="rId35" Type="http://schemas.openxmlformats.org/officeDocument/2006/relationships/font" Target="fonts/font19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font" Target="fonts/font17.fntdata"/><Relationship Id="rId38" Type="http://schemas.openxmlformats.org/officeDocument/2006/relationships/font" Target="fonts/font2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‹nr.›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sa/4.0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a790cc44cf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g2a790cc44cf_0_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Dit is een PowerPoint met diagnostische vragen bij het thema ademhaling.</a:t>
            </a:r>
            <a:endParaRPr/>
          </a:p>
        </p:txBody>
      </p:sp>
      <p:sp>
        <p:nvSpPr>
          <p:cNvPr id="87" name="Google Shape;87;g2a790cc44cf_0_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2865fedf892_1_6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 err="1"/>
              <a:t>Misvatting</a:t>
            </a:r>
            <a:r>
              <a:rPr lang="en-GB" dirty="0"/>
              <a:t>: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eeneiige</a:t>
            </a:r>
            <a:r>
              <a:rPr lang="en-GB" dirty="0"/>
              <a:t> </a:t>
            </a:r>
            <a:r>
              <a:rPr lang="en-GB" dirty="0" err="1"/>
              <a:t>tweeling</a:t>
            </a:r>
            <a:r>
              <a:rPr lang="en-GB" dirty="0"/>
              <a:t> is </a:t>
            </a:r>
            <a:r>
              <a:rPr lang="en-GB" dirty="0" err="1"/>
              <a:t>ontstaan</a:t>
            </a:r>
            <a:r>
              <a:rPr lang="en-GB" dirty="0"/>
              <a:t> </a:t>
            </a:r>
            <a:r>
              <a:rPr lang="en-GB" dirty="0" err="1"/>
              <a:t>uit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eicel</a:t>
            </a:r>
            <a:r>
              <a:rPr lang="en-GB" dirty="0"/>
              <a:t> die is </a:t>
            </a:r>
            <a:r>
              <a:rPr lang="en-GB" dirty="0" err="1"/>
              <a:t>bevrucht</a:t>
            </a:r>
            <a:r>
              <a:rPr lang="en-GB" dirty="0"/>
              <a:t> door twee </a:t>
            </a:r>
            <a:r>
              <a:rPr lang="en-GB" dirty="0" err="1"/>
              <a:t>zaadcellen</a:t>
            </a:r>
            <a:r>
              <a:rPr lang="en-GB" dirty="0"/>
              <a:t>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A</a:t>
            </a:r>
            <a:r>
              <a:rPr lang="en-GB" dirty="0"/>
              <a:t> GOED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B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tweeling</a:t>
            </a:r>
            <a:r>
              <a:rPr lang="en-GB" dirty="0"/>
              <a:t> </a:t>
            </a:r>
            <a:r>
              <a:rPr lang="en-GB" dirty="0" err="1"/>
              <a:t>ontstaat</a:t>
            </a:r>
            <a:r>
              <a:rPr lang="en-GB" dirty="0"/>
              <a:t> door twee </a:t>
            </a:r>
            <a:r>
              <a:rPr lang="en-GB" dirty="0" err="1"/>
              <a:t>zaadcellen</a:t>
            </a:r>
            <a:r>
              <a:rPr lang="en-GB" dirty="0"/>
              <a:t>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C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nl-NL" dirty="0"/>
              <a:t>denk dat een tweeling kan ontstaan uit twee eicellen en één zaadcel.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D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halen</a:t>
            </a:r>
            <a:r>
              <a:rPr lang="en-GB" dirty="0"/>
              <a:t> </a:t>
            </a:r>
            <a:r>
              <a:rPr lang="en-GB" dirty="0" err="1"/>
              <a:t>eeneiige</a:t>
            </a:r>
            <a:r>
              <a:rPr lang="en-GB" dirty="0"/>
              <a:t> en </a:t>
            </a:r>
            <a:r>
              <a:rPr lang="en-GB" dirty="0" err="1"/>
              <a:t>tweeeiige</a:t>
            </a:r>
            <a:r>
              <a:rPr lang="en-GB" dirty="0"/>
              <a:t> </a:t>
            </a:r>
            <a:r>
              <a:rPr lang="en-GB" dirty="0" err="1"/>
              <a:t>tweeling</a:t>
            </a:r>
            <a:r>
              <a:rPr lang="en-GB" dirty="0"/>
              <a:t> door </a:t>
            </a:r>
            <a:r>
              <a:rPr lang="en-GB" dirty="0" err="1"/>
              <a:t>elkaar</a:t>
            </a:r>
            <a:r>
              <a:rPr lang="en-GB" dirty="0"/>
              <a:t>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271" name="Google Shape;271;g2865fedf892_1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2865fedf892_1_9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 err="1"/>
              <a:t>Misvatting</a:t>
            </a:r>
            <a:r>
              <a:rPr lang="en-GB" dirty="0"/>
              <a:t>: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tweeling</a:t>
            </a:r>
            <a:r>
              <a:rPr lang="en-GB" dirty="0"/>
              <a:t> is </a:t>
            </a:r>
            <a:r>
              <a:rPr lang="en-GB" dirty="0" err="1"/>
              <a:t>ontstaan</a:t>
            </a:r>
            <a:r>
              <a:rPr lang="en-GB" dirty="0"/>
              <a:t> </a:t>
            </a:r>
            <a:r>
              <a:rPr lang="en-GB" dirty="0" err="1"/>
              <a:t>uit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eicel</a:t>
            </a:r>
            <a:r>
              <a:rPr lang="en-GB" dirty="0"/>
              <a:t> die is </a:t>
            </a:r>
            <a:r>
              <a:rPr lang="en-GB" dirty="0" err="1"/>
              <a:t>bevrucht</a:t>
            </a:r>
            <a:r>
              <a:rPr lang="en-GB" dirty="0"/>
              <a:t> door twee </a:t>
            </a:r>
            <a:r>
              <a:rPr lang="en-GB" dirty="0" err="1"/>
              <a:t>zaadcellen</a:t>
            </a:r>
            <a:r>
              <a:rPr lang="en-GB" dirty="0"/>
              <a:t>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A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halen</a:t>
            </a:r>
            <a:r>
              <a:rPr lang="en-GB" dirty="0"/>
              <a:t> </a:t>
            </a:r>
            <a:r>
              <a:rPr lang="en-GB" dirty="0" err="1"/>
              <a:t>eeneiige</a:t>
            </a:r>
            <a:r>
              <a:rPr lang="en-GB" dirty="0"/>
              <a:t> en </a:t>
            </a:r>
            <a:r>
              <a:rPr lang="en-GB" dirty="0" err="1"/>
              <a:t>tweeeiige</a:t>
            </a:r>
            <a:r>
              <a:rPr lang="en-GB" dirty="0"/>
              <a:t> </a:t>
            </a:r>
            <a:r>
              <a:rPr lang="en-GB" dirty="0" err="1"/>
              <a:t>tweelingen</a:t>
            </a:r>
            <a:r>
              <a:rPr lang="en-GB" dirty="0"/>
              <a:t> door </a:t>
            </a:r>
            <a:r>
              <a:rPr lang="en-GB" dirty="0" err="1"/>
              <a:t>elkaar</a:t>
            </a:r>
            <a:r>
              <a:rPr lang="en-GB" dirty="0"/>
              <a:t>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B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tweeling</a:t>
            </a:r>
            <a:r>
              <a:rPr lang="en-GB" dirty="0"/>
              <a:t> is </a:t>
            </a:r>
            <a:r>
              <a:rPr lang="en-GB" dirty="0" err="1"/>
              <a:t>ontstaan</a:t>
            </a:r>
            <a:r>
              <a:rPr lang="en-GB" dirty="0"/>
              <a:t> </a:t>
            </a:r>
            <a:r>
              <a:rPr lang="en-GB" dirty="0" err="1"/>
              <a:t>uit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eicel</a:t>
            </a:r>
            <a:r>
              <a:rPr lang="en-GB" dirty="0"/>
              <a:t> die is </a:t>
            </a:r>
            <a:r>
              <a:rPr lang="en-GB" dirty="0" err="1"/>
              <a:t>bevrucht</a:t>
            </a:r>
            <a:r>
              <a:rPr lang="en-GB" dirty="0"/>
              <a:t> door twee </a:t>
            </a:r>
            <a:r>
              <a:rPr lang="en-GB" dirty="0" err="1"/>
              <a:t>zaadcellen</a:t>
            </a:r>
            <a:r>
              <a:rPr lang="en-GB" dirty="0"/>
              <a:t>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C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de twee </a:t>
            </a:r>
            <a:r>
              <a:rPr lang="en-GB" dirty="0" err="1"/>
              <a:t>eicellen</a:t>
            </a:r>
            <a:r>
              <a:rPr lang="en-GB" dirty="0"/>
              <a:t> door </a:t>
            </a:r>
            <a:r>
              <a:rPr lang="en-GB" dirty="0" err="1"/>
              <a:t>één</a:t>
            </a:r>
            <a:r>
              <a:rPr lang="en-GB" dirty="0"/>
              <a:t> </a:t>
            </a:r>
            <a:r>
              <a:rPr lang="en-GB" dirty="0" err="1"/>
              <a:t>zaadcel</a:t>
            </a:r>
            <a:r>
              <a:rPr lang="en-GB" dirty="0"/>
              <a:t> </a:t>
            </a:r>
            <a:r>
              <a:rPr lang="nl-NL" dirty="0"/>
              <a:t>worden bevrucht.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D</a:t>
            </a:r>
            <a:r>
              <a:rPr lang="en-GB" dirty="0"/>
              <a:t> GOED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294" name="Google Shape;294;g2865fedf892_1_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g2865fedf892_1_1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 err="1"/>
              <a:t>Misvatting</a:t>
            </a:r>
            <a:r>
              <a:rPr lang="en-GB" dirty="0"/>
              <a:t>: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vrouwen</a:t>
            </a:r>
            <a:r>
              <a:rPr lang="en-GB" dirty="0"/>
              <a:t> </a:t>
            </a:r>
            <a:r>
              <a:rPr lang="en-GB" dirty="0" err="1"/>
              <a:t>alleen</a:t>
            </a:r>
            <a:r>
              <a:rPr lang="en-GB" dirty="0"/>
              <a:t> </a:t>
            </a:r>
            <a:r>
              <a:rPr lang="en-GB" dirty="0" err="1"/>
              <a:t>vruchtbaar</a:t>
            </a:r>
            <a:r>
              <a:rPr lang="en-GB" dirty="0"/>
              <a:t> </a:t>
            </a:r>
            <a:r>
              <a:rPr lang="en-GB" dirty="0" err="1"/>
              <a:t>zijn</a:t>
            </a:r>
            <a:r>
              <a:rPr lang="en-GB" dirty="0"/>
              <a:t> </a:t>
            </a:r>
            <a:r>
              <a:rPr lang="en-GB" dirty="0" err="1"/>
              <a:t>tijdens</a:t>
            </a:r>
            <a:r>
              <a:rPr lang="en-GB" dirty="0"/>
              <a:t> de </a:t>
            </a:r>
            <a:r>
              <a:rPr lang="en-GB" dirty="0" err="1"/>
              <a:t>ovulatie</a:t>
            </a:r>
            <a:r>
              <a:rPr lang="en-GB" dirty="0"/>
              <a:t> en </a:t>
            </a:r>
            <a:r>
              <a:rPr lang="en-GB" dirty="0" err="1"/>
              <a:t>weten</a:t>
            </a:r>
            <a:r>
              <a:rPr lang="en-GB" dirty="0"/>
              <a:t> nu </a:t>
            </a:r>
            <a:r>
              <a:rPr lang="en-GB" dirty="0" err="1"/>
              <a:t>hoelang</a:t>
            </a:r>
            <a:r>
              <a:rPr lang="en-GB" dirty="0"/>
              <a:t> de </a:t>
            </a:r>
            <a:r>
              <a:rPr lang="en-GB" dirty="0" err="1"/>
              <a:t>zaadcel</a:t>
            </a:r>
            <a:r>
              <a:rPr lang="en-GB" dirty="0"/>
              <a:t> en </a:t>
            </a:r>
            <a:r>
              <a:rPr lang="en-GB" dirty="0" err="1"/>
              <a:t>eicel</a:t>
            </a:r>
            <a:r>
              <a:rPr lang="en-GB" dirty="0"/>
              <a:t> </a:t>
            </a:r>
            <a:r>
              <a:rPr lang="en-GB" dirty="0" err="1"/>
              <a:t>leven</a:t>
            </a:r>
            <a:r>
              <a:rPr lang="en-GB" dirty="0"/>
              <a:t>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C</a:t>
            </a:r>
            <a:r>
              <a:rPr lang="en-GB" dirty="0"/>
              <a:t> GOED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GB"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0" dirty="0" err="1"/>
              <a:t>Doordat</a:t>
            </a:r>
            <a:r>
              <a:rPr lang="en-GB" b="0" dirty="0"/>
              <a:t> de </a:t>
            </a:r>
            <a:r>
              <a:rPr lang="en-GB" b="0" dirty="0" err="1"/>
              <a:t>zaadcel</a:t>
            </a:r>
            <a:r>
              <a:rPr lang="en-GB" b="0" dirty="0"/>
              <a:t> </a:t>
            </a:r>
            <a:r>
              <a:rPr lang="en-GB" b="0" dirty="0" err="1"/>
              <a:t>meerdere</a:t>
            </a:r>
            <a:r>
              <a:rPr lang="en-GB" b="0" dirty="0"/>
              <a:t> </a:t>
            </a:r>
            <a:r>
              <a:rPr lang="en-GB" b="0" dirty="0" err="1"/>
              <a:t>dagen</a:t>
            </a:r>
            <a:r>
              <a:rPr lang="en-GB" b="0" dirty="0"/>
              <a:t> (</a:t>
            </a:r>
            <a:r>
              <a:rPr lang="en-GB" b="0" dirty="0" err="1"/>
              <a:t>ongeveer</a:t>
            </a:r>
            <a:r>
              <a:rPr lang="en-GB" b="0" dirty="0"/>
              <a:t> 3) </a:t>
            </a:r>
            <a:r>
              <a:rPr lang="en-GB" b="0" dirty="0" err="1"/>
              <a:t>kan</a:t>
            </a:r>
            <a:r>
              <a:rPr lang="en-GB" b="0" dirty="0"/>
              <a:t> </a:t>
            </a:r>
            <a:r>
              <a:rPr lang="en-GB" b="0" dirty="0" err="1"/>
              <a:t>blijven</a:t>
            </a:r>
            <a:r>
              <a:rPr lang="en-GB" b="0" dirty="0"/>
              <a:t> </a:t>
            </a:r>
            <a:r>
              <a:rPr lang="en-GB" b="0" dirty="0" err="1"/>
              <a:t>leven</a:t>
            </a:r>
            <a:r>
              <a:rPr lang="en-GB" b="0" dirty="0"/>
              <a:t> in de </a:t>
            </a:r>
            <a:r>
              <a:rPr lang="en-GB" b="0" dirty="0" err="1"/>
              <a:t>eierstok</a:t>
            </a:r>
            <a:r>
              <a:rPr lang="en-GB" b="0" dirty="0"/>
              <a:t>, </a:t>
            </a:r>
            <a:r>
              <a:rPr lang="en-GB" b="0" dirty="0" err="1"/>
              <a:t>kan</a:t>
            </a:r>
            <a:r>
              <a:rPr lang="en-GB" b="0" dirty="0"/>
              <a:t> </a:t>
            </a:r>
            <a:r>
              <a:rPr lang="en-GB" b="0" dirty="0" err="1"/>
              <a:t>seks</a:t>
            </a:r>
            <a:r>
              <a:rPr lang="en-GB" b="0" dirty="0"/>
              <a:t> </a:t>
            </a:r>
            <a:r>
              <a:rPr lang="en-GB" b="0" dirty="0" err="1"/>
              <a:t>ook</a:t>
            </a:r>
            <a:r>
              <a:rPr lang="en-GB" b="0" dirty="0"/>
              <a:t> 3 </a:t>
            </a:r>
            <a:r>
              <a:rPr lang="en-GB" b="0" dirty="0" err="1"/>
              <a:t>dagen</a:t>
            </a:r>
            <a:r>
              <a:rPr lang="en-GB" b="0" dirty="0"/>
              <a:t> </a:t>
            </a:r>
            <a:r>
              <a:rPr lang="en-GB" b="0" dirty="0" err="1"/>
              <a:t>voor</a:t>
            </a:r>
            <a:r>
              <a:rPr lang="en-GB" b="0" dirty="0"/>
              <a:t> de </a:t>
            </a:r>
            <a:r>
              <a:rPr lang="en-GB" b="0" dirty="0" err="1"/>
              <a:t>ovulatie</a:t>
            </a:r>
            <a:r>
              <a:rPr lang="en-GB" b="0" dirty="0"/>
              <a:t> tot </a:t>
            </a:r>
            <a:r>
              <a:rPr lang="en-GB" b="0" dirty="0" err="1"/>
              <a:t>een</a:t>
            </a:r>
            <a:r>
              <a:rPr lang="en-GB" b="0" dirty="0"/>
              <a:t> </a:t>
            </a:r>
            <a:r>
              <a:rPr lang="en-GB" b="0" dirty="0" err="1"/>
              <a:t>bevruchting</a:t>
            </a:r>
            <a:r>
              <a:rPr lang="en-GB" b="0" dirty="0"/>
              <a:t> </a:t>
            </a:r>
            <a:r>
              <a:rPr lang="en-GB" b="0" dirty="0" err="1"/>
              <a:t>leiden</a:t>
            </a:r>
            <a:r>
              <a:rPr lang="en-GB" b="0" dirty="0"/>
              <a:t>. De </a:t>
            </a:r>
            <a:r>
              <a:rPr lang="en-GB" b="0" dirty="0" err="1"/>
              <a:t>eicel</a:t>
            </a:r>
            <a:r>
              <a:rPr lang="en-GB" b="0" dirty="0"/>
              <a:t> left </a:t>
            </a:r>
            <a:r>
              <a:rPr lang="en-GB" b="0" dirty="0" err="1"/>
              <a:t>ongeveer</a:t>
            </a:r>
            <a:r>
              <a:rPr lang="en-GB" b="0" dirty="0"/>
              <a:t> 24 </a:t>
            </a:r>
            <a:r>
              <a:rPr lang="en-GB" b="0" dirty="0" err="1"/>
              <a:t>uur</a:t>
            </a:r>
            <a:r>
              <a:rPr lang="en-GB" b="0" dirty="0"/>
              <a:t> </a:t>
            </a:r>
            <a:r>
              <a:rPr lang="en-GB" b="0" dirty="0" err="1"/>
              <a:t>dus</a:t>
            </a:r>
            <a:r>
              <a:rPr lang="en-GB" b="0" dirty="0"/>
              <a:t> maximal </a:t>
            </a:r>
            <a:r>
              <a:rPr lang="en-GB" b="0" dirty="0" err="1"/>
              <a:t>een</a:t>
            </a:r>
            <a:r>
              <a:rPr lang="en-GB" b="0" dirty="0"/>
              <a:t> </a:t>
            </a:r>
            <a:r>
              <a:rPr lang="en-GB" b="0" dirty="0" err="1"/>
              <a:t>dag</a:t>
            </a:r>
            <a:r>
              <a:rPr lang="en-GB" b="0" dirty="0"/>
              <a:t> </a:t>
            </a:r>
            <a:r>
              <a:rPr lang="en-GB" b="0" dirty="0" err="1"/>
              <a:t>na</a:t>
            </a:r>
            <a:r>
              <a:rPr lang="en-GB" b="0" dirty="0"/>
              <a:t> de </a:t>
            </a:r>
            <a:r>
              <a:rPr lang="en-GB" b="0" dirty="0" err="1"/>
              <a:t>ovulatie</a:t>
            </a:r>
            <a:r>
              <a:rPr lang="en-GB" b="0" dirty="0"/>
              <a:t> </a:t>
            </a:r>
            <a:r>
              <a:rPr lang="en-GB" b="0" dirty="0" err="1"/>
              <a:t>kan</a:t>
            </a:r>
            <a:r>
              <a:rPr lang="en-GB" b="0" dirty="0"/>
              <a:t> er </a:t>
            </a:r>
            <a:r>
              <a:rPr lang="en-GB" b="0" dirty="0" err="1"/>
              <a:t>nog</a:t>
            </a:r>
            <a:r>
              <a:rPr lang="en-GB" b="0" dirty="0"/>
              <a:t> </a:t>
            </a:r>
            <a:r>
              <a:rPr lang="en-GB" b="0" dirty="0" err="1"/>
              <a:t>bevruchting</a:t>
            </a:r>
            <a:r>
              <a:rPr lang="en-GB" b="0" dirty="0"/>
              <a:t> </a:t>
            </a:r>
            <a:r>
              <a:rPr lang="en-GB" b="0" dirty="0" err="1"/>
              <a:t>optreden</a:t>
            </a:r>
            <a:r>
              <a:rPr lang="en-GB" b="0" dirty="0"/>
              <a:t>.</a:t>
            </a:r>
            <a:endParaRPr b="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317" name="Google Shape;317;g2865fedf892_1_1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2865fedf892_1_1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 err="1"/>
              <a:t>Misvatting</a:t>
            </a:r>
            <a:r>
              <a:rPr lang="en-GB" dirty="0"/>
              <a:t>: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de </a:t>
            </a:r>
            <a:r>
              <a:rPr lang="en-GB" dirty="0" err="1"/>
              <a:t>ovulatie</a:t>
            </a:r>
            <a:r>
              <a:rPr lang="en-GB" dirty="0"/>
              <a:t> </a:t>
            </a:r>
            <a:r>
              <a:rPr lang="en-GB" dirty="0" err="1"/>
              <a:t>altijd</a:t>
            </a:r>
            <a:r>
              <a:rPr lang="en-GB" dirty="0"/>
              <a:t> op de 14e </a:t>
            </a:r>
            <a:r>
              <a:rPr lang="en-GB" dirty="0" err="1"/>
              <a:t>dag</a:t>
            </a:r>
            <a:r>
              <a:rPr lang="en-GB" dirty="0"/>
              <a:t> </a:t>
            </a:r>
            <a:r>
              <a:rPr lang="en-GB" dirty="0" err="1"/>
              <a:t>plaatsvindt</a:t>
            </a:r>
            <a:r>
              <a:rPr lang="en-GB" dirty="0"/>
              <a:t> en </a:t>
            </a:r>
            <a:r>
              <a:rPr lang="en-GB" dirty="0" err="1"/>
              <a:t>zijn</a:t>
            </a:r>
            <a:r>
              <a:rPr lang="en-GB" dirty="0"/>
              <a:t> </a:t>
            </a:r>
            <a:r>
              <a:rPr lang="en-GB" dirty="0" err="1"/>
              <a:t>zich</a:t>
            </a:r>
            <a:r>
              <a:rPr lang="en-GB" dirty="0"/>
              <a:t> </a:t>
            </a:r>
            <a:r>
              <a:rPr lang="en-GB" dirty="0" err="1"/>
              <a:t>niet</a:t>
            </a:r>
            <a:r>
              <a:rPr lang="en-GB" dirty="0"/>
              <a:t> </a:t>
            </a:r>
            <a:r>
              <a:rPr lang="en-GB" dirty="0" err="1"/>
              <a:t>bewust</a:t>
            </a:r>
            <a:r>
              <a:rPr lang="en-GB" dirty="0"/>
              <a:t> van de </a:t>
            </a:r>
            <a:r>
              <a:rPr lang="en-GB" dirty="0" err="1"/>
              <a:t>manieren</a:t>
            </a:r>
            <a:r>
              <a:rPr lang="en-GB" dirty="0"/>
              <a:t> </a:t>
            </a:r>
            <a:r>
              <a:rPr lang="en-GB" dirty="0" err="1"/>
              <a:t>waarop</a:t>
            </a:r>
            <a:r>
              <a:rPr lang="en-GB" dirty="0"/>
              <a:t> </a:t>
            </a:r>
            <a:r>
              <a:rPr lang="en-GB" dirty="0" err="1"/>
              <a:t>dit</a:t>
            </a:r>
            <a:r>
              <a:rPr lang="en-GB" dirty="0"/>
              <a:t> </a:t>
            </a:r>
            <a:r>
              <a:rPr lang="en-GB" dirty="0" err="1"/>
              <a:t>kan</a:t>
            </a:r>
            <a:r>
              <a:rPr lang="en-GB" dirty="0"/>
              <a:t> </a:t>
            </a:r>
            <a:r>
              <a:rPr lang="en-GB" dirty="0" err="1"/>
              <a:t>afwijken</a:t>
            </a:r>
            <a:endParaRPr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D</a:t>
            </a:r>
            <a:r>
              <a:rPr lang="en-GB" dirty="0"/>
              <a:t> GOED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340" name="Google Shape;340;g2865fedf892_1_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28659bc701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3" name="Google Shape;363;g28659bc7018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/>
              <a:t>De vragen en toelichtingen vallen onder een </a:t>
            </a:r>
            <a:r>
              <a:rPr lang="en-GB" b="0" i="0">
                <a:latin typeface="Source Sans Pro"/>
                <a:ea typeface="Source Sans Pro"/>
                <a:cs typeface="Source Sans Pro"/>
                <a:sym typeface="Source Sans Pro"/>
              </a:rPr>
              <a:t>CC BY-SA 4.0 licentie:</a:t>
            </a:r>
            <a:r>
              <a:rPr lang="en-GB" b="0" i="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GB" b="0" u="sng">
                <a:solidFill>
                  <a:schemeClr val="hlink"/>
                </a:solidFill>
                <a:hlinkClick r:id="rId3"/>
              </a:rPr>
              <a:t>https://creativecommons.org/licenses/by-sa/4.0</a:t>
            </a:r>
            <a:r>
              <a:rPr lang="en-GB" b="0" u="none"/>
              <a:t> </a:t>
            </a:r>
            <a:endParaRPr/>
          </a:p>
        </p:txBody>
      </p:sp>
      <p:sp>
        <p:nvSpPr>
          <p:cNvPr id="364" name="Google Shape;364;g28659bc7018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14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err="1"/>
              <a:t>Misvatting</a:t>
            </a:r>
            <a:r>
              <a:rPr lang="en-GB" dirty="0"/>
              <a:t>: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het </a:t>
            </a:r>
            <a:r>
              <a:rPr lang="en-GB" dirty="0" err="1"/>
              <a:t>bloed</a:t>
            </a:r>
            <a:r>
              <a:rPr lang="en-GB" dirty="0"/>
              <a:t> van </a:t>
            </a:r>
            <a:r>
              <a:rPr lang="en-GB" dirty="0" err="1"/>
              <a:t>moeder</a:t>
            </a:r>
            <a:r>
              <a:rPr lang="en-GB" dirty="0"/>
              <a:t> en foetus </a:t>
            </a:r>
            <a:r>
              <a:rPr lang="en-GB" dirty="0" err="1"/>
              <a:t>mengt</a:t>
            </a:r>
            <a:r>
              <a:rPr lang="en-GB" dirty="0"/>
              <a:t>.</a:t>
            </a:r>
            <a:endParaRPr sz="11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/>
              <a:t>A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het </a:t>
            </a:r>
            <a:r>
              <a:rPr lang="en-GB" dirty="0" err="1"/>
              <a:t>bloed</a:t>
            </a:r>
            <a:r>
              <a:rPr lang="en-GB" dirty="0"/>
              <a:t> van de </a:t>
            </a:r>
            <a:r>
              <a:rPr lang="en-GB" dirty="0" err="1"/>
              <a:t>moeder</a:t>
            </a:r>
            <a:r>
              <a:rPr lang="en-GB" dirty="0"/>
              <a:t> het </a:t>
            </a:r>
            <a:r>
              <a:rPr lang="en-GB" dirty="0" err="1"/>
              <a:t>zuurstof</a:t>
            </a:r>
            <a:r>
              <a:rPr lang="en-GB" dirty="0"/>
              <a:t> </a:t>
            </a:r>
            <a:r>
              <a:rPr lang="en-GB" dirty="0" err="1"/>
              <a:t>brengt</a:t>
            </a:r>
            <a:r>
              <a:rPr lang="en-GB" dirty="0"/>
              <a:t> </a:t>
            </a:r>
            <a:r>
              <a:rPr lang="en-GB" dirty="0" err="1"/>
              <a:t>naar</a:t>
            </a:r>
            <a:r>
              <a:rPr lang="en-GB" dirty="0"/>
              <a:t> het </a:t>
            </a:r>
            <a:r>
              <a:rPr lang="en-GB" dirty="0" err="1"/>
              <a:t>weefsel</a:t>
            </a:r>
            <a:r>
              <a:rPr lang="en-GB" dirty="0"/>
              <a:t> van de foetus.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/>
              <a:t>B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het </a:t>
            </a:r>
            <a:r>
              <a:rPr lang="en-GB" dirty="0" err="1"/>
              <a:t>bloed</a:t>
            </a:r>
            <a:r>
              <a:rPr lang="en-GB" dirty="0"/>
              <a:t> van het kind het </a:t>
            </a:r>
            <a:r>
              <a:rPr lang="en-GB" dirty="0" err="1"/>
              <a:t>lichaam</a:t>
            </a:r>
            <a:r>
              <a:rPr lang="en-GB" dirty="0"/>
              <a:t> van de </a:t>
            </a:r>
            <a:r>
              <a:rPr lang="en-GB" dirty="0" err="1"/>
              <a:t>moeder</a:t>
            </a:r>
            <a:r>
              <a:rPr lang="en-GB" dirty="0"/>
              <a:t> in </a:t>
            </a:r>
            <a:r>
              <a:rPr lang="en-GB" dirty="0" err="1"/>
              <a:t>gaat</a:t>
            </a:r>
            <a:r>
              <a:rPr lang="en-GB" dirty="0"/>
              <a:t>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/>
              <a:t>C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in de placenta het </a:t>
            </a:r>
            <a:r>
              <a:rPr lang="en-GB" dirty="0" err="1"/>
              <a:t>bloed</a:t>
            </a:r>
            <a:r>
              <a:rPr lang="en-GB" dirty="0"/>
              <a:t> van </a:t>
            </a:r>
            <a:r>
              <a:rPr lang="en-GB" dirty="0" err="1"/>
              <a:t>moeder</a:t>
            </a:r>
            <a:r>
              <a:rPr lang="en-GB" dirty="0"/>
              <a:t> en kind </a:t>
            </a:r>
            <a:r>
              <a:rPr lang="en-GB" dirty="0" err="1"/>
              <a:t>mengt</a:t>
            </a:r>
            <a:r>
              <a:rPr lang="en-GB" dirty="0"/>
              <a:t> en zo </a:t>
            </a:r>
            <a:r>
              <a:rPr lang="en-GB" dirty="0" err="1"/>
              <a:t>stoffen</a:t>
            </a:r>
            <a:r>
              <a:rPr lang="en-GB" dirty="0"/>
              <a:t> </a:t>
            </a:r>
            <a:r>
              <a:rPr lang="en-GB" dirty="0" err="1"/>
              <a:t>uitwisselt</a:t>
            </a:r>
            <a:r>
              <a:rPr lang="en-GB" dirty="0"/>
              <a:t>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/>
              <a:t>D</a:t>
            </a:r>
            <a:r>
              <a:rPr lang="en-GB" dirty="0"/>
              <a:t> GOED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9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13930a8b2a2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 err="1"/>
              <a:t>Misvatting</a:t>
            </a:r>
            <a:r>
              <a:rPr lang="en-GB" dirty="0"/>
              <a:t>: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begrijpen</a:t>
            </a:r>
            <a:r>
              <a:rPr lang="en-GB" dirty="0"/>
              <a:t> </a:t>
            </a:r>
            <a:r>
              <a:rPr lang="en-GB" dirty="0" err="1"/>
              <a:t>niet</a:t>
            </a:r>
            <a:r>
              <a:rPr lang="en-GB" dirty="0"/>
              <a:t> </a:t>
            </a:r>
            <a:r>
              <a:rPr lang="en-GB" dirty="0" err="1"/>
              <a:t>goed</a:t>
            </a:r>
            <a:r>
              <a:rPr lang="en-GB" dirty="0"/>
              <a:t> </a:t>
            </a:r>
            <a:r>
              <a:rPr lang="en-GB" dirty="0" err="1"/>
              <a:t>waar</a:t>
            </a:r>
            <a:r>
              <a:rPr lang="en-GB" dirty="0"/>
              <a:t> de foetus </a:t>
            </a:r>
            <a:r>
              <a:rPr lang="en-GB" dirty="0" err="1"/>
              <a:t>zuurstof</a:t>
            </a:r>
            <a:r>
              <a:rPr lang="en-GB" dirty="0"/>
              <a:t> </a:t>
            </a:r>
            <a:r>
              <a:rPr lang="en-GB" dirty="0" err="1"/>
              <a:t>vandaan</a:t>
            </a:r>
            <a:r>
              <a:rPr lang="en-GB" dirty="0"/>
              <a:t> </a:t>
            </a:r>
            <a:r>
              <a:rPr lang="en-GB" dirty="0" err="1"/>
              <a:t>haalt</a:t>
            </a:r>
            <a:r>
              <a:rPr lang="en-GB" dirty="0"/>
              <a:t>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A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denkt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de foetus met </a:t>
            </a:r>
            <a:r>
              <a:rPr lang="en-GB" dirty="0" err="1"/>
              <a:t>zijn</a:t>
            </a:r>
            <a:r>
              <a:rPr lang="en-GB" dirty="0"/>
              <a:t> eigen </a:t>
            </a:r>
            <a:r>
              <a:rPr lang="en-GB" dirty="0" err="1"/>
              <a:t>longen</a:t>
            </a:r>
            <a:r>
              <a:rPr lang="en-GB" dirty="0"/>
              <a:t> </a:t>
            </a:r>
            <a:r>
              <a:rPr lang="en-GB" dirty="0" err="1"/>
              <a:t>zuurstof</a:t>
            </a:r>
            <a:r>
              <a:rPr lang="en-GB" dirty="0"/>
              <a:t> </a:t>
            </a:r>
            <a:r>
              <a:rPr lang="en-GB" dirty="0" err="1"/>
              <a:t>kan</a:t>
            </a:r>
            <a:r>
              <a:rPr lang="en-GB" dirty="0"/>
              <a:t> </a:t>
            </a:r>
            <a:r>
              <a:rPr lang="en-GB" dirty="0" err="1"/>
              <a:t>opnemen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B</a:t>
            </a:r>
            <a:r>
              <a:rPr lang="en-GB" dirty="0"/>
              <a:t> GOED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C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denkt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de foetus </a:t>
            </a:r>
            <a:r>
              <a:rPr lang="en-GB" dirty="0" err="1"/>
              <a:t>zuurstof</a:t>
            </a:r>
            <a:r>
              <a:rPr lang="en-GB" dirty="0"/>
              <a:t> </a:t>
            </a:r>
            <a:r>
              <a:rPr lang="en-GB" dirty="0" err="1"/>
              <a:t>kan</a:t>
            </a:r>
            <a:r>
              <a:rPr lang="en-GB" dirty="0"/>
              <a:t> </a:t>
            </a:r>
            <a:r>
              <a:rPr lang="en-GB" dirty="0" err="1"/>
              <a:t>opnemen</a:t>
            </a:r>
            <a:r>
              <a:rPr lang="en-GB" dirty="0"/>
              <a:t> </a:t>
            </a:r>
            <a:r>
              <a:rPr lang="en-GB" dirty="0" err="1"/>
              <a:t>uit</a:t>
            </a:r>
            <a:r>
              <a:rPr lang="en-GB" dirty="0"/>
              <a:t> het </a:t>
            </a:r>
            <a:r>
              <a:rPr lang="en-GB" dirty="0" err="1"/>
              <a:t>vruchtwater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D</a:t>
            </a:r>
            <a:r>
              <a:rPr lang="en-GB" dirty="0"/>
              <a:t> </a:t>
            </a:r>
            <a:r>
              <a:rPr lang="en-GB" dirty="0" err="1"/>
              <a:t>Leerling</a:t>
            </a:r>
            <a:r>
              <a:rPr lang="en-GB" dirty="0"/>
              <a:t> </a:t>
            </a:r>
            <a:r>
              <a:rPr lang="en-GB" dirty="0" err="1"/>
              <a:t>denkt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het elders </a:t>
            </a:r>
            <a:r>
              <a:rPr lang="en-GB" dirty="0" err="1"/>
              <a:t>vandaan</a:t>
            </a:r>
            <a:r>
              <a:rPr lang="en-GB" dirty="0"/>
              <a:t> </a:t>
            </a:r>
            <a:r>
              <a:rPr lang="en-GB" dirty="0" err="1"/>
              <a:t>komt</a:t>
            </a:r>
            <a:r>
              <a:rPr lang="en-GB" dirty="0"/>
              <a:t>, </a:t>
            </a:r>
            <a:r>
              <a:rPr lang="en-GB" dirty="0" err="1"/>
              <a:t>bijv</a:t>
            </a:r>
            <a:r>
              <a:rPr lang="en-GB" dirty="0"/>
              <a:t>. Dat het </a:t>
            </a:r>
            <a:r>
              <a:rPr lang="en-GB" dirty="0" err="1"/>
              <a:t>bloed</a:t>
            </a:r>
            <a:r>
              <a:rPr lang="en-GB" dirty="0"/>
              <a:t> van de </a:t>
            </a:r>
            <a:r>
              <a:rPr lang="en-GB" dirty="0" err="1"/>
              <a:t>moeder</a:t>
            </a:r>
            <a:r>
              <a:rPr lang="en-GB" dirty="0"/>
              <a:t> het </a:t>
            </a:r>
            <a:r>
              <a:rPr lang="en-GB" dirty="0" err="1"/>
              <a:t>brengt</a:t>
            </a:r>
            <a:r>
              <a:rPr lang="en-GB" dirty="0"/>
              <a:t> tot in de foetus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121" name="Google Shape;121;g13930a8b2a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13930a8b2a2_0_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 err="1"/>
              <a:t>Misvatting</a:t>
            </a:r>
            <a:r>
              <a:rPr lang="en-GB" dirty="0"/>
              <a:t>: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de </a:t>
            </a:r>
            <a:r>
              <a:rPr lang="en-GB" dirty="0" err="1"/>
              <a:t>eicel</a:t>
            </a:r>
            <a:r>
              <a:rPr lang="en-GB" dirty="0"/>
              <a:t> </a:t>
            </a:r>
            <a:r>
              <a:rPr lang="en-GB" dirty="0" err="1"/>
              <a:t>eruit</a:t>
            </a:r>
            <a:r>
              <a:rPr lang="en-GB" dirty="0"/>
              <a:t> </a:t>
            </a:r>
            <a:r>
              <a:rPr lang="en-GB" dirty="0" err="1"/>
              <a:t>komt</a:t>
            </a:r>
            <a:r>
              <a:rPr lang="en-GB" dirty="0"/>
              <a:t> </a:t>
            </a:r>
            <a:r>
              <a:rPr lang="en-GB" dirty="0" err="1"/>
              <a:t>tijdens</a:t>
            </a:r>
            <a:r>
              <a:rPr lang="en-GB" dirty="0"/>
              <a:t> de </a:t>
            </a:r>
            <a:r>
              <a:rPr lang="en-GB" dirty="0" err="1"/>
              <a:t>menstruatie</a:t>
            </a:r>
            <a:r>
              <a:rPr lang="en-GB" dirty="0"/>
              <a:t>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A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de </a:t>
            </a:r>
            <a:r>
              <a:rPr lang="en-GB" dirty="0" err="1"/>
              <a:t>eicel</a:t>
            </a:r>
            <a:r>
              <a:rPr lang="en-GB" dirty="0"/>
              <a:t> </a:t>
            </a:r>
            <a:r>
              <a:rPr lang="en-GB" dirty="0" err="1"/>
              <a:t>eruit</a:t>
            </a:r>
            <a:r>
              <a:rPr lang="en-GB" dirty="0"/>
              <a:t> </a:t>
            </a:r>
            <a:r>
              <a:rPr lang="en-GB" dirty="0" err="1"/>
              <a:t>komt</a:t>
            </a:r>
            <a:r>
              <a:rPr lang="en-GB" dirty="0"/>
              <a:t> </a:t>
            </a:r>
            <a:r>
              <a:rPr lang="en-GB" dirty="0" err="1"/>
              <a:t>tijdens</a:t>
            </a:r>
            <a:r>
              <a:rPr lang="en-GB" dirty="0"/>
              <a:t> de </a:t>
            </a:r>
            <a:r>
              <a:rPr lang="en-GB" dirty="0" err="1"/>
              <a:t>menstruatie</a:t>
            </a:r>
            <a:r>
              <a:rPr lang="en-GB" dirty="0"/>
              <a:t>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B</a:t>
            </a:r>
            <a:r>
              <a:rPr lang="en-GB" dirty="0"/>
              <a:t> GOED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C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weten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het </a:t>
            </a:r>
            <a:r>
              <a:rPr lang="en-GB" dirty="0" err="1"/>
              <a:t>baarmoederslijmvlies</a:t>
            </a:r>
            <a:r>
              <a:rPr lang="en-GB" dirty="0"/>
              <a:t> </a:t>
            </a:r>
            <a:r>
              <a:rPr lang="en-GB" dirty="0" err="1"/>
              <a:t>wordt</a:t>
            </a:r>
            <a:r>
              <a:rPr lang="en-GB" dirty="0"/>
              <a:t> </a:t>
            </a:r>
            <a:r>
              <a:rPr lang="en-GB" dirty="0" err="1"/>
              <a:t>verwijderd</a:t>
            </a:r>
            <a:r>
              <a:rPr lang="en-GB" dirty="0"/>
              <a:t>, maar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de </a:t>
            </a:r>
            <a:r>
              <a:rPr lang="en-GB" dirty="0" err="1"/>
              <a:t>eicel</a:t>
            </a:r>
            <a:r>
              <a:rPr lang="en-GB" dirty="0"/>
              <a:t> </a:t>
            </a:r>
            <a:r>
              <a:rPr lang="en-GB" dirty="0" err="1"/>
              <a:t>óók</a:t>
            </a:r>
            <a:r>
              <a:rPr lang="en-GB" dirty="0"/>
              <a:t> </a:t>
            </a:r>
            <a:r>
              <a:rPr lang="en-GB" dirty="0" err="1"/>
              <a:t>wordt</a:t>
            </a:r>
            <a:r>
              <a:rPr lang="en-GB" dirty="0"/>
              <a:t> </a:t>
            </a:r>
            <a:r>
              <a:rPr lang="en-GB" dirty="0" err="1"/>
              <a:t>verwijderd</a:t>
            </a:r>
            <a:r>
              <a:rPr lang="en-GB" dirty="0"/>
              <a:t>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144" name="Google Shape;144;g13930a8b2a2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2865fedf8ac_0_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 err="1"/>
              <a:t>Misvatting</a:t>
            </a:r>
            <a:r>
              <a:rPr lang="en-GB" dirty="0"/>
              <a:t>: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de </a:t>
            </a:r>
            <a:r>
              <a:rPr lang="en-GB" dirty="0" err="1"/>
              <a:t>onbevruchte</a:t>
            </a:r>
            <a:r>
              <a:rPr lang="en-GB" dirty="0"/>
              <a:t> </a:t>
            </a:r>
            <a:r>
              <a:rPr lang="en-GB" dirty="0" err="1"/>
              <a:t>eicel</a:t>
            </a:r>
            <a:r>
              <a:rPr lang="en-GB" dirty="0"/>
              <a:t> </a:t>
            </a:r>
            <a:r>
              <a:rPr lang="en-GB" dirty="0" err="1"/>
              <a:t>tijdens</a:t>
            </a:r>
            <a:r>
              <a:rPr lang="en-GB" dirty="0"/>
              <a:t> de </a:t>
            </a:r>
            <a:r>
              <a:rPr lang="en-GB" dirty="0" err="1"/>
              <a:t>menstruatie</a:t>
            </a:r>
            <a:r>
              <a:rPr lang="en-GB" dirty="0"/>
              <a:t> </a:t>
            </a:r>
            <a:r>
              <a:rPr lang="en-GB" dirty="0" err="1"/>
              <a:t>wordt</a:t>
            </a:r>
            <a:r>
              <a:rPr lang="en-GB" dirty="0"/>
              <a:t> </a:t>
            </a:r>
            <a:r>
              <a:rPr lang="en-GB" dirty="0" err="1"/>
              <a:t>uitgescheiden</a:t>
            </a:r>
            <a:r>
              <a:rPr lang="en-GB" dirty="0"/>
              <a:t>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A</a:t>
            </a:r>
            <a:r>
              <a:rPr lang="en-GB" dirty="0"/>
              <a:t> </a:t>
            </a:r>
            <a:r>
              <a:rPr lang="nl-NL" dirty="0"/>
              <a:t>Leerlingen denken dat de onbevruchte eicel tijdens de menstruatie wordt uitgescheiden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B</a:t>
            </a:r>
            <a:r>
              <a:rPr lang="en-GB" dirty="0"/>
              <a:t> GOED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C</a:t>
            </a:r>
            <a:r>
              <a:rPr lang="en-GB" dirty="0"/>
              <a:t> </a:t>
            </a:r>
            <a:r>
              <a:rPr lang="nl-NL" dirty="0"/>
              <a:t>Leerlingen denken dat de onbevruchte eicel onderweg naar buiten wordt afgebroken in de baarmoeder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163" name="Google Shape;163;g2865fedf8ac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2865fedf8ac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 err="1"/>
              <a:t>Misvatting</a:t>
            </a:r>
            <a:r>
              <a:rPr lang="en-GB" dirty="0"/>
              <a:t>: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de morning-</a:t>
            </a:r>
            <a:r>
              <a:rPr lang="en-GB" dirty="0" err="1"/>
              <a:t>afterpil</a:t>
            </a:r>
            <a:r>
              <a:rPr lang="en-GB" dirty="0"/>
              <a:t> </a:t>
            </a:r>
            <a:r>
              <a:rPr lang="en-GB" dirty="0" err="1"/>
              <a:t>innesteling</a:t>
            </a:r>
            <a:r>
              <a:rPr lang="en-GB" dirty="0"/>
              <a:t> </a:t>
            </a:r>
            <a:r>
              <a:rPr lang="en-GB" dirty="0" err="1"/>
              <a:t>voorkomt</a:t>
            </a:r>
            <a:r>
              <a:rPr lang="en-GB" dirty="0"/>
              <a:t> en </a:t>
            </a:r>
            <a:r>
              <a:rPr lang="en-GB" dirty="0" err="1"/>
              <a:t>daardoor</a:t>
            </a:r>
            <a:r>
              <a:rPr lang="en-GB" dirty="0"/>
              <a:t> </a:t>
            </a:r>
            <a:r>
              <a:rPr lang="en-GB" dirty="0" err="1"/>
              <a:t>altijd</a:t>
            </a:r>
            <a:r>
              <a:rPr lang="en-GB" dirty="0"/>
              <a:t> </a:t>
            </a:r>
            <a:r>
              <a:rPr lang="en-GB" dirty="0" err="1"/>
              <a:t>werkt</a:t>
            </a:r>
            <a:r>
              <a:rPr lang="en-GB" dirty="0"/>
              <a:t>. Maar het </a:t>
            </a:r>
            <a:r>
              <a:rPr lang="en-GB" dirty="0" err="1"/>
              <a:t>stelt</a:t>
            </a:r>
            <a:r>
              <a:rPr lang="en-GB" dirty="0"/>
              <a:t> de </a:t>
            </a:r>
            <a:r>
              <a:rPr lang="en-GB" dirty="0" err="1"/>
              <a:t>ovulatie</a:t>
            </a:r>
            <a:r>
              <a:rPr lang="en-GB" dirty="0"/>
              <a:t> </a:t>
            </a:r>
            <a:r>
              <a:rPr lang="en-GB" dirty="0" err="1"/>
              <a:t>uit</a:t>
            </a:r>
            <a:r>
              <a:rPr lang="en-GB" dirty="0"/>
              <a:t> en </a:t>
            </a:r>
            <a:r>
              <a:rPr lang="en-GB" dirty="0" err="1"/>
              <a:t>als</a:t>
            </a:r>
            <a:r>
              <a:rPr lang="en-GB" dirty="0"/>
              <a:t> die al is </a:t>
            </a:r>
            <a:r>
              <a:rPr lang="en-GB" dirty="0" err="1"/>
              <a:t>geweest</a:t>
            </a:r>
            <a:r>
              <a:rPr lang="en-GB" dirty="0"/>
              <a:t> </a:t>
            </a:r>
            <a:r>
              <a:rPr lang="en-GB" dirty="0" err="1"/>
              <a:t>kun</a:t>
            </a:r>
            <a:r>
              <a:rPr lang="en-GB" dirty="0"/>
              <a:t> je </a:t>
            </a:r>
            <a:r>
              <a:rPr lang="en-GB" dirty="0" err="1"/>
              <a:t>zwanger</a:t>
            </a:r>
            <a:r>
              <a:rPr lang="en-GB" dirty="0"/>
              <a:t> </a:t>
            </a:r>
            <a:r>
              <a:rPr lang="en-GB" dirty="0" err="1"/>
              <a:t>worden</a:t>
            </a:r>
            <a:r>
              <a:rPr lang="en-GB" dirty="0"/>
              <a:t> </a:t>
            </a:r>
            <a:r>
              <a:rPr lang="en-GB" dirty="0" err="1"/>
              <a:t>ondanks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je de morning-</a:t>
            </a:r>
            <a:r>
              <a:rPr lang="en-GB" dirty="0" err="1"/>
              <a:t>afterpil</a:t>
            </a:r>
            <a:r>
              <a:rPr lang="en-GB" dirty="0"/>
              <a:t> </a:t>
            </a:r>
            <a:r>
              <a:rPr lang="en-GB" dirty="0" err="1"/>
              <a:t>hebt</a:t>
            </a:r>
            <a:r>
              <a:rPr lang="en-GB" dirty="0"/>
              <a:t> </a:t>
            </a:r>
            <a:r>
              <a:rPr lang="en-GB" dirty="0" err="1"/>
              <a:t>geslikt</a:t>
            </a:r>
            <a:r>
              <a:rPr lang="en-GB" dirty="0"/>
              <a:t>. </a:t>
            </a:r>
            <a:r>
              <a:rPr lang="en-GB" dirty="0" err="1"/>
              <a:t>Voor</a:t>
            </a:r>
            <a:r>
              <a:rPr lang="en-GB" dirty="0"/>
              <a:t> </a:t>
            </a:r>
            <a:r>
              <a:rPr lang="en-GB" dirty="0" err="1"/>
              <a:t>meer</a:t>
            </a:r>
            <a:r>
              <a:rPr lang="en-GB" dirty="0"/>
              <a:t> info </a:t>
            </a:r>
            <a:r>
              <a:rPr lang="en-GB" dirty="0" err="1"/>
              <a:t>zie</a:t>
            </a:r>
            <a:r>
              <a:rPr lang="en-GB" dirty="0"/>
              <a:t>: https://www.thuisarts.nl/zwangerschap-voorkomen/ik-heb-onveilige-seks-gehad-hoe-zorg-ik-dat-ik-niet-zwanger-word 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A</a:t>
            </a:r>
            <a:r>
              <a:rPr lang="en-GB" dirty="0"/>
              <a:t> GOED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B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de morning-</a:t>
            </a:r>
            <a:r>
              <a:rPr lang="en-GB" dirty="0" err="1"/>
              <a:t>afterpil</a:t>
            </a:r>
            <a:r>
              <a:rPr lang="en-GB" dirty="0"/>
              <a:t> het </a:t>
            </a:r>
            <a:r>
              <a:rPr lang="en-GB" dirty="0" err="1"/>
              <a:t>baarmoederslijmvlies</a:t>
            </a:r>
            <a:r>
              <a:rPr lang="en-GB" dirty="0"/>
              <a:t> </a:t>
            </a:r>
            <a:r>
              <a:rPr lang="en-GB" dirty="0" err="1"/>
              <a:t>aanpast</a:t>
            </a:r>
            <a:r>
              <a:rPr lang="en-GB" dirty="0"/>
              <a:t>, </a:t>
            </a:r>
            <a:r>
              <a:rPr lang="en-GB" dirty="0" err="1"/>
              <a:t>zodat</a:t>
            </a:r>
            <a:r>
              <a:rPr lang="en-GB" dirty="0"/>
              <a:t> </a:t>
            </a:r>
            <a:r>
              <a:rPr lang="en-GB" dirty="0" err="1"/>
              <a:t>innesteling</a:t>
            </a:r>
            <a:r>
              <a:rPr lang="en-GB" dirty="0"/>
              <a:t> </a:t>
            </a:r>
            <a:r>
              <a:rPr lang="en-GB" dirty="0" err="1"/>
              <a:t>wordt</a:t>
            </a:r>
            <a:r>
              <a:rPr lang="en-GB" dirty="0"/>
              <a:t> </a:t>
            </a:r>
            <a:r>
              <a:rPr lang="en-GB" dirty="0" err="1"/>
              <a:t>voorkomen</a:t>
            </a:r>
            <a:r>
              <a:rPr lang="en-GB" dirty="0"/>
              <a:t>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C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de </a:t>
            </a:r>
            <a:r>
              <a:rPr lang="en-GB" dirty="0" err="1"/>
              <a:t>hormonen</a:t>
            </a:r>
            <a:r>
              <a:rPr lang="en-GB" dirty="0"/>
              <a:t> in de morning-</a:t>
            </a:r>
            <a:r>
              <a:rPr lang="en-GB" dirty="0" err="1"/>
              <a:t>afterpil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abortus </a:t>
            </a:r>
            <a:r>
              <a:rPr lang="en-GB" dirty="0" err="1"/>
              <a:t>veroorzaken</a:t>
            </a:r>
            <a:r>
              <a:rPr lang="en-GB" dirty="0"/>
              <a:t>. </a:t>
            </a:r>
            <a:r>
              <a:rPr lang="en-GB" dirty="0" err="1"/>
              <a:t>Wellicht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verwarring</a:t>
            </a:r>
            <a:r>
              <a:rPr lang="en-GB" dirty="0"/>
              <a:t> met de abortus </a:t>
            </a:r>
            <a:r>
              <a:rPr lang="en-GB" dirty="0" err="1"/>
              <a:t>pil</a:t>
            </a:r>
            <a:r>
              <a:rPr lang="en-GB" dirty="0"/>
              <a:t>. 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182" name="Google Shape;182;g2865fedf8a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2865fedf892_1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 err="1"/>
              <a:t>Misvatting</a:t>
            </a:r>
            <a:r>
              <a:rPr lang="en-GB" dirty="0"/>
              <a:t>: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de </a:t>
            </a:r>
            <a:r>
              <a:rPr lang="en-GB" dirty="0" err="1"/>
              <a:t>bevruchting</a:t>
            </a:r>
            <a:r>
              <a:rPr lang="en-GB" dirty="0"/>
              <a:t> </a:t>
            </a:r>
            <a:r>
              <a:rPr lang="en-GB" dirty="0" err="1"/>
              <a:t>plaatsvindt</a:t>
            </a:r>
            <a:r>
              <a:rPr lang="en-GB" dirty="0"/>
              <a:t> in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verkeerd</a:t>
            </a:r>
            <a:r>
              <a:rPr lang="en-GB" dirty="0"/>
              <a:t> </a:t>
            </a:r>
            <a:r>
              <a:rPr lang="en-GB" dirty="0" err="1"/>
              <a:t>deel</a:t>
            </a:r>
            <a:r>
              <a:rPr lang="en-GB" dirty="0"/>
              <a:t> van het </a:t>
            </a:r>
            <a:r>
              <a:rPr lang="en-GB" dirty="0" err="1"/>
              <a:t>voortplantingsstelsel</a:t>
            </a:r>
            <a:r>
              <a:rPr lang="en-GB" dirty="0"/>
              <a:t> van de vrouw.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A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weten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hier</a:t>
            </a:r>
            <a:r>
              <a:rPr lang="en-GB" dirty="0"/>
              <a:t> het </a:t>
            </a:r>
            <a:r>
              <a:rPr lang="en-GB" dirty="0" err="1"/>
              <a:t>zaad</a:t>
            </a:r>
            <a:r>
              <a:rPr lang="en-GB" dirty="0"/>
              <a:t> </a:t>
            </a:r>
            <a:r>
              <a:rPr lang="en-GB" dirty="0" err="1"/>
              <a:t>wordt</a:t>
            </a:r>
            <a:r>
              <a:rPr lang="en-GB" dirty="0"/>
              <a:t> </a:t>
            </a:r>
            <a:r>
              <a:rPr lang="en-GB" dirty="0" err="1"/>
              <a:t>afgezet</a:t>
            </a:r>
            <a:r>
              <a:rPr lang="en-GB" dirty="0"/>
              <a:t>, </a:t>
            </a:r>
            <a:r>
              <a:rPr lang="en-GB" dirty="0" err="1"/>
              <a:t>dus</a:t>
            </a:r>
            <a:r>
              <a:rPr lang="en-GB" dirty="0"/>
              <a:t> </a:t>
            </a:r>
            <a:r>
              <a:rPr lang="en-GB" dirty="0" err="1"/>
              <a:t>zij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hier</a:t>
            </a:r>
            <a:r>
              <a:rPr lang="en-GB" dirty="0"/>
              <a:t> </a:t>
            </a:r>
            <a:r>
              <a:rPr lang="en-GB" dirty="0" err="1"/>
              <a:t>ook</a:t>
            </a:r>
            <a:r>
              <a:rPr lang="en-GB" dirty="0"/>
              <a:t> de </a:t>
            </a:r>
            <a:r>
              <a:rPr lang="en-GB" dirty="0" err="1"/>
              <a:t>bevruchting</a:t>
            </a:r>
            <a:r>
              <a:rPr lang="en-GB" dirty="0"/>
              <a:t> </a:t>
            </a:r>
            <a:r>
              <a:rPr lang="en-GB" dirty="0" err="1"/>
              <a:t>plaatsvindt</a:t>
            </a:r>
            <a:r>
              <a:rPr lang="en-GB" dirty="0"/>
              <a:t>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B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weten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hier</a:t>
            </a:r>
            <a:r>
              <a:rPr lang="en-GB" dirty="0"/>
              <a:t> het embryo </a:t>
            </a:r>
            <a:r>
              <a:rPr lang="en-GB" dirty="0" err="1"/>
              <a:t>gaat</a:t>
            </a:r>
            <a:r>
              <a:rPr lang="en-GB" dirty="0"/>
              <a:t> </a:t>
            </a:r>
            <a:r>
              <a:rPr lang="en-GB" dirty="0" err="1"/>
              <a:t>ontwikkelen</a:t>
            </a:r>
            <a:r>
              <a:rPr lang="en-GB" dirty="0"/>
              <a:t>, </a:t>
            </a:r>
            <a:r>
              <a:rPr lang="en-GB" dirty="0" err="1"/>
              <a:t>dus</a:t>
            </a:r>
            <a:r>
              <a:rPr lang="en-GB" dirty="0"/>
              <a:t> </a:t>
            </a:r>
            <a:r>
              <a:rPr lang="en-GB" dirty="0" err="1"/>
              <a:t>zij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hier</a:t>
            </a:r>
            <a:r>
              <a:rPr lang="en-GB" dirty="0"/>
              <a:t> </a:t>
            </a:r>
            <a:r>
              <a:rPr lang="en-GB" dirty="0" err="1"/>
              <a:t>ook</a:t>
            </a:r>
            <a:r>
              <a:rPr lang="en-GB" dirty="0"/>
              <a:t> de </a:t>
            </a:r>
            <a:r>
              <a:rPr lang="en-GB" dirty="0" err="1"/>
              <a:t>bevruchting</a:t>
            </a:r>
            <a:r>
              <a:rPr lang="en-GB" dirty="0"/>
              <a:t> </a:t>
            </a:r>
            <a:r>
              <a:rPr lang="en-GB" dirty="0" err="1"/>
              <a:t>plaatsvindt</a:t>
            </a:r>
            <a:r>
              <a:rPr lang="en-GB" dirty="0"/>
              <a:t>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C</a:t>
            </a:r>
            <a:r>
              <a:rPr lang="en-GB" dirty="0"/>
              <a:t> GOED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D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verwarren</a:t>
            </a:r>
            <a:r>
              <a:rPr lang="en-GB" dirty="0"/>
              <a:t> </a:t>
            </a:r>
            <a:r>
              <a:rPr lang="en-GB" dirty="0" err="1"/>
              <a:t>eileider</a:t>
            </a:r>
            <a:r>
              <a:rPr lang="en-GB" dirty="0"/>
              <a:t> en </a:t>
            </a:r>
            <a:r>
              <a:rPr lang="en-GB" dirty="0" err="1"/>
              <a:t>eierstok</a:t>
            </a:r>
            <a:r>
              <a:rPr lang="en-GB" dirty="0"/>
              <a:t> met </a:t>
            </a:r>
            <a:r>
              <a:rPr lang="en-GB" dirty="0" err="1"/>
              <a:t>elkaar</a:t>
            </a:r>
            <a:r>
              <a:rPr lang="en-GB" dirty="0"/>
              <a:t>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202" name="Google Shape;202;g2865fedf892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2865fedf892_1_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 err="1"/>
              <a:t>Misvatting</a:t>
            </a:r>
            <a:r>
              <a:rPr lang="en-GB" dirty="0"/>
              <a:t>: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sterilisatie</a:t>
            </a:r>
            <a:r>
              <a:rPr lang="en-GB" dirty="0"/>
              <a:t> </a:t>
            </a:r>
            <a:r>
              <a:rPr lang="en-GB" dirty="0" err="1"/>
              <a:t>invloed</a:t>
            </a:r>
            <a:r>
              <a:rPr lang="en-GB" dirty="0"/>
              <a:t> op de </a:t>
            </a:r>
            <a:r>
              <a:rPr lang="en-GB" dirty="0" err="1"/>
              <a:t>zaadproductie</a:t>
            </a:r>
            <a:r>
              <a:rPr lang="en-GB" dirty="0"/>
              <a:t> en het </a:t>
            </a:r>
            <a:r>
              <a:rPr lang="en-GB" dirty="0" err="1"/>
              <a:t>orgasme</a:t>
            </a:r>
            <a:r>
              <a:rPr lang="en-GB" dirty="0"/>
              <a:t>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A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er </a:t>
            </a:r>
            <a:r>
              <a:rPr lang="en-GB" dirty="0" err="1"/>
              <a:t>zonder</a:t>
            </a:r>
            <a:r>
              <a:rPr lang="en-GB" dirty="0"/>
              <a:t> </a:t>
            </a:r>
            <a:r>
              <a:rPr lang="en-GB" dirty="0" err="1"/>
              <a:t>zaadcellen</a:t>
            </a:r>
            <a:r>
              <a:rPr lang="en-GB" dirty="0"/>
              <a:t> </a:t>
            </a:r>
            <a:r>
              <a:rPr lang="en-GB" dirty="0" err="1"/>
              <a:t>ook</a:t>
            </a:r>
            <a:r>
              <a:rPr lang="en-GB" dirty="0"/>
              <a:t> </a:t>
            </a:r>
            <a:r>
              <a:rPr lang="en-GB" dirty="0" err="1"/>
              <a:t>geen</a:t>
            </a:r>
            <a:r>
              <a:rPr lang="en-GB" dirty="0"/>
              <a:t> </a:t>
            </a:r>
            <a:r>
              <a:rPr lang="en-GB" dirty="0" err="1"/>
              <a:t>orgasme</a:t>
            </a:r>
            <a:r>
              <a:rPr lang="en-GB" dirty="0"/>
              <a:t> </a:t>
            </a:r>
            <a:r>
              <a:rPr lang="en-GB" dirty="0" err="1"/>
              <a:t>mogelijk</a:t>
            </a:r>
            <a:r>
              <a:rPr lang="en-GB" dirty="0"/>
              <a:t> is.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B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de </a:t>
            </a:r>
            <a:r>
              <a:rPr lang="en-GB" dirty="0" err="1"/>
              <a:t>zaadleiders</a:t>
            </a:r>
            <a:r>
              <a:rPr lang="en-GB" dirty="0"/>
              <a:t> </a:t>
            </a:r>
            <a:r>
              <a:rPr lang="en-GB" dirty="0" err="1"/>
              <a:t>zaadcellen</a:t>
            </a:r>
            <a:r>
              <a:rPr lang="en-GB" dirty="0"/>
              <a:t> </a:t>
            </a:r>
            <a:r>
              <a:rPr lang="en-GB" dirty="0" err="1"/>
              <a:t>maken</a:t>
            </a:r>
            <a:r>
              <a:rPr lang="en-GB" dirty="0"/>
              <a:t>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C</a:t>
            </a:r>
            <a:r>
              <a:rPr lang="en-GB" dirty="0"/>
              <a:t> GOED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D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sterilisatie</a:t>
            </a:r>
            <a:r>
              <a:rPr lang="en-GB" dirty="0"/>
              <a:t> </a:t>
            </a:r>
            <a:r>
              <a:rPr lang="en-GB" dirty="0" err="1"/>
              <a:t>invloed</a:t>
            </a:r>
            <a:r>
              <a:rPr lang="en-GB" dirty="0"/>
              <a:t> </a:t>
            </a:r>
            <a:r>
              <a:rPr lang="en-GB" dirty="0" err="1"/>
              <a:t>heeft</a:t>
            </a:r>
            <a:r>
              <a:rPr lang="en-GB" dirty="0"/>
              <a:t> op de </a:t>
            </a:r>
            <a:r>
              <a:rPr lang="en-GB" dirty="0" err="1"/>
              <a:t>hormoonhuishouding</a:t>
            </a:r>
            <a:r>
              <a:rPr lang="en-GB" dirty="0"/>
              <a:t>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225" name="Google Shape;225;g2865fedf892_1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2865fedf892_1_4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 err="1"/>
              <a:t>Misvatting</a:t>
            </a:r>
            <a:r>
              <a:rPr lang="en-GB" dirty="0"/>
              <a:t>: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sterilisatie</a:t>
            </a:r>
            <a:r>
              <a:rPr lang="en-GB" dirty="0"/>
              <a:t> </a:t>
            </a:r>
            <a:r>
              <a:rPr lang="en-GB" dirty="0" err="1"/>
              <a:t>andere</a:t>
            </a:r>
            <a:r>
              <a:rPr lang="en-GB" dirty="0"/>
              <a:t> </a:t>
            </a:r>
            <a:r>
              <a:rPr lang="en-GB" dirty="0" err="1"/>
              <a:t>functies</a:t>
            </a:r>
            <a:r>
              <a:rPr lang="en-GB" dirty="0"/>
              <a:t> van het </a:t>
            </a:r>
            <a:r>
              <a:rPr lang="en-GB" dirty="0" err="1"/>
              <a:t>voortplantingsstelsel</a:t>
            </a:r>
            <a:r>
              <a:rPr lang="en-GB" dirty="0"/>
              <a:t> </a:t>
            </a:r>
            <a:r>
              <a:rPr lang="nl-NL" dirty="0"/>
              <a:t>beperkt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A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nl-NL" dirty="0"/>
              <a:t>de functie van de clitoris beperkt wordt, zoals bij besnijdenis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B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de </a:t>
            </a:r>
            <a:r>
              <a:rPr lang="en-GB" dirty="0" err="1"/>
              <a:t>functie</a:t>
            </a:r>
            <a:r>
              <a:rPr lang="en-GB" dirty="0"/>
              <a:t> van de </a:t>
            </a:r>
            <a:r>
              <a:rPr lang="en-GB" dirty="0" err="1"/>
              <a:t>eierstok</a:t>
            </a:r>
            <a:r>
              <a:rPr lang="en-GB" dirty="0"/>
              <a:t> </a:t>
            </a:r>
            <a:r>
              <a:rPr lang="en-GB" dirty="0" err="1"/>
              <a:t>beperkt</a:t>
            </a:r>
            <a:r>
              <a:rPr lang="en-GB" dirty="0"/>
              <a:t> is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C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nl-NL" dirty="0"/>
              <a:t>de functie van de baarmoeder / hormonen uit de eierstok beperkt is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D</a:t>
            </a:r>
            <a:r>
              <a:rPr lang="en-GB" dirty="0"/>
              <a:t> GOED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248" name="Google Shape;248;g2865fedf892_1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dia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en verticale teks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e titel en teks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 rot="5400000">
            <a:off x="2741216" y="2531666"/>
            <a:ext cx="5811838" cy="1478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 rot="5400000">
            <a:off x="-273446" y="1110059"/>
            <a:ext cx="5811838" cy="4321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en objec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ekop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houd van twee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body" idx="1"/>
          </p:nvPr>
        </p:nvSpPr>
        <p:spPr>
          <a:xfrm>
            <a:off x="471487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body" idx="2"/>
          </p:nvPr>
        </p:nvSpPr>
        <p:spPr>
          <a:xfrm>
            <a:off x="3486150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gelijking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 txBox="1"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body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lleen titel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7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eg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houd met bijschrift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fbeelding met bijschrift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diagnostischevragen@nvon.nl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3"/>
          <p:cNvSpPr txBox="1">
            <a:spLocks noGrp="1"/>
          </p:cNvSpPr>
          <p:nvPr>
            <p:ph type="ctrTitle"/>
          </p:nvPr>
        </p:nvSpPr>
        <p:spPr>
          <a:xfrm>
            <a:off x="1127760" y="2155501"/>
            <a:ext cx="6858000" cy="146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Calibri"/>
              <a:buNone/>
            </a:pPr>
            <a:r>
              <a:rPr lang="en-GB" sz="5400" b="1">
                <a:solidFill>
                  <a:schemeClr val="accent1"/>
                </a:solidFill>
              </a:rPr>
              <a:t>Voortplanting</a:t>
            </a:r>
            <a:br>
              <a:rPr lang="en-GB" b="1">
                <a:solidFill>
                  <a:schemeClr val="accent1"/>
                </a:solidFill>
              </a:rPr>
            </a:br>
            <a:endParaRPr b="1">
              <a:solidFill>
                <a:schemeClr val="accent1"/>
              </a:solidFill>
            </a:endParaRPr>
          </a:p>
        </p:txBody>
      </p:sp>
      <p:sp>
        <p:nvSpPr>
          <p:cNvPr id="90" name="Google Shape;90;p13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91" name="Google Shape;91;p13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05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www.diagnostischevragen.</a:t>
            </a:r>
            <a:r>
              <a:rPr lang="en-GB" sz="105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nl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22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74" name="Google Shape;274;p22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Tahoma"/>
              <a:buNone/>
            </a:pPr>
            <a:r>
              <a:rPr lang="en-GB" sz="105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/>
          </a:p>
        </p:txBody>
      </p:sp>
      <p:grpSp>
        <p:nvGrpSpPr>
          <p:cNvPr id="275" name="Google Shape;275;p22"/>
          <p:cNvGrpSpPr/>
          <p:nvPr/>
        </p:nvGrpSpPr>
        <p:grpSpPr>
          <a:xfrm>
            <a:off x="729438" y="1828745"/>
            <a:ext cx="908700" cy="908700"/>
            <a:chOff x="947033" y="2362454"/>
            <a:chExt cx="908700" cy="908700"/>
          </a:xfrm>
        </p:grpSpPr>
        <p:sp>
          <p:nvSpPr>
            <p:cNvPr id="276" name="Google Shape;276;p22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77" name="Google Shape;277;p22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/>
            </a:p>
          </p:txBody>
        </p:sp>
      </p:grpSp>
      <p:grpSp>
        <p:nvGrpSpPr>
          <p:cNvPr id="278" name="Google Shape;278;p22"/>
          <p:cNvGrpSpPr/>
          <p:nvPr/>
        </p:nvGrpSpPr>
        <p:grpSpPr>
          <a:xfrm>
            <a:off x="729437" y="2927411"/>
            <a:ext cx="908700" cy="908700"/>
            <a:chOff x="4665644" y="2362454"/>
            <a:chExt cx="908700" cy="908700"/>
          </a:xfrm>
        </p:grpSpPr>
        <p:sp>
          <p:nvSpPr>
            <p:cNvPr id="279" name="Google Shape;279;p22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80" name="Google Shape;280;p22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/>
            </a:p>
          </p:txBody>
        </p:sp>
      </p:grpSp>
      <p:grpSp>
        <p:nvGrpSpPr>
          <p:cNvPr id="281" name="Google Shape;281;p22"/>
          <p:cNvGrpSpPr/>
          <p:nvPr/>
        </p:nvGrpSpPr>
        <p:grpSpPr>
          <a:xfrm>
            <a:off x="729436" y="4063397"/>
            <a:ext cx="908700" cy="908700"/>
            <a:chOff x="947033" y="4156948"/>
            <a:chExt cx="908700" cy="908700"/>
          </a:xfrm>
        </p:grpSpPr>
        <p:sp>
          <p:nvSpPr>
            <p:cNvPr id="282" name="Google Shape;282;p22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83" name="Google Shape;283;p22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/>
            </a:p>
          </p:txBody>
        </p:sp>
      </p:grpSp>
      <p:grpSp>
        <p:nvGrpSpPr>
          <p:cNvPr id="284" name="Google Shape;284;p22"/>
          <p:cNvGrpSpPr/>
          <p:nvPr/>
        </p:nvGrpSpPr>
        <p:grpSpPr>
          <a:xfrm>
            <a:off x="729436" y="5162063"/>
            <a:ext cx="908700" cy="908700"/>
            <a:chOff x="4665644" y="4148177"/>
            <a:chExt cx="908700" cy="908700"/>
          </a:xfrm>
        </p:grpSpPr>
        <p:sp>
          <p:nvSpPr>
            <p:cNvPr id="285" name="Google Shape;285;p22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86" name="Google Shape;286;p22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/>
            </a:p>
          </p:txBody>
        </p:sp>
      </p:grpSp>
      <p:sp>
        <p:nvSpPr>
          <p:cNvPr id="287" name="Google Shape;287;p22"/>
          <p:cNvSpPr/>
          <p:nvPr/>
        </p:nvSpPr>
        <p:spPr>
          <a:xfrm>
            <a:off x="1880626" y="1988469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1 zaadcel; 1 eicel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" name="Google Shape;288;p22"/>
          <p:cNvSpPr/>
          <p:nvPr/>
        </p:nvSpPr>
        <p:spPr>
          <a:xfrm>
            <a:off x="1880626" y="304353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2 zaadcellen; 1 eicel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" name="Google Shape;289;p22"/>
          <p:cNvSpPr/>
          <p:nvPr/>
        </p:nvSpPr>
        <p:spPr>
          <a:xfrm>
            <a:off x="1880625" y="418909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1 zaadcel; 2 eicellen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0" name="Google Shape;290;p22"/>
          <p:cNvSpPr/>
          <p:nvPr/>
        </p:nvSpPr>
        <p:spPr>
          <a:xfrm>
            <a:off x="1880624" y="5321834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2 zaadcellen; 2 eicellen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p22"/>
          <p:cNvSpPr txBox="1">
            <a:spLocks noGrp="1"/>
          </p:cNvSpPr>
          <p:nvPr>
            <p:ph type="title"/>
          </p:nvPr>
        </p:nvSpPr>
        <p:spPr>
          <a:xfrm>
            <a:off x="729419" y="396260"/>
            <a:ext cx="8109900" cy="8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GB" sz="3600"/>
              <a:t>Wat is er nodig voor een eeneiige tweeling?</a:t>
            </a:r>
            <a:br>
              <a:rPr lang="en-GB"/>
            </a:b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23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97" name="Google Shape;297;p23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Tahoma"/>
              <a:buNone/>
            </a:pPr>
            <a:r>
              <a:rPr lang="en-GB" sz="105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/>
          </a:p>
        </p:txBody>
      </p:sp>
      <p:grpSp>
        <p:nvGrpSpPr>
          <p:cNvPr id="298" name="Google Shape;298;p23"/>
          <p:cNvGrpSpPr/>
          <p:nvPr/>
        </p:nvGrpSpPr>
        <p:grpSpPr>
          <a:xfrm>
            <a:off x="729438" y="1828745"/>
            <a:ext cx="908700" cy="908700"/>
            <a:chOff x="947033" y="2362454"/>
            <a:chExt cx="908700" cy="908700"/>
          </a:xfrm>
        </p:grpSpPr>
        <p:sp>
          <p:nvSpPr>
            <p:cNvPr id="299" name="Google Shape;299;p23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00" name="Google Shape;300;p23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/>
            </a:p>
          </p:txBody>
        </p:sp>
      </p:grpSp>
      <p:grpSp>
        <p:nvGrpSpPr>
          <p:cNvPr id="301" name="Google Shape;301;p23"/>
          <p:cNvGrpSpPr/>
          <p:nvPr/>
        </p:nvGrpSpPr>
        <p:grpSpPr>
          <a:xfrm>
            <a:off x="729437" y="2927411"/>
            <a:ext cx="908700" cy="908700"/>
            <a:chOff x="4665644" y="2362454"/>
            <a:chExt cx="908700" cy="908700"/>
          </a:xfrm>
        </p:grpSpPr>
        <p:sp>
          <p:nvSpPr>
            <p:cNvPr id="302" name="Google Shape;302;p23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03" name="Google Shape;303;p23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/>
            </a:p>
          </p:txBody>
        </p:sp>
      </p:grpSp>
      <p:grpSp>
        <p:nvGrpSpPr>
          <p:cNvPr id="304" name="Google Shape;304;p23"/>
          <p:cNvGrpSpPr/>
          <p:nvPr/>
        </p:nvGrpSpPr>
        <p:grpSpPr>
          <a:xfrm>
            <a:off x="729436" y="4063397"/>
            <a:ext cx="908700" cy="908700"/>
            <a:chOff x="947033" y="4156948"/>
            <a:chExt cx="908700" cy="908700"/>
          </a:xfrm>
        </p:grpSpPr>
        <p:sp>
          <p:nvSpPr>
            <p:cNvPr id="305" name="Google Shape;305;p23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06" name="Google Shape;306;p23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/>
            </a:p>
          </p:txBody>
        </p:sp>
      </p:grpSp>
      <p:grpSp>
        <p:nvGrpSpPr>
          <p:cNvPr id="307" name="Google Shape;307;p23"/>
          <p:cNvGrpSpPr/>
          <p:nvPr/>
        </p:nvGrpSpPr>
        <p:grpSpPr>
          <a:xfrm>
            <a:off x="729436" y="5162063"/>
            <a:ext cx="908700" cy="908700"/>
            <a:chOff x="4665644" y="4148177"/>
            <a:chExt cx="908700" cy="908700"/>
          </a:xfrm>
        </p:grpSpPr>
        <p:sp>
          <p:nvSpPr>
            <p:cNvPr id="308" name="Google Shape;308;p23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09" name="Google Shape;309;p23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/>
            </a:p>
          </p:txBody>
        </p:sp>
      </p:grpSp>
      <p:sp>
        <p:nvSpPr>
          <p:cNvPr id="310" name="Google Shape;310;p23"/>
          <p:cNvSpPr/>
          <p:nvPr/>
        </p:nvSpPr>
        <p:spPr>
          <a:xfrm>
            <a:off x="1880626" y="1988469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1 zaadcel; 1 eicel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1" name="Google Shape;311;p23"/>
          <p:cNvSpPr/>
          <p:nvPr/>
        </p:nvSpPr>
        <p:spPr>
          <a:xfrm>
            <a:off x="1880626" y="304353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2 zaadcellen; 1 eicel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2" name="Google Shape;312;p23"/>
          <p:cNvSpPr/>
          <p:nvPr/>
        </p:nvSpPr>
        <p:spPr>
          <a:xfrm>
            <a:off x="1880625" y="418909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1 zaadcel; 2 eicellen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3" name="Google Shape;313;p23"/>
          <p:cNvSpPr/>
          <p:nvPr/>
        </p:nvSpPr>
        <p:spPr>
          <a:xfrm>
            <a:off x="1880624" y="5321834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2 zaadcellen; 2 eicellen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4" name="Google Shape;314;p23"/>
          <p:cNvSpPr txBox="1">
            <a:spLocks noGrp="1"/>
          </p:cNvSpPr>
          <p:nvPr>
            <p:ph type="title"/>
          </p:nvPr>
        </p:nvSpPr>
        <p:spPr>
          <a:xfrm>
            <a:off x="729419" y="396260"/>
            <a:ext cx="8109900" cy="8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GB" sz="3600"/>
              <a:t>Wat is er nodig voor een twee-eiige tweeling?</a:t>
            </a:r>
            <a:br>
              <a:rPr lang="en-GB"/>
            </a:b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24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20" name="Google Shape;320;p24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Tahoma"/>
              <a:buNone/>
            </a:pPr>
            <a:r>
              <a:rPr lang="en-GB" sz="105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/>
          </a:p>
        </p:txBody>
      </p:sp>
      <p:grpSp>
        <p:nvGrpSpPr>
          <p:cNvPr id="321" name="Google Shape;321;p24"/>
          <p:cNvGrpSpPr/>
          <p:nvPr/>
        </p:nvGrpSpPr>
        <p:grpSpPr>
          <a:xfrm>
            <a:off x="806913" y="1821195"/>
            <a:ext cx="908700" cy="908700"/>
            <a:chOff x="947033" y="2362454"/>
            <a:chExt cx="908700" cy="908700"/>
          </a:xfrm>
        </p:grpSpPr>
        <p:sp>
          <p:nvSpPr>
            <p:cNvPr id="322" name="Google Shape;322;p24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23" name="Google Shape;323;p24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/>
            </a:p>
          </p:txBody>
        </p:sp>
      </p:grpSp>
      <p:grpSp>
        <p:nvGrpSpPr>
          <p:cNvPr id="324" name="Google Shape;324;p24"/>
          <p:cNvGrpSpPr/>
          <p:nvPr/>
        </p:nvGrpSpPr>
        <p:grpSpPr>
          <a:xfrm>
            <a:off x="806912" y="2919861"/>
            <a:ext cx="908700" cy="908700"/>
            <a:chOff x="4665644" y="2362454"/>
            <a:chExt cx="908700" cy="908700"/>
          </a:xfrm>
        </p:grpSpPr>
        <p:sp>
          <p:nvSpPr>
            <p:cNvPr id="325" name="Google Shape;325;p24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26" name="Google Shape;326;p24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/>
            </a:p>
          </p:txBody>
        </p:sp>
      </p:grpSp>
      <p:grpSp>
        <p:nvGrpSpPr>
          <p:cNvPr id="327" name="Google Shape;327;p24"/>
          <p:cNvGrpSpPr/>
          <p:nvPr/>
        </p:nvGrpSpPr>
        <p:grpSpPr>
          <a:xfrm>
            <a:off x="806911" y="4055847"/>
            <a:ext cx="908700" cy="908700"/>
            <a:chOff x="947033" y="4156948"/>
            <a:chExt cx="908700" cy="908700"/>
          </a:xfrm>
        </p:grpSpPr>
        <p:sp>
          <p:nvSpPr>
            <p:cNvPr id="328" name="Google Shape;328;p24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29" name="Google Shape;329;p24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/>
            </a:p>
          </p:txBody>
        </p:sp>
      </p:grpSp>
      <p:grpSp>
        <p:nvGrpSpPr>
          <p:cNvPr id="330" name="Google Shape;330;p24"/>
          <p:cNvGrpSpPr/>
          <p:nvPr/>
        </p:nvGrpSpPr>
        <p:grpSpPr>
          <a:xfrm>
            <a:off x="806911" y="5154513"/>
            <a:ext cx="908700" cy="908700"/>
            <a:chOff x="4665644" y="4148177"/>
            <a:chExt cx="908700" cy="908700"/>
          </a:xfrm>
        </p:grpSpPr>
        <p:sp>
          <p:nvSpPr>
            <p:cNvPr id="331" name="Google Shape;331;p24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32" name="Google Shape;332;p24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/>
            </a:p>
          </p:txBody>
        </p:sp>
      </p:grpSp>
      <p:sp>
        <p:nvSpPr>
          <p:cNvPr id="333" name="Google Shape;333;p24"/>
          <p:cNvSpPr/>
          <p:nvPr/>
        </p:nvSpPr>
        <p:spPr>
          <a:xfrm>
            <a:off x="1958101" y="1980919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Alleen op de dag van de ovulatie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4" name="Google Shape;334;p24"/>
          <p:cNvSpPr/>
          <p:nvPr/>
        </p:nvSpPr>
        <p:spPr>
          <a:xfrm>
            <a:off x="1958101" y="303598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Op de dag van de ovulatie en één dag erna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5" name="Google Shape;335;p24"/>
          <p:cNvSpPr/>
          <p:nvPr/>
        </p:nvSpPr>
        <p:spPr>
          <a:xfrm>
            <a:off x="1958100" y="418154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Van drie dagen voor tot één dag na de ovulatie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" name="Google Shape;336;p24"/>
          <p:cNvSpPr/>
          <p:nvPr/>
        </p:nvSpPr>
        <p:spPr>
          <a:xfrm>
            <a:off x="1958099" y="5314284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Van drie dagen voor tot drie dagen na de ovulatie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" name="Google Shape;337;p24"/>
          <p:cNvSpPr txBox="1">
            <a:spLocks noGrp="1"/>
          </p:cNvSpPr>
          <p:nvPr>
            <p:ph type="title"/>
          </p:nvPr>
        </p:nvSpPr>
        <p:spPr>
          <a:xfrm>
            <a:off x="729419" y="396260"/>
            <a:ext cx="8109900" cy="8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GB" sz="3600"/>
              <a:t>In welke periode kan geslachtsgemeenschap leiden tot een bevruchte eicel?</a:t>
            </a:r>
            <a:br>
              <a:rPr lang="en-GB"/>
            </a:b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25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43" name="Google Shape;343;p25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Tahoma"/>
              <a:buNone/>
            </a:pPr>
            <a:r>
              <a:rPr lang="en-GB" sz="105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/>
          </a:p>
        </p:txBody>
      </p:sp>
      <p:grpSp>
        <p:nvGrpSpPr>
          <p:cNvPr id="344" name="Google Shape;344;p25"/>
          <p:cNvGrpSpPr/>
          <p:nvPr/>
        </p:nvGrpSpPr>
        <p:grpSpPr>
          <a:xfrm>
            <a:off x="729438" y="1405545"/>
            <a:ext cx="908700" cy="908700"/>
            <a:chOff x="947033" y="2362454"/>
            <a:chExt cx="908700" cy="908700"/>
          </a:xfrm>
        </p:grpSpPr>
        <p:sp>
          <p:nvSpPr>
            <p:cNvPr id="345" name="Google Shape;345;p25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46" name="Google Shape;346;p25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/>
            </a:p>
          </p:txBody>
        </p:sp>
      </p:grpSp>
      <p:grpSp>
        <p:nvGrpSpPr>
          <p:cNvPr id="347" name="Google Shape;347;p25"/>
          <p:cNvGrpSpPr/>
          <p:nvPr/>
        </p:nvGrpSpPr>
        <p:grpSpPr>
          <a:xfrm>
            <a:off x="729437" y="2504211"/>
            <a:ext cx="908700" cy="908700"/>
            <a:chOff x="4665644" y="2362454"/>
            <a:chExt cx="908700" cy="908700"/>
          </a:xfrm>
        </p:grpSpPr>
        <p:sp>
          <p:nvSpPr>
            <p:cNvPr id="348" name="Google Shape;348;p25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49" name="Google Shape;349;p25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/>
            </a:p>
          </p:txBody>
        </p:sp>
      </p:grpSp>
      <p:grpSp>
        <p:nvGrpSpPr>
          <p:cNvPr id="350" name="Google Shape;350;p25"/>
          <p:cNvGrpSpPr/>
          <p:nvPr/>
        </p:nvGrpSpPr>
        <p:grpSpPr>
          <a:xfrm>
            <a:off x="729436" y="3640197"/>
            <a:ext cx="908700" cy="908700"/>
            <a:chOff x="947033" y="4156948"/>
            <a:chExt cx="908700" cy="908700"/>
          </a:xfrm>
        </p:grpSpPr>
        <p:sp>
          <p:nvSpPr>
            <p:cNvPr id="351" name="Google Shape;351;p25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52" name="Google Shape;352;p25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/>
            </a:p>
          </p:txBody>
        </p:sp>
      </p:grpSp>
      <p:grpSp>
        <p:nvGrpSpPr>
          <p:cNvPr id="353" name="Google Shape;353;p25"/>
          <p:cNvGrpSpPr/>
          <p:nvPr/>
        </p:nvGrpSpPr>
        <p:grpSpPr>
          <a:xfrm>
            <a:off x="729436" y="4738863"/>
            <a:ext cx="908700" cy="908700"/>
            <a:chOff x="4665644" y="4148177"/>
            <a:chExt cx="908700" cy="908700"/>
          </a:xfrm>
        </p:grpSpPr>
        <p:sp>
          <p:nvSpPr>
            <p:cNvPr id="354" name="Google Shape;354;p25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55" name="Google Shape;355;p25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/>
            </a:p>
          </p:txBody>
        </p:sp>
      </p:grpSp>
      <p:sp>
        <p:nvSpPr>
          <p:cNvPr id="356" name="Google Shape;356;p25"/>
          <p:cNvSpPr/>
          <p:nvPr/>
        </p:nvSpPr>
        <p:spPr>
          <a:xfrm>
            <a:off x="1880626" y="1565269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Ja, de ovulatie kan eerder komen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7" name="Google Shape;357;p25"/>
          <p:cNvSpPr/>
          <p:nvPr/>
        </p:nvSpPr>
        <p:spPr>
          <a:xfrm>
            <a:off x="1880626" y="262033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Ja, want de zaadcellen kunnen meerdere dagen leven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8" name="Google Shape;358;p25"/>
          <p:cNvSpPr/>
          <p:nvPr/>
        </p:nvSpPr>
        <p:spPr>
          <a:xfrm>
            <a:off x="1880625" y="376589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Ja, want vrouwen hebben soms een cyclus van 24 dagen (12 is halverwege)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9" name="Google Shape;359;p25"/>
          <p:cNvSpPr/>
          <p:nvPr/>
        </p:nvSpPr>
        <p:spPr>
          <a:xfrm>
            <a:off x="1880624" y="4898634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Alle bovenstaande antwoorden zijn goed 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0" name="Google Shape;360;p25"/>
          <p:cNvSpPr txBox="1">
            <a:spLocks noGrp="1"/>
          </p:cNvSpPr>
          <p:nvPr>
            <p:ph type="title"/>
          </p:nvPr>
        </p:nvSpPr>
        <p:spPr>
          <a:xfrm>
            <a:off x="729425" y="396250"/>
            <a:ext cx="8414700" cy="8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GB" sz="3600"/>
              <a:t>Kan een vrouw op dag 12 zwanger worden?</a:t>
            </a:r>
            <a:br>
              <a:rPr lang="en-GB"/>
            </a:b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26"/>
          <p:cNvSpPr txBox="1"/>
          <p:nvPr/>
        </p:nvSpPr>
        <p:spPr>
          <a:xfrm>
            <a:off x="5685183" y="6407433"/>
            <a:ext cx="34587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5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        © 2022 NVON </a:t>
            </a:r>
            <a:endParaRPr/>
          </a:p>
        </p:txBody>
      </p:sp>
      <p:sp>
        <p:nvSpPr>
          <p:cNvPr id="367" name="Google Shape;367;p26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409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br>
              <a:rPr lang="en-GB" b="1"/>
            </a:br>
            <a:endParaRPr/>
          </a:p>
        </p:txBody>
      </p:sp>
      <p:sp>
        <p:nvSpPr>
          <p:cNvPr id="368" name="Google Shape;368;p26"/>
          <p:cNvSpPr txBox="1"/>
          <p:nvPr/>
        </p:nvSpPr>
        <p:spPr>
          <a:xfrm>
            <a:off x="628650" y="572530"/>
            <a:ext cx="7886700" cy="33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GB"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Deze vragen met toelichting zijn ontwikkeld door de diagnostische vragen werkgroep van de NVON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endParaRPr sz="3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GB"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Heb je feedback, wil je bijdragen, vragen testen of samenwerken? Laat het weten via:</a:t>
            </a:r>
            <a:br>
              <a:rPr lang="en-GB"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GB" sz="3300" b="0" i="0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diagnostischevragen@nvon.nl</a:t>
            </a:r>
            <a:r>
              <a:rPr lang="en-GB"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id="369" name="Google Shape;369;p2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50189" y="4281356"/>
            <a:ext cx="4243622" cy="1295421"/>
          </a:xfrm>
          <a:prstGeom prst="rect">
            <a:avLst/>
          </a:prstGeom>
          <a:noFill/>
          <a:ln>
            <a:noFill/>
          </a:ln>
        </p:spPr>
      </p:pic>
      <p:sp>
        <p:nvSpPr>
          <p:cNvPr id="370" name="Google Shape;370;p26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71" name="Google Shape;371;p26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05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2" name="Google Shape;372;p26" descr="Creative Commons Attribution-ShareAlike 3.0 Unported - Wikidata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28188" y="6332184"/>
            <a:ext cx="1148977" cy="4042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4"/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97" name="Google Shape;97;p14"/>
          <p:cNvSpPr txBox="1"/>
          <p:nvPr/>
        </p:nvSpPr>
        <p:spPr>
          <a:xfrm>
            <a:off x="6827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Tahoma"/>
              <a:buNone/>
            </a:pPr>
            <a:r>
              <a:rPr lang="en-GB" sz="105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/>
          </a:p>
        </p:txBody>
      </p:sp>
      <p:grpSp>
        <p:nvGrpSpPr>
          <p:cNvPr id="98" name="Google Shape;98;p14"/>
          <p:cNvGrpSpPr/>
          <p:nvPr/>
        </p:nvGrpSpPr>
        <p:grpSpPr>
          <a:xfrm>
            <a:off x="806913" y="1496245"/>
            <a:ext cx="8105487" cy="908646"/>
            <a:chOff x="806913" y="1496245"/>
            <a:chExt cx="8105487" cy="908646"/>
          </a:xfrm>
        </p:grpSpPr>
        <p:grpSp>
          <p:nvGrpSpPr>
            <p:cNvPr id="99" name="Google Shape;99;p14"/>
            <p:cNvGrpSpPr/>
            <p:nvPr/>
          </p:nvGrpSpPr>
          <p:grpSpPr>
            <a:xfrm>
              <a:off x="806913" y="1496245"/>
              <a:ext cx="908647" cy="908646"/>
              <a:chOff x="947033" y="2362454"/>
              <a:chExt cx="908647" cy="908646"/>
            </a:xfrm>
          </p:grpSpPr>
          <p:sp>
            <p:nvSpPr>
              <p:cNvPr id="100" name="Google Shape;100;p14"/>
              <p:cNvSpPr/>
              <p:nvPr/>
            </p:nvSpPr>
            <p:spPr>
              <a:xfrm>
                <a:off x="947033" y="2362454"/>
                <a:ext cx="908647" cy="908646"/>
              </a:xfrm>
              <a:prstGeom prst="ellipse">
                <a:avLst/>
              </a:prstGeom>
              <a:solidFill>
                <a:srgbClr val="73C3E3"/>
              </a:solidFill>
              <a:ln>
                <a:noFill/>
              </a:ln>
            </p:spPr>
            <p:txBody>
              <a:bodyPr spcFirstLastPara="1" wrap="square" lIns="35700" tIns="35700" rIns="35700" bIns="3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000"/>
                  <a:buFont typeface="Helvetica Neue Light"/>
                  <a:buNone/>
                </a:pPr>
                <a:endParaRPr sz="2000" b="0" i="0" u="none" strike="noStrike" cap="non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101" name="Google Shape;101;p14"/>
              <p:cNvSpPr/>
              <p:nvPr/>
            </p:nvSpPr>
            <p:spPr>
              <a:xfrm>
                <a:off x="1261236" y="2588475"/>
                <a:ext cx="356441" cy="4312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5700" tIns="35700" rIns="35700" bIns="3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400"/>
                  <a:buFont typeface="Helvetica Neue"/>
                  <a:buNone/>
                </a:pPr>
                <a:r>
                  <a:rPr lang="en-GB" sz="2400" b="0" i="0" u="none" strike="noStrike" cap="non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A</a:t>
                </a:r>
                <a:endParaRPr/>
              </a:p>
            </p:txBody>
          </p:sp>
        </p:grpSp>
        <p:sp>
          <p:nvSpPr>
            <p:cNvPr id="102" name="Google Shape;102;p14"/>
            <p:cNvSpPr/>
            <p:nvPr/>
          </p:nvSpPr>
          <p:spPr>
            <a:xfrm>
              <a:off x="1958100" y="1655975"/>
              <a:ext cx="6954300" cy="58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Calibri"/>
                <a:buNone/>
              </a:pPr>
              <a:r>
                <a:rPr lang="en-GB" sz="2800">
                  <a:latin typeface="Calibri"/>
                  <a:ea typeface="Calibri"/>
                  <a:cs typeface="Calibri"/>
                  <a:sym typeface="Calibri"/>
                </a:rPr>
                <a:t>Het bloed van de moeder gaat in de foetus</a:t>
              </a:r>
              <a:endPara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3" name="Google Shape;103;p14"/>
          <p:cNvGrpSpPr/>
          <p:nvPr/>
        </p:nvGrpSpPr>
        <p:grpSpPr>
          <a:xfrm>
            <a:off x="806912" y="2594911"/>
            <a:ext cx="8032288" cy="908646"/>
            <a:chOff x="806912" y="2594911"/>
            <a:chExt cx="8032288" cy="908646"/>
          </a:xfrm>
        </p:grpSpPr>
        <p:grpSp>
          <p:nvGrpSpPr>
            <p:cNvPr id="104" name="Google Shape;104;p14"/>
            <p:cNvGrpSpPr/>
            <p:nvPr/>
          </p:nvGrpSpPr>
          <p:grpSpPr>
            <a:xfrm>
              <a:off x="806912" y="2594911"/>
              <a:ext cx="908647" cy="908646"/>
              <a:chOff x="4665644" y="2362454"/>
              <a:chExt cx="908647" cy="908646"/>
            </a:xfrm>
          </p:grpSpPr>
          <p:sp>
            <p:nvSpPr>
              <p:cNvPr id="105" name="Google Shape;105;p14"/>
              <p:cNvSpPr/>
              <p:nvPr/>
            </p:nvSpPr>
            <p:spPr>
              <a:xfrm>
                <a:off x="4665644" y="2362454"/>
                <a:ext cx="908647" cy="908646"/>
              </a:xfrm>
              <a:prstGeom prst="ellipse">
                <a:avLst/>
              </a:prstGeom>
              <a:solidFill>
                <a:srgbClr val="919CE3"/>
              </a:solidFill>
              <a:ln>
                <a:noFill/>
              </a:ln>
            </p:spPr>
            <p:txBody>
              <a:bodyPr spcFirstLastPara="1" wrap="square" lIns="35700" tIns="35700" rIns="35700" bIns="3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000"/>
                  <a:buFont typeface="Helvetica Neue Light"/>
                  <a:buNone/>
                </a:pPr>
                <a:endParaRPr sz="2000" b="0" i="0" u="none" strike="noStrike" cap="non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106" name="Google Shape;106;p14"/>
              <p:cNvSpPr/>
              <p:nvPr/>
            </p:nvSpPr>
            <p:spPr>
              <a:xfrm>
                <a:off x="4979847" y="2588475"/>
                <a:ext cx="356441" cy="4312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5700" tIns="35700" rIns="35700" bIns="3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400"/>
                  <a:buFont typeface="Helvetica Neue"/>
                  <a:buNone/>
                </a:pPr>
                <a:r>
                  <a:rPr lang="en-GB" sz="2400" b="0" i="0" u="none" strike="noStrike" cap="non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B</a:t>
                </a:r>
                <a:endParaRPr/>
              </a:p>
            </p:txBody>
          </p:sp>
        </p:grpSp>
        <p:sp>
          <p:nvSpPr>
            <p:cNvPr id="107" name="Google Shape;107;p14"/>
            <p:cNvSpPr/>
            <p:nvPr/>
          </p:nvSpPr>
          <p:spPr>
            <a:xfrm>
              <a:off x="1958100" y="2711025"/>
              <a:ext cx="6881100" cy="58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Calibri"/>
                <a:buNone/>
              </a:pPr>
              <a:r>
                <a:rPr lang="en-GB" sz="2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Het bloed van de foetus gaat naar de longen van de moeder</a:t>
              </a:r>
              <a:endPara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8" name="Google Shape;108;p14"/>
          <p:cNvGrpSpPr/>
          <p:nvPr/>
        </p:nvGrpSpPr>
        <p:grpSpPr>
          <a:xfrm>
            <a:off x="806911" y="3730897"/>
            <a:ext cx="7880789" cy="908646"/>
            <a:chOff x="806911" y="3730897"/>
            <a:chExt cx="7880789" cy="908646"/>
          </a:xfrm>
        </p:grpSpPr>
        <p:grpSp>
          <p:nvGrpSpPr>
            <p:cNvPr id="109" name="Google Shape;109;p14"/>
            <p:cNvGrpSpPr/>
            <p:nvPr/>
          </p:nvGrpSpPr>
          <p:grpSpPr>
            <a:xfrm>
              <a:off x="806911" y="3730897"/>
              <a:ext cx="908647" cy="908646"/>
              <a:chOff x="947033" y="4156948"/>
              <a:chExt cx="908647" cy="908646"/>
            </a:xfrm>
          </p:grpSpPr>
          <p:sp>
            <p:nvSpPr>
              <p:cNvPr id="110" name="Google Shape;110;p14"/>
              <p:cNvSpPr/>
              <p:nvPr/>
            </p:nvSpPr>
            <p:spPr>
              <a:xfrm>
                <a:off x="947033" y="4156948"/>
                <a:ext cx="908647" cy="908646"/>
              </a:xfrm>
              <a:prstGeom prst="ellipse">
                <a:avLst/>
              </a:prstGeom>
              <a:solidFill>
                <a:srgbClr val="95DF83"/>
              </a:solidFill>
              <a:ln>
                <a:noFill/>
              </a:ln>
            </p:spPr>
            <p:txBody>
              <a:bodyPr spcFirstLastPara="1" wrap="square" lIns="35700" tIns="35700" rIns="35700" bIns="3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000"/>
                  <a:buFont typeface="Helvetica Neue Light"/>
                  <a:buNone/>
                </a:pPr>
                <a:endParaRPr sz="2000" b="0" i="0" u="none" strike="noStrike" cap="non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111" name="Google Shape;111;p14"/>
              <p:cNvSpPr/>
              <p:nvPr/>
            </p:nvSpPr>
            <p:spPr>
              <a:xfrm>
                <a:off x="1261237" y="4382969"/>
                <a:ext cx="356440" cy="4312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5700" tIns="35700" rIns="35700" bIns="3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400"/>
                  <a:buFont typeface="Helvetica Neue"/>
                  <a:buNone/>
                </a:pPr>
                <a:r>
                  <a:rPr lang="en-GB" sz="2400" b="0" i="0" u="none" strike="noStrike" cap="non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C</a:t>
                </a:r>
                <a:endParaRPr/>
              </a:p>
            </p:txBody>
          </p:sp>
        </p:grpSp>
        <p:sp>
          <p:nvSpPr>
            <p:cNvPr id="112" name="Google Shape;112;p14"/>
            <p:cNvSpPr/>
            <p:nvPr/>
          </p:nvSpPr>
          <p:spPr>
            <a:xfrm>
              <a:off x="1958100" y="3856600"/>
              <a:ext cx="6729600" cy="58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Calibri"/>
                <a:buNone/>
              </a:pPr>
              <a:r>
                <a:rPr lang="en-GB" sz="2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Het bloed mengt met elkaar in de placenta</a:t>
              </a:r>
              <a:endPara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3" name="Google Shape;113;p14"/>
          <p:cNvGrpSpPr/>
          <p:nvPr/>
        </p:nvGrpSpPr>
        <p:grpSpPr>
          <a:xfrm>
            <a:off x="806911" y="4829563"/>
            <a:ext cx="7309588" cy="908646"/>
            <a:chOff x="806911" y="4829563"/>
            <a:chExt cx="7309588" cy="908646"/>
          </a:xfrm>
        </p:grpSpPr>
        <p:grpSp>
          <p:nvGrpSpPr>
            <p:cNvPr id="114" name="Google Shape;114;p14"/>
            <p:cNvGrpSpPr/>
            <p:nvPr/>
          </p:nvGrpSpPr>
          <p:grpSpPr>
            <a:xfrm>
              <a:off x="806911" y="4829563"/>
              <a:ext cx="908647" cy="908646"/>
              <a:chOff x="4665644" y="4148177"/>
              <a:chExt cx="908647" cy="908646"/>
            </a:xfrm>
          </p:grpSpPr>
          <p:sp>
            <p:nvSpPr>
              <p:cNvPr id="115" name="Google Shape;115;p14"/>
              <p:cNvSpPr/>
              <p:nvPr/>
            </p:nvSpPr>
            <p:spPr>
              <a:xfrm>
                <a:off x="4665644" y="4148177"/>
                <a:ext cx="908647" cy="908646"/>
              </a:xfrm>
              <a:prstGeom prst="ellipse">
                <a:avLst/>
              </a:prstGeom>
              <a:solidFill>
                <a:srgbClr val="E58BA8"/>
              </a:solidFill>
              <a:ln>
                <a:noFill/>
              </a:ln>
            </p:spPr>
            <p:txBody>
              <a:bodyPr spcFirstLastPara="1" wrap="square" lIns="35700" tIns="35700" rIns="35700" bIns="3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000"/>
                  <a:buFont typeface="Helvetica Neue Light"/>
                  <a:buNone/>
                </a:pPr>
                <a:endParaRPr sz="2000" b="0" i="0" u="none" strike="noStrike" cap="non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116" name="Google Shape;116;p14"/>
              <p:cNvSpPr/>
              <p:nvPr/>
            </p:nvSpPr>
            <p:spPr>
              <a:xfrm>
                <a:off x="4979848" y="4374198"/>
                <a:ext cx="356440" cy="4312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5700" tIns="35700" rIns="35700" bIns="3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400"/>
                  <a:buFont typeface="Helvetica Neue"/>
                  <a:buNone/>
                </a:pPr>
                <a:r>
                  <a:rPr lang="en-GB" sz="2400" b="0" i="0" u="none" strike="noStrike" cap="non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D</a:t>
                </a:r>
                <a:endParaRPr/>
              </a:p>
            </p:txBody>
          </p:sp>
        </p:grpSp>
        <p:sp>
          <p:nvSpPr>
            <p:cNvPr id="117" name="Google Shape;117;p14"/>
            <p:cNvSpPr/>
            <p:nvPr/>
          </p:nvSpPr>
          <p:spPr>
            <a:xfrm>
              <a:off x="1958099" y="4989297"/>
              <a:ext cx="6158400" cy="58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Calibri"/>
                <a:buNone/>
              </a:pPr>
              <a:r>
                <a:rPr lang="en-GB" sz="2800">
                  <a:latin typeface="Calibri"/>
                  <a:ea typeface="Calibri"/>
                  <a:cs typeface="Calibri"/>
                  <a:sym typeface="Calibri"/>
                </a:rPr>
                <a:t>Geen van bovenstaande </a:t>
              </a:r>
              <a:endPara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8" name="Google Shape;118;p14"/>
          <p:cNvSpPr txBox="1">
            <a:spLocks noGrp="1"/>
          </p:cNvSpPr>
          <p:nvPr>
            <p:ph type="title"/>
          </p:nvPr>
        </p:nvSpPr>
        <p:spPr>
          <a:xfrm>
            <a:off x="729419" y="396260"/>
            <a:ext cx="8109782" cy="855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GB" sz="3600"/>
              <a:t>Hoe komt de foetus aan zuurstof?</a:t>
            </a:r>
            <a:br>
              <a:rPr lang="en-GB"/>
            </a:b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5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24" name="Google Shape;124;p15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Tahoma"/>
              <a:buNone/>
            </a:pPr>
            <a:r>
              <a:rPr lang="en-GB" sz="105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/>
          </a:p>
        </p:txBody>
      </p:sp>
      <p:grpSp>
        <p:nvGrpSpPr>
          <p:cNvPr id="125" name="Google Shape;125;p15"/>
          <p:cNvGrpSpPr/>
          <p:nvPr/>
        </p:nvGrpSpPr>
        <p:grpSpPr>
          <a:xfrm>
            <a:off x="806913" y="1496245"/>
            <a:ext cx="908700" cy="908700"/>
            <a:chOff x="947033" y="2362454"/>
            <a:chExt cx="908700" cy="908700"/>
          </a:xfrm>
        </p:grpSpPr>
        <p:sp>
          <p:nvSpPr>
            <p:cNvPr id="126" name="Google Shape;126;p15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27" name="Google Shape;127;p15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/>
            </a:p>
          </p:txBody>
        </p:sp>
      </p:grpSp>
      <p:grpSp>
        <p:nvGrpSpPr>
          <p:cNvPr id="128" name="Google Shape;128;p15"/>
          <p:cNvGrpSpPr/>
          <p:nvPr/>
        </p:nvGrpSpPr>
        <p:grpSpPr>
          <a:xfrm>
            <a:off x="806912" y="2594911"/>
            <a:ext cx="908700" cy="908700"/>
            <a:chOff x="4665644" y="2362454"/>
            <a:chExt cx="908700" cy="908700"/>
          </a:xfrm>
        </p:grpSpPr>
        <p:sp>
          <p:nvSpPr>
            <p:cNvPr id="129" name="Google Shape;129;p15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30" name="Google Shape;130;p15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/>
            </a:p>
          </p:txBody>
        </p:sp>
      </p:grpSp>
      <p:grpSp>
        <p:nvGrpSpPr>
          <p:cNvPr id="131" name="Google Shape;131;p15"/>
          <p:cNvGrpSpPr/>
          <p:nvPr/>
        </p:nvGrpSpPr>
        <p:grpSpPr>
          <a:xfrm>
            <a:off x="806911" y="3730897"/>
            <a:ext cx="908700" cy="908700"/>
            <a:chOff x="947033" y="4156948"/>
            <a:chExt cx="908700" cy="908700"/>
          </a:xfrm>
        </p:grpSpPr>
        <p:sp>
          <p:nvSpPr>
            <p:cNvPr id="132" name="Google Shape;132;p15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33" name="Google Shape;133;p15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/>
            </a:p>
          </p:txBody>
        </p:sp>
      </p:grpSp>
      <p:grpSp>
        <p:nvGrpSpPr>
          <p:cNvPr id="134" name="Google Shape;134;p15"/>
          <p:cNvGrpSpPr/>
          <p:nvPr/>
        </p:nvGrpSpPr>
        <p:grpSpPr>
          <a:xfrm>
            <a:off x="806911" y="4829563"/>
            <a:ext cx="908700" cy="908700"/>
            <a:chOff x="4665644" y="4148177"/>
            <a:chExt cx="908700" cy="908700"/>
          </a:xfrm>
        </p:grpSpPr>
        <p:sp>
          <p:nvSpPr>
            <p:cNvPr id="135" name="Google Shape;135;p15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36" name="Google Shape;136;p15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/>
            </a:p>
          </p:txBody>
        </p:sp>
      </p:grpSp>
      <p:sp>
        <p:nvSpPr>
          <p:cNvPr id="137" name="Google Shape;137;p15"/>
          <p:cNvSpPr/>
          <p:nvPr/>
        </p:nvSpPr>
        <p:spPr>
          <a:xfrm>
            <a:off x="1958101" y="1655969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Via zijn longen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15"/>
          <p:cNvSpPr/>
          <p:nvPr/>
        </p:nvSpPr>
        <p:spPr>
          <a:xfrm>
            <a:off x="1958101" y="271103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Via de placenta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15"/>
          <p:cNvSpPr/>
          <p:nvPr/>
        </p:nvSpPr>
        <p:spPr>
          <a:xfrm>
            <a:off x="1958100" y="385659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Via het vruchtwater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15"/>
          <p:cNvSpPr/>
          <p:nvPr/>
        </p:nvSpPr>
        <p:spPr>
          <a:xfrm>
            <a:off x="1958099" y="4989334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Geen van bovenstaande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15"/>
          <p:cNvSpPr txBox="1">
            <a:spLocks noGrp="1"/>
          </p:cNvSpPr>
          <p:nvPr>
            <p:ph type="title"/>
          </p:nvPr>
        </p:nvSpPr>
        <p:spPr>
          <a:xfrm>
            <a:off x="729419" y="396260"/>
            <a:ext cx="8109900" cy="8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GB" sz="3600"/>
              <a:t>Hoe komt de foetus aan zuurstof?</a:t>
            </a:r>
            <a:br>
              <a:rPr lang="en-GB"/>
            </a:b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6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47" name="Google Shape;147;p16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Tahoma"/>
              <a:buNone/>
            </a:pPr>
            <a:r>
              <a:rPr lang="en-GB" sz="105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/>
          </a:p>
        </p:txBody>
      </p:sp>
      <p:grpSp>
        <p:nvGrpSpPr>
          <p:cNvPr id="148" name="Google Shape;148;p16"/>
          <p:cNvGrpSpPr/>
          <p:nvPr/>
        </p:nvGrpSpPr>
        <p:grpSpPr>
          <a:xfrm>
            <a:off x="806913" y="1821195"/>
            <a:ext cx="908700" cy="908700"/>
            <a:chOff x="947033" y="2362454"/>
            <a:chExt cx="908700" cy="908700"/>
          </a:xfrm>
        </p:grpSpPr>
        <p:sp>
          <p:nvSpPr>
            <p:cNvPr id="149" name="Google Shape;149;p16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50" name="Google Shape;150;p16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/>
            </a:p>
          </p:txBody>
        </p:sp>
      </p:grpSp>
      <p:grpSp>
        <p:nvGrpSpPr>
          <p:cNvPr id="151" name="Google Shape;151;p16"/>
          <p:cNvGrpSpPr/>
          <p:nvPr/>
        </p:nvGrpSpPr>
        <p:grpSpPr>
          <a:xfrm>
            <a:off x="806912" y="2919861"/>
            <a:ext cx="908700" cy="908700"/>
            <a:chOff x="4665644" y="2362454"/>
            <a:chExt cx="908700" cy="908700"/>
          </a:xfrm>
        </p:grpSpPr>
        <p:sp>
          <p:nvSpPr>
            <p:cNvPr id="152" name="Google Shape;152;p16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53" name="Google Shape;153;p16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/>
            </a:p>
          </p:txBody>
        </p:sp>
      </p:grpSp>
      <p:grpSp>
        <p:nvGrpSpPr>
          <p:cNvPr id="154" name="Google Shape;154;p16"/>
          <p:cNvGrpSpPr/>
          <p:nvPr/>
        </p:nvGrpSpPr>
        <p:grpSpPr>
          <a:xfrm>
            <a:off x="806911" y="4055847"/>
            <a:ext cx="908700" cy="908700"/>
            <a:chOff x="947033" y="4156948"/>
            <a:chExt cx="908700" cy="908700"/>
          </a:xfrm>
        </p:grpSpPr>
        <p:sp>
          <p:nvSpPr>
            <p:cNvPr id="155" name="Google Shape;155;p16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56" name="Google Shape;156;p16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/>
            </a:p>
          </p:txBody>
        </p:sp>
      </p:grpSp>
      <p:sp>
        <p:nvSpPr>
          <p:cNvPr id="157" name="Google Shape;157;p16"/>
          <p:cNvSpPr/>
          <p:nvPr/>
        </p:nvSpPr>
        <p:spPr>
          <a:xfrm>
            <a:off x="1958101" y="1980919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Het verwijderen van de onbevruchte eicel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16"/>
          <p:cNvSpPr/>
          <p:nvPr/>
        </p:nvSpPr>
        <p:spPr>
          <a:xfrm>
            <a:off x="1958100" y="3035975"/>
            <a:ext cx="68811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Het verwijderen van het baarmoederslijmvlies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16"/>
          <p:cNvSpPr/>
          <p:nvPr/>
        </p:nvSpPr>
        <p:spPr>
          <a:xfrm>
            <a:off x="1958100" y="418154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Beide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16"/>
          <p:cNvSpPr txBox="1">
            <a:spLocks noGrp="1"/>
          </p:cNvSpPr>
          <p:nvPr>
            <p:ph type="title"/>
          </p:nvPr>
        </p:nvSpPr>
        <p:spPr>
          <a:xfrm>
            <a:off x="729419" y="396260"/>
            <a:ext cx="8109900" cy="8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GB" sz="3600"/>
              <a:t>Waarvoor dient de menstruatie?</a:t>
            </a:r>
            <a:br>
              <a:rPr lang="en-GB"/>
            </a:b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7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66" name="Google Shape;166;p17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Tahoma"/>
              <a:buNone/>
            </a:pPr>
            <a:r>
              <a:rPr lang="en-GB" sz="105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/>
          </a:p>
        </p:txBody>
      </p:sp>
      <p:grpSp>
        <p:nvGrpSpPr>
          <p:cNvPr id="167" name="Google Shape;167;p17"/>
          <p:cNvGrpSpPr/>
          <p:nvPr/>
        </p:nvGrpSpPr>
        <p:grpSpPr>
          <a:xfrm>
            <a:off x="806913" y="1821195"/>
            <a:ext cx="908700" cy="908700"/>
            <a:chOff x="947033" y="2362454"/>
            <a:chExt cx="908700" cy="908700"/>
          </a:xfrm>
        </p:grpSpPr>
        <p:sp>
          <p:nvSpPr>
            <p:cNvPr id="168" name="Google Shape;168;p17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69" name="Google Shape;169;p17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/>
            </a:p>
          </p:txBody>
        </p:sp>
      </p:grpSp>
      <p:grpSp>
        <p:nvGrpSpPr>
          <p:cNvPr id="170" name="Google Shape;170;p17"/>
          <p:cNvGrpSpPr/>
          <p:nvPr/>
        </p:nvGrpSpPr>
        <p:grpSpPr>
          <a:xfrm>
            <a:off x="806912" y="2919861"/>
            <a:ext cx="908700" cy="908700"/>
            <a:chOff x="4665644" y="2362454"/>
            <a:chExt cx="908700" cy="908700"/>
          </a:xfrm>
        </p:grpSpPr>
        <p:sp>
          <p:nvSpPr>
            <p:cNvPr id="171" name="Google Shape;171;p17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72" name="Google Shape;172;p17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/>
            </a:p>
          </p:txBody>
        </p:sp>
      </p:grpSp>
      <p:grpSp>
        <p:nvGrpSpPr>
          <p:cNvPr id="173" name="Google Shape;173;p17"/>
          <p:cNvGrpSpPr/>
          <p:nvPr/>
        </p:nvGrpSpPr>
        <p:grpSpPr>
          <a:xfrm>
            <a:off x="806911" y="4055847"/>
            <a:ext cx="908700" cy="908700"/>
            <a:chOff x="947033" y="4156948"/>
            <a:chExt cx="908700" cy="908700"/>
          </a:xfrm>
        </p:grpSpPr>
        <p:sp>
          <p:nvSpPr>
            <p:cNvPr id="174" name="Google Shape;174;p17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75" name="Google Shape;175;p17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/>
            </a:p>
          </p:txBody>
        </p:sp>
      </p:grpSp>
      <p:sp>
        <p:nvSpPr>
          <p:cNvPr id="176" name="Google Shape;176;p17"/>
          <p:cNvSpPr/>
          <p:nvPr/>
        </p:nvSpPr>
        <p:spPr>
          <a:xfrm>
            <a:off x="1958101" y="1980919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Die verlaat het lichaam via de vagina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17"/>
          <p:cNvSpPr/>
          <p:nvPr/>
        </p:nvSpPr>
        <p:spPr>
          <a:xfrm>
            <a:off x="1958101" y="303598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Die wordt afgebroken in de eileider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17"/>
          <p:cNvSpPr/>
          <p:nvPr/>
        </p:nvSpPr>
        <p:spPr>
          <a:xfrm>
            <a:off x="1958100" y="418154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n-GB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Die wordt afgebroken in de baarmoeder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17"/>
          <p:cNvSpPr txBox="1">
            <a:spLocks noGrp="1"/>
          </p:cNvSpPr>
          <p:nvPr>
            <p:ph type="title"/>
          </p:nvPr>
        </p:nvSpPr>
        <p:spPr>
          <a:xfrm>
            <a:off x="729419" y="396260"/>
            <a:ext cx="8109900" cy="8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GB" sz="3600"/>
              <a:t>Wat gebeurt er met een onbevruchte eicel?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8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85" name="Google Shape;185;p18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Tahoma"/>
              <a:buNone/>
            </a:pPr>
            <a:r>
              <a:rPr lang="en-GB" sz="105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/>
          </a:p>
        </p:txBody>
      </p:sp>
      <p:grpSp>
        <p:nvGrpSpPr>
          <p:cNvPr id="186" name="Google Shape;186;p18"/>
          <p:cNvGrpSpPr/>
          <p:nvPr/>
        </p:nvGrpSpPr>
        <p:grpSpPr>
          <a:xfrm>
            <a:off x="806913" y="1821195"/>
            <a:ext cx="908700" cy="908700"/>
            <a:chOff x="947033" y="2362454"/>
            <a:chExt cx="908700" cy="908700"/>
          </a:xfrm>
        </p:grpSpPr>
        <p:sp>
          <p:nvSpPr>
            <p:cNvPr id="187" name="Google Shape;187;p18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88" name="Google Shape;188;p18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/>
            </a:p>
          </p:txBody>
        </p:sp>
      </p:grpSp>
      <p:grpSp>
        <p:nvGrpSpPr>
          <p:cNvPr id="189" name="Google Shape;189;p18"/>
          <p:cNvGrpSpPr/>
          <p:nvPr/>
        </p:nvGrpSpPr>
        <p:grpSpPr>
          <a:xfrm>
            <a:off x="806912" y="2919861"/>
            <a:ext cx="908700" cy="908700"/>
            <a:chOff x="4665644" y="2362454"/>
            <a:chExt cx="908700" cy="908700"/>
          </a:xfrm>
        </p:grpSpPr>
        <p:sp>
          <p:nvSpPr>
            <p:cNvPr id="190" name="Google Shape;190;p18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91" name="Google Shape;191;p18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/>
            </a:p>
          </p:txBody>
        </p:sp>
      </p:grpSp>
      <p:grpSp>
        <p:nvGrpSpPr>
          <p:cNvPr id="192" name="Google Shape;192;p18"/>
          <p:cNvGrpSpPr/>
          <p:nvPr/>
        </p:nvGrpSpPr>
        <p:grpSpPr>
          <a:xfrm>
            <a:off x="806911" y="4055847"/>
            <a:ext cx="908700" cy="908700"/>
            <a:chOff x="947033" y="4156948"/>
            <a:chExt cx="908700" cy="908700"/>
          </a:xfrm>
        </p:grpSpPr>
        <p:sp>
          <p:nvSpPr>
            <p:cNvPr id="193" name="Google Shape;193;p18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94" name="Google Shape;194;p18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/>
            </a:p>
          </p:txBody>
        </p:sp>
      </p:grpSp>
      <p:sp>
        <p:nvSpPr>
          <p:cNvPr id="195" name="Google Shape;195;p18"/>
          <p:cNvSpPr/>
          <p:nvPr/>
        </p:nvSpPr>
        <p:spPr>
          <a:xfrm>
            <a:off x="1121115" y="5380534"/>
            <a:ext cx="3564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endParaRPr/>
          </a:p>
        </p:txBody>
      </p:sp>
      <p:sp>
        <p:nvSpPr>
          <p:cNvPr id="196" name="Google Shape;196;p18"/>
          <p:cNvSpPr/>
          <p:nvPr/>
        </p:nvSpPr>
        <p:spPr>
          <a:xfrm>
            <a:off x="1958101" y="1980919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Het voorkomt ovulatie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18"/>
          <p:cNvSpPr/>
          <p:nvPr/>
        </p:nvSpPr>
        <p:spPr>
          <a:xfrm>
            <a:off x="1958101" y="303598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Het voorkomt innesteling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18"/>
          <p:cNvSpPr/>
          <p:nvPr/>
        </p:nvSpPr>
        <p:spPr>
          <a:xfrm>
            <a:off x="1958100" y="418154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Het veroorzaakt een abortus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18"/>
          <p:cNvSpPr txBox="1">
            <a:spLocks noGrp="1"/>
          </p:cNvSpPr>
          <p:nvPr>
            <p:ph type="title"/>
          </p:nvPr>
        </p:nvSpPr>
        <p:spPr>
          <a:xfrm>
            <a:off x="729419" y="396260"/>
            <a:ext cx="8109900" cy="8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GB" sz="3600"/>
              <a:t>Hoe werkt de morning-afterpil?</a:t>
            </a:r>
            <a:br>
              <a:rPr lang="en-GB"/>
            </a:b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9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05" name="Google Shape;205;p19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Tahoma"/>
              <a:buNone/>
            </a:pPr>
            <a:r>
              <a:rPr lang="en-GB" sz="105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/>
          </a:p>
        </p:txBody>
      </p:sp>
      <p:grpSp>
        <p:nvGrpSpPr>
          <p:cNvPr id="206" name="Google Shape;206;p19"/>
          <p:cNvGrpSpPr/>
          <p:nvPr/>
        </p:nvGrpSpPr>
        <p:grpSpPr>
          <a:xfrm>
            <a:off x="806913" y="1496245"/>
            <a:ext cx="908700" cy="908700"/>
            <a:chOff x="947033" y="2362454"/>
            <a:chExt cx="908700" cy="908700"/>
          </a:xfrm>
        </p:grpSpPr>
        <p:sp>
          <p:nvSpPr>
            <p:cNvPr id="207" name="Google Shape;207;p19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08" name="Google Shape;208;p19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/>
            </a:p>
          </p:txBody>
        </p:sp>
      </p:grpSp>
      <p:grpSp>
        <p:nvGrpSpPr>
          <p:cNvPr id="209" name="Google Shape;209;p19"/>
          <p:cNvGrpSpPr/>
          <p:nvPr/>
        </p:nvGrpSpPr>
        <p:grpSpPr>
          <a:xfrm>
            <a:off x="806912" y="2594911"/>
            <a:ext cx="908700" cy="908700"/>
            <a:chOff x="4665644" y="2362454"/>
            <a:chExt cx="908700" cy="908700"/>
          </a:xfrm>
        </p:grpSpPr>
        <p:sp>
          <p:nvSpPr>
            <p:cNvPr id="210" name="Google Shape;210;p19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11" name="Google Shape;211;p19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/>
            </a:p>
          </p:txBody>
        </p:sp>
      </p:grpSp>
      <p:grpSp>
        <p:nvGrpSpPr>
          <p:cNvPr id="212" name="Google Shape;212;p19"/>
          <p:cNvGrpSpPr/>
          <p:nvPr/>
        </p:nvGrpSpPr>
        <p:grpSpPr>
          <a:xfrm>
            <a:off x="806911" y="3730897"/>
            <a:ext cx="908700" cy="908700"/>
            <a:chOff x="947033" y="4156948"/>
            <a:chExt cx="908700" cy="908700"/>
          </a:xfrm>
        </p:grpSpPr>
        <p:sp>
          <p:nvSpPr>
            <p:cNvPr id="213" name="Google Shape;213;p19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14" name="Google Shape;214;p19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/>
            </a:p>
          </p:txBody>
        </p:sp>
      </p:grpSp>
      <p:grpSp>
        <p:nvGrpSpPr>
          <p:cNvPr id="215" name="Google Shape;215;p19"/>
          <p:cNvGrpSpPr/>
          <p:nvPr/>
        </p:nvGrpSpPr>
        <p:grpSpPr>
          <a:xfrm>
            <a:off x="806911" y="4829563"/>
            <a:ext cx="908700" cy="908700"/>
            <a:chOff x="4665644" y="4148177"/>
            <a:chExt cx="908700" cy="908700"/>
          </a:xfrm>
        </p:grpSpPr>
        <p:sp>
          <p:nvSpPr>
            <p:cNvPr id="216" name="Google Shape;216;p19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17" name="Google Shape;217;p19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/>
            </a:p>
          </p:txBody>
        </p:sp>
      </p:grpSp>
      <p:sp>
        <p:nvSpPr>
          <p:cNvPr id="218" name="Google Shape;218;p19"/>
          <p:cNvSpPr/>
          <p:nvPr/>
        </p:nvSpPr>
        <p:spPr>
          <a:xfrm>
            <a:off x="1958101" y="1655969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Vagina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19"/>
          <p:cNvSpPr/>
          <p:nvPr/>
        </p:nvSpPr>
        <p:spPr>
          <a:xfrm>
            <a:off x="1958101" y="271103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Baarmoeder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19"/>
          <p:cNvSpPr/>
          <p:nvPr/>
        </p:nvSpPr>
        <p:spPr>
          <a:xfrm>
            <a:off x="1958100" y="385659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Eileider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19"/>
          <p:cNvSpPr/>
          <p:nvPr/>
        </p:nvSpPr>
        <p:spPr>
          <a:xfrm>
            <a:off x="1958099" y="4989334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Eierstok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19"/>
          <p:cNvSpPr txBox="1">
            <a:spLocks noGrp="1"/>
          </p:cNvSpPr>
          <p:nvPr>
            <p:ph type="title"/>
          </p:nvPr>
        </p:nvSpPr>
        <p:spPr>
          <a:xfrm>
            <a:off x="729419" y="396260"/>
            <a:ext cx="8109900" cy="8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GB" sz="3600"/>
              <a:t>Op welke plek vindt de bevruchting plaats?</a:t>
            </a:r>
            <a:br>
              <a:rPr lang="en-GB"/>
            </a:b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0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28" name="Google Shape;228;p20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Tahoma"/>
              <a:buNone/>
            </a:pPr>
            <a:r>
              <a:rPr lang="en-GB" sz="105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/>
          </a:p>
        </p:txBody>
      </p:sp>
      <p:grpSp>
        <p:nvGrpSpPr>
          <p:cNvPr id="229" name="Google Shape;229;p20"/>
          <p:cNvGrpSpPr/>
          <p:nvPr/>
        </p:nvGrpSpPr>
        <p:grpSpPr>
          <a:xfrm>
            <a:off x="806913" y="1821195"/>
            <a:ext cx="908700" cy="908700"/>
            <a:chOff x="947033" y="2362454"/>
            <a:chExt cx="908700" cy="908700"/>
          </a:xfrm>
        </p:grpSpPr>
        <p:sp>
          <p:nvSpPr>
            <p:cNvPr id="230" name="Google Shape;230;p20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31" name="Google Shape;231;p20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/>
            </a:p>
          </p:txBody>
        </p:sp>
      </p:grpSp>
      <p:grpSp>
        <p:nvGrpSpPr>
          <p:cNvPr id="232" name="Google Shape;232;p20"/>
          <p:cNvGrpSpPr/>
          <p:nvPr/>
        </p:nvGrpSpPr>
        <p:grpSpPr>
          <a:xfrm>
            <a:off x="806912" y="2919861"/>
            <a:ext cx="908700" cy="908700"/>
            <a:chOff x="4665644" y="2362454"/>
            <a:chExt cx="908700" cy="908700"/>
          </a:xfrm>
        </p:grpSpPr>
        <p:sp>
          <p:nvSpPr>
            <p:cNvPr id="233" name="Google Shape;233;p20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34" name="Google Shape;234;p20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/>
            </a:p>
          </p:txBody>
        </p:sp>
      </p:grpSp>
      <p:grpSp>
        <p:nvGrpSpPr>
          <p:cNvPr id="235" name="Google Shape;235;p20"/>
          <p:cNvGrpSpPr/>
          <p:nvPr/>
        </p:nvGrpSpPr>
        <p:grpSpPr>
          <a:xfrm>
            <a:off x="806911" y="4055847"/>
            <a:ext cx="908700" cy="908700"/>
            <a:chOff x="947033" y="4156948"/>
            <a:chExt cx="908700" cy="908700"/>
          </a:xfrm>
        </p:grpSpPr>
        <p:sp>
          <p:nvSpPr>
            <p:cNvPr id="236" name="Google Shape;236;p20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37" name="Google Shape;237;p20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/>
            </a:p>
          </p:txBody>
        </p:sp>
      </p:grpSp>
      <p:grpSp>
        <p:nvGrpSpPr>
          <p:cNvPr id="238" name="Google Shape;238;p20"/>
          <p:cNvGrpSpPr/>
          <p:nvPr/>
        </p:nvGrpSpPr>
        <p:grpSpPr>
          <a:xfrm>
            <a:off x="806911" y="5154513"/>
            <a:ext cx="908700" cy="908700"/>
            <a:chOff x="4665644" y="4148177"/>
            <a:chExt cx="908700" cy="908700"/>
          </a:xfrm>
        </p:grpSpPr>
        <p:sp>
          <p:nvSpPr>
            <p:cNvPr id="239" name="Google Shape;239;p20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40" name="Google Shape;240;p20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/>
            </a:p>
          </p:txBody>
        </p:sp>
      </p:grpSp>
      <p:sp>
        <p:nvSpPr>
          <p:cNvPr id="241" name="Google Shape;241;p20"/>
          <p:cNvSpPr/>
          <p:nvPr/>
        </p:nvSpPr>
        <p:spPr>
          <a:xfrm>
            <a:off x="1958101" y="1980919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orgasme krijgen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p20"/>
          <p:cNvSpPr/>
          <p:nvPr/>
        </p:nvSpPr>
        <p:spPr>
          <a:xfrm>
            <a:off x="1958101" y="303598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zaadcellen maken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p20"/>
          <p:cNvSpPr/>
          <p:nvPr/>
        </p:nvSpPr>
        <p:spPr>
          <a:xfrm>
            <a:off x="1958100" y="418154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sperma met zaadcellen maken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p20"/>
          <p:cNvSpPr/>
          <p:nvPr/>
        </p:nvSpPr>
        <p:spPr>
          <a:xfrm>
            <a:off x="1958099" y="5314284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testosteron maken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" name="Google Shape;245;p20"/>
          <p:cNvSpPr txBox="1">
            <a:spLocks noGrp="1"/>
          </p:cNvSpPr>
          <p:nvPr>
            <p:ph type="title"/>
          </p:nvPr>
        </p:nvSpPr>
        <p:spPr>
          <a:xfrm>
            <a:off x="729419" y="396260"/>
            <a:ext cx="8109900" cy="8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40"/>
              <a:buFont typeface="Calibri"/>
              <a:buNone/>
            </a:pPr>
            <a:r>
              <a:rPr lang="en-GB" sz="3200">
                <a:solidFill>
                  <a:srgbClr val="202124"/>
                </a:solidFill>
              </a:rPr>
              <a:t>Na sterilisatie kan de man geen ...</a:t>
            </a:r>
            <a:br>
              <a:rPr lang="en-GB" sz="4570"/>
            </a:br>
            <a:endParaRPr sz="457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21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51" name="Google Shape;251;p21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Tahoma"/>
              <a:buNone/>
            </a:pPr>
            <a:r>
              <a:rPr lang="en-GB" sz="105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/>
          </a:p>
        </p:txBody>
      </p:sp>
      <p:grpSp>
        <p:nvGrpSpPr>
          <p:cNvPr id="252" name="Google Shape;252;p21"/>
          <p:cNvGrpSpPr/>
          <p:nvPr/>
        </p:nvGrpSpPr>
        <p:grpSpPr>
          <a:xfrm>
            <a:off x="806913" y="1821195"/>
            <a:ext cx="908700" cy="908700"/>
            <a:chOff x="947033" y="2362454"/>
            <a:chExt cx="908700" cy="908700"/>
          </a:xfrm>
        </p:grpSpPr>
        <p:sp>
          <p:nvSpPr>
            <p:cNvPr id="253" name="Google Shape;253;p21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54" name="Google Shape;254;p21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/>
            </a:p>
          </p:txBody>
        </p:sp>
      </p:grpSp>
      <p:grpSp>
        <p:nvGrpSpPr>
          <p:cNvPr id="255" name="Google Shape;255;p21"/>
          <p:cNvGrpSpPr/>
          <p:nvPr/>
        </p:nvGrpSpPr>
        <p:grpSpPr>
          <a:xfrm>
            <a:off x="806912" y="2919861"/>
            <a:ext cx="908700" cy="908700"/>
            <a:chOff x="4665644" y="2362454"/>
            <a:chExt cx="908700" cy="908700"/>
          </a:xfrm>
        </p:grpSpPr>
        <p:sp>
          <p:nvSpPr>
            <p:cNvPr id="256" name="Google Shape;256;p21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57" name="Google Shape;257;p21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/>
            </a:p>
          </p:txBody>
        </p:sp>
      </p:grpSp>
      <p:grpSp>
        <p:nvGrpSpPr>
          <p:cNvPr id="258" name="Google Shape;258;p21"/>
          <p:cNvGrpSpPr/>
          <p:nvPr/>
        </p:nvGrpSpPr>
        <p:grpSpPr>
          <a:xfrm>
            <a:off x="806911" y="4055847"/>
            <a:ext cx="908700" cy="908700"/>
            <a:chOff x="947033" y="4156948"/>
            <a:chExt cx="908700" cy="908700"/>
          </a:xfrm>
        </p:grpSpPr>
        <p:sp>
          <p:nvSpPr>
            <p:cNvPr id="259" name="Google Shape;259;p21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60" name="Google Shape;260;p21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/>
            </a:p>
          </p:txBody>
        </p:sp>
      </p:grpSp>
      <p:grpSp>
        <p:nvGrpSpPr>
          <p:cNvPr id="261" name="Google Shape;261;p21"/>
          <p:cNvGrpSpPr/>
          <p:nvPr/>
        </p:nvGrpSpPr>
        <p:grpSpPr>
          <a:xfrm>
            <a:off x="806911" y="5154513"/>
            <a:ext cx="908700" cy="908700"/>
            <a:chOff x="4665644" y="4148177"/>
            <a:chExt cx="908700" cy="908700"/>
          </a:xfrm>
        </p:grpSpPr>
        <p:sp>
          <p:nvSpPr>
            <p:cNvPr id="262" name="Google Shape;262;p21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63" name="Google Shape;263;p21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/>
            </a:p>
          </p:txBody>
        </p:sp>
      </p:grpSp>
      <p:sp>
        <p:nvSpPr>
          <p:cNvPr id="264" name="Google Shape;264;p21"/>
          <p:cNvSpPr/>
          <p:nvPr/>
        </p:nvSpPr>
        <p:spPr>
          <a:xfrm>
            <a:off x="1958101" y="1980919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orgasme krijgen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p21"/>
          <p:cNvSpPr/>
          <p:nvPr/>
        </p:nvSpPr>
        <p:spPr>
          <a:xfrm>
            <a:off x="1958101" y="303598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ovulatie krijgen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21"/>
          <p:cNvSpPr/>
          <p:nvPr/>
        </p:nvSpPr>
        <p:spPr>
          <a:xfrm>
            <a:off x="1958100" y="418154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menstruatie krijgen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21"/>
          <p:cNvSpPr/>
          <p:nvPr/>
        </p:nvSpPr>
        <p:spPr>
          <a:xfrm>
            <a:off x="1958099" y="5314284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innesteling krijgen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21"/>
          <p:cNvSpPr txBox="1">
            <a:spLocks noGrp="1"/>
          </p:cNvSpPr>
          <p:nvPr>
            <p:ph type="title"/>
          </p:nvPr>
        </p:nvSpPr>
        <p:spPr>
          <a:xfrm>
            <a:off x="729419" y="396260"/>
            <a:ext cx="8109900" cy="8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40"/>
              <a:buFont typeface="Calibri"/>
              <a:buNone/>
            </a:pPr>
            <a:r>
              <a:rPr lang="en-GB" sz="3200">
                <a:solidFill>
                  <a:srgbClr val="202124"/>
                </a:solidFill>
              </a:rPr>
              <a:t>Na sterilisatie kan de vrouw geen ...</a:t>
            </a:r>
            <a:br>
              <a:rPr lang="en-GB" sz="4570"/>
            </a:br>
            <a:endParaRPr sz="457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Aangepast 1">
      <a:dk1>
        <a:srgbClr val="000000"/>
      </a:dk1>
      <a:lt1>
        <a:srgbClr val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1238</Words>
  <Application>Microsoft Office PowerPoint</Application>
  <PresentationFormat>Diavoorstelling (4:3)</PresentationFormat>
  <Paragraphs>191</Paragraphs>
  <Slides>14</Slides>
  <Notes>14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7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14</vt:i4>
      </vt:variant>
    </vt:vector>
  </HeadingPairs>
  <TitlesOfParts>
    <vt:vector size="22" baseType="lpstr">
      <vt:lpstr>Corbel</vt:lpstr>
      <vt:lpstr>Source Sans Pro</vt:lpstr>
      <vt:lpstr>Helvetica Neue</vt:lpstr>
      <vt:lpstr>Calibri</vt:lpstr>
      <vt:lpstr>Helvetica Neue Light</vt:lpstr>
      <vt:lpstr>Arial</vt:lpstr>
      <vt:lpstr>Tahoma</vt:lpstr>
      <vt:lpstr>Kantoorthema</vt:lpstr>
      <vt:lpstr>Voortplanting </vt:lpstr>
      <vt:lpstr>Hoe komt de foetus aan zuurstof? </vt:lpstr>
      <vt:lpstr>Hoe komt de foetus aan zuurstof? </vt:lpstr>
      <vt:lpstr>Waarvoor dient de menstruatie? </vt:lpstr>
      <vt:lpstr>Wat gebeurt er met een onbevruchte eicel?</vt:lpstr>
      <vt:lpstr>Hoe werkt de morning-afterpil? </vt:lpstr>
      <vt:lpstr>Op welke plek vindt de bevruchting plaats? </vt:lpstr>
      <vt:lpstr>Na sterilisatie kan de man geen ... </vt:lpstr>
      <vt:lpstr>Na sterilisatie kan de vrouw geen ... </vt:lpstr>
      <vt:lpstr>Wat is er nodig voor een eeneiige tweeling? </vt:lpstr>
      <vt:lpstr>Wat is er nodig voor een twee-eiige tweeling? </vt:lpstr>
      <vt:lpstr>In welke periode kan geslachtsgemeenschap leiden tot een bevruchte eicel? </vt:lpstr>
      <vt:lpstr>Kan een vrouw op dag 12 zwanger worden? 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Voortplanting </dc:title>
  <cp:lastModifiedBy>Sofie Faes</cp:lastModifiedBy>
  <cp:revision>3</cp:revision>
  <dcterms:modified xsi:type="dcterms:W3CDTF">2023-12-16T12:58:38Z</dcterms:modified>
</cp:coreProperties>
</file>