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8"/>
  </p:notesMasterIdLst>
  <p:sldIdLst>
    <p:sldId id="256" r:id="rId2"/>
    <p:sldId id="259" r:id="rId3"/>
    <p:sldId id="260" r:id="rId4"/>
    <p:sldId id="261" r:id="rId5"/>
    <p:sldId id="262" r:id="rId6"/>
    <p:sldId id="264" r:id="rId7"/>
    <p:sldId id="265" r:id="rId8"/>
    <p:sldId id="267" r:id="rId9"/>
    <p:sldId id="268" r:id="rId10"/>
    <p:sldId id="270" r:id="rId11"/>
    <p:sldId id="271" r:id="rId12"/>
    <p:sldId id="273" r:id="rId13"/>
    <p:sldId id="274" r:id="rId14"/>
    <p:sldId id="275" r:id="rId15"/>
    <p:sldId id="276" r:id="rId16"/>
    <p:sldId id="277" r:id="rId17"/>
    <p:sldId id="278" r:id="rId18"/>
    <p:sldId id="279" r:id="rId19"/>
    <p:sldId id="258" r:id="rId20"/>
    <p:sldId id="281" r:id="rId21"/>
    <p:sldId id="269" r:id="rId22"/>
    <p:sldId id="282" r:id="rId23"/>
    <p:sldId id="283" r:id="rId24"/>
    <p:sldId id="272" r:id="rId25"/>
    <p:sldId id="266" r:id="rId26"/>
    <p:sldId id="280" r:id="rId27"/>
  </p:sldIdLst>
  <p:sldSz cx="9144000" cy="6858000" type="screen4x3"/>
  <p:notesSz cx="6858000" cy="9144000"/>
  <p:embeddedFontLst>
    <p:embeddedFont>
      <p:font typeface="Corbel" panose="020B0503020204020204" pitchFamily="34" charset="0"/>
      <p:regular r:id="rId29"/>
      <p:bold r:id="rId30"/>
      <p:italic r:id="rId31"/>
      <p:boldItalic r:id="rId32"/>
    </p:embeddedFont>
    <p:embeddedFont>
      <p:font typeface="Helvetica Neue" panose="020B0604020202020204" charset="0"/>
      <p:regular r:id="rId33"/>
      <p:bold r:id="rId34"/>
      <p:italic r:id="rId35"/>
      <p:boldItalic r:id="rId36"/>
    </p:embeddedFont>
    <p:embeddedFont>
      <p:font typeface="Helvetica Neue Light" panose="020B0604020202020204" charset="0"/>
      <p:regular r:id="rId37"/>
      <p:bold r:id="rId38"/>
      <p:italic r:id="rId39"/>
      <p:boldItalic r:id="rId40"/>
    </p:embeddedFont>
    <p:embeddedFont>
      <p:font typeface="Tahoma" panose="020B0604030504040204" pitchFamily="34" charset="0"/>
      <p:regular r:id="rId41"/>
      <p:bold r:id="rId42"/>
    </p:embeddedFont>
    <p:embeddedFont>
      <p:font typeface="Ubuntu" panose="020B0504030602030204" pitchFamily="34" charset="0"/>
      <p:regular r:id="rId4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4" roundtripDataSignature="AMtx7mjT/Hy2SE+n5SqGl0fn2mb8DjveE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545" autoAdjust="0"/>
  </p:normalViewPr>
  <p:slideViewPr>
    <p:cSldViewPr snapToGrid="0">
      <p:cViewPr varScale="1">
        <p:scale>
          <a:sx n="120" d="100"/>
          <a:sy n="120" d="100"/>
        </p:scale>
        <p:origin x="296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1.fntdata"/><Relationship Id="rId21" Type="http://schemas.openxmlformats.org/officeDocument/2006/relationships/slide" Target="slides/slide20.xml"/><Relationship Id="rId34" Type="http://schemas.openxmlformats.org/officeDocument/2006/relationships/font" Target="fonts/font6.fntdata"/><Relationship Id="rId42" Type="http://schemas.openxmlformats.org/officeDocument/2006/relationships/font" Target="fonts/font14.fntdata"/><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font" Target="fonts/font9.fntdata"/><Relationship Id="rId40" Type="http://schemas.openxmlformats.org/officeDocument/2006/relationships/font" Target="fonts/font12.fntdata"/><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4"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 Id="rId43" Type="http://schemas.openxmlformats.org/officeDocument/2006/relationships/font" Target="fonts/font15.fntdata"/><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font" Target="fonts/font10.fntdata"/><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font" Target="fonts/font13.fntdata"/></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label 1</c:f>
              <c:strCache>
                <c:ptCount val="1"/>
                <c:pt idx="0">
                  <c:v>Column B</c:v>
                </c:pt>
              </c:strCache>
            </c:strRef>
          </c:tx>
          <c:spPr>
            <a:ln w="28800">
              <a:solidFill>
                <a:srgbClr val="004586"/>
              </a:solidFill>
              <a:round/>
            </a:ln>
          </c:spPr>
          <c:marker>
            <c:symbol val="none"/>
          </c:marker>
          <c:dLbls>
            <c:spPr>
              <a:noFill/>
              <a:ln>
                <a:noFill/>
              </a:ln>
              <a:effectLst/>
            </c:spPr>
            <c:txPr>
              <a:bodyPr wrap="none"/>
              <a:lstStyle/>
              <a:p>
                <a:pPr>
                  <a:defRPr sz="1000" b="0" strike="noStrike" spc="-1">
                    <a:solidFill>
                      <a:srgbClr val="000000"/>
                    </a:solidFill>
                    <a:latin typeface="Arial"/>
                  </a:defRPr>
                </a:pPr>
                <a:endParaRPr lang="nl-NL"/>
              </a:p>
            </c:txP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ext>
            </c:extLst>
          </c:dLbls>
          <c:xVal>
            <c:numRef>
              <c:f>0</c:f>
              <c:numCache>
                <c:formatCode>General</c:formatCode>
                <c:ptCount val="35"/>
                <c:pt idx="0">
                  <c:v>0</c:v>
                </c:pt>
                <c:pt idx="1">
                  <c:v>0.35</c:v>
                </c:pt>
                <c:pt idx="2">
                  <c:v>0.7</c:v>
                </c:pt>
                <c:pt idx="3">
                  <c:v>1.05</c:v>
                </c:pt>
                <c:pt idx="4">
                  <c:v>1.4</c:v>
                </c:pt>
                <c:pt idx="5">
                  <c:v>1.75</c:v>
                </c:pt>
                <c:pt idx="6">
                  <c:v>2.1</c:v>
                </c:pt>
                <c:pt idx="7">
                  <c:v>2.4500000000000002</c:v>
                </c:pt>
                <c:pt idx="8">
                  <c:v>2.8</c:v>
                </c:pt>
                <c:pt idx="9">
                  <c:v>3.15</c:v>
                </c:pt>
                <c:pt idx="10">
                  <c:v>3.5</c:v>
                </c:pt>
                <c:pt idx="11">
                  <c:v>3.85</c:v>
                </c:pt>
                <c:pt idx="12">
                  <c:v>4.2</c:v>
                </c:pt>
                <c:pt idx="13">
                  <c:v>4.55</c:v>
                </c:pt>
                <c:pt idx="14">
                  <c:v>4.9000000000000004</c:v>
                </c:pt>
                <c:pt idx="15">
                  <c:v>5.25</c:v>
                </c:pt>
                <c:pt idx="16">
                  <c:v>5.6</c:v>
                </c:pt>
                <c:pt idx="17">
                  <c:v>5.95</c:v>
                </c:pt>
                <c:pt idx="18">
                  <c:v>6.3</c:v>
                </c:pt>
                <c:pt idx="19">
                  <c:v>6.65</c:v>
                </c:pt>
                <c:pt idx="20">
                  <c:v>7</c:v>
                </c:pt>
                <c:pt idx="21">
                  <c:v>7.35</c:v>
                </c:pt>
                <c:pt idx="22">
                  <c:v>7.7</c:v>
                </c:pt>
                <c:pt idx="23">
                  <c:v>8.0500000000000007</c:v>
                </c:pt>
                <c:pt idx="24">
                  <c:v>8.4</c:v>
                </c:pt>
                <c:pt idx="25">
                  <c:v>8.75</c:v>
                </c:pt>
                <c:pt idx="26">
                  <c:v>9.1</c:v>
                </c:pt>
                <c:pt idx="27">
                  <c:v>9.4499999999999993</c:v>
                </c:pt>
                <c:pt idx="28">
                  <c:v>9.8000000000000007</c:v>
                </c:pt>
                <c:pt idx="29">
                  <c:v>10.15</c:v>
                </c:pt>
                <c:pt idx="30">
                  <c:v>10.5</c:v>
                </c:pt>
                <c:pt idx="31">
                  <c:v>10.85</c:v>
                </c:pt>
                <c:pt idx="32">
                  <c:v>11.2</c:v>
                </c:pt>
                <c:pt idx="33">
                  <c:v>11.55</c:v>
                </c:pt>
                <c:pt idx="34">
                  <c:v>11.9</c:v>
                </c:pt>
              </c:numCache>
            </c:numRef>
          </c:xVal>
          <c:yVal>
            <c:numRef>
              <c:f>1</c:f>
              <c:numCache>
                <c:formatCode>General</c:formatCode>
                <c:ptCount val="35"/>
                <c:pt idx="0">
                  <c:v>0</c:v>
                </c:pt>
                <c:pt idx="1">
                  <c:v>3.4335</c:v>
                </c:pt>
                <c:pt idx="2">
                  <c:v>6.8174865265499998</c:v>
                </c:pt>
                <c:pt idx="3">
                  <c:v>10.055778411883299</c:v>
                </c:pt>
                <c:pt idx="4">
                  <c:v>13.064579958113899</c:v>
                </c:pt>
                <c:pt idx="5">
                  <c:v>15.781210310289699</c:v>
                </c:pt>
                <c:pt idx="6">
                  <c:v>18.168714595087799</c:v>
                </c:pt>
                <c:pt idx="7">
                  <c:v>20.215785396929199</c:v>
                </c:pt>
                <c:pt idx="8">
                  <c:v>21.932837884227499</c:v>
                </c:pt>
                <c:pt idx="9">
                  <c:v>23.345930498073098</c:v>
                </c:pt>
                <c:pt idx="10">
                  <c:v>24.490294120625499</c:v>
                </c:pt>
                <c:pt idx="11">
                  <c:v>25.4047411949436</c:v>
                </c:pt>
                <c:pt idx="12">
                  <c:v>26.1275575191789</c:v>
                </c:pt>
                <c:pt idx="13">
                  <c:v>26.6939306191233</c:v>
                </c:pt>
                <c:pt idx="14">
                  <c:v>27.134653705149301</c:v>
                </c:pt>
                <c:pt idx="15">
                  <c:v>27.475738092016101</c:v>
                </c:pt>
                <c:pt idx="16">
                  <c:v>27.738590120471699</c:v>
                </c:pt>
                <c:pt idx="17">
                  <c:v>27.940486716611201</c:v>
                </c:pt>
                <c:pt idx="18">
                  <c:v>28.095169365174499</c:v>
                </c:pt>
                <c:pt idx="19">
                  <c:v>28.2134474902116</c:v>
                </c:pt>
                <c:pt idx="20">
                  <c:v>28.303753289223302</c:v>
                </c:pt>
                <c:pt idx="21">
                  <c:v>28.372622998143001</c:v>
                </c:pt>
                <c:pt idx="22">
                  <c:v>28.425098907805001</c:v>
                </c:pt>
                <c:pt idx="23">
                  <c:v>11.4973454602589</c:v>
                </c:pt>
                <c:pt idx="24">
                  <c:v>11.599683853919</c:v>
                </c:pt>
                <c:pt idx="25">
                  <c:v>11.642456683045101</c:v>
                </c:pt>
                <c:pt idx="26">
                  <c:v>11.6601773831072</c:v>
                </c:pt>
                <c:pt idx="27">
                  <c:v>11.667492020648</c:v>
                </c:pt>
                <c:pt idx="28">
                  <c:v>11.670506695340499</c:v>
                </c:pt>
                <c:pt idx="29">
                  <c:v>11.6717483868856</c:v>
                </c:pt>
                <c:pt idx="30">
                  <c:v>11.672259684635099</c:v>
                </c:pt>
                <c:pt idx="31">
                  <c:v>11.672470201767</c:v>
                </c:pt>
                <c:pt idx="32">
                  <c:v>11.6725568743663</c:v>
                </c:pt>
                <c:pt idx="33">
                  <c:v>11.6725925579363</c:v>
                </c:pt>
                <c:pt idx="34">
                  <c:v>11.672607248941899</c:v>
                </c:pt>
              </c:numCache>
            </c:numRef>
          </c:yVal>
          <c:smooth val="0"/>
          <c:extLst>
            <c:ext xmlns:c16="http://schemas.microsoft.com/office/drawing/2014/chart" uri="{C3380CC4-5D6E-409C-BE32-E72D297353CC}">
              <c16:uniqueId val="{00000000-D4CE-4226-8375-EB39A449B23D}"/>
            </c:ext>
          </c:extLst>
        </c:ser>
        <c:dLbls>
          <c:showLegendKey val="0"/>
          <c:showVal val="0"/>
          <c:showCatName val="0"/>
          <c:showSerName val="0"/>
          <c:showPercent val="0"/>
          <c:showBubbleSize val="0"/>
        </c:dLbls>
        <c:axId val="21071979"/>
        <c:axId val="87406780"/>
      </c:scatterChart>
      <c:valAx>
        <c:axId val="21071979"/>
        <c:scaling>
          <c:orientation val="minMax"/>
        </c:scaling>
        <c:delete val="0"/>
        <c:axPos val="b"/>
        <c:majorGridlines>
          <c:spPr>
            <a:ln w="0">
              <a:solidFill>
                <a:srgbClr val="4C4C4C"/>
              </a:solidFill>
            </a:ln>
          </c:spPr>
        </c:majorGridlines>
        <c:minorGridlines>
          <c:spPr>
            <a:ln w="0">
              <a:solidFill>
                <a:srgbClr val="B3B3B3"/>
              </a:solidFill>
            </a:ln>
          </c:spPr>
        </c:minorGridlines>
        <c:title>
          <c:tx>
            <c:rich>
              <a:bodyPr rot="0"/>
              <a:lstStyle/>
              <a:p>
                <a:pPr>
                  <a:defRPr sz="900" b="0" strike="noStrike" spc="-1">
                    <a:solidFill>
                      <a:srgbClr val="000000"/>
                    </a:solidFill>
                    <a:latin typeface="Arial"/>
                  </a:defRPr>
                </a:pPr>
                <a:r>
                  <a:rPr lang="nl-NL" sz="900" b="0" strike="noStrike" spc="-1" noProof="0" dirty="0">
                    <a:solidFill>
                      <a:srgbClr val="000000"/>
                    </a:solidFill>
                    <a:latin typeface="Arial"/>
                  </a:rPr>
                  <a:t>tijd (s)</a:t>
                </a:r>
              </a:p>
            </c:rich>
          </c:tx>
          <c:overlay val="0"/>
          <c:spPr>
            <a:noFill/>
            <a:ln w="0">
              <a:noFill/>
            </a:ln>
          </c:spPr>
        </c:title>
        <c:numFmt formatCode="General" sourceLinked="0"/>
        <c:majorTickMark val="out"/>
        <c:minorTickMark val="none"/>
        <c:tickLblPos val="nextTo"/>
        <c:spPr>
          <a:ln w="0">
            <a:solidFill>
              <a:srgbClr val="B3B3B3"/>
            </a:solidFill>
          </a:ln>
        </c:spPr>
        <c:txPr>
          <a:bodyPr/>
          <a:lstStyle/>
          <a:p>
            <a:pPr>
              <a:defRPr sz="1000" b="0" strike="noStrike" spc="-1">
                <a:solidFill>
                  <a:srgbClr val="000000"/>
                </a:solidFill>
                <a:latin typeface="Arial"/>
              </a:defRPr>
            </a:pPr>
            <a:endParaRPr lang="nl-NL"/>
          </a:p>
        </c:txPr>
        <c:crossAx val="87406780"/>
        <c:crosses val="autoZero"/>
        <c:crossBetween val="midCat"/>
      </c:valAx>
      <c:valAx>
        <c:axId val="87406780"/>
        <c:scaling>
          <c:orientation val="minMax"/>
        </c:scaling>
        <c:delete val="0"/>
        <c:axPos val="l"/>
        <c:majorGridlines>
          <c:spPr>
            <a:ln w="0">
              <a:solidFill>
                <a:srgbClr val="4C4C4C"/>
              </a:solidFill>
            </a:ln>
          </c:spPr>
        </c:majorGridlines>
        <c:minorGridlines>
          <c:spPr>
            <a:ln w="0">
              <a:solidFill>
                <a:srgbClr val="B3B3B3"/>
              </a:solidFill>
            </a:ln>
          </c:spPr>
        </c:minorGridlines>
        <c:title>
          <c:tx>
            <c:rich>
              <a:bodyPr rot="-5400000"/>
              <a:lstStyle/>
              <a:p>
                <a:pPr>
                  <a:defRPr sz="900" b="0" strike="noStrike" spc="-1">
                    <a:solidFill>
                      <a:srgbClr val="000000"/>
                    </a:solidFill>
                    <a:latin typeface="Arial"/>
                  </a:defRPr>
                </a:pPr>
                <a:r>
                  <a:rPr lang="nl-NL" sz="900" b="0" strike="noStrike" spc="-1" noProof="0" dirty="0">
                    <a:solidFill>
                      <a:srgbClr val="000000"/>
                    </a:solidFill>
                    <a:latin typeface="Arial"/>
                  </a:rPr>
                  <a:t>snelheid (m/s)</a:t>
                </a:r>
              </a:p>
            </c:rich>
          </c:tx>
          <c:overlay val="0"/>
          <c:spPr>
            <a:noFill/>
            <a:ln w="0">
              <a:noFill/>
            </a:ln>
          </c:spPr>
        </c:title>
        <c:numFmt formatCode="General" sourceLinked="0"/>
        <c:majorTickMark val="out"/>
        <c:minorTickMark val="none"/>
        <c:tickLblPos val="nextTo"/>
        <c:spPr>
          <a:ln w="0">
            <a:solidFill>
              <a:srgbClr val="B3B3B3"/>
            </a:solidFill>
          </a:ln>
        </c:spPr>
        <c:txPr>
          <a:bodyPr/>
          <a:lstStyle/>
          <a:p>
            <a:pPr>
              <a:defRPr sz="1000" b="0" strike="noStrike" spc="-1">
                <a:solidFill>
                  <a:srgbClr val="000000"/>
                </a:solidFill>
                <a:latin typeface="Arial"/>
              </a:defRPr>
            </a:pPr>
            <a:endParaRPr lang="nl-NL"/>
          </a:p>
        </c:txPr>
        <c:crossAx val="21071979"/>
        <c:crosses val="autoZero"/>
        <c:crossBetween val="midCat"/>
      </c:valAx>
      <c:spPr>
        <a:noFill/>
        <a:ln w="0">
          <a:solidFill>
            <a:srgbClr val="B3B3B3"/>
          </a:solidFill>
        </a:ln>
      </c:spPr>
    </c:plotArea>
    <c:plotVisOnly val="1"/>
    <c:dispBlanksAs val="span"/>
    <c:showDLblsOverMax val="1"/>
  </c:chart>
  <c:spPr>
    <a:solidFill>
      <a:srgbClr val="FFFFFF"/>
    </a:solidFill>
    <a:ln w="0">
      <a:noFill/>
    </a:ln>
  </c:sp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554166666666666"/>
          <c:y val="4.1902122400988617E-2"/>
          <c:w val="0.82881770833333335"/>
          <c:h val="0.79284454522549763"/>
        </c:manualLayout>
      </c:layout>
      <c:scatterChart>
        <c:scatterStyle val="lineMarker"/>
        <c:varyColors val="0"/>
        <c:ser>
          <c:idx val="0"/>
          <c:order val="0"/>
          <c:tx>
            <c:strRef>
              <c:f>label 1</c:f>
              <c:strCache>
                <c:ptCount val="1"/>
                <c:pt idx="0">
                  <c:v>Column B</c:v>
                </c:pt>
              </c:strCache>
            </c:strRef>
          </c:tx>
          <c:spPr>
            <a:ln w="28800">
              <a:solidFill>
                <a:srgbClr val="004586"/>
              </a:solidFill>
              <a:round/>
            </a:ln>
          </c:spPr>
          <c:marker>
            <c:symbol val="none"/>
          </c:marker>
          <c:dLbls>
            <c:spPr>
              <a:noFill/>
              <a:ln>
                <a:noFill/>
              </a:ln>
              <a:effectLst/>
            </c:spPr>
            <c:txPr>
              <a:bodyPr wrap="none"/>
              <a:lstStyle/>
              <a:p>
                <a:pPr>
                  <a:defRPr sz="1000" b="0" strike="noStrike" spc="-1">
                    <a:solidFill>
                      <a:srgbClr val="000000"/>
                    </a:solidFill>
                    <a:latin typeface="Arial"/>
                  </a:defRPr>
                </a:pPr>
                <a:endParaRPr lang="nl-NL"/>
              </a:p>
            </c:txPr>
            <c:showLegendKey val="0"/>
            <c:showVal val="0"/>
            <c:showCatName val="0"/>
            <c:showSerName val="0"/>
            <c:showPercent val="0"/>
            <c:showBubbleSize val="1"/>
            <c:separator> </c:separator>
            <c:showLeaderLines val="0"/>
            <c:extLst>
              <c:ext xmlns:c15="http://schemas.microsoft.com/office/drawing/2012/chart" uri="{CE6537A1-D6FC-4f65-9D91-7224C49458BB}">
                <c15:showLeaderLines val="1"/>
              </c:ext>
            </c:extLst>
          </c:dLbls>
          <c:xVal>
            <c:numRef>
              <c:f>0</c:f>
              <c:numCache>
                <c:formatCode>General</c:formatCode>
                <c:ptCount val="35"/>
                <c:pt idx="0">
                  <c:v>0</c:v>
                </c:pt>
                <c:pt idx="1">
                  <c:v>0.35</c:v>
                </c:pt>
                <c:pt idx="2">
                  <c:v>0.7</c:v>
                </c:pt>
                <c:pt idx="3">
                  <c:v>1.05</c:v>
                </c:pt>
                <c:pt idx="4">
                  <c:v>1.4</c:v>
                </c:pt>
                <c:pt idx="5">
                  <c:v>1.75</c:v>
                </c:pt>
                <c:pt idx="6">
                  <c:v>2.1</c:v>
                </c:pt>
                <c:pt idx="7">
                  <c:v>2.4500000000000002</c:v>
                </c:pt>
                <c:pt idx="8">
                  <c:v>2.8</c:v>
                </c:pt>
                <c:pt idx="9">
                  <c:v>3.15</c:v>
                </c:pt>
                <c:pt idx="10">
                  <c:v>3.5</c:v>
                </c:pt>
                <c:pt idx="11">
                  <c:v>3.85</c:v>
                </c:pt>
                <c:pt idx="12">
                  <c:v>4.2</c:v>
                </c:pt>
                <c:pt idx="13">
                  <c:v>4.55</c:v>
                </c:pt>
                <c:pt idx="14">
                  <c:v>4.9000000000000004</c:v>
                </c:pt>
                <c:pt idx="15">
                  <c:v>5.25</c:v>
                </c:pt>
                <c:pt idx="16">
                  <c:v>5.6</c:v>
                </c:pt>
                <c:pt idx="17">
                  <c:v>5.95</c:v>
                </c:pt>
                <c:pt idx="18">
                  <c:v>6.3</c:v>
                </c:pt>
                <c:pt idx="19">
                  <c:v>6.65</c:v>
                </c:pt>
                <c:pt idx="20">
                  <c:v>7</c:v>
                </c:pt>
                <c:pt idx="21">
                  <c:v>7.35</c:v>
                </c:pt>
                <c:pt idx="22">
                  <c:v>7.7</c:v>
                </c:pt>
                <c:pt idx="23">
                  <c:v>8.0500000000000007</c:v>
                </c:pt>
                <c:pt idx="24">
                  <c:v>8.4</c:v>
                </c:pt>
                <c:pt idx="25">
                  <c:v>8.75</c:v>
                </c:pt>
                <c:pt idx="26">
                  <c:v>9.1</c:v>
                </c:pt>
                <c:pt idx="27">
                  <c:v>9.4499999999999993</c:v>
                </c:pt>
                <c:pt idx="28">
                  <c:v>9.8000000000000007</c:v>
                </c:pt>
                <c:pt idx="29">
                  <c:v>10.15</c:v>
                </c:pt>
                <c:pt idx="30">
                  <c:v>10.5</c:v>
                </c:pt>
                <c:pt idx="31">
                  <c:v>10.85</c:v>
                </c:pt>
                <c:pt idx="32">
                  <c:v>11.2</c:v>
                </c:pt>
                <c:pt idx="33">
                  <c:v>11.55</c:v>
                </c:pt>
                <c:pt idx="34">
                  <c:v>11.9</c:v>
                </c:pt>
              </c:numCache>
            </c:numRef>
          </c:xVal>
          <c:yVal>
            <c:numRef>
              <c:f>1</c:f>
              <c:numCache>
                <c:formatCode>General</c:formatCode>
                <c:ptCount val="35"/>
                <c:pt idx="0">
                  <c:v>0</c:v>
                </c:pt>
                <c:pt idx="1">
                  <c:v>3.4335</c:v>
                </c:pt>
                <c:pt idx="2">
                  <c:v>6.8174865265499998</c:v>
                </c:pt>
                <c:pt idx="3">
                  <c:v>10.055778411883299</c:v>
                </c:pt>
                <c:pt idx="4">
                  <c:v>13.064579958113899</c:v>
                </c:pt>
                <c:pt idx="5">
                  <c:v>15.781210310289699</c:v>
                </c:pt>
                <c:pt idx="6">
                  <c:v>18.168714595087799</c:v>
                </c:pt>
                <c:pt idx="7">
                  <c:v>20.215785396929199</c:v>
                </c:pt>
                <c:pt idx="8">
                  <c:v>21.932837884227499</c:v>
                </c:pt>
                <c:pt idx="9">
                  <c:v>23.345930498073098</c:v>
                </c:pt>
                <c:pt idx="10">
                  <c:v>24.490294120625499</c:v>
                </c:pt>
                <c:pt idx="11">
                  <c:v>25.4047411949436</c:v>
                </c:pt>
                <c:pt idx="12">
                  <c:v>26.1275575191789</c:v>
                </c:pt>
                <c:pt idx="13">
                  <c:v>26.6939306191233</c:v>
                </c:pt>
                <c:pt idx="14">
                  <c:v>27.134653705149301</c:v>
                </c:pt>
                <c:pt idx="15">
                  <c:v>27.475738092016101</c:v>
                </c:pt>
                <c:pt idx="16">
                  <c:v>27.738590120471699</c:v>
                </c:pt>
                <c:pt idx="17">
                  <c:v>27.940486716611201</c:v>
                </c:pt>
                <c:pt idx="18">
                  <c:v>28.095169365174499</c:v>
                </c:pt>
                <c:pt idx="19">
                  <c:v>28.2134474902116</c:v>
                </c:pt>
                <c:pt idx="20">
                  <c:v>28.303753289223302</c:v>
                </c:pt>
                <c:pt idx="21">
                  <c:v>28.372622998143001</c:v>
                </c:pt>
                <c:pt idx="22">
                  <c:v>28.425098907805001</c:v>
                </c:pt>
                <c:pt idx="23">
                  <c:v>11.4973454602589</c:v>
                </c:pt>
                <c:pt idx="24">
                  <c:v>11.599683853919</c:v>
                </c:pt>
                <c:pt idx="25">
                  <c:v>11.642456683045101</c:v>
                </c:pt>
                <c:pt idx="26">
                  <c:v>11.6601773831072</c:v>
                </c:pt>
                <c:pt idx="27">
                  <c:v>11.667492020648</c:v>
                </c:pt>
                <c:pt idx="28">
                  <c:v>11.670506695340499</c:v>
                </c:pt>
                <c:pt idx="29">
                  <c:v>11.6717483868856</c:v>
                </c:pt>
                <c:pt idx="30">
                  <c:v>11.672259684635099</c:v>
                </c:pt>
                <c:pt idx="31">
                  <c:v>11.672470201767</c:v>
                </c:pt>
                <c:pt idx="32">
                  <c:v>11.6725568743663</c:v>
                </c:pt>
                <c:pt idx="33">
                  <c:v>11.6725925579363</c:v>
                </c:pt>
                <c:pt idx="34">
                  <c:v>11.672607248941899</c:v>
                </c:pt>
              </c:numCache>
            </c:numRef>
          </c:yVal>
          <c:smooth val="0"/>
          <c:extLst>
            <c:ext xmlns:c16="http://schemas.microsoft.com/office/drawing/2014/chart" uri="{C3380CC4-5D6E-409C-BE32-E72D297353CC}">
              <c16:uniqueId val="{00000000-D4CE-4226-8375-EB39A449B23D}"/>
            </c:ext>
          </c:extLst>
        </c:ser>
        <c:dLbls>
          <c:showLegendKey val="0"/>
          <c:showVal val="0"/>
          <c:showCatName val="0"/>
          <c:showSerName val="0"/>
          <c:showPercent val="0"/>
          <c:showBubbleSize val="0"/>
        </c:dLbls>
        <c:axId val="21071979"/>
        <c:axId val="87406780"/>
      </c:scatterChart>
      <c:valAx>
        <c:axId val="21071979"/>
        <c:scaling>
          <c:orientation val="minMax"/>
        </c:scaling>
        <c:delete val="0"/>
        <c:axPos val="b"/>
        <c:majorGridlines>
          <c:spPr>
            <a:ln w="0">
              <a:solidFill>
                <a:srgbClr val="4C4C4C"/>
              </a:solidFill>
            </a:ln>
          </c:spPr>
        </c:majorGridlines>
        <c:minorGridlines>
          <c:spPr>
            <a:ln w="0">
              <a:solidFill>
                <a:srgbClr val="B3B3B3"/>
              </a:solidFill>
            </a:ln>
          </c:spPr>
        </c:minorGridlines>
        <c:title>
          <c:tx>
            <c:rich>
              <a:bodyPr rot="0"/>
              <a:lstStyle/>
              <a:p>
                <a:pPr>
                  <a:defRPr sz="900" b="0" strike="noStrike" spc="-1">
                    <a:solidFill>
                      <a:srgbClr val="000000"/>
                    </a:solidFill>
                    <a:latin typeface="Arial"/>
                  </a:defRPr>
                </a:pPr>
                <a:r>
                  <a:rPr lang="nl-NL" sz="900" b="0" strike="noStrike" spc="-1" noProof="0" dirty="0">
                    <a:solidFill>
                      <a:srgbClr val="000000"/>
                    </a:solidFill>
                    <a:latin typeface="Arial"/>
                  </a:rPr>
                  <a:t>tijd (s)</a:t>
                </a:r>
              </a:p>
            </c:rich>
          </c:tx>
          <c:overlay val="0"/>
          <c:spPr>
            <a:noFill/>
            <a:ln w="0">
              <a:noFill/>
            </a:ln>
          </c:spPr>
        </c:title>
        <c:numFmt formatCode="General" sourceLinked="0"/>
        <c:majorTickMark val="out"/>
        <c:minorTickMark val="none"/>
        <c:tickLblPos val="nextTo"/>
        <c:spPr>
          <a:ln w="0">
            <a:solidFill>
              <a:srgbClr val="B3B3B3"/>
            </a:solidFill>
          </a:ln>
        </c:spPr>
        <c:txPr>
          <a:bodyPr/>
          <a:lstStyle/>
          <a:p>
            <a:pPr>
              <a:defRPr sz="1000" b="0" strike="noStrike" spc="-1">
                <a:solidFill>
                  <a:srgbClr val="000000"/>
                </a:solidFill>
                <a:latin typeface="Arial"/>
              </a:defRPr>
            </a:pPr>
            <a:endParaRPr lang="nl-NL"/>
          </a:p>
        </c:txPr>
        <c:crossAx val="87406780"/>
        <c:crosses val="autoZero"/>
        <c:crossBetween val="midCat"/>
      </c:valAx>
      <c:valAx>
        <c:axId val="87406780"/>
        <c:scaling>
          <c:orientation val="minMax"/>
        </c:scaling>
        <c:delete val="0"/>
        <c:axPos val="l"/>
        <c:majorGridlines>
          <c:spPr>
            <a:ln w="0">
              <a:solidFill>
                <a:srgbClr val="4C4C4C"/>
              </a:solidFill>
            </a:ln>
          </c:spPr>
        </c:majorGridlines>
        <c:minorGridlines>
          <c:spPr>
            <a:ln w="0">
              <a:solidFill>
                <a:srgbClr val="B3B3B3"/>
              </a:solidFill>
            </a:ln>
          </c:spPr>
        </c:minorGridlines>
        <c:title>
          <c:tx>
            <c:rich>
              <a:bodyPr rot="-5400000"/>
              <a:lstStyle/>
              <a:p>
                <a:pPr>
                  <a:defRPr sz="900" b="0" strike="noStrike" spc="-1">
                    <a:solidFill>
                      <a:srgbClr val="000000"/>
                    </a:solidFill>
                    <a:latin typeface="Arial"/>
                  </a:defRPr>
                </a:pPr>
                <a:r>
                  <a:rPr lang="nl-NL" sz="900" b="0" strike="noStrike" spc="-1" noProof="0" dirty="0">
                    <a:solidFill>
                      <a:srgbClr val="000000"/>
                    </a:solidFill>
                    <a:latin typeface="Arial"/>
                  </a:rPr>
                  <a:t>snelheid (m/s)</a:t>
                </a:r>
              </a:p>
            </c:rich>
          </c:tx>
          <c:overlay val="0"/>
          <c:spPr>
            <a:noFill/>
            <a:ln w="0">
              <a:noFill/>
            </a:ln>
          </c:spPr>
        </c:title>
        <c:numFmt formatCode="General" sourceLinked="0"/>
        <c:majorTickMark val="out"/>
        <c:minorTickMark val="none"/>
        <c:tickLblPos val="nextTo"/>
        <c:spPr>
          <a:ln w="0">
            <a:solidFill>
              <a:srgbClr val="B3B3B3"/>
            </a:solidFill>
          </a:ln>
        </c:spPr>
        <c:txPr>
          <a:bodyPr/>
          <a:lstStyle/>
          <a:p>
            <a:pPr>
              <a:defRPr sz="1000" b="0" strike="noStrike" spc="-1">
                <a:solidFill>
                  <a:srgbClr val="000000"/>
                </a:solidFill>
                <a:latin typeface="Arial"/>
              </a:defRPr>
            </a:pPr>
            <a:endParaRPr lang="nl-NL"/>
          </a:p>
        </c:txPr>
        <c:crossAx val="21071979"/>
        <c:crosses val="autoZero"/>
        <c:crossBetween val="midCat"/>
      </c:valAx>
      <c:spPr>
        <a:noFill/>
        <a:ln w="0">
          <a:solidFill>
            <a:srgbClr val="B3B3B3"/>
          </a:solidFill>
        </a:ln>
      </c:spPr>
    </c:plotArea>
    <c:plotVisOnly val="1"/>
    <c:dispBlanksAs val="span"/>
    <c:showDLblsOverMax val="1"/>
  </c:chart>
  <c:spPr>
    <a:solidFill>
      <a:srgbClr val="FFFFFF"/>
    </a:solidFill>
    <a:ln w="0">
      <a:noFill/>
    </a:ln>
  </c:spPr>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9"/>
        <p:cNvGrpSpPr/>
        <p:nvPr/>
      </p:nvGrpSpPr>
      <p:grpSpPr>
        <a:xfrm>
          <a:off x="0" y="0"/>
          <a:ext cx="0" cy="0"/>
          <a:chOff x="0" y="0"/>
          <a:chExt cx="0" cy="0"/>
        </a:xfrm>
      </p:grpSpPr>
      <p:sp>
        <p:nvSpPr>
          <p:cNvPr id="710" name="Google Shape;710;p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noProof="0" dirty="0"/>
              <a:t>Misvatting: Leerlingen tellen vaak de grootte van </a:t>
            </a:r>
            <a:r>
              <a:rPr lang="nl-NL" noProof="0" dirty="0" err="1"/>
              <a:t>krachen</a:t>
            </a:r>
            <a:r>
              <a:rPr lang="nl-NL" noProof="0" dirty="0"/>
              <a:t> bij elkaar op. In deze opgave: 4 + 6 = 10 N. Dit mag alleen als de krachten in dezelfde richting staan. Anders moet je een parallellogramconstructie maken. </a:t>
            </a:r>
          </a:p>
          <a:p>
            <a:pPr marL="0" lvl="0" indent="0" algn="l" rtl="0">
              <a:lnSpc>
                <a:spcPct val="100000"/>
              </a:lnSpc>
              <a:spcBef>
                <a:spcPts val="0"/>
              </a:spcBef>
              <a:spcAft>
                <a:spcPts val="0"/>
              </a:spcAft>
              <a:buClr>
                <a:schemeClr val="dk1"/>
              </a:buClr>
              <a:buSzPts val="1100"/>
              <a:buFont typeface="Arial"/>
              <a:buNone/>
            </a:pPr>
            <a:endParaRPr lang="nl-NL" noProof="0" dirty="0"/>
          </a:p>
          <a:p>
            <a:pPr marL="0" lvl="0" indent="0" algn="l" rtl="0">
              <a:lnSpc>
                <a:spcPct val="100000"/>
              </a:lnSpc>
              <a:spcBef>
                <a:spcPts val="0"/>
              </a:spcBef>
              <a:spcAft>
                <a:spcPts val="0"/>
              </a:spcAft>
              <a:buClr>
                <a:schemeClr val="dk1"/>
              </a:buClr>
              <a:buSzPts val="1100"/>
              <a:buFont typeface="Arial"/>
              <a:buNone/>
            </a:pPr>
            <a:r>
              <a:rPr lang="nl-NL" noProof="0" dirty="0"/>
              <a:t>Uitwerking: je hoeft geen Pythagoras uit je hoofd te doen: je kunt uit een schets al zien dat de resulterende kracht groter moet zijn dan 6 N. Omdat ze niet dezelfde kant op wijzen, valt 10 N af. Dus blijft antwoord D over.</a:t>
            </a:r>
          </a:p>
          <a:p>
            <a:pPr marL="0" lvl="0" indent="0" algn="l" rtl="0">
              <a:lnSpc>
                <a:spcPct val="100000"/>
              </a:lnSpc>
              <a:spcBef>
                <a:spcPts val="0"/>
              </a:spcBef>
              <a:spcAft>
                <a:spcPts val="0"/>
              </a:spcAft>
              <a:buClr>
                <a:schemeClr val="dk1"/>
              </a:buClr>
              <a:buSzPts val="1100"/>
              <a:buFont typeface="Arial"/>
              <a:buNone/>
            </a:pPr>
            <a:endParaRPr lang="nl-NL" noProof="0" dirty="0"/>
          </a:p>
          <a:p>
            <a:pPr marL="0" lvl="0" indent="0" algn="l" rtl="0">
              <a:lnSpc>
                <a:spcPct val="100000"/>
              </a:lnSpc>
              <a:spcBef>
                <a:spcPts val="0"/>
              </a:spcBef>
              <a:spcAft>
                <a:spcPts val="0"/>
              </a:spcAft>
              <a:buClr>
                <a:schemeClr val="dk1"/>
              </a:buClr>
              <a:buSzPts val="1100"/>
              <a:buFont typeface="Arial"/>
              <a:buNone/>
            </a:pPr>
            <a:r>
              <a:rPr lang="nl-NL" noProof="0" dirty="0"/>
              <a:t>A Je mag de grootte van twee krachten alléén van elkaar aftrekken als ze precies tegenover elkaar staan</a:t>
            </a:r>
          </a:p>
          <a:p>
            <a:pPr marL="0" lvl="0" indent="0" algn="l" rtl="0">
              <a:lnSpc>
                <a:spcPct val="100000"/>
              </a:lnSpc>
              <a:spcBef>
                <a:spcPts val="0"/>
              </a:spcBef>
              <a:spcAft>
                <a:spcPts val="0"/>
              </a:spcAft>
              <a:buClr>
                <a:schemeClr val="dk1"/>
              </a:buClr>
              <a:buSzPts val="1100"/>
              <a:buFont typeface="Arial"/>
              <a:buNone/>
            </a:pPr>
            <a:r>
              <a:rPr lang="nl-NL" noProof="0" dirty="0"/>
              <a:t>B In deze constructie zal </a:t>
            </a:r>
            <a:r>
              <a:rPr lang="nl-NL" noProof="0" dirty="0" err="1"/>
              <a:t>Fres</a:t>
            </a:r>
            <a:r>
              <a:rPr lang="nl-NL" noProof="0" dirty="0"/>
              <a:t> groter zijn dan de twee componenten</a:t>
            </a:r>
          </a:p>
          <a:p>
            <a:pPr marL="0" lvl="0" indent="0" algn="l" rtl="0">
              <a:lnSpc>
                <a:spcPct val="100000"/>
              </a:lnSpc>
              <a:spcBef>
                <a:spcPts val="0"/>
              </a:spcBef>
              <a:spcAft>
                <a:spcPts val="0"/>
              </a:spcAft>
              <a:buClr>
                <a:schemeClr val="dk1"/>
              </a:buClr>
              <a:buSzPts val="1100"/>
              <a:buFont typeface="Arial"/>
              <a:buNone/>
            </a:pPr>
            <a:r>
              <a:rPr lang="nl-NL" noProof="0" dirty="0"/>
              <a:t>C In deze constructie zal </a:t>
            </a:r>
            <a:r>
              <a:rPr lang="nl-NL" noProof="0" dirty="0" err="1"/>
              <a:t>Fres</a:t>
            </a:r>
            <a:r>
              <a:rPr lang="nl-NL" noProof="0" dirty="0"/>
              <a:t> groter zijn dan de twee componenten</a:t>
            </a:r>
          </a:p>
          <a:p>
            <a:pPr marL="0" lvl="0" indent="0" algn="l" rtl="0">
              <a:lnSpc>
                <a:spcPct val="100000"/>
              </a:lnSpc>
              <a:spcBef>
                <a:spcPts val="0"/>
              </a:spcBef>
              <a:spcAft>
                <a:spcPts val="0"/>
              </a:spcAft>
              <a:buClr>
                <a:schemeClr val="dk1"/>
              </a:buClr>
              <a:buSzPts val="1100"/>
              <a:buFont typeface="Arial"/>
              <a:buNone/>
            </a:pPr>
            <a:r>
              <a:rPr lang="nl-NL" noProof="0" dirty="0"/>
              <a:t>D Correct</a:t>
            </a:r>
          </a:p>
          <a:p>
            <a:pPr marL="0" lvl="0" indent="0" algn="l" rtl="0">
              <a:lnSpc>
                <a:spcPct val="100000"/>
              </a:lnSpc>
              <a:spcBef>
                <a:spcPts val="0"/>
              </a:spcBef>
              <a:spcAft>
                <a:spcPts val="0"/>
              </a:spcAft>
              <a:buClr>
                <a:schemeClr val="dk1"/>
              </a:buClr>
              <a:buSzPts val="1100"/>
              <a:buFont typeface="Arial"/>
              <a:buNone/>
            </a:pPr>
            <a:r>
              <a:rPr lang="nl-NL" noProof="0" dirty="0"/>
              <a:t>E Je mag de grootte van twee krachten alléén bij elkaar optellen als ze precies tegenover elkaar staan</a:t>
            </a:r>
          </a:p>
          <a:p>
            <a:pPr marL="0" lvl="0" indent="0" algn="l" rtl="0">
              <a:lnSpc>
                <a:spcPct val="100000"/>
              </a:lnSpc>
              <a:spcBef>
                <a:spcPts val="0"/>
              </a:spcBef>
              <a:spcAft>
                <a:spcPts val="0"/>
              </a:spcAft>
              <a:buClr>
                <a:schemeClr val="dk1"/>
              </a:buClr>
              <a:buSzPts val="1100"/>
              <a:buFont typeface="Arial"/>
              <a:buNone/>
            </a:pPr>
            <a:endParaRPr lang="nl-NL" noProof="0" dirty="0"/>
          </a:p>
        </p:txBody>
      </p:sp>
      <p:sp>
        <p:nvSpPr>
          <p:cNvPr id="711" name="Google Shape;711;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0"/>
        <p:cNvGrpSpPr/>
        <p:nvPr/>
      </p:nvGrpSpPr>
      <p:grpSpPr>
        <a:xfrm>
          <a:off x="0" y="0"/>
          <a:ext cx="0" cy="0"/>
          <a:chOff x="0" y="0"/>
          <a:chExt cx="0" cy="0"/>
        </a:xfrm>
      </p:grpSpPr>
      <p:sp>
        <p:nvSpPr>
          <p:cNvPr id="741" name="Google Shape;741;p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a:t>
            </a:r>
            <a:r>
              <a:rPr lang="en-GB" dirty="0" err="1"/>
              <a:t>Vectoren</a:t>
            </a:r>
            <a:r>
              <a:rPr lang="en-GB" dirty="0"/>
              <a:t> </a:t>
            </a:r>
            <a:r>
              <a:rPr lang="en-GB" dirty="0" err="1"/>
              <a:t>kan</a:t>
            </a:r>
            <a:r>
              <a:rPr lang="en-GB" dirty="0"/>
              <a:t> je </a:t>
            </a:r>
            <a:r>
              <a:rPr lang="en-GB" dirty="0" err="1"/>
              <a:t>niet</a:t>
            </a:r>
            <a:r>
              <a:rPr lang="en-GB" dirty="0"/>
              <a:t> </a:t>
            </a:r>
            <a:r>
              <a:rPr lang="en-GB" dirty="0" err="1"/>
              <a:t>zomaar</a:t>
            </a:r>
            <a:r>
              <a:rPr lang="en-GB" dirty="0"/>
              <a:t> </a:t>
            </a:r>
            <a:r>
              <a:rPr lang="en-GB" dirty="0" err="1"/>
              <a:t>optellen</a:t>
            </a:r>
            <a:r>
              <a:rPr lang="en-GB" dirty="0"/>
              <a:t> </a:t>
            </a:r>
            <a:r>
              <a:rPr lang="en-GB" dirty="0" err="1"/>
              <a:t>als</a:t>
            </a:r>
            <a:r>
              <a:rPr lang="en-GB" dirty="0"/>
              <a:t> </a:t>
            </a:r>
            <a:r>
              <a:rPr lang="en-GB" dirty="0" err="1"/>
              <a:t>getallen</a:t>
            </a:r>
            <a:r>
              <a:rPr lang="en-GB" dirty="0"/>
              <a:t>. </a:t>
            </a:r>
            <a:r>
              <a:rPr lang="en-GB" dirty="0" err="1"/>
              <a:t>Wel</a:t>
            </a:r>
            <a:r>
              <a:rPr lang="en-GB" dirty="0"/>
              <a:t> </a:t>
            </a:r>
            <a:r>
              <a:rPr lang="en-GB" dirty="0" err="1"/>
              <a:t>helpt</a:t>
            </a:r>
            <a:r>
              <a:rPr lang="en-GB" dirty="0"/>
              <a:t> het om </a:t>
            </a:r>
            <a:r>
              <a:rPr lang="en-GB" dirty="0" err="1"/>
              <a:t>te</a:t>
            </a:r>
            <a:r>
              <a:rPr lang="en-GB" dirty="0"/>
              <a:t> </a:t>
            </a:r>
            <a:r>
              <a:rPr lang="en-GB" dirty="0" err="1"/>
              <a:t>weten</a:t>
            </a:r>
            <a:r>
              <a:rPr lang="en-GB" dirty="0"/>
              <a:t> wat er </a:t>
            </a:r>
            <a:r>
              <a:rPr lang="en-GB" dirty="0" err="1"/>
              <a:t>gebeurt</a:t>
            </a:r>
            <a:r>
              <a:rPr lang="en-GB" dirty="0"/>
              <a:t> </a:t>
            </a:r>
            <a:r>
              <a:rPr lang="en-GB" dirty="0" err="1"/>
              <a:t>als</a:t>
            </a:r>
            <a:r>
              <a:rPr lang="en-GB" dirty="0"/>
              <a:t> de </a:t>
            </a:r>
            <a:r>
              <a:rPr lang="en-GB" dirty="0" err="1"/>
              <a:t>krachten</a:t>
            </a:r>
            <a:r>
              <a:rPr lang="en-GB" dirty="0"/>
              <a:t> </a:t>
            </a:r>
            <a:r>
              <a:rPr lang="en-GB" dirty="0" err="1"/>
              <a:t>dezelfde</a:t>
            </a:r>
            <a:r>
              <a:rPr lang="en-GB" dirty="0"/>
              <a:t> </a:t>
            </a:r>
            <a:r>
              <a:rPr lang="en-GB" dirty="0" err="1"/>
              <a:t>kant</a:t>
            </a:r>
            <a:r>
              <a:rPr lang="en-GB" dirty="0"/>
              <a:t> op </a:t>
            </a:r>
            <a:r>
              <a:rPr lang="en-GB" dirty="0" err="1"/>
              <a:t>staan</a:t>
            </a:r>
            <a:r>
              <a:rPr lang="en-GB" dirty="0"/>
              <a:t> (</a:t>
            </a:r>
            <a:r>
              <a:rPr lang="en-GB" dirty="0" err="1"/>
              <a:t>optellen</a:t>
            </a:r>
            <a:r>
              <a:rPr lang="en-GB" dirty="0"/>
              <a:t> van de </a:t>
            </a:r>
            <a:r>
              <a:rPr lang="en-GB" dirty="0" err="1"/>
              <a:t>groottes</a:t>
            </a:r>
            <a:r>
              <a:rPr lang="en-GB" dirty="0"/>
              <a:t>) </a:t>
            </a:r>
            <a:r>
              <a:rPr lang="en-GB" dirty="0" err="1"/>
              <a:t>en</a:t>
            </a:r>
            <a:r>
              <a:rPr lang="en-GB" dirty="0"/>
              <a:t> </a:t>
            </a:r>
            <a:r>
              <a:rPr lang="en-GB" dirty="0" err="1"/>
              <a:t>tegenover</a:t>
            </a:r>
            <a:r>
              <a:rPr lang="en-GB" dirty="0"/>
              <a:t> </a:t>
            </a:r>
            <a:r>
              <a:rPr lang="en-GB" dirty="0" err="1"/>
              <a:t>elkaar</a:t>
            </a:r>
            <a:r>
              <a:rPr lang="en-GB" dirty="0"/>
              <a:t> </a:t>
            </a:r>
            <a:r>
              <a:rPr lang="en-GB" dirty="0" err="1"/>
              <a:t>staan</a:t>
            </a:r>
            <a:r>
              <a:rPr lang="en-GB" dirty="0"/>
              <a:t> (</a:t>
            </a:r>
            <a:r>
              <a:rPr lang="en-GB" dirty="0" err="1"/>
              <a:t>aftrekken</a:t>
            </a:r>
            <a:r>
              <a:rPr lang="en-GB" dirty="0"/>
              <a:t>)</a:t>
            </a:r>
          </a:p>
          <a:p>
            <a:pPr marL="0" lvl="0" indent="0" algn="l" rtl="0">
              <a:lnSpc>
                <a:spcPct val="100000"/>
              </a:lnSpc>
              <a:spcBef>
                <a:spcPts val="0"/>
              </a:spcBef>
              <a:spcAft>
                <a:spcPts val="0"/>
              </a:spcAft>
              <a:buClr>
                <a:schemeClr val="dk1"/>
              </a:buClr>
              <a:buSzPts val="1100"/>
              <a:buFont typeface="Arial"/>
              <a:buNone/>
            </a:pPr>
            <a:endParaRPr lang="en-GB" dirty="0"/>
          </a:p>
          <a:p>
            <a:pPr marL="0" lvl="0" indent="0" algn="l" rtl="0">
              <a:lnSpc>
                <a:spcPct val="100000"/>
              </a:lnSpc>
              <a:spcBef>
                <a:spcPts val="0"/>
              </a:spcBef>
              <a:spcAft>
                <a:spcPts val="0"/>
              </a:spcAft>
              <a:buClr>
                <a:schemeClr val="dk1"/>
              </a:buClr>
              <a:buSzPts val="1100"/>
              <a:buFont typeface="Arial"/>
              <a:buNone/>
            </a:pPr>
            <a:r>
              <a:rPr lang="en-GB" dirty="0"/>
              <a:t>De </a:t>
            </a:r>
            <a:r>
              <a:rPr lang="en-GB" dirty="0" err="1"/>
              <a:t>krachten</a:t>
            </a:r>
            <a:r>
              <a:rPr lang="en-GB" dirty="0"/>
              <a:t> </a:t>
            </a:r>
            <a:r>
              <a:rPr lang="en-GB" dirty="0" err="1"/>
              <a:t>staan</a:t>
            </a:r>
            <a:r>
              <a:rPr lang="en-GB" dirty="0"/>
              <a:t> nu </a:t>
            </a:r>
            <a:r>
              <a:rPr lang="en-GB" dirty="0" err="1"/>
              <a:t>bijna</a:t>
            </a:r>
            <a:r>
              <a:rPr lang="en-GB" dirty="0"/>
              <a:t> </a:t>
            </a:r>
            <a:r>
              <a:rPr lang="en-GB" dirty="0" err="1"/>
              <a:t>tegenover</a:t>
            </a:r>
            <a:r>
              <a:rPr lang="en-GB" dirty="0"/>
              <a:t> </a:t>
            </a:r>
            <a:r>
              <a:rPr lang="en-GB" dirty="0" err="1"/>
              <a:t>elkaar</a:t>
            </a:r>
            <a:r>
              <a:rPr lang="en-GB" dirty="0"/>
              <a:t>. Ze </a:t>
            </a:r>
            <a:r>
              <a:rPr lang="en-GB" dirty="0" err="1"/>
              <a:t>werken</a:t>
            </a:r>
            <a:r>
              <a:rPr lang="en-GB" dirty="0"/>
              <a:t> </a:t>
            </a:r>
            <a:r>
              <a:rPr lang="en-GB" dirty="0" err="1"/>
              <a:t>elkaar</a:t>
            </a:r>
            <a:r>
              <a:rPr lang="en-GB" dirty="0"/>
              <a:t> </a:t>
            </a:r>
            <a:r>
              <a:rPr lang="en-GB" dirty="0" err="1"/>
              <a:t>dus</a:t>
            </a:r>
            <a:r>
              <a:rPr lang="en-GB" dirty="0"/>
              <a:t> heel erg </a:t>
            </a:r>
            <a:r>
              <a:rPr lang="en-GB" dirty="0" err="1"/>
              <a:t>tegen</a:t>
            </a:r>
            <a:r>
              <a:rPr lang="en-GB" dirty="0"/>
              <a:t>. Als ze </a:t>
            </a:r>
            <a:r>
              <a:rPr lang="en-GB" dirty="0" err="1"/>
              <a:t>echt</a:t>
            </a:r>
            <a:r>
              <a:rPr lang="en-GB" dirty="0"/>
              <a:t> </a:t>
            </a:r>
            <a:r>
              <a:rPr lang="en-GB" dirty="0" err="1"/>
              <a:t>tegenover</a:t>
            </a:r>
            <a:r>
              <a:rPr lang="en-GB" dirty="0"/>
              <a:t> </a:t>
            </a:r>
            <a:r>
              <a:rPr lang="en-GB" dirty="0" err="1"/>
              <a:t>elkaar</a:t>
            </a:r>
            <a:r>
              <a:rPr lang="en-GB" dirty="0"/>
              <a:t> </a:t>
            </a:r>
            <a:r>
              <a:rPr lang="en-GB" dirty="0" err="1"/>
              <a:t>stonden</a:t>
            </a:r>
            <a:r>
              <a:rPr lang="en-GB" dirty="0"/>
              <a:t>, </a:t>
            </a:r>
            <a:r>
              <a:rPr lang="en-GB" dirty="0" err="1"/>
              <a:t>zou</a:t>
            </a:r>
            <a:r>
              <a:rPr lang="en-GB" dirty="0"/>
              <a:t> 2,0 N het </a:t>
            </a:r>
            <a:r>
              <a:rPr lang="en-GB" dirty="0" err="1"/>
              <a:t>goede</a:t>
            </a:r>
            <a:r>
              <a:rPr lang="en-GB" dirty="0"/>
              <a:t> Antwoord </a:t>
            </a:r>
            <a:r>
              <a:rPr lang="en-GB" dirty="0" err="1"/>
              <a:t>zijn</a:t>
            </a:r>
            <a:r>
              <a:rPr lang="en-GB" dirty="0"/>
              <a:t>. Maar nu is B het </a:t>
            </a:r>
            <a:r>
              <a:rPr lang="en-GB" dirty="0" err="1"/>
              <a:t>goede</a:t>
            </a:r>
            <a:r>
              <a:rPr lang="en-GB" dirty="0"/>
              <a:t> </a:t>
            </a:r>
            <a:r>
              <a:rPr lang="en-GB" dirty="0" err="1"/>
              <a:t>antwoord</a:t>
            </a:r>
            <a:endParaRPr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r>
              <a:rPr lang="en-GB" dirty="0"/>
              <a:t>A </a:t>
            </a:r>
            <a:r>
              <a:rPr lang="en-GB" dirty="0" err="1"/>
              <a:t>Dit</a:t>
            </a:r>
            <a:r>
              <a:rPr lang="en-GB" dirty="0"/>
              <a:t> </a:t>
            </a:r>
            <a:r>
              <a:rPr lang="en-GB" dirty="0" err="1"/>
              <a:t>zou</a:t>
            </a:r>
            <a:r>
              <a:rPr lang="en-GB" dirty="0"/>
              <a:t> </a:t>
            </a:r>
            <a:r>
              <a:rPr lang="en-GB" dirty="0" err="1"/>
              <a:t>waar</a:t>
            </a:r>
            <a:r>
              <a:rPr lang="en-GB" dirty="0"/>
              <a:t> </a:t>
            </a:r>
            <a:r>
              <a:rPr lang="en-GB" dirty="0" err="1"/>
              <a:t>zijn</a:t>
            </a:r>
            <a:r>
              <a:rPr lang="en-GB" dirty="0"/>
              <a:t> </a:t>
            </a:r>
            <a:r>
              <a:rPr lang="en-GB" dirty="0" err="1"/>
              <a:t>als</a:t>
            </a:r>
            <a:r>
              <a:rPr lang="en-GB" dirty="0"/>
              <a:t> de </a:t>
            </a:r>
            <a:r>
              <a:rPr lang="en-GB" dirty="0" err="1"/>
              <a:t>krachten</a:t>
            </a:r>
            <a:r>
              <a:rPr lang="en-GB" dirty="0"/>
              <a:t> </a:t>
            </a:r>
            <a:r>
              <a:rPr lang="en-GB" dirty="0" err="1"/>
              <a:t>precies</a:t>
            </a:r>
            <a:r>
              <a:rPr lang="en-GB" dirty="0"/>
              <a:t> </a:t>
            </a:r>
            <a:r>
              <a:rPr lang="en-GB" dirty="0" err="1"/>
              <a:t>tegenover</a:t>
            </a:r>
            <a:r>
              <a:rPr lang="en-GB" dirty="0"/>
              <a:t> </a:t>
            </a:r>
            <a:r>
              <a:rPr lang="en-GB" dirty="0" err="1"/>
              <a:t>elkaar</a:t>
            </a:r>
            <a:r>
              <a:rPr lang="en-GB" dirty="0"/>
              <a:t> </a:t>
            </a:r>
            <a:r>
              <a:rPr lang="en-GB" dirty="0" err="1"/>
              <a:t>stonden</a:t>
            </a:r>
            <a:r>
              <a:rPr lang="en-GB" dirty="0"/>
              <a:t>. Dat is </a:t>
            </a:r>
            <a:r>
              <a:rPr lang="en-GB" dirty="0" err="1"/>
              <a:t>hier</a:t>
            </a:r>
            <a:r>
              <a:rPr lang="en-GB" dirty="0"/>
              <a:t> </a:t>
            </a:r>
            <a:r>
              <a:rPr lang="en-GB" dirty="0" err="1"/>
              <a:t>niet</a:t>
            </a:r>
            <a:r>
              <a:rPr lang="en-GB" dirty="0"/>
              <a:t> het </a:t>
            </a:r>
            <a:r>
              <a:rPr lang="en-GB" dirty="0" err="1"/>
              <a:t>geval</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B Correct</a:t>
            </a:r>
            <a:endParaRPr dirty="0"/>
          </a:p>
          <a:p>
            <a:pPr marL="0" lvl="0" indent="0" algn="l" rtl="0">
              <a:lnSpc>
                <a:spcPct val="100000"/>
              </a:lnSpc>
              <a:spcBef>
                <a:spcPts val="0"/>
              </a:spcBef>
              <a:spcAft>
                <a:spcPts val="0"/>
              </a:spcAft>
              <a:buClr>
                <a:schemeClr val="dk1"/>
              </a:buClr>
              <a:buSzPts val="1100"/>
              <a:buFont typeface="Arial"/>
              <a:buNone/>
            </a:pPr>
            <a:r>
              <a:rPr lang="en-GB" dirty="0"/>
              <a:t>C </a:t>
            </a:r>
            <a:r>
              <a:rPr lang="en-GB" dirty="0" err="1"/>
              <a:t>Probeer</a:t>
            </a:r>
            <a:r>
              <a:rPr lang="en-GB" dirty="0"/>
              <a:t> je het </a:t>
            </a:r>
            <a:r>
              <a:rPr lang="en-GB" dirty="0" err="1"/>
              <a:t>parallellogram</a:t>
            </a:r>
            <a:r>
              <a:rPr lang="en-GB" dirty="0"/>
              <a:t> </a:t>
            </a:r>
            <a:r>
              <a:rPr lang="en-GB" dirty="0" err="1"/>
              <a:t>voor</a:t>
            </a:r>
            <a:r>
              <a:rPr lang="en-GB" dirty="0"/>
              <a:t> </a:t>
            </a:r>
            <a:r>
              <a:rPr lang="en-GB" dirty="0" err="1"/>
              <a:t>te</a:t>
            </a:r>
            <a:r>
              <a:rPr lang="en-GB" dirty="0"/>
              <a:t> </a:t>
            </a:r>
            <a:r>
              <a:rPr lang="en-GB" dirty="0" err="1"/>
              <a:t>stellen</a:t>
            </a:r>
            <a:r>
              <a:rPr lang="en-GB" dirty="0"/>
              <a:t> </a:t>
            </a:r>
            <a:r>
              <a:rPr lang="en-GB" dirty="0" err="1"/>
              <a:t>dat</a:t>
            </a:r>
            <a:r>
              <a:rPr lang="en-GB" dirty="0"/>
              <a:t> </a:t>
            </a:r>
            <a:r>
              <a:rPr lang="en-GB" dirty="0" err="1"/>
              <a:t>ontstaat</a:t>
            </a:r>
            <a:r>
              <a:rPr lang="en-GB" dirty="0"/>
              <a:t> </a:t>
            </a:r>
            <a:r>
              <a:rPr lang="en-GB" dirty="0" err="1"/>
              <a:t>als</a:t>
            </a:r>
            <a:r>
              <a:rPr lang="en-GB" dirty="0"/>
              <a:t> je de </a:t>
            </a:r>
            <a:r>
              <a:rPr lang="en-GB" dirty="0" err="1"/>
              <a:t>krachten</a:t>
            </a:r>
            <a:r>
              <a:rPr lang="en-GB" dirty="0"/>
              <a:t> </a:t>
            </a:r>
            <a:r>
              <a:rPr lang="en-GB" dirty="0" err="1"/>
              <a:t>samen</a:t>
            </a:r>
            <a:r>
              <a:rPr lang="en-GB" dirty="0"/>
              <a:t> </a:t>
            </a:r>
            <a:r>
              <a:rPr lang="en-GB" dirty="0" err="1"/>
              <a:t>neemt</a:t>
            </a:r>
            <a:r>
              <a:rPr lang="en-GB" dirty="0"/>
              <a:t>. De </a:t>
            </a:r>
            <a:r>
              <a:rPr lang="en-GB" dirty="0" err="1"/>
              <a:t>lengte</a:t>
            </a:r>
            <a:r>
              <a:rPr lang="en-GB" dirty="0"/>
              <a:t> van Fres is minder dan 4,0 N.</a:t>
            </a:r>
            <a:endParaRPr dirty="0"/>
          </a:p>
          <a:p>
            <a:pPr marL="0" lvl="0" indent="0" algn="l" rtl="0">
              <a:lnSpc>
                <a:spcPct val="100000"/>
              </a:lnSpc>
              <a:spcBef>
                <a:spcPts val="0"/>
              </a:spcBef>
              <a:spcAft>
                <a:spcPts val="0"/>
              </a:spcAft>
              <a:buClr>
                <a:schemeClr val="dk1"/>
              </a:buClr>
              <a:buSzPts val="1100"/>
              <a:buFont typeface="Arial"/>
              <a:buNone/>
            </a:pPr>
            <a:r>
              <a:rPr lang="en-GB" dirty="0"/>
              <a:t>D </a:t>
            </a:r>
            <a:r>
              <a:rPr lang="nl-NL" dirty="0"/>
              <a:t>Probeer je het parallellogram voor te stellen dat ontstaat als je de krachten samen neemt. De lengte van </a:t>
            </a:r>
            <a:r>
              <a:rPr lang="nl-NL" dirty="0" err="1"/>
              <a:t>Fres</a:t>
            </a:r>
            <a:r>
              <a:rPr lang="nl-NL" dirty="0"/>
              <a:t> is minder dan 6,0 N.</a:t>
            </a:r>
          </a:p>
          <a:p>
            <a:pPr marL="0" lvl="0" indent="0" algn="l" rtl="0">
              <a:lnSpc>
                <a:spcPct val="100000"/>
              </a:lnSpc>
              <a:spcBef>
                <a:spcPts val="0"/>
              </a:spcBef>
              <a:spcAft>
                <a:spcPts val="0"/>
              </a:spcAft>
              <a:buClr>
                <a:schemeClr val="dk1"/>
              </a:buClr>
              <a:buSzPts val="1100"/>
              <a:buFont typeface="Arial"/>
              <a:buNone/>
            </a:pPr>
            <a:r>
              <a:rPr lang="en-GB" dirty="0"/>
              <a:t>E </a:t>
            </a:r>
            <a:r>
              <a:rPr lang="en-GB" dirty="0" err="1"/>
              <a:t>Dit</a:t>
            </a:r>
            <a:r>
              <a:rPr lang="en-GB" dirty="0"/>
              <a:t> </a:t>
            </a:r>
            <a:r>
              <a:rPr lang="en-GB" dirty="0" err="1"/>
              <a:t>zou</a:t>
            </a:r>
            <a:r>
              <a:rPr lang="en-GB" dirty="0"/>
              <a:t> </a:t>
            </a:r>
            <a:r>
              <a:rPr lang="en-GB" dirty="0" err="1"/>
              <a:t>waar</a:t>
            </a:r>
            <a:r>
              <a:rPr lang="en-GB" dirty="0"/>
              <a:t> </a:t>
            </a:r>
            <a:r>
              <a:rPr lang="en-GB" dirty="0" err="1"/>
              <a:t>zijn</a:t>
            </a:r>
            <a:r>
              <a:rPr lang="en-GB" dirty="0"/>
              <a:t> </a:t>
            </a:r>
            <a:r>
              <a:rPr lang="en-GB" dirty="0" err="1"/>
              <a:t>als</a:t>
            </a:r>
            <a:r>
              <a:rPr lang="en-GB" dirty="0"/>
              <a:t> de </a:t>
            </a:r>
            <a:r>
              <a:rPr lang="en-GB" dirty="0" err="1"/>
              <a:t>krachten</a:t>
            </a:r>
            <a:r>
              <a:rPr lang="en-GB" dirty="0"/>
              <a:t> </a:t>
            </a:r>
            <a:r>
              <a:rPr lang="en-GB" dirty="0" err="1"/>
              <a:t>dezeflde</a:t>
            </a:r>
            <a:r>
              <a:rPr lang="en-GB" dirty="0"/>
              <a:t> </a:t>
            </a:r>
            <a:r>
              <a:rPr lang="en-GB" dirty="0" err="1"/>
              <a:t>kant</a:t>
            </a:r>
            <a:r>
              <a:rPr lang="en-GB" dirty="0"/>
              <a:t> op </a:t>
            </a:r>
            <a:r>
              <a:rPr lang="en-GB" dirty="0" err="1"/>
              <a:t>wijzen</a:t>
            </a:r>
            <a:r>
              <a:rPr lang="en-GB" dirty="0"/>
              <a:t>. Maar </a:t>
            </a:r>
            <a:r>
              <a:rPr lang="en-GB" dirty="0" err="1"/>
              <a:t>dat</a:t>
            </a:r>
            <a:r>
              <a:rPr lang="en-GB" dirty="0"/>
              <a:t> is </a:t>
            </a:r>
            <a:r>
              <a:rPr lang="en-GB" dirty="0" err="1"/>
              <a:t>niet</a:t>
            </a:r>
            <a:r>
              <a:rPr lang="en-GB" dirty="0"/>
              <a:t> zo.</a:t>
            </a:r>
            <a:endParaRPr dirty="0"/>
          </a:p>
          <a:p>
            <a:pPr marL="0" lvl="0" indent="0" algn="l" rtl="0">
              <a:lnSpc>
                <a:spcPct val="100000"/>
              </a:lnSpc>
              <a:spcBef>
                <a:spcPts val="0"/>
              </a:spcBef>
              <a:spcAft>
                <a:spcPts val="0"/>
              </a:spcAft>
              <a:buClr>
                <a:schemeClr val="dk1"/>
              </a:buClr>
              <a:buSzPts val="1100"/>
              <a:buFont typeface="Arial"/>
              <a:buNone/>
            </a:pPr>
            <a:endParaRPr dirty="0"/>
          </a:p>
        </p:txBody>
      </p:sp>
      <p:sp>
        <p:nvSpPr>
          <p:cNvPr id="742" name="Google Shape;742;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4"/>
        <p:cNvGrpSpPr/>
        <p:nvPr/>
      </p:nvGrpSpPr>
      <p:grpSpPr>
        <a:xfrm>
          <a:off x="0" y="0"/>
          <a:ext cx="0" cy="0"/>
          <a:chOff x="0" y="0"/>
          <a:chExt cx="0" cy="0"/>
        </a:xfrm>
      </p:grpSpPr>
      <p:sp>
        <p:nvSpPr>
          <p:cNvPr id="805" name="Google Shape;805;p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denken</a:t>
            </a:r>
            <a:r>
              <a:rPr lang="en-GB" dirty="0"/>
              <a:t> </a:t>
            </a:r>
            <a:r>
              <a:rPr lang="en-GB" dirty="0" err="1"/>
              <a:t>dat</a:t>
            </a:r>
            <a:r>
              <a:rPr lang="en-GB" dirty="0"/>
              <a:t> de </a:t>
            </a:r>
            <a:r>
              <a:rPr lang="en-GB" dirty="0" err="1"/>
              <a:t>luchtweerstand</a:t>
            </a:r>
            <a:r>
              <a:rPr lang="en-GB" dirty="0"/>
              <a:t> (</a:t>
            </a:r>
            <a:r>
              <a:rPr lang="en-GB" dirty="0" err="1"/>
              <a:t>veel</a:t>
            </a:r>
            <a:r>
              <a:rPr lang="en-GB" dirty="0"/>
              <a:t>) </a:t>
            </a:r>
            <a:r>
              <a:rPr lang="en-GB" dirty="0" err="1"/>
              <a:t>groter</a:t>
            </a:r>
            <a:r>
              <a:rPr lang="en-GB" dirty="0"/>
              <a:t> is </a:t>
            </a:r>
            <a:r>
              <a:rPr lang="en-GB" dirty="0" err="1"/>
              <a:t>als</a:t>
            </a:r>
            <a:r>
              <a:rPr lang="en-GB" dirty="0"/>
              <a:t> de parachute is </a:t>
            </a:r>
            <a:r>
              <a:rPr lang="en-GB" dirty="0" err="1"/>
              <a:t>uitgeklapt</a:t>
            </a:r>
            <a:r>
              <a:rPr lang="en-GB" dirty="0"/>
              <a:t>. </a:t>
            </a:r>
          </a:p>
          <a:p>
            <a:pPr marL="0" lvl="0" indent="0" algn="l" rtl="0">
              <a:lnSpc>
                <a:spcPct val="100000"/>
              </a:lnSpc>
              <a:spcBef>
                <a:spcPts val="0"/>
              </a:spcBef>
              <a:spcAft>
                <a:spcPts val="0"/>
              </a:spcAft>
              <a:buClr>
                <a:schemeClr val="dk1"/>
              </a:buClr>
              <a:buSzPts val="1100"/>
              <a:buFont typeface="Arial"/>
              <a:buNone/>
            </a:pPr>
            <a:endParaRPr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Uitwerking: </a:t>
            </a:r>
            <a:r>
              <a:rPr lang="en-GB" dirty="0"/>
              <a:t>In </a:t>
            </a:r>
            <a:r>
              <a:rPr lang="en-GB" dirty="0" err="1"/>
              <a:t>beide</a:t>
            </a:r>
            <a:r>
              <a:rPr lang="en-GB" dirty="0"/>
              <a:t> </a:t>
            </a:r>
            <a:r>
              <a:rPr lang="en-GB" dirty="0" err="1"/>
              <a:t>gevallen</a:t>
            </a:r>
            <a:r>
              <a:rPr lang="en-GB" dirty="0"/>
              <a:t> is er </a:t>
            </a:r>
            <a:r>
              <a:rPr lang="en-GB" dirty="0" err="1"/>
              <a:t>sprake</a:t>
            </a:r>
            <a:r>
              <a:rPr lang="en-GB" dirty="0"/>
              <a:t> van </a:t>
            </a:r>
            <a:r>
              <a:rPr lang="en-GB" dirty="0" err="1"/>
              <a:t>constante</a:t>
            </a:r>
            <a:r>
              <a:rPr lang="en-GB" dirty="0"/>
              <a:t> </a:t>
            </a:r>
            <a:r>
              <a:rPr lang="en-GB" dirty="0" err="1"/>
              <a:t>snelheid</a:t>
            </a:r>
            <a:r>
              <a:rPr lang="en-GB" dirty="0"/>
              <a:t>. De 1e wet van Newton </a:t>
            </a:r>
            <a:r>
              <a:rPr lang="en-GB" dirty="0" err="1"/>
              <a:t>geeft</a:t>
            </a:r>
            <a:r>
              <a:rPr lang="en-GB" dirty="0"/>
              <a:t> : Fres= 0 N. </a:t>
            </a:r>
            <a:r>
              <a:rPr lang="en-GB" dirty="0" err="1"/>
              <a:t>Aangezien</a:t>
            </a:r>
            <a:r>
              <a:rPr lang="en-GB" dirty="0"/>
              <a:t> Fz </a:t>
            </a:r>
            <a:r>
              <a:rPr lang="en-GB" dirty="0" err="1"/>
              <a:t>en</a:t>
            </a:r>
            <a:r>
              <a:rPr lang="en-GB" dirty="0"/>
              <a:t> </a:t>
            </a:r>
            <a:r>
              <a:rPr lang="en-GB" dirty="0" err="1"/>
              <a:t>Fw</a:t>
            </a:r>
            <a:r>
              <a:rPr lang="en-GB" dirty="0"/>
              <a:t> de </a:t>
            </a:r>
            <a:r>
              <a:rPr lang="en-GB" dirty="0" err="1"/>
              <a:t>enige</a:t>
            </a:r>
            <a:r>
              <a:rPr lang="en-GB" dirty="0"/>
              <a:t> </a:t>
            </a:r>
            <a:r>
              <a:rPr lang="en-GB" dirty="0" err="1"/>
              <a:t>krachten</a:t>
            </a:r>
            <a:r>
              <a:rPr lang="en-GB" dirty="0"/>
              <a:t> </a:t>
            </a:r>
            <a:r>
              <a:rPr lang="en-GB" dirty="0" err="1"/>
              <a:t>zijn</a:t>
            </a:r>
            <a:r>
              <a:rPr lang="en-GB" dirty="0"/>
              <a:t> die </a:t>
            </a:r>
            <a:r>
              <a:rPr lang="en-GB" dirty="0" err="1"/>
              <a:t>werken</a:t>
            </a:r>
            <a:r>
              <a:rPr lang="en-GB" dirty="0"/>
              <a:t> op de parachute, </a:t>
            </a:r>
            <a:r>
              <a:rPr lang="en-GB" dirty="0" err="1"/>
              <a:t>moeten</a:t>
            </a:r>
            <a:r>
              <a:rPr lang="en-GB" dirty="0"/>
              <a:t> die </a:t>
            </a:r>
            <a:r>
              <a:rPr lang="en-GB" dirty="0" err="1"/>
              <a:t>gelijk</a:t>
            </a:r>
            <a:r>
              <a:rPr lang="en-GB" dirty="0"/>
              <a:t> </a:t>
            </a:r>
            <a:r>
              <a:rPr lang="en-GB" dirty="0" err="1"/>
              <a:t>aan</a:t>
            </a:r>
            <a:r>
              <a:rPr lang="en-GB" dirty="0"/>
              <a:t> </a:t>
            </a:r>
            <a:r>
              <a:rPr lang="en-GB" dirty="0" err="1"/>
              <a:t>elkaar</a:t>
            </a:r>
            <a:r>
              <a:rPr lang="en-GB" dirty="0"/>
              <a:t> </a:t>
            </a:r>
            <a:r>
              <a:rPr lang="en-GB" dirty="0" err="1"/>
              <a:t>zijn</a:t>
            </a:r>
            <a:r>
              <a:rPr lang="en-GB" dirty="0"/>
              <a:t>. </a:t>
            </a:r>
            <a:r>
              <a:rPr lang="en-GB" dirty="0" err="1"/>
              <a:t>Omdat</a:t>
            </a:r>
            <a:r>
              <a:rPr lang="en-GB" dirty="0"/>
              <a:t> de </a:t>
            </a:r>
            <a:r>
              <a:rPr lang="en-GB" dirty="0" err="1"/>
              <a:t>zwaartekracht</a:t>
            </a:r>
            <a:r>
              <a:rPr lang="en-GB" dirty="0"/>
              <a:t> in </a:t>
            </a:r>
            <a:r>
              <a:rPr lang="en-GB" dirty="0" err="1"/>
              <a:t>beide</a:t>
            </a:r>
            <a:r>
              <a:rPr lang="en-GB" dirty="0"/>
              <a:t> </a:t>
            </a:r>
            <a:r>
              <a:rPr lang="en-GB" dirty="0" err="1"/>
              <a:t>situaties</a:t>
            </a:r>
            <a:r>
              <a:rPr lang="en-GB" dirty="0"/>
              <a:t> </a:t>
            </a:r>
            <a:r>
              <a:rPr lang="en-GB" dirty="0" err="1"/>
              <a:t>gelijk</a:t>
            </a:r>
            <a:r>
              <a:rPr lang="en-GB" dirty="0"/>
              <a:t> is, is de </a:t>
            </a:r>
            <a:r>
              <a:rPr lang="en-GB" dirty="0" err="1"/>
              <a:t>wrijvingskracht</a:t>
            </a:r>
            <a:r>
              <a:rPr lang="en-GB" dirty="0"/>
              <a:t> </a:t>
            </a:r>
            <a:r>
              <a:rPr lang="en-GB" dirty="0" err="1"/>
              <a:t>dat</a:t>
            </a:r>
            <a:r>
              <a:rPr lang="en-GB" dirty="0"/>
              <a:t> </a:t>
            </a:r>
            <a:r>
              <a:rPr lang="en-GB" dirty="0" err="1"/>
              <a:t>ook</a:t>
            </a:r>
            <a:endParaRPr lang="en-GB"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endParaRPr lang="nl-NL"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Extra: Vlak na het uitklappen is de wrijvingskracht wél groter dan de zwaartekracht. Daardoor neemt de snelheid van de parachute af. Maar als er opnieuw een constante snelheid wordt bereikt, is de wrijving weer afgenomen tot de oude waarde.</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endParaRPr dirty="0"/>
          </a:p>
          <a:p>
            <a:pPr marL="0" lvl="0" indent="0" algn="l" rtl="0">
              <a:lnSpc>
                <a:spcPct val="100000"/>
              </a:lnSpc>
              <a:spcBef>
                <a:spcPts val="0"/>
              </a:spcBef>
              <a:spcAft>
                <a:spcPts val="0"/>
              </a:spcAft>
              <a:buClr>
                <a:schemeClr val="dk1"/>
              </a:buClr>
              <a:buSzPts val="1100"/>
              <a:buFont typeface="Arial"/>
              <a:buNone/>
            </a:pPr>
            <a:r>
              <a:rPr lang="en-GB" dirty="0"/>
              <a:t>A </a:t>
            </a:r>
            <a:r>
              <a:rPr lang="en-GB" dirty="0" err="1"/>
              <a:t>Zie</a:t>
            </a:r>
            <a:r>
              <a:rPr lang="en-GB" dirty="0"/>
              <a:t> </a:t>
            </a:r>
            <a:r>
              <a:rPr lang="en-GB" dirty="0" err="1"/>
              <a:t>uitwerking</a:t>
            </a:r>
            <a:endParaRPr dirty="0"/>
          </a:p>
          <a:p>
            <a:pPr marL="0" lvl="0" indent="0" algn="l" rtl="0">
              <a:lnSpc>
                <a:spcPct val="100000"/>
              </a:lnSpc>
              <a:spcBef>
                <a:spcPts val="0"/>
              </a:spcBef>
              <a:spcAft>
                <a:spcPts val="0"/>
              </a:spcAft>
              <a:buClr>
                <a:schemeClr val="dk1"/>
              </a:buClr>
              <a:buSzPts val="1100"/>
              <a:buFont typeface="Arial"/>
              <a:buNone/>
            </a:pPr>
            <a:r>
              <a:rPr lang="en-GB" dirty="0"/>
              <a:t>B </a:t>
            </a:r>
            <a:r>
              <a:rPr lang="en-GB" dirty="0" err="1"/>
              <a:t>Zie</a:t>
            </a:r>
            <a:r>
              <a:rPr lang="en-GB" dirty="0"/>
              <a:t> </a:t>
            </a:r>
            <a:r>
              <a:rPr lang="en-GB" dirty="0" err="1"/>
              <a:t>uitwerking</a:t>
            </a:r>
            <a:endParaRPr dirty="0"/>
          </a:p>
          <a:p>
            <a:pPr marL="0" lvl="0" indent="0" algn="l" rtl="0">
              <a:lnSpc>
                <a:spcPct val="100000"/>
              </a:lnSpc>
              <a:spcBef>
                <a:spcPts val="0"/>
              </a:spcBef>
              <a:spcAft>
                <a:spcPts val="0"/>
              </a:spcAft>
              <a:buClr>
                <a:schemeClr val="dk1"/>
              </a:buClr>
              <a:buSzPts val="1100"/>
              <a:buFont typeface="Arial"/>
              <a:buNone/>
            </a:pPr>
            <a:r>
              <a:rPr lang="en-GB" dirty="0"/>
              <a:t>C Correct</a:t>
            </a:r>
            <a:endParaRPr dirty="0"/>
          </a:p>
          <a:p>
            <a:pPr marL="0" lvl="0" indent="0" algn="l" rtl="0">
              <a:lnSpc>
                <a:spcPct val="100000"/>
              </a:lnSpc>
              <a:spcBef>
                <a:spcPts val="0"/>
              </a:spcBef>
              <a:spcAft>
                <a:spcPts val="0"/>
              </a:spcAft>
              <a:buClr>
                <a:schemeClr val="dk1"/>
              </a:buClr>
              <a:buSzPts val="1100"/>
              <a:buFont typeface="Arial"/>
              <a:buNone/>
            </a:pPr>
            <a:r>
              <a:rPr lang="en-GB" dirty="0"/>
              <a:t>D Na het </a:t>
            </a:r>
            <a:r>
              <a:rPr lang="en-GB" dirty="0" err="1"/>
              <a:t>uitklappen</a:t>
            </a:r>
            <a:r>
              <a:rPr lang="en-GB" dirty="0"/>
              <a:t> is er </a:t>
            </a:r>
            <a:r>
              <a:rPr lang="en-GB" dirty="0" err="1"/>
              <a:t>nog</a:t>
            </a:r>
            <a:r>
              <a:rPr lang="en-GB" dirty="0"/>
              <a:t> </a:t>
            </a:r>
            <a:r>
              <a:rPr lang="en-GB" dirty="0" err="1"/>
              <a:t>wel</a:t>
            </a:r>
            <a:r>
              <a:rPr lang="en-GB" dirty="0"/>
              <a:t> </a:t>
            </a:r>
            <a:r>
              <a:rPr lang="en-GB" dirty="0" err="1"/>
              <a:t>wrijvingskracht</a:t>
            </a:r>
            <a:r>
              <a:rPr lang="en-GB" dirty="0"/>
              <a:t> (er </a:t>
            </a:r>
            <a:r>
              <a:rPr lang="en-GB" dirty="0" err="1"/>
              <a:t>beweegt</a:t>
            </a:r>
            <a:r>
              <a:rPr lang="en-GB" dirty="0"/>
              <a:t> </a:t>
            </a:r>
            <a:r>
              <a:rPr lang="en-GB" dirty="0" err="1"/>
              <a:t>iets</a:t>
            </a:r>
            <a:r>
              <a:rPr lang="en-GB" dirty="0"/>
              <a:t> door de </a:t>
            </a:r>
            <a:r>
              <a:rPr lang="en-GB" dirty="0" err="1"/>
              <a:t>lucht</a:t>
            </a:r>
            <a:r>
              <a:rPr lang="en-GB" dirty="0"/>
              <a:t> </a:t>
            </a:r>
            <a:r>
              <a:rPr lang="en-GB" dirty="0" err="1"/>
              <a:t>dus</a:t>
            </a:r>
            <a:r>
              <a:rPr lang="en-GB" dirty="0"/>
              <a:t> er is </a:t>
            </a:r>
            <a:r>
              <a:rPr lang="en-GB" dirty="0" err="1"/>
              <a:t>luchtwrijving</a:t>
            </a:r>
            <a:r>
              <a:rPr lang="en-GB" dirty="0"/>
              <a:t>)</a:t>
            </a:r>
            <a:endParaRPr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E Na het uitklappen is er nog wel wrijvingskracht (er beweegt iets door de lucht dus er is luchtwrijving)</a:t>
            </a:r>
          </a:p>
          <a:p>
            <a:pPr marL="0" lvl="0" indent="0" algn="l" rtl="0">
              <a:lnSpc>
                <a:spcPct val="100000"/>
              </a:lnSpc>
              <a:spcBef>
                <a:spcPts val="0"/>
              </a:spcBef>
              <a:spcAft>
                <a:spcPts val="0"/>
              </a:spcAft>
              <a:buClr>
                <a:schemeClr val="dk1"/>
              </a:buClr>
              <a:buSzPts val="1100"/>
              <a:buFont typeface="Arial"/>
              <a:buNone/>
            </a:pPr>
            <a:r>
              <a:rPr lang="nl-NL" dirty="0"/>
              <a:t> </a:t>
            </a:r>
            <a:endParaRPr dirty="0"/>
          </a:p>
        </p:txBody>
      </p:sp>
      <p:sp>
        <p:nvSpPr>
          <p:cNvPr id="806" name="Google Shape;806;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1"/>
        <p:cNvGrpSpPr/>
        <p:nvPr/>
      </p:nvGrpSpPr>
      <p:grpSpPr>
        <a:xfrm>
          <a:off x="0" y="0"/>
          <a:ext cx="0" cy="0"/>
          <a:chOff x="0" y="0"/>
          <a:chExt cx="0" cy="0"/>
        </a:xfrm>
      </p:grpSpPr>
      <p:sp>
        <p:nvSpPr>
          <p:cNvPr id="832" name="Google Shape;832;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noProof="0" dirty="0"/>
              <a:t>Misvatting: Leerlingen hebben moeite met het verband tussen kracht en (verandering van) snelheid</a:t>
            </a:r>
          </a:p>
          <a:p>
            <a:pPr marL="0" lvl="0" indent="0" algn="l" rtl="0">
              <a:lnSpc>
                <a:spcPct val="100000"/>
              </a:lnSpc>
              <a:spcBef>
                <a:spcPts val="0"/>
              </a:spcBef>
              <a:spcAft>
                <a:spcPts val="0"/>
              </a:spcAft>
              <a:buClr>
                <a:schemeClr val="dk1"/>
              </a:buClr>
              <a:buSzPts val="1100"/>
              <a:buFont typeface="Arial"/>
              <a:buNone/>
            </a:pPr>
            <a:r>
              <a:rPr lang="nl-NL" noProof="0" dirty="0"/>
              <a:t>Uitwerking: omdat de lucht niet 0 N is, heeft de parachutist een snelheid. A valt dus af. Verder zien we dat de luchtwrijving kleiner is dan de zwaartekracht. De resulterende kracht wijst dus naar beneden. Dat betekent dat de parachutist aan het versnellen is. Dat komt overeen met situatie B.</a:t>
            </a:r>
          </a:p>
          <a:p>
            <a:pPr marL="0" lvl="0" indent="0" algn="l" rtl="0">
              <a:lnSpc>
                <a:spcPct val="100000"/>
              </a:lnSpc>
              <a:spcBef>
                <a:spcPts val="0"/>
              </a:spcBef>
              <a:spcAft>
                <a:spcPts val="0"/>
              </a:spcAft>
              <a:buClr>
                <a:schemeClr val="dk1"/>
              </a:buClr>
              <a:buSzPts val="1100"/>
              <a:buFont typeface="Arial"/>
              <a:buNone/>
            </a:pPr>
            <a:endParaRPr lang="nl-NL" noProof="0" dirty="0"/>
          </a:p>
          <a:p>
            <a:pPr marL="0" lvl="0" indent="0" algn="l" rtl="0">
              <a:lnSpc>
                <a:spcPct val="100000"/>
              </a:lnSpc>
              <a:spcBef>
                <a:spcPts val="0"/>
              </a:spcBef>
              <a:spcAft>
                <a:spcPts val="0"/>
              </a:spcAft>
              <a:buClr>
                <a:schemeClr val="dk1"/>
              </a:buClr>
              <a:buSzPts val="1100"/>
              <a:buFont typeface="Arial"/>
              <a:buNone/>
            </a:pPr>
            <a:r>
              <a:rPr lang="nl-NL" noProof="0" dirty="0"/>
              <a:t>A De parachutist staat hier nog stil. Dan is er geen luchtwrijving.</a:t>
            </a:r>
          </a:p>
          <a:p>
            <a:pPr marL="0" lvl="0" indent="0" algn="l" rtl="0">
              <a:lnSpc>
                <a:spcPct val="100000"/>
              </a:lnSpc>
              <a:spcBef>
                <a:spcPts val="0"/>
              </a:spcBef>
              <a:spcAft>
                <a:spcPts val="0"/>
              </a:spcAft>
              <a:buClr>
                <a:schemeClr val="dk1"/>
              </a:buClr>
              <a:buSzPts val="1100"/>
              <a:buFont typeface="Arial"/>
              <a:buNone/>
            </a:pPr>
            <a:r>
              <a:rPr lang="nl-NL" noProof="0" dirty="0"/>
              <a:t>B Correct</a:t>
            </a:r>
          </a:p>
          <a:p>
            <a:pPr marL="0" lvl="0" indent="0" algn="l" rtl="0">
              <a:lnSpc>
                <a:spcPct val="100000"/>
              </a:lnSpc>
              <a:spcBef>
                <a:spcPts val="0"/>
              </a:spcBef>
              <a:spcAft>
                <a:spcPts val="0"/>
              </a:spcAft>
              <a:buClr>
                <a:schemeClr val="dk1"/>
              </a:buClr>
              <a:buSzPts val="1100"/>
              <a:buFont typeface="Arial"/>
              <a:buNone/>
            </a:pPr>
            <a:r>
              <a:rPr lang="nl-NL" noProof="0" dirty="0"/>
              <a:t>C De parachutist heeft hier een constante snelheid. Dus </a:t>
            </a:r>
            <a:r>
              <a:rPr lang="nl-NL" noProof="0" dirty="0" err="1"/>
              <a:t>Fres</a:t>
            </a:r>
            <a:r>
              <a:rPr lang="nl-NL" noProof="0" dirty="0"/>
              <a:t> = 0. Dat komt niet overeen met het plaatje.</a:t>
            </a:r>
          </a:p>
          <a:p>
            <a:pPr marL="0" lvl="0" indent="0" algn="l" rtl="0">
              <a:lnSpc>
                <a:spcPct val="100000"/>
              </a:lnSpc>
              <a:spcBef>
                <a:spcPts val="0"/>
              </a:spcBef>
              <a:spcAft>
                <a:spcPts val="0"/>
              </a:spcAft>
              <a:buClr>
                <a:schemeClr val="dk1"/>
              </a:buClr>
              <a:buSzPts val="1100"/>
              <a:buFont typeface="Arial"/>
              <a:buNone/>
            </a:pPr>
            <a:r>
              <a:rPr lang="nl-NL" noProof="0" dirty="0"/>
              <a:t>D De parachutist vertraagt hier. Dan moet </a:t>
            </a:r>
            <a:r>
              <a:rPr lang="nl-NL" noProof="0" dirty="0" err="1"/>
              <a:t>Fw</a:t>
            </a:r>
            <a:r>
              <a:rPr lang="nl-NL" noProof="0" dirty="0"/>
              <a:t> dus groter zijn dan </a:t>
            </a:r>
            <a:r>
              <a:rPr lang="nl-NL" noProof="0" dirty="0" err="1"/>
              <a:t>Fres</a:t>
            </a:r>
            <a:endParaRPr lang="nl-NL" noProof="0" dirty="0"/>
          </a:p>
          <a:p>
            <a:pPr marL="0" lvl="0" indent="0" algn="l" rtl="0">
              <a:lnSpc>
                <a:spcPct val="100000"/>
              </a:lnSpc>
              <a:spcBef>
                <a:spcPts val="0"/>
              </a:spcBef>
              <a:spcAft>
                <a:spcPts val="0"/>
              </a:spcAft>
              <a:buClr>
                <a:schemeClr val="dk1"/>
              </a:buClr>
              <a:buSzPts val="1100"/>
              <a:buFont typeface="Arial"/>
              <a:buNone/>
            </a:pPr>
            <a:r>
              <a:rPr lang="nl-NL" noProof="0" dirty="0"/>
              <a:t>E De parachutist heeft hier een constante snelheid. Dus </a:t>
            </a:r>
            <a:r>
              <a:rPr lang="nl-NL" noProof="0" dirty="0" err="1"/>
              <a:t>Fres</a:t>
            </a:r>
            <a:r>
              <a:rPr lang="nl-NL" noProof="0" dirty="0"/>
              <a:t> = 0. Dat komt niet overeen met het plaatje.</a:t>
            </a:r>
          </a:p>
          <a:p>
            <a:pPr marL="0" lvl="0" indent="0" algn="l" rtl="0">
              <a:lnSpc>
                <a:spcPct val="100000"/>
              </a:lnSpc>
              <a:spcBef>
                <a:spcPts val="0"/>
              </a:spcBef>
              <a:spcAft>
                <a:spcPts val="0"/>
              </a:spcAft>
              <a:buClr>
                <a:schemeClr val="dk1"/>
              </a:buClr>
              <a:buSzPts val="1100"/>
              <a:buFont typeface="Arial"/>
              <a:buNone/>
            </a:pPr>
            <a:endParaRPr lang="nl-NL" noProof="0" dirty="0"/>
          </a:p>
        </p:txBody>
      </p:sp>
      <p:sp>
        <p:nvSpPr>
          <p:cNvPr id="833" name="Google Shape;833;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4"/>
        <p:cNvGrpSpPr/>
        <p:nvPr/>
      </p:nvGrpSpPr>
      <p:grpSpPr>
        <a:xfrm>
          <a:off x="0" y="0"/>
          <a:ext cx="0" cy="0"/>
          <a:chOff x="0" y="0"/>
          <a:chExt cx="0" cy="0"/>
        </a:xfrm>
      </p:grpSpPr>
      <p:sp>
        <p:nvSpPr>
          <p:cNvPr id="865" name="Google Shape;865;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noProof="0" dirty="0"/>
              <a:t>Misvatting: Leerlingen hebben moeite met het verband tussen kracht en (verandering van) snelheid</a:t>
            </a:r>
          </a:p>
          <a:p>
            <a:pPr marL="0" lvl="0" indent="0" algn="l" rtl="0">
              <a:lnSpc>
                <a:spcPct val="100000"/>
              </a:lnSpc>
              <a:spcBef>
                <a:spcPts val="0"/>
              </a:spcBef>
              <a:spcAft>
                <a:spcPts val="0"/>
              </a:spcAft>
              <a:buClr>
                <a:schemeClr val="dk1"/>
              </a:buClr>
              <a:buSzPts val="1100"/>
              <a:buFont typeface="Arial"/>
              <a:buNone/>
            </a:pPr>
            <a:r>
              <a:rPr lang="nl-NL" noProof="0" dirty="0"/>
              <a:t>Uitwerking: In het plaatje zien we dat de luchtwrijving groter is dan de zwaartekracht. De resulterende kracht wijst dus omhoog. Dat betekent dat de parachutist aan het afremmen is. Dat komt overeen met situatie D.</a:t>
            </a:r>
          </a:p>
          <a:p>
            <a:pPr marL="0" lvl="0" indent="0" algn="l" rtl="0">
              <a:lnSpc>
                <a:spcPct val="100000"/>
              </a:lnSpc>
              <a:spcBef>
                <a:spcPts val="0"/>
              </a:spcBef>
              <a:spcAft>
                <a:spcPts val="0"/>
              </a:spcAft>
              <a:buClr>
                <a:schemeClr val="dk1"/>
              </a:buClr>
              <a:buSzPts val="1100"/>
              <a:buFont typeface="Arial"/>
              <a:buNone/>
            </a:pPr>
            <a:endParaRPr lang="nl-NL" noProof="0" dirty="0"/>
          </a:p>
          <a:p>
            <a:pPr marL="0" lvl="0" indent="0" algn="l" rtl="0">
              <a:lnSpc>
                <a:spcPct val="100000"/>
              </a:lnSpc>
              <a:spcBef>
                <a:spcPts val="0"/>
              </a:spcBef>
              <a:spcAft>
                <a:spcPts val="0"/>
              </a:spcAft>
              <a:buClr>
                <a:schemeClr val="dk1"/>
              </a:buClr>
              <a:buSzPts val="1100"/>
              <a:buFont typeface="Arial"/>
              <a:buNone/>
            </a:pPr>
            <a:r>
              <a:rPr lang="nl-NL" noProof="0" dirty="0"/>
              <a:t>A De parachutist staat hier nog stil. Dan is er geen luchtwrijving.</a:t>
            </a:r>
          </a:p>
          <a:p>
            <a:pPr marL="0" lvl="0" indent="0" algn="l" rtl="0">
              <a:lnSpc>
                <a:spcPct val="100000"/>
              </a:lnSpc>
              <a:spcBef>
                <a:spcPts val="0"/>
              </a:spcBef>
              <a:spcAft>
                <a:spcPts val="0"/>
              </a:spcAft>
              <a:buClr>
                <a:schemeClr val="dk1"/>
              </a:buClr>
              <a:buSzPts val="1100"/>
              <a:buFont typeface="Arial"/>
              <a:buNone/>
            </a:pPr>
            <a:r>
              <a:rPr lang="nl-NL" noProof="0" dirty="0"/>
              <a:t>B De parachutist is in situatie B aan het versnellen, dan zou </a:t>
            </a:r>
            <a:r>
              <a:rPr lang="nl-NL" noProof="0" dirty="0" err="1"/>
              <a:t>Fres</a:t>
            </a:r>
            <a:r>
              <a:rPr lang="nl-NL" noProof="0" dirty="0"/>
              <a:t> omlaag moeten werken, maar hij werkt omhoog (zie plaatje)</a:t>
            </a:r>
          </a:p>
          <a:p>
            <a:pPr marL="0" lvl="0" indent="0" algn="l" rtl="0">
              <a:lnSpc>
                <a:spcPct val="100000"/>
              </a:lnSpc>
              <a:spcBef>
                <a:spcPts val="0"/>
              </a:spcBef>
              <a:spcAft>
                <a:spcPts val="0"/>
              </a:spcAft>
              <a:buClr>
                <a:schemeClr val="dk1"/>
              </a:buClr>
              <a:buSzPts val="1100"/>
              <a:buFont typeface="Arial"/>
              <a:buNone/>
            </a:pPr>
            <a:r>
              <a:rPr lang="nl-NL" noProof="0" dirty="0"/>
              <a:t>C De parachutist heeft hier een constante snelheid. Dus </a:t>
            </a:r>
            <a:r>
              <a:rPr lang="nl-NL" noProof="0" dirty="0" err="1"/>
              <a:t>Fres</a:t>
            </a:r>
            <a:r>
              <a:rPr lang="nl-NL" noProof="0" dirty="0"/>
              <a:t> = 0. Dat komt niet overeen met het plaatje.</a:t>
            </a:r>
          </a:p>
          <a:p>
            <a:pPr marL="0" lvl="0" indent="0" algn="l" rtl="0">
              <a:lnSpc>
                <a:spcPct val="100000"/>
              </a:lnSpc>
              <a:spcBef>
                <a:spcPts val="0"/>
              </a:spcBef>
              <a:spcAft>
                <a:spcPts val="0"/>
              </a:spcAft>
              <a:buClr>
                <a:schemeClr val="dk1"/>
              </a:buClr>
              <a:buSzPts val="1100"/>
              <a:buFont typeface="Arial"/>
              <a:buNone/>
            </a:pPr>
            <a:r>
              <a:rPr lang="nl-NL" noProof="0" dirty="0"/>
              <a:t>D Correct</a:t>
            </a:r>
          </a:p>
          <a:p>
            <a:pPr marL="0" lvl="0" indent="0" algn="l" rtl="0">
              <a:lnSpc>
                <a:spcPct val="100000"/>
              </a:lnSpc>
              <a:spcBef>
                <a:spcPts val="0"/>
              </a:spcBef>
              <a:spcAft>
                <a:spcPts val="0"/>
              </a:spcAft>
              <a:buClr>
                <a:schemeClr val="dk1"/>
              </a:buClr>
              <a:buSzPts val="1100"/>
              <a:buFont typeface="Arial"/>
              <a:buNone/>
            </a:pPr>
            <a:r>
              <a:rPr lang="nl-NL" noProof="0" dirty="0"/>
              <a:t>E De parachutist heeft hier een constante snelheid. Dus </a:t>
            </a:r>
            <a:r>
              <a:rPr lang="nl-NL" noProof="0" dirty="0" err="1"/>
              <a:t>Fres</a:t>
            </a:r>
            <a:r>
              <a:rPr lang="nl-NL" noProof="0" dirty="0"/>
              <a:t> = 0. Dat komt niet overeen met het plaatje.</a:t>
            </a:r>
          </a:p>
          <a:p>
            <a:pPr marL="0" lvl="0" indent="0" algn="l" rtl="0">
              <a:lnSpc>
                <a:spcPct val="100000"/>
              </a:lnSpc>
              <a:spcBef>
                <a:spcPts val="0"/>
              </a:spcBef>
              <a:spcAft>
                <a:spcPts val="0"/>
              </a:spcAft>
              <a:buClr>
                <a:schemeClr val="dk1"/>
              </a:buClr>
              <a:buSzPts val="1100"/>
              <a:buFont typeface="Arial"/>
              <a:buNone/>
            </a:pPr>
            <a:endParaRPr lang="nl-NL" noProof="0" dirty="0"/>
          </a:p>
        </p:txBody>
      </p:sp>
      <p:sp>
        <p:nvSpPr>
          <p:cNvPr id="866" name="Google Shape;866;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7"/>
        <p:cNvGrpSpPr/>
        <p:nvPr/>
      </p:nvGrpSpPr>
      <p:grpSpPr>
        <a:xfrm>
          <a:off x="0" y="0"/>
          <a:ext cx="0" cy="0"/>
          <a:chOff x="0" y="0"/>
          <a:chExt cx="0" cy="0"/>
        </a:xfrm>
      </p:grpSpPr>
      <p:sp>
        <p:nvSpPr>
          <p:cNvPr id="898" name="Google Shape;898;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hebben</a:t>
            </a:r>
            <a:r>
              <a:rPr lang="en-GB" dirty="0"/>
              <a:t> </a:t>
            </a:r>
            <a:r>
              <a:rPr lang="en-GB" dirty="0" err="1"/>
              <a:t>gehoord</a:t>
            </a:r>
            <a:r>
              <a:rPr lang="en-GB" dirty="0"/>
              <a:t> van de 3e wet van Newton: </a:t>
            </a:r>
            <a:r>
              <a:rPr lang="en-GB" dirty="0" err="1"/>
              <a:t>F</a:t>
            </a:r>
            <a:r>
              <a:rPr lang="en-GB" baseline="-25000" dirty="0" err="1"/>
              <a:t>actie</a:t>
            </a:r>
            <a:r>
              <a:rPr lang="en-GB" dirty="0"/>
              <a:t> = -</a:t>
            </a:r>
            <a:r>
              <a:rPr lang="en-GB" dirty="0" err="1"/>
              <a:t>F</a:t>
            </a:r>
            <a:r>
              <a:rPr lang="en-GB" baseline="-25000" dirty="0" err="1"/>
              <a:t>reactie</a:t>
            </a:r>
            <a:r>
              <a:rPr lang="en-GB" baseline="0" dirty="0"/>
              <a:t>. </a:t>
            </a:r>
            <a:r>
              <a:rPr lang="en-GB" baseline="0" dirty="0" err="1"/>
              <a:t>Leerlingen</a:t>
            </a:r>
            <a:r>
              <a:rPr lang="en-GB" baseline="0" dirty="0"/>
              <a:t> </a:t>
            </a:r>
            <a:r>
              <a:rPr lang="en-GB" baseline="0" dirty="0" err="1"/>
              <a:t>realiseren</a:t>
            </a:r>
            <a:r>
              <a:rPr lang="en-GB" baseline="0" dirty="0"/>
              <a:t> </a:t>
            </a:r>
            <a:r>
              <a:rPr lang="en-GB" baseline="0" dirty="0" err="1"/>
              <a:t>zich</a:t>
            </a:r>
            <a:r>
              <a:rPr lang="en-GB" baseline="0" dirty="0"/>
              <a:t> </a:t>
            </a:r>
            <a:r>
              <a:rPr lang="en-GB" baseline="0" dirty="0" err="1"/>
              <a:t>vaak</a:t>
            </a:r>
            <a:r>
              <a:rPr lang="en-GB" baseline="0" dirty="0"/>
              <a:t> </a:t>
            </a:r>
            <a:r>
              <a:rPr lang="en-GB" baseline="0" dirty="0" err="1"/>
              <a:t>niet</a:t>
            </a:r>
            <a:r>
              <a:rPr lang="en-GB" baseline="0" dirty="0"/>
              <a:t> </a:t>
            </a:r>
            <a:r>
              <a:rPr lang="en-GB" baseline="0" dirty="0" err="1"/>
              <a:t>dat</a:t>
            </a:r>
            <a:r>
              <a:rPr lang="en-GB" baseline="0" dirty="0"/>
              <a:t> die </a:t>
            </a:r>
            <a:r>
              <a:rPr lang="en-GB" baseline="0" dirty="0" err="1"/>
              <a:t>reactiekracht</a:t>
            </a:r>
            <a:r>
              <a:rPr lang="en-GB" baseline="0" dirty="0"/>
              <a:t> </a:t>
            </a:r>
            <a:r>
              <a:rPr lang="en-GB" baseline="0" dirty="0" err="1"/>
              <a:t>werkt</a:t>
            </a:r>
            <a:r>
              <a:rPr lang="en-GB" baseline="0" dirty="0"/>
              <a:t> op het </a:t>
            </a:r>
            <a:r>
              <a:rPr lang="en-GB" baseline="0" dirty="0" err="1"/>
              <a:t>eerste</a:t>
            </a:r>
            <a:r>
              <a:rPr lang="en-GB" baseline="0" dirty="0"/>
              <a:t> </a:t>
            </a:r>
            <a:r>
              <a:rPr lang="en-GB" baseline="0" dirty="0" err="1"/>
              <a:t>voorwerp</a:t>
            </a:r>
            <a:r>
              <a:rPr lang="en-GB" baseline="0" dirty="0"/>
              <a:t>, </a:t>
            </a:r>
            <a:r>
              <a:rPr lang="en-GB" baseline="0" dirty="0" err="1"/>
              <a:t>niet</a:t>
            </a:r>
            <a:r>
              <a:rPr lang="en-GB" baseline="0" dirty="0"/>
              <a:t> het </a:t>
            </a:r>
            <a:r>
              <a:rPr lang="en-GB" baseline="0" dirty="0" err="1"/>
              <a:t>tweede</a:t>
            </a:r>
            <a:r>
              <a:rPr lang="en-GB" baseline="0" dirty="0"/>
              <a:t>. </a:t>
            </a:r>
          </a:p>
          <a:p>
            <a:pPr marL="0" lvl="0" indent="0" algn="l" rtl="0">
              <a:lnSpc>
                <a:spcPct val="100000"/>
              </a:lnSpc>
              <a:spcBef>
                <a:spcPts val="0"/>
              </a:spcBef>
              <a:spcAft>
                <a:spcPts val="0"/>
              </a:spcAft>
              <a:buClr>
                <a:schemeClr val="dk1"/>
              </a:buClr>
              <a:buSzPts val="1100"/>
              <a:buFont typeface="Arial"/>
              <a:buNone/>
            </a:pPr>
            <a:r>
              <a:rPr lang="en-GB" baseline="0" dirty="0" err="1"/>
              <a:t>Uitwerking</a:t>
            </a:r>
            <a:r>
              <a:rPr lang="en-GB" baseline="0" dirty="0"/>
              <a:t>: de </a:t>
            </a:r>
            <a:r>
              <a:rPr lang="en-GB" baseline="0" dirty="0" err="1"/>
              <a:t>aarde</a:t>
            </a:r>
            <a:r>
              <a:rPr lang="en-GB" baseline="0" dirty="0"/>
              <a:t> </a:t>
            </a:r>
            <a:r>
              <a:rPr lang="en-GB" baseline="0" dirty="0" err="1"/>
              <a:t>oefent</a:t>
            </a:r>
            <a:r>
              <a:rPr lang="en-GB" baseline="0" dirty="0"/>
              <a:t> </a:t>
            </a:r>
            <a:r>
              <a:rPr lang="en-GB" baseline="0" dirty="0" err="1"/>
              <a:t>een</a:t>
            </a:r>
            <a:r>
              <a:rPr lang="en-GB" baseline="0" dirty="0"/>
              <a:t> </a:t>
            </a:r>
            <a:r>
              <a:rPr lang="en-GB" baseline="0" dirty="0" err="1"/>
              <a:t>aantrekkende</a:t>
            </a:r>
            <a:r>
              <a:rPr lang="en-GB" baseline="0" dirty="0"/>
              <a:t> </a:t>
            </a:r>
            <a:r>
              <a:rPr lang="en-GB" baseline="0" dirty="0" err="1"/>
              <a:t>kracht</a:t>
            </a:r>
            <a:r>
              <a:rPr lang="en-GB" baseline="0" dirty="0"/>
              <a:t> </a:t>
            </a:r>
            <a:r>
              <a:rPr lang="en-GB" baseline="0" dirty="0" err="1"/>
              <a:t>uit</a:t>
            </a:r>
            <a:r>
              <a:rPr lang="en-GB" baseline="0" dirty="0"/>
              <a:t> op de </a:t>
            </a:r>
            <a:r>
              <a:rPr lang="en-GB" baseline="0" dirty="0" err="1"/>
              <a:t>maan</a:t>
            </a:r>
            <a:r>
              <a:rPr lang="en-GB" baseline="0" dirty="0"/>
              <a:t>. Dus </a:t>
            </a:r>
            <a:r>
              <a:rPr lang="en-GB" baseline="0" dirty="0" err="1"/>
              <a:t>oefent</a:t>
            </a:r>
            <a:r>
              <a:rPr lang="en-GB" baseline="0" dirty="0"/>
              <a:t> de </a:t>
            </a:r>
            <a:r>
              <a:rPr lang="en-GB" baseline="0" dirty="0" err="1"/>
              <a:t>maan</a:t>
            </a:r>
            <a:r>
              <a:rPr lang="en-GB" baseline="0" dirty="0"/>
              <a:t> </a:t>
            </a:r>
            <a:r>
              <a:rPr lang="en-GB" baseline="0" dirty="0" err="1"/>
              <a:t>een</a:t>
            </a:r>
            <a:r>
              <a:rPr lang="en-GB" baseline="0" dirty="0"/>
              <a:t> even </a:t>
            </a:r>
            <a:r>
              <a:rPr lang="en-GB" baseline="0" dirty="0" err="1"/>
              <a:t>grote</a:t>
            </a:r>
            <a:r>
              <a:rPr lang="en-GB" baseline="0" dirty="0"/>
              <a:t> </a:t>
            </a:r>
            <a:r>
              <a:rPr lang="en-GB" baseline="0" dirty="0" err="1"/>
              <a:t>kracht</a:t>
            </a:r>
            <a:r>
              <a:rPr lang="en-GB" baseline="0" dirty="0"/>
              <a:t> </a:t>
            </a:r>
            <a:r>
              <a:rPr lang="en-GB" baseline="0" dirty="0" err="1"/>
              <a:t>uit</a:t>
            </a:r>
            <a:r>
              <a:rPr lang="en-GB" baseline="0" dirty="0"/>
              <a:t> op de </a:t>
            </a:r>
            <a:r>
              <a:rPr lang="en-GB" baseline="0" dirty="0" err="1"/>
              <a:t>aarde</a:t>
            </a:r>
            <a:r>
              <a:rPr lang="en-GB" baseline="0" dirty="0"/>
              <a:t>, </a:t>
            </a:r>
            <a:r>
              <a:rPr lang="en-GB" baseline="0" dirty="0" err="1"/>
              <a:t>ook</a:t>
            </a:r>
            <a:r>
              <a:rPr lang="en-GB" baseline="0" dirty="0"/>
              <a:t> </a:t>
            </a:r>
            <a:r>
              <a:rPr lang="en-GB" baseline="0" dirty="0" err="1"/>
              <a:t>aantrekkend</a:t>
            </a:r>
            <a:r>
              <a:rPr lang="en-GB" baseline="0" dirty="0"/>
              <a:t>.</a:t>
            </a:r>
            <a:endParaRPr baseline="0"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r>
              <a:rPr lang="en-GB" dirty="0"/>
              <a:t>A Correct.</a:t>
            </a:r>
            <a:endParaRPr dirty="0"/>
          </a:p>
          <a:p>
            <a:pPr marL="0" lvl="0" indent="0" algn="l" rtl="0">
              <a:lnSpc>
                <a:spcPct val="100000"/>
              </a:lnSpc>
              <a:spcBef>
                <a:spcPts val="0"/>
              </a:spcBef>
              <a:spcAft>
                <a:spcPts val="0"/>
              </a:spcAft>
              <a:buClr>
                <a:schemeClr val="dk1"/>
              </a:buClr>
              <a:buSzPts val="1100"/>
              <a:buFont typeface="Arial"/>
              <a:buNone/>
            </a:pPr>
            <a:r>
              <a:rPr lang="en-GB" dirty="0"/>
              <a:t>B Als de </a:t>
            </a:r>
            <a:r>
              <a:rPr lang="en-GB" dirty="0" err="1"/>
              <a:t>oorspronkelijke</a:t>
            </a:r>
            <a:r>
              <a:rPr lang="en-GB" dirty="0"/>
              <a:t> </a:t>
            </a:r>
            <a:r>
              <a:rPr lang="en-GB" dirty="0" err="1"/>
              <a:t>kracht</a:t>
            </a:r>
            <a:r>
              <a:rPr lang="en-GB" dirty="0"/>
              <a:t> van de </a:t>
            </a:r>
            <a:r>
              <a:rPr lang="en-GB" dirty="0" err="1"/>
              <a:t>aarde</a:t>
            </a:r>
            <a:r>
              <a:rPr lang="en-GB" dirty="0"/>
              <a:t> op de </a:t>
            </a:r>
            <a:r>
              <a:rPr lang="en-GB" dirty="0" err="1"/>
              <a:t>maan</a:t>
            </a:r>
            <a:r>
              <a:rPr lang="en-GB" dirty="0"/>
              <a:t> </a:t>
            </a:r>
            <a:r>
              <a:rPr lang="en-GB" dirty="0" err="1"/>
              <a:t>werkt</a:t>
            </a:r>
            <a:r>
              <a:rPr lang="en-GB" dirty="0"/>
              <a:t>, dan </a:t>
            </a:r>
            <a:r>
              <a:rPr lang="en-GB" dirty="0" err="1"/>
              <a:t>werkt</a:t>
            </a:r>
            <a:r>
              <a:rPr lang="en-GB" dirty="0"/>
              <a:t> de </a:t>
            </a:r>
            <a:r>
              <a:rPr lang="en-GB" dirty="0" err="1"/>
              <a:t>reactiekracht</a:t>
            </a:r>
            <a:r>
              <a:rPr lang="en-GB" dirty="0"/>
              <a:t> van </a:t>
            </a:r>
            <a:r>
              <a:rPr lang="en-GB" dirty="0" err="1"/>
              <a:t>maan</a:t>
            </a:r>
            <a:r>
              <a:rPr lang="en-GB" dirty="0"/>
              <a:t> op de </a:t>
            </a:r>
            <a:r>
              <a:rPr lang="en-GB" dirty="0" err="1"/>
              <a:t>aarde</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C De </a:t>
            </a:r>
            <a:r>
              <a:rPr lang="en-GB" dirty="0" err="1"/>
              <a:t>reactiekracht</a:t>
            </a:r>
            <a:r>
              <a:rPr lang="en-GB" dirty="0"/>
              <a:t> is even </a:t>
            </a:r>
            <a:r>
              <a:rPr lang="en-GB" dirty="0" err="1"/>
              <a:t>groot</a:t>
            </a:r>
            <a:r>
              <a:rPr lang="en-GB" dirty="0"/>
              <a:t> </a:t>
            </a:r>
            <a:r>
              <a:rPr lang="en-GB" dirty="0" err="1"/>
              <a:t>en</a:t>
            </a:r>
            <a:r>
              <a:rPr lang="en-GB" dirty="0"/>
              <a:t> </a:t>
            </a:r>
            <a:r>
              <a:rPr lang="en-GB" dirty="0" err="1"/>
              <a:t>tegengesteld</a:t>
            </a:r>
            <a:r>
              <a:rPr lang="en-GB" dirty="0"/>
              <a:t> </a:t>
            </a:r>
            <a:r>
              <a:rPr lang="en-GB" dirty="0" err="1"/>
              <a:t>gericht</a:t>
            </a:r>
            <a:r>
              <a:rPr lang="en-GB" dirty="0"/>
              <a:t> </a:t>
            </a:r>
            <a:r>
              <a:rPr lang="en-GB" dirty="0" err="1"/>
              <a:t>aan</a:t>
            </a:r>
            <a:r>
              <a:rPr lang="en-GB" dirty="0"/>
              <a:t> de </a:t>
            </a:r>
            <a:r>
              <a:rPr lang="en-GB" dirty="0" err="1"/>
              <a:t>oorspronkelijke</a:t>
            </a:r>
            <a:r>
              <a:rPr lang="en-GB" dirty="0"/>
              <a:t> </a:t>
            </a:r>
            <a:r>
              <a:rPr lang="en-GB" dirty="0" err="1"/>
              <a:t>kracht</a:t>
            </a:r>
            <a:r>
              <a:rPr lang="en-GB" dirty="0"/>
              <a:t>.</a:t>
            </a:r>
            <a:endParaRPr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GB" dirty="0"/>
              <a:t>D </a:t>
            </a:r>
            <a:r>
              <a:rPr lang="nl-NL" dirty="0"/>
              <a:t>De reactiekracht is even groot en tegengesteld gericht aan de oorspronkelijke kracht.</a:t>
            </a:r>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endParaRPr dirty="0"/>
          </a:p>
        </p:txBody>
      </p:sp>
      <p:sp>
        <p:nvSpPr>
          <p:cNvPr id="899" name="Google Shape;899;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8"/>
        <p:cNvGrpSpPr/>
        <p:nvPr/>
      </p:nvGrpSpPr>
      <p:grpSpPr>
        <a:xfrm>
          <a:off x="0" y="0"/>
          <a:ext cx="0" cy="0"/>
          <a:chOff x="0" y="0"/>
          <a:chExt cx="0" cy="0"/>
        </a:xfrm>
      </p:grpSpPr>
      <p:sp>
        <p:nvSpPr>
          <p:cNvPr id="949" name="Google Shape;949;p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noProof="0" dirty="0"/>
              <a:t>Misvatting: Leerlingen denken dat de normaalkracht een krachtenpaar vormt met de zwaartekracht. Dat draagt ook bij aan het idee dat ze in grootte altijd gelijk aan elkaar moeten zijn. </a:t>
            </a:r>
          </a:p>
          <a:p>
            <a:pPr marL="0" lvl="0" indent="0" algn="l" rtl="0">
              <a:lnSpc>
                <a:spcPct val="100000"/>
              </a:lnSpc>
              <a:spcBef>
                <a:spcPts val="0"/>
              </a:spcBef>
              <a:spcAft>
                <a:spcPts val="0"/>
              </a:spcAft>
              <a:buClr>
                <a:schemeClr val="dk1"/>
              </a:buClr>
              <a:buSzPts val="1100"/>
              <a:buFont typeface="Arial"/>
              <a:buNone/>
            </a:pPr>
            <a:r>
              <a:rPr lang="nl-NL" noProof="0" dirty="0"/>
              <a:t>Uitwerking: De zwaartekracht op het boek is de gravitatiekracht die de aarde op het boek uitoefent. De reactiekracht is dus de gravitatiekracht van het boek op de aarde.</a:t>
            </a:r>
          </a:p>
          <a:p>
            <a:pPr marL="0" lvl="0" indent="0" algn="l" rtl="0">
              <a:lnSpc>
                <a:spcPct val="100000"/>
              </a:lnSpc>
              <a:spcBef>
                <a:spcPts val="0"/>
              </a:spcBef>
              <a:spcAft>
                <a:spcPts val="0"/>
              </a:spcAft>
              <a:buClr>
                <a:schemeClr val="dk1"/>
              </a:buClr>
              <a:buSzPts val="1100"/>
              <a:buFont typeface="Arial"/>
              <a:buNone/>
            </a:pPr>
            <a:endParaRPr lang="nl-NL" noProof="0" dirty="0"/>
          </a:p>
          <a:p>
            <a:pPr marL="0" lvl="0" indent="0" algn="l" rtl="0">
              <a:lnSpc>
                <a:spcPct val="100000"/>
              </a:lnSpc>
              <a:spcBef>
                <a:spcPts val="0"/>
              </a:spcBef>
              <a:spcAft>
                <a:spcPts val="0"/>
              </a:spcAft>
              <a:buClr>
                <a:schemeClr val="dk1"/>
              </a:buClr>
              <a:buSzPts val="1100"/>
              <a:buFont typeface="Arial"/>
              <a:buNone/>
            </a:pPr>
            <a:r>
              <a:rPr lang="nl-NL" noProof="0" dirty="0"/>
              <a:t>A Een kracht kan niet zijn eigen reactiekracht zijn.</a:t>
            </a:r>
          </a:p>
          <a:p>
            <a:pPr marL="0" lvl="0" indent="0" algn="l" rtl="0">
              <a:lnSpc>
                <a:spcPct val="100000"/>
              </a:lnSpc>
              <a:spcBef>
                <a:spcPts val="0"/>
              </a:spcBef>
              <a:spcAft>
                <a:spcPts val="0"/>
              </a:spcAft>
              <a:buClr>
                <a:schemeClr val="dk1"/>
              </a:buClr>
              <a:buSzPts val="1100"/>
              <a:buFont typeface="Arial"/>
              <a:buNone/>
            </a:pPr>
            <a:r>
              <a:rPr lang="nl-NL" noProof="0" dirty="0"/>
              <a:t>B De normaalkracht is de kracht van de tafel op het boek. Maar de gravitatiekracht is de kracht van de aarde op het boek. Deze twee vormen dus geen krachtenpaar.</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C Het gewicht is de kracht die het boek op de tafel uitoefent. Maar de gravitatiekracht is de kracht van de aarde op het boek. Deze twee vormen dus geen krachtenpaar.</a:t>
            </a:r>
          </a:p>
          <a:p>
            <a:pPr marL="0" lvl="0" indent="0" algn="l" rtl="0">
              <a:lnSpc>
                <a:spcPct val="100000"/>
              </a:lnSpc>
              <a:spcBef>
                <a:spcPts val="0"/>
              </a:spcBef>
              <a:spcAft>
                <a:spcPts val="0"/>
              </a:spcAft>
              <a:buClr>
                <a:schemeClr val="dk1"/>
              </a:buClr>
              <a:buSzPts val="1100"/>
              <a:buFont typeface="Arial"/>
              <a:buNone/>
            </a:pPr>
            <a:r>
              <a:rPr lang="nl-NL" noProof="0" dirty="0"/>
              <a:t>D Correct</a:t>
            </a:r>
          </a:p>
          <a:p>
            <a:pPr marL="0" lvl="0" indent="0" algn="l" rtl="0">
              <a:lnSpc>
                <a:spcPct val="100000"/>
              </a:lnSpc>
              <a:spcBef>
                <a:spcPts val="0"/>
              </a:spcBef>
              <a:spcAft>
                <a:spcPts val="0"/>
              </a:spcAft>
              <a:buClr>
                <a:schemeClr val="dk1"/>
              </a:buClr>
              <a:buSzPts val="1100"/>
              <a:buFont typeface="Arial"/>
              <a:buNone/>
            </a:pPr>
            <a:endParaRPr lang="nl-NL" noProof="0" dirty="0"/>
          </a:p>
        </p:txBody>
      </p:sp>
      <p:sp>
        <p:nvSpPr>
          <p:cNvPr id="950" name="Google Shape;950;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1"/>
        <p:cNvGrpSpPr/>
        <p:nvPr/>
      </p:nvGrpSpPr>
      <p:grpSpPr>
        <a:xfrm>
          <a:off x="0" y="0"/>
          <a:ext cx="0" cy="0"/>
          <a:chOff x="0" y="0"/>
          <a:chExt cx="0" cy="0"/>
        </a:xfrm>
      </p:grpSpPr>
      <p:sp>
        <p:nvSpPr>
          <p:cNvPr id="972" name="Google Shape;972;p2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noProof="0" dirty="0"/>
              <a:t>Misvatting: Leerlingen denken dat de normaalkracht een krachtenpaar vormt met de zwaartekracht. Dat draagt ook bij aan het idee dat ze in grootte altijd gelijk aan elkaar moeten zijn. </a:t>
            </a:r>
          </a:p>
          <a:p>
            <a:pPr marL="0" lvl="0" indent="0" algn="l" rtl="0">
              <a:lnSpc>
                <a:spcPct val="100000"/>
              </a:lnSpc>
              <a:spcBef>
                <a:spcPts val="0"/>
              </a:spcBef>
              <a:spcAft>
                <a:spcPts val="0"/>
              </a:spcAft>
              <a:buClr>
                <a:schemeClr val="dk1"/>
              </a:buClr>
              <a:buSzPts val="1100"/>
              <a:buFont typeface="Arial"/>
              <a:buNone/>
            </a:pPr>
            <a:r>
              <a:rPr lang="nl-NL" noProof="0" dirty="0"/>
              <a:t>Uitwerking: De gewichtskracht is de kracht van het boek op de tafel. De reactiekracht moet dus de kracht van de tafel op het boek zijn. Die noemen we de normaalkracht.</a:t>
            </a:r>
          </a:p>
          <a:p>
            <a:pPr marL="0" lvl="0" indent="0" algn="l" rtl="0">
              <a:lnSpc>
                <a:spcPct val="100000"/>
              </a:lnSpc>
              <a:spcBef>
                <a:spcPts val="0"/>
              </a:spcBef>
              <a:spcAft>
                <a:spcPts val="0"/>
              </a:spcAft>
              <a:buClr>
                <a:schemeClr val="dk1"/>
              </a:buClr>
              <a:buSzPts val="1100"/>
              <a:buFont typeface="Arial"/>
              <a:buNone/>
            </a:pPr>
            <a:endParaRPr lang="nl-NL" noProof="0" dirty="0"/>
          </a:p>
          <a:p>
            <a:pPr marL="0" lvl="0" indent="0" algn="l" rtl="0">
              <a:lnSpc>
                <a:spcPct val="100000"/>
              </a:lnSpc>
              <a:spcBef>
                <a:spcPts val="0"/>
              </a:spcBef>
              <a:spcAft>
                <a:spcPts val="0"/>
              </a:spcAft>
              <a:buClr>
                <a:schemeClr val="dk1"/>
              </a:buClr>
              <a:buSzPts val="1100"/>
              <a:buFont typeface="Arial"/>
              <a:buNone/>
            </a:pPr>
            <a:r>
              <a:rPr lang="nl-NL" noProof="0" dirty="0"/>
              <a:t>A De zwaartekracht is de gravitatiekracht van de aarde op het boek. Dat is dus geen reactiekracht op de gewichtskracht.</a:t>
            </a:r>
          </a:p>
          <a:p>
            <a:pPr marL="0" lvl="0" indent="0" algn="l" rtl="0">
              <a:lnSpc>
                <a:spcPct val="100000"/>
              </a:lnSpc>
              <a:spcBef>
                <a:spcPts val="0"/>
              </a:spcBef>
              <a:spcAft>
                <a:spcPts val="0"/>
              </a:spcAft>
              <a:buClr>
                <a:schemeClr val="dk1"/>
              </a:buClr>
              <a:buSzPts val="1100"/>
              <a:buFont typeface="Arial"/>
              <a:buNone/>
            </a:pPr>
            <a:r>
              <a:rPr lang="nl-NL" noProof="0" dirty="0"/>
              <a:t>B Correct.</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C Een kracht kan niet zijn eigen reactiekracht zin.</a:t>
            </a:r>
          </a:p>
          <a:p>
            <a:pPr marL="0" lvl="0" indent="0" algn="l" rtl="0">
              <a:lnSpc>
                <a:spcPct val="100000"/>
              </a:lnSpc>
              <a:spcBef>
                <a:spcPts val="0"/>
              </a:spcBef>
              <a:spcAft>
                <a:spcPts val="0"/>
              </a:spcAft>
              <a:buClr>
                <a:schemeClr val="dk1"/>
              </a:buClr>
              <a:buSzPts val="1100"/>
              <a:buFont typeface="Arial"/>
              <a:buNone/>
            </a:pPr>
            <a:r>
              <a:rPr lang="nl-NL" noProof="0" dirty="0"/>
              <a:t>D De gravitatiekracht van het boek op de aarde is de reactiekracht van de gravitatiekracht van de aarde op het boek.</a:t>
            </a:r>
          </a:p>
          <a:p>
            <a:pPr marL="0" lvl="0" indent="0" algn="l" rtl="0">
              <a:lnSpc>
                <a:spcPct val="100000"/>
              </a:lnSpc>
              <a:spcBef>
                <a:spcPts val="0"/>
              </a:spcBef>
              <a:spcAft>
                <a:spcPts val="0"/>
              </a:spcAft>
              <a:buClr>
                <a:schemeClr val="dk1"/>
              </a:buClr>
              <a:buSzPts val="1100"/>
              <a:buFont typeface="Arial"/>
              <a:buNone/>
            </a:pPr>
            <a:endParaRPr lang="nl-NL" noProof="0" dirty="0"/>
          </a:p>
        </p:txBody>
      </p:sp>
      <p:sp>
        <p:nvSpPr>
          <p:cNvPr id="973" name="Google Shape;973;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4"/>
        <p:cNvGrpSpPr/>
        <p:nvPr/>
      </p:nvGrpSpPr>
      <p:grpSpPr>
        <a:xfrm>
          <a:off x="0" y="0"/>
          <a:ext cx="0" cy="0"/>
          <a:chOff x="0" y="0"/>
          <a:chExt cx="0" cy="0"/>
        </a:xfrm>
      </p:grpSpPr>
      <p:sp>
        <p:nvSpPr>
          <p:cNvPr id="995" name="Google Shape;995;p2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Door al het </a:t>
            </a:r>
            <a:r>
              <a:rPr lang="en-GB" dirty="0" err="1"/>
              <a:t>werken</a:t>
            </a:r>
            <a:r>
              <a:rPr lang="en-GB" dirty="0"/>
              <a:t> met de </a:t>
            </a:r>
            <a:r>
              <a:rPr lang="en-GB" dirty="0" err="1"/>
              <a:t>derde</a:t>
            </a:r>
            <a:r>
              <a:rPr lang="en-GB" dirty="0"/>
              <a:t> wet van Newton </a:t>
            </a:r>
            <a:r>
              <a:rPr lang="en-GB" dirty="0" err="1"/>
              <a:t>weten</a:t>
            </a:r>
            <a:r>
              <a:rPr lang="en-GB" dirty="0"/>
              <a:t> </a:t>
            </a:r>
            <a:r>
              <a:rPr lang="en-GB" dirty="0" err="1"/>
              <a:t>leerlingen</a:t>
            </a:r>
            <a:r>
              <a:rPr lang="en-GB" dirty="0"/>
              <a:t> </a:t>
            </a:r>
            <a:r>
              <a:rPr lang="en-GB" dirty="0" err="1"/>
              <a:t>vaak</a:t>
            </a:r>
            <a:r>
              <a:rPr lang="en-GB" dirty="0"/>
              <a:t> </a:t>
            </a:r>
            <a:r>
              <a:rPr lang="en-GB" dirty="0" err="1"/>
              <a:t>niet</a:t>
            </a:r>
            <a:r>
              <a:rPr lang="en-GB" dirty="0"/>
              <a:t> </a:t>
            </a:r>
            <a:r>
              <a:rPr lang="en-GB" dirty="0" err="1"/>
              <a:t>meer</a:t>
            </a:r>
            <a:r>
              <a:rPr lang="en-GB" dirty="0"/>
              <a:t> </a:t>
            </a:r>
            <a:r>
              <a:rPr lang="en-GB" dirty="0" err="1"/>
              <a:t>goed</a:t>
            </a:r>
            <a:r>
              <a:rPr lang="en-GB" dirty="0"/>
              <a:t> </a:t>
            </a:r>
            <a:r>
              <a:rPr lang="en-GB" dirty="0" err="1"/>
              <a:t>welke</a:t>
            </a:r>
            <a:r>
              <a:rPr lang="en-GB" dirty="0"/>
              <a:t> </a:t>
            </a:r>
            <a:r>
              <a:rPr lang="en-GB" dirty="0" err="1"/>
              <a:t>kracht</a:t>
            </a:r>
            <a:r>
              <a:rPr lang="en-GB" dirty="0"/>
              <a:t> op welk </a:t>
            </a:r>
            <a:r>
              <a:rPr lang="en-GB" dirty="0" err="1"/>
              <a:t>voorwerp</a:t>
            </a:r>
            <a:r>
              <a:rPr lang="en-GB" dirty="0"/>
              <a:t> </a:t>
            </a:r>
            <a:r>
              <a:rPr lang="en-GB" dirty="0" err="1"/>
              <a:t>werkt</a:t>
            </a:r>
            <a:r>
              <a:rPr lang="en-GB" dirty="0"/>
              <a:t>.</a:t>
            </a:r>
            <a:endParaRPr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r>
              <a:rPr lang="en-GB" dirty="0"/>
              <a:t>A De </a:t>
            </a:r>
            <a:r>
              <a:rPr lang="en-GB" dirty="0" err="1"/>
              <a:t>gewichtskracht</a:t>
            </a:r>
            <a:r>
              <a:rPr lang="en-GB" dirty="0"/>
              <a:t> </a:t>
            </a:r>
            <a:r>
              <a:rPr lang="en-GB" dirty="0" err="1"/>
              <a:t>werkt</a:t>
            </a:r>
            <a:r>
              <a:rPr lang="en-GB" dirty="0"/>
              <a:t> op de </a:t>
            </a:r>
            <a:r>
              <a:rPr lang="en-GB" dirty="0" err="1"/>
              <a:t>tafel</a:t>
            </a:r>
            <a:endParaRPr dirty="0"/>
          </a:p>
          <a:p>
            <a:pPr marL="0" lvl="0" indent="0" algn="l" rtl="0">
              <a:lnSpc>
                <a:spcPct val="100000"/>
              </a:lnSpc>
              <a:spcBef>
                <a:spcPts val="0"/>
              </a:spcBef>
              <a:spcAft>
                <a:spcPts val="0"/>
              </a:spcAft>
              <a:buClr>
                <a:schemeClr val="dk1"/>
              </a:buClr>
              <a:buSzPts val="1100"/>
              <a:buFont typeface="Arial"/>
              <a:buNone/>
            </a:pPr>
            <a:r>
              <a:rPr lang="en-GB" dirty="0"/>
              <a:t>B Correct</a:t>
            </a:r>
            <a:endParaRPr dirty="0"/>
          </a:p>
          <a:p>
            <a:pPr marL="0" lvl="0" indent="0" algn="l" rtl="0">
              <a:lnSpc>
                <a:spcPct val="100000"/>
              </a:lnSpc>
              <a:spcBef>
                <a:spcPts val="0"/>
              </a:spcBef>
              <a:spcAft>
                <a:spcPts val="0"/>
              </a:spcAft>
              <a:buClr>
                <a:schemeClr val="dk1"/>
              </a:buClr>
              <a:buSzPts val="1100"/>
              <a:buFont typeface="Arial"/>
              <a:buNone/>
            </a:pPr>
            <a:r>
              <a:rPr lang="en-GB" dirty="0"/>
              <a:t>C De </a:t>
            </a:r>
            <a:r>
              <a:rPr lang="en-GB" dirty="0" err="1"/>
              <a:t>gewichtskracht</a:t>
            </a:r>
            <a:r>
              <a:rPr lang="en-GB" dirty="0"/>
              <a:t> </a:t>
            </a:r>
            <a:r>
              <a:rPr lang="en-GB" dirty="0" err="1"/>
              <a:t>werkt</a:t>
            </a:r>
            <a:r>
              <a:rPr lang="en-GB" dirty="0"/>
              <a:t> op de </a:t>
            </a:r>
            <a:r>
              <a:rPr lang="en-GB" dirty="0" err="1"/>
              <a:t>tafel</a:t>
            </a:r>
            <a:r>
              <a:rPr lang="en-GB" dirty="0"/>
              <a:t>, </a:t>
            </a:r>
            <a:r>
              <a:rPr lang="en-GB" dirty="0" err="1"/>
              <a:t>en</a:t>
            </a:r>
            <a:r>
              <a:rPr lang="en-GB" dirty="0"/>
              <a:t> de </a:t>
            </a:r>
            <a:r>
              <a:rPr lang="en-GB" dirty="0" err="1"/>
              <a:t>zwaartekracht</a:t>
            </a:r>
            <a:r>
              <a:rPr lang="en-GB" dirty="0"/>
              <a:t> </a:t>
            </a:r>
            <a:r>
              <a:rPr lang="en-GB" dirty="0" err="1"/>
              <a:t>ontbreekt</a:t>
            </a:r>
            <a:endParaRPr dirty="0"/>
          </a:p>
          <a:p>
            <a:pPr marL="0" lvl="0" indent="0" algn="l" rtl="0">
              <a:lnSpc>
                <a:spcPct val="100000"/>
              </a:lnSpc>
              <a:spcBef>
                <a:spcPts val="0"/>
              </a:spcBef>
              <a:spcAft>
                <a:spcPts val="0"/>
              </a:spcAft>
              <a:buClr>
                <a:schemeClr val="dk1"/>
              </a:buClr>
              <a:buSzPts val="1100"/>
              <a:buFont typeface="Arial"/>
              <a:buNone/>
            </a:pPr>
            <a:r>
              <a:rPr lang="en-GB" dirty="0"/>
              <a:t>D De </a:t>
            </a:r>
            <a:r>
              <a:rPr lang="en-GB" dirty="0" err="1"/>
              <a:t>gewichtskracht</a:t>
            </a:r>
            <a:r>
              <a:rPr lang="en-GB" dirty="0"/>
              <a:t> </a:t>
            </a:r>
            <a:r>
              <a:rPr lang="en-GB" dirty="0" err="1"/>
              <a:t>werkt</a:t>
            </a:r>
            <a:r>
              <a:rPr lang="en-GB" dirty="0"/>
              <a:t> op de </a:t>
            </a:r>
            <a:r>
              <a:rPr lang="en-GB" dirty="0" err="1"/>
              <a:t>tafel</a:t>
            </a:r>
            <a:endParaRPr lang="en-GB" dirty="0"/>
          </a:p>
          <a:p>
            <a:pPr marL="0" lvl="0" indent="0" algn="l" rtl="0">
              <a:lnSpc>
                <a:spcPct val="100000"/>
              </a:lnSpc>
              <a:spcBef>
                <a:spcPts val="0"/>
              </a:spcBef>
              <a:spcAft>
                <a:spcPts val="0"/>
              </a:spcAft>
              <a:buClr>
                <a:schemeClr val="dk1"/>
              </a:buClr>
              <a:buSzPts val="1100"/>
              <a:buFont typeface="Arial"/>
              <a:buNone/>
            </a:pPr>
            <a:r>
              <a:rPr lang="en-GB" dirty="0"/>
              <a:t>E Als </a:t>
            </a:r>
            <a:r>
              <a:rPr lang="en-GB" dirty="0" err="1"/>
              <a:t>alleen</a:t>
            </a:r>
            <a:r>
              <a:rPr lang="en-GB" dirty="0"/>
              <a:t> de </a:t>
            </a:r>
            <a:r>
              <a:rPr lang="en-GB" dirty="0" err="1"/>
              <a:t>zwaartekracht</a:t>
            </a:r>
            <a:r>
              <a:rPr lang="en-GB" dirty="0"/>
              <a:t> </a:t>
            </a:r>
            <a:r>
              <a:rPr lang="en-GB" dirty="0" err="1"/>
              <a:t>zou</a:t>
            </a:r>
            <a:r>
              <a:rPr lang="en-GB" dirty="0"/>
              <a:t> </a:t>
            </a:r>
            <a:r>
              <a:rPr lang="en-GB" dirty="0" err="1"/>
              <a:t>werken</a:t>
            </a:r>
            <a:r>
              <a:rPr lang="en-GB" dirty="0"/>
              <a:t>, </a:t>
            </a:r>
            <a:r>
              <a:rPr lang="en-GB" dirty="0" err="1"/>
              <a:t>viel</a:t>
            </a:r>
            <a:r>
              <a:rPr lang="en-GB" dirty="0"/>
              <a:t> het </a:t>
            </a:r>
            <a:r>
              <a:rPr lang="en-GB" dirty="0" err="1"/>
              <a:t>boek</a:t>
            </a:r>
            <a:r>
              <a:rPr lang="en-GB" dirty="0"/>
              <a:t> </a:t>
            </a:r>
            <a:r>
              <a:rPr lang="en-GB" dirty="0" err="1"/>
              <a:t>dwars</a:t>
            </a:r>
            <a:r>
              <a:rPr lang="en-GB" dirty="0"/>
              <a:t> door de </a:t>
            </a:r>
            <a:r>
              <a:rPr lang="en-GB" dirty="0" err="1"/>
              <a:t>tafel</a:t>
            </a:r>
            <a:r>
              <a:rPr lang="en-GB" dirty="0"/>
              <a:t> </a:t>
            </a:r>
            <a:r>
              <a:rPr lang="en-GB" dirty="0" err="1"/>
              <a:t>heen</a:t>
            </a:r>
            <a:r>
              <a:rPr lang="en-GB" dirty="0"/>
              <a:t>. De </a:t>
            </a:r>
            <a:r>
              <a:rPr lang="en-GB" dirty="0" err="1"/>
              <a:t>tafel</a:t>
            </a:r>
            <a:r>
              <a:rPr lang="en-GB" dirty="0"/>
              <a:t> </a:t>
            </a:r>
            <a:r>
              <a:rPr lang="en-GB" dirty="0" err="1"/>
              <a:t>moet</a:t>
            </a:r>
            <a:r>
              <a:rPr lang="en-GB" dirty="0"/>
              <a:t> </a:t>
            </a:r>
            <a:r>
              <a:rPr lang="en-GB" dirty="0" err="1"/>
              <a:t>ook</a:t>
            </a:r>
            <a:r>
              <a:rPr lang="en-GB" dirty="0"/>
              <a:t> </a:t>
            </a:r>
            <a:r>
              <a:rPr lang="en-GB" dirty="0" err="1"/>
              <a:t>een</a:t>
            </a:r>
            <a:r>
              <a:rPr lang="en-GB" dirty="0"/>
              <a:t> </a:t>
            </a:r>
            <a:r>
              <a:rPr lang="en-GB" dirty="0" err="1"/>
              <a:t>kracht</a:t>
            </a:r>
            <a:r>
              <a:rPr lang="en-GB" dirty="0"/>
              <a:t> </a:t>
            </a:r>
            <a:r>
              <a:rPr lang="en-GB" dirty="0" err="1"/>
              <a:t>uitoefenen</a:t>
            </a:r>
            <a:r>
              <a:rPr lang="en-GB" dirty="0"/>
              <a:t> op het </a:t>
            </a:r>
            <a:r>
              <a:rPr lang="en-GB" dirty="0" err="1"/>
              <a:t>boek</a:t>
            </a:r>
            <a:r>
              <a:rPr lang="en-GB" dirty="0"/>
              <a:t>, die </a:t>
            </a:r>
            <a:r>
              <a:rPr lang="en-GB" dirty="0" err="1"/>
              <a:t>noemen</a:t>
            </a:r>
            <a:r>
              <a:rPr lang="en-GB" dirty="0"/>
              <a:t> we de </a:t>
            </a:r>
            <a:r>
              <a:rPr lang="en-GB" dirty="0" err="1"/>
              <a:t>normaalkracht</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nl-NL" dirty="0"/>
              <a:t>F De gewichtskracht werkt juist op de tafel. En de zwaartekracht en de normaalkracht ontbreken hier.</a:t>
            </a:r>
            <a:endParaRPr dirty="0"/>
          </a:p>
        </p:txBody>
      </p:sp>
      <p:sp>
        <p:nvSpPr>
          <p:cNvPr id="996" name="Google Shape;996;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err="1"/>
              <a:t>Misvatting</a:t>
            </a:r>
            <a:r>
              <a:rPr lang="en-GB" dirty="0"/>
              <a:t>:</a:t>
            </a:r>
            <a:endParaRPr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1200" b="0" i="0" u="none" strike="noStrike" cap="none" dirty="0">
                <a:solidFill>
                  <a:srgbClr val="FFFFFF"/>
                </a:solidFill>
                <a:latin typeface="Ubuntu"/>
                <a:ea typeface="Ubuntu"/>
                <a:cs typeface="Ubuntu"/>
                <a:sym typeface="Ubuntu"/>
              </a:rPr>
              <a:t>Volgende de derde wet van Newton werkt er een kracht van de knuppel op de bal, maar ook een even grote kracht van de bal op de knuppel (maar tegengesteld gericht).</a:t>
            </a:r>
          </a:p>
          <a:p>
            <a:pPr marL="0" lvl="0" indent="0" algn="l" rtl="0">
              <a:spcBef>
                <a:spcPts val="0"/>
              </a:spcBef>
              <a:spcAft>
                <a:spcPts val="0"/>
              </a:spcAft>
              <a:buNone/>
            </a:pPr>
            <a:endParaRPr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A </a:t>
            </a:r>
            <a:r>
              <a:rPr lang="nl-NL" sz="1200" b="0" i="0" u="none" strike="noStrike" cap="none" dirty="0">
                <a:solidFill>
                  <a:srgbClr val="000000"/>
                </a:solidFill>
                <a:latin typeface="Ubuntu"/>
                <a:ea typeface="Ubuntu"/>
                <a:cs typeface="Ubuntu"/>
                <a:sym typeface="Ubuntu"/>
              </a:rPr>
              <a:t>Waarschijnlijk denk je dat er alleen een kracht van de knuppel op de bal werkt. Er is echter sprake van een krachtenpaar.</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B </a:t>
            </a:r>
            <a:r>
              <a:rPr lang="en-GB" dirty="0" err="1"/>
              <a:t>Zie</a:t>
            </a:r>
            <a:r>
              <a:rPr lang="en-GB" dirty="0"/>
              <a:t> A.</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a:t>C Correct</a:t>
            </a:r>
            <a:endParaRPr dirty="0"/>
          </a:p>
          <a:p>
            <a:pPr marL="0" lvl="0" indent="0" algn="l" rtl="0">
              <a:spcBef>
                <a:spcPts val="0"/>
              </a:spcBef>
              <a:spcAft>
                <a:spcPts val="0"/>
              </a:spcAft>
              <a:buNone/>
            </a:pPr>
            <a:r>
              <a:rPr lang="en-GB" dirty="0"/>
              <a:t>D </a:t>
            </a:r>
            <a:r>
              <a:rPr lang="en-GB" dirty="0" err="1"/>
              <a:t>Zie</a:t>
            </a:r>
            <a:r>
              <a:rPr lang="en-GB" dirty="0"/>
              <a:t> </a:t>
            </a:r>
            <a:r>
              <a:rPr lang="en-GB" dirty="0" err="1"/>
              <a:t>uitwerking</a:t>
            </a:r>
            <a:endParaRPr dirty="0"/>
          </a:p>
          <a:p>
            <a:pPr marL="0" lvl="0" indent="0" algn="l" rtl="0">
              <a:spcBef>
                <a:spcPts val="0"/>
              </a:spcBef>
              <a:spcAft>
                <a:spcPts val="0"/>
              </a:spcAft>
              <a:buNone/>
            </a:pPr>
            <a:endParaRPr dirty="0"/>
          </a:p>
        </p:txBody>
      </p:sp>
      <p:sp>
        <p:nvSpPr>
          <p:cNvPr id="104" name="Google Shape;104;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621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denken</a:t>
            </a:r>
            <a:r>
              <a:rPr lang="en-GB" dirty="0"/>
              <a:t> </a:t>
            </a:r>
            <a:r>
              <a:rPr lang="en-GB" dirty="0" err="1"/>
              <a:t>dat</a:t>
            </a:r>
            <a:r>
              <a:rPr lang="en-GB" dirty="0"/>
              <a:t> </a:t>
            </a:r>
            <a:r>
              <a:rPr lang="en-GB" dirty="0" err="1"/>
              <a:t>bij</a:t>
            </a:r>
            <a:r>
              <a:rPr lang="en-GB" dirty="0"/>
              <a:t> het </a:t>
            </a:r>
            <a:r>
              <a:rPr lang="en-GB" dirty="0" err="1"/>
              <a:t>ontbinden</a:t>
            </a:r>
            <a:r>
              <a:rPr lang="en-GB" dirty="0"/>
              <a:t> van </a:t>
            </a:r>
            <a:r>
              <a:rPr lang="en-GB" dirty="0" err="1"/>
              <a:t>vectoren</a:t>
            </a:r>
            <a:r>
              <a:rPr lang="en-GB" dirty="0"/>
              <a:t> de </a:t>
            </a:r>
            <a:r>
              <a:rPr lang="en-GB" dirty="0" err="1"/>
              <a:t>componenten</a:t>
            </a:r>
            <a:r>
              <a:rPr lang="en-GB" dirty="0"/>
              <a:t> </a:t>
            </a:r>
            <a:r>
              <a:rPr lang="en-GB" dirty="0" err="1"/>
              <a:t>loodrecht</a:t>
            </a:r>
            <a:r>
              <a:rPr lang="en-GB" dirty="0"/>
              <a:t> op de </a:t>
            </a:r>
            <a:r>
              <a:rPr lang="en-GB" dirty="0" err="1"/>
              <a:t>hulplijn</a:t>
            </a:r>
            <a:r>
              <a:rPr lang="en-GB" dirty="0"/>
              <a:t> </a:t>
            </a:r>
            <a:r>
              <a:rPr lang="en-GB" dirty="0" err="1"/>
              <a:t>getekend</a:t>
            </a:r>
            <a:r>
              <a:rPr lang="en-GB" dirty="0"/>
              <a:t> </a:t>
            </a:r>
            <a:r>
              <a:rPr lang="en-GB" dirty="0" err="1"/>
              <a:t>moeten</a:t>
            </a:r>
            <a:r>
              <a:rPr lang="en-GB" dirty="0"/>
              <a:t> </a:t>
            </a:r>
            <a:r>
              <a:rPr lang="en-GB" dirty="0" err="1"/>
              <a:t>worden</a:t>
            </a:r>
            <a:r>
              <a:rPr lang="en-GB" dirty="0"/>
              <a:t>.</a:t>
            </a:r>
            <a:endParaRPr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r>
              <a:rPr lang="en-GB" dirty="0"/>
              <a:t>A </a:t>
            </a:r>
            <a:r>
              <a:rPr lang="en-GB" dirty="0" err="1"/>
              <a:t>Dit</a:t>
            </a:r>
            <a:r>
              <a:rPr lang="en-GB" dirty="0"/>
              <a:t> is </a:t>
            </a:r>
            <a:r>
              <a:rPr lang="en-GB" dirty="0" err="1"/>
              <a:t>een</a:t>
            </a:r>
            <a:r>
              <a:rPr lang="en-GB" dirty="0"/>
              <a:t> </a:t>
            </a:r>
            <a:r>
              <a:rPr lang="en-GB" dirty="0" err="1"/>
              <a:t>klassieke</a:t>
            </a:r>
            <a:r>
              <a:rPr lang="en-GB" dirty="0"/>
              <a:t> </a:t>
            </a:r>
            <a:r>
              <a:rPr lang="en-GB" dirty="0" err="1"/>
              <a:t>misconceptie</a:t>
            </a:r>
            <a:r>
              <a:rPr lang="en-GB" dirty="0"/>
              <a:t>: de </a:t>
            </a:r>
            <a:r>
              <a:rPr lang="en-GB" dirty="0" err="1"/>
              <a:t>hulplijnen</a:t>
            </a:r>
            <a:r>
              <a:rPr lang="en-GB" dirty="0"/>
              <a:t> </a:t>
            </a:r>
            <a:r>
              <a:rPr lang="en-GB" dirty="0" err="1"/>
              <a:t>loodrecht</a:t>
            </a:r>
            <a:r>
              <a:rPr lang="en-GB" dirty="0"/>
              <a:t> op de </a:t>
            </a:r>
            <a:r>
              <a:rPr lang="en-GB" dirty="0" err="1"/>
              <a:t>te</a:t>
            </a:r>
            <a:r>
              <a:rPr lang="en-GB" dirty="0"/>
              <a:t> </a:t>
            </a:r>
            <a:r>
              <a:rPr lang="en-GB" dirty="0" err="1"/>
              <a:t>ontbinden</a:t>
            </a:r>
            <a:r>
              <a:rPr lang="en-GB" dirty="0"/>
              <a:t> </a:t>
            </a:r>
            <a:r>
              <a:rPr lang="en-GB" dirty="0" err="1"/>
              <a:t>richtingen</a:t>
            </a:r>
            <a:r>
              <a:rPr lang="en-GB" dirty="0"/>
              <a:t> </a:t>
            </a:r>
            <a:r>
              <a:rPr lang="en-GB" dirty="0" err="1"/>
              <a:t>tekenen</a:t>
            </a:r>
            <a:r>
              <a:rPr lang="en-GB" dirty="0"/>
              <a:t>. </a:t>
            </a:r>
            <a:r>
              <a:rPr lang="en-GB" dirty="0" err="1"/>
              <a:t>Dit</a:t>
            </a:r>
            <a:r>
              <a:rPr lang="en-GB" dirty="0"/>
              <a:t> </a:t>
            </a:r>
            <a:r>
              <a:rPr lang="en-GB" dirty="0" err="1"/>
              <a:t>geeft</a:t>
            </a:r>
            <a:r>
              <a:rPr lang="en-GB" dirty="0"/>
              <a:t> </a:t>
            </a:r>
            <a:r>
              <a:rPr lang="en-GB" dirty="0" err="1"/>
              <a:t>een</a:t>
            </a:r>
            <a:r>
              <a:rPr lang="en-GB" dirty="0"/>
              <a:t> </a:t>
            </a:r>
            <a:r>
              <a:rPr lang="en-GB" dirty="0" err="1"/>
              <a:t>vliegervorm</a:t>
            </a:r>
            <a:r>
              <a:rPr lang="en-GB" dirty="0"/>
              <a:t>, maar is </a:t>
            </a:r>
            <a:r>
              <a:rPr lang="en-GB" dirty="0" err="1"/>
              <a:t>niet</a:t>
            </a:r>
            <a:r>
              <a:rPr lang="en-GB" dirty="0"/>
              <a:t> </a:t>
            </a:r>
            <a:r>
              <a:rPr lang="en-GB" dirty="0" err="1"/>
              <a:t>juist</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B </a:t>
            </a:r>
            <a:r>
              <a:rPr lang="en-GB" dirty="0" err="1"/>
              <a:t>Een</a:t>
            </a:r>
            <a:r>
              <a:rPr lang="en-GB" dirty="0"/>
              <a:t> </a:t>
            </a:r>
            <a:r>
              <a:rPr lang="en-GB" dirty="0" err="1"/>
              <a:t>hulplijn</a:t>
            </a:r>
            <a:r>
              <a:rPr lang="en-GB" dirty="0"/>
              <a:t> </a:t>
            </a:r>
            <a:r>
              <a:rPr lang="en-GB" dirty="0" err="1"/>
              <a:t>loodrecht</a:t>
            </a:r>
            <a:r>
              <a:rPr lang="en-GB" dirty="0"/>
              <a:t> op Fres </a:t>
            </a:r>
            <a:r>
              <a:rPr lang="en-GB" dirty="0" err="1"/>
              <a:t>getekend</a:t>
            </a:r>
            <a:r>
              <a:rPr lang="en-GB" dirty="0"/>
              <a:t>. </a:t>
            </a:r>
            <a:r>
              <a:rPr lang="en-GB" dirty="0" err="1"/>
              <a:t>Niet</a:t>
            </a:r>
            <a:r>
              <a:rPr lang="en-GB" dirty="0"/>
              <a:t> </a:t>
            </a:r>
            <a:r>
              <a:rPr lang="en-GB" dirty="0" err="1"/>
              <a:t>Niet</a:t>
            </a:r>
            <a:r>
              <a:rPr lang="en-GB" dirty="0"/>
              <a:t> correct, want </a:t>
            </a:r>
            <a:r>
              <a:rPr lang="en-GB" dirty="0" err="1"/>
              <a:t>geen</a:t>
            </a:r>
            <a:r>
              <a:rPr lang="en-GB" dirty="0"/>
              <a:t> </a:t>
            </a:r>
            <a:r>
              <a:rPr lang="en-GB" dirty="0" err="1"/>
              <a:t>parallellogram</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C </a:t>
            </a:r>
            <a:r>
              <a:rPr lang="en-GB" dirty="0" err="1"/>
              <a:t>Eén</a:t>
            </a:r>
            <a:r>
              <a:rPr lang="en-GB" dirty="0"/>
              <a:t> </a:t>
            </a:r>
            <a:r>
              <a:rPr lang="en-GB" dirty="0" err="1"/>
              <a:t>hulplijn</a:t>
            </a:r>
            <a:r>
              <a:rPr lang="en-GB" dirty="0"/>
              <a:t> </a:t>
            </a:r>
            <a:r>
              <a:rPr lang="en-GB" dirty="0" err="1"/>
              <a:t>loodrecht</a:t>
            </a:r>
            <a:r>
              <a:rPr lang="en-GB" dirty="0"/>
              <a:t> op </a:t>
            </a:r>
            <a:r>
              <a:rPr lang="en-GB" dirty="0" err="1"/>
              <a:t>een</a:t>
            </a:r>
            <a:r>
              <a:rPr lang="en-GB" dirty="0"/>
              <a:t> </a:t>
            </a:r>
            <a:r>
              <a:rPr lang="en-GB" dirty="0" err="1"/>
              <a:t>ontbindingsrichting</a:t>
            </a:r>
            <a:r>
              <a:rPr lang="en-GB" dirty="0"/>
              <a:t> </a:t>
            </a:r>
            <a:r>
              <a:rPr lang="en-GB" dirty="0" err="1"/>
              <a:t>en</a:t>
            </a:r>
            <a:r>
              <a:rPr lang="en-GB" dirty="0"/>
              <a:t> de </a:t>
            </a:r>
            <a:r>
              <a:rPr lang="en-GB" dirty="0" err="1"/>
              <a:t>andere</a:t>
            </a:r>
            <a:r>
              <a:rPr lang="en-GB" dirty="0"/>
              <a:t> </a:t>
            </a:r>
            <a:r>
              <a:rPr lang="en-GB" dirty="0" err="1"/>
              <a:t>evenwijdig</a:t>
            </a:r>
            <a:r>
              <a:rPr lang="en-GB" dirty="0"/>
              <a:t> </a:t>
            </a:r>
            <a:r>
              <a:rPr lang="en-GB" dirty="0" err="1"/>
              <a:t>daar</a:t>
            </a:r>
            <a:r>
              <a:rPr lang="en-GB" dirty="0"/>
              <a:t> </a:t>
            </a:r>
            <a:r>
              <a:rPr lang="en-GB" dirty="0" err="1"/>
              <a:t>aan</a:t>
            </a:r>
            <a:r>
              <a:rPr lang="en-GB" dirty="0"/>
              <a:t>. </a:t>
            </a:r>
            <a:r>
              <a:rPr lang="en-GB" dirty="0" err="1"/>
              <a:t>Niet</a:t>
            </a:r>
            <a:r>
              <a:rPr lang="en-GB" dirty="0"/>
              <a:t> correct, want </a:t>
            </a:r>
            <a:r>
              <a:rPr lang="en-GB" dirty="0" err="1"/>
              <a:t>geen</a:t>
            </a:r>
            <a:r>
              <a:rPr lang="en-GB" dirty="0"/>
              <a:t> </a:t>
            </a:r>
            <a:r>
              <a:rPr lang="en-GB" dirty="0" err="1"/>
              <a:t>parallellogram</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D </a:t>
            </a:r>
            <a:r>
              <a:rPr lang="en-GB" dirty="0" err="1"/>
              <a:t>Evenwijdig</a:t>
            </a:r>
            <a:r>
              <a:rPr lang="en-GB" dirty="0"/>
              <a:t> </a:t>
            </a:r>
            <a:r>
              <a:rPr lang="en-GB" dirty="0" err="1"/>
              <a:t>aan</a:t>
            </a:r>
            <a:r>
              <a:rPr lang="en-GB" dirty="0"/>
              <a:t> de </a:t>
            </a:r>
            <a:r>
              <a:rPr lang="en-GB" dirty="0" err="1"/>
              <a:t>beide</a:t>
            </a:r>
            <a:r>
              <a:rPr lang="en-GB" dirty="0"/>
              <a:t> </a:t>
            </a:r>
            <a:r>
              <a:rPr lang="en-GB" dirty="0" err="1"/>
              <a:t>richingen</a:t>
            </a:r>
            <a:r>
              <a:rPr lang="en-GB" dirty="0"/>
              <a:t> </a:t>
            </a:r>
            <a:r>
              <a:rPr lang="en-GB" dirty="0" err="1"/>
              <a:t>een</a:t>
            </a:r>
            <a:r>
              <a:rPr lang="en-GB" dirty="0"/>
              <a:t> </a:t>
            </a:r>
            <a:r>
              <a:rPr lang="en-GB" dirty="0" err="1"/>
              <a:t>hulplijn</a:t>
            </a:r>
            <a:r>
              <a:rPr lang="en-GB" dirty="0"/>
              <a:t> door de punt van Fres, dan </a:t>
            </a:r>
            <a:r>
              <a:rPr lang="en-GB" dirty="0" err="1"/>
              <a:t>krijg</a:t>
            </a:r>
            <a:r>
              <a:rPr lang="en-GB" dirty="0"/>
              <a:t> je </a:t>
            </a:r>
            <a:r>
              <a:rPr lang="en-GB" dirty="0" err="1"/>
              <a:t>een</a:t>
            </a:r>
            <a:r>
              <a:rPr lang="en-GB" dirty="0"/>
              <a:t> </a:t>
            </a:r>
            <a:r>
              <a:rPr lang="en-GB" dirty="0" err="1"/>
              <a:t>parallellogram</a:t>
            </a:r>
            <a:r>
              <a:rPr lang="en-GB" dirty="0"/>
              <a:t>. Dat is correct.</a:t>
            </a:r>
            <a:endParaRPr dirty="0"/>
          </a:p>
          <a:p>
            <a:pPr marL="0" lvl="0" indent="0" algn="l" rtl="0">
              <a:lnSpc>
                <a:spcPct val="100000"/>
              </a:lnSpc>
              <a:spcBef>
                <a:spcPts val="0"/>
              </a:spcBef>
              <a:spcAft>
                <a:spcPts val="0"/>
              </a:spcAft>
              <a:buClr>
                <a:schemeClr val="dk1"/>
              </a:buClr>
              <a:buSzPts val="1100"/>
              <a:buFont typeface="Arial"/>
              <a:buNone/>
            </a:pPr>
            <a:endParaRPr dirty="0"/>
          </a:p>
        </p:txBody>
      </p:sp>
      <p:sp>
        <p:nvSpPr>
          <p:cNvPr id="113" name="Google Shape;113;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13930a8b2a2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a:t>
            </a:r>
            <a:endParaRPr dirty="0"/>
          </a:p>
          <a:p>
            <a:pPr marL="0" lvl="0" indent="0" algn="l" rtl="0">
              <a:spcBef>
                <a:spcPts val="0"/>
              </a:spcBef>
              <a:spcAft>
                <a:spcPts val="0"/>
              </a:spcAft>
              <a:buClr>
                <a:schemeClr val="dk1"/>
              </a:buClr>
              <a:buSzPts val="1100"/>
              <a:buFont typeface="Arial"/>
              <a:buNone/>
            </a:pPr>
            <a:r>
              <a:rPr lang="nl-NL" dirty="0"/>
              <a:t>De resulterende kracht is het grootst tijdens de grootste versnelling. Omdat het afremmen korter duurt dan het optrekken en delta V gelijk is, is de versnelling (vertraging) tijdens het afremmen het grootst. Antwoord C dus.</a:t>
            </a:r>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A </a:t>
            </a:r>
            <a:r>
              <a:rPr lang="en-GB" dirty="0" err="1"/>
              <a:t>Bedenk</a:t>
            </a:r>
            <a:r>
              <a:rPr lang="en-GB" dirty="0"/>
              <a:t> </a:t>
            </a:r>
            <a:r>
              <a:rPr lang="en-GB" dirty="0" err="1"/>
              <a:t>wanneer</a:t>
            </a:r>
            <a:r>
              <a:rPr lang="en-GB" dirty="0"/>
              <a:t> de </a:t>
            </a:r>
            <a:r>
              <a:rPr lang="en-GB" dirty="0" err="1"/>
              <a:t>versnelling</a:t>
            </a:r>
            <a:r>
              <a:rPr lang="en-GB" dirty="0"/>
              <a:t> </a:t>
            </a:r>
            <a:r>
              <a:rPr lang="en-GB" dirty="0" err="1"/>
              <a:t>groter</a:t>
            </a:r>
            <a:r>
              <a:rPr lang="en-GB" dirty="0"/>
              <a:t> is.</a:t>
            </a:r>
            <a:endParaRPr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GB" dirty="0"/>
              <a:t>B </a:t>
            </a:r>
            <a:r>
              <a:rPr lang="nl-NL" sz="1200" b="0" i="0" u="none" strike="noStrike" cap="none" dirty="0">
                <a:solidFill>
                  <a:schemeClr val="dk1"/>
                </a:solidFill>
                <a:latin typeface="Ubuntu"/>
                <a:ea typeface="Ubuntu"/>
                <a:cs typeface="Ubuntu"/>
                <a:sym typeface="Ubuntu"/>
              </a:rPr>
              <a:t>De snelheid is constant, dus de versnelling is 0~m/s²</a:t>
            </a:r>
            <a:endParaRPr lang="nl-NL" sz="1200" b="0" i="0" u="none" strike="noStrike" cap="none" dirty="0">
              <a:solidFill>
                <a:srgbClr val="000000"/>
              </a:solidFill>
              <a:latin typeface="Ubuntu"/>
              <a:ea typeface="Ubuntu"/>
              <a:cs typeface="Ubuntu"/>
              <a:sym typeface="Ubuntu"/>
            </a:endParaRPr>
          </a:p>
          <a:p>
            <a:pPr marL="0" lvl="0" indent="0" algn="l" rtl="0">
              <a:spcBef>
                <a:spcPts val="0"/>
              </a:spcBef>
              <a:spcAft>
                <a:spcPts val="0"/>
              </a:spcAft>
              <a:buClr>
                <a:schemeClr val="dk1"/>
              </a:buClr>
              <a:buSzPts val="1100"/>
              <a:buFont typeface="Arial"/>
              <a:buNone/>
            </a:pPr>
            <a:r>
              <a:rPr lang="en-GB" dirty="0"/>
              <a:t>C correct</a:t>
            </a:r>
            <a:endParaRPr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GB" dirty="0"/>
              <a:t>D </a:t>
            </a:r>
            <a:r>
              <a:rPr lang="nl-NL" dirty="0"/>
              <a:t>Bedenk wanneer de versnelling groter is.</a:t>
            </a:r>
            <a:endParaRPr dirty="0"/>
          </a:p>
          <a:p>
            <a:pPr marL="0" lvl="0" indent="0" algn="l" rtl="0">
              <a:spcBef>
                <a:spcPts val="0"/>
              </a:spcBef>
              <a:spcAft>
                <a:spcPts val="0"/>
              </a:spcAft>
              <a:buClr>
                <a:schemeClr val="dk1"/>
              </a:buClr>
              <a:buSzPts val="1100"/>
              <a:buFont typeface="Arial"/>
              <a:buNone/>
            </a:pPr>
            <a:endParaRPr dirty="0"/>
          </a:p>
        </p:txBody>
      </p:sp>
      <p:sp>
        <p:nvSpPr>
          <p:cNvPr id="131" name="Google Shape;131;g13930a8b2a2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29054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EA61FB9A-29FA-F86C-1D4D-8ED5E2887CD7}"/>
            </a:ext>
          </a:extLst>
        </p:cNvPr>
        <p:cNvGrpSpPr/>
        <p:nvPr/>
      </p:nvGrpSpPr>
      <p:grpSpPr>
        <a:xfrm>
          <a:off x="0" y="0"/>
          <a:ext cx="0" cy="0"/>
          <a:chOff x="0" y="0"/>
          <a:chExt cx="0" cy="0"/>
        </a:xfrm>
      </p:grpSpPr>
      <p:sp>
        <p:nvSpPr>
          <p:cNvPr id="130" name="Google Shape;130;g13930a8b2a2_0_0:notes">
            <a:extLst>
              <a:ext uri="{FF2B5EF4-FFF2-40B4-BE49-F238E27FC236}">
                <a16:creationId xmlns:a16="http://schemas.microsoft.com/office/drawing/2014/main" id="{8A8100E0-E756-7BF7-F2B3-604A6FE017D8}"/>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a:t>
            </a:r>
            <a:endParaRPr dirty="0"/>
          </a:p>
          <a:p>
            <a:pPr marL="0" lvl="0" indent="0" algn="l" rtl="0">
              <a:spcBef>
                <a:spcPts val="0"/>
              </a:spcBef>
              <a:spcAft>
                <a:spcPts val="0"/>
              </a:spcAft>
              <a:buClr>
                <a:schemeClr val="dk1"/>
              </a:buClr>
              <a:buSzPts val="1100"/>
              <a:buFont typeface="Arial"/>
              <a:buNone/>
            </a:pPr>
            <a:r>
              <a:rPr lang="nl-NL" dirty="0"/>
              <a:t>Als er sprake is van een constante snelheid dan is de resulterende kracht gelijk aan 0 N. De wrijvingskrachten zijn dan gelijk aan de zwaartekracht. In beide situaties is de luchtweerstand dus gelijk aan de zwaartekracht. Antwoord B dus.</a:t>
            </a:r>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A </a:t>
            </a:r>
            <a:r>
              <a:rPr lang="nl-NL" dirty="0"/>
              <a:t>Waarschijnlijk denk je dat de luchtweerstand bij een open parachute groter is dan bij gesloten parachute. Dit is niet waar, want de snelheid ligt met open parachute lager.</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GB" dirty="0"/>
              <a:t>B </a:t>
            </a:r>
            <a:r>
              <a:rPr lang="nl-NL" sz="1200" b="0" i="0" u="none" strike="noStrike" cap="none" dirty="0">
                <a:solidFill>
                  <a:schemeClr val="dk1"/>
                </a:solidFill>
                <a:latin typeface="Ubuntu"/>
                <a:ea typeface="Ubuntu"/>
                <a:cs typeface="Ubuntu"/>
                <a:sym typeface="Ubuntu"/>
              </a:rPr>
              <a:t>Correct.</a:t>
            </a:r>
            <a:endParaRPr lang="nl-NL" sz="1200" b="0" i="0" u="none" strike="noStrike" cap="none" dirty="0">
              <a:solidFill>
                <a:srgbClr val="000000"/>
              </a:solidFill>
              <a:latin typeface="Ubuntu"/>
              <a:ea typeface="Ubuntu"/>
              <a:cs typeface="Ubuntu"/>
              <a:sym typeface="Ubuntu"/>
            </a:endParaRPr>
          </a:p>
          <a:p>
            <a:pPr marL="0" lvl="0" indent="0" algn="l" rtl="0">
              <a:spcBef>
                <a:spcPts val="0"/>
              </a:spcBef>
              <a:spcAft>
                <a:spcPts val="0"/>
              </a:spcAft>
              <a:buClr>
                <a:schemeClr val="dk1"/>
              </a:buClr>
              <a:buSzPts val="1100"/>
              <a:buFont typeface="Arial"/>
              <a:buNone/>
            </a:pPr>
            <a:r>
              <a:rPr lang="en-GB" dirty="0"/>
              <a:t>C </a:t>
            </a:r>
            <a:r>
              <a:rPr lang="en-GB" dirty="0" err="1"/>
              <a:t>Waarschijnlijk</a:t>
            </a:r>
            <a:r>
              <a:rPr lang="en-GB" dirty="0"/>
              <a:t> </a:t>
            </a:r>
            <a:r>
              <a:rPr lang="en-GB" dirty="0" err="1"/>
              <a:t>denk</a:t>
            </a:r>
            <a:r>
              <a:rPr lang="en-GB" dirty="0"/>
              <a:t> je </a:t>
            </a:r>
            <a:r>
              <a:rPr lang="en-GB" dirty="0" err="1"/>
              <a:t>dat</a:t>
            </a:r>
            <a:r>
              <a:rPr lang="en-GB" dirty="0"/>
              <a:t> de </a:t>
            </a:r>
            <a:r>
              <a:rPr lang="en-GB" dirty="0" err="1"/>
              <a:t>luchtweerstand</a:t>
            </a:r>
            <a:r>
              <a:rPr lang="en-GB" dirty="0"/>
              <a:t> </a:t>
            </a:r>
            <a:r>
              <a:rPr lang="en-GB" dirty="0" err="1"/>
              <a:t>bij</a:t>
            </a:r>
            <a:r>
              <a:rPr lang="en-GB" dirty="0"/>
              <a:t> </a:t>
            </a:r>
            <a:r>
              <a:rPr lang="en-GB" dirty="0" err="1"/>
              <a:t>hogere</a:t>
            </a:r>
            <a:r>
              <a:rPr lang="en-GB" dirty="0"/>
              <a:t> </a:t>
            </a:r>
            <a:r>
              <a:rPr lang="en-GB" dirty="0" err="1"/>
              <a:t>snelheid</a:t>
            </a:r>
            <a:r>
              <a:rPr lang="en-GB" dirty="0"/>
              <a:t> </a:t>
            </a:r>
            <a:r>
              <a:rPr lang="en-GB" dirty="0" err="1"/>
              <a:t>altijd</a:t>
            </a:r>
            <a:r>
              <a:rPr lang="en-GB" dirty="0"/>
              <a:t> </a:t>
            </a:r>
            <a:r>
              <a:rPr lang="en-GB" dirty="0" err="1"/>
              <a:t>groter</a:t>
            </a:r>
            <a:r>
              <a:rPr lang="en-GB" dirty="0"/>
              <a:t> is. </a:t>
            </a:r>
            <a:r>
              <a:rPr lang="en-GB" dirty="0" err="1"/>
              <a:t>Bij</a:t>
            </a:r>
            <a:r>
              <a:rPr lang="en-GB" dirty="0"/>
              <a:t> open parachute is </a:t>
            </a:r>
            <a:r>
              <a:rPr lang="en-GB" dirty="0" err="1"/>
              <a:t>echterde</a:t>
            </a:r>
            <a:r>
              <a:rPr lang="en-GB" dirty="0"/>
              <a:t> </a:t>
            </a:r>
            <a:r>
              <a:rPr lang="en-GB" dirty="0" err="1"/>
              <a:t>snelheid</a:t>
            </a:r>
            <a:r>
              <a:rPr lang="en-GB" dirty="0"/>
              <a:t> lager.</a:t>
            </a:r>
            <a:endParaRPr dirty="0"/>
          </a:p>
        </p:txBody>
      </p:sp>
      <p:sp>
        <p:nvSpPr>
          <p:cNvPr id="131" name="Google Shape;131;g13930a8b2a2_0_0:notes">
            <a:extLst>
              <a:ext uri="{FF2B5EF4-FFF2-40B4-BE49-F238E27FC236}">
                <a16:creationId xmlns:a16="http://schemas.microsoft.com/office/drawing/2014/main" id="{31AB4F45-2956-EBD2-939E-0F9D8B4512C9}"/>
              </a:ext>
            </a:extLst>
          </p:cNvPr>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66451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26E8BABD-227D-CE82-0C2C-49C8610A53E1}"/>
            </a:ext>
          </a:extLst>
        </p:cNvPr>
        <p:cNvGrpSpPr/>
        <p:nvPr/>
      </p:nvGrpSpPr>
      <p:grpSpPr>
        <a:xfrm>
          <a:off x="0" y="0"/>
          <a:ext cx="0" cy="0"/>
          <a:chOff x="0" y="0"/>
          <a:chExt cx="0" cy="0"/>
        </a:xfrm>
      </p:grpSpPr>
      <p:sp>
        <p:nvSpPr>
          <p:cNvPr id="130" name="Google Shape;130;g13930a8b2a2_0_0:notes">
            <a:extLst>
              <a:ext uri="{FF2B5EF4-FFF2-40B4-BE49-F238E27FC236}">
                <a16:creationId xmlns:a16="http://schemas.microsoft.com/office/drawing/2014/main" id="{5459A5F7-16F2-311F-7500-128FD69ED540}"/>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a:t>
            </a:r>
            <a:endParaRPr dirty="0"/>
          </a:p>
          <a:p>
            <a:pPr marL="0" lvl="0" indent="0" algn="l" rtl="0">
              <a:spcBef>
                <a:spcPts val="0"/>
              </a:spcBef>
              <a:spcAft>
                <a:spcPts val="0"/>
              </a:spcAft>
              <a:buClr>
                <a:schemeClr val="dk1"/>
              </a:buClr>
              <a:buSzPts val="1100"/>
              <a:buFont typeface="Arial"/>
              <a:buNone/>
            </a:pPr>
            <a:r>
              <a:rPr lang="nl-NL" dirty="0"/>
              <a:t>Bij een constante snelheid is </a:t>
            </a:r>
            <a:r>
              <a:rPr lang="nl-NL" dirty="0" err="1"/>
              <a:t>F</a:t>
            </a:r>
            <a:r>
              <a:rPr lang="nl-NL" baseline="-25000" dirty="0" err="1"/>
              <a:t>res</a:t>
            </a:r>
            <a:r>
              <a:rPr lang="nl-NL" baseline="0" dirty="0"/>
              <a:t> gelijk aan 0N. De motorkracht heft de wrijvingskrachten op.</a:t>
            </a:r>
            <a:endParaRPr lang="nl-NL"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A </a:t>
            </a:r>
            <a:r>
              <a:rPr lang="en-GB" dirty="0" err="1"/>
              <a:t>Waarschijnlijk</a:t>
            </a:r>
            <a:r>
              <a:rPr lang="en-GB" dirty="0"/>
              <a:t> </a:t>
            </a:r>
            <a:r>
              <a:rPr lang="en-GB" dirty="0" err="1"/>
              <a:t>denk</a:t>
            </a:r>
            <a:r>
              <a:rPr lang="en-GB" dirty="0"/>
              <a:t> je </a:t>
            </a:r>
            <a:r>
              <a:rPr lang="en-GB" dirty="0" err="1"/>
              <a:t>dat</a:t>
            </a:r>
            <a:r>
              <a:rPr lang="en-GB" dirty="0"/>
              <a:t> er </a:t>
            </a:r>
            <a:r>
              <a:rPr lang="en-GB" dirty="0" err="1"/>
              <a:t>een</a:t>
            </a:r>
            <a:r>
              <a:rPr lang="en-GB" dirty="0"/>
              <a:t> </a:t>
            </a:r>
            <a:r>
              <a:rPr lang="en-GB" dirty="0" err="1"/>
              <a:t>resulterende</a:t>
            </a:r>
            <a:r>
              <a:rPr lang="en-GB" dirty="0"/>
              <a:t> </a:t>
            </a:r>
            <a:r>
              <a:rPr lang="en-GB" dirty="0" err="1"/>
              <a:t>vooruit</a:t>
            </a:r>
            <a:r>
              <a:rPr lang="en-GB" dirty="0"/>
              <a:t> </a:t>
            </a:r>
            <a:r>
              <a:rPr lang="en-GB" dirty="0" err="1"/>
              <a:t>nodig</a:t>
            </a:r>
            <a:r>
              <a:rPr lang="en-GB" dirty="0"/>
              <a:t> is om </a:t>
            </a:r>
            <a:r>
              <a:rPr lang="en-GB" dirty="0" err="1"/>
              <a:t>een</a:t>
            </a:r>
            <a:r>
              <a:rPr lang="en-GB" dirty="0"/>
              <a:t> auto op </a:t>
            </a:r>
            <a:r>
              <a:rPr lang="en-GB" dirty="0" err="1"/>
              <a:t>snelheid</a:t>
            </a:r>
            <a:r>
              <a:rPr lang="en-GB" dirty="0"/>
              <a:t> </a:t>
            </a:r>
            <a:r>
              <a:rPr lang="en-GB" dirty="0" err="1"/>
              <a:t>te</a:t>
            </a:r>
            <a:r>
              <a:rPr lang="en-GB" dirty="0"/>
              <a:t> </a:t>
            </a:r>
            <a:r>
              <a:rPr lang="en-GB" dirty="0" err="1"/>
              <a:t>houden</a:t>
            </a:r>
            <a:r>
              <a:rPr lang="en-GB" dirty="0"/>
              <a:t>. </a:t>
            </a:r>
            <a:r>
              <a:rPr lang="en-GB" dirty="0" err="1"/>
              <a:t>Dit</a:t>
            </a:r>
            <a:r>
              <a:rPr lang="en-GB" dirty="0"/>
              <a:t> is </a:t>
            </a:r>
            <a:r>
              <a:rPr lang="en-GB" dirty="0" err="1"/>
              <a:t>niet</a:t>
            </a:r>
            <a:r>
              <a:rPr lang="en-GB" dirty="0"/>
              <a:t> zo. F</a:t>
            </a:r>
            <a:r>
              <a:rPr lang="en-GB" baseline="-25000" dirty="0"/>
              <a:t>res</a:t>
            </a:r>
            <a:r>
              <a:rPr lang="en-GB" baseline="0" dirty="0"/>
              <a:t> </a:t>
            </a:r>
            <a:r>
              <a:rPr lang="en-GB" baseline="0" dirty="0" err="1"/>
              <a:t>moet</a:t>
            </a:r>
            <a:r>
              <a:rPr lang="en-GB" baseline="0" dirty="0"/>
              <a:t> 0N </a:t>
            </a:r>
            <a:r>
              <a:rPr lang="en-GB" baseline="0" dirty="0" err="1"/>
              <a:t>zijn</a:t>
            </a:r>
            <a:r>
              <a:rPr lang="en-GB" baseline="0" dirty="0"/>
              <a:t>.</a:t>
            </a:r>
            <a:endParaRPr lang="en-GB" dirty="0"/>
          </a:p>
          <a:p>
            <a:pPr marL="0" lvl="0" indent="0" algn="l" rtl="0">
              <a:spcBef>
                <a:spcPts val="0"/>
              </a:spcBef>
              <a:spcAft>
                <a:spcPts val="0"/>
              </a:spcAft>
              <a:buClr>
                <a:schemeClr val="dk1"/>
              </a:buClr>
              <a:buSzPts val="1100"/>
              <a:buFont typeface="Arial"/>
              <a:buNone/>
            </a:pPr>
            <a:r>
              <a:rPr lang="en-GB" dirty="0"/>
              <a:t>B </a:t>
            </a:r>
            <a:r>
              <a:rPr lang="nl-NL" sz="1200" b="0" i="0" u="none" strike="noStrike" cap="none" dirty="0">
                <a:solidFill>
                  <a:schemeClr val="dk1"/>
                </a:solidFill>
                <a:latin typeface="Ubuntu"/>
                <a:ea typeface="Ubuntu"/>
                <a:cs typeface="Ubuntu"/>
                <a:sym typeface="Ubuntu"/>
              </a:rPr>
              <a:t>Correct.</a:t>
            </a:r>
            <a:endParaRPr lang="nl-NL" sz="1200" b="0" i="0" u="none" strike="noStrike" cap="none" dirty="0">
              <a:solidFill>
                <a:srgbClr val="000000"/>
              </a:solidFill>
              <a:latin typeface="Ubuntu"/>
              <a:ea typeface="Ubuntu"/>
              <a:cs typeface="Ubuntu"/>
              <a:sym typeface="Ubuntu"/>
            </a:endParaRPr>
          </a:p>
          <a:p>
            <a:pPr marL="0" lvl="0" indent="0" algn="l" rtl="0">
              <a:spcBef>
                <a:spcPts val="0"/>
              </a:spcBef>
              <a:spcAft>
                <a:spcPts val="0"/>
              </a:spcAft>
              <a:buClr>
                <a:schemeClr val="dk1"/>
              </a:buClr>
              <a:buSzPts val="1100"/>
              <a:buFont typeface="Arial"/>
              <a:buNone/>
            </a:pPr>
            <a:r>
              <a:rPr lang="en-GB" dirty="0"/>
              <a:t>C </a:t>
            </a:r>
            <a:r>
              <a:rPr lang="en-GB" dirty="0" err="1"/>
              <a:t>Zie</a:t>
            </a:r>
            <a:r>
              <a:rPr lang="en-GB" dirty="0"/>
              <a:t> </a:t>
            </a:r>
            <a:r>
              <a:rPr lang="en-GB" dirty="0" err="1"/>
              <a:t>antwoord</a:t>
            </a:r>
            <a:r>
              <a:rPr lang="en-GB" dirty="0"/>
              <a:t>.</a:t>
            </a:r>
            <a:endParaRPr dirty="0"/>
          </a:p>
        </p:txBody>
      </p:sp>
      <p:sp>
        <p:nvSpPr>
          <p:cNvPr id="131" name="Google Shape;131;g13930a8b2a2_0_0:notes">
            <a:extLst>
              <a:ext uri="{FF2B5EF4-FFF2-40B4-BE49-F238E27FC236}">
                <a16:creationId xmlns:a16="http://schemas.microsoft.com/office/drawing/2014/main" id="{A56EC6A3-D5ED-82E0-3BB0-AC126C417CE2}"/>
              </a:ext>
            </a:extLst>
          </p:cNvPr>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737319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D7259CCB-9560-4BA5-BF39-C9557D84ECB2}"/>
            </a:ext>
          </a:extLst>
        </p:cNvPr>
        <p:cNvGrpSpPr/>
        <p:nvPr/>
      </p:nvGrpSpPr>
      <p:grpSpPr>
        <a:xfrm>
          <a:off x="0" y="0"/>
          <a:ext cx="0" cy="0"/>
          <a:chOff x="0" y="0"/>
          <a:chExt cx="0" cy="0"/>
        </a:xfrm>
      </p:grpSpPr>
      <p:sp>
        <p:nvSpPr>
          <p:cNvPr id="130" name="Google Shape;130;g13930a8b2a2_0_0:notes">
            <a:extLst>
              <a:ext uri="{FF2B5EF4-FFF2-40B4-BE49-F238E27FC236}">
                <a16:creationId xmlns:a16="http://schemas.microsoft.com/office/drawing/2014/main" id="{16E8F8E4-1049-4B50-21F0-06539A91BCA7}"/>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a:t>
            </a:r>
          </a:p>
          <a:p>
            <a:pPr marL="0" lvl="0" indent="0" algn="l" rtl="0">
              <a:spcBef>
                <a:spcPts val="0"/>
              </a:spcBef>
              <a:spcAft>
                <a:spcPts val="0"/>
              </a:spcAft>
              <a:buClr>
                <a:schemeClr val="dk1"/>
              </a:buClr>
              <a:buSzPts val="1100"/>
              <a:buFont typeface="Arial"/>
              <a:buNone/>
            </a:pPr>
            <a:r>
              <a:rPr lang="en-GB" dirty="0"/>
              <a:t>De </a:t>
            </a:r>
            <a:r>
              <a:rPr lang="en-GB" dirty="0" err="1"/>
              <a:t>versnelling</a:t>
            </a:r>
            <a:r>
              <a:rPr lang="en-GB" dirty="0"/>
              <a:t> is in </a:t>
            </a:r>
            <a:r>
              <a:rPr lang="en-GB" dirty="0" err="1"/>
              <a:t>beide</a:t>
            </a:r>
            <a:r>
              <a:rPr lang="en-GB" dirty="0"/>
              <a:t> </a:t>
            </a:r>
            <a:r>
              <a:rPr lang="en-GB" dirty="0" err="1"/>
              <a:t>situaties</a:t>
            </a:r>
            <a:r>
              <a:rPr lang="en-GB" dirty="0"/>
              <a:t> </a:t>
            </a:r>
            <a:r>
              <a:rPr lang="en-GB" dirty="0" err="1"/>
              <a:t>gelijk</a:t>
            </a:r>
            <a:r>
              <a:rPr lang="en-GB" dirty="0"/>
              <a:t> (g). </a:t>
            </a:r>
            <a:r>
              <a:rPr lang="nl-NL" sz="1200" b="0" i="0" u="none" strike="noStrike" cap="none" dirty="0" err="1">
                <a:solidFill>
                  <a:srgbClr val="000000"/>
                </a:solidFill>
                <a:latin typeface="Calibri"/>
                <a:ea typeface="Calibri"/>
                <a:cs typeface="Calibri"/>
                <a:sym typeface="Calibri"/>
              </a:rPr>
              <a:t>Δv</a:t>
            </a:r>
            <a:r>
              <a:rPr lang="nl-NL" sz="1200" b="0" i="0" u="none" strike="noStrike" cap="none" dirty="0">
                <a:solidFill>
                  <a:srgbClr val="000000"/>
                </a:solidFill>
                <a:latin typeface="Calibri"/>
                <a:ea typeface="Calibri"/>
                <a:cs typeface="Calibri"/>
                <a:sym typeface="Calibri"/>
              </a:rPr>
              <a:t> blijft dus ook gelijk.</a:t>
            </a:r>
            <a:r>
              <a:rPr lang="en-GB" dirty="0"/>
              <a:t> </a:t>
            </a:r>
            <a:r>
              <a:rPr lang="en-GB" dirty="0" err="1"/>
              <a:t>Tennisbal</a:t>
            </a:r>
            <a:r>
              <a:rPr lang="en-GB" dirty="0"/>
              <a:t> P </a:t>
            </a:r>
            <a:r>
              <a:rPr lang="en-GB" dirty="0" err="1"/>
              <a:t>heeft</a:t>
            </a:r>
            <a:r>
              <a:rPr lang="en-GB" dirty="0"/>
              <a:t> </a:t>
            </a:r>
            <a:r>
              <a:rPr lang="en-GB" dirty="0" err="1"/>
              <a:t>na</a:t>
            </a:r>
            <a:r>
              <a:rPr lang="en-GB" dirty="0"/>
              <a:t> 1,0 </a:t>
            </a:r>
            <a:r>
              <a:rPr lang="en-GB" dirty="0" err="1"/>
              <a:t>seconde</a:t>
            </a:r>
            <a:r>
              <a:rPr lang="en-GB" dirty="0"/>
              <a:t> al </a:t>
            </a:r>
            <a:r>
              <a:rPr lang="en-GB" dirty="0" err="1"/>
              <a:t>een</a:t>
            </a:r>
            <a:r>
              <a:rPr lang="en-GB" dirty="0"/>
              <a:t> </a:t>
            </a:r>
            <a:r>
              <a:rPr lang="en-GB" dirty="0" err="1"/>
              <a:t>grotere</a:t>
            </a:r>
            <a:r>
              <a:rPr lang="en-GB" dirty="0"/>
              <a:t> </a:t>
            </a:r>
            <a:r>
              <a:rPr lang="en-GB" dirty="0" err="1"/>
              <a:t>snelheid</a:t>
            </a:r>
            <a:r>
              <a:rPr lang="en-GB" dirty="0"/>
              <a:t>. </a:t>
            </a:r>
            <a:r>
              <a:rPr lang="en-GB" dirty="0" err="1"/>
              <a:t>Deze</a:t>
            </a:r>
            <a:r>
              <a:rPr lang="en-GB" dirty="0"/>
              <a:t> </a:t>
            </a:r>
            <a:r>
              <a:rPr lang="en-GB" dirty="0" err="1"/>
              <a:t>snelheid</a:t>
            </a:r>
            <a:r>
              <a:rPr lang="en-GB" dirty="0"/>
              <a:t> </a:t>
            </a:r>
            <a:r>
              <a:rPr lang="en-GB" dirty="0" err="1"/>
              <a:t>blijft</a:t>
            </a:r>
            <a:r>
              <a:rPr lang="en-GB" dirty="0"/>
              <a:t> steeds </a:t>
            </a:r>
            <a:r>
              <a:rPr lang="en-GB" dirty="0" err="1"/>
              <a:t>groter</a:t>
            </a:r>
            <a:r>
              <a:rPr lang="en-GB" dirty="0"/>
              <a:t> dan die van Q. </a:t>
            </a:r>
            <a:r>
              <a:rPr lang="en-GB" dirty="0" err="1"/>
              <a:t>Deze</a:t>
            </a:r>
            <a:r>
              <a:rPr lang="en-GB" dirty="0"/>
              <a:t> </a:t>
            </a:r>
            <a:r>
              <a:rPr lang="en-GB" dirty="0" err="1"/>
              <a:t>blijft</a:t>
            </a:r>
            <a:r>
              <a:rPr lang="en-GB" dirty="0"/>
              <a:t> </a:t>
            </a:r>
            <a:r>
              <a:rPr lang="en-GB" dirty="0" err="1"/>
              <a:t>dus</a:t>
            </a:r>
            <a:r>
              <a:rPr lang="en-GB" dirty="0"/>
              <a:t> </a:t>
            </a:r>
            <a:r>
              <a:rPr lang="en-GB" dirty="0" err="1"/>
              <a:t>uitlopen</a:t>
            </a:r>
            <a:r>
              <a:rPr lang="en-GB" dirty="0"/>
              <a:t>; </a:t>
            </a:r>
            <a:r>
              <a:rPr lang="nl-NL" sz="1200" b="0" i="0" u="none" strike="noStrike" cap="none" dirty="0" err="1">
                <a:solidFill>
                  <a:srgbClr val="000000"/>
                </a:solidFill>
                <a:latin typeface="Calibri"/>
                <a:ea typeface="Calibri"/>
                <a:cs typeface="Calibri"/>
                <a:sym typeface="Calibri"/>
              </a:rPr>
              <a:t>Δh</a:t>
            </a:r>
            <a:r>
              <a:rPr lang="nl-NL" sz="1200" b="0" i="0" u="none" strike="noStrike" cap="none" dirty="0">
                <a:solidFill>
                  <a:srgbClr val="000000"/>
                </a:solidFill>
                <a:latin typeface="Calibri"/>
                <a:ea typeface="Calibri"/>
                <a:cs typeface="Calibri"/>
                <a:sym typeface="Calibri"/>
              </a:rPr>
              <a:t> neemt toe.</a:t>
            </a:r>
            <a:endParaRPr lang="nl-NL"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A </a:t>
            </a:r>
            <a:r>
              <a:rPr lang="en-GB" dirty="0" err="1"/>
              <a:t>Waarschijnlijk</a:t>
            </a:r>
            <a:r>
              <a:rPr lang="en-GB" dirty="0"/>
              <a:t> </a:t>
            </a:r>
            <a:r>
              <a:rPr lang="en-GB" dirty="0" err="1"/>
              <a:t>denk</a:t>
            </a:r>
            <a:r>
              <a:rPr lang="en-GB" dirty="0"/>
              <a:t> je </a:t>
            </a:r>
            <a:r>
              <a:rPr lang="en-GB" dirty="0" err="1"/>
              <a:t>bal</a:t>
            </a:r>
            <a:r>
              <a:rPr lang="en-GB" dirty="0"/>
              <a:t> P </a:t>
            </a:r>
            <a:r>
              <a:rPr lang="en-GB" dirty="0" err="1"/>
              <a:t>meer</a:t>
            </a:r>
            <a:r>
              <a:rPr lang="en-GB" dirty="0"/>
              <a:t> </a:t>
            </a:r>
            <a:r>
              <a:rPr lang="en-GB" dirty="0" err="1"/>
              <a:t>versnelt</a:t>
            </a:r>
            <a:r>
              <a:rPr lang="en-GB" dirty="0"/>
              <a:t> </a:t>
            </a:r>
            <a:r>
              <a:rPr lang="en-GB" dirty="0" err="1"/>
              <a:t>doordat</a:t>
            </a:r>
            <a:r>
              <a:rPr lang="en-GB" dirty="0"/>
              <a:t> </a:t>
            </a:r>
            <a:r>
              <a:rPr lang="en-GB" dirty="0" err="1"/>
              <a:t>deze</a:t>
            </a:r>
            <a:r>
              <a:rPr lang="en-GB" dirty="0"/>
              <a:t> </a:t>
            </a:r>
            <a:r>
              <a:rPr lang="en-GB" dirty="0" err="1"/>
              <a:t>een</a:t>
            </a:r>
            <a:r>
              <a:rPr lang="en-GB" dirty="0"/>
              <a:t> </a:t>
            </a:r>
            <a:r>
              <a:rPr lang="en-GB" dirty="0" err="1"/>
              <a:t>voorsprong</a:t>
            </a:r>
            <a:r>
              <a:rPr lang="en-GB" dirty="0"/>
              <a:t> </a:t>
            </a:r>
            <a:r>
              <a:rPr lang="en-GB" dirty="0" err="1"/>
              <a:t>heeft</a:t>
            </a:r>
            <a:r>
              <a:rPr lang="en-GB" dirty="0"/>
              <a:t>. </a:t>
            </a:r>
            <a:r>
              <a:rPr lang="en-GB" dirty="0" err="1"/>
              <a:t>Dit</a:t>
            </a:r>
            <a:r>
              <a:rPr lang="en-GB" dirty="0"/>
              <a:t> is </a:t>
            </a:r>
            <a:r>
              <a:rPr lang="en-GB" dirty="0" err="1"/>
              <a:t>niet</a:t>
            </a:r>
            <a:r>
              <a:rPr lang="en-GB" dirty="0"/>
              <a:t> zo.</a:t>
            </a:r>
          </a:p>
          <a:p>
            <a:pPr marL="0" lvl="0" indent="0" algn="l" rtl="0">
              <a:spcBef>
                <a:spcPts val="0"/>
              </a:spcBef>
              <a:spcAft>
                <a:spcPts val="0"/>
              </a:spcAft>
              <a:buClr>
                <a:schemeClr val="dk1"/>
              </a:buClr>
              <a:buSzPts val="1100"/>
              <a:buFont typeface="Arial"/>
              <a:buNone/>
            </a:pPr>
            <a:r>
              <a:rPr lang="en-GB" dirty="0"/>
              <a:t>B </a:t>
            </a:r>
            <a:r>
              <a:rPr lang="nl-NL" sz="1200" b="0" i="0" u="none" strike="noStrike" cap="none" dirty="0">
                <a:solidFill>
                  <a:schemeClr val="dk1"/>
                </a:solidFill>
                <a:latin typeface="Ubuntu"/>
                <a:sym typeface="Ubuntu"/>
              </a:rPr>
              <a:t>Waarschijnlijk denk je dat bal P door het versnellen het verschil in snelheid inloopt. Dit is niet zo: beide ballen krijgen dezelfde versnelling.</a:t>
            </a:r>
            <a:endParaRPr lang="nl-NL" sz="1200" b="0" i="0" u="none" strike="noStrike" cap="none" dirty="0">
              <a:solidFill>
                <a:srgbClr val="000000"/>
              </a:solidFill>
              <a:latin typeface="Ubuntu"/>
              <a:ea typeface="Ubuntu"/>
              <a:cs typeface="Ubuntu"/>
              <a:sym typeface="Ubuntu"/>
            </a:endParaRPr>
          </a:p>
          <a:p>
            <a:pPr marL="0" lvl="0" indent="0" algn="l" rtl="0">
              <a:spcBef>
                <a:spcPts val="0"/>
              </a:spcBef>
              <a:spcAft>
                <a:spcPts val="0"/>
              </a:spcAft>
              <a:buClr>
                <a:schemeClr val="dk1"/>
              </a:buClr>
              <a:buSzPts val="1100"/>
              <a:buFont typeface="Arial"/>
              <a:buNone/>
            </a:pPr>
            <a:r>
              <a:rPr lang="en-GB" dirty="0"/>
              <a:t>C Correct.</a:t>
            </a:r>
          </a:p>
          <a:p>
            <a:pPr marL="0" lvl="0" indent="0" algn="l" rtl="0">
              <a:spcBef>
                <a:spcPts val="0"/>
              </a:spcBef>
              <a:spcAft>
                <a:spcPts val="0"/>
              </a:spcAft>
              <a:buClr>
                <a:schemeClr val="dk1"/>
              </a:buClr>
              <a:buSzPts val="1100"/>
              <a:buFont typeface="Arial"/>
              <a:buNone/>
            </a:pPr>
            <a:r>
              <a:rPr lang="en-GB" dirty="0"/>
              <a:t>D. </a:t>
            </a:r>
            <a:r>
              <a:rPr lang="en-GB" dirty="0" err="1"/>
              <a:t>Waarschijnlijk</a:t>
            </a:r>
            <a:r>
              <a:rPr lang="en-GB" dirty="0"/>
              <a:t> </a:t>
            </a:r>
            <a:r>
              <a:rPr lang="en-GB" dirty="0" err="1"/>
              <a:t>denk</a:t>
            </a:r>
            <a:r>
              <a:rPr lang="en-GB" dirty="0"/>
              <a:t> je </a:t>
            </a:r>
            <a:r>
              <a:rPr lang="en-GB" dirty="0" err="1"/>
              <a:t>dat</a:t>
            </a:r>
            <a:r>
              <a:rPr lang="en-GB" dirty="0"/>
              <a:t> het </a:t>
            </a:r>
            <a:r>
              <a:rPr lang="en-GB" dirty="0" err="1"/>
              <a:t>hoogteverschil</a:t>
            </a:r>
            <a:r>
              <a:rPr lang="en-GB" dirty="0"/>
              <a:t> </a:t>
            </a:r>
            <a:r>
              <a:rPr lang="en-GB" dirty="0" err="1"/>
              <a:t>niet</a:t>
            </a:r>
            <a:r>
              <a:rPr lang="en-GB" dirty="0"/>
              <a:t> </a:t>
            </a:r>
            <a:r>
              <a:rPr lang="en-GB" dirty="0" err="1"/>
              <a:t>toeneemt</a:t>
            </a:r>
            <a:r>
              <a:rPr lang="en-GB" dirty="0"/>
              <a:t>, </a:t>
            </a:r>
            <a:r>
              <a:rPr lang="en-GB" dirty="0" err="1"/>
              <a:t>doordat</a:t>
            </a:r>
            <a:r>
              <a:rPr lang="en-GB" dirty="0"/>
              <a:t> </a:t>
            </a:r>
            <a:r>
              <a:rPr lang="en-GB" dirty="0" err="1"/>
              <a:t>bal</a:t>
            </a:r>
            <a:r>
              <a:rPr lang="en-GB" dirty="0"/>
              <a:t> Q </a:t>
            </a:r>
            <a:r>
              <a:rPr lang="en-GB" dirty="0" err="1"/>
              <a:t>ook</a:t>
            </a:r>
            <a:r>
              <a:rPr lang="en-GB" dirty="0"/>
              <a:t> </a:t>
            </a:r>
            <a:r>
              <a:rPr lang="en-GB" dirty="0" err="1"/>
              <a:t>valt</a:t>
            </a:r>
            <a:r>
              <a:rPr lang="en-GB" dirty="0"/>
              <a:t> (en </a:t>
            </a:r>
            <a:r>
              <a:rPr lang="en-GB" dirty="0" err="1"/>
              <a:t>wellicht</a:t>
            </a:r>
            <a:r>
              <a:rPr lang="en-GB" dirty="0"/>
              <a:t> </a:t>
            </a:r>
            <a:r>
              <a:rPr lang="en-GB" dirty="0" err="1"/>
              <a:t>inloopt</a:t>
            </a:r>
            <a:r>
              <a:rPr lang="en-GB" dirty="0"/>
              <a:t> op </a:t>
            </a:r>
            <a:r>
              <a:rPr lang="en-GB" dirty="0" err="1"/>
              <a:t>bal</a:t>
            </a:r>
            <a:r>
              <a:rPr lang="en-GB" dirty="0"/>
              <a:t> P). </a:t>
            </a:r>
            <a:r>
              <a:rPr lang="en-GB" dirty="0" err="1"/>
              <a:t>Dit</a:t>
            </a:r>
            <a:r>
              <a:rPr lang="en-GB" dirty="0"/>
              <a:t> is </a:t>
            </a:r>
            <a:r>
              <a:rPr lang="en-GB" dirty="0" err="1"/>
              <a:t>niet</a:t>
            </a:r>
            <a:r>
              <a:rPr lang="en-GB" dirty="0"/>
              <a:t> zo.</a:t>
            </a:r>
            <a:endParaRPr dirty="0"/>
          </a:p>
        </p:txBody>
      </p:sp>
      <p:sp>
        <p:nvSpPr>
          <p:cNvPr id="131" name="Google Shape;131;g13930a8b2a2_0_0:notes">
            <a:extLst>
              <a:ext uri="{FF2B5EF4-FFF2-40B4-BE49-F238E27FC236}">
                <a16:creationId xmlns:a16="http://schemas.microsoft.com/office/drawing/2014/main" id="{87581469-9B24-5582-E055-955A66C68075}"/>
              </a:ext>
            </a:extLst>
          </p:cNvPr>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93962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A88CC5CA-4B7B-DA63-EB26-659FD3F4E5A8}"/>
            </a:ext>
          </a:extLst>
        </p:cNvPr>
        <p:cNvGrpSpPr/>
        <p:nvPr/>
      </p:nvGrpSpPr>
      <p:grpSpPr>
        <a:xfrm>
          <a:off x="0" y="0"/>
          <a:ext cx="0" cy="0"/>
          <a:chOff x="0" y="0"/>
          <a:chExt cx="0" cy="0"/>
        </a:xfrm>
      </p:grpSpPr>
      <p:sp>
        <p:nvSpPr>
          <p:cNvPr id="130" name="Google Shape;130;g13930a8b2a2_0_0:notes">
            <a:extLst>
              <a:ext uri="{FF2B5EF4-FFF2-40B4-BE49-F238E27FC236}">
                <a16:creationId xmlns:a16="http://schemas.microsoft.com/office/drawing/2014/main" id="{BFA15DF7-8E34-C5CB-6093-A29577FFE34D}"/>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a:t>
            </a:r>
          </a:p>
          <a:p>
            <a:pPr marL="0" lvl="0" indent="0" algn="l" rtl="0">
              <a:spcBef>
                <a:spcPts val="0"/>
              </a:spcBef>
              <a:spcAft>
                <a:spcPts val="0"/>
              </a:spcAft>
              <a:buClr>
                <a:schemeClr val="dk1"/>
              </a:buClr>
              <a:buSzPts val="1100"/>
              <a:buFont typeface="Arial"/>
              <a:buNone/>
            </a:pPr>
            <a:r>
              <a:rPr lang="nl-NL" dirty="0"/>
              <a:t>Voor een constante snelheid moet </a:t>
            </a:r>
            <a:r>
              <a:rPr lang="nl-NL" dirty="0" err="1"/>
              <a:t>F</a:t>
            </a:r>
            <a:r>
              <a:rPr lang="nl-NL" baseline="-25000" dirty="0" err="1"/>
              <a:t>res</a:t>
            </a:r>
            <a:r>
              <a:rPr lang="nl-NL" baseline="0" dirty="0"/>
              <a:t> = 0N zijn. De trapkracht moet dezelfde waarde hebben als de wrijvingskracht. Antwoord B dus.</a:t>
            </a:r>
            <a:endParaRPr lang="nl-NL"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A </a:t>
            </a:r>
            <a:r>
              <a:rPr lang="en-GB" dirty="0" err="1"/>
              <a:t>Waarschijnlijk</a:t>
            </a:r>
            <a:r>
              <a:rPr lang="en-GB" dirty="0"/>
              <a:t> </a:t>
            </a:r>
            <a:r>
              <a:rPr lang="en-GB" dirty="0" err="1"/>
              <a:t>denk</a:t>
            </a:r>
            <a:r>
              <a:rPr lang="en-GB" dirty="0"/>
              <a:t> je </a:t>
            </a:r>
            <a:r>
              <a:rPr lang="en-GB" dirty="0" err="1"/>
              <a:t>dat</a:t>
            </a:r>
            <a:r>
              <a:rPr lang="en-GB" dirty="0"/>
              <a:t> de </a:t>
            </a:r>
            <a:r>
              <a:rPr lang="en-GB" dirty="0" err="1"/>
              <a:t>beide</a:t>
            </a:r>
            <a:r>
              <a:rPr lang="en-GB" dirty="0"/>
              <a:t> </a:t>
            </a:r>
            <a:r>
              <a:rPr lang="en-GB" dirty="0" err="1"/>
              <a:t>krachten</a:t>
            </a:r>
            <a:r>
              <a:rPr lang="en-GB" dirty="0"/>
              <a:t> van </a:t>
            </a:r>
            <a:r>
              <a:rPr lang="en-GB" dirty="0" err="1"/>
              <a:t>elkaar</a:t>
            </a:r>
            <a:r>
              <a:rPr lang="en-GB" dirty="0"/>
              <a:t> </a:t>
            </a:r>
            <a:r>
              <a:rPr lang="en-GB" dirty="0" err="1"/>
              <a:t>af</a:t>
            </a:r>
            <a:r>
              <a:rPr lang="en-GB" dirty="0"/>
              <a:t> </a:t>
            </a:r>
            <a:r>
              <a:rPr lang="en-GB" dirty="0" err="1"/>
              <a:t>moet</a:t>
            </a:r>
            <a:r>
              <a:rPr lang="en-GB" dirty="0"/>
              <a:t> </a:t>
            </a:r>
            <a:r>
              <a:rPr lang="en-GB" dirty="0" err="1"/>
              <a:t>trekken</a:t>
            </a:r>
            <a:r>
              <a:rPr lang="en-GB" dirty="0"/>
              <a:t>.</a:t>
            </a:r>
          </a:p>
          <a:p>
            <a:pPr marL="0" lvl="0" indent="0" algn="l" rtl="0">
              <a:spcBef>
                <a:spcPts val="0"/>
              </a:spcBef>
              <a:spcAft>
                <a:spcPts val="0"/>
              </a:spcAft>
              <a:buClr>
                <a:schemeClr val="dk1"/>
              </a:buClr>
              <a:buSzPts val="1100"/>
              <a:buFont typeface="Arial"/>
              <a:buNone/>
            </a:pPr>
            <a:r>
              <a:rPr lang="en-GB" dirty="0"/>
              <a:t>B </a:t>
            </a:r>
            <a:r>
              <a:rPr lang="nl-NL" sz="1200" b="0" i="0" u="none" strike="noStrike" cap="none" dirty="0">
                <a:solidFill>
                  <a:schemeClr val="dk1"/>
                </a:solidFill>
                <a:latin typeface="Ubuntu"/>
                <a:sym typeface="Ubuntu"/>
              </a:rPr>
              <a:t>Correct</a:t>
            </a:r>
            <a:endParaRPr lang="nl-NL" sz="1200" b="0" i="0" u="none" strike="noStrike" cap="none" dirty="0">
              <a:solidFill>
                <a:srgbClr val="000000"/>
              </a:solidFill>
              <a:latin typeface="Ubuntu"/>
              <a:ea typeface="Ubuntu"/>
              <a:cs typeface="Ubuntu"/>
              <a:sym typeface="Ubuntu"/>
            </a:endParaRPr>
          </a:p>
          <a:p>
            <a:pPr marL="0" lvl="0" indent="0" algn="l" rtl="0">
              <a:spcBef>
                <a:spcPts val="0"/>
              </a:spcBef>
              <a:spcAft>
                <a:spcPts val="0"/>
              </a:spcAft>
              <a:buClr>
                <a:schemeClr val="dk1"/>
              </a:buClr>
              <a:buSzPts val="1100"/>
              <a:buFont typeface="Arial"/>
              <a:buNone/>
            </a:pPr>
            <a:r>
              <a:rPr lang="en-GB" dirty="0"/>
              <a:t>C </a:t>
            </a:r>
            <a:r>
              <a:rPr lang="en-GB" dirty="0" err="1"/>
              <a:t>Waarschijnlijk</a:t>
            </a:r>
            <a:r>
              <a:rPr lang="en-GB" dirty="0"/>
              <a:t> </a:t>
            </a:r>
            <a:r>
              <a:rPr lang="en-GB" dirty="0" err="1"/>
              <a:t>denk</a:t>
            </a:r>
            <a:r>
              <a:rPr lang="en-GB" dirty="0"/>
              <a:t> je </a:t>
            </a:r>
            <a:r>
              <a:rPr lang="en-GB" dirty="0" err="1"/>
              <a:t>dat</a:t>
            </a:r>
            <a:r>
              <a:rPr lang="en-GB" dirty="0"/>
              <a:t> er </a:t>
            </a:r>
            <a:r>
              <a:rPr lang="en-GB" dirty="0" err="1"/>
              <a:t>geen</a:t>
            </a:r>
            <a:r>
              <a:rPr lang="en-GB" dirty="0"/>
              <a:t> </a:t>
            </a:r>
            <a:r>
              <a:rPr lang="en-GB" dirty="0" err="1"/>
              <a:t>trapkracht</a:t>
            </a:r>
            <a:r>
              <a:rPr lang="en-GB" dirty="0"/>
              <a:t> </a:t>
            </a:r>
            <a:r>
              <a:rPr lang="en-GB" dirty="0" err="1"/>
              <a:t>nodig</a:t>
            </a:r>
            <a:r>
              <a:rPr lang="en-GB" dirty="0"/>
              <a:t> is </a:t>
            </a:r>
            <a:r>
              <a:rPr lang="en-GB" dirty="0" err="1"/>
              <a:t>voor</a:t>
            </a:r>
            <a:r>
              <a:rPr lang="en-GB" dirty="0"/>
              <a:t> </a:t>
            </a:r>
            <a:r>
              <a:rPr lang="en-GB" dirty="0" err="1"/>
              <a:t>een</a:t>
            </a:r>
            <a:r>
              <a:rPr lang="en-GB" dirty="0"/>
              <a:t> </a:t>
            </a:r>
            <a:r>
              <a:rPr lang="en-GB" dirty="0" err="1"/>
              <a:t>constante</a:t>
            </a:r>
            <a:r>
              <a:rPr lang="en-GB" dirty="0"/>
              <a:t> </a:t>
            </a:r>
            <a:r>
              <a:rPr lang="en-GB" dirty="0" err="1"/>
              <a:t>snelheid</a:t>
            </a:r>
            <a:r>
              <a:rPr lang="en-GB" dirty="0"/>
              <a:t>. Dat is </a:t>
            </a:r>
            <a:r>
              <a:rPr lang="en-GB" dirty="0" err="1"/>
              <a:t>niet</a:t>
            </a:r>
            <a:r>
              <a:rPr lang="en-GB" dirty="0"/>
              <a:t> zo, de </a:t>
            </a:r>
            <a:r>
              <a:rPr lang="en-GB" dirty="0" err="1"/>
              <a:t>wrijvingskracht</a:t>
            </a:r>
            <a:r>
              <a:rPr lang="en-GB" dirty="0"/>
              <a:t> </a:t>
            </a:r>
            <a:r>
              <a:rPr lang="en-GB" dirty="0" err="1"/>
              <a:t>moet</a:t>
            </a:r>
            <a:r>
              <a:rPr lang="en-GB" dirty="0"/>
              <a:t> </a:t>
            </a:r>
            <a:r>
              <a:rPr lang="en-GB" dirty="0" err="1"/>
              <a:t>worden</a:t>
            </a:r>
            <a:r>
              <a:rPr lang="en-GB" dirty="0"/>
              <a:t> </a:t>
            </a:r>
            <a:r>
              <a:rPr lang="en-GB" dirty="0" err="1"/>
              <a:t>opgeheven</a:t>
            </a:r>
            <a:r>
              <a:rPr lang="en-GB" dirty="0"/>
              <a:t>.</a:t>
            </a:r>
          </a:p>
          <a:p>
            <a:pPr marL="0" lvl="0" indent="0" algn="l" rtl="0">
              <a:spcBef>
                <a:spcPts val="0"/>
              </a:spcBef>
              <a:spcAft>
                <a:spcPts val="0"/>
              </a:spcAft>
              <a:buClr>
                <a:schemeClr val="dk1"/>
              </a:buClr>
              <a:buSzPts val="1100"/>
              <a:buFont typeface="Arial"/>
              <a:buNone/>
            </a:pPr>
            <a:r>
              <a:rPr lang="en-GB" dirty="0"/>
              <a:t>D. </a:t>
            </a:r>
            <a:r>
              <a:rPr lang="en-GB" dirty="0" err="1"/>
              <a:t>Waarschijnlijk</a:t>
            </a:r>
            <a:r>
              <a:rPr lang="en-GB" dirty="0"/>
              <a:t> </a:t>
            </a:r>
            <a:r>
              <a:rPr lang="en-GB" dirty="0" err="1"/>
              <a:t>denk</a:t>
            </a:r>
            <a:r>
              <a:rPr lang="en-GB" dirty="0"/>
              <a:t> je </a:t>
            </a:r>
            <a:r>
              <a:rPr lang="en-GB" dirty="0" err="1"/>
              <a:t>dat</a:t>
            </a:r>
            <a:r>
              <a:rPr lang="en-GB" dirty="0"/>
              <a:t> er </a:t>
            </a:r>
            <a:r>
              <a:rPr lang="en-GB" dirty="0" err="1"/>
              <a:t>nog</a:t>
            </a:r>
            <a:r>
              <a:rPr lang="en-GB" dirty="0"/>
              <a:t> 35 N </a:t>
            </a:r>
            <a:r>
              <a:rPr lang="en-GB" dirty="0" err="1"/>
              <a:t>meer</a:t>
            </a:r>
            <a:r>
              <a:rPr lang="en-GB" dirty="0"/>
              <a:t> </a:t>
            </a:r>
            <a:r>
              <a:rPr lang="en-GB" dirty="0" err="1"/>
              <a:t>moet</a:t>
            </a:r>
            <a:r>
              <a:rPr lang="en-GB" dirty="0"/>
              <a:t> </a:t>
            </a:r>
            <a:r>
              <a:rPr lang="en-GB" dirty="0" err="1"/>
              <a:t>worden</a:t>
            </a:r>
            <a:r>
              <a:rPr lang="en-GB" dirty="0"/>
              <a:t> </a:t>
            </a:r>
            <a:r>
              <a:rPr lang="en-GB" dirty="0" err="1"/>
              <a:t>geleverd</a:t>
            </a:r>
            <a:r>
              <a:rPr lang="en-GB" dirty="0"/>
              <a:t> </a:t>
            </a:r>
            <a:r>
              <a:rPr lang="en-GB" dirty="0" err="1"/>
              <a:t>bovenop</a:t>
            </a:r>
            <a:r>
              <a:rPr lang="en-GB" dirty="0"/>
              <a:t> de 55 N die al </a:t>
            </a:r>
            <a:r>
              <a:rPr lang="en-GB" dirty="0" err="1"/>
              <a:t>werd</a:t>
            </a:r>
            <a:r>
              <a:rPr lang="en-GB" dirty="0"/>
              <a:t> </a:t>
            </a:r>
            <a:r>
              <a:rPr lang="en-GB" dirty="0" err="1"/>
              <a:t>geleverd</a:t>
            </a:r>
            <a:r>
              <a:rPr lang="en-GB" dirty="0"/>
              <a:t>. </a:t>
            </a:r>
            <a:r>
              <a:rPr lang="en-GB" dirty="0" err="1"/>
              <a:t>Dit</a:t>
            </a:r>
            <a:r>
              <a:rPr lang="en-GB" dirty="0"/>
              <a:t> is </a:t>
            </a:r>
            <a:r>
              <a:rPr lang="en-GB" dirty="0" err="1"/>
              <a:t>niet</a:t>
            </a:r>
            <a:r>
              <a:rPr lang="en-GB" dirty="0"/>
              <a:t> zo. F</a:t>
            </a:r>
            <a:r>
              <a:rPr lang="en-GB" baseline="-25000" dirty="0"/>
              <a:t>res</a:t>
            </a:r>
            <a:r>
              <a:rPr lang="en-GB" baseline="0" dirty="0"/>
              <a:t> = 0N.</a:t>
            </a:r>
            <a:endParaRPr dirty="0"/>
          </a:p>
        </p:txBody>
      </p:sp>
      <p:sp>
        <p:nvSpPr>
          <p:cNvPr id="131" name="Google Shape;131;g13930a8b2a2_0_0:notes">
            <a:extLst>
              <a:ext uri="{FF2B5EF4-FFF2-40B4-BE49-F238E27FC236}">
                <a16:creationId xmlns:a16="http://schemas.microsoft.com/office/drawing/2014/main" id="{2A3266F6-6A99-BACD-4FBC-E50F30BDDA3A}"/>
              </a:ext>
            </a:extLst>
          </p:cNvPr>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92942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a:t>
            </a:r>
            <a:endParaRPr dirty="0"/>
          </a:p>
          <a:p>
            <a:pPr marL="0" lvl="0" indent="0" algn="l" rtl="0">
              <a:spcBef>
                <a:spcPts val="0"/>
              </a:spcBef>
              <a:spcAft>
                <a:spcPts val="0"/>
              </a:spcAft>
              <a:buClr>
                <a:schemeClr val="dk1"/>
              </a:buClr>
              <a:buSzPts val="1100"/>
              <a:buFont typeface="Arial"/>
              <a:buNone/>
            </a:pPr>
            <a:r>
              <a:rPr lang="nl-NL" dirty="0"/>
              <a:t>De normaalkracht staat loodrecht op het oppervlak en heft de loodrechte component van de zwaartekracht op. Antwoord B.</a:t>
            </a:r>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A </a:t>
            </a:r>
            <a:r>
              <a:rPr lang="en-GB" dirty="0" err="1"/>
              <a:t>Waarschijnlijk</a:t>
            </a:r>
            <a:r>
              <a:rPr lang="en-GB" dirty="0"/>
              <a:t> </a:t>
            </a:r>
            <a:r>
              <a:rPr lang="en-GB" dirty="0" err="1"/>
              <a:t>denk</a:t>
            </a:r>
            <a:r>
              <a:rPr lang="en-GB" dirty="0"/>
              <a:t> je </a:t>
            </a:r>
            <a:r>
              <a:rPr lang="en-GB" dirty="0" err="1"/>
              <a:t>dat</a:t>
            </a:r>
            <a:r>
              <a:rPr lang="en-GB" dirty="0"/>
              <a:t> de </a:t>
            </a:r>
            <a:r>
              <a:rPr lang="en-GB" dirty="0" err="1"/>
              <a:t>normaalkracht</a:t>
            </a:r>
            <a:r>
              <a:rPr lang="en-GB" dirty="0"/>
              <a:t> </a:t>
            </a:r>
            <a:r>
              <a:rPr lang="en-GB" dirty="0" err="1"/>
              <a:t>verticaal</a:t>
            </a:r>
            <a:r>
              <a:rPr lang="en-GB" dirty="0"/>
              <a:t> is en de </a:t>
            </a:r>
            <a:r>
              <a:rPr lang="en-GB" dirty="0" err="1"/>
              <a:t>zwaartekracht</a:t>
            </a:r>
            <a:r>
              <a:rPr lang="en-GB" dirty="0"/>
              <a:t> </a:t>
            </a:r>
            <a:r>
              <a:rPr lang="en-GB" dirty="0" err="1"/>
              <a:t>opheft</a:t>
            </a:r>
            <a:r>
              <a:rPr lang="en-GB" dirty="0"/>
              <a:t>. </a:t>
            </a:r>
            <a:r>
              <a:rPr lang="en-GB" dirty="0" err="1"/>
              <a:t>Dit</a:t>
            </a:r>
            <a:r>
              <a:rPr lang="en-GB" dirty="0"/>
              <a:t> is </a:t>
            </a:r>
            <a:r>
              <a:rPr lang="en-GB" dirty="0" err="1"/>
              <a:t>bij</a:t>
            </a:r>
            <a:r>
              <a:rPr lang="en-GB" dirty="0"/>
              <a:t> </a:t>
            </a:r>
            <a:r>
              <a:rPr lang="en-GB" dirty="0" err="1"/>
              <a:t>een</a:t>
            </a:r>
            <a:r>
              <a:rPr lang="en-GB" dirty="0"/>
              <a:t> </a:t>
            </a:r>
            <a:r>
              <a:rPr lang="en-GB" dirty="0" err="1"/>
              <a:t>helling</a:t>
            </a:r>
            <a:r>
              <a:rPr lang="en-GB" dirty="0"/>
              <a:t> </a:t>
            </a:r>
            <a:r>
              <a:rPr lang="en-GB" dirty="0" err="1"/>
              <a:t>niet</a:t>
            </a:r>
            <a:r>
              <a:rPr lang="en-GB" dirty="0"/>
              <a:t> zo.</a:t>
            </a:r>
            <a:endParaRPr dirty="0"/>
          </a:p>
          <a:p>
            <a:pPr marL="0" lvl="0" indent="0" algn="l" rtl="0">
              <a:spcBef>
                <a:spcPts val="0"/>
              </a:spcBef>
              <a:spcAft>
                <a:spcPts val="0"/>
              </a:spcAft>
              <a:buClr>
                <a:schemeClr val="dk1"/>
              </a:buClr>
              <a:buSzPts val="1100"/>
              <a:buFont typeface="Arial"/>
              <a:buNone/>
            </a:pPr>
            <a:r>
              <a:rPr lang="en-GB" dirty="0"/>
              <a:t>B Correct.</a:t>
            </a:r>
            <a:endParaRPr dirty="0"/>
          </a:p>
          <a:p>
            <a:pPr marL="0" lvl="0" indent="0" algn="l" rtl="0">
              <a:spcBef>
                <a:spcPts val="0"/>
              </a:spcBef>
              <a:spcAft>
                <a:spcPts val="0"/>
              </a:spcAft>
              <a:buClr>
                <a:schemeClr val="dk1"/>
              </a:buClr>
              <a:buSzPts val="1100"/>
              <a:buFont typeface="Arial"/>
              <a:buNone/>
            </a:pPr>
            <a:r>
              <a:rPr lang="en-GB" dirty="0"/>
              <a:t>C </a:t>
            </a:r>
            <a:r>
              <a:rPr lang="en-GB" dirty="0" err="1"/>
              <a:t>Dit</a:t>
            </a:r>
            <a:r>
              <a:rPr lang="en-GB" dirty="0"/>
              <a:t> is de </a:t>
            </a:r>
            <a:r>
              <a:rPr lang="en-GB" dirty="0" err="1"/>
              <a:t>richting</a:t>
            </a:r>
            <a:r>
              <a:rPr lang="en-GB" dirty="0"/>
              <a:t> van de </a:t>
            </a:r>
            <a:r>
              <a:rPr lang="en-GB" dirty="0" err="1"/>
              <a:t>loodrechte</a:t>
            </a:r>
            <a:r>
              <a:rPr lang="en-GB" dirty="0"/>
              <a:t> component van de </a:t>
            </a:r>
            <a:r>
              <a:rPr lang="en-GB" dirty="0" err="1"/>
              <a:t>zwaartekracht</a:t>
            </a:r>
            <a:r>
              <a:rPr lang="en-GB" dirty="0"/>
              <a:t>.</a:t>
            </a:r>
            <a:endParaRPr dirty="0"/>
          </a:p>
          <a:p>
            <a:pPr marL="0" lvl="0" indent="0" algn="l" rtl="0">
              <a:spcBef>
                <a:spcPts val="0"/>
              </a:spcBef>
              <a:spcAft>
                <a:spcPts val="0"/>
              </a:spcAft>
              <a:buClr>
                <a:schemeClr val="dk1"/>
              </a:buClr>
              <a:buSzPts val="1100"/>
              <a:buFont typeface="Arial"/>
              <a:buNone/>
            </a:pPr>
            <a:r>
              <a:rPr lang="en-GB" dirty="0"/>
              <a:t>D </a:t>
            </a:r>
            <a:r>
              <a:rPr lang="en-GB" dirty="0" err="1"/>
              <a:t>Dit</a:t>
            </a:r>
            <a:r>
              <a:rPr lang="en-GB" dirty="0"/>
              <a:t> is de </a:t>
            </a:r>
            <a:r>
              <a:rPr lang="en-GB" dirty="0" err="1"/>
              <a:t>richting</a:t>
            </a:r>
            <a:r>
              <a:rPr lang="en-GB" dirty="0"/>
              <a:t> van de </a:t>
            </a:r>
            <a:r>
              <a:rPr lang="en-GB" dirty="0" err="1"/>
              <a:t>zwaartekracht</a:t>
            </a:r>
            <a:r>
              <a:rPr lang="en-GB" dirty="0"/>
              <a:t>.</a:t>
            </a:r>
            <a:endParaRPr dirty="0"/>
          </a:p>
          <a:p>
            <a:pPr marL="0" lvl="0" indent="0" algn="l" rtl="0">
              <a:spcBef>
                <a:spcPts val="0"/>
              </a:spcBef>
              <a:spcAft>
                <a:spcPts val="0"/>
              </a:spcAft>
              <a:buClr>
                <a:schemeClr val="dk1"/>
              </a:buClr>
              <a:buSzPts val="1100"/>
              <a:buFont typeface="Arial"/>
              <a:buNone/>
            </a:pPr>
            <a:endParaRPr dirty="0"/>
          </a:p>
        </p:txBody>
      </p:sp>
      <p:sp>
        <p:nvSpPr>
          <p:cNvPr id="250" name="Google Shape;250;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524921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9"/>
        <p:cNvGrpSpPr/>
        <p:nvPr/>
      </p:nvGrpSpPr>
      <p:grpSpPr>
        <a:xfrm>
          <a:off x="0" y="0"/>
          <a:ext cx="0" cy="0"/>
          <a:chOff x="0" y="0"/>
          <a:chExt cx="0" cy="0"/>
        </a:xfrm>
      </p:grpSpPr>
      <p:sp>
        <p:nvSpPr>
          <p:cNvPr id="1020" name="Google Shape;1020;p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1" name="Google Shape;1021;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GB"/>
              <a:t>De vragen en toelichtingen vallen onder een </a:t>
            </a:r>
            <a:r>
              <a:rPr lang="en-GB" b="0" i="0">
                <a:solidFill>
                  <a:srgbClr val="FFFFFF"/>
                </a:solidFill>
                <a:latin typeface="Arial"/>
                <a:ea typeface="Arial"/>
                <a:cs typeface="Arial"/>
                <a:sym typeface="Arial"/>
              </a:rPr>
              <a:t>CC BY-SA 4.0 licentie </a:t>
            </a:r>
            <a:r>
              <a:rPr lang="en-GB" b="0" u="none"/>
              <a:t>https://creativecommons.org/licenses/by-sa/4.0</a:t>
            </a:r>
            <a:endParaRPr/>
          </a:p>
        </p:txBody>
      </p:sp>
      <p:sp>
        <p:nvSpPr>
          <p:cNvPr id="1022" name="Google Shape;1022;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26</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De </a:t>
            </a:r>
            <a:r>
              <a:rPr lang="en-GB" dirty="0" err="1"/>
              <a:t>stippellijnen</a:t>
            </a:r>
            <a:r>
              <a:rPr lang="en-GB" dirty="0"/>
              <a:t> </a:t>
            </a:r>
            <a:r>
              <a:rPr lang="en-GB" dirty="0" err="1"/>
              <a:t>geven</a:t>
            </a:r>
            <a:r>
              <a:rPr lang="en-GB" dirty="0"/>
              <a:t> de </a:t>
            </a:r>
            <a:r>
              <a:rPr lang="en-GB" dirty="0" err="1"/>
              <a:t>richting</a:t>
            </a:r>
            <a:r>
              <a:rPr lang="en-GB" dirty="0"/>
              <a:t> van de </a:t>
            </a:r>
            <a:r>
              <a:rPr lang="en-GB" dirty="0" err="1"/>
              <a:t>kracht</a:t>
            </a:r>
            <a:r>
              <a:rPr lang="en-GB" dirty="0"/>
              <a:t> </a:t>
            </a:r>
            <a:r>
              <a:rPr lang="en-GB" dirty="0" err="1"/>
              <a:t>aan</a:t>
            </a:r>
            <a:r>
              <a:rPr lang="en-GB" dirty="0"/>
              <a:t>, </a:t>
            </a:r>
            <a:r>
              <a:rPr lang="en-GB" dirty="0" err="1"/>
              <a:t>niet</a:t>
            </a:r>
            <a:r>
              <a:rPr lang="en-GB" dirty="0"/>
              <a:t> de </a:t>
            </a:r>
            <a:r>
              <a:rPr lang="en-GB" dirty="0" err="1"/>
              <a:t>grootte</a:t>
            </a:r>
            <a:r>
              <a:rPr lang="en-GB" dirty="0"/>
              <a:t>.. </a:t>
            </a:r>
            <a:endParaRPr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r>
              <a:rPr lang="en-GB" dirty="0"/>
              <a:t>A Twee </a:t>
            </a:r>
            <a:r>
              <a:rPr lang="en-GB" dirty="0" err="1"/>
              <a:t>hulplijnen</a:t>
            </a:r>
            <a:r>
              <a:rPr lang="en-GB" dirty="0"/>
              <a:t> </a:t>
            </a:r>
            <a:r>
              <a:rPr lang="en-GB" dirty="0" err="1"/>
              <a:t>loorecht</a:t>
            </a:r>
            <a:r>
              <a:rPr lang="en-GB" dirty="0"/>
              <a:t> op de </a:t>
            </a:r>
            <a:r>
              <a:rPr lang="en-GB" dirty="0" err="1"/>
              <a:t>richtingen</a:t>
            </a:r>
            <a:r>
              <a:rPr lang="en-GB" dirty="0"/>
              <a:t> </a:t>
            </a:r>
            <a:r>
              <a:rPr lang="en-GB" dirty="0" err="1"/>
              <a:t>getekend</a:t>
            </a:r>
            <a:r>
              <a:rPr lang="en-GB" dirty="0"/>
              <a:t>. </a:t>
            </a:r>
            <a:r>
              <a:rPr lang="en-GB" dirty="0" err="1"/>
              <a:t>Geen</a:t>
            </a:r>
            <a:r>
              <a:rPr lang="en-GB" dirty="0"/>
              <a:t> </a:t>
            </a:r>
            <a:r>
              <a:rPr lang="en-GB" dirty="0" err="1"/>
              <a:t>parallellogram</a:t>
            </a:r>
            <a:r>
              <a:rPr lang="en-GB" dirty="0"/>
              <a:t>, </a:t>
            </a:r>
            <a:r>
              <a:rPr lang="en-GB" dirty="0" err="1"/>
              <a:t>dus</a:t>
            </a:r>
            <a:r>
              <a:rPr lang="en-GB" dirty="0"/>
              <a:t> </a:t>
            </a:r>
            <a:r>
              <a:rPr lang="en-GB" dirty="0" err="1"/>
              <a:t>niet</a:t>
            </a:r>
            <a:r>
              <a:rPr lang="en-GB" dirty="0"/>
              <a:t> </a:t>
            </a:r>
            <a:r>
              <a:rPr lang="en-GB" dirty="0" err="1"/>
              <a:t>corrrect</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B Twee </a:t>
            </a:r>
            <a:r>
              <a:rPr lang="en-GB" dirty="0" err="1"/>
              <a:t>hulplijnen</a:t>
            </a:r>
            <a:r>
              <a:rPr lang="en-GB" dirty="0"/>
              <a:t> </a:t>
            </a:r>
            <a:r>
              <a:rPr lang="en-GB" dirty="0" err="1"/>
              <a:t>loorecht</a:t>
            </a:r>
            <a:r>
              <a:rPr lang="en-GB" dirty="0"/>
              <a:t> op de </a:t>
            </a:r>
            <a:r>
              <a:rPr lang="en-GB" dirty="0" err="1"/>
              <a:t>richtingen</a:t>
            </a:r>
            <a:r>
              <a:rPr lang="en-GB" dirty="0"/>
              <a:t> </a:t>
            </a:r>
            <a:r>
              <a:rPr lang="en-GB" dirty="0" err="1"/>
              <a:t>getekend</a:t>
            </a:r>
            <a:r>
              <a:rPr lang="en-GB" dirty="0"/>
              <a:t>, maar de </a:t>
            </a:r>
            <a:r>
              <a:rPr lang="en-GB" dirty="0" err="1"/>
              <a:t>andere</a:t>
            </a:r>
            <a:r>
              <a:rPr lang="en-GB" dirty="0"/>
              <a:t> </a:t>
            </a:r>
            <a:r>
              <a:rPr lang="en-GB" dirty="0" err="1"/>
              <a:t>kant</a:t>
            </a:r>
            <a:r>
              <a:rPr lang="en-GB" dirty="0"/>
              <a:t> op </a:t>
            </a:r>
            <a:r>
              <a:rPr lang="en-GB" dirty="0" err="1"/>
              <a:t>doorgetrokken</a:t>
            </a:r>
            <a:r>
              <a:rPr lang="en-GB" dirty="0"/>
              <a:t>. </a:t>
            </a:r>
            <a:r>
              <a:rPr lang="en-GB" dirty="0" err="1"/>
              <a:t>Geen</a:t>
            </a:r>
            <a:r>
              <a:rPr lang="en-GB" dirty="0"/>
              <a:t> </a:t>
            </a:r>
            <a:r>
              <a:rPr lang="en-GB" dirty="0" err="1"/>
              <a:t>parallellogram</a:t>
            </a:r>
            <a:r>
              <a:rPr lang="en-GB" dirty="0"/>
              <a:t>, </a:t>
            </a:r>
            <a:r>
              <a:rPr lang="en-GB" dirty="0" err="1"/>
              <a:t>dus</a:t>
            </a:r>
            <a:r>
              <a:rPr lang="en-GB" dirty="0"/>
              <a:t> </a:t>
            </a:r>
            <a:r>
              <a:rPr lang="en-GB" dirty="0" err="1"/>
              <a:t>niet</a:t>
            </a:r>
            <a:r>
              <a:rPr lang="en-GB" dirty="0"/>
              <a:t> </a:t>
            </a:r>
            <a:r>
              <a:rPr lang="en-GB" dirty="0" err="1"/>
              <a:t>corrrect</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C Hier </a:t>
            </a:r>
            <a:r>
              <a:rPr lang="en-GB" dirty="0" err="1"/>
              <a:t>wel</a:t>
            </a:r>
            <a:r>
              <a:rPr lang="en-GB" dirty="0"/>
              <a:t> </a:t>
            </a:r>
            <a:r>
              <a:rPr lang="en-GB" dirty="0" err="1"/>
              <a:t>een</a:t>
            </a:r>
            <a:r>
              <a:rPr lang="en-GB" dirty="0"/>
              <a:t> </a:t>
            </a:r>
            <a:r>
              <a:rPr lang="en-GB" dirty="0" err="1"/>
              <a:t>parallellogram</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D </a:t>
            </a:r>
            <a:r>
              <a:rPr lang="en-GB" dirty="0" err="1"/>
              <a:t>Hulplijn</a:t>
            </a:r>
            <a:r>
              <a:rPr lang="en-GB" dirty="0"/>
              <a:t> </a:t>
            </a:r>
            <a:r>
              <a:rPr lang="en-GB" dirty="0" err="1"/>
              <a:t>loodrecht</a:t>
            </a:r>
            <a:r>
              <a:rPr lang="en-GB" dirty="0"/>
              <a:t> op Fres. </a:t>
            </a:r>
            <a:r>
              <a:rPr lang="en-GB" dirty="0" err="1"/>
              <a:t>Geen</a:t>
            </a:r>
            <a:r>
              <a:rPr lang="en-GB" dirty="0"/>
              <a:t> </a:t>
            </a:r>
            <a:r>
              <a:rPr lang="en-GB" dirty="0" err="1"/>
              <a:t>parallellogram</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E </a:t>
            </a:r>
            <a:r>
              <a:rPr lang="en-GB" dirty="0" err="1"/>
              <a:t>Hulplijn</a:t>
            </a:r>
            <a:r>
              <a:rPr lang="en-GB" dirty="0"/>
              <a:t> </a:t>
            </a:r>
            <a:r>
              <a:rPr lang="en-GB" dirty="0" err="1"/>
              <a:t>loodrecht</a:t>
            </a:r>
            <a:r>
              <a:rPr lang="en-GB" dirty="0"/>
              <a:t> op </a:t>
            </a:r>
            <a:r>
              <a:rPr lang="en-GB" dirty="0" err="1"/>
              <a:t>één</a:t>
            </a:r>
            <a:r>
              <a:rPr lang="en-GB" dirty="0"/>
              <a:t> </a:t>
            </a:r>
            <a:r>
              <a:rPr lang="en-GB" dirty="0" err="1"/>
              <a:t>richting</a:t>
            </a:r>
            <a:r>
              <a:rPr lang="en-GB" dirty="0"/>
              <a:t>. </a:t>
            </a:r>
            <a:r>
              <a:rPr lang="en-GB" dirty="0" err="1"/>
              <a:t>Geen</a:t>
            </a:r>
            <a:r>
              <a:rPr lang="en-GB" dirty="0"/>
              <a:t> </a:t>
            </a:r>
            <a:r>
              <a:rPr lang="en-GB" dirty="0" err="1"/>
              <a:t>parallellogram</a:t>
            </a:r>
            <a:r>
              <a:rPr lang="en-GB" dirty="0"/>
              <a:t>.</a:t>
            </a:r>
            <a:endParaRPr dirty="0"/>
          </a:p>
        </p:txBody>
      </p:sp>
      <p:sp>
        <p:nvSpPr>
          <p:cNvPr id="172" name="Google Shape;172;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nl-NL" dirty="0"/>
              <a:t>: Leerlingen denken dat bij het ontbinden van vectoren de componenten loodrecht op de hulplijn getekend moeten worden.</a:t>
            </a:r>
          </a:p>
          <a:p>
            <a:pPr marL="0" lvl="0" indent="0" algn="l" rtl="0">
              <a:lnSpc>
                <a:spcPct val="100000"/>
              </a:lnSpc>
              <a:spcBef>
                <a:spcPts val="0"/>
              </a:spcBef>
              <a:spcAft>
                <a:spcPts val="0"/>
              </a:spcAft>
              <a:buClr>
                <a:schemeClr val="dk1"/>
              </a:buClr>
              <a:buSzPts val="1100"/>
              <a:buFont typeface="Arial"/>
              <a:buNone/>
            </a:pPr>
            <a:endParaRPr lang="nl-NL"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A De </a:t>
            </a:r>
            <a:r>
              <a:rPr lang="en-GB" dirty="0" err="1"/>
              <a:t>omgekeerde</a:t>
            </a:r>
            <a:r>
              <a:rPr lang="en-GB" dirty="0"/>
              <a:t> Fz is nu </a:t>
            </a:r>
            <a:r>
              <a:rPr lang="en-GB" dirty="0" err="1"/>
              <a:t>verkeerd</a:t>
            </a:r>
            <a:r>
              <a:rPr lang="en-GB" dirty="0"/>
              <a:t> </a:t>
            </a:r>
            <a:r>
              <a:rPr lang="en-GB" dirty="0" err="1"/>
              <a:t>ontbonden</a:t>
            </a:r>
            <a:r>
              <a:rPr lang="en-GB" dirty="0"/>
              <a:t> met </a:t>
            </a:r>
            <a:r>
              <a:rPr lang="en-GB" dirty="0" err="1"/>
              <a:t>een</a:t>
            </a:r>
            <a:r>
              <a:rPr lang="en-GB" dirty="0"/>
              <a:t> </a:t>
            </a:r>
            <a:r>
              <a:rPr lang="en-GB" dirty="0" err="1"/>
              <a:t>hulplijn</a:t>
            </a:r>
            <a:r>
              <a:rPr lang="en-GB" dirty="0"/>
              <a:t> </a:t>
            </a:r>
            <a:r>
              <a:rPr lang="en-GB" dirty="0" err="1"/>
              <a:t>loodrecht</a:t>
            </a:r>
            <a:r>
              <a:rPr lang="en-GB" dirty="0"/>
              <a:t> </a:t>
            </a:r>
            <a:r>
              <a:rPr lang="en-GB" dirty="0" err="1"/>
              <a:t>hier</a:t>
            </a:r>
            <a:r>
              <a:rPr lang="en-GB" dirty="0"/>
              <a:t> op.</a:t>
            </a:r>
            <a:endParaRPr dirty="0"/>
          </a:p>
          <a:p>
            <a:pPr marL="0" lvl="0" indent="0" algn="l" rtl="0">
              <a:spcBef>
                <a:spcPts val="0"/>
              </a:spcBef>
              <a:spcAft>
                <a:spcPts val="0"/>
              </a:spcAft>
              <a:buClr>
                <a:schemeClr val="dk1"/>
              </a:buClr>
              <a:buSzPts val="1100"/>
              <a:buFont typeface="Arial"/>
              <a:buNone/>
            </a:pPr>
            <a:r>
              <a:rPr lang="en-GB" dirty="0"/>
              <a:t>B </a:t>
            </a:r>
            <a:r>
              <a:rPr lang="en-GB" dirty="0" err="1"/>
              <a:t>Dit</a:t>
            </a:r>
            <a:r>
              <a:rPr lang="en-GB" dirty="0"/>
              <a:t> is de </a:t>
            </a:r>
            <a:r>
              <a:rPr lang="en-GB" dirty="0" err="1"/>
              <a:t>juiste</a:t>
            </a:r>
            <a:r>
              <a:rPr lang="en-GB" dirty="0"/>
              <a:t> </a:t>
            </a:r>
            <a:r>
              <a:rPr lang="en-GB" dirty="0" err="1"/>
              <a:t>methode</a:t>
            </a:r>
            <a:r>
              <a:rPr lang="en-GB" dirty="0"/>
              <a:t>. Fz </a:t>
            </a:r>
            <a:r>
              <a:rPr lang="en-GB" dirty="0" err="1"/>
              <a:t>omgeklapt</a:t>
            </a:r>
            <a:r>
              <a:rPr lang="en-GB" dirty="0"/>
              <a:t> </a:t>
            </a:r>
            <a:r>
              <a:rPr lang="en-GB" dirty="0" err="1"/>
              <a:t>en</a:t>
            </a:r>
            <a:r>
              <a:rPr lang="en-GB" dirty="0"/>
              <a:t> </a:t>
            </a:r>
            <a:r>
              <a:rPr lang="en-GB" dirty="0" err="1"/>
              <a:t>ontbonden</a:t>
            </a:r>
            <a:r>
              <a:rPr lang="en-GB" dirty="0"/>
              <a:t> in de </a:t>
            </a:r>
            <a:r>
              <a:rPr lang="en-GB" dirty="0" err="1"/>
              <a:t>richting</a:t>
            </a:r>
            <a:r>
              <a:rPr lang="en-GB" dirty="0"/>
              <a:t> van de </a:t>
            </a:r>
            <a:r>
              <a:rPr lang="en-GB" dirty="0" err="1"/>
              <a:t>beide</a:t>
            </a:r>
            <a:r>
              <a:rPr lang="en-GB" dirty="0"/>
              <a:t> </a:t>
            </a:r>
            <a:r>
              <a:rPr lang="en-GB" dirty="0" err="1"/>
              <a:t>touwen</a:t>
            </a:r>
            <a:r>
              <a:rPr lang="en-GB" dirty="0"/>
              <a:t> met de </a:t>
            </a:r>
            <a:r>
              <a:rPr lang="en-GB" dirty="0" err="1"/>
              <a:t>omgekeerde</a:t>
            </a:r>
            <a:r>
              <a:rPr lang="en-GB" dirty="0"/>
              <a:t> </a:t>
            </a:r>
            <a:r>
              <a:rPr lang="en-GB" dirty="0" err="1"/>
              <a:t>parallellogrammethode</a:t>
            </a:r>
            <a:r>
              <a:rPr lang="en-GB" dirty="0"/>
              <a:t>.</a:t>
            </a:r>
            <a:endParaRPr dirty="0"/>
          </a:p>
          <a:p>
            <a:pPr marL="0" lvl="0" indent="0" algn="l" rtl="0">
              <a:spcBef>
                <a:spcPts val="0"/>
              </a:spcBef>
              <a:spcAft>
                <a:spcPts val="0"/>
              </a:spcAft>
              <a:buClr>
                <a:schemeClr val="dk1"/>
              </a:buClr>
              <a:buSzPts val="1100"/>
              <a:buFont typeface="Arial"/>
              <a:buNone/>
            </a:pPr>
            <a:r>
              <a:rPr lang="en-GB" dirty="0"/>
              <a:t>C De </a:t>
            </a:r>
            <a:r>
              <a:rPr lang="en-GB" dirty="0" err="1"/>
              <a:t>spankracht</a:t>
            </a:r>
            <a:r>
              <a:rPr lang="en-GB" dirty="0"/>
              <a:t> </a:t>
            </a:r>
            <a:r>
              <a:rPr lang="en-GB" dirty="0" err="1"/>
              <a:t>wordt</a:t>
            </a:r>
            <a:r>
              <a:rPr lang="en-GB" dirty="0"/>
              <a:t> in de </a:t>
            </a:r>
            <a:r>
              <a:rPr lang="en-GB" dirty="0" err="1"/>
              <a:t>richting</a:t>
            </a:r>
            <a:r>
              <a:rPr lang="en-GB" dirty="0"/>
              <a:t> van </a:t>
            </a:r>
            <a:r>
              <a:rPr lang="en-GB" dirty="0" err="1"/>
              <a:t>beide</a:t>
            </a:r>
            <a:r>
              <a:rPr lang="en-GB" dirty="0"/>
              <a:t> </a:t>
            </a:r>
            <a:r>
              <a:rPr lang="en-GB" dirty="0" err="1"/>
              <a:t>touwen</a:t>
            </a:r>
            <a:r>
              <a:rPr lang="en-GB" dirty="0"/>
              <a:t> </a:t>
            </a:r>
            <a:r>
              <a:rPr lang="en-GB" dirty="0" err="1"/>
              <a:t>geleverd</a:t>
            </a:r>
            <a:r>
              <a:rPr lang="en-GB" dirty="0"/>
              <a:t>, </a:t>
            </a:r>
            <a:r>
              <a:rPr lang="en-GB" dirty="0" err="1"/>
              <a:t>niet</a:t>
            </a:r>
            <a:r>
              <a:rPr lang="en-GB" dirty="0"/>
              <a:t> </a:t>
            </a:r>
            <a:r>
              <a:rPr lang="en-GB" dirty="0" err="1"/>
              <a:t>loodrecht</a:t>
            </a:r>
            <a:r>
              <a:rPr lang="en-GB" dirty="0"/>
              <a:t> </a:t>
            </a:r>
            <a:r>
              <a:rPr lang="en-GB" dirty="0" err="1"/>
              <a:t>omhoog</a:t>
            </a:r>
            <a:r>
              <a:rPr lang="en-GB" dirty="0"/>
              <a:t>.</a:t>
            </a:r>
            <a:endParaRPr dirty="0"/>
          </a:p>
          <a:p>
            <a:pPr marL="0" lvl="0" indent="0" algn="l" rtl="0">
              <a:spcBef>
                <a:spcPts val="0"/>
              </a:spcBef>
              <a:spcAft>
                <a:spcPts val="0"/>
              </a:spcAft>
              <a:buClr>
                <a:schemeClr val="dk1"/>
              </a:buClr>
              <a:buSzPts val="1100"/>
              <a:buFont typeface="Arial"/>
              <a:buNone/>
            </a:pPr>
            <a:r>
              <a:rPr lang="en-GB" dirty="0"/>
              <a:t>D </a:t>
            </a:r>
            <a:r>
              <a:rPr lang="en-GB" dirty="0" err="1"/>
              <a:t>Dit</a:t>
            </a:r>
            <a:r>
              <a:rPr lang="en-GB" dirty="0"/>
              <a:t> is de </a:t>
            </a:r>
            <a:r>
              <a:rPr lang="en-GB" dirty="0" err="1"/>
              <a:t>klassieke</a:t>
            </a:r>
            <a:r>
              <a:rPr lang="en-GB" dirty="0"/>
              <a:t> </a:t>
            </a:r>
            <a:r>
              <a:rPr lang="en-GB" dirty="0" err="1"/>
              <a:t>misconceptie</a:t>
            </a:r>
            <a:r>
              <a:rPr lang="en-GB" dirty="0"/>
              <a:t>: de </a:t>
            </a:r>
            <a:r>
              <a:rPr lang="en-GB" dirty="0" err="1"/>
              <a:t>hulplijnen</a:t>
            </a:r>
            <a:r>
              <a:rPr lang="en-GB" dirty="0"/>
              <a:t> </a:t>
            </a:r>
            <a:r>
              <a:rPr lang="en-GB" dirty="0" err="1"/>
              <a:t>loodrecht</a:t>
            </a:r>
            <a:r>
              <a:rPr lang="en-GB" dirty="0"/>
              <a:t> op de </a:t>
            </a:r>
            <a:r>
              <a:rPr lang="en-GB" dirty="0" err="1"/>
              <a:t>te</a:t>
            </a:r>
            <a:r>
              <a:rPr lang="en-GB" dirty="0"/>
              <a:t> </a:t>
            </a:r>
            <a:r>
              <a:rPr lang="en-GB" dirty="0" err="1"/>
              <a:t>ontbinden</a:t>
            </a:r>
            <a:r>
              <a:rPr lang="en-GB" dirty="0"/>
              <a:t> </a:t>
            </a:r>
            <a:r>
              <a:rPr lang="en-GB" dirty="0" err="1"/>
              <a:t>richtingen</a:t>
            </a:r>
            <a:r>
              <a:rPr lang="en-GB" dirty="0"/>
              <a:t> </a:t>
            </a:r>
            <a:r>
              <a:rPr lang="en-GB" dirty="0" err="1"/>
              <a:t>getekend</a:t>
            </a:r>
            <a:r>
              <a:rPr lang="en-GB" dirty="0"/>
              <a:t>. </a:t>
            </a:r>
            <a:r>
              <a:rPr lang="en-GB" dirty="0" err="1"/>
              <a:t>Dit</a:t>
            </a:r>
            <a:r>
              <a:rPr lang="en-GB" dirty="0"/>
              <a:t> </a:t>
            </a:r>
            <a:r>
              <a:rPr lang="en-GB" dirty="0" err="1"/>
              <a:t>geeft</a:t>
            </a:r>
            <a:r>
              <a:rPr lang="en-GB" dirty="0"/>
              <a:t> </a:t>
            </a:r>
            <a:r>
              <a:rPr lang="en-GB" dirty="0" err="1"/>
              <a:t>een</a:t>
            </a:r>
            <a:r>
              <a:rPr lang="en-GB" dirty="0"/>
              <a:t> </a:t>
            </a:r>
            <a:r>
              <a:rPr lang="en-GB" dirty="0" err="1"/>
              <a:t>vliegervorm</a:t>
            </a:r>
            <a:r>
              <a:rPr lang="en-GB" dirty="0"/>
              <a:t>, maar is </a:t>
            </a:r>
            <a:r>
              <a:rPr lang="en-GB" dirty="0" err="1"/>
              <a:t>niet</a:t>
            </a:r>
            <a:r>
              <a:rPr lang="en-GB" dirty="0"/>
              <a:t> </a:t>
            </a:r>
            <a:r>
              <a:rPr lang="en-GB" dirty="0" err="1"/>
              <a:t>juist</a:t>
            </a:r>
            <a:r>
              <a:rPr lang="en-GB" dirty="0"/>
              <a:t>.</a:t>
            </a:r>
            <a:endParaRPr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endParaRPr dirty="0"/>
          </a:p>
        </p:txBody>
      </p:sp>
      <p:sp>
        <p:nvSpPr>
          <p:cNvPr id="246" name="Google Shape;246;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De </a:t>
            </a:r>
            <a:r>
              <a:rPr lang="en-GB" dirty="0" err="1"/>
              <a:t>normaalkracht</a:t>
            </a:r>
            <a:r>
              <a:rPr lang="en-GB" dirty="0"/>
              <a:t> </a:t>
            </a:r>
            <a:r>
              <a:rPr lang="en-GB" dirty="0" err="1"/>
              <a:t>Fn</a:t>
            </a:r>
            <a:r>
              <a:rPr lang="en-GB" dirty="0"/>
              <a:t> is </a:t>
            </a:r>
            <a:r>
              <a:rPr lang="en-GB" dirty="0" err="1"/>
              <a:t>vaak</a:t>
            </a:r>
            <a:r>
              <a:rPr lang="en-GB" dirty="0"/>
              <a:t> </a:t>
            </a:r>
            <a:r>
              <a:rPr lang="en-GB" dirty="0" err="1"/>
              <a:t>gelijk</a:t>
            </a:r>
            <a:r>
              <a:rPr lang="en-GB" dirty="0"/>
              <a:t> </a:t>
            </a:r>
            <a:r>
              <a:rPr lang="en-GB" dirty="0" err="1"/>
              <a:t>aan</a:t>
            </a:r>
            <a:r>
              <a:rPr lang="en-GB" dirty="0"/>
              <a:t> de </a:t>
            </a:r>
            <a:r>
              <a:rPr lang="en-GB" dirty="0" err="1"/>
              <a:t>zwaartekracht</a:t>
            </a:r>
            <a:r>
              <a:rPr lang="en-GB" dirty="0"/>
              <a:t> Fz, </a:t>
            </a:r>
            <a:r>
              <a:rPr lang="en-GB" dirty="0" err="1"/>
              <a:t>bijvoorbeeld</a:t>
            </a:r>
            <a:r>
              <a:rPr lang="en-GB" dirty="0"/>
              <a:t> </a:t>
            </a:r>
            <a:r>
              <a:rPr lang="en-GB" dirty="0" err="1"/>
              <a:t>als</a:t>
            </a:r>
            <a:r>
              <a:rPr lang="en-GB" dirty="0"/>
              <a:t> </a:t>
            </a:r>
            <a:r>
              <a:rPr lang="en-GB" dirty="0" err="1"/>
              <a:t>een</a:t>
            </a:r>
            <a:r>
              <a:rPr lang="en-GB" dirty="0"/>
              <a:t> </a:t>
            </a:r>
            <a:r>
              <a:rPr lang="en-GB" dirty="0" err="1"/>
              <a:t>voorwerp</a:t>
            </a:r>
            <a:r>
              <a:rPr lang="en-GB" dirty="0"/>
              <a:t> </a:t>
            </a:r>
            <a:r>
              <a:rPr lang="en-GB" dirty="0" err="1"/>
              <a:t>langs</a:t>
            </a:r>
            <a:r>
              <a:rPr lang="en-GB" dirty="0"/>
              <a:t> </a:t>
            </a:r>
            <a:r>
              <a:rPr lang="en-GB" dirty="0" err="1"/>
              <a:t>een</a:t>
            </a:r>
            <a:r>
              <a:rPr lang="en-GB" dirty="0"/>
              <a:t> </a:t>
            </a:r>
            <a:r>
              <a:rPr lang="en-GB" dirty="0" err="1"/>
              <a:t>horizontaal</a:t>
            </a:r>
            <a:r>
              <a:rPr lang="en-GB" dirty="0"/>
              <a:t> </a:t>
            </a:r>
            <a:r>
              <a:rPr lang="en-GB" dirty="0" err="1"/>
              <a:t>vlak</a:t>
            </a:r>
            <a:r>
              <a:rPr lang="en-GB" dirty="0"/>
              <a:t> </a:t>
            </a:r>
            <a:r>
              <a:rPr lang="en-GB" dirty="0" err="1"/>
              <a:t>beweegt</a:t>
            </a:r>
            <a:r>
              <a:rPr lang="en-GB" dirty="0"/>
              <a:t>. Maar het </a:t>
            </a:r>
            <a:r>
              <a:rPr lang="en-GB" dirty="0" err="1"/>
              <a:t>niet</a:t>
            </a:r>
            <a:r>
              <a:rPr lang="en-GB" dirty="0"/>
              <a:t> </a:t>
            </a:r>
            <a:r>
              <a:rPr lang="en-GB" dirty="0" err="1"/>
              <a:t>altijd</a:t>
            </a:r>
            <a:r>
              <a:rPr lang="en-GB" dirty="0"/>
              <a:t> </a:t>
            </a:r>
            <a:r>
              <a:rPr lang="en-GB" dirty="0" err="1"/>
              <a:t>waar</a:t>
            </a:r>
            <a:r>
              <a:rPr lang="en-GB" dirty="0"/>
              <a:t>!</a:t>
            </a:r>
            <a:endParaRPr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r>
              <a:rPr lang="en-GB" dirty="0"/>
              <a:t>A </a:t>
            </a:r>
            <a:r>
              <a:rPr lang="en-GB" dirty="0" err="1"/>
              <a:t>Klassieke</a:t>
            </a:r>
            <a:r>
              <a:rPr lang="en-GB" dirty="0"/>
              <a:t> </a:t>
            </a:r>
            <a:r>
              <a:rPr lang="en-GB" dirty="0" err="1"/>
              <a:t>misconceptie</a:t>
            </a:r>
            <a:r>
              <a:rPr lang="en-GB" dirty="0"/>
              <a:t>: </a:t>
            </a:r>
            <a:r>
              <a:rPr lang="en-GB" dirty="0" err="1"/>
              <a:t>Fn</a:t>
            </a:r>
            <a:r>
              <a:rPr lang="en-GB" dirty="0"/>
              <a:t> is </a:t>
            </a:r>
            <a:r>
              <a:rPr lang="en-GB" dirty="0" err="1"/>
              <a:t>altijd</a:t>
            </a:r>
            <a:r>
              <a:rPr lang="en-GB" dirty="0"/>
              <a:t> </a:t>
            </a:r>
            <a:r>
              <a:rPr lang="en-GB" dirty="0" err="1"/>
              <a:t>tegengesteld</a:t>
            </a:r>
            <a:r>
              <a:rPr lang="en-GB" dirty="0"/>
              <a:t> </a:t>
            </a:r>
            <a:r>
              <a:rPr lang="en-GB" dirty="0" err="1"/>
              <a:t>aan</a:t>
            </a:r>
            <a:r>
              <a:rPr lang="en-GB" dirty="0"/>
              <a:t> Fz. Op </a:t>
            </a:r>
            <a:r>
              <a:rPr lang="en-GB" dirty="0" err="1"/>
              <a:t>een</a:t>
            </a:r>
            <a:r>
              <a:rPr lang="en-GB" dirty="0"/>
              <a:t> </a:t>
            </a:r>
            <a:r>
              <a:rPr lang="en-GB" dirty="0" err="1"/>
              <a:t>helling</a:t>
            </a:r>
            <a:r>
              <a:rPr lang="en-GB" dirty="0"/>
              <a:t> </a:t>
            </a:r>
            <a:r>
              <a:rPr lang="en-GB" dirty="0" err="1"/>
              <a:t>geldt</a:t>
            </a:r>
            <a:r>
              <a:rPr lang="en-GB" dirty="0"/>
              <a:t> </a:t>
            </a:r>
            <a:r>
              <a:rPr lang="en-GB" dirty="0" err="1"/>
              <a:t>dat</a:t>
            </a:r>
            <a:r>
              <a:rPr lang="en-GB" dirty="0"/>
              <a:t> </a:t>
            </a:r>
            <a:r>
              <a:rPr lang="en-GB" dirty="0" err="1"/>
              <a:t>niet</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B Ook </a:t>
            </a:r>
            <a:r>
              <a:rPr lang="en-GB" dirty="0" err="1"/>
              <a:t>hier</a:t>
            </a:r>
            <a:r>
              <a:rPr lang="en-GB" dirty="0"/>
              <a:t> is </a:t>
            </a:r>
            <a:r>
              <a:rPr lang="en-GB" dirty="0" err="1"/>
              <a:t>Fn</a:t>
            </a:r>
            <a:r>
              <a:rPr lang="en-GB" dirty="0"/>
              <a:t> </a:t>
            </a:r>
            <a:r>
              <a:rPr lang="en-GB" dirty="0" err="1"/>
              <a:t>tegengesteld</a:t>
            </a:r>
            <a:r>
              <a:rPr lang="en-GB" dirty="0"/>
              <a:t> </a:t>
            </a:r>
            <a:r>
              <a:rPr lang="en-GB" dirty="0" err="1"/>
              <a:t>aan</a:t>
            </a:r>
            <a:r>
              <a:rPr lang="en-GB" dirty="0"/>
              <a:t> Fz </a:t>
            </a:r>
            <a:r>
              <a:rPr lang="en-GB" dirty="0" err="1"/>
              <a:t>getekend</a:t>
            </a:r>
            <a:r>
              <a:rPr lang="en-GB" dirty="0"/>
              <a:t>. </a:t>
            </a:r>
            <a:r>
              <a:rPr lang="en-GB" dirty="0" err="1"/>
              <a:t>Fn</a:t>
            </a:r>
            <a:r>
              <a:rPr lang="en-GB" dirty="0"/>
              <a:t> </a:t>
            </a:r>
            <a:r>
              <a:rPr lang="en-GB" dirty="0" err="1"/>
              <a:t>werkt</a:t>
            </a:r>
            <a:r>
              <a:rPr lang="en-GB" dirty="0"/>
              <a:t> </a:t>
            </a:r>
            <a:r>
              <a:rPr lang="en-GB" dirty="0" err="1"/>
              <a:t>loodrecht</a:t>
            </a:r>
            <a:r>
              <a:rPr lang="en-GB" dirty="0"/>
              <a:t> op het </a:t>
            </a:r>
            <a:r>
              <a:rPr lang="en-GB" dirty="0" err="1"/>
              <a:t>oppervlak</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C </a:t>
            </a:r>
            <a:r>
              <a:rPr lang="en-GB" dirty="0" err="1"/>
              <a:t>Fn</a:t>
            </a:r>
            <a:r>
              <a:rPr lang="en-GB" dirty="0"/>
              <a:t> is </a:t>
            </a:r>
            <a:r>
              <a:rPr lang="en-GB" dirty="0" err="1"/>
              <a:t>hier</a:t>
            </a:r>
            <a:r>
              <a:rPr lang="en-GB" dirty="0"/>
              <a:t> in de </a:t>
            </a:r>
            <a:r>
              <a:rPr lang="en-GB" dirty="0" err="1"/>
              <a:t>juiste</a:t>
            </a:r>
            <a:r>
              <a:rPr lang="en-GB" dirty="0"/>
              <a:t> </a:t>
            </a:r>
            <a:r>
              <a:rPr lang="en-GB" dirty="0" err="1"/>
              <a:t>richting</a:t>
            </a:r>
            <a:r>
              <a:rPr lang="en-GB" dirty="0"/>
              <a:t> </a:t>
            </a:r>
            <a:r>
              <a:rPr lang="en-GB" dirty="0" err="1"/>
              <a:t>en</a:t>
            </a:r>
            <a:r>
              <a:rPr lang="en-GB" dirty="0"/>
              <a:t> in de </a:t>
            </a:r>
            <a:r>
              <a:rPr lang="en-GB" dirty="0" err="1"/>
              <a:t>juiste</a:t>
            </a:r>
            <a:r>
              <a:rPr lang="en-GB" dirty="0"/>
              <a:t> </a:t>
            </a:r>
            <a:r>
              <a:rPr lang="en-GB" dirty="0" err="1"/>
              <a:t>verhouding</a:t>
            </a:r>
            <a:r>
              <a:rPr lang="en-GB" dirty="0"/>
              <a:t> </a:t>
            </a:r>
            <a:r>
              <a:rPr lang="en-GB" dirty="0" err="1"/>
              <a:t>getekend</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D </a:t>
            </a:r>
            <a:r>
              <a:rPr lang="en-GB" dirty="0" err="1"/>
              <a:t>Fn</a:t>
            </a:r>
            <a:r>
              <a:rPr lang="en-GB" dirty="0"/>
              <a:t> is </a:t>
            </a:r>
            <a:r>
              <a:rPr lang="en-GB" dirty="0" err="1"/>
              <a:t>hier</a:t>
            </a:r>
            <a:r>
              <a:rPr lang="en-GB" dirty="0"/>
              <a:t> in de </a:t>
            </a:r>
            <a:r>
              <a:rPr lang="en-GB" dirty="0" err="1"/>
              <a:t>juiste</a:t>
            </a:r>
            <a:r>
              <a:rPr lang="en-GB" dirty="0"/>
              <a:t> </a:t>
            </a:r>
            <a:r>
              <a:rPr lang="en-GB" dirty="0" err="1"/>
              <a:t>richting</a:t>
            </a:r>
            <a:r>
              <a:rPr lang="en-GB" dirty="0"/>
              <a:t>, maar </a:t>
            </a:r>
            <a:r>
              <a:rPr lang="en-GB" dirty="0" err="1"/>
              <a:t>te</a:t>
            </a:r>
            <a:r>
              <a:rPr lang="en-GB" dirty="0"/>
              <a:t> </a:t>
            </a:r>
            <a:r>
              <a:rPr lang="en-GB" dirty="0" err="1"/>
              <a:t>klein</a:t>
            </a:r>
            <a:r>
              <a:rPr lang="en-GB" dirty="0"/>
              <a:t>. </a:t>
            </a:r>
            <a:endParaRPr dirty="0"/>
          </a:p>
          <a:p>
            <a:pPr marL="0" lvl="0" indent="0" algn="l" rtl="0">
              <a:lnSpc>
                <a:spcPct val="100000"/>
              </a:lnSpc>
              <a:spcBef>
                <a:spcPts val="0"/>
              </a:spcBef>
              <a:spcAft>
                <a:spcPts val="0"/>
              </a:spcAft>
              <a:buClr>
                <a:schemeClr val="dk1"/>
              </a:buClr>
              <a:buSzPts val="1100"/>
              <a:buFont typeface="Arial"/>
              <a:buNone/>
            </a:pPr>
            <a:r>
              <a:rPr lang="en-GB" dirty="0"/>
              <a:t>E </a:t>
            </a:r>
            <a:r>
              <a:rPr lang="en-GB" dirty="0" err="1"/>
              <a:t>Fn</a:t>
            </a:r>
            <a:r>
              <a:rPr lang="en-GB" dirty="0"/>
              <a:t> is </a:t>
            </a:r>
            <a:r>
              <a:rPr lang="en-GB" dirty="0" err="1"/>
              <a:t>hier</a:t>
            </a:r>
            <a:r>
              <a:rPr lang="en-GB" dirty="0"/>
              <a:t> in de </a:t>
            </a:r>
            <a:r>
              <a:rPr lang="en-GB" dirty="0" err="1"/>
              <a:t>juiste</a:t>
            </a:r>
            <a:r>
              <a:rPr lang="en-GB" dirty="0"/>
              <a:t> </a:t>
            </a:r>
            <a:r>
              <a:rPr lang="en-GB" dirty="0" err="1"/>
              <a:t>richting</a:t>
            </a:r>
            <a:r>
              <a:rPr lang="en-GB" dirty="0"/>
              <a:t>, maar de </a:t>
            </a:r>
            <a:r>
              <a:rPr lang="en-GB" dirty="0" err="1"/>
              <a:t>groot</a:t>
            </a:r>
            <a:r>
              <a:rPr lang="en-GB" dirty="0"/>
              <a:t> </a:t>
            </a:r>
            <a:r>
              <a:rPr lang="en-GB" dirty="0" err="1"/>
              <a:t>getekend</a:t>
            </a:r>
            <a:r>
              <a:rPr lang="en-GB" dirty="0"/>
              <a:t>.</a:t>
            </a:r>
            <a:endParaRPr dirty="0"/>
          </a:p>
        </p:txBody>
      </p:sp>
      <p:sp>
        <p:nvSpPr>
          <p:cNvPr id="335" name="Google Shape;335;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Google Shape;429;p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denken</a:t>
            </a:r>
            <a:r>
              <a:rPr lang="en-GB" dirty="0"/>
              <a:t> </a:t>
            </a:r>
            <a:r>
              <a:rPr lang="en-GB" dirty="0" err="1"/>
              <a:t>dat</a:t>
            </a:r>
            <a:r>
              <a:rPr lang="en-GB" dirty="0"/>
              <a:t> er </a:t>
            </a:r>
            <a:r>
              <a:rPr lang="en-GB" dirty="0" err="1"/>
              <a:t>een</a:t>
            </a:r>
            <a:r>
              <a:rPr lang="en-GB" dirty="0"/>
              <a:t> ‘</a:t>
            </a:r>
            <a:r>
              <a:rPr lang="en-GB" dirty="0" err="1"/>
              <a:t>voorwaartse</a:t>
            </a:r>
            <a:r>
              <a:rPr lang="en-GB" dirty="0"/>
              <a:t> </a:t>
            </a:r>
            <a:r>
              <a:rPr lang="en-GB" dirty="0" err="1"/>
              <a:t>kracht</a:t>
            </a:r>
            <a:r>
              <a:rPr lang="en-GB" dirty="0"/>
              <a:t>’ op de </a:t>
            </a:r>
            <a:r>
              <a:rPr lang="en-GB" dirty="0" err="1"/>
              <a:t>bal</a:t>
            </a:r>
            <a:r>
              <a:rPr lang="en-GB" dirty="0"/>
              <a:t> </a:t>
            </a:r>
            <a:r>
              <a:rPr lang="en-GB" dirty="0" err="1"/>
              <a:t>moet</a:t>
            </a:r>
            <a:r>
              <a:rPr lang="en-GB" dirty="0"/>
              <a:t> </a:t>
            </a:r>
            <a:r>
              <a:rPr lang="en-GB" dirty="0" err="1"/>
              <a:t>werken</a:t>
            </a:r>
            <a:r>
              <a:rPr lang="en-GB" dirty="0"/>
              <a:t> om hem in </a:t>
            </a:r>
            <a:r>
              <a:rPr lang="en-GB" dirty="0" err="1"/>
              <a:t>beweging</a:t>
            </a:r>
            <a:r>
              <a:rPr lang="en-GB" dirty="0"/>
              <a:t> </a:t>
            </a:r>
            <a:r>
              <a:rPr lang="en-GB" dirty="0" err="1"/>
              <a:t>te</a:t>
            </a:r>
            <a:r>
              <a:rPr lang="en-GB" dirty="0"/>
              <a:t> </a:t>
            </a:r>
            <a:r>
              <a:rPr lang="en-GB" dirty="0" err="1"/>
              <a:t>houden</a:t>
            </a:r>
            <a:r>
              <a:rPr lang="en-GB" dirty="0"/>
              <a:t>. In </a:t>
            </a:r>
            <a:r>
              <a:rPr lang="en-GB" dirty="0" err="1"/>
              <a:t>werkelijkheid</a:t>
            </a:r>
            <a:r>
              <a:rPr lang="en-GB" dirty="0"/>
              <a:t> </a:t>
            </a:r>
            <a:r>
              <a:rPr lang="en-GB" dirty="0" err="1"/>
              <a:t>werken</a:t>
            </a:r>
            <a:r>
              <a:rPr lang="en-GB" dirty="0"/>
              <a:t> er in </a:t>
            </a:r>
            <a:r>
              <a:rPr lang="en-GB" dirty="0" err="1"/>
              <a:t>situatie</a:t>
            </a:r>
            <a:r>
              <a:rPr lang="en-GB" dirty="0"/>
              <a:t> (II) </a:t>
            </a:r>
            <a:r>
              <a:rPr lang="en-GB" dirty="0" err="1"/>
              <a:t>alleen</a:t>
            </a:r>
            <a:r>
              <a:rPr lang="en-GB" dirty="0"/>
              <a:t> </a:t>
            </a:r>
            <a:r>
              <a:rPr lang="en-GB" dirty="0" err="1"/>
              <a:t>krachten</a:t>
            </a:r>
            <a:r>
              <a:rPr lang="en-GB" dirty="0"/>
              <a:t> </a:t>
            </a:r>
            <a:r>
              <a:rPr lang="en-GB" dirty="0" err="1"/>
              <a:t>omlaag</a:t>
            </a:r>
            <a:r>
              <a:rPr lang="en-GB" dirty="0"/>
              <a:t>.</a:t>
            </a:r>
            <a:endParaRPr dirty="0"/>
          </a:p>
          <a:p>
            <a:pPr marL="0" lvl="0" indent="0" algn="l" rtl="0">
              <a:lnSpc>
                <a:spcPct val="100000"/>
              </a:lnSpc>
              <a:spcBef>
                <a:spcPts val="0"/>
              </a:spcBef>
              <a:spcAft>
                <a:spcPts val="0"/>
              </a:spcAft>
              <a:buClr>
                <a:schemeClr val="dk1"/>
              </a:buClr>
              <a:buSzPts val="1100"/>
              <a:buFont typeface="Arial"/>
              <a:buNone/>
            </a:pPr>
            <a:endParaRPr lang="nl-NL" dirty="0"/>
          </a:p>
          <a:p>
            <a:pPr marL="0" lvl="0" indent="0" algn="l" rtl="0">
              <a:lnSpc>
                <a:spcPct val="100000"/>
              </a:lnSpc>
              <a:spcBef>
                <a:spcPts val="0"/>
              </a:spcBef>
              <a:spcAft>
                <a:spcPts val="0"/>
              </a:spcAft>
              <a:buClr>
                <a:schemeClr val="dk1"/>
              </a:buClr>
              <a:buSzPts val="1100"/>
              <a:buFont typeface="Arial"/>
              <a:buNone/>
            </a:pPr>
            <a:r>
              <a:rPr lang="nl-NL" dirty="0"/>
              <a:t>Uitwerking: Op de bal werken sowieso zwaartekracht en luchtwrijvingskracht. De gooikracht kan niet meer werken, die werkt alleen zolang er contact is tussen de bal en de hand.</a:t>
            </a:r>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r>
              <a:rPr lang="en-GB" dirty="0"/>
              <a:t>A Fout. </a:t>
            </a:r>
            <a:r>
              <a:rPr lang="en-GB" dirty="0" err="1"/>
              <a:t>Veel</a:t>
            </a:r>
            <a:r>
              <a:rPr lang="en-GB" dirty="0"/>
              <a:t> </a:t>
            </a:r>
            <a:r>
              <a:rPr lang="en-GB" dirty="0" err="1"/>
              <a:t>leerlingen</a:t>
            </a:r>
            <a:r>
              <a:rPr lang="en-GB" dirty="0"/>
              <a:t> </a:t>
            </a:r>
            <a:r>
              <a:rPr lang="en-GB" dirty="0" err="1"/>
              <a:t>denken</a:t>
            </a:r>
            <a:r>
              <a:rPr lang="en-GB" dirty="0"/>
              <a:t> </a:t>
            </a:r>
            <a:r>
              <a:rPr lang="en-GB" dirty="0" err="1"/>
              <a:t>dat</a:t>
            </a:r>
            <a:r>
              <a:rPr lang="en-GB" dirty="0"/>
              <a:t> de </a:t>
            </a:r>
            <a:r>
              <a:rPr lang="en-GB" dirty="0" err="1"/>
              <a:t>gooikracht</a:t>
            </a:r>
            <a:r>
              <a:rPr lang="en-GB" dirty="0"/>
              <a:t> de </a:t>
            </a:r>
            <a:r>
              <a:rPr lang="en-GB" dirty="0" err="1"/>
              <a:t>gehele</a:t>
            </a:r>
            <a:r>
              <a:rPr lang="en-GB" dirty="0"/>
              <a:t> </a:t>
            </a:r>
            <a:r>
              <a:rPr lang="en-GB" dirty="0" err="1"/>
              <a:t>weg</a:t>
            </a:r>
            <a:r>
              <a:rPr lang="en-GB" dirty="0"/>
              <a:t> </a:t>
            </a:r>
            <a:r>
              <a:rPr lang="en-GB" dirty="0" err="1"/>
              <a:t>omhoog</a:t>
            </a:r>
            <a:r>
              <a:rPr lang="en-GB" dirty="0"/>
              <a:t> </a:t>
            </a:r>
            <a:r>
              <a:rPr lang="en-GB" dirty="0" err="1"/>
              <a:t>werkt</a:t>
            </a:r>
            <a:r>
              <a:rPr lang="en-GB" dirty="0"/>
              <a:t>. Alleen </a:t>
            </a:r>
            <a:r>
              <a:rPr lang="en-GB" dirty="0" err="1"/>
              <a:t>als</a:t>
            </a:r>
            <a:r>
              <a:rPr lang="en-GB" dirty="0"/>
              <a:t> de hand de </a:t>
            </a:r>
            <a:r>
              <a:rPr lang="en-GB" dirty="0" err="1"/>
              <a:t>bal</a:t>
            </a:r>
            <a:r>
              <a:rPr lang="en-GB" dirty="0"/>
              <a:t> </a:t>
            </a:r>
            <a:r>
              <a:rPr lang="en-GB" dirty="0" err="1"/>
              <a:t>raak</a:t>
            </a:r>
            <a:r>
              <a:rPr lang="en-GB" dirty="0"/>
              <a:t> is </a:t>
            </a:r>
            <a:r>
              <a:rPr lang="en-GB" dirty="0" err="1"/>
              <a:t>daar</a:t>
            </a:r>
            <a:r>
              <a:rPr lang="en-GB" dirty="0"/>
              <a:t> </a:t>
            </a:r>
            <a:r>
              <a:rPr lang="en-GB" dirty="0" err="1"/>
              <a:t>sprake</a:t>
            </a:r>
            <a:r>
              <a:rPr lang="en-GB" dirty="0"/>
              <a:t> van.</a:t>
            </a:r>
            <a:endParaRPr dirty="0"/>
          </a:p>
          <a:p>
            <a:pPr marL="0" lvl="0" indent="0" algn="l" rtl="0">
              <a:lnSpc>
                <a:spcPct val="100000"/>
              </a:lnSpc>
              <a:spcBef>
                <a:spcPts val="0"/>
              </a:spcBef>
              <a:spcAft>
                <a:spcPts val="0"/>
              </a:spcAft>
              <a:buClr>
                <a:schemeClr val="dk1"/>
              </a:buClr>
              <a:buSzPts val="1100"/>
              <a:buFont typeface="Arial"/>
              <a:buNone/>
            </a:pPr>
            <a:r>
              <a:rPr lang="en-GB" dirty="0"/>
              <a:t>B </a:t>
            </a:r>
            <a:r>
              <a:rPr lang="en-GB" dirty="0" err="1"/>
              <a:t>Zwaartekracht</a:t>
            </a:r>
            <a:r>
              <a:rPr lang="en-GB" dirty="0"/>
              <a:t> </a:t>
            </a:r>
            <a:r>
              <a:rPr lang="en-GB" dirty="0" err="1"/>
              <a:t>werkt</a:t>
            </a:r>
            <a:r>
              <a:rPr lang="en-GB" dirty="0"/>
              <a:t> </a:t>
            </a:r>
            <a:r>
              <a:rPr lang="en-GB" dirty="0" err="1"/>
              <a:t>altijd</a:t>
            </a:r>
            <a:r>
              <a:rPr lang="en-GB" dirty="0"/>
              <a:t>, </a:t>
            </a:r>
            <a:r>
              <a:rPr lang="en-GB" dirty="0" err="1"/>
              <a:t>en</a:t>
            </a:r>
            <a:r>
              <a:rPr lang="en-GB" dirty="0"/>
              <a:t> de </a:t>
            </a:r>
            <a:r>
              <a:rPr lang="en-GB" dirty="0" err="1"/>
              <a:t>gooikracht</a:t>
            </a:r>
            <a:r>
              <a:rPr lang="en-GB" dirty="0"/>
              <a:t> </a:t>
            </a:r>
            <a:r>
              <a:rPr lang="en-GB" dirty="0" err="1"/>
              <a:t>werkt</a:t>
            </a:r>
            <a:r>
              <a:rPr lang="en-GB" dirty="0"/>
              <a:t> </a:t>
            </a:r>
            <a:r>
              <a:rPr lang="en-GB" dirty="0" err="1"/>
              <a:t>niet</a:t>
            </a:r>
            <a:r>
              <a:rPr lang="en-GB" dirty="0"/>
              <a:t> </a:t>
            </a:r>
            <a:r>
              <a:rPr lang="en-GB" dirty="0" err="1"/>
              <a:t>meer</a:t>
            </a:r>
            <a:r>
              <a:rPr lang="en-GB" dirty="0"/>
              <a:t>.</a:t>
            </a:r>
            <a:endParaRPr dirty="0"/>
          </a:p>
          <a:p>
            <a:pPr marL="0" lvl="0" indent="0" algn="l" rtl="0">
              <a:lnSpc>
                <a:spcPct val="100000"/>
              </a:lnSpc>
              <a:spcBef>
                <a:spcPts val="0"/>
              </a:spcBef>
              <a:spcAft>
                <a:spcPts val="0"/>
              </a:spcAft>
              <a:buClr>
                <a:schemeClr val="dk1"/>
              </a:buClr>
              <a:buSzPts val="1100"/>
              <a:buFont typeface="Arial"/>
              <a:buNone/>
            </a:pPr>
            <a:r>
              <a:rPr lang="en-GB" dirty="0"/>
              <a:t>C Zou correct </a:t>
            </a:r>
            <a:r>
              <a:rPr lang="en-GB" dirty="0" err="1"/>
              <a:t>zijn</a:t>
            </a:r>
            <a:r>
              <a:rPr lang="en-GB" dirty="0"/>
              <a:t> </a:t>
            </a:r>
            <a:r>
              <a:rPr lang="en-GB" dirty="0" err="1"/>
              <a:t>als</a:t>
            </a:r>
            <a:r>
              <a:rPr lang="en-GB" dirty="0"/>
              <a:t> </a:t>
            </a:r>
            <a:r>
              <a:rPr lang="en-GB" dirty="0" err="1"/>
              <a:t>wrijving</a:t>
            </a:r>
            <a:r>
              <a:rPr lang="en-GB" dirty="0"/>
              <a:t> </a:t>
            </a:r>
            <a:r>
              <a:rPr lang="en-GB" dirty="0" err="1"/>
              <a:t>wordt</a:t>
            </a:r>
            <a:r>
              <a:rPr lang="en-GB" dirty="0"/>
              <a:t> </a:t>
            </a:r>
            <a:r>
              <a:rPr lang="en-GB" dirty="0" err="1"/>
              <a:t>verwaarloosd</a:t>
            </a:r>
            <a:endParaRPr dirty="0"/>
          </a:p>
          <a:p>
            <a:pPr marL="0" lvl="0" indent="0" algn="l" rtl="0">
              <a:lnSpc>
                <a:spcPct val="100000"/>
              </a:lnSpc>
              <a:spcBef>
                <a:spcPts val="0"/>
              </a:spcBef>
              <a:spcAft>
                <a:spcPts val="0"/>
              </a:spcAft>
              <a:buClr>
                <a:schemeClr val="dk1"/>
              </a:buClr>
              <a:buSzPts val="1100"/>
              <a:buFont typeface="Arial"/>
              <a:buNone/>
            </a:pPr>
            <a:r>
              <a:rPr lang="en-GB" dirty="0"/>
              <a:t>D De </a:t>
            </a:r>
            <a:r>
              <a:rPr lang="en-GB" dirty="0" err="1"/>
              <a:t>gooikracht</a:t>
            </a:r>
            <a:r>
              <a:rPr lang="en-GB" dirty="0"/>
              <a:t> </a:t>
            </a:r>
            <a:r>
              <a:rPr lang="en-GB" dirty="0" err="1"/>
              <a:t>werkt</a:t>
            </a:r>
            <a:r>
              <a:rPr lang="en-GB" dirty="0"/>
              <a:t> </a:t>
            </a:r>
            <a:r>
              <a:rPr lang="en-GB" dirty="0" err="1"/>
              <a:t>alleen</a:t>
            </a:r>
            <a:r>
              <a:rPr lang="en-GB" dirty="0"/>
              <a:t> </a:t>
            </a:r>
            <a:r>
              <a:rPr lang="en-GB" dirty="0" err="1"/>
              <a:t>als</a:t>
            </a:r>
            <a:r>
              <a:rPr lang="en-GB" dirty="0"/>
              <a:t> er contact is </a:t>
            </a:r>
            <a:r>
              <a:rPr lang="en-GB" dirty="0" err="1"/>
              <a:t>tussen</a:t>
            </a:r>
            <a:r>
              <a:rPr lang="en-GB" dirty="0"/>
              <a:t> de hand </a:t>
            </a:r>
            <a:r>
              <a:rPr lang="en-GB" dirty="0" err="1"/>
              <a:t>en</a:t>
            </a:r>
            <a:r>
              <a:rPr lang="en-GB" dirty="0"/>
              <a:t> de </a:t>
            </a:r>
            <a:r>
              <a:rPr lang="en-GB" dirty="0" err="1"/>
              <a:t>bal</a:t>
            </a:r>
            <a:endParaRPr lang="en-GB" dirty="0"/>
          </a:p>
          <a:p>
            <a:pPr marL="0" lvl="0" indent="0" algn="l" rtl="0">
              <a:lnSpc>
                <a:spcPct val="100000"/>
              </a:lnSpc>
              <a:spcBef>
                <a:spcPts val="0"/>
              </a:spcBef>
              <a:spcAft>
                <a:spcPts val="0"/>
              </a:spcAft>
              <a:buClr>
                <a:schemeClr val="dk1"/>
              </a:buClr>
              <a:buSzPts val="1100"/>
              <a:buFont typeface="Arial"/>
              <a:buNone/>
            </a:pPr>
            <a:r>
              <a:rPr lang="en-GB" dirty="0"/>
              <a:t>E: Correct</a:t>
            </a:r>
            <a:endParaRPr dirty="0"/>
          </a:p>
          <a:p>
            <a:pPr marL="0" lvl="0" indent="0" algn="l" rtl="0">
              <a:lnSpc>
                <a:spcPct val="100000"/>
              </a:lnSpc>
              <a:spcBef>
                <a:spcPts val="0"/>
              </a:spcBef>
              <a:spcAft>
                <a:spcPts val="0"/>
              </a:spcAft>
              <a:buClr>
                <a:schemeClr val="dk1"/>
              </a:buClr>
              <a:buSzPts val="1100"/>
              <a:buFont typeface="Arial"/>
              <a:buNone/>
            </a:pPr>
            <a:endParaRPr dirty="0"/>
          </a:p>
        </p:txBody>
      </p:sp>
      <p:sp>
        <p:nvSpPr>
          <p:cNvPr id="430" name="Google Shape;430;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Google Shape;468;g30b992b53ef_0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dirty="0"/>
              <a:t>Misvatting: Leerlingen denken dat er een ‘voorwaartse kracht’ op de bal moet werken om hem in beweging te houden. In werkelijkheid werken er in situatie (II) alleen krachten omlaag.</a:t>
            </a:r>
          </a:p>
          <a:p>
            <a:pPr marL="0" lvl="0" indent="0" algn="l" rtl="0">
              <a:lnSpc>
                <a:spcPct val="100000"/>
              </a:lnSpc>
              <a:spcBef>
                <a:spcPts val="0"/>
              </a:spcBef>
              <a:spcAft>
                <a:spcPts val="0"/>
              </a:spcAft>
              <a:buClr>
                <a:schemeClr val="dk1"/>
              </a:buClr>
              <a:buSzPts val="1100"/>
              <a:buFont typeface="Arial"/>
              <a:buNone/>
            </a:pPr>
            <a:endParaRPr lang="nl-NL" dirty="0"/>
          </a:p>
          <a:p>
            <a:pPr marL="0" lvl="0" indent="0" algn="l" rtl="0">
              <a:lnSpc>
                <a:spcPct val="100000"/>
              </a:lnSpc>
              <a:spcBef>
                <a:spcPts val="0"/>
              </a:spcBef>
              <a:spcAft>
                <a:spcPts val="0"/>
              </a:spcAft>
              <a:buClr>
                <a:schemeClr val="dk1"/>
              </a:buClr>
              <a:buSzPts val="1100"/>
              <a:buFont typeface="Arial"/>
              <a:buNone/>
            </a:pPr>
            <a:r>
              <a:rPr lang="nl-NL" dirty="0"/>
              <a:t>Uitwerking: Op de bal werkt sowieso zwaartekracht. In situatie (III) staat de bal even stil, en werkt er dus geen </a:t>
            </a:r>
            <a:r>
              <a:rPr lang="nl-NL" dirty="0" err="1"/>
              <a:t>luchtwijvingskracht</a:t>
            </a:r>
            <a:r>
              <a:rPr lang="nl-NL" dirty="0"/>
              <a:t>. De gooikracht kan niet meer werken, die werkt alleen zolang er contact is tussen de bal en de hand.</a:t>
            </a:r>
          </a:p>
          <a:p>
            <a:pPr marL="0" lvl="0" indent="0" algn="l" rtl="0">
              <a:lnSpc>
                <a:spcPct val="100000"/>
              </a:lnSpc>
              <a:spcBef>
                <a:spcPts val="0"/>
              </a:spcBef>
              <a:spcAft>
                <a:spcPts val="0"/>
              </a:spcAft>
              <a:buClr>
                <a:schemeClr val="dk1"/>
              </a:buClr>
              <a:buSzPts val="1100"/>
              <a:buFont typeface="Arial"/>
              <a:buNone/>
            </a:pPr>
            <a:endParaRPr lang="nl-NL" dirty="0"/>
          </a:p>
          <a:p>
            <a:pPr marL="0" lvl="0" indent="0" algn="l" rtl="0">
              <a:lnSpc>
                <a:spcPct val="100000"/>
              </a:lnSpc>
              <a:spcBef>
                <a:spcPts val="0"/>
              </a:spcBef>
              <a:spcAft>
                <a:spcPts val="0"/>
              </a:spcAft>
              <a:buClr>
                <a:schemeClr val="dk1"/>
              </a:buClr>
              <a:buSzPts val="1100"/>
              <a:buFont typeface="Arial"/>
              <a:buNone/>
            </a:pPr>
            <a:r>
              <a:rPr lang="nl-NL" dirty="0"/>
              <a:t>A Fout. Veel leerlingen denken dat de gooikracht de gehele weg omhoog werkt. Alleen als de hand de bal raak is daar sprake van.</a:t>
            </a:r>
          </a:p>
          <a:p>
            <a:pPr marL="0" lvl="0" indent="0" algn="l" rtl="0">
              <a:lnSpc>
                <a:spcPct val="100000"/>
              </a:lnSpc>
              <a:spcBef>
                <a:spcPts val="0"/>
              </a:spcBef>
              <a:spcAft>
                <a:spcPts val="0"/>
              </a:spcAft>
              <a:buClr>
                <a:schemeClr val="dk1"/>
              </a:buClr>
              <a:buSzPts val="1100"/>
              <a:buFont typeface="Arial"/>
              <a:buNone/>
            </a:pPr>
            <a:r>
              <a:rPr lang="nl-NL" dirty="0"/>
              <a:t>B Zwaartekracht werkt altijd, en de gooikracht werkt niet meer.</a:t>
            </a:r>
          </a:p>
          <a:p>
            <a:pPr marL="0" lvl="0" indent="0" algn="l" rtl="0">
              <a:lnSpc>
                <a:spcPct val="100000"/>
              </a:lnSpc>
              <a:spcBef>
                <a:spcPts val="0"/>
              </a:spcBef>
              <a:spcAft>
                <a:spcPts val="0"/>
              </a:spcAft>
              <a:buClr>
                <a:schemeClr val="dk1"/>
              </a:buClr>
              <a:buSzPts val="1100"/>
              <a:buFont typeface="Arial"/>
              <a:buNone/>
            </a:pPr>
            <a:r>
              <a:rPr lang="nl-NL" dirty="0"/>
              <a:t>C Correct</a:t>
            </a:r>
          </a:p>
          <a:p>
            <a:pPr marL="0" lvl="0" indent="0" algn="l" rtl="0">
              <a:lnSpc>
                <a:spcPct val="100000"/>
              </a:lnSpc>
              <a:spcBef>
                <a:spcPts val="0"/>
              </a:spcBef>
              <a:spcAft>
                <a:spcPts val="0"/>
              </a:spcAft>
              <a:buClr>
                <a:schemeClr val="dk1"/>
              </a:buClr>
              <a:buSzPts val="1100"/>
              <a:buFont typeface="Arial"/>
              <a:buNone/>
            </a:pPr>
            <a:r>
              <a:rPr lang="nl-NL" dirty="0"/>
              <a:t>D De gooikracht werkt alleen als er contact is tussen de hand en de bal</a:t>
            </a:r>
          </a:p>
          <a:p>
            <a:pPr marL="0" lvl="0" indent="0" algn="l" rtl="0">
              <a:lnSpc>
                <a:spcPct val="100000"/>
              </a:lnSpc>
              <a:spcBef>
                <a:spcPts val="0"/>
              </a:spcBef>
              <a:spcAft>
                <a:spcPts val="0"/>
              </a:spcAft>
              <a:buClr>
                <a:schemeClr val="dk1"/>
              </a:buClr>
              <a:buSzPts val="1100"/>
              <a:buFont typeface="Arial"/>
              <a:buNone/>
            </a:pPr>
            <a:r>
              <a:rPr lang="nl-NL" dirty="0"/>
              <a:t>E: Op het hoogste punt staat de bal stil, en werkt er dus geen wrijvingskracht</a:t>
            </a:r>
          </a:p>
          <a:p>
            <a:pPr marL="0" lvl="0" indent="0" algn="l" rtl="0">
              <a:lnSpc>
                <a:spcPct val="100000"/>
              </a:lnSpc>
              <a:spcBef>
                <a:spcPts val="0"/>
              </a:spcBef>
              <a:spcAft>
                <a:spcPts val="0"/>
              </a:spcAft>
              <a:buClr>
                <a:schemeClr val="dk1"/>
              </a:buClr>
              <a:buSzPts val="1100"/>
              <a:buFont typeface="Arial"/>
              <a:buNone/>
            </a:pPr>
            <a:endParaRPr lang="nl-NL" dirty="0"/>
          </a:p>
          <a:p>
            <a:pPr marL="0" lvl="0" indent="0" algn="l" rtl="0">
              <a:lnSpc>
                <a:spcPct val="100000"/>
              </a:lnSpc>
              <a:spcBef>
                <a:spcPts val="0"/>
              </a:spcBef>
              <a:spcAft>
                <a:spcPts val="0"/>
              </a:spcAft>
              <a:buClr>
                <a:schemeClr val="dk1"/>
              </a:buClr>
              <a:buSzPts val="1100"/>
              <a:buFont typeface="Arial"/>
              <a:buNone/>
            </a:pPr>
            <a:endParaRPr dirty="0"/>
          </a:p>
        </p:txBody>
      </p:sp>
      <p:sp>
        <p:nvSpPr>
          <p:cNvPr id="469" name="Google Shape;469;g30b992b53ef_0_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7"/>
        <p:cNvGrpSpPr/>
        <p:nvPr/>
      </p:nvGrpSpPr>
      <p:grpSpPr>
        <a:xfrm>
          <a:off x="0" y="0"/>
          <a:ext cx="0" cy="0"/>
          <a:chOff x="0" y="0"/>
          <a:chExt cx="0" cy="0"/>
        </a:xfrm>
      </p:grpSpPr>
      <p:sp>
        <p:nvSpPr>
          <p:cNvPr id="538" name="Google Shape;538;p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denken</a:t>
            </a:r>
            <a:r>
              <a:rPr lang="en-GB" dirty="0"/>
              <a:t> </a:t>
            </a:r>
            <a:r>
              <a:rPr lang="en-GB" dirty="0" err="1"/>
              <a:t>dat</a:t>
            </a:r>
            <a:r>
              <a:rPr lang="en-GB" dirty="0"/>
              <a:t> er </a:t>
            </a:r>
            <a:r>
              <a:rPr lang="en-GB" dirty="0" err="1"/>
              <a:t>een</a:t>
            </a:r>
            <a:r>
              <a:rPr lang="en-GB" dirty="0"/>
              <a:t> </a:t>
            </a:r>
            <a:r>
              <a:rPr lang="en-GB" dirty="0" err="1"/>
              <a:t>kracht</a:t>
            </a:r>
            <a:r>
              <a:rPr lang="en-GB" dirty="0"/>
              <a:t> </a:t>
            </a:r>
            <a:r>
              <a:rPr lang="en-GB" dirty="0" err="1"/>
              <a:t>omhoog</a:t>
            </a:r>
            <a:r>
              <a:rPr lang="en-GB" dirty="0"/>
              <a:t> </a:t>
            </a:r>
            <a:r>
              <a:rPr lang="en-GB" dirty="0" err="1"/>
              <a:t>moet</a:t>
            </a:r>
            <a:r>
              <a:rPr lang="en-GB" dirty="0"/>
              <a:t> </a:t>
            </a:r>
            <a:r>
              <a:rPr lang="en-GB" dirty="0" err="1"/>
              <a:t>werken</a:t>
            </a:r>
            <a:r>
              <a:rPr lang="en-GB" dirty="0"/>
              <a:t> in </a:t>
            </a:r>
            <a:r>
              <a:rPr lang="en-GB" dirty="0" err="1"/>
              <a:t>situatie</a:t>
            </a:r>
            <a:r>
              <a:rPr lang="en-GB" dirty="0"/>
              <a:t> (II). Hoe </a:t>
            </a:r>
            <a:r>
              <a:rPr lang="en-GB" dirty="0" err="1"/>
              <a:t>komt</a:t>
            </a:r>
            <a:r>
              <a:rPr lang="en-GB" dirty="0"/>
              <a:t> de </a:t>
            </a:r>
            <a:r>
              <a:rPr lang="en-GB" dirty="0" err="1"/>
              <a:t>bal</a:t>
            </a:r>
            <a:r>
              <a:rPr lang="en-GB" dirty="0"/>
              <a:t> </a:t>
            </a:r>
            <a:r>
              <a:rPr lang="en-GB" dirty="0" err="1"/>
              <a:t>anders</a:t>
            </a:r>
            <a:r>
              <a:rPr lang="en-GB" dirty="0"/>
              <a:t> </a:t>
            </a:r>
            <a:r>
              <a:rPr lang="en-GB" dirty="0" err="1"/>
              <a:t>omhoog</a:t>
            </a:r>
            <a:r>
              <a:rPr lang="en-GB" dirty="0"/>
              <a:t>?</a:t>
            </a:r>
            <a:endParaRPr dirty="0"/>
          </a:p>
          <a:p>
            <a:pPr marL="0" lvl="0" indent="0" algn="l" rtl="0">
              <a:lnSpc>
                <a:spcPct val="100000"/>
              </a:lnSpc>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Clr>
                <a:schemeClr val="dk1"/>
              </a:buClr>
              <a:buSzPts val="1100"/>
              <a:buFont typeface="Arial"/>
              <a:buNone/>
            </a:pPr>
            <a:r>
              <a:rPr lang="en-GB" dirty="0"/>
              <a:t>A De </a:t>
            </a:r>
            <a:r>
              <a:rPr lang="en-GB" dirty="0" err="1"/>
              <a:t>luchtwrijving</a:t>
            </a:r>
            <a:r>
              <a:rPr lang="en-GB" dirty="0"/>
              <a:t> </a:t>
            </a:r>
            <a:r>
              <a:rPr lang="en-GB" dirty="0" err="1"/>
              <a:t>werkt</a:t>
            </a:r>
            <a:r>
              <a:rPr lang="en-GB" dirty="0"/>
              <a:t> </a:t>
            </a:r>
            <a:r>
              <a:rPr lang="en-GB" dirty="0" err="1"/>
              <a:t>altijd</a:t>
            </a:r>
            <a:r>
              <a:rPr lang="en-GB" dirty="0"/>
              <a:t> </a:t>
            </a:r>
            <a:r>
              <a:rPr lang="en-GB" dirty="0" err="1"/>
              <a:t>tegen</a:t>
            </a:r>
            <a:r>
              <a:rPr lang="en-GB" dirty="0"/>
              <a:t> de </a:t>
            </a:r>
            <a:r>
              <a:rPr lang="en-GB" dirty="0" err="1"/>
              <a:t>bewegingsrichting</a:t>
            </a:r>
            <a:r>
              <a:rPr lang="en-GB" dirty="0"/>
              <a:t> in. De </a:t>
            </a:r>
            <a:r>
              <a:rPr lang="en-GB" dirty="0" err="1"/>
              <a:t>bal</a:t>
            </a:r>
            <a:r>
              <a:rPr lang="en-GB" dirty="0"/>
              <a:t> </a:t>
            </a:r>
            <a:r>
              <a:rPr lang="en-GB" dirty="0" err="1"/>
              <a:t>beweegt</a:t>
            </a:r>
            <a:r>
              <a:rPr lang="en-GB" dirty="0"/>
              <a:t> </a:t>
            </a:r>
            <a:r>
              <a:rPr lang="en-GB" dirty="0" err="1"/>
              <a:t>hier</a:t>
            </a:r>
            <a:r>
              <a:rPr lang="en-GB" dirty="0"/>
              <a:t> </a:t>
            </a:r>
            <a:r>
              <a:rPr lang="en-GB" dirty="0" err="1"/>
              <a:t>omhoog</a:t>
            </a:r>
            <a:r>
              <a:rPr lang="en-GB" dirty="0"/>
              <a:t>, </a:t>
            </a:r>
            <a:r>
              <a:rPr lang="en-GB" dirty="0" err="1"/>
              <a:t>dus</a:t>
            </a:r>
            <a:r>
              <a:rPr lang="en-GB" dirty="0"/>
              <a:t> </a:t>
            </a:r>
            <a:r>
              <a:rPr lang="en-GB" dirty="0" err="1"/>
              <a:t>moet</a:t>
            </a:r>
            <a:r>
              <a:rPr lang="en-GB" dirty="0"/>
              <a:t> de </a:t>
            </a:r>
            <a:r>
              <a:rPr lang="en-GB" dirty="0" err="1"/>
              <a:t>luchtwrijving</a:t>
            </a:r>
            <a:r>
              <a:rPr lang="en-GB" dirty="0"/>
              <a:t> </a:t>
            </a:r>
            <a:r>
              <a:rPr lang="en-GB" dirty="0" err="1"/>
              <a:t>omlaag</a:t>
            </a:r>
            <a:r>
              <a:rPr lang="en-GB" dirty="0"/>
              <a:t> </a:t>
            </a:r>
            <a:r>
              <a:rPr lang="en-GB" dirty="0" err="1"/>
              <a:t>wijzen</a:t>
            </a:r>
            <a:r>
              <a:rPr lang="en-GB" dirty="0"/>
              <a:t>.</a:t>
            </a:r>
            <a:endParaRPr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GB" dirty="0"/>
              <a:t>B </a:t>
            </a:r>
            <a:r>
              <a:rPr lang="nl-NL" dirty="0"/>
              <a:t>De luchtwrijving werkt altijd tegen de bewegingsrichting in. De bal beweegt hier omhoog, dus moet de luchtwrijving omlaag wijzen.</a:t>
            </a:r>
          </a:p>
          <a:p>
            <a:pPr marL="0" lvl="0" indent="0" algn="l" rtl="0">
              <a:lnSpc>
                <a:spcPct val="100000"/>
              </a:lnSpc>
              <a:spcBef>
                <a:spcPts val="0"/>
              </a:spcBef>
              <a:spcAft>
                <a:spcPts val="0"/>
              </a:spcAft>
              <a:buClr>
                <a:schemeClr val="dk1"/>
              </a:buClr>
              <a:buSzPts val="1100"/>
              <a:buFont typeface="Arial"/>
              <a:buNone/>
            </a:pPr>
            <a:r>
              <a:rPr lang="en-GB" dirty="0"/>
              <a:t>C </a:t>
            </a:r>
            <a:r>
              <a:rPr lang="en-GB" dirty="0" err="1"/>
              <a:t>Beide</a:t>
            </a:r>
            <a:r>
              <a:rPr lang="en-GB" dirty="0"/>
              <a:t> </a:t>
            </a:r>
            <a:r>
              <a:rPr lang="en-GB" dirty="0" err="1"/>
              <a:t>krachten</a:t>
            </a:r>
            <a:r>
              <a:rPr lang="en-GB" dirty="0"/>
              <a:t> op de </a:t>
            </a:r>
            <a:r>
              <a:rPr lang="en-GB" dirty="0" err="1"/>
              <a:t>bal</a:t>
            </a:r>
            <a:r>
              <a:rPr lang="en-GB" dirty="0"/>
              <a:t> (Fz </a:t>
            </a:r>
            <a:r>
              <a:rPr lang="en-GB" dirty="0" err="1"/>
              <a:t>en</a:t>
            </a:r>
            <a:r>
              <a:rPr lang="en-GB" dirty="0"/>
              <a:t> </a:t>
            </a:r>
            <a:r>
              <a:rPr lang="en-GB" dirty="0" err="1"/>
              <a:t>Flw</a:t>
            </a:r>
            <a:r>
              <a:rPr lang="en-GB" dirty="0"/>
              <a:t>) </a:t>
            </a:r>
            <a:r>
              <a:rPr lang="en-GB" dirty="0" err="1"/>
              <a:t>wijzen</a:t>
            </a:r>
            <a:r>
              <a:rPr lang="en-GB" dirty="0"/>
              <a:t> </a:t>
            </a:r>
            <a:r>
              <a:rPr lang="en-GB" dirty="0" err="1"/>
              <a:t>naar</a:t>
            </a:r>
            <a:r>
              <a:rPr lang="en-GB" dirty="0"/>
              <a:t> </a:t>
            </a:r>
            <a:r>
              <a:rPr lang="en-GB" dirty="0" err="1"/>
              <a:t>beneden</a:t>
            </a:r>
            <a:r>
              <a:rPr lang="en-GB" dirty="0"/>
              <a:t>. De </a:t>
            </a:r>
            <a:r>
              <a:rPr lang="en-GB" dirty="0" err="1"/>
              <a:t>resulterende</a:t>
            </a:r>
            <a:r>
              <a:rPr lang="en-GB" dirty="0"/>
              <a:t> </a:t>
            </a:r>
            <a:r>
              <a:rPr lang="en-GB" dirty="0" err="1"/>
              <a:t>kracht</a:t>
            </a:r>
            <a:r>
              <a:rPr lang="en-GB" dirty="0"/>
              <a:t> is de </a:t>
            </a:r>
            <a:r>
              <a:rPr lang="en-GB" dirty="0" err="1"/>
              <a:t>som</a:t>
            </a:r>
            <a:r>
              <a:rPr lang="en-GB" dirty="0"/>
              <a:t> van de twee </a:t>
            </a:r>
            <a:r>
              <a:rPr lang="en-GB" dirty="0" err="1"/>
              <a:t>krachten</a:t>
            </a:r>
            <a:r>
              <a:rPr lang="en-GB" dirty="0"/>
              <a:t>, die </a:t>
            </a:r>
            <a:r>
              <a:rPr lang="en-GB" dirty="0" err="1"/>
              <a:t>moet</a:t>
            </a:r>
            <a:r>
              <a:rPr lang="en-GB" dirty="0"/>
              <a:t> </a:t>
            </a:r>
            <a:r>
              <a:rPr lang="en-GB" dirty="0" err="1"/>
              <a:t>dus</a:t>
            </a:r>
            <a:r>
              <a:rPr lang="en-GB" dirty="0"/>
              <a:t> </a:t>
            </a:r>
            <a:r>
              <a:rPr lang="en-GB" dirty="0" err="1"/>
              <a:t>ook</a:t>
            </a:r>
            <a:r>
              <a:rPr lang="en-GB" dirty="0"/>
              <a:t> </a:t>
            </a:r>
            <a:r>
              <a:rPr lang="en-GB" dirty="0" err="1"/>
              <a:t>omlaag</a:t>
            </a:r>
            <a:r>
              <a:rPr lang="en-GB" dirty="0"/>
              <a:t> </a:t>
            </a:r>
            <a:r>
              <a:rPr lang="en-GB" dirty="0" err="1"/>
              <a:t>wijzen</a:t>
            </a:r>
            <a:endParaRPr dirty="0"/>
          </a:p>
          <a:p>
            <a:pPr marL="0" lvl="0" indent="0" algn="l" rtl="0">
              <a:lnSpc>
                <a:spcPct val="100000"/>
              </a:lnSpc>
              <a:spcBef>
                <a:spcPts val="0"/>
              </a:spcBef>
              <a:spcAft>
                <a:spcPts val="0"/>
              </a:spcAft>
              <a:buClr>
                <a:schemeClr val="dk1"/>
              </a:buClr>
              <a:buSzPts val="1100"/>
              <a:buFont typeface="Arial"/>
              <a:buNone/>
            </a:pPr>
            <a:r>
              <a:rPr lang="en-GB" dirty="0"/>
              <a:t>D Correct</a:t>
            </a:r>
            <a:endParaRPr dirty="0"/>
          </a:p>
          <a:p>
            <a:pPr marL="0" lvl="0" indent="0" algn="l" rtl="0">
              <a:lnSpc>
                <a:spcPct val="100000"/>
              </a:lnSpc>
              <a:spcBef>
                <a:spcPts val="0"/>
              </a:spcBef>
              <a:spcAft>
                <a:spcPts val="0"/>
              </a:spcAft>
              <a:buClr>
                <a:schemeClr val="dk1"/>
              </a:buClr>
              <a:buSzPts val="1100"/>
              <a:buFont typeface="Arial"/>
              <a:buNone/>
            </a:pPr>
            <a:endParaRPr dirty="0"/>
          </a:p>
        </p:txBody>
      </p:sp>
      <p:sp>
        <p:nvSpPr>
          <p:cNvPr id="539" name="Google Shape;539;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6"/>
        <p:cNvGrpSpPr/>
        <p:nvPr/>
      </p:nvGrpSpPr>
      <p:grpSpPr>
        <a:xfrm>
          <a:off x="0" y="0"/>
          <a:ext cx="0" cy="0"/>
          <a:chOff x="0" y="0"/>
          <a:chExt cx="0" cy="0"/>
        </a:xfrm>
      </p:grpSpPr>
      <p:sp>
        <p:nvSpPr>
          <p:cNvPr id="597" name="Google Shape;597;p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nl-NL" dirty="0"/>
              <a:t>Misvatting: Leerlingen denken dat er een kracht omhoog moet werken in situatie (II). Hoe komt de bal anders omhoog?</a:t>
            </a:r>
          </a:p>
          <a:p>
            <a:pPr marL="0" lvl="0" indent="0" algn="l" rtl="0">
              <a:lnSpc>
                <a:spcPct val="100000"/>
              </a:lnSpc>
              <a:spcBef>
                <a:spcPts val="0"/>
              </a:spcBef>
              <a:spcAft>
                <a:spcPts val="0"/>
              </a:spcAft>
              <a:buClr>
                <a:schemeClr val="dk1"/>
              </a:buClr>
              <a:buSzPts val="1100"/>
              <a:buFont typeface="Arial"/>
              <a:buNone/>
            </a:pPr>
            <a:endParaRPr lang="nl-NL" dirty="0"/>
          </a:p>
          <a:p>
            <a:pPr marL="0" lvl="0" indent="0" algn="l" rtl="0">
              <a:lnSpc>
                <a:spcPct val="100000"/>
              </a:lnSpc>
              <a:spcBef>
                <a:spcPts val="0"/>
              </a:spcBef>
              <a:spcAft>
                <a:spcPts val="0"/>
              </a:spcAft>
              <a:buClr>
                <a:schemeClr val="dk1"/>
              </a:buClr>
              <a:buSzPts val="1100"/>
              <a:buFont typeface="Arial"/>
              <a:buNone/>
            </a:pPr>
            <a:r>
              <a:rPr lang="nl-NL" dirty="0"/>
              <a:t>A In situatie (III) staat de bal stil, er werkt op dat moment dus geen luchtwrijving</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B In situatie (III) staat de bal stil, er werkt op dat moment dus geen luchtwrijving</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C Correct</a:t>
            </a:r>
          </a:p>
          <a:p>
            <a:pPr marL="0" lvl="0" indent="0" algn="l" rtl="0">
              <a:lnSpc>
                <a:spcPct val="100000"/>
              </a:lnSpc>
              <a:spcBef>
                <a:spcPts val="0"/>
              </a:spcBef>
              <a:spcAft>
                <a:spcPts val="0"/>
              </a:spcAft>
              <a:buClr>
                <a:schemeClr val="dk1"/>
              </a:buClr>
              <a:buSzPts val="1100"/>
              <a:buFont typeface="Arial"/>
              <a:buNone/>
            </a:pPr>
            <a:r>
              <a:rPr lang="nl-NL" dirty="0"/>
              <a:t>D In situatie (III) staat de bal stil, er werkt op dat moment dus geen luchtwrijving</a:t>
            </a:r>
          </a:p>
          <a:p>
            <a:pPr marL="0" lvl="0" indent="0" algn="l" rtl="0">
              <a:lnSpc>
                <a:spcPct val="100000"/>
              </a:lnSpc>
              <a:spcBef>
                <a:spcPts val="0"/>
              </a:spcBef>
              <a:spcAft>
                <a:spcPts val="0"/>
              </a:spcAft>
              <a:buClr>
                <a:schemeClr val="dk1"/>
              </a:buClr>
              <a:buSzPts val="1100"/>
              <a:buFont typeface="Arial"/>
              <a:buNone/>
            </a:pPr>
            <a:endParaRPr lang="nl-NL" dirty="0"/>
          </a:p>
        </p:txBody>
      </p:sp>
      <p:sp>
        <p:nvSpPr>
          <p:cNvPr id="598" name="Google Shape;598;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LE">
    <p:spTree>
      <p:nvGrpSpPr>
        <p:cNvPr id="1" name="Shape 15"/>
        <p:cNvGrpSpPr/>
        <p:nvPr/>
      </p:nvGrpSpPr>
      <p:grpSpPr>
        <a:xfrm>
          <a:off x="0" y="0"/>
          <a:ext cx="0" cy="0"/>
          <a:chOff x="0" y="0"/>
          <a:chExt cx="0" cy="0"/>
        </a:xfrm>
      </p:grpSpPr>
      <p:sp>
        <p:nvSpPr>
          <p:cNvPr id="16" name="Google Shape;16;p27"/>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7"/>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72"/>
        <p:cNvGrpSpPr/>
        <p:nvPr/>
      </p:nvGrpSpPr>
      <p:grpSpPr>
        <a:xfrm>
          <a:off x="0" y="0"/>
          <a:ext cx="0" cy="0"/>
          <a:chOff x="0" y="0"/>
          <a:chExt cx="0" cy="0"/>
        </a:xfrm>
      </p:grpSpPr>
      <p:sp>
        <p:nvSpPr>
          <p:cNvPr id="73" name="Google Shape;73;p3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36"/>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3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3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3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8"/>
        <p:cNvGrpSpPr/>
        <p:nvPr/>
      </p:nvGrpSpPr>
      <p:grpSpPr>
        <a:xfrm>
          <a:off x="0" y="0"/>
          <a:ext cx="0" cy="0"/>
          <a:chOff x="0" y="0"/>
          <a:chExt cx="0" cy="0"/>
        </a:xfrm>
      </p:grpSpPr>
      <p:sp>
        <p:nvSpPr>
          <p:cNvPr id="79" name="Google Shape;79;p37"/>
          <p:cNvSpPr txBox="1">
            <a:spLocks noGrp="1"/>
          </p:cNvSpPr>
          <p:nvPr>
            <p:ph type="title"/>
          </p:nvPr>
        </p:nvSpPr>
        <p:spPr>
          <a:xfrm rot="5400000">
            <a:off x="2741216" y="2531666"/>
            <a:ext cx="5811838"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7"/>
          <p:cNvSpPr txBox="1">
            <a:spLocks noGrp="1"/>
          </p:cNvSpPr>
          <p:nvPr>
            <p:ph type="body" idx="1"/>
          </p:nvPr>
        </p:nvSpPr>
        <p:spPr>
          <a:xfrm rot="5400000">
            <a:off x="-273446" y="1110059"/>
            <a:ext cx="5811838" cy="43219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3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21"/>
        <p:cNvGrpSpPr/>
        <p:nvPr/>
      </p:nvGrpSpPr>
      <p:grpSpPr>
        <a:xfrm>
          <a:off x="0" y="0"/>
          <a:ext cx="0" cy="0"/>
          <a:chOff x="0" y="0"/>
          <a:chExt cx="0" cy="0"/>
        </a:xfrm>
      </p:grpSpPr>
      <p:sp>
        <p:nvSpPr>
          <p:cNvPr id="22" name="Google Shape;22;p2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2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2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7"/>
        <p:cNvGrpSpPr/>
        <p:nvPr/>
      </p:nvGrpSpPr>
      <p:grpSpPr>
        <a:xfrm>
          <a:off x="0" y="0"/>
          <a:ext cx="0" cy="0"/>
          <a:chOff x="0" y="0"/>
          <a:chExt cx="0" cy="0"/>
        </a:xfrm>
      </p:grpSpPr>
      <p:sp>
        <p:nvSpPr>
          <p:cNvPr id="28" name="Google Shape;28;p29"/>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9"/>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2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33"/>
        <p:cNvGrpSpPr/>
        <p:nvPr/>
      </p:nvGrpSpPr>
      <p:grpSpPr>
        <a:xfrm>
          <a:off x="0" y="0"/>
          <a:ext cx="0" cy="0"/>
          <a:chOff x="0" y="0"/>
          <a:chExt cx="0" cy="0"/>
        </a:xfrm>
      </p:grpSpPr>
      <p:sp>
        <p:nvSpPr>
          <p:cNvPr id="34" name="Google Shape;34;p3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30"/>
          <p:cNvSpPr txBox="1">
            <a:spLocks noGrp="1"/>
          </p:cNvSpPr>
          <p:nvPr>
            <p:ph type="body" idx="1"/>
          </p:nvPr>
        </p:nvSpPr>
        <p:spPr>
          <a:xfrm>
            <a:off x="471487"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30"/>
          <p:cNvSpPr txBox="1">
            <a:spLocks noGrp="1"/>
          </p:cNvSpPr>
          <p:nvPr>
            <p:ph type="body" idx="2"/>
          </p:nvPr>
        </p:nvSpPr>
        <p:spPr>
          <a:xfrm>
            <a:off x="3486150"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3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40"/>
        <p:cNvGrpSpPr/>
        <p:nvPr/>
      </p:nvGrpSpPr>
      <p:grpSpPr>
        <a:xfrm>
          <a:off x="0" y="0"/>
          <a:ext cx="0" cy="0"/>
          <a:chOff x="0" y="0"/>
          <a:chExt cx="0" cy="0"/>
        </a:xfrm>
      </p:grpSpPr>
      <p:sp>
        <p:nvSpPr>
          <p:cNvPr id="41" name="Google Shape;41;p31"/>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31"/>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31"/>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31"/>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31"/>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3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3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3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9"/>
        <p:cNvGrpSpPr/>
        <p:nvPr/>
      </p:nvGrpSpPr>
      <p:grpSpPr>
        <a:xfrm>
          <a:off x="0" y="0"/>
          <a:ext cx="0" cy="0"/>
          <a:chOff x="0" y="0"/>
          <a:chExt cx="0" cy="0"/>
        </a:xfrm>
      </p:grpSpPr>
      <p:sp>
        <p:nvSpPr>
          <p:cNvPr id="50" name="Google Shape;50;p3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3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3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4"/>
        <p:cNvGrpSpPr/>
        <p:nvPr/>
      </p:nvGrpSpPr>
      <p:grpSpPr>
        <a:xfrm>
          <a:off x="0" y="0"/>
          <a:ext cx="0" cy="0"/>
          <a:chOff x="0" y="0"/>
          <a:chExt cx="0" cy="0"/>
        </a:xfrm>
      </p:grpSpPr>
      <p:sp>
        <p:nvSpPr>
          <p:cNvPr id="55" name="Google Shape;55;p3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3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3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8"/>
        <p:cNvGrpSpPr/>
        <p:nvPr/>
      </p:nvGrpSpPr>
      <p:grpSpPr>
        <a:xfrm>
          <a:off x="0" y="0"/>
          <a:ext cx="0" cy="0"/>
          <a:chOff x="0" y="0"/>
          <a:chExt cx="0" cy="0"/>
        </a:xfrm>
      </p:grpSpPr>
      <p:sp>
        <p:nvSpPr>
          <p:cNvPr id="59" name="Google Shape;59;p3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34"/>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34"/>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3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3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3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5"/>
        <p:cNvGrpSpPr/>
        <p:nvPr/>
      </p:nvGrpSpPr>
      <p:grpSpPr>
        <a:xfrm>
          <a:off x="0" y="0"/>
          <a:ext cx="0" cy="0"/>
          <a:chOff x="0" y="0"/>
          <a:chExt cx="0" cy="0"/>
        </a:xfrm>
      </p:grpSpPr>
      <p:sp>
        <p:nvSpPr>
          <p:cNvPr id="66" name="Google Shape;66;p3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35"/>
          <p:cNvSpPr>
            <a:spLocks noGrp="1"/>
          </p:cNvSpPr>
          <p:nvPr>
            <p:ph type="pic" idx="2"/>
          </p:nvPr>
        </p:nvSpPr>
        <p:spPr>
          <a:xfrm>
            <a:off x="3887391" y="987426"/>
            <a:ext cx="4629150" cy="4873625"/>
          </a:xfrm>
          <a:prstGeom prst="rect">
            <a:avLst/>
          </a:prstGeom>
          <a:noFill/>
          <a:ln>
            <a:noFill/>
          </a:ln>
        </p:spPr>
      </p:sp>
      <p:sp>
        <p:nvSpPr>
          <p:cNvPr id="68" name="Google Shape;68;p3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3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3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diagnostischevragen@nvon.nl"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1143000" y="483455"/>
            <a:ext cx="6858000" cy="29455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Calibri"/>
              <a:buNone/>
            </a:pPr>
            <a:r>
              <a:rPr lang="nl-NL" sz="5400" b="1" noProof="0" dirty="0">
                <a:solidFill>
                  <a:schemeClr val="accent1"/>
                </a:solidFill>
              </a:rPr>
              <a:t>Krachten en wetten van Newton</a:t>
            </a:r>
            <a:endParaRPr lang="nl-NL" b="1" noProof="0" dirty="0">
              <a:solidFill>
                <a:schemeClr val="accent1"/>
              </a:solidFill>
            </a:endParaRPr>
          </a:p>
        </p:txBody>
      </p:sp>
      <p:sp>
        <p:nvSpPr>
          <p:cNvPr id="90" name="Google Shape;90;p1"/>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91" name="Google Shape;91;p1"/>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nl-NL" sz="1050" b="0" i="0" u="none" strike="noStrike" cap="none" noProof="0" dirty="0">
                <a:solidFill>
                  <a:srgbClr val="FFFFFF"/>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92" name="Google Shape;92;p1"/>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p>
            <a:pPr marL="457200" lvl="0" indent="-361950" algn="ctr" rtl="0">
              <a:lnSpc>
                <a:spcPct val="90000"/>
              </a:lnSpc>
              <a:spcBef>
                <a:spcPts val="750"/>
              </a:spcBef>
              <a:spcAft>
                <a:spcPts val="0"/>
              </a:spcAft>
              <a:buClr>
                <a:schemeClr val="dk1"/>
              </a:buClr>
              <a:buSzPts val="1800"/>
              <a:buNone/>
            </a:pPr>
            <a:endParaRPr lang="nl-NL" noProof="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12"/>
        <p:cNvGrpSpPr/>
        <p:nvPr/>
      </p:nvGrpSpPr>
      <p:grpSpPr>
        <a:xfrm>
          <a:off x="0" y="0"/>
          <a:ext cx="0" cy="0"/>
          <a:chOff x="0" y="0"/>
          <a:chExt cx="0" cy="0"/>
        </a:xfrm>
      </p:grpSpPr>
      <p:sp>
        <p:nvSpPr>
          <p:cNvPr id="713" name="Google Shape;713;p15"/>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714" name="Google Shape;714;p15"/>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grpSp>
        <p:nvGrpSpPr>
          <p:cNvPr id="715" name="Google Shape;715;p15"/>
          <p:cNvGrpSpPr/>
          <p:nvPr/>
        </p:nvGrpSpPr>
        <p:grpSpPr>
          <a:xfrm>
            <a:off x="806913" y="1547816"/>
            <a:ext cx="908700" cy="908700"/>
            <a:chOff x="947033" y="2362454"/>
            <a:chExt cx="908700" cy="908700"/>
          </a:xfrm>
        </p:grpSpPr>
        <p:sp>
          <p:nvSpPr>
            <p:cNvPr id="716" name="Google Shape;716;p15"/>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17" name="Google Shape;717;p15"/>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718" name="Google Shape;718;p15"/>
          <p:cNvGrpSpPr/>
          <p:nvPr/>
        </p:nvGrpSpPr>
        <p:grpSpPr>
          <a:xfrm>
            <a:off x="806912" y="2467369"/>
            <a:ext cx="908700" cy="908700"/>
            <a:chOff x="4665644" y="2362454"/>
            <a:chExt cx="908700" cy="908700"/>
          </a:xfrm>
        </p:grpSpPr>
        <p:sp>
          <p:nvSpPr>
            <p:cNvPr id="719" name="Google Shape;719;p15"/>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20" name="Google Shape;720;p15"/>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721" name="Google Shape;721;p15"/>
          <p:cNvGrpSpPr/>
          <p:nvPr/>
        </p:nvGrpSpPr>
        <p:grpSpPr>
          <a:xfrm>
            <a:off x="806911" y="3395969"/>
            <a:ext cx="908700" cy="908700"/>
            <a:chOff x="947033" y="4156948"/>
            <a:chExt cx="908700" cy="908700"/>
          </a:xfrm>
        </p:grpSpPr>
        <p:sp>
          <p:nvSpPr>
            <p:cNvPr id="722" name="Google Shape;722;p15"/>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23" name="Google Shape;723;p15"/>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724" name="Google Shape;724;p15"/>
          <p:cNvGrpSpPr/>
          <p:nvPr/>
        </p:nvGrpSpPr>
        <p:grpSpPr>
          <a:xfrm>
            <a:off x="806911" y="4343805"/>
            <a:ext cx="908700" cy="908700"/>
            <a:chOff x="4665644" y="4148177"/>
            <a:chExt cx="908700" cy="908700"/>
          </a:xfrm>
        </p:grpSpPr>
        <p:sp>
          <p:nvSpPr>
            <p:cNvPr id="725" name="Google Shape;725;p15"/>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26" name="Google Shape;726;p15"/>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727" name="Google Shape;727;p15"/>
          <p:cNvSpPr/>
          <p:nvPr/>
        </p:nvSpPr>
        <p:spPr>
          <a:xfrm>
            <a:off x="1958101" y="170754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2,0 N</a:t>
            </a:r>
          </a:p>
        </p:txBody>
      </p:sp>
      <p:sp>
        <p:nvSpPr>
          <p:cNvPr id="728" name="Google Shape;728;p15"/>
          <p:cNvSpPr/>
          <p:nvPr/>
        </p:nvSpPr>
        <p:spPr>
          <a:xfrm>
            <a:off x="1958101" y="258349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Tussen 2,0 en 4,0 N</a:t>
            </a:r>
            <a:endParaRPr lang="nl-NL" noProof="0" dirty="0"/>
          </a:p>
        </p:txBody>
      </p:sp>
      <p:sp>
        <p:nvSpPr>
          <p:cNvPr id="729" name="Google Shape;729;p15"/>
          <p:cNvSpPr/>
          <p:nvPr/>
        </p:nvSpPr>
        <p:spPr>
          <a:xfrm>
            <a:off x="1958100" y="35216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Tussen 4,0 en 6,0 N</a:t>
            </a:r>
            <a:endParaRPr lang="nl-NL" noProof="0" dirty="0"/>
          </a:p>
        </p:txBody>
      </p:sp>
      <p:sp>
        <p:nvSpPr>
          <p:cNvPr id="730" name="Google Shape;730;p15"/>
          <p:cNvSpPr/>
          <p:nvPr/>
        </p:nvSpPr>
        <p:spPr>
          <a:xfrm>
            <a:off x="1958099" y="4503576"/>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Tussen 6,0 en 10 N</a:t>
            </a:r>
          </a:p>
        </p:txBody>
      </p:sp>
      <p:sp>
        <p:nvSpPr>
          <p:cNvPr id="731" name="Google Shape;731;p15"/>
          <p:cNvSpPr txBox="1">
            <a:spLocks noGrp="1"/>
          </p:cNvSpPr>
          <p:nvPr>
            <p:ph type="title"/>
          </p:nvPr>
        </p:nvSpPr>
        <p:spPr>
          <a:xfrm>
            <a:off x="729419" y="12882"/>
            <a:ext cx="6661374" cy="855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54"/>
              </a:spcBef>
              <a:spcAft>
                <a:spcPts val="0"/>
              </a:spcAft>
              <a:buSzPts val="1800"/>
              <a:buNone/>
            </a:pPr>
            <a:r>
              <a:rPr lang="nl-NL" sz="2400" b="0" strike="noStrike" noProof="0" dirty="0">
                <a:solidFill>
                  <a:srgbClr val="000000"/>
                </a:solidFill>
                <a:latin typeface="Calibri"/>
                <a:ea typeface="Calibri"/>
                <a:cs typeface="Calibri"/>
                <a:sym typeface="Calibri"/>
              </a:rPr>
              <a:t>Op een voorwerp werken twee krachten: F</a:t>
            </a:r>
            <a:r>
              <a:rPr lang="nl-NL" sz="2400" b="0" strike="noStrike" baseline="-25000" noProof="0" dirty="0">
                <a:solidFill>
                  <a:srgbClr val="000000"/>
                </a:solidFill>
                <a:latin typeface="Calibri"/>
                <a:ea typeface="Calibri"/>
                <a:cs typeface="Calibri"/>
                <a:sym typeface="Calibri"/>
              </a:rPr>
              <a:t>1</a:t>
            </a:r>
            <a:r>
              <a:rPr lang="nl-NL" sz="2400" b="0" strike="noStrike" noProof="0" dirty="0">
                <a:solidFill>
                  <a:srgbClr val="000000"/>
                </a:solidFill>
                <a:latin typeface="Calibri"/>
                <a:ea typeface="Calibri"/>
                <a:cs typeface="Calibri"/>
                <a:sym typeface="Calibri"/>
              </a:rPr>
              <a:t> = 4,0 N en F</a:t>
            </a:r>
            <a:r>
              <a:rPr lang="nl-NL" sz="2400" b="0" strike="noStrike" baseline="-25000" noProof="0" dirty="0">
                <a:solidFill>
                  <a:srgbClr val="000000"/>
                </a:solidFill>
                <a:latin typeface="Calibri"/>
                <a:ea typeface="Calibri"/>
                <a:cs typeface="Calibri"/>
                <a:sym typeface="Calibri"/>
              </a:rPr>
              <a:t>2</a:t>
            </a:r>
            <a:r>
              <a:rPr lang="nl-NL" sz="2400" b="0" strike="noStrike" noProof="0" dirty="0">
                <a:solidFill>
                  <a:srgbClr val="000000"/>
                </a:solidFill>
                <a:latin typeface="Calibri"/>
                <a:ea typeface="Calibri"/>
                <a:cs typeface="Calibri"/>
                <a:sym typeface="Calibri"/>
              </a:rPr>
              <a:t> = 6,0 N. De vectorentekening is afgebeeld.</a:t>
            </a:r>
            <a:br>
              <a:rPr lang="nl-NL" sz="2400" b="0" strike="noStrike" noProof="0" dirty="0">
                <a:solidFill>
                  <a:srgbClr val="000000"/>
                </a:solidFill>
                <a:latin typeface="Calibri"/>
                <a:ea typeface="Calibri"/>
                <a:cs typeface="Calibri"/>
                <a:sym typeface="Calibri"/>
              </a:rPr>
            </a:br>
            <a:r>
              <a:rPr lang="nl-NL" sz="2400" b="0" strike="noStrike" noProof="0" dirty="0">
                <a:solidFill>
                  <a:srgbClr val="000000"/>
                </a:solidFill>
                <a:latin typeface="Calibri"/>
                <a:ea typeface="Calibri"/>
                <a:cs typeface="Calibri"/>
                <a:sym typeface="Calibri"/>
              </a:rPr>
              <a:t>Hoe groot is de resulterende kracht op het voorwerp?</a:t>
            </a:r>
            <a:endParaRPr lang="nl-NL" noProof="0" dirty="0"/>
          </a:p>
        </p:txBody>
      </p:sp>
      <p:grpSp>
        <p:nvGrpSpPr>
          <p:cNvPr id="732" name="Google Shape;732;p15"/>
          <p:cNvGrpSpPr/>
          <p:nvPr/>
        </p:nvGrpSpPr>
        <p:grpSpPr>
          <a:xfrm>
            <a:off x="806964" y="5306818"/>
            <a:ext cx="908647" cy="908646"/>
            <a:chOff x="4665644" y="2362454"/>
            <a:chExt cx="908647" cy="908646"/>
          </a:xfrm>
        </p:grpSpPr>
        <p:sp>
          <p:nvSpPr>
            <p:cNvPr id="733" name="Google Shape;733;p15"/>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34" name="Google Shape;734;p15"/>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sp>
        <p:nvSpPr>
          <p:cNvPr id="735" name="Google Shape;735;p15"/>
          <p:cNvSpPr txBox="1"/>
          <p:nvPr/>
        </p:nvSpPr>
        <p:spPr>
          <a:xfrm>
            <a:off x="1892111" y="5494064"/>
            <a:ext cx="5498682" cy="52322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2800" b="0" i="0" u="none" strike="noStrike" cap="none" noProof="0" dirty="0">
                <a:solidFill>
                  <a:srgbClr val="000000"/>
                </a:solidFill>
                <a:latin typeface="Calibri"/>
                <a:ea typeface="Calibri"/>
                <a:cs typeface="Calibri"/>
                <a:sym typeface="Calibri"/>
              </a:rPr>
              <a:t>10 N</a:t>
            </a:r>
            <a:endParaRPr lang="nl-NL" noProof="0" dirty="0"/>
          </a:p>
        </p:txBody>
      </p:sp>
      <p:cxnSp>
        <p:nvCxnSpPr>
          <p:cNvPr id="736" name="Google Shape;736;p15"/>
          <p:cNvCxnSpPr/>
          <p:nvPr/>
        </p:nvCxnSpPr>
        <p:spPr>
          <a:xfrm rot="10800000">
            <a:off x="6827520" y="1016516"/>
            <a:ext cx="0" cy="1440000"/>
          </a:xfrm>
          <a:prstGeom prst="straightConnector1">
            <a:avLst/>
          </a:prstGeom>
          <a:noFill/>
          <a:ln w="25200" cap="flat" cmpd="sng">
            <a:solidFill>
              <a:srgbClr val="000000"/>
            </a:solidFill>
            <a:prstDash val="solid"/>
            <a:round/>
            <a:headEnd type="none" w="sm" len="sm"/>
            <a:tailEnd type="triangle" w="med" len="med"/>
          </a:ln>
        </p:spPr>
      </p:cxnSp>
      <p:cxnSp>
        <p:nvCxnSpPr>
          <p:cNvPr id="737" name="Google Shape;737;p15"/>
          <p:cNvCxnSpPr/>
          <p:nvPr/>
        </p:nvCxnSpPr>
        <p:spPr>
          <a:xfrm>
            <a:off x="6827520" y="2456516"/>
            <a:ext cx="2160000" cy="0"/>
          </a:xfrm>
          <a:prstGeom prst="straightConnector1">
            <a:avLst/>
          </a:prstGeom>
          <a:noFill/>
          <a:ln w="25200" cap="flat" cmpd="sng">
            <a:solidFill>
              <a:srgbClr val="000000"/>
            </a:solidFill>
            <a:prstDash val="solid"/>
            <a:round/>
            <a:headEnd type="none" w="sm" len="sm"/>
            <a:tailEnd type="triangle" w="med" len="med"/>
          </a:ln>
        </p:spPr>
      </p:cxnSp>
      <p:sp>
        <p:nvSpPr>
          <p:cNvPr id="738" name="Google Shape;738;p15"/>
          <p:cNvSpPr txBox="1"/>
          <p:nvPr/>
        </p:nvSpPr>
        <p:spPr>
          <a:xfrm>
            <a:off x="6107520" y="1376516"/>
            <a:ext cx="7264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4,0 N</a:t>
            </a:r>
            <a:endParaRPr lang="nl-NL" noProof="0" dirty="0"/>
          </a:p>
        </p:txBody>
      </p:sp>
      <p:sp>
        <p:nvSpPr>
          <p:cNvPr id="739" name="Google Shape;739;p15"/>
          <p:cNvSpPr txBox="1"/>
          <p:nvPr/>
        </p:nvSpPr>
        <p:spPr>
          <a:xfrm>
            <a:off x="7541040" y="2528516"/>
            <a:ext cx="7264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6,0 N</a:t>
            </a:r>
            <a:endParaRPr lang="nl-NL" noProof="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43"/>
        <p:cNvGrpSpPr/>
        <p:nvPr/>
      </p:nvGrpSpPr>
      <p:grpSpPr>
        <a:xfrm>
          <a:off x="0" y="0"/>
          <a:ext cx="0" cy="0"/>
          <a:chOff x="0" y="0"/>
          <a:chExt cx="0" cy="0"/>
        </a:xfrm>
      </p:grpSpPr>
      <p:sp>
        <p:nvSpPr>
          <p:cNvPr id="744" name="Google Shape;744;p1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745" name="Google Shape;745;p1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grpSp>
        <p:nvGrpSpPr>
          <p:cNvPr id="746" name="Google Shape;746;p16"/>
          <p:cNvGrpSpPr/>
          <p:nvPr/>
        </p:nvGrpSpPr>
        <p:grpSpPr>
          <a:xfrm>
            <a:off x="806913" y="1547816"/>
            <a:ext cx="908700" cy="908700"/>
            <a:chOff x="947033" y="2362454"/>
            <a:chExt cx="908700" cy="908700"/>
          </a:xfrm>
        </p:grpSpPr>
        <p:sp>
          <p:nvSpPr>
            <p:cNvPr id="747" name="Google Shape;747;p16"/>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48" name="Google Shape;748;p16"/>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749" name="Google Shape;749;p16"/>
          <p:cNvGrpSpPr/>
          <p:nvPr/>
        </p:nvGrpSpPr>
        <p:grpSpPr>
          <a:xfrm>
            <a:off x="806912" y="2467369"/>
            <a:ext cx="908700" cy="908700"/>
            <a:chOff x="4665644" y="2362454"/>
            <a:chExt cx="908700" cy="908700"/>
          </a:xfrm>
        </p:grpSpPr>
        <p:sp>
          <p:nvSpPr>
            <p:cNvPr id="750" name="Google Shape;750;p16"/>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51" name="Google Shape;751;p16"/>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752" name="Google Shape;752;p16"/>
          <p:cNvGrpSpPr/>
          <p:nvPr/>
        </p:nvGrpSpPr>
        <p:grpSpPr>
          <a:xfrm>
            <a:off x="806911" y="3395969"/>
            <a:ext cx="908700" cy="908700"/>
            <a:chOff x="947033" y="4156948"/>
            <a:chExt cx="908700" cy="908700"/>
          </a:xfrm>
        </p:grpSpPr>
        <p:sp>
          <p:nvSpPr>
            <p:cNvPr id="753" name="Google Shape;753;p16"/>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54" name="Google Shape;754;p16"/>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755" name="Google Shape;755;p16"/>
          <p:cNvGrpSpPr/>
          <p:nvPr/>
        </p:nvGrpSpPr>
        <p:grpSpPr>
          <a:xfrm>
            <a:off x="806911" y="4343805"/>
            <a:ext cx="908700" cy="908700"/>
            <a:chOff x="4665644" y="4148177"/>
            <a:chExt cx="908700" cy="908700"/>
          </a:xfrm>
        </p:grpSpPr>
        <p:sp>
          <p:nvSpPr>
            <p:cNvPr id="756" name="Google Shape;756;p16"/>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57" name="Google Shape;757;p16"/>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758" name="Google Shape;758;p16"/>
          <p:cNvSpPr/>
          <p:nvPr/>
        </p:nvSpPr>
        <p:spPr>
          <a:xfrm>
            <a:off x="1958101" y="170754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2,0 N</a:t>
            </a:r>
          </a:p>
        </p:txBody>
      </p:sp>
      <p:sp>
        <p:nvSpPr>
          <p:cNvPr id="759" name="Google Shape;759;p16"/>
          <p:cNvSpPr/>
          <p:nvPr/>
        </p:nvSpPr>
        <p:spPr>
          <a:xfrm>
            <a:off x="1958101" y="258349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Tussen 2,0 en 4,0 N</a:t>
            </a:r>
            <a:endParaRPr lang="nl-NL" noProof="0" dirty="0"/>
          </a:p>
        </p:txBody>
      </p:sp>
      <p:sp>
        <p:nvSpPr>
          <p:cNvPr id="760" name="Google Shape;760;p16"/>
          <p:cNvSpPr/>
          <p:nvPr/>
        </p:nvSpPr>
        <p:spPr>
          <a:xfrm>
            <a:off x="1958100" y="35216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Tussen 4,0 en 6,0 N</a:t>
            </a:r>
            <a:endParaRPr lang="nl-NL" noProof="0" dirty="0"/>
          </a:p>
        </p:txBody>
      </p:sp>
      <p:sp>
        <p:nvSpPr>
          <p:cNvPr id="761" name="Google Shape;761;p16"/>
          <p:cNvSpPr/>
          <p:nvPr/>
        </p:nvSpPr>
        <p:spPr>
          <a:xfrm>
            <a:off x="1958099" y="4503576"/>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Tussen 6,0 en 10 N</a:t>
            </a:r>
          </a:p>
        </p:txBody>
      </p:sp>
      <p:sp>
        <p:nvSpPr>
          <p:cNvPr id="762" name="Google Shape;762;p16"/>
          <p:cNvSpPr txBox="1">
            <a:spLocks noGrp="1"/>
          </p:cNvSpPr>
          <p:nvPr>
            <p:ph type="title"/>
          </p:nvPr>
        </p:nvSpPr>
        <p:spPr>
          <a:xfrm>
            <a:off x="729419" y="12882"/>
            <a:ext cx="6661374" cy="855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54"/>
              </a:spcBef>
              <a:spcAft>
                <a:spcPts val="0"/>
              </a:spcAft>
              <a:buSzPts val="1800"/>
              <a:buNone/>
            </a:pPr>
            <a:r>
              <a:rPr lang="nl-NL" sz="2400" b="0" strike="noStrike" noProof="0" dirty="0">
                <a:solidFill>
                  <a:srgbClr val="000000"/>
                </a:solidFill>
                <a:latin typeface="Calibri"/>
                <a:ea typeface="Calibri"/>
                <a:cs typeface="Calibri"/>
                <a:sym typeface="Calibri"/>
              </a:rPr>
              <a:t>Op een voorwerp werken twee krachten: F</a:t>
            </a:r>
            <a:r>
              <a:rPr lang="nl-NL" sz="2400" b="0" strike="noStrike" baseline="-25000" noProof="0" dirty="0">
                <a:solidFill>
                  <a:srgbClr val="000000"/>
                </a:solidFill>
                <a:latin typeface="Calibri"/>
                <a:ea typeface="Calibri"/>
                <a:cs typeface="Calibri"/>
                <a:sym typeface="Calibri"/>
              </a:rPr>
              <a:t>1</a:t>
            </a:r>
            <a:r>
              <a:rPr lang="nl-NL" sz="2400" b="0" strike="noStrike" noProof="0" dirty="0">
                <a:solidFill>
                  <a:srgbClr val="000000"/>
                </a:solidFill>
                <a:latin typeface="Calibri"/>
                <a:ea typeface="Calibri"/>
                <a:cs typeface="Calibri"/>
                <a:sym typeface="Calibri"/>
              </a:rPr>
              <a:t> = 4,0 N en F</a:t>
            </a:r>
            <a:r>
              <a:rPr lang="nl-NL" sz="2400" b="0" strike="noStrike" baseline="-25000" noProof="0" dirty="0">
                <a:solidFill>
                  <a:srgbClr val="000000"/>
                </a:solidFill>
                <a:latin typeface="Calibri"/>
                <a:ea typeface="Calibri"/>
                <a:cs typeface="Calibri"/>
                <a:sym typeface="Calibri"/>
              </a:rPr>
              <a:t>2</a:t>
            </a:r>
            <a:r>
              <a:rPr lang="nl-NL" sz="2400" b="0" strike="noStrike" noProof="0" dirty="0">
                <a:solidFill>
                  <a:srgbClr val="000000"/>
                </a:solidFill>
                <a:latin typeface="Calibri"/>
                <a:ea typeface="Calibri"/>
                <a:cs typeface="Calibri"/>
                <a:sym typeface="Calibri"/>
              </a:rPr>
              <a:t> = 6,0 N. De vectortekening is afgebeeld.</a:t>
            </a:r>
            <a:br>
              <a:rPr lang="nl-NL" sz="2400" b="0" strike="noStrike" noProof="0" dirty="0">
                <a:solidFill>
                  <a:srgbClr val="000000"/>
                </a:solidFill>
                <a:latin typeface="Calibri"/>
                <a:ea typeface="Calibri"/>
                <a:cs typeface="Calibri"/>
                <a:sym typeface="Calibri"/>
              </a:rPr>
            </a:br>
            <a:r>
              <a:rPr lang="nl-NL" sz="2400" b="0" strike="noStrike" noProof="0" dirty="0">
                <a:solidFill>
                  <a:srgbClr val="000000"/>
                </a:solidFill>
                <a:latin typeface="Calibri"/>
                <a:ea typeface="Calibri"/>
                <a:cs typeface="Calibri"/>
                <a:sym typeface="Calibri"/>
              </a:rPr>
              <a:t>Hoe groot is de resulterende kracht op het voorwerp?</a:t>
            </a:r>
            <a:endParaRPr lang="nl-NL" noProof="0" dirty="0"/>
          </a:p>
        </p:txBody>
      </p:sp>
      <p:grpSp>
        <p:nvGrpSpPr>
          <p:cNvPr id="763" name="Google Shape;763;p16"/>
          <p:cNvGrpSpPr/>
          <p:nvPr/>
        </p:nvGrpSpPr>
        <p:grpSpPr>
          <a:xfrm>
            <a:off x="806964" y="5306818"/>
            <a:ext cx="908647" cy="908646"/>
            <a:chOff x="4665644" y="2362454"/>
            <a:chExt cx="908647" cy="908646"/>
          </a:xfrm>
        </p:grpSpPr>
        <p:sp>
          <p:nvSpPr>
            <p:cNvPr id="764" name="Google Shape;764;p16"/>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765" name="Google Shape;765;p16"/>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sp>
        <p:nvSpPr>
          <p:cNvPr id="766" name="Google Shape;766;p16"/>
          <p:cNvSpPr txBox="1"/>
          <p:nvPr/>
        </p:nvSpPr>
        <p:spPr>
          <a:xfrm>
            <a:off x="1892111" y="5494064"/>
            <a:ext cx="5498682" cy="52322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2800" b="0" i="0" u="none" strike="noStrike" cap="none" noProof="0" dirty="0">
                <a:solidFill>
                  <a:srgbClr val="000000"/>
                </a:solidFill>
                <a:latin typeface="Calibri"/>
                <a:ea typeface="Calibri"/>
                <a:cs typeface="Calibri"/>
                <a:sym typeface="Calibri"/>
              </a:rPr>
              <a:t>10 N</a:t>
            </a:r>
            <a:endParaRPr lang="nl-NL" noProof="0" dirty="0"/>
          </a:p>
        </p:txBody>
      </p:sp>
      <p:cxnSp>
        <p:nvCxnSpPr>
          <p:cNvPr id="767" name="Google Shape;767;p16"/>
          <p:cNvCxnSpPr/>
          <p:nvPr/>
        </p:nvCxnSpPr>
        <p:spPr>
          <a:xfrm rot="10800000">
            <a:off x="6958540" y="1638029"/>
            <a:ext cx="0" cy="1440000"/>
          </a:xfrm>
          <a:prstGeom prst="straightConnector1">
            <a:avLst/>
          </a:prstGeom>
          <a:noFill/>
          <a:ln w="25200" cap="flat" cmpd="sng">
            <a:solidFill>
              <a:srgbClr val="000000"/>
            </a:solidFill>
            <a:prstDash val="solid"/>
            <a:round/>
            <a:headEnd type="none" w="sm" len="sm"/>
            <a:tailEnd type="triangle" w="med" len="med"/>
          </a:ln>
        </p:spPr>
      </p:cxnSp>
      <p:cxnSp>
        <p:nvCxnSpPr>
          <p:cNvPr id="768" name="Google Shape;768;p16"/>
          <p:cNvCxnSpPr/>
          <p:nvPr/>
        </p:nvCxnSpPr>
        <p:spPr>
          <a:xfrm>
            <a:off x="6958540" y="3078029"/>
            <a:ext cx="631440" cy="2065680"/>
          </a:xfrm>
          <a:prstGeom prst="straightConnector1">
            <a:avLst/>
          </a:prstGeom>
          <a:noFill/>
          <a:ln w="25200" cap="flat" cmpd="sng">
            <a:solidFill>
              <a:srgbClr val="000000"/>
            </a:solidFill>
            <a:prstDash val="solid"/>
            <a:round/>
            <a:headEnd type="none" w="sm" len="sm"/>
            <a:tailEnd type="triangle" w="med" len="med"/>
          </a:ln>
        </p:spPr>
      </p:cxnSp>
      <p:sp>
        <p:nvSpPr>
          <p:cNvPr id="769" name="Google Shape;769;p16"/>
          <p:cNvSpPr txBox="1"/>
          <p:nvPr/>
        </p:nvSpPr>
        <p:spPr>
          <a:xfrm>
            <a:off x="6238540" y="1998029"/>
            <a:ext cx="7264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4,0 N</a:t>
            </a:r>
            <a:endParaRPr lang="nl-NL" noProof="0" dirty="0"/>
          </a:p>
        </p:txBody>
      </p:sp>
      <p:sp>
        <p:nvSpPr>
          <p:cNvPr id="770" name="Google Shape;770;p16"/>
          <p:cNvSpPr txBox="1"/>
          <p:nvPr/>
        </p:nvSpPr>
        <p:spPr>
          <a:xfrm>
            <a:off x="6628060" y="4230029"/>
            <a:ext cx="7264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6,0 N</a:t>
            </a:r>
            <a:endParaRPr lang="nl-NL" noProof="0" dirty="0"/>
          </a:p>
        </p:txBody>
      </p:sp>
      <p:sp>
        <p:nvSpPr>
          <p:cNvPr id="771" name="Google Shape;771;p16"/>
          <p:cNvSpPr/>
          <p:nvPr/>
        </p:nvSpPr>
        <p:spPr>
          <a:xfrm>
            <a:off x="6961487" y="2790029"/>
            <a:ext cx="258480" cy="648000"/>
          </a:xfrm>
          <a:custGeom>
            <a:avLst/>
            <a:gdLst/>
            <a:ahLst/>
            <a:cxnLst/>
            <a:rect l="l" t="t" r="r" b="b"/>
            <a:pathLst>
              <a:path w="718" h="1800" fill="none" extrusionOk="0">
                <a:moveTo>
                  <a:pt x="0" y="0"/>
                </a:moveTo>
                <a:cubicBezTo>
                  <a:pt x="900" y="200"/>
                  <a:pt x="900" y="1400"/>
                  <a:pt x="300" y="1800"/>
                </a:cubicBezTo>
              </a:path>
            </a:pathLst>
          </a:custGeom>
          <a:noFill/>
          <a:ln w="25200" cap="rnd" cmpd="sng">
            <a:solidFill>
              <a:srgbClr val="000000"/>
            </a:solidFill>
            <a:prstDash val="dash"/>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772" name="Google Shape;772;p16"/>
          <p:cNvSpPr txBox="1"/>
          <p:nvPr/>
        </p:nvSpPr>
        <p:spPr>
          <a:xfrm>
            <a:off x="7276059" y="2898029"/>
            <a:ext cx="746825"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163º</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07"/>
        <p:cNvGrpSpPr/>
        <p:nvPr/>
      </p:nvGrpSpPr>
      <p:grpSpPr>
        <a:xfrm>
          <a:off x="0" y="0"/>
          <a:ext cx="0" cy="0"/>
          <a:chOff x="0" y="0"/>
          <a:chExt cx="0" cy="0"/>
        </a:xfrm>
      </p:grpSpPr>
      <p:sp>
        <p:nvSpPr>
          <p:cNvPr id="808" name="Google Shape;808;p18"/>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809" name="Google Shape;809;p18"/>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grpSp>
        <p:nvGrpSpPr>
          <p:cNvPr id="810" name="Google Shape;810;p18"/>
          <p:cNvGrpSpPr/>
          <p:nvPr/>
        </p:nvGrpSpPr>
        <p:grpSpPr>
          <a:xfrm>
            <a:off x="806913" y="1547816"/>
            <a:ext cx="908700" cy="908700"/>
            <a:chOff x="947033" y="2362454"/>
            <a:chExt cx="908700" cy="908700"/>
          </a:xfrm>
        </p:grpSpPr>
        <p:sp>
          <p:nvSpPr>
            <p:cNvPr id="811" name="Google Shape;811;p18"/>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12" name="Google Shape;812;p18"/>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813" name="Google Shape;813;p18"/>
          <p:cNvGrpSpPr/>
          <p:nvPr/>
        </p:nvGrpSpPr>
        <p:grpSpPr>
          <a:xfrm>
            <a:off x="806912" y="2467369"/>
            <a:ext cx="908700" cy="908700"/>
            <a:chOff x="4665644" y="2362454"/>
            <a:chExt cx="908700" cy="908700"/>
          </a:xfrm>
        </p:grpSpPr>
        <p:sp>
          <p:nvSpPr>
            <p:cNvPr id="814" name="Google Shape;814;p18"/>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15" name="Google Shape;815;p18"/>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816" name="Google Shape;816;p18"/>
          <p:cNvGrpSpPr/>
          <p:nvPr/>
        </p:nvGrpSpPr>
        <p:grpSpPr>
          <a:xfrm>
            <a:off x="806911" y="3395969"/>
            <a:ext cx="908700" cy="908700"/>
            <a:chOff x="947033" y="4156948"/>
            <a:chExt cx="908700" cy="908700"/>
          </a:xfrm>
        </p:grpSpPr>
        <p:sp>
          <p:nvSpPr>
            <p:cNvPr id="817" name="Google Shape;817;p18"/>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18" name="Google Shape;818;p18"/>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819" name="Google Shape;819;p18"/>
          <p:cNvGrpSpPr/>
          <p:nvPr/>
        </p:nvGrpSpPr>
        <p:grpSpPr>
          <a:xfrm>
            <a:off x="806911" y="4343805"/>
            <a:ext cx="908700" cy="908700"/>
            <a:chOff x="4665644" y="4148177"/>
            <a:chExt cx="908700" cy="908700"/>
          </a:xfrm>
        </p:grpSpPr>
        <p:sp>
          <p:nvSpPr>
            <p:cNvPr id="820" name="Google Shape;820;p18"/>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21" name="Google Shape;821;p18"/>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822" name="Google Shape;822;p18"/>
          <p:cNvSpPr/>
          <p:nvPr/>
        </p:nvSpPr>
        <p:spPr>
          <a:xfrm>
            <a:off x="1958101" y="170754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Die is het grootst vóór het uitklappen</a:t>
            </a:r>
            <a:endParaRPr lang="nl-NL" noProof="0" dirty="0"/>
          </a:p>
        </p:txBody>
      </p:sp>
      <p:sp>
        <p:nvSpPr>
          <p:cNvPr id="823" name="Google Shape;823;p18"/>
          <p:cNvSpPr/>
          <p:nvPr/>
        </p:nvSpPr>
        <p:spPr>
          <a:xfrm>
            <a:off x="1958101" y="258349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Die is het grootst na het uitklappen</a:t>
            </a:r>
            <a:endParaRPr lang="nl-NL" noProof="0" dirty="0"/>
          </a:p>
        </p:txBody>
      </p:sp>
      <p:sp>
        <p:nvSpPr>
          <p:cNvPr id="824" name="Google Shape;824;p18"/>
          <p:cNvSpPr/>
          <p:nvPr/>
        </p:nvSpPr>
        <p:spPr>
          <a:xfrm>
            <a:off x="1958100" y="35216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Die is in beide situaties even groot</a:t>
            </a:r>
            <a:endParaRPr lang="nl-NL" noProof="0" dirty="0"/>
          </a:p>
        </p:txBody>
      </p:sp>
      <p:sp>
        <p:nvSpPr>
          <p:cNvPr id="825" name="Google Shape;825;p18"/>
          <p:cNvSpPr/>
          <p:nvPr/>
        </p:nvSpPr>
        <p:spPr>
          <a:xfrm>
            <a:off x="1958099" y="4503576"/>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Die is groot vóór en 0 N na het uitklappen</a:t>
            </a:r>
            <a:endParaRPr lang="nl-NL" noProof="0" dirty="0"/>
          </a:p>
        </p:txBody>
      </p:sp>
      <p:sp>
        <p:nvSpPr>
          <p:cNvPr id="826" name="Google Shape;826;p18"/>
          <p:cNvSpPr txBox="1">
            <a:spLocks noGrp="1"/>
          </p:cNvSpPr>
          <p:nvPr>
            <p:ph type="title"/>
          </p:nvPr>
        </p:nvSpPr>
        <p:spPr>
          <a:xfrm>
            <a:off x="729419" y="104466"/>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54"/>
              </a:spcBef>
              <a:spcAft>
                <a:spcPts val="0"/>
              </a:spcAft>
              <a:buSzPts val="1800"/>
              <a:buNone/>
            </a:pPr>
            <a:r>
              <a:rPr lang="nl-NL" sz="2400" b="0" strike="noStrike" noProof="0" dirty="0">
                <a:solidFill>
                  <a:srgbClr val="000000"/>
                </a:solidFill>
                <a:latin typeface="Calibri"/>
                <a:ea typeface="Calibri"/>
                <a:cs typeface="Calibri"/>
                <a:sym typeface="Calibri"/>
              </a:rPr>
              <a:t>Een parachutespringer voert eerst een vrije val uit en bereikt een constante snelheid van 200 km/h. Na het uitklappen van de parachute bereikt deze een snelheid van 18 km/h. Wat is waar over de luchtweerstand in beide situaties?</a:t>
            </a:r>
            <a:endParaRPr lang="nl-NL" noProof="0" dirty="0"/>
          </a:p>
        </p:txBody>
      </p:sp>
      <p:grpSp>
        <p:nvGrpSpPr>
          <p:cNvPr id="827" name="Google Shape;827;p18"/>
          <p:cNvGrpSpPr/>
          <p:nvPr/>
        </p:nvGrpSpPr>
        <p:grpSpPr>
          <a:xfrm>
            <a:off x="806964" y="5306818"/>
            <a:ext cx="908647" cy="908646"/>
            <a:chOff x="4665644" y="2362454"/>
            <a:chExt cx="908647" cy="908646"/>
          </a:xfrm>
        </p:grpSpPr>
        <p:sp>
          <p:nvSpPr>
            <p:cNvPr id="828" name="Google Shape;828;p18"/>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29" name="Google Shape;829;p18"/>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sp>
        <p:nvSpPr>
          <p:cNvPr id="830" name="Google Shape;830;p18"/>
          <p:cNvSpPr txBox="1"/>
          <p:nvPr/>
        </p:nvSpPr>
        <p:spPr>
          <a:xfrm>
            <a:off x="1892111" y="5494064"/>
            <a:ext cx="5498682" cy="52322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2800" b="0" i="0" u="none" strike="noStrike" cap="none" noProof="0" dirty="0">
                <a:solidFill>
                  <a:srgbClr val="000000"/>
                </a:solidFill>
                <a:latin typeface="Calibri"/>
                <a:ea typeface="Calibri"/>
                <a:cs typeface="Calibri"/>
                <a:sym typeface="Calibri"/>
              </a:rPr>
              <a:t>Die is 0 N in beide situaties</a:t>
            </a:r>
            <a:endParaRPr lang="nl-NL" noProof="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34"/>
        <p:cNvGrpSpPr/>
        <p:nvPr/>
      </p:nvGrpSpPr>
      <p:grpSpPr>
        <a:xfrm>
          <a:off x="0" y="0"/>
          <a:ext cx="0" cy="0"/>
          <a:chOff x="0" y="0"/>
          <a:chExt cx="0" cy="0"/>
        </a:xfrm>
      </p:grpSpPr>
      <p:graphicFrame>
        <p:nvGraphicFramePr>
          <p:cNvPr id="835" name="Google Shape;835;p19"/>
          <p:cNvGraphicFramePr/>
          <p:nvPr>
            <p:extLst>
              <p:ext uri="{D42A27DB-BD31-4B8C-83A1-F6EECF244321}">
                <p14:modId xmlns:p14="http://schemas.microsoft.com/office/powerpoint/2010/main" val="828574279"/>
              </p:ext>
            </p:extLst>
          </p:nvPr>
        </p:nvGraphicFramePr>
        <p:xfrm>
          <a:off x="410563" y="1904427"/>
          <a:ext cx="4608000" cy="3333960"/>
        </p:xfrm>
        <a:graphic>
          <a:graphicData uri="http://schemas.openxmlformats.org/drawingml/2006/chart">
            <c:chart xmlns:c="http://schemas.openxmlformats.org/drawingml/2006/chart" xmlns:r="http://schemas.openxmlformats.org/officeDocument/2006/relationships" r:id="rId3"/>
          </a:graphicData>
        </a:graphic>
      </p:graphicFrame>
      <p:sp>
        <p:nvSpPr>
          <p:cNvPr id="836" name="Google Shape;836;p19"/>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837" name="Google Shape;837;p19"/>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838" name="Google Shape;838;p19"/>
          <p:cNvSpPr txBox="1">
            <a:spLocks noGrp="1"/>
          </p:cNvSpPr>
          <p:nvPr>
            <p:ph type="title"/>
          </p:nvPr>
        </p:nvSpPr>
        <p:spPr>
          <a:xfrm>
            <a:off x="361209" y="163115"/>
            <a:ext cx="8109782" cy="1447784"/>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1054"/>
              </a:spcBef>
              <a:spcAft>
                <a:spcPts val="0"/>
              </a:spcAft>
              <a:buSzPct val="62500"/>
              <a:buNone/>
            </a:pPr>
            <a:r>
              <a:rPr lang="nl-NL" sz="3200" b="0" strike="noStrike" noProof="0" dirty="0">
                <a:solidFill>
                  <a:srgbClr val="000000"/>
                </a:solidFill>
                <a:latin typeface="Calibri"/>
                <a:ea typeface="Calibri"/>
                <a:cs typeface="Calibri"/>
                <a:sym typeface="Calibri"/>
              </a:rPr>
              <a:t>Van een parachutesprong is het onderstaande (</a:t>
            </a:r>
            <a:r>
              <a:rPr lang="nl-NL" sz="3200" b="0" strike="noStrike" noProof="0" dirty="0" err="1">
                <a:solidFill>
                  <a:srgbClr val="000000"/>
                </a:solidFill>
                <a:latin typeface="Calibri"/>
                <a:ea typeface="Calibri"/>
                <a:cs typeface="Calibri"/>
                <a:sym typeface="Calibri"/>
              </a:rPr>
              <a:t>v,t</a:t>
            </a:r>
            <a:r>
              <a:rPr lang="nl-NL" sz="3200" b="0" strike="noStrike" noProof="0" dirty="0">
                <a:solidFill>
                  <a:srgbClr val="000000"/>
                </a:solidFill>
                <a:latin typeface="Calibri"/>
                <a:ea typeface="Calibri"/>
                <a:cs typeface="Calibri"/>
                <a:sym typeface="Calibri"/>
              </a:rPr>
              <a:t>)-diagram gemaakt. Met welk tijdstip komt het krachtenplaatje overeen?</a:t>
            </a:r>
            <a:endParaRPr lang="nl-NL" noProof="0" dirty="0"/>
          </a:p>
        </p:txBody>
      </p:sp>
      <p:grpSp>
        <p:nvGrpSpPr>
          <p:cNvPr id="839" name="Google Shape;839;p19"/>
          <p:cNvGrpSpPr/>
          <p:nvPr/>
        </p:nvGrpSpPr>
        <p:grpSpPr>
          <a:xfrm>
            <a:off x="1140001" y="4176496"/>
            <a:ext cx="504000" cy="504000"/>
            <a:chOff x="952182" y="2386701"/>
            <a:chExt cx="749860" cy="749860"/>
          </a:xfrm>
        </p:grpSpPr>
        <p:sp>
          <p:nvSpPr>
            <p:cNvPr id="840" name="Google Shape;840;p19"/>
            <p:cNvSpPr/>
            <p:nvPr/>
          </p:nvSpPr>
          <p:spPr>
            <a:xfrm>
              <a:off x="952182" y="2386701"/>
              <a:ext cx="749860" cy="74986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41" name="Google Shape;841;p19"/>
            <p:cNvSpPr/>
            <p:nvPr/>
          </p:nvSpPr>
          <p:spPr>
            <a:xfrm>
              <a:off x="1129716" y="251811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842" name="Google Shape;842;p19"/>
          <p:cNvGrpSpPr/>
          <p:nvPr/>
        </p:nvGrpSpPr>
        <p:grpSpPr>
          <a:xfrm>
            <a:off x="1319754" y="2110408"/>
            <a:ext cx="504000" cy="504000"/>
            <a:chOff x="4679670" y="2348428"/>
            <a:chExt cx="749860" cy="749860"/>
          </a:xfrm>
        </p:grpSpPr>
        <p:sp>
          <p:nvSpPr>
            <p:cNvPr id="843" name="Google Shape;843;p19"/>
            <p:cNvSpPr/>
            <p:nvPr/>
          </p:nvSpPr>
          <p:spPr>
            <a:xfrm>
              <a:off x="4679670" y="2348428"/>
              <a:ext cx="749860" cy="74986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44" name="Google Shape;844;p19"/>
            <p:cNvSpPr/>
            <p:nvPr/>
          </p:nvSpPr>
          <p:spPr>
            <a:xfrm>
              <a:off x="4876142" y="2502910"/>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845" name="Google Shape;845;p19"/>
          <p:cNvGrpSpPr/>
          <p:nvPr/>
        </p:nvGrpSpPr>
        <p:grpSpPr>
          <a:xfrm>
            <a:off x="2710402" y="1569728"/>
            <a:ext cx="504000" cy="504000"/>
            <a:chOff x="947033" y="4156948"/>
            <a:chExt cx="908647" cy="908646"/>
          </a:xfrm>
        </p:grpSpPr>
        <p:sp>
          <p:nvSpPr>
            <p:cNvPr id="846" name="Google Shape;846;p19"/>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18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47" name="Google Shape;847;p19"/>
            <p:cNvSpPr/>
            <p:nvPr/>
          </p:nvSpPr>
          <p:spPr>
            <a:xfrm>
              <a:off x="1137894" y="4395668"/>
              <a:ext cx="356440" cy="43120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848" name="Google Shape;848;p19"/>
          <p:cNvGrpSpPr/>
          <p:nvPr/>
        </p:nvGrpSpPr>
        <p:grpSpPr>
          <a:xfrm>
            <a:off x="3214402" y="2475174"/>
            <a:ext cx="504000" cy="504000"/>
            <a:chOff x="4665644" y="4148177"/>
            <a:chExt cx="908647" cy="908646"/>
          </a:xfrm>
        </p:grpSpPr>
        <p:sp>
          <p:nvSpPr>
            <p:cNvPr id="849" name="Google Shape;849;p19"/>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50" name="Google Shape;850;p19"/>
            <p:cNvSpPr/>
            <p:nvPr/>
          </p:nvSpPr>
          <p:spPr>
            <a:xfrm>
              <a:off x="4886928" y="4392621"/>
              <a:ext cx="356440" cy="43120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852" name="Google Shape;852;p19"/>
          <p:cNvSpPr/>
          <p:nvPr/>
        </p:nvSpPr>
        <p:spPr>
          <a:xfrm>
            <a:off x="954919" y="4628389"/>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FFFFFF"/>
              </a:solidFill>
              <a:latin typeface="Arial"/>
              <a:ea typeface="Arial"/>
              <a:cs typeface="Arial"/>
              <a:sym typeface="Arial"/>
            </a:endParaRPr>
          </a:p>
        </p:txBody>
      </p:sp>
      <p:sp>
        <p:nvSpPr>
          <p:cNvPr id="854" name="Google Shape;854;p19"/>
          <p:cNvSpPr/>
          <p:nvPr/>
        </p:nvSpPr>
        <p:spPr>
          <a:xfrm>
            <a:off x="3083387" y="2747028"/>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FFFFFF"/>
              </a:solidFill>
              <a:latin typeface="Arial"/>
              <a:ea typeface="Arial"/>
              <a:cs typeface="Arial"/>
              <a:sym typeface="Arial"/>
            </a:endParaRPr>
          </a:p>
        </p:txBody>
      </p:sp>
      <p:sp>
        <p:nvSpPr>
          <p:cNvPr id="855" name="Google Shape;855;p19"/>
          <p:cNvSpPr/>
          <p:nvPr/>
        </p:nvSpPr>
        <p:spPr>
          <a:xfrm>
            <a:off x="4046923" y="3611028"/>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FFFFFF"/>
              </a:solidFill>
              <a:latin typeface="Arial"/>
              <a:ea typeface="Arial"/>
              <a:cs typeface="Arial"/>
              <a:sym typeface="Arial"/>
            </a:endParaRPr>
          </a:p>
        </p:txBody>
      </p:sp>
      <p:grpSp>
        <p:nvGrpSpPr>
          <p:cNvPr id="856" name="Google Shape;856;p19"/>
          <p:cNvGrpSpPr/>
          <p:nvPr/>
        </p:nvGrpSpPr>
        <p:grpSpPr>
          <a:xfrm>
            <a:off x="3830923" y="3760823"/>
            <a:ext cx="504000" cy="504000"/>
            <a:chOff x="4682640" y="2362454"/>
            <a:chExt cx="908647" cy="908646"/>
          </a:xfrm>
        </p:grpSpPr>
        <p:sp>
          <p:nvSpPr>
            <p:cNvPr id="857" name="Google Shape;857;p19"/>
            <p:cNvSpPr/>
            <p:nvPr/>
          </p:nvSpPr>
          <p:spPr>
            <a:xfrm>
              <a:off x="4682640"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58" name="Google Shape;858;p19"/>
            <p:cNvSpPr/>
            <p:nvPr/>
          </p:nvSpPr>
          <p:spPr>
            <a:xfrm>
              <a:off x="4928860" y="2546412"/>
              <a:ext cx="356440"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pic>
        <p:nvPicPr>
          <p:cNvPr id="859" name="Google Shape;859;p19"/>
          <p:cNvPicPr preferRelativeResize="0"/>
          <p:nvPr/>
        </p:nvPicPr>
        <p:blipFill rotWithShape="1">
          <a:blip r:embed="rId4">
            <a:alphaModFix amt="35000"/>
          </a:blip>
          <a:srcRect/>
          <a:stretch/>
        </p:blipFill>
        <p:spPr>
          <a:xfrm>
            <a:off x="6427440" y="2484000"/>
            <a:ext cx="780840" cy="1554120"/>
          </a:xfrm>
          <a:prstGeom prst="rect">
            <a:avLst/>
          </a:prstGeom>
          <a:noFill/>
          <a:ln>
            <a:noFill/>
          </a:ln>
        </p:spPr>
      </p:pic>
      <p:cxnSp>
        <p:nvCxnSpPr>
          <p:cNvPr id="860" name="Google Shape;860;p19"/>
          <p:cNvCxnSpPr/>
          <p:nvPr/>
        </p:nvCxnSpPr>
        <p:spPr>
          <a:xfrm>
            <a:off x="6852457" y="3277440"/>
            <a:ext cx="0" cy="1008000"/>
          </a:xfrm>
          <a:prstGeom prst="straightConnector1">
            <a:avLst/>
          </a:prstGeom>
          <a:noFill/>
          <a:ln w="25200" cap="flat" cmpd="sng">
            <a:solidFill>
              <a:srgbClr val="FF0000"/>
            </a:solidFill>
            <a:prstDash val="solid"/>
            <a:round/>
            <a:headEnd type="none" w="sm" len="sm"/>
            <a:tailEnd type="triangle" w="med" len="med"/>
          </a:ln>
        </p:spPr>
      </p:cxnSp>
      <p:sp>
        <p:nvSpPr>
          <p:cNvPr id="861" name="Google Shape;861;p19"/>
          <p:cNvSpPr txBox="1"/>
          <p:nvPr/>
        </p:nvSpPr>
        <p:spPr>
          <a:xfrm>
            <a:off x="6884281" y="3726724"/>
            <a:ext cx="464258"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1" i="0" u="none" strike="noStrike" cap="none" noProof="0" dirty="0" err="1">
                <a:solidFill>
                  <a:srgbClr val="C9211E"/>
                </a:solidFill>
                <a:latin typeface="Arial"/>
                <a:ea typeface="Arial"/>
                <a:cs typeface="Arial"/>
                <a:sym typeface="Arial"/>
              </a:rPr>
              <a:t>F</a:t>
            </a:r>
            <a:r>
              <a:rPr lang="nl-NL" sz="1800" b="1" i="0" u="none" strike="noStrike" cap="none" baseline="-25000" noProof="0" dirty="0" err="1">
                <a:solidFill>
                  <a:srgbClr val="C9211E"/>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862" name="Google Shape;862;p19"/>
          <p:cNvCxnSpPr/>
          <p:nvPr/>
        </p:nvCxnSpPr>
        <p:spPr>
          <a:xfrm rot="10800000">
            <a:off x="6852457" y="2867359"/>
            <a:ext cx="0" cy="360000"/>
          </a:xfrm>
          <a:prstGeom prst="straightConnector1">
            <a:avLst/>
          </a:prstGeom>
          <a:noFill/>
          <a:ln w="25200" cap="flat" cmpd="sng">
            <a:solidFill>
              <a:srgbClr val="FF0000"/>
            </a:solidFill>
            <a:prstDash val="solid"/>
            <a:round/>
            <a:headEnd type="none" w="sm" len="sm"/>
            <a:tailEnd type="triangle" w="med" len="med"/>
          </a:ln>
        </p:spPr>
      </p:cxnSp>
      <p:sp>
        <p:nvSpPr>
          <p:cNvPr id="863" name="Google Shape;863;p19"/>
          <p:cNvSpPr txBox="1"/>
          <p:nvPr/>
        </p:nvSpPr>
        <p:spPr>
          <a:xfrm>
            <a:off x="6340850" y="2768989"/>
            <a:ext cx="522117"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1" i="0" u="none" strike="noStrike" cap="none" noProof="0" dirty="0" err="1">
                <a:solidFill>
                  <a:srgbClr val="C9211E"/>
                </a:solidFill>
                <a:latin typeface="Arial"/>
                <a:ea typeface="Arial"/>
                <a:cs typeface="Arial"/>
                <a:sym typeface="Arial"/>
              </a:rPr>
              <a:t>F</a:t>
            </a:r>
            <a:r>
              <a:rPr lang="nl-NL" sz="1800" b="1" i="0" u="none" strike="noStrike" cap="none" baseline="-25000" noProof="0" dirty="0" err="1">
                <a:solidFill>
                  <a:srgbClr val="C9211E"/>
                </a:solidFill>
                <a:latin typeface="Arial"/>
                <a:ea typeface="Arial"/>
                <a:cs typeface="Arial"/>
                <a:sym typeface="Arial"/>
              </a:rPr>
              <a:t>lw</a:t>
            </a:r>
            <a:endParaRPr lang="nl-NL" sz="1800" b="0" i="0" u="none" strike="noStrike" cap="none" noProof="0" dirty="0">
              <a:solidFill>
                <a:srgbClr val="000000"/>
              </a:solidFill>
              <a:latin typeface="Arial"/>
              <a:ea typeface="Arial"/>
              <a:cs typeface="Arial"/>
              <a:sym typeface="Arial"/>
            </a:endParaRPr>
          </a:p>
        </p:txBody>
      </p:sp>
      <p:sp>
        <p:nvSpPr>
          <p:cNvPr id="2" name="Ovaal 1">
            <a:extLst>
              <a:ext uri="{FF2B5EF4-FFF2-40B4-BE49-F238E27FC236}">
                <a16:creationId xmlns:a16="http://schemas.microsoft.com/office/drawing/2014/main" id="{B40697B4-E519-198D-A5F2-C059CD68A1CA}"/>
              </a:ext>
            </a:extLst>
          </p:cNvPr>
          <p:cNvSpPr/>
          <p:nvPr/>
        </p:nvSpPr>
        <p:spPr>
          <a:xfrm>
            <a:off x="6806780" y="3227359"/>
            <a:ext cx="105275" cy="102326"/>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Google Shape;854;p19">
            <a:extLst>
              <a:ext uri="{FF2B5EF4-FFF2-40B4-BE49-F238E27FC236}">
                <a16:creationId xmlns:a16="http://schemas.microsoft.com/office/drawing/2014/main" id="{B6CE708A-F24B-737A-B320-941C318F3C4C}"/>
              </a:ext>
            </a:extLst>
          </p:cNvPr>
          <p:cNvSpPr/>
          <p:nvPr/>
        </p:nvSpPr>
        <p:spPr>
          <a:xfrm>
            <a:off x="3047387" y="2151487"/>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FFFFFF"/>
              </a:solidFill>
              <a:latin typeface="Arial"/>
              <a:ea typeface="Arial"/>
              <a:cs typeface="Arial"/>
              <a:sym typeface="Arial"/>
            </a:endParaRPr>
          </a:p>
        </p:txBody>
      </p:sp>
      <p:sp>
        <p:nvSpPr>
          <p:cNvPr id="4" name="Google Shape;854;p19">
            <a:extLst>
              <a:ext uri="{FF2B5EF4-FFF2-40B4-BE49-F238E27FC236}">
                <a16:creationId xmlns:a16="http://schemas.microsoft.com/office/drawing/2014/main" id="{A1559806-4F67-4F5A-0682-73AA666A4CD2}"/>
              </a:ext>
            </a:extLst>
          </p:cNvPr>
          <p:cNvSpPr/>
          <p:nvPr/>
        </p:nvSpPr>
        <p:spPr>
          <a:xfrm>
            <a:off x="1765991" y="2662046"/>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FFFFFF"/>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67"/>
        <p:cNvGrpSpPr/>
        <p:nvPr/>
      </p:nvGrpSpPr>
      <p:grpSpPr>
        <a:xfrm>
          <a:off x="0" y="0"/>
          <a:ext cx="0" cy="0"/>
          <a:chOff x="0" y="0"/>
          <a:chExt cx="0" cy="0"/>
        </a:xfrm>
      </p:grpSpPr>
      <p:graphicFrame>
        <p:nvGraphicFramePr>
          <p:cNvPr id="868" name="Google Shape;868;p20"/>
          <p:cNvGraphicFramePr/>
          <p:nvPr>
            <p:extLst>
              <p:ext uri="{D42A27DB-BD31-4B8C-83A1-F6EECF244321}">
                <p14:modId xmlns:p14="http://schemas.microsoft.com/office/powerpoint/2010/main" val="2329352341"/>
              </p:ext>
            </p:extLst>
          </p:nvPr>
        </p:nvGraphicFramePr>
        <p:xfrm>
          <a:off x="410563" y="1904427"/>
          <a:ext cx="4608000" cy="3333960"/>
        </p:xfrm>
        <a:graphic>
          <a:graphicData uri="http://schemas.openxmlformats.org/drawingml/2006/chart">
            <c:chart xmlns:c="http://schemas.openxmlformats.org/drawingml/2006/chart" xmlns:r="http://schemas.openxmlformats.org/officeDocument/2006/relationships" r:id="rId3"/>
          </a:graphicData>
        </a:graphic>
      </p:graphicFrame>
      <p:sp>
        <p:nvSpPr>
          <p:cNvPr id="869" name="Google Shape;869;p20"/>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870" name="Google Shape;870;p20"/>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871" name="Google Shape;871;p20"/>
          <p:cNvSpPr txBox="1">
            <a:spLocks noGrp="1"/>
          </p:cNvSpPr>
          <p:nvPr>
            <p:ph type="title"/>
          </p:nvPr>
        </p:nvSpPr>
        <p:spPr>
          <a:xfrm>
            <a:off x="361209" y="163115"/>
            <a:ext cx="8109782" cy="1447784"/>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1054"/>
              </a:spcBef>
              <a:spcAft>
                <a:spcPts val="0"/>
              </a:spcAft>
              <a:buSzPct val="62500"/>
              <a:buNone/>
            </a:pPr>
            <a:r>
              <a:rPr lang="nl-NL" sz="3200" b="0" strike="noStrike" noProof="0" dirty="0">
                <a:solidFill>
                  <a:srgbClr val="000000"/>
                </a:solidFill>
                <a:latin typeface="Calibri"/>
                <a:ea typeface="Calibri"/>
                <a:cs typeface="Calibri"/>
                <a:sym typeface="Calibri"/>
              </a:rPr>
              <a:t>Van een parachutesprong is het onderstaande (</a:t>
            </a:r>
            <a:r>
              <a:rPr lang="nl-NL" sz="3200" b="0" strike="noStrike" noProof="0" dirty="0" err="1">
                <a:solidFill>
                  <a:srgbClr val="000000"/>
                </a:solidFill>
                <a:latin typeface="Calibri"/>
                <a:ea typeface="Calibri"/>
                <a:cs typeface="Calibri"/>
                <a:sym typeface="Calibri"/>
              </a:rPr>
              <a:t>v,t</a:t>
            </a:r>
            <a:r>
              <a:rPr lang="nl-NL" sz="3200" b="0" strike="noStrike" noProof="0" dirty="0">
                <a:solidFill>
                  <a:srgbClr val="000000"/>
                </a:solidFill>
                <a:latin typeface="Calibri"/>
                <a:ea typeface="Calibri"/>
                <a:cs typeface="Calibri"/>
                <a:sym typeface="Calibri"/>
              </a:rPr>
              <a:t>)-diagram gemaakt. Met welk tijdstip komt het krachtenplaatje overeen?</a:t>
            </a:r>
            <a:endParaRPr lang="nl-NL" noProof="0" dirty="0"/>
          </a:p>
        </p:txBody>
      </p:sp>
      <p:grpSp>
        <p:nvGrpSpPr>
          <p:cNvPr id="872" name="Google Shape;872;p20"/>
          <p:cNvGrpSpPr/>
          <p:nvPr/>
        </p:nvGrpSpPr>
        <p:grpSpPr>
          <a:xfrm>
            <a:off x="1140001" y="4176496"/>
            <a:ext cx="504000" cy="504000"/>
            <a:chOff x="952182" y="2386701"/>
            <a:chExt cx="749860" cy="749860"/>
          </a:xfrm>
        </p:grpSpPr>
        <p:sp>
          <p:nvSpPr>
            <p:cNvPr id="873" name="Google Shape;873;p20"/>
            <p:cNvSpPr/>
            <p:nvPr/>
          </p:nvSpPr>
          <p:spPr>
            <a:xfrm>
              <a:off x="952182" y="2386701"/>
              <a:ext cx="749860" cy="74986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74" name="Google Shape;874;p20"/>
            <p:cNvSpPr/>
            <p:nvPr/>
          </p:nvSpPr>
          <p:spPr>
            <a:xfrm>
              <a:off x="1129716" y="251811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875" name="Google Shape;875;p20"/>
          <p:cNvGrpSpPr/>
          <p:nvPr/>
        </p:nvGrpSpPr>
        <p:grpSpPr>
          <a:xfrm>
            <a:off x="1319754" y="2110408"/>
            <a:ext cx="504000" cy="504000"/>
            <a:chOff x="4679670" y="2348428"/>
            <a:chExt cx="749860" cy="749860"/>
          </a:xfrm>
        </p:grpSpPr>
        <p:sp>
          <p:nvSpPr>
            <p:cNvPr id="876" name="Google Shape;876;p20"/>
            <p:cNvSpPr/>
            <p:nvPr/>
          </p:nvSpPr>
          <p:spPr>
            <a:xfrm>
              <a:off x="4679670" y="2348428"/>
              <a:ext cx="749860" cy="74986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77" name="Google Shape;877;p20"/>
            <p:cNvSpPr/>
            <p:nvPr/>
          </p:nvSpPr>
          <p:spPr>
            <a:xfrm>
              <a:off x="4876142" y="2502910"/>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878" name="Google Shape;878;p20"/>
          <p:cNvGrpSpPr/>
          <p:nvPr/>
        </p:nvGrpSpPr>
        <p:grpSpPr>
          <a:xfrm>
            <a:off x="2710402" y="1569728"/>
            <a:ext cx="504000" cy="504000"/>
            <a:chOff x="947033" y="4156948"/>
            <a:chExt cx="908647" cy="908646"/>
          </a:xfrm>
        </p:grpSpPr>
        <p:sp>
          <p:nvSpPr>
            <p:cNvPr id="879" name="Google Shape;879;p20"/>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18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80" name="Google Shape;880;p20"/>
            <p:cNvSpPr/>
            <p:nvPr/>
          </p:nvSpPr>
          <p:spPr>
            <a:xfrm>
              <a:off x="1137894" y="4395668"/>
              <a:ext cx="356440" cy="43120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881" name="Google Shape;881;p20"/>
          <p:cNvGrpSpPr/>
          <p:nvPr/>
        </p:nvGrpSpPr>
        <p:grpSpPr>
          <a:xfrm>
            <a:off x="3214402" y="2475174"/>
            <a:ext cx="504000" cy="504000"/>
            <a:chOff x="4665644" y="4148177"/>
            <a:chExt cx="908647" cy="908646"/>
          </a:xfrm>
        </p:grpSpPr>
        <p:sp>
          <p:nvSpPr>
            <p:cNvPr id="882" name="Google Shape;882;p20"/>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83" name="Google Shape;883;p20"/>
            <p:cNvSpPr/>
            <p:nvPr/>
          </p:nvSpPr>
          <p:spPr>
            <a:xfrm>
              <a:off x="4886928" y="4392621"/>
              <a:ext cx="356440" cy="43120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885" name="Google Shape;885;p20"/>
          <p:cNvSpPr/>
          <p:nvPr/>
        </p:nvSpPr>
        <p:spPr>
          <a:xfrm>
            <a:off x="931106" y="4617923"/>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FFFFFF"/>
              </a:solidFill>
              <a:latin typeface="Arial"/>
              <a:ea typeface="Arial"/>
              <a:cs typeface="Arial"/>
              <a:sym typeface="Arial"/>
            </a:endParaRPr>
          </a:p>
        </p:txBody>
      </p:sp>
      <p:sp>
        <p:nvSpPr>
          <p:cNvPr id="886" name="Google Shape;886;p20"/>
          <p:cNvSpPr/>
          <p:nvPr/>
        </p:nvSpPr>
        <p:spPr>
          <a:xfrm>
            <a:off x="2962402" y="2157440"/>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noProof="0" dirty="0"/>
          </a:p>
        </p:txBody>
      </p:sp>
      <p:sp>
        <p:nvSpPr>
          <p:cNvPr id="887" name="Google Shape;887;p20"/>
          <p:cNvSpPr/>
          <p:nvPr/>
        </p:nvSpPr>
        <p:spPr>
          <a:xfrm>
            <a:off x="3083387" y="2747028"/>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FFFFFF"/>
              </a:solidFill>
              <a:latin typeface="Arial"/>
              <a:ea typeface="Arial"/>
              <a:cs typeface="Arial"/>
              <a:sym typeface="Arial"/>
            </a:endParaRPr>
          </a:p>
        </p:txBody>
      </p:sp>
      <p:sp>
        <p:nvSpPr>
          <p:cNvPr id="888" name="Google Shape;888;p20"/>
          <p:cNvSpPr/>
          <p:nvPr/>
        </p:nvSpPr>
        <p:spPr>
          <a:xfrm>
            <a:off x="4046923" y="3611028"/>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FFFFFF"/>
              </a:solidFill>
              <a:latin typeface="Arial"/>
              <a:ea typeface="Arial"/>
              <a:cs typeface="Arial"/>
              <a:sym typeface="Arial"/>
            </a:endParaRPr>
          </a:p>
        </p:txBody>
      </p:sp>
      <p:grpSp>
        <p:nvGrpSpPr>
          <p:cNvPr id="889" name="Google Shape;889;p20"/>
          <p:cNvGrpSpPr/>
          <p:nvPr/>
        </p:nvGrpSpPr>
        <p:grpSpPr>
          <a:xfrm>
            <a:off x="3830923" y="3760823"/>
            <a:ext cx="504000" cy="504000"/>
            <a:chOff x="4682640" y="2362454"/>
            <a:chExt cx="908647" cy="908646"/>
          </a:xfrm>
        </p:grpSpPr>
        <p:sp>
          <p:nvSpPr>
            <p:cNvPr id="890" name="Google Shape;890;p20"/>
            <p:cNvSpPr/>
            <p:nvPr/>
          </p:nvSpPr>
          <p:spPr>
            <a:xfrm>
              <a:off x="4682640"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891" name="Google Shape;891;p20"/>
            <p:cNvSpPr/>
            <p:nvPr/>
          </p:nvSpPr>
          <p:spPr>
            <a:xfrm>
              <a:off x="4928860" y="2546412"/>
              <a:ext cx="356440"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pic>
        <p:nvPicPr>
          <p:cNvPr id="892" name="Google Shape;892;p20"/>
          <p:cNvPicPr preferRelativeResize="0"/>
          <p:nvPr/>
        </p:nvPicPr>
        <p:blipFill rotWithShape="1">
          <a:blip r:embed="rId4">
            <a:alphaModFix amt="35000"/>
          </a:blip>
          <a:srcRect/>
          <a:stretch/>
        </p:blipFill>
        <p:spPr>
          <a:xfrm>
            <a:off x="6427440" y="3204000"/>
            <a:ext cx="780840" cy="1554120"/>
          </a:xfrm>
          <a:prstGeom prst="rect">
            <a:avLst/>
          </a:prstGeom>
          <a:noFill/>
          <a:ln>
            <a:noFill/>
          </a:ln>
        </p:spPr>
      </p:pic>
      <p:cxnSp>
        <p:nvCxnSpPr>
          <p:cNvPr id="893" name="Google Shape;893;p20"/>
          <p:cNvCxnSpPr/>
          <p:nvPr/>
        </p:nvCxnSpPr>
        <p:spPr>
          <a:xfrm>
            <a:off x="6868396" y="3981060"/>
            <a:ext cx="0" cy="1008000"/>
          </a:xfrm>
          <a:prstGeom prst="straightConnector1">
            <a:avLst/>
          </a:prstGeom>
          <a:noFill/>
          <a:ln w="25200" cap="flat" cmpd="sng">
            <a:solidFill>
              <a:srgbClr val="FF0000"/>
            </a:solidFill>
            <a:prstDash val="solid"/>
            <a:round/>
            <a:headEnd type="none" w="sm" len="sm"/>
            <a:tailEnd type="triangle" w="med" len="med"/>
          </a:ln>
        </p:spPr>
      </p:cxnSp>
      <p:sp>
        <p:nvSpPr>
          <p:cNvPr id="894" name="Google Shape;894;p20"/>
          <p:cNvSpPr txBox="1"/>
          <p:nvPr/>
        </p:nvSpPr>
        <p:spPr>
          <a:xfrm>
            <a:off x="6884279" y="4681440"/>
            <a:ext cx="425065"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1" i="0" u="none" strike="noStrike" cap="none" noProof="0" dirty="0" err="1">
                <a:solidFill>
                  <a:srgbClr val="C9211E"/>
                </a:solidFill>
                <a:latin typeface="Arial"/>
                <a:ea typeface="Arial"/>
                <a:cs typeface="Arial"/>
                <a:sym typeface="Arial"/>
              </a:rPr>
              <a:t>F</a:t>
            </a:r>
            <a:r>
              <a:rPr lang="nl-NL" sz="1800" b="1" i="0" u="none" strike="noStrike" cap="none" baseline="-25000" noProof="0" dirty="0" err="1">
                <a:solidFill>
                  <a:srgbClr val="C9211E"/>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895" name="Google Shape;895;p20"/>
          <p:cNvCxnSpPr/>
          <p:nvPr/>
        </p:nvCxnSpPr>
        <p:spPr>
          <a:xfrm rot="10800000">
            <a:off x="6871376" y="2091153"/>
            <a:ext cx="0" cy="1800000"/>
          </a:xfrm>
          <a:prstGeom prst="straightConnector1">
            <a:avLst/>
          </a:prstGeom>
          <a:noFill/>
          <a:ln w="25200" cap="flat" cmpd="sng">
            <a:solidFill>
              <a:srgbClr val="FF0000"/>
            </a:solidFill>
            <a:prstDash val="solid"/>
            <a:round/>
            <a:headEnd type="none" w="sm" len="sm"/>
            <a:tailEnd type="triangle" w="med" len="med"/>
          </a:ln>
        </p:spPr>
      </p:cxnSp>
      <p:sp>
        <p:nvSpPr>
          <p:cNvPr id="896" name="Google Shape;896;p20"/>
          <p:cNvSpPr txBox="1"/>
          <p:nvPr/>
        </p:nvSpPr>
        <p:spPr>
          <a:xfrm>
            <a:off x="6409211" y="2711050"/>
            <a:ext cx="516843"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1" i="0" u="none" strike="noStrike" cap="none" noProof="0" dirty="0" err="1">
                <a:solidFill>
                  <a:srgbClr val="C9211E"/>
                </a:solidFill>
                <a:latin typeface="Arial"/>
                <a:ea typeface="Arial"/>
                <a:cs typeface="Arial"/>
                <a:sym typeface="Arial"/>
              </a:rPr>
              <a:t>F</a:t>
            </a:r>
            <a:r>
              <a:rPr lang="nl-NL" sz="1800" b="1" i="0" u="none" strike="noStrike" cap="none" baseline="-25000" noProof="0" dirty="0" err="1">
                <a:solidFill>
                  <a:srgbClr val="C9211E"/>
                </a:solidFill>
                <a:latin typeface="Arial"/>
                <a:ea typeface="Arial"/>
                <a:cs typeface="Arial"/>
                <a:sym typeface="Arial"/>
              </a:rPr>
              <a:t>lw</a:t>
            </a:r>
            <a:endParaRPr lang="nl-NL" sz="1800" b="0" i="0" u="none" strike="noStrike" cap="none" noProof="0" dirty="0">
              <a:solidFill>
                <a:srgbClr val="000000"/>
              </a:solidFill>
              <a:latin typeface="Arial"/>
              <a:ea typeface="Arial"/>
              <a:cs typeface="Arial"/>
              <a:sym typeface="Arial"/>
            </a:endParaRPr>
          </a:p>
        </p:txBody>
      </p:sp>
      <p:sp>
        <p:nvSpPr>
          <p:cNvPr id="2" name="Ovaal 1">
            <a:extLst>
              <a:ext uri="{FF2B5EF4-FFF2-40B4-BE49-F238E27FC236}">
                <a16:creationId xmlns:a16="http://schemas.microsoft.com/office/drawing/2014/main" id="{23700DBC-C8F3-61ED-E5FA-D9C5F9FB6845}"/>
              </a:ext>
            </a:extLst>
          </p:cNvPr>
          <p:cNvSpPr/>
          <p:nvPr/>
        </p:nvSpPr>
        <p:spPr>
          <a:xfrm>
            <a:off x="6815759" y="3878734"/>
            <a:ext cx="105275" cy="102326"/>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Google Shape;886;p20">
            <a:extLst>
              <a:ext uri="{FF2B5EF4-FFF2-40B4-BE49-F238E27FC236}">
                <a16:creationId xmlns:a16="http://schemas.microsoft.com/office/drawing/2014/main" id="{57121334-54A6-FDD7-6D41-D47B5368D11C}"/>
              </a:ext>
            </a:extLst>
          </p:cNvPr>
          <p:cNvSpPr/>
          <p:nvPr/>
        </p:nvSpPr>
        <p:spPr>
          <a:xfrm>
            <a:off x="1780860" y="2636000"/>
            <a:ext cx="72000" cy="7200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0000" tIns="6100" rIns="90000" bIns="6100" anchor="ctr" anchorCtr="0">
            <a:noAutofit/>
          </a:bodyPr>
          <a:lstStyle/>
          <a:p>
            <a:pPr marL="0" marR="0" lvl="0" indent="0" algn="l" rtl="0">
              <a:lnSpc>
                <a:spcPct val="100000"/>
              </a:lnSpc>
              <a:spcBef>
                <a:spcPts val="0"/>
              </a:spcBef>
              <a:spcAft>
                <a:spcPts val="0"/>
              </a:spcAft>
              <a:buNone/>
            </a:pPr>
            <a:endParaRPr lang="nl-NL" noProof="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00"/>
        <p:cNvGrpSpPr/>
        <p:nvPr/>
      </p:nvGrpSpPr>
      <p:grpSpPr>
        <a:xfrm>
          <a:off x="0" y="0"/>
          <a:ext cx="0" cy="0"/>
          <a:chOff x="0" y="0"/>
          <a:chExt cx="0" cy="0"/>
        </a:xfrm>
      </p:grpSpPr>
      <p:sp>
        <p:nvSpPr>
          <p:cNvPr id="901" name="Google Shape;901;p21"/>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902" name="Google Shape;902;p21"/>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grpSp>
        <p:nvGrpSpPr>
          <p:cNvPr id="903" name="Google Shape;903;p21"/>
          <p:cNvGrpSpPr/>
          <p:nvPr/>
        </p:nvGrpSpPr>
        <p:grpSpPr>
          <a:xfrm>
            <a:off x="153213" y="3102830"/>
            <a:ext cx="908647" cy="908646"/>
            <a:chOff x="1339856" y="4930964"/>
            <a:chExt cx="908647" cy="908646"/>
          </a:xfrm>
        </p:grpSpPr>
        <p:sp>
          <p:nvSpPr>
            <p:cNvPr id="904" name="Google Shape;904;p21"/>
            <p:cNvSpPr/>
            <p:nvPr/>
          </p:nvSpPr>
          <p:spPr>
            <a:xfrm>
              <a:off x="1339856" y="493096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05" name="Google Shape;905;p21"/>
            <p:cNvSpPr/>
            <p:nvPr/>
          </p:nvSpPr>
          <p:spPr>
            <a:xfrm>
              <a:off x="1654059" y="515698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906" name="Google Shape;906;p21"/>
          <p:cNvGrpSpPr/>
          <p:nvPr/>
        </p:nvGrpSpPr>
        <p:grpSpPr>
          <a:xfrm>
            <a:off x="4869592" y="3038864"/>
            <a:ext cx="908647" cy="908646"/>
            <a:chOff x="4181543" y="4930964"/>
            <a:chExt cx="908647" cy="908646"/>
          </a:xfrm>
        </p:grpSpPr>
        <p:sp>
          <p:nvSpPr>
            <p:cNvPr id="907" name="Google Shape;907;p21"/>
            <p:cNvSpPr/>
            <p:nvPr/>
          </p:nvSpPr>
          <p:spPr>
            <a:xfrm>
              <a:off x="4181543" y="493096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08" name="Google Shape;908;p21"/>
            <p:cNvSpPr/>
            <p:nvPr/>
          </p:nvSpPr>
          <p:spPr>
            <a:xfrm>
              <a:off x="4495746" y="515698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909" name="Google Shape;909;p21"/>
          <p:cNvGrpSpPr/>
          <p:nvPr/>
        </p:nvGrpSpPr>
        <p:grpSpPr>
          <a:xfrm>
            <a:off x="182622" y="5160522"/>
            <a:ext cx="908647" cy="908646"/>
            <a:chOff x="7016818" y="4930964"/>
            <a:chExt cx="908647" cy="908646"/>
          </a:xfrm>
        </p:grpSpPr>
        <p:sp>
          <p:nvSpPr>
            <p:cNvPr id="910" name="Google Shape;910;p21"/>
            <p:cNvSpPr/>
            <p:nvPr/>
          </p:nvSpPr>
          <p:spPr>
            <a:xfrm>
              <a:off x="7016818" y="4930964"/>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11" name="Google Shape;911;p21"/>
            <p:cNvSpPr/>
            <p:nvPr/>
          </p:nvSpPr>
          <p:spPr>
            <a:xfrm>
              <a:off x="7331022" y="5156985"/>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912" name="Google Shape;912;p21"/>
          <p:cNvGrpSpPr/>
          <p:nvPr/>
        </p:nvGrpSpPr>
        <p:grpSpPr>
          <a:xfrm>
            <a:off x="4873523" y="4943635"/>
            <a:ext cx="908647" cy="908646"/>
            <a:chOff x="9854506" y="4930964"/>
            <a:chExt cx="908647" cy="908646"/>
          </a:xfrm>
        </p:grpSpPr>
        <p:sp>
          <p:nvSpPr>
            <p:cNvPr id="913" name="Google Shape;913;p21"/>
            <p:cNvSpPr/>
            <p:nvPr/>
          </p:nvSpPr>
          <p:spPr>
            <a:xfrm>
              <a:off x="9854506" y="4930964"/>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14" name="Google Shape;914;p21"/>
            <p:cNvSpPr/>
            <p:nvPr/>
          </p:nvSpPr>
          <p:spPr>
            <a:xfrm>
              <a:off x="10168710" y="5156985"/>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915" name="Google Shape;915;p21"/>
          <p:cNvSpPr txBox="1">
            <a:spLocks noGrp="1"/>
          </p:cNvSpPr>
          <p:nvPr>
            <p:ph type="title"/>
          </p:nvPr>
        </p:nvSpPr>
        <p:spPr>
          <a:xfrm>
            <a:off x="522646" y="266584"/>
            <a:ext cx="8109782" cy="157239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800"/>
              <a:buNone/>
            </a:pPr>
            <a:r>
              <a:rPr lang="nl-NL" sz="3200" b="0" strike="noStrike" noProof="0" dirty="0">
                <a:solidFill>
                  <a:srgbClr val="000000"/>
                </a:solidFill>
                <a:latin typeface="Calibri"/>
                <a:ea typeface="Calibri"/>
                <a:cs typeface="Calibri"/>
                <a:sym typeface="Calibri"/>
              </a:rPr>
              <a:t>De aarde oefent de gravitatiekracht </a:t>
            </a:r>
            <a:r>
              <a:rPr lang="nl-NL" sz="3200" b="0" strike="noStrike" noProof="0" dirty="0" err="1">
                <a:solidFill>
                  <a:srgbClr val="000000"/>
                </a:solidFill>
                <a:latin typeface="Calibri"/>
                <a:ea typeface="Calibri"/>
                <a:cs typeface="Calibri"/>
                <a:sym typeface="Calibri"/>
              </a:rPr>
              <a:t>F</a:t>
            </a:r>
            <a:r>
              <a:rPr lang="nl-NL" sz="3200" b="0" strike="noStrike" baseline="-25000" noProof="0" dirty="0" err="1">
                <a:solidFill>
                  <a:srgbClr val="000000"/>
                </a:solidFill>
                <a:latin typeface="Calibri"/>
                <a:ea typeface="Calibri"/>
                <a:cs typeface="Calibri"/>
                <a:sym typeface="Calibri"/>
              </a:rPr>
              <a:t>g</a:t>
            </a:r>
            <a:r>
              <a:rPr lang="nl-NL" sz="3200" b="0" strike="noStrike" noProof="0" dirty="0">
                <a:solidFill>
                  <a:srgbClr val="000000"/>
                </a:solidFill>
                <a:latin typeface="Calibri"/>
                <a:ea typeface="Calibri"/>
                <a:cs typeface="Calibri"/>
                <a:sym typeface="Calibri"/>
              </a:rPr>
              <a:t> uit op de maan. In welke figuur is de reactiekracht </a:t>
            </a:r>
            <a:r>
              <a:rPr lang="nl-NL" sz="3200" b="0" strike="noStrike" noProof="0" dirty="0" err="1">
                <a:solidFill>
                  <a:srgbClr val="000000"/>
                </a:solidFill>
                <a:latin typeface="Calibri"/>
                <a:ea typeface="Calibri"/>
                <a:cs typeface="Calibri"/>
                <a:sym typeface="Calibri"/>
              </a:rPr>
              <a:t>F</a:t>
            </a:r>
            <a:r>
              <a:rPr lang="nl-NL" sz="3200" b="0" strike="noStrike" baseline="-25000" noProof="0" dirty="0" err="1">
                <a:solidFill>
                  <a:srgbClr val="000000"/>
                </a:solidFill>
                <a:latin typeface="Calibri"/>
                <a:ea typeface="Calibri"/>
                <a:cs typeface="Calibri"/>
                <a:sym typeface="Calibri"/>
              </a:rPr>
              <a:t>reactie</a:t>
            </a:r>
            <a:r>
              <a:rPr lang="nl-NL" sz="3200" b="0" strike="noStrike" noProof="0" dirty="0">
                <a:solidFill>
                  <a:srgbClr val="000000"/>
                </a:solidFill>
                <a:latin typeface="Calibri"/>
                <a:ea typeface="Calibri"/>
                <a:cs typeface="Calibri"/>
                <a:sym typeface="Calibri"/>
              </a:rPr>
              <a:t> die bij </a:t>
            </a:r>
            <a:r>
              <a:rPr lang="nl-NL" sz="3200" b="0" strike="noStrike" noProof="0" dirty="0" err="1">
                <a:solidFill>
                  <a:srgbClr val="000000"/>
                </a:solidFill>
                <a:latin typeface="Calibri"/>
                <a:ea typeface="Calibri"/>
                <a:cs typeface="Calibri"/>
                <a:sym typeface="Calibri"/>
              </a:rPr>
              <a:t>F</a:t>
            </a:r>
            <a:r>
              <a:rPr lang="nl-NL" sz="3200" b="0" strike="noStrike" baseline="-25000" noProof="0" dirty="0" err="1">
                <a:solidFill>
                  <a:srgbClr val="000000"/>
                </a:solidFill>
                <a:latin typeface="Calibri"/>
                <a:ea typeface="Calibri"/>
                <a:cs typeface="Calibri"/>
                <a:sym typeface="Calibri"/>
              </a:rPr>
              <a:t>g</a:t>
            </a:r>
            <a:r>
              <a:rPr lang="nl-NL" sz="3200" b="0" strike="noStrike" noProof="0" dirty="0">
                <a:solidFill>
                  <a:srgbClr val="000000"/>
                </a:solidFill>
                <a:latin typeface="Calibri"/>
                <a:ea typeface="Calibri"/>
                <a:cs typeface="Calibri"/>
                <a:sym typeface="Calibri"/>
              </a:rPr>
              <a:t> hoort correct getekend?</a:t>
            </a:r>
            <a:endParaRPr lang="nl-NL" noProof="0" dirty="0"/>
          </a:p>
        </p:txBody>
      </p:sp>
      <p:sp>
        <p:nvSpPr>
          <p:cNvPr id="916" name="Google Shape;916;p21"/>
          <p:cNvSpPr/>
          <p:nvPr/>
        </p:nvSpPr>
        <p:spPr>
          <a:xfrm>
            <a:off x="1428820" y="3102830"/>
            <a:ext cx="864000" cy="864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917" name="Google Shape;917;p21"/>
          <p:cNvSpPr/>
          <p:nvPr/>
        </p:nvSpPr>
        <p:spPr>
          <a:xfrm>
            <a:off x="3773170" y="3390830"/>
            <a:ext cx="216000" cy="21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918" name="Google Shape;918;p21"/>
          <p:cNvCxnSpPr/>
          <p:nvPr/>
        </p:nvCxnSpPr>
        <p:spPr>
          <a:xfrm rot="10800000">
            <a:off x="3305170" y="3498830"/>
            <a:ext cx="576000" cy="0"/>
          </a:xfrm>
          <a:prstGeom prst="straightConnector1">
            <a:avLst/>
          </a:prstGeom>
          <a:noFill/>
          <a:ln w="25200" cap="flat" cmpd="sng">
            <a:solidFill>
              <a:srgbClr val="000000"/>
            </a:solidFill>
            <a:prstDash val="solid"/>
            <a:round/>
            <a:headEnd type="none" w="sm" len="sm"/>
            <a:tailEnd type="triangle" w="med" len="med"/>
          </a:ln>
        </p:spPr>
      </p:cxnSp>
      <p:sp>
        <p:nvSpPr>
          <p:cNvPr id="919" name="Google Shape;919;p21"/>
          <p:cNvSpPr txBox="1"/>
          <p:nvPr/>
        </p:nvSpPr>
        <p:spPr>
          <a:xfrm>
            <a:off x="3377169" y="3138830"/>
            <a:ext cx="546625"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g</a:t>
            </a:r>
            <a:endParaRPr lang="nl-NL" sz="1800" b="0" i="0" u="none" strike="noStrike" cap="none" noProof="0" dirty="0">
              <a:solidFill>
                <a:srgbClr val="000000"/>
              </a:solidFill>
              <a:latin typeface="Arial"/>
              <a:ea typeface="Arial"/>
              <a:cs typeface="Arial"/>
              <a:sym typeface="Arial"/>
            </a:endParaRPr>
          </a:p>
        </p:txBody>
      </p:sp>
      <p:sp>
        <p:nvSpPr>
          <p:cNvPr id="920" name="Google Shape;920;p21"/>
          <p:cNvSpPr txBox="1"/>
          <p:nvPr/>
        </p:nvSpPr>
        <p:spPr>
          <a:xfrm>
            <a:off x="1500820" y="2828510"/>
            <a:ext cx="7642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aarde</a:t>
            </a:r>
            <a:endParaRPr lang="nl-NL" noProof="0" dirty="0"/>
          </a:p>
        </p:txBody>
      </p:sp>
      <p:sp>
        <p:nvSpPr>
          <p:cNvPr id="921" name="Google Shape;921;p21"/>
          <p:cNvSpPr txBox="1"/>
          <p:nvPr/>
        </p:nvSpPr>
        <p:spPr>
          <a:xfrm>
            <a:off x="3596770" y="3606830"/>
            <a:ext cx="7524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maan</a:t>
            </a:r>
            <a:endParaRPr lang="nl-NL" noProof="0" dirty="0"/>
          </a:p>
        </p:txBody>
      </p:sp>
      <p:cxnSp>
        <p:nvCxnSpPr>
          <p:cNvPr id="922" name="Google Shape;922;p21"/>
          <p:cNvCxnSpPr/>
          <p:nvPr/>
        </p:nvCxnSpPr>
        <p:spPr>
          <a:xfrm>
            <a:off x="1949380" y="3502430"/>
            <a:ext cx="576000" cy="0"/>
          </a:xfrm>
          <a:prstGeom prst="straightConnector1">
            <a:avLst/>
          </a:prstGeom>
          <a:noFill/>
          <a:ln w="25200" cap="flat" cmpd="sng">
            <a:solidFill>
              <a:srgbClr val="000000"/>
            </a:solidFill>
            <a:prstDash val="solid"/>
            <a:round/>
            <a:headEnd type="none" w="sm" len="sm"/>
            <a:tailEnd type="triangle" w="med" len="med"/>
          </a:ln>
        </p:spPr>
      </p:cxnSp>
      <p:sp>
        <p:nvSpPr>
          <p:cNvPr id="923" name="Google Shape;923;p21"/>
          <p:cNvSpPr txBox="1"/>
          <p:nvPr/>
        </p:nvSpPr>
        <p:spPr>
          <a:xfrm>
            <a:off x="2230122" y="3115574"/>
            <a:ext cx="785511"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reactie</a:t>
            </a:r>
            <a:endParaRPr lang="nl-NL" sz="1800" b="0" i="0" u="none" strike="noStrike" cap="none" noProof="0" dirty="0">
              <a:solidFill>
                <a:srgbClr val="000000"/>
              </a:solidFill>
              <a:latin typeface="Arial"/>
              <a:ea typeface="Arial"/>
              <a:cs typeface="Arial"/>
              <a:sym typeface="Arial"/>
            </a:endParaRPr>
          </a:p>
        </p:txBody>
      </p:sp>
      <p:sp>
        <p:nvSpPr>
          <p:cNvPr id="924" name="Google Shape;924;p21"/>
          <p:cNvSpPr/>
          <p:nvPr/>
        </p:nvSpPr>
        <p:spPr>
          <a:xfrm>
            <a:off x="1714570" y="5212494"/>
            <a:ext cx="864000" cy="864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925" name="Google Shape;925;p21"/>
          <p:cNvSpPr/>
          <p:nvPr/>
        </p:nvSpPr>
        <p:spPr>
          <a:xfrm>
            <a:off x="3773170" y="5500494"/>
            <a:ext cx="216000" cy="21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926" name="Google Shape;926;p21"/>
          <p:cNvCxnSpPr/>
          <p:nvPr/>
        </p:nvCxnSpPr>
        <p:spPr>
          <a:xfrm rot="10800000">
            <a:off x="3305170" y="5608494"/>
            <a:ext cx="576000" cy="0"/>
          </a:xfrm>
          <a:prstGeom prst="straightConnector1">
            <a:avLst/>
          </a:prstGeom>
          <a:noFill/>
          <a:ln w="25200" cap="flat" cmpd="sng">
            <a:solidFill>
              <a:srgbClr val="000000"/>
            </a:solidFill>
            <a:prstDash val="solid"/>
            <a:round/>
            <a:headEnd type="none" w="sm" len="sm"/>
            <a:tailEnd type="triangle" w="med" len="med"/>
          </a:ln>
        </p:spPr>
      </p:cxnSp>
      <p:sp>
        <p:nvSpPr>
          <p:cNvPr id="927" name="Google Shape;927;p21"/>
          <p:cNvSpPr txBox="1"/>
          <p:nvPr/>
        </p:nvSpPr>
        <p:spPr>
          <a:xfrm>
            <a:off x="3377170" y="5248494"/>
            <a:ext cx="546624"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g</a:t>
            </a:r>
            <a:endParaRPr lang="nl-NL" sz="1800" b="0" i="0" u="none" strike="noStrike" cap="none" noProof="0" dirty="0">
              <a:solidFill>
                <a:srgbClr val="000000"/>
              </a:solidFill>
              <a:latin typeface="Arial"/>
              <a:ea typeface="Arial"/>
              <a:cs typeface="Arial"/>
              <a:sym typeface="Arial"/>
            </a:endParaRPr>
          </a:p>
        </p:txBody>
      </p:sp>
      <p:sp>
        <p:nvSpPr>
          <p:cNvPr id="928" name="Google Shape;928;p21"/>
          <p:cNvSpPr txBox="1"/>
          <p:nvPr/>
        </p:nvSpPr>
        <p:spPr>
          <a:xfrm>
            <a:off x="1786570" y="4938174"/>
            <a:ext cx="7642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aarde</a:t>
            </a:r>
            <a:endParaRPr lang="nl-NL" noProof="0" dirty="0"/>
          </a:p>
        </p:txBody>
      </p:sp>
      <p:sp>
        <p:nvSpPr>
          <p:cNvPr id="929" name="Google Shape;929;p21"/>
          <p:cNvSpPr txBox="1"/>
          <p:nvPr/>
        </p:nvSpPr>
        <p:spPr>
          <a:xfrm>
            <a:off x="3596770" y="5716494"/>
            <a:ext cx="7524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maan</a:t>
            </a:r>
            <a:endParaRPr lang="nl-NL" noProof="0" dirty="0"/>
          </a:p>
        </p:txBody>
      </p:sp>
      <p:cxnSp>
        <p:nvCxnSpPr>
          <p:cNvPr id="930" name="Google Shape;930;p21"/>
          <p:cNvCxnSpPr/>
          <p:nvPr/>
        </p:nvCxnSpPr>
        <p:spPr>
          <a:xfrm rot="10800000">
            <a:off x="1570570" y="5632254"/>
            <a:ext cx="576000" cy="0"/>
          </a:xfrm>
          <a:prstGeom prst="straightConnector1">
            <a:avLst/>
          </a:prstGeom>
          <a:noFill/>
          <a:ln w="25200" cap="flat" cmpd="sng">
            <a:solidFill>
              <a:srgbClr val="000000"/>
            </a:solidFill>
            <a:prstDash val="solid"/>
            <a:round/>
            <a:headEnd type="none" w="sm" len="sm"/>
            <a:tailEnd type="triangle" w="med" len="med"/>
          </a:ln>
        </p:spPr>
      </p:cxnSp>
      <p:sp>
        <p:nvSpPr>
          <p:cNvPr id="931" name="Google Shape;931;p21"/>
          <p:cNvSpPr txBox="1"/>
          <p:nvPr/>
        </p:nvSpPr>
        <p:spPr>
          <a:xfrm>
            <a:off x="1181310" y="5174607"/>
            <a:ext cx="836919"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reactie</a:t>
            </a:r>
            <a:endParaRPr lang="nl-NL" sz="1800" b="0" i="0" u="none" strike="noStrike" cap="none" noProof="0" dirty="0">
              <a:solidFill>
                <a:srgbClr val="000000"/>
              </a:solidFill>
              <a:latin typeface="Arial"/>
              <a:ea typeface="Arial"/>
              <a:cs typeface="Arial"/>
              <a:sym typeface="Arial"/>
            </a:endParaRPr>
          </a:p>
        </p:txBody>
      </p:sp>
      <p:sp>
        <p:nvSpPr>
          <p:cNvPr id="932" name="Google Shape;932;p21"/>
          <p:cNvSpPr/>
          <p:nvPr/>
        </p:nvSpPr>
        <p:spPr>
          <a:xfrm>
            <a:off x="6121401" y="3089150"/>
            <a:ext cx="864000" cy="864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933" name="Google Shape;933;p21"/>
          <p:cNvSpPr/>
          <p:nvPr/>
        </p:nvSpPr>
        <p:spPr>
          <a:xfrm>
            <a:off x="7891599" y="3377150"/>
            <a:ext cx="216000" cy="21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934" name="Google Shape;934;p21"/>
          <p:cNvCxnSpPr/>
          <p:nvPr/>
        </p:nvCxnSpPr>
        <p:spPr>
          <a:xfrm rot="10800000">
            <a:off x="7423599" y="3485150"/>
            <a:ext cx="576000" cy="0"/>
          </a:xfrm>
          <a:prstGeom prst="straightConnector1">
            <a:avLst/>
          </a:prstGeom>
          <a:noFill/>
          <a:ln w="25200" cap="flat" cmpd="sng">
            <a:solidFill>
              <a:srgbClr val="000000"/>
            </a:solidFill>
            <a:prstDash val="solid"/>
            <a:round/>
            <a:headEnd type="none" w="sm" len="sm"/>
            <a:tailEnd type="triangle" w="med" len="med"/>
          </a:ln>
        </p:spPr>
      </p:cxnSp>
      <p:sp>
        <p:nvSpPr>
          <p:cNvPr id="935" name="Google Shape;935;p21"/>
          <p:cNvSpPr txBox="1"/>
          <p:nvPr/>
        </p:nvSpPr>
        <p:spPr>
          <a:xfrm>
            <a:off x="7495599" y="3125150"/>
            <a:ext cx="5040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g</a:t>
            </a:r>
            <a:endParaRPr lang="nl-NL" sz="1800" b="0" i="0" u="none" strike="noStrike" cap="none" noProof="0" dirty="0">
              <a:solidFill>
                <a:srgbClr val="000000"/>
              </a:solidFill>
              <a:latin typeface="Arial"/>
              <a:ea typeface="Arial"/>
              <a:cs typeface="Arial"/>
              <a:sym typeface="Arial"/>
            </a:endParaRPr>
          </a:p>
        </p:txBody>
      </p:sp>
      <p:sp>
        <p:nvSpPr>
          <p:cNvPr id="936" name="Google Shape;936;p21"/>
          <p:cNvSpPr txBox="1"/>
          <p:nvPr/>
        </p:nvSpPr>
        <p:spPr>
          <a:xfrm>
            <a:off x="6193401" y="2814830"/>
            <a:ext cx="7642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aarde</a:t>
            </a:r>
            <a:endParaRPr lang="nl-NL" noProof="0" dirty="0"/>
          </a:p>
        </p:txBody>
      </p:sp>
      <p:sp>
        <p:nvSpPr>
          <p:cNvPr id="937" name="Google Shape;937;p21"/>
          <p:cNvSpPr txBox="1"/>
          <p:nvPr/>
        </p:nvSpPr>
        <p:spPr>
          <a:xfrm>
            <a:off x="7643199" y="3606470"/>
            <a:ext cx="7524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maan</a:t>
            </a:r>
            <a:endParaRPr lang="nl-NL" noProof="0" dirty="0"/>
          </a:p>
        </p:txBody>
      </p:sp>
      <p:cxnSp>
        <p:nvCxnSpPr>
          <p:cNvPr id="938" name="Google Shape;938;p21"/>
          <p:cNvCxnSpPr/>
          <p:nvPr/>
        </p:nvCxnSpPr>
        <p:spPr>
          <a:xfrm>
            <a:off x="7963599" y="3485150"/>
            <a:ext cx="576000" cy="0"/>
          </a:xfrm>
          <a:prstGeom prst="straightConnector1">
            <a:avLst/>
          </a:prstGeom>
          <a:noFill/>
          <a:ln w="25200" cap="flat" cmpd="sng">
            <a:solidFill>
              <a:srgbClr val="000000"/>
            </a:solidFill>
            <a:prstDash val="solid"/>
            <a:round/>
            <a:headEnd type="none" w="sm" len="sm"/>
            <a:tailEnd type="triangle" w="med" len="med"/>
          </a:ln>
        </p:spPr>
      </p:cxnSp>
      <p:sp>
        <p:nvSpPr>
          <p:cNvPr id="939" name="Google Shape;939;p21"/>
          <p:cNvSpPr txBox="1"/>
          <p:nvPr/>
        </p:nvSpPr>
        <p:spPr>
          <a:xfrm>
            <a:off x="8035599" y="3038864"/>
            <a:ext cx="8640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reactie</a:t>
            </a:r>
            <a:endParaRPr lang="nl-NL" sz="1800" b="0" i="0" u="none" strike="noStrike" cap="none" noProof="0" dirty="0">
              <a:solidFill>
                <a:srgbClr val="000000"/>
              </a:solidFill>
              <a:latin typeface="Arial"/>
              <a:ea typeface="Arial"/>
              <a:cs typeface="Arial"/>
              <a:sym typeface="Arial"/>
            </a:endParaRPr>
          </a:p>
        </p:txBody>
      </p:sp>
      <p:sp>
        <p:nvSpPr>
          <p:cNvPr id="940" name="Google Shape;940;p21"/>
          <p:cNvSpPr/>
          <p:nvPr/>
        </p:nvSpPr>
        <p:spPr>
          <a:xfrm>
            <a:off x="6124056" y="4996036"/>
            <a:ext cx="864000" cy="864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941" name="Google Shape;941;p21"/>
          <p:cNvSpPr/>
          <p:nvPr/>
        </p:nvSpPr>
        <p:spPr>
          <a:xfrm>
            <a:off x="7963581" y="5284036"/>
            <a:ext cx="216000" cy="21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942" name="Google Shape;942;p21"/>
          <p:cNvCxnSpPr/>
          <p:nvPr/>
        </p:nvCxnSpPr>
        <p:spPr>
          <a:xfrm rot="10800000">
            <a:off x="7495581" y="5392036"/>
            <a:ext cx="576000" cy="0"/>
          </a:xfrm>
          <a:prstGeom prst="straightConnector1">
            <a:avLst/>
          </a:prstGeom>
          <a:noFill/>
          <a:ln w="25200" cap="flat" cmpd="sng">
            <a:solidFill>
              <a:srgbClr val="000000"/>
            </a:solidFill>
            <a:prstDash val="solid"/>
            <a:round/>
            <a:headEnd type="none" w="sm" len="sm"/>
            <a:tailEnd type="triangle" w="med" len="med"/>
          </a:ln>
        </p:spPr>
      </p:cxnSp>
      <p:sp>
        <p:nvSpPr>
          <p:cNvPr id="943" name="Google Shape;943;p21"/>
          <p:cNvSpPr txBox="1"/>
          <p:nvPr/>
        </p:nvSpPr>
        <p:spPr>
          <a:xfrm>
            <a:off x="7513572" y="5032036"/>
            <a:ext cx="540018"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g</a:t>
            </a:r>
            <a:endParaRPr lang="nl-NL" sz="1800" b="0" i="0" u="none" strike="noStrike" cap="none" noProof="0" dirty="0">
              <a:solidFill>
                <a:srgbClr val="000000"/>
              </a:solidFill>
              <a:latin typeface="Arial"/>
              <a:ea typeface="Arial"/>
              <a:cs typeface="Arial"/>
              <a:sym typeface="Arial"/>
            </a:endParaRPr>
          </a:p>
        </p:txBody>
      </p:sp>
      <p:sp>
        <p:nvSpPr>
          <p:cNvPr id="944" name="Google Shape;944;p21"/>
          <p:cNvSpPr txBox="1"/>
          <p:nvPr/>
        </p:nvSpPr>
        <p:spPr>
          <a:xfrm>
            <a:off x="6196056" y="4721716"/>
            <a:ext cx="7642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aarde</a:t>
            </a:r>
            <a:endParaRPr lang="nl-NL" noProof="0" dirty="0"/>
          </a:p>
        </p:txBody>
      </p:sp>
      <p:sp>
        <p:nvSpPr>
          <p:cNvPr id="945" name="Google Shape;945;p21"/>
          <p:cNvSpPr txBox="1"/>
          <p:nvPr/>
        </p:nvSpPr>
        <p:spPr>
          <a:xfrm>
            <a:off x="7715181" y="5513356"/>
            <a:ext cx="7524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maan</a:t>
            </a:r>
            <a:endParaRPr lang="nl-NL" noProof="0" dirty="0"/>
          </a:p>
        </p:txBody>
      </p:sp>
      <p:cxnSp>
        <p:nvCxnSpPr>
          <p:cNvPr id="946" name="Google Shape;946;p21"/>
          <p:cNvCxnSpPr/>
          <p:nvPr/>
        </p:nvCxnSpPr>
        <p:spPr>
          <a:xfrm rot="10800000">
            <a:off x="8071941" y="4816036"/>
            <a:ext cx="0" cy="576000"/>
          </a:xfrm>
          <a:prstGeom prst="straightConnector1">
            <a:avLst/>
          </a:prstGeom>
          <a:noFill/>
          <a:ln w="25200" cap="flat" cmpd="sng">
            <a:solidFill>
              <a:srgbClr val="000000"/>
            </a:solidFill>
            <a:prstDash val="solid"/>
            <a:round/>
            <a:headEnd type="none" w="sm" len="sm"/>
            <a:tailEnd type="triangle" w="med" len="med"/>
          </a:ln>
        </p:spPr>
      </p:cxnSp>
      <p:sp>
        <p:nvSpPr>
          <p:cNvPr id="947" name="Google Shape;947;p21"/>
          <p:cNvSpPr txBox="1"/>
          <p:nvPr/>
        </p:nvSpPr>
        <p:spPr>
          <a:xfrm>
            <a:off x="7982283" y="4539874"/>
            <a:ext cx="8640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reactie</a:t>
            </a:r>
            <a:endParaRPr lang="nl-NL" sz="1800" b="0" i="0" u="none" strike="noStrike" cap="none" noProof="0" dirty="0">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51"/>
        <p:cNvGrpSpPr/>
        <p:nvPr/>
      </p:nvGrpSpPr>
      <p:grpSpPr>
        <a:xfrm>
          <a:off x="0" y="0"/>
          <a:ext cx="0" cy="0"/>
          <a:chOff x="0" y="0"/>
          <a:chExt cx="0" cy="0"/>
        </a:xfrm>
      </p:grpSpPr>
      <p:sp>
        <p:nvSpPr>
          <p:cNvPr id="952" name="Google Shape;952;p22"/>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953" name="Google Shape;953;p22"/>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grpSp>
        <p:nvGrpSpPr>
          <p:cNvPr id="954" name="Google Shape;954;p22"/>
          <p:cNvGrpSpPr/>
          <p:nvPr/>
        </p:nvGrpSpPr>
        <p:grpSpPr>
          <a:xfrm>
            <a:off x="806913" y="1821195"/>
            <a:ext cx="908700" cy="908700"/>
            <a:chOff x="947033" y="2362454"/>
            <a:chExt cx="908700" cy="908700"/>
          </a:xfrm>
        </p:grpSpPr>
        <p:sp>
          <p:nvSpPr>
            <p:cNvPr id="955" name="Google Shape;955;p22"/>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56" name="Google Shape;956;p22"/>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957" name="Google Shape;957;p22"/>
          <p:cNvGrpSpPr/>
          <p:nvPr/>
        </p:nvGrpSpPr>
        <p:grpSpPr>
          <a:xfrm>
            <a:off x="806912" y="2919861"/>
            <a:ext cx="908700" cy="908700"/>
            <a:chOff x="4665644" y="2362454"/>
            <a:chExt cx="908700" cy="908700"/>
          </a:xfrm>
        </p:grpSpPr>
        <p:sp>
          <p:nvSpPr>
            <p:cNvPr id="958" name="Google Shape;958;p22"/>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59" name="Google Shape;959;p22"/>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960" name="Google Shape;960;p22"/>
          <p:cNvGrpSpPr/>
          <p:nvPr/>
        </p:nvGrpSpPr>
        <p:grpSpPr>
          <a:xfrm>
            <a:off x="806911" y="4055847"/>
            <a:ext cx="908700" cy="908700"/>
            <a:chOff x="947033" y="4156948"/>
            <a:chExt cx="908700" cy="908700"/>
          </a:xfrm>
        </p:grpSpPr>
        <p:sp>
          <p:nvSpPr>
            <p:cNvPr id="961" name="Google Shape;961;p22"/>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62" name="Google Shape;962;p22"/>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963" name="Google Shape;963;p22"/>
          <p:cNvGrpSpPr/>
          <p:nvPr/>
        </p:nvGrpSpPr>
        <p:grpSpPr>
          <a:xfrm>
            <a:off x="806911" y="5154513"/>
            <a:ext cx="908700" cy="908700"/>
            <a:chOff x="4665644" y="4148177"/>
            <a:chExt cx="908700" cy="908700"/>
          </a:xfrm>
        </p:grpSpPr>
        <p:sp>
          <p:nvSpPr>
            <p:cNvPr id="964" name="Google Shape;964;p22"/>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65" name="Google Shape;965;p22"/>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966" name="Google Shape;966;p22"/>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Zwaartekracht</a:t>
            </a:r>
          </a:p>
        </p:txBody>
      </p:sp>
      <p:sp>
        <p:nvSpPr>
          <p:cNvPr id="967" name="Google Shape;967;p22"/>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Normaalkracht</a:t>
            </a:r>
          </a:p>
        </p:txBody>
      </p:sp>
      <p:sp>
        <p:nvSpPr>
          <p:cNvPr id="968" name="Google Shape;968;p22"/>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Gewicht</a:t>
            </a:r>
          </a:p>
        </p:txBody>
      </p:sp>
      <p:sp>
        <p:nvSpPr>
          <p:cNvPr id="969" name="Google Shape;969;p22"/>
          <p:cNvSpPr/>
          <p:nvPr/>
        </p:nvSpPr>
        <p:spPr>
          <a:xfrm>
            <a:off x="1958099" y="5314284"/>
            <a:ext cx="6582586"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Gravitatiekracht van het boek op de aarde</a:t>
            </a:r>
            <a:endParaRPr lang="nl-NL" noProof="0" dirty="0"/>
          </a:p>
        </p:txBody>
      </p:sp>
      <p:sp>
        <p:nvSpPr>
          <p:cNvPr id="970" name="Google Shape;970;p22"/>
          <p:cNvSpPr txBox="1">
            <a:spLocks noGrp="1"/>
          </p:cNvSpPr>
          <p:nvPr>
            <p:ph type="title"/>
          </p:nvPr>
        </p:nvSpPr>
        <p:spPr>
          <a:xfrm>
            <a:off x="729418" y="38040"/>
            <a:ext cx="8414581"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nl-NL" sz="3600" noProof="0" dirty="0"/>
              <a:t>Een boek ligt op een tafel. De aarde oefent gravitatiekracht </a:t>
            </a:r>
            <a:r>
              <a:rPr lang="nl-NL" sz="3600" noProof="0" dirty="0" err="1"/>
              <a:t>F</a:t>
            </a:r>
            <a:r>
              <a:rPr lang="nl-NL" sz="3600" baseline="-25000" noProof="0" dirty="0" err="1"/>
              <a:t>g</a:t>
            </a:r>
            <a:r>
              <a:rPr lang="nl-NL" sz="3600" noProof="0" dirty="0"/>
              <a:t> op het boek uit. Welke kracht is de reactiekracht die bij </a:t>
            </a:r>
            <a:r>
              <a:rPr lang="nl-NL" sz="3600" noProof="0" dirty="0" err="1"/>
              <a:t>F</a:t>
            </a:r>
            <a:r>
              <a:rPr lang="nl-NL" sz="3600" baseline="-25000" noProof="0" dirty="0" err="1"/>
              <a:t>g</a:t>
            </a:r>
            <a:r>
              <a:rPr lang="nl-NL" sz="3600" noProof="0" dirty="0"/>
              <a:t> hoort?</a:t>
            </a:r>
            <a:endParaRPr lang="nl-NL" noProof="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74"/>
        <p:cNvGrpSpPr/>
        <p:nvPr/>
      </p:nvGrpSpPr>
      <p:grpSpPr>
        <a:xfrm>
          <a:off x="0" y="0"/>
          <a:ext cx="0" cy="0"/>
          <a:chOff x="0" y="0"/>
          <a:chExt cx="0" cy="0"/>
        </a:xfrm>
      </p:grpSpPr>
      <p:sp>
        <p:nvSpPr>
          <p:cNvPr id="975" name="Google Shape;975;p23"/>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976" name="Google Shape;976;p23"/>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grpSp>
        <p:nvGrpSpPr>
          <p:cNvPr id="977" name="Google Shape;977;p23"/>
          <p:cNvGrpSpPr/>
          <p:nvPr/>
        </p:nvGrpSpPr>
        <p:grpSpPr>
          <a:xfrm>
            <a:off x="806913" y="1821195"/>
            <a:ext cx="908700" cy="908700"/>
            <a:chOff x="947033" y="2362454"/>
            <a:chExt cx="908700" cy="908700"/>
          </a:xfrm>
        </p:grpSpPr>
        <p:sp>
          <p:nvSpPr>
            <p:cNvPr id="978" name="Google Shape;978;p23"/>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79" name="Google Shape;979;p23"/>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980" name="Google Shape;980;p23"/>
          <p:cNvGrpSpPr/>
          <p:nvPr/>
        </p:nvGrpSpPr>
        <p:grpSpPr>
          <a:xfrm>
            <a:off x="806912" y="2919861"/>
            <a:ext cx="908700" cy="908700"/>
            <a:chOff x="4665644" y="2362454"/>
            <a:chExt cx="908700" cy="908700"/>
          </a:xfrm>
        </p:grpSpPr>
        <p:sp>
          <p:nvSpPr>
            <p:cNvPr id="981" name="Google Shape;981;p23"/>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82" name="Google Shape;982;p23"/>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983" name="Google Shape;983;p23"/>
          <p:cNvGrpSpPr/>
          <p:nvPr/>
        </p:nvGrpSpPr>
        <p:grpSpPr>
          <a:xfrm>
            <a:off x="806911" y="4055847"/>
            <a:ext cx="908700" cy="908700"/>
            <a:chOff x="947033" y="4156948"/>
            <a:chExt cx="908700" cy="908700"/>
          </a:xfrm>
        </p:grpSpPr>
        <p:sp>
          <p:nvSpPr>
            <p:cNvPr id="984" name="Google Shape;984;p23"/>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85" name="Google Shape;985;p23"/>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986" name="Google Shape;986;p23"/>
          <p:cNvGrpSpPr/>
          <p:nvPr/>
        </p:nvGrpSpPr>
        <p:grpSpPr>
          <a:xfrm>
            <a:off x="806911" y="5154513"/>
            <a:ext cx="908700" cy="908700"/>
            <a:chOff x="4665644" y="4148177"/>
            <a:chExt cx="908700" cy="908700"/>
          </a:xfrm>
        </p:grpSpPr>
        <p:sp>
          <p:nvSpPr>
            <p:cNvPr id="987" name="Google Shape;987;p23"/>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988" name="Google Shape;988;p23"/>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989" name="Google Shape;989;p23"/>
          <p:cNvSpPr/>
          <p:nvPr/>
        </p:nvSpPr>
        <p:spPr>
          <a:xfrm>
            <a:off x="1958101" y="19809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Zwaartekracht</a:t>
            </a:r>
          </a:p>
        </p:txBody>
      </p:sp>
      <p:sp>
        <p:nvSpPr>
          <p:cNvPr id="990" name="Google Shape;990;p23"/>
          <p:cNvSpPr/>
          <p:nvPr/>
        </p:nvSpPr>
        <p:spPr>
          <a:xfrm>
            <a:off x="1958101" y="30359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Normaalkracht</a:t>
            </a:r>
          </a:p>
        </p:txBody>
      </p:sp>
      <p:sp>
        <p:nvSpPr>
          <p:cNvPr id="991" name="Google Shape;991;p23"/>
          <p:cNvSpPr/>
          <p:nvPr/>
        </p:nvSpPr>
        <p:spPr>
          <a:xfrm>
            <a:off x="1958100" y="41815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Gewicht</a:t>
            </a:r>
          </a:p>
        </p:txBody>
      </p:sp>
      <p:sp>
        <p:nvSpPr>
          <p:cNvPr id="992" name="Google Shape;992;p23"/>
          <p:cNvSpPr/>
          <p:nvPr/>
        </p:nvSpPr>
        <p:spPr>
          <a:xfrm>
            <a:off x="1958099" y="5314284"/>
            <a:ext cx="6582586"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Gravitatiekracht van het boek op de aarde</a:t>
            </a:r>
            <a:endParaRPr lang="nl-NL" noProof="0" dirty="0"/>
          </a:p>
        </p:txBody>
      </p:sp>
      <p:sp>
        <p:nvSpPr>
          <p:cNvPr id="993" name="Google Shape;993;p23"/>
          <p:cNvSpPr txBox="1">
            <a:spLocks noGrp="1"/>
          </p:cNvSpPr>
          <p:nvPr>
            <p:ph type="title"/>
          </p:nvPr>
        </p:nvSpPr>
        <p:spPr>
          <a:xfrm>
            <a:off x="729418" y="38040"/>
            <a:ext cx="8414581"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nl-NL" sz="3600" noProof="0" dirty="0"/>
              <a:t>Een boek ligt op een tafel. Het boek oefent gewichtskracht op de tafel uit. Welke kracht is de reactiekracht die bij deze gewichtskracht hoort?</a:t>
            </a:r>
            <a:endParaRPr lang="nl-NL" noProof="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97"/>
        <p:cNvGrpSpPr/>
        <p:nvPr/>
      </p:nvGrpSpPr>
      <p:grpSpPr>
        <a:xfrm>
          <a:off x="0" y="0"/>
          <a:ext cx="0" cy="0"/>
          <a:chOff x="0" y="0"/>
          <a:chExt cx="0" cy="0"/>
        </a:xfrm>
      </p:grpSpPr>
      <p:sp>
        <p:nvSpPr>
          <p:cNvPr id="998" name="Google Shape;998;p24"/>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999" name="Google Shape;999;p24"/>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1000" name="Google Shape;1000;p24"/>
          <p:cNvSpPr txBox="1">
            <a:spLocks noGrp="1"/>
          </p:cNvSpPr>
          <p:nvPr>
            <p:ph type="title"/>
          </p:nvPr>
        </p:nvSpPr>
        <p:spPr>
          <a:xfrm>
            <a:off x="729418" y="38040"/>
            <a:ext cx="8414581"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600"/>
              </a:spcBef>
              <a:spcAft>
                <a:spcPts val="600"/>
              </a:spcAft>
              <a:buClr>
                <a:schemeClr val="dk1"/>
              </a:buClr>
              <a:buSzPct val="100000"/>
              <a:buFont typeface="Calibri"/>
              <a:buNone/>
            </a:pPr>
            <a:r>
              <a:rPr lang="nl-NL" sz="3600" noProof="0" dirty="0"/>
              <a:t>Een boek ligt op een tafel. Welke kracht(en) werkt/werken op het boek?</a:t>
            </a:r>
            <a:br>
              <a:rPr lang="nl-NL" sz="3600" noProof="0" dirty="0"/>
            </a:br>
            <a:br>
              <a:rPr lang="nl-NL" sz="3600" noProof="0" dirty="0"/>
            </a:br>
            <a:r>
              <a:rPr lang="nl-NL" sz="3600" noProof="0" dirty="0"/>
              <a:t> 	 gewicht en zwaartekracht</a:t>
            </a:r>
            <a:br>
              <a:rPr lang="nl-NL" sz="3600" noProof="0" dirty="0"/>
            </a:br>
            <a:r>
              <a:rPr lang="nl-NL" sz="3600" noProof="0" dirty="0"/>
              <a:t>	 normaalkracht en zwaartekracht</a:t>
            </a:r>
            <a:br>
              <a:rPr lang="nl-NL" sz="3600" noProof="0" dirty="0"/>
            </a:br>
            <a:r>
              <a:rPr lang="nl-NL" sz="3600" noProof="0" dirty="0"/>
              <a:t>	 normaalkracht en gewicht</a:t>
            </a:r>
            <a:br>
              <a:rPr lang="nl-NL" sz="3600" noProof="0" dirty="0"/>
            </a:br>
            <a:r>
              <a:rPr lang="nl-NL" sz="3600" noProof="0" dirty="0"/>
              <a:t>	 gewicht, normaalkracht en zwaartekracht</a:t>
            </a:r>
            <a:br>
              <a:rPr lang="nl-NL" sz="3600" noProof="0" dirty="0"/>
            </a:br>
            <a:r>
              <a:rPr lang="nl-NL" sz="3600" noProof="0" dirty="0"/>
              <a:t>	 Alleen zwaartekracht</a:t>
            </a:r>
            <a:br>
              <a:rPr lang="nl-NL" sz="3600" noProof="0" dirty="0"/>
            </a:br>
            <a:r>
              <a:rPr lang="nl-NL" sz="3600" noProof="0" dirty="0"/>
              <a:t>	 Alleen gewicht</a:t>
            </a:r>
            <a:endParaRPr lang="nl-NL" noProof="0" dirty="0"/>
          </a:p>
        </p:txBody>
      </p:sp>
      <p:grpSp>
        <p:nvGrpSpPr>
          <p:cNvPr id="1001" name="Google Shape;1001;p24"/>
          <p:cNvGrpSpPr/>
          <p:nvPr/>
        </p:nvGrpSpPr>
        <p:grpSpPr>
          <a:xfrm>
            <a:off x="1175724" y="1765297"/>
            <a:ext cx="504000" cy="504000"/>
            <a:chOff x="952182" y="2386701"/>
            <a:chExt cx="749860" cy="749860"/>
          </a:xfrm>
        </p:grpSpPr>
        <p:sp>
          <p:nvSpPr>
            <p:cNvPr id="1002" name="Google Shape;1002;p24"/>
            <p:cNvSpPr/>
            <p:nvPr/>
          </p:nvSpPr>
          <p:spPr>
            <a:xfrm>
              <a:off x="952182" y="2386701"/>
              <a:ext cx="749860" cy="74986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003" name="Google Shape;1003;p24"/>
            <p:cNvSpPr/>
            <p:nvPr/>
          </p:nvSpPr>
          <p:spPr>
            <a:xfrm>
              <a:off x="1129716" y="251811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1004" name="Google Shape;1004;p24"/>
          <p:cNvGrpSpPr/>
          <p:nvPr/>
        </p:nvGrpSpPr>
        <p:grpSpPr>
          <a:xfrm>
            <a:off x="1172262" y="2336414"/>
            <a:ext cx="504000" cy="504000"/>
            <a:chOff x="4679670" y="2348428"/>
            <a:chExt cx="749860" cy="749860"/>
          </a:xfrm>
        </p:grpSpPr>
        <p:sp>
          <p:nvSpPr>
            <p:cNvPr id="1005" name="Google Shape;1005;p24"/>
            <p:cNvSpPr/>
            <p:nvPr/>
          </p:nvSpPr>
          <p:spPr>
            <a:xfrm>
              <a:off x="4679670" y="2348428"/>
              <a:ext cx="749860" cy="74986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006" name="Google Shape;1006;p24"/>
            <p:cNvSpPr/>
            <p:nvPr/>
          </p:nvSpPr>
          <p:spPr>
            <a:xfrm>
              <a:off x="4876142" y="2502910"/>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1007" name="Google Shape;1007;p24"/>
          <p:cNvGrpSpPr/>
          <p:nvPr/>
        </p:nvGrpSpPr>
        <p:grpSpPr>
          <a:xfrm>
            <a:off x="1172262" y="2889254"/>
            <a:ext cx="504000" cy="504000"/>
            <a:chOff x="947033" y="4156948"/>
            <a:chExt cx="908647" cy="908646"/>
          </a:xfrm>
        </p:grpSpPr>
        <p:sp>
          <p:nvSpPr>
            <p:cNvPr id="1008" name="Google Shape;1008;p24"/>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18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009" name="Google Shape;1009;p24"/>
            <p:cNvSpPr/>
            <p:nvPr/>
          </p:nvSpPr>
          <p:spPr>
            <a:xfrm>
              <a:off x="1137894" y="4395668"/>
              <a:ext cx="356440" cy="43120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1010" name="Google Shape;1010;p24"/>
          <p:cNvGrpSpPr/>
          <p:nvPr/>
        </p:nvGrpSpPr>
        <p:grpSpPr>
          <a:xfrm>
            <a:off x="1162835" y="3442094"/>
            <a:ext cx="504000" cy="504000"/>
            <a:chOff x="4665644" y="4148177"/>
            <a:chExt cx="908647" cy="908646"/>
          </a:xfrm>
        </p:grpSpPr>
        <p:sp>
          <p:nvSpPr>
            <p:cNvPr id="1011" name="Google Shape;1011;p24"/>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012" name="Google Shape;1012;p24"/>
            <p:cNvSpPr/>
            <p:nvPr/>
          </p:nvSpPr>
          <p:spPr>
            <a:xfrm>
              <a:off x="4886928" y="4392621"/>
              <a:ext cx="356440" cy="431205"/>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grpSp>
        <p:nvGrpSpPr>
          <p:cNvPr id="1013" name="Google Shape;1013;p24"/>
          <p:cNvGrpSpPr/>
          <p:nvPr/>
        </p:nvGrpSpPr>
        <p:grpSpPr>
          <a:xfrm>
            <a:off x="1162835" y="3994934"/>
            <a:ext cx="504000" cy="504000"/>
            <a:chOff x="4682640" y="2362454"/>
            <a:chExt cx="908647" cy="908646"/>
          </a:xfrm>
        </p:grpSpPr>
        <p:sp>
          <p:nvSpPr>
            <p:cNvPr id="1014" name="Google Shape;1014;p24"/>
            <p:cNvSpPr/>
            <p:nvPr/>
          </p:nvSpPr>
          <p:spPr>
            <a:xfrm>
              <a:off x="4682640"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015" name="Google Shape;1015;p24"/>
            <p:cNvSpPr/>
            <p:nvPr/>
          </p:nvSpPr>
          <p:spPr>
            <a:xfrm>
              <a:off x="4928860" y="2546412"/>
              <a:ext cx="356440"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grpSp>
        <p:nvGrpSpPr>
          <p:cNvPr id="1016" name="Google Shape;1016;p24"/>
          <p:cNvGrpSpPr/>
          <p:nvPr/>
        </p:nvGrpSpPr>
        <p:grpSpPr>
          <a:xfrm>
            <a:off x="1177292" y="4538350"/>
            <a:ext cx="504000" cy="504000"/>
            <a:chOff x="952182" y="2386701"/>
            <a:chExt cx="749860" cy="749860"/>
          </a:xfrm>
        </p:grpSpPr>
        <p:sp>
          <p:nvSpPr>
            <p:cNvPr id="1017" name="Google Shape;1017;p24"/>
            <p:cNvSpPr/>
            <p:nvPr/>
          </p:nvSpPr>
          <p:spPr>
            <a:xfrm>
              <a:off x="952182" y="2386701"/>
              <a:ext cx="749860" cy="74986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018" name="Google Shape;1018;p24"/>
            <p:cNvSpPr/>
            <p:nvPr/>
          </p:nvSpPr>
          <p:spPr>
            <a:xfrm>
              <a:off x="1129716" y="251811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F</a:t>
              </a:r>
              <a:endParaRPr lang="nl-NL" sz="1400" b="0" i="0" u="none" strike="noStrike" cap="none" noProof="0" dirty="0">
                <a:solidFill>
                  <a:srgbClr val="000000"/>
                </a:solidFill>
                <a:latin typeface="Arial"/>
                <a:ea typeface="Arial"/>
                <a:cs typeface="Arial"/>
                <a:sym typeface="Arial"/>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5"/>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07" name="Google Shape;107;p15"/>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108" name="Google Shape;108;p15"/>
          <p:cNvGrpSpPr/>
          <p:nvPr/>
        </p:nvGrpSpPr>
        <p:grpSpPr>
          <a:xfrm>
            <a:off x="806913" y="1496245"/>
            <a:ext cx="7309476" cy="908646"/>
            <a:chOff x="806913" y="1496245"/>
            <a:chExt cx="7309476" cy="908646"/>
          </a:xfrm>
        </p:grpSpPr>
        <p:grpSp>
          <p:nvGrpSpPr>
            <p:cNvPr id="109" name="Google Shape;109;p15"/>
            <p:cNvGrpSpPr/>
            <p:nvPr/>
          </p:nvGrpSpPr>
          <p:grpSpPr>
            <a:xfrm>
              <a:off x="806913" y="1496245"/>
              <a:ext cx="908647" cy="908646"/>
              <a:chOff x="947033" y="2362454"/>
              <a:chExt cx="908647" cy="908646"/>
            </a:xfrm>
          </p:grpSpPr>
          <p:sp>
            <p:nvSpPr>
              <p:cNvPr id="110" name="Google Shape;110;p15"/>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11" name="Google Shape;111;p15"/>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sp>
          <p:nvSpPr>
            <p:cNvPr id="112" name="Google Shape;112;p15"/>
            <p:cNvSpPr/>
            <p:nvPr/>
          </p:nvSpPr>
          <p:spPr>
            <a:xfrm>
              <a:off x="1958101" y="1655969"/>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De kracht van de knuppel tegen de bal</a:t>
              </a:r>
            </a:p>
          </p:txBody>
        </p:sp>
      </p:grpSp>
      <p:grpSp>
        <p:nvGrpSpPr>
          <p:cNvPr id="113" name="Google Shape;113;p15"/>
          <p:cNvGrpSpPr/>
          <p:nvPr/>
        </p:nvGrpSpPr>
        <p:grpSpPr>
          <a:xfrm>
            <a:off x="806912" y="2594911"/>
            <a:ext cx="7309477" cy="908646"/>
            <a:chOff x="806912" y="2594911"/>
            <a:chExt cx="7309477" cy="908646"/>
          </a:xfrm>
        </p:grpSpPr>
        <p:grpSp>
          <p:nvGrpSpPr>
            <p:cNvPr id="114" name="Google Shape;114;p15"/>
            <p:cNvGrpSpPr/>
            <p:nvPr/>
          </p:nvGrpSpPr>
          <p:grpSpPr>
            <a:xfrm>
              <a:off x="806912" y="2594911"/>
              <a:ext cx="908647" cy="908646"/>
              <a:chOff x="4665644" y="2362454"/>
              <a:chExt cx="908647" cy="908646"/>
            </a:xfrm>
          </p:grpSpPr>
          <p:sp>
            <p:nvSpPr>
              <p:cNvPr id="115" name="Google Shape;115;p15"/>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16" name="Google Shape;116;p15"/>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sp>
          <p:nvSpPr>
            <p:cNvPr id="117" name="Google Shape;117;p15"/>
            <p:cNvSpPr/>
            <p:nvPr/>
          </p:nvSpPr>
          <p:spPr>
            <a:xfrm>
              <a:off x="1958101" y="2711037"/>
              <a:ext cx="6158288"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De kracht van de bal tegen de knuppel</a:t>
              </a:r>
            </a:p>
          </p:txBody>
        </p:sp>
      </p:grpSp>
      <p:grpSp>
        <p:nvGrpSpPr>
          <p:cNvPr id="118" name="Google Shape;118;p15"/>
          <p:cNvGrpSpPr/>
          <p:nvPr/>
        </p:nvGrpSpPr>
        <p:grpSpPr>
          <a:xfrm>
            <a:off x="806911" y="3730897"/>
            <a:ext cx="7309478" cy="908646"/>
            <a:chOff x="806911" y="3730897"/>
            <a:chExt cx="7309478" cy="908646"/>
          </a:xfrm>
        </p:grpSpPr>
        <p:grpSp>
          <p:nvGrpSpPr>
            <p:cNvPr id="119" name="Google Shape;119;p15"/>
            <p:cNvGrpSpPr/>
            <p:nvPr/>
          </p:nvGrpSpPr>
          <p:grpSpPr>
            <a:xfrm>
              <a:off x="806911" y="3730897"/>
              <a:ext cx="908647" cy="908646"/>
              <a:chOff x="947033" y="4156948"/>
              <a:chExt cx="908647" cy="908646"/>
            </a:xfrm>
          </p:grpSpPr>
          <p:sp>
            <p:nvSpPr>
              <p:cNvPr id="120" name="Google Shape;120;p15"/>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21" name="Google Shape;121;p15"/>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122" name="Google Shape;122;p15"/>
            <p:cNvSpPr/>
            <p:nvPr/>
          </p:nvSpPr>
          <p:spPr>
            <a:xfrm>
              <a:off x="1958100" y="3856597"/>
              <a:ext cx="6158289" cy="589198"/>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Beide krachten zijn even groot</a:t>
              </a:r>
            </a:p>
          </p:txBody>
        </p:sp>
      </p:grpSp>
      <p:grpSp>
        <p:nvGrpSpPr>
          <p:cNvPr id="123" name="Google Shape;123;p15"/>
          <p:cNvGrpSpPr/>
          <p:nvPr/>
        </p:nvGrpSpPr>
        <p:grpSpPr>
          <a:xfrm>
            <a:off x="806911" y="4829563"/>
            <a:ext cx="7309588" cy="908646"/>
            <a:chOff x="806911" y="4829563"/>
            <a:chExt cx="7309588" cy="908646"/>
          </a:xfrm>
        </p:grpSpPr>
        <p:grpSp>
          <p:nvGrpSpPr>
            <p:cNvPr id="124" name="Google Shape;124;p15"/>
            <p:cNvGrpSpPr/>
            <p:nvPr/>
          </p:nvGrpSpPr>
          <p:grpSpPr>
            <a:xfrm>
              <a:off x="806911" y="4829563"/>
              <a:ext cx="908647" cy="908646"/>
              <a:chOff x="4665644" y="4148177"/>
              <a:chExt cx="908647" cy="908646"/>
            </a:xfrm>
          </p:grpSpPr>
          <p:sp>
            <p:nvSpPr>
              <p:cNvPr id="125" name="Google Shape;125;p15"/>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26" name="Google Shape;126;p15"/>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27" name="Google Shape;127;p15"/>
            <p:cNvSpPr/>
            <p:nvPr/>
          </p:nvSpPr>
          <p:spPr>
            <a:xfrm>
              <a:off x="1958099" y="49892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Je hebt niet genoeg informatie om de vraag te beantwoorden</a:t>
              </a:r>
            </a:p>
          </p:txBody>
        </p:sp>
      </p:grpSp>
      <p:sp>
        <p:nvSpPr>
          <p:cNvPr id="128" name="Google Shape;128;p15"/>
          <p:cNvSpPr txBox="1">
            <a:spLocks noGrp="1"/>
          </p:cNvSpPr>
          <p:nvPr>
            <p:ph type="title"/>
          </p:nvPr>
        </p:nvSpPr>
        <p:spPr>
          <a:xfrm>
            <a:off x="729419" y="67646"/>
            <a:ext cx="8109782" cy="855185"/>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ct val="100000"/>
              <a:buFont typeface="Calibri"/>
              <a:buNone/>
            </a:pPr>
            <a:r>
              <a:rPr lang="nl-NL" sz="2700" dirty="0"/>
              <a:t>Bij een honkbalwedstrijd wordt er vaak met grote kracht tegen een honkbal geslagen. Welke kracht is het grootst?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4"/>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116" name="Google Shape;116;p4"/>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117" name="Google Shape;117;p4"/>
          <p:cNvSpPr/>
          <p:nvPr/>
        </p:nvSpPr>
        <p:spPr>
          <a:xfrm>
            <a:off x="4304928" y="2581498"/>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nvGrpSpPr>
          <p:cNvPr id="118" name="Google Shape;118;p4"/>
          <p:cNvGrpSpPr/>
          <p:nvPr/>
        </p:nvGrpSpPr>
        <p:grpSpPr>
          <a:xfrm>
            <a:off x="161804" y="3036169"/>
            <a:ext cx="908647" cy="908646"/>
            <a:chOff x="1339856" y="4930964"/>
            <a:chExt cx="908647" cy="908646"/>
          </a:xfrm>
        </p:grpSpPr>
        <p:sp>
          <p:nvSpPr>
            <p:cNvPr id="119" name="Google Shape;119;p4"/>
            <p:cNvSpPr/>
            <p:nvPr/>
          </p:nvSpPr>
          <p:spPr>
            <a:xfrm>
              <a:off x="1339856" y="493096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20" name="Google Shape;120;p4"/>
            <p:cNvSpPr/>
            <p:nvPr/>
          </p:nvSpPr>
          <p:spPr>
            <a:xfrm>
              <a:off x="1654059" y="515698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121" name="Google Shape;121;p4"/>
          <p:cNvGrpSpPr/>
          <p:nvPr/>
        </p:nvGrpSpPr>
        <p:grpSpPr>
          <a:xfrm>
            <a:off x="4897873" y="3038864"/>
            <a:ext cx="908647" cy="908646"/>
            <a:chOff x="4181543" y="4930964"/>
            <a:chExt cx="908647" cy="908646"/>
          </a:xfrm>
        </p:grpSpPr>
        <p:sp>
          <p:nvSpPr>
            <p:cNvPr id="122" name="Google Shape;122;p4"/>
            <p:cNvSpPr/>
            <p:nvPr/>
          </p:nvSpPr>
          <p:spPr>
            <a:xfrm>
              <a:off x="4181543" y="493096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23" name="Google Shape;123;p4"/>
            <p:cNvSpPr/>
            <p:nvPr/>
          </p:nvSpPr>
          <p:spPr>
            <a:xfrm>
              <a:off x="4495746" y="515698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124" name="Google Shape;124;p4"/>
          <p:cNvGrpSpPr/>
          <p:nvPr/>
        </p:nvGrpSpPr>
        <p:grpSpPr>
          <a:xfrm>
            <a:off x="121762" y="4934479"/>
            <a:ext cx="908647" cy="908646"/>
            <a:chOff x="7016818" y="4930964"/>
            <a:chExt cx="908647" cy="908646"/>
          </a:xfrm>
        </p:grpSpPr>
        <p:sp>
          <p:nvSpPr>
            <p:cNvPr id="125" name="Google Shape;125;p4"/>
            <p:cNvSpPr/>
            <p:nvPr/>
          </p:nvSpPr>
          <p:spPr>
            <a:xfrm>
              <a:off x="7016818" y="4930964"/>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26" name="Google Shape;126;p4"/>
            <p:cNvSpPr/>
            <p:nvPr/>
          </p:nvSpPr>
          <p:spPr>
            <a:xfrm>
              <a:off x="7331022" y="5156985"/>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127" name="Google Shape;127;p4"/>
          <p:cNvGrpSpPr/>
          <p:nvPr/>
        </p:nvGrpSpPr>
        <p:grpSpPr>
          <a:xfrm>
            <a:off x="4939512" y="4943635"/>
            <a:ext cx="908647" cy="908646"/>
            <a:chOff x="9854506" y="4930964"/>
            <a:chExt cx="908647" cy="908646"/>
          </a:xfrm>
        </p:grpSpPr>
        <p:sp>
          <p:nvSpPr>
            <p:cNvPr id="128" name="Google Shape;128;p4"/>
            <p:cNvSpPr/>
            <p:nvPr/>
          </p:nvSpPr>
          <p:spPr>
            <a:xfrm>
              <a:off x="9854506" y="4930964"/>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29" name="Google Shape;129;p4"/>
            <p:cNvSpPr/>
            <p:nvPr/>
          </p:nvSpPr>
          <p:spPr>
            <a:xfrm>
              <a:off x="10168710" y="5156985"/>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130" name="Google Shape;130;p4"/>
          <p:cNvSpPr txBox="1">
            <a:spLocks noGrp="1"/>
          </p:cNvSpPr>
          <p:nvPr>
            <p:ph type="title"/>
          </p:nvPr>
        </p:nvSpPr>
        <p:spPr>
          <a:xfrm>
            <a:off x="729419" y="548640"/>
            <a:ext cx="8109782" cy="157239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800"/>
              <a:buNone/>
            </a:pPr>
            <a:r>
              <a:rPr lang="nl-NL" sz="3200" b="0" strike="noStrike" noProof="0" dirty="0">
                <a:solidFill>
                  <a:srgbClr val="000000"/>
                </a:solidFill>
                <a:latin typeface="Calibri"/>
                <a:ea typeface="Calibri"/>
                <a:cs typeface="Calibri"/>
                <a:sym typeface="Calibri"/>
              </a:rPr>
              <a:t>De kracht </a:t>
            </a:r>
            <a:r>
              <a:rPr lang="nl-NL" sz="3200" b="0" strike="noStrike" noProof="0" dirty="0" err="1">
                <a:solidFill>
                  <a:srgbClr val="000000"/>
                </a:solidFill>
                <a:latin typeface="Calibri"/>
                <a:ea typeface="Calibri"/>
                <a:cs typeface="Calibri"/>
                <a:sym typeface="Calibri"/>
              </a:rPr>
              <a:t>F</a:t>
            </a:r>
            <a:r>
              <a:rPr lang="nl-NL" sz="3200" b="0" strike="noStrike" baseline="-25000" noProof="0" dirty="0" err="1">
                <a:solidFill>
                  <a:srgbClr val="000000"/>
                </a:solidFill>
                <a:latin typeface="Calibri"/>
                <a:ea typeface="Calibri"/>
                <a:cs typeface="Calibri"/>
                <a:sym typeface="Calibri"/>
              </a:rPr>
              <a:t>res</a:t>
            </a:r>
            <a:r>
              <a:rPr lang="nl-NL" sz="3200" b="0" strike="noStrike" noProof="0" dirty="0">
                <a:solidFill>
                  <a:srgbClr val="000000"/>
                </a:solidFill>
                <a:latin typeface="Calibri"/>
                <a:ea typeface="Calibri"/>
                <a:cs typeface="Calibri"/>
                <a:sym typeface="Calibri"/>
              </a:rPr>
              <a:t> wordt ontbonden in de richtingen 1 en 2. In welk krachtenplaatje is de ontbinding juist?</a:t>
            </a:r>
            <a:endParaRPr lang="nl-NL" noProof="0" dirty="0"/>
          </a:p>
        </p:txBody>
      </p:sp>
      <p:cxnSp>
        <p:nvCxnSpPr>
          <p:cNvPr id="131" name="Google Shape;131;p4"/>
          <p:cNvCxnSpPr/>
          <p:nvPr/>
        </p:nvCxnSpPr>
        <p:spPr>
          <a:xfrm flipH="1">
            <a:off x="2953633" y="2850505"/>
            <a:ext cx="432000" cy="882360"/>
          </a:xfrm>
          <a:prstGeom prst="straightConnector1">
            <a:avLst/>
          </a:prstGeom>
          <a:noFill/>
          <a:ln w="25200" cap="flat" cmpd="sng">
            <a:solidFill>
              <a:srgbClr val="000000"/>
            </a:solidFill>
            <a:prstDash val="solid"/>
            <a:round/>
            <a:headEnd type="none" w="sm" len="sm"/>
            <a:tailEnd type="triangle" w="med" len="med"/>
          </a:ln>
        </p:spPr>
      </p:cxnSp>
      <p:cxnSp>
        <p:nvCxnSpPr>
          <p:cNvPr id="132" name="Google Shape;132;p4"/>
          <p:cNvCxnSpPr/>
          <p:nvPr/>
        </p:nvCxnSpPr>
        <p:spPr>
          <a:xfrm rot="10800000" flipH="1">
            <a:off x="1225633" y="2850505"/>
            <a:ext cx="2160000" cy="378360"/>
          </a:xfrm>
          <a:prstGeom prst="straightConnector1">
            <a:avLst/>
          </a:prstGeom>
          <a:noFill/>
          <a:ln w="25200" cap="rnd" cmpd="sng">
            <a:solidFill>
              <a:srgbClr val="000000"/>
            </a:solidFill>
            <a:prstDash val="dash"/>
            <a:round/>
            <a:headEnd type="none" w="sm" len="sm"/>
            <a:tailEnd type="none" w="sm" len="sm"/>
          </a:ln>
        </p:spPr>
      </p:cxnSp>
      <p:cxnSp>
        <p:nvCxnSpPr>
          <p:cNvPr id="133" name="Google Shape;133;p4"/>
          <p:cNvCxnSpPr/>
          <p:nvPr/>
        </p:nvCxnSpPr>
        <p:spPr>
          <a:xfrm rot="10800000">
            <a:off x="3414073" y="2838985"/>
            <a:ext cx="879120" cy="1373400"/>
          </a:xfrm>
          <a:prstGeom prst="straightConnector1">
            <a:avLst/>
          </a:prstGeom>
          <a:noFill/>
          <a:ln w="25200" cap="rnd" cmpd="sng">
            <a:solidFill>
              <a:srgbClr val="000000"/>
            </a:solidFill>
            <a:prstDash val="dash"/>
            <a:round/>
            <a:headEnd type="none" w="sm" len="sm"/>
            <a:tailEnd type="none" w="sm" len="sm"/>
          </a:ln>
        </p:spPr>
      </p:cxnSp>
      <p:sp>
        <p:nvSpPr>
          <p:cNvPr id="134" name="Google Shape;134;p4"/>
          <p:cNvSpPr txBox="1"/>
          <p:nvPr/>
        </p:nvSpPr>
        <p:spPr>
          <a:xfrm>
            <a:off x="3025633" y="3048865"/>
            <a:ext cx="5022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
        <p:nvSpPr>
          <p:cNvPr id="135" name="Google Shape;135;p4"/>
          <p:cNvSpPr txBox="1"/>
          <p:nvPr/>
        </p:nvSpPr>
        <p:spPr>
          <a:xfrm>
            <a:off x="1225633" y="2904865"/>
            <a:ext cx="3070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1</a:t>
            </a:r>
            <a:endParaRPr lang="nl-NL" noProof="0" dirty="0"/>
          </a:p>
        </p:txBody>
      </p:sp>
      <p:sp>
        <p:nvSpPr>
          <p:cNvPr id="136" name="Google Shape;136;p4"/>
          <p:cNvSpPr txBox="1"/>
          <p:nvPr/>
        </p:nvSpPr>
        <p:spPr>
          <a:xfrm>
            <a:off x="4067473" y="3411095"/>
            <a:ext cx="3070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2</a:t>
            </a:r>
            <a:endParaRPr lang="nl-NL" noProof="0" dirty="0"/>
          </a:p>
        </p:txBody>
      </p:sp>
      <p:cxnSp>
        <p:nvCxnSpPr>
          <p:cNvPr id="137" name="Google Shape;137;p4"/>
          <p:cNvCxnSpPr/>
          <p:nvPr/>
        </p:nvCxnSpPr>
        <p:spPr>
          <a:xfrm flipH="1">
            <a:off x="7542674" y="2898000"/>
            <a:ext cx="432000" cy="882360"/>
          </a:xfrm>
          <a:prstGeom prst="straightConnector1">
            <a:avLst/>
          </a:prstGeom>
          <a:noFill/>
          <a:ln w="25200" cap="flat" cmpd="sng">
            <a:solidFill>
              <a:srgbClr val="000000"/>
            </a:solidFill>
            <a:prstDash val="solid"/>
            <a:round/>
            <a:headEnd type="none" w="sm" len="sm"/>
            <a:tailEnd type="triangle" w="med" len="med"/>
          </a:ln>
        </p:spPr>
      </p:cxnSp>
      <p:cxnSp>
        <p:nvCxnSpPr>
          <p:cNvPr id="138" name="Google Shape;138;p4"/>
          <p:cNvCxnSpPr/>
          <p:nvPr/>
        </p:nvCxnSpPr>
        <p:spPr>
          <a:xfrm rot="10800000" flipH="1">
            <a:off x="5814674" y="2898000"/>
            <a:ext cx="2160000" cy="378360"/>
          </a:xfrm>
          <a:prstGeom prst="straightConnector1">
            <a:avLst/>
          </a:prstGeom>
          <a:noFill/>
          <a:ln w="25200" cap="rnd" cmpd="sng">
            <a:solidFill>
              <a:srgbClr val="000000"/>
            </a:solidFill>
            <a:prstDash val="dash"/>
            <a:round/>
            <a:headEnd type="none" w="sm" len="sm"/>
            <a:tailEnd type="none" w="sm" len="sm"/>
          </a:ln>
        </p:spPr>
      </p:cxnSp>
      <p:cxnSp>
        <p:nvCxnSpPr>
          <p:cNvPr id="139" name="Google Shape;139;p4"/>
          <p:cNvCxnSpPr/>
          <p:nvPr/>
        </p:nvCxnSpPr>
        <p:spPr>
          <a:xfrm rot="10800000">
            <a:off x="8022194" y="2934720"/>
            <a:ext cx="1063080" cy="1637280"/>
          </a:xfrm>
          <a:prstGeom prst="straightConnector1">
            <a:avLst/>
          </a:prstGeom>
          <a:noFill/>
          <a:ln w="25200" cap="rnd" cmpd="sng">
            <a:solidFill>
              <a:srgbClr val="000000"/>
            </a:solidFill>
            <a:prstDash val="dash"/>
            <a:round/>
            <a:headEnd type="none" w="sm" len="sm"/>
            <a:tailEnd type="none" w="sm" len="sm"/>
          </a:ln>
        </p:spPr>
      </p:cxnSp>
      <p:sp>
        <p:nvSpPr>
          <p:cNvPr id="140" name="Google Shape;140;p4"/>
          <p:cNvSpPr txBox="1"/>
          <p:nvPr/>
        </p:nvSpPr>
        <p:spPr>
          <a:xfrm>
            <a:off x="7614674" y="3204360"/>
            <a:ext cx="5022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
        <p:nvSpPr>
          <p:cNvPr id="141" name="Google Shape;141;p4"/>
          <p:cNvSpPr txBox="1"/>
          <p:nvPr/>
        </p:nvSpPr>
        <p:spPr>
          <a:xfrm>
            <a:off x="5814674" y="2952360"/>
            <a:ext cx="3070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1</a:t>
            </a:r>
            <a:endParaRPr lang="nl-NL" noProof="0" dirty="0"/>
          </a:p>
        </p:txBody>
      </p:sp>
      <p:sp>
        <p:nvSpPr>
          <p:cNvPr id="142" name="Google Shape;142;p4"/>
          <p:cNvSpPr txBox="1"/>
          <p:nvPr/>
        </p:nvSpPr>
        <p:spPr>
          <a:xfrm>
            <a:off x="8657401" y="3420360"/>
            <a:ext cx="3070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2</a:t>
            </a:r>
            <a:endParaRPr lang="nl-NL" noProof="0" dirty="0"/>
          </a:p>
        </p:txBody>
      </p:sp>
      <p:cxnSp>
        <p:nvCxnSpPr>
          <p:cNvPr id="143" name="Google Shape;143;p4"/>
          <p:cNvCxnSpPr/>
          <p:nvPr/>
        </p:nvCxnSpPr>
        <p:spPr>
          <a:xfrm flipH="1">
            <a:off x="7611969" y="4724499"/>
            <a:ext cx="432000" cy="882360"/>
          </a:xfrm>
          <a:prstGeom prst="straightConnector1">
            <a:avLst/>
          </a:prstGeom>
          <a:noFill/>
          <a:ln w="25200" cap="flat" cmpd="sng">
            <a:solidFill>
              <a:srgbClr val="000000"/>
            </a:solidFill>
            <a:prstDash val="solid"/>
            <a:round/>
            <a:headEnd type="none" w="sm" len="sm"/>
            <a:tailEnd type="triangle" w="med" len="med"/>
          </a:ln>
        </p:spPr>
      </p:cxnSp>
      <p:cxnSp>
        <p:nvCxnSpPr>
          <p:cNvPr id="144" name="Google Shape;144;p4"/>
          <p:cNvCxnSpPr/>
          <p:nvPr/>
        </p:nvCxnSpPr>
        <p:spPr>
          <a:xfrm rot="10800000" flipH="1">
            <a:off x="5883969" y="4724499"/>
            <a:ext cx="2160000" cy="378360"/>
          </a:xfrm>
          <a:prstGeom prst="straightConnector1">
            <a:avLst/>
          </a:prstGeom>
          <a:noFill/>
          <a:ln w="25200" cap="rnd" cmpd="sng">
            <a:solidFill>
              <a:srgbClr val="000000"/>
            </a:solidFill>
            <a:prstDash val="dash"/>
            <a:round/>
            <a:headEnd type="none" w="sm" len="sm"/>
            <a:tailEnd type="none" w="sm" len="sm"/>
          </a:ln>
        </p:spPr>
      </p:cxnSp>
      <p:cxnSp>
        <p:nvCxnSpPr>
          <p:cNvPr id="145" name="Google Shape;145;p4"/>
          <p:cNvCxnSpPr/>
          <p:nvPr/>
        </p:nvCxnSpPr>
        <p:spPr>
          <a:xfrm rot="10800000">
            <a:off x="8067729" y="4715859"/>
            <a:ext cx="888480" cy="1367640"/>
          </a:xfrm>
          <a:prstGeom prst="straightConnector1">
            <a:avLst/>
          </a:prstGeom>
          <a:noFill/>
          <a:ln w="25200" cap="rnd" cmpd="sng">
            <a:solidFill>
              <a:srgbClr val="000000"/>
            </a:solidFill>
            <a:prstDash val="dash"/>
            <a:round/>
            <a:headEnd type="none" w="sm" len="sm"/>
            <a:tailEnd type="none" w="sm" len="sm"/>
          </a:ln>
        </p:spPr>
      </p:cxnSp>
      <p:sp>
        <p:nvSpPr>
          <p:cNvPr id="146" name="Google Shape;146;p4"/>
          <p:cNvSpPr txBox="1"/>
          <p:nvPr/>
        </p:nvSpPr>
        <p:spPr>
          <a:xfrm>
            <a:off x="7647969" y="4994859"/>
            <a:ext cx="5022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
        <p:nvSpPr>
          <p:cNvPr id="147" name="Google Shape;147;p4"/>
          <p:cNvSpPr txBox="1"/>
          <p:nvPr/>
        </p:nvSpPr>
        <p:spPr>
          <a:xfrm>
            <a:off x="5883969" y="4778859"/>
            <a:ext cx="3070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1</a:t>
            </a:r>
            <a:endParaRPr lang="nl-NL" noProof="0" dirty="0"/>
          </a:p>
        </p:txBody>
      </p:sp>
      <p:sp>
        <p:nvSpPr>
          <p:cNvPr id="148" name="Google Shape;148;p4"/>
          <p:cNvSpPr txBox="1"/>
          <p:nvPr/>
        </p:nvSpPr>
        <p:spPr>
          <a:xfrm>
            <a:off x="8632428" y="5331701"/>
            <a:ext cx="3070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2</a:t>
            </a:r>
            <a:endParaRPr lang="nl-NL" noProof="0" dirty="0"/>
          </a:p>
        </p:txBody>
      </p:sp>
      <p:cxnSp>
        <p:nvCxnSpPr>
          <p:cNvPr id="149" name="Google Shape;149;p4"/>
          <p:cNvCxnSpPr/>
          <p:nvPr/>
        </p:nvCxnSpPr>
        <p:spPr>
          <a:xfrm rot="10800000">
            <a:off x="7150809" y="4901619"/>
            <a:ext cx="464400" cy="686160"/>
          </a:xfrm>
          <a:prstGeom prst="straightConnector1">
            <a:avLst/>
          </a:prstGeom>
          <a:noFill/>
          <a:ln w="25200" cap="rnd" cmpd="sng">
            <a:solidFill>
              <a:srgbClr val="000000"/>
            </a:solidFill>
            <a:prstDash val="dash"/>
            <a:round/>
            <a:headEnd type="none" w="sm" len="sm"/>
            <a:tailEnd type="none" w="sm" len="sm"/>
          </a:ln>
        </p:spPr>
      </p:cxnSp>
      <p:cxnSp>
        <p:nvCxnSpPr>
          <p:cNvPr id="150" name="Google Shape;150;p4"/>
          <p:cNvCxnSpPr/>
          <p:nvPr/>
        </p:nvCxnSpPr>
        <p:spPr>
          <a:xfrm rot="10800000" flipH="1">
            <a:off x="7615209" y="5418939"/>
            <a:ext cx="916920" cy="168840"/>
          </a:xfrm>
          <a:prstGeom prst="straightConnector1">
            <a:avLst/>
          </a:prstGeom>
          <a:noFill/>
          <a:ln w="25200" cap="rnd" cmpd="sng">
            <a:solidFill>
              <a:srgbClr val="000000"/>
            </a:solidFill>
            <a:prstDash val="dash"/>
            <a:round/>
            <a:headEnd type="none" w="sm" len="sm"/>
            <a:tailEnd type="none" w="sm" len="sm"/>
          </a:ln>
        </p:spPr>
      </p:cxnSp>
      <p:cxnSp>
        <p:nvCxnSpPr>
          <p:cNvPr id="151" name="Google Shape;151;p4"/>
          <p:cNvCxnSpPr/>
          <p:nvPr/>
        </p:nvCxnSpPr>
        <p:spPr>
          <a:xfrm rot="10800000">
            <a:off x="6322994" y="3200400"/>
            <a:ext cx="2753280" cy="1310760"/>
          </a:xfrm>
          <a:prstGeom prst="straightConnector1">
            <a:avLst/>
          </a:prstGeom>
          <a:noFill/>
          <a:ln w="25200" cap="rnd" cmpd="sng">
            <a:solidFill>
              <a:srgbClr val="000000"/>
            </a:solidFill>
            <a:prstDash val="dash"/>
            <a:round/>
            <a:headEnd type="none" w="sm" len="sm"/>
            <a:tailEnd type="none" w="sm" len="sm"/>
          </a:ln>
        </p:spPr>
      </p:cxnSp>
      <p:cxnSp>
        <p:nvCxnSpPr>
          <p:cNvPr id="152" name="Google Shape;152;p4"/>
          <p:cNvCxnSpPr/>
          <p:nvPr/>
        </p:nvCxnSpPr>
        <p:spPr>
          <a:xfrm rot="10800000" flipH="1">
            <a:off x="2953633" y="3266305"/>
            <a:ext cx="722880" cy="466560"/>
          </a:xfrm>
          <a:prstGeom prst="straightConnector1">
            <a:avLst/>
          </a:prstGeom>
          <a:noFill/>
          <a:ln w="25200" cap="rnd" cmpd="sng">
            <a:solidFill>
              <a:srgbClr val="000000"/>
            </a:solidFill>
            <a:prstDash val="dash"/>
            <a:round/>
            <a:headEnd type="none" w="sm" len="sm"/>
            <a:tailEnd type="none" w="sm" len="sm"/>
          </a:ln>
        </p:spPr>
      </p:cxnSp>
      <p:cxnSp>
        <p:nvCxnSpPr>
          <p:cNvPr id="153" name="Google Shape;153;p4"/>
          <p:cNvCxnSpPr/>
          <p:nvPr/>
        </p:nvCxnSpPr>
        <p:spPr>
          <a:xfrm rot="10800000">
            <a:off x="2809633" y="2976865"/>
            <a:ext cx="144000" cy="756000"/>
          </a:xfrm>
          <a:prstGeom prst="straightConnector1">
            <a:avLst/>
          </a:prstGeom>
          <a:noFill/>
          <a:ln w="25200" cap="rnd" cmpd="sng">
            <a:solidFill>
              <a:srgbClr val="000000"/>
            </a:solidFill>
            <a:prstDash val="dash"/>
            <a:round/>
            <a:headEnd type="none" w="sm" len="sm"/>
            <a:tailEnd type="none" w="sm" len="sm"/>
          </a:ln>
        </p:spPr>
      </p:cxnSp>
      <p:cxnSp>
        <p:nvCxnSpPr>
          <p:cNvPr id="154" name="Google Shape;154;p4"/>
          <p:cNvCxnSpPr/>
          <p:nvPr/>
        </p:nvCxnSpPr>
        <p:spPr>
          <a:xfrm rot="10800000">
            <a:off x="3409820" y="2850505"/>
            <a:ext cx="276120" cy="415800"/>
          </a:xfrm>
          <a:prstGeom prst="straightConnector1">
            <a:avLst/>
          </a:prstGeom>
          <a:noFill/>
          <a:ln w="25400" cap="flat" cmpd="sng">
            <a:solidFill>
              <a:schemeClr val="accent2"/>
            </a:solidFill>
            <a:prstDash val="solid"/>
            <a:round/>
            <a:headEnd type="triangle" w="med" len="med"/>
            <a:tailEnd type="none" w="sm" len="sm"/>
          </a:ln>
          <a:effectLst>
            <a:outerShdw blurRad="40000" dist="20000" dir="5400000" rotWithShape="0">
              <a:srgbClr val="000000">
                <a:alpha val="37647"/>
              </a:srgbClr>
            </a:outerShdw>
          </a:effectLst>
        </p:spPr>
      </p:cxnSp>
      <p:cxnSp>
        <p:nvCxnSpPr>
          <p:cNvPr id="155" name="Google Shape;155;p4"/>
          <p:cNvCxnSpPr/>
          <p:nvPr/>
        </p:nvCxnSpPr>
        <p:spPr>
          <a:xfrm rot="10800000">
            <a:off x="7998074" y="2894400"/>
            <a:ext cx="1041480" cy="1593720"/>
          </a:xfrm>
          <a:prstGeom prst="straightConnector1">
            <a:avLst/>
          </a:prstGeom>
          <a:noFill/>
          <a:ln w="25400" cap="flat" cmpd="sng">
            <a:solidFill>
              <a:schemeClr val="accent2"/>
            </a:solidFill>
            <a:prstDash val="solid"/>
            <a:round/>
            <a:headEnd type="triangle" w="med" len="med"/>
            <a:tailEnd type="none" w="sm" len="sm"/>
          </a:ln>
          <a:effectLst>
            <a:outerShdw blurRad="40000" dist="20000" dir="5400000" rotWithShape="0">
              <a:srgbClr val="000000">
                <a:alpha val="37647"/>
              </a:srgbClr>
            </a:outerShdw>
          </a:effectLst>
        </p:spPr>
      </p:cxnSp>
      <p:cxnSp>
        <p:nvCxnSpPr>
          <p:cNvPr id="156" name="Google Shape;156;p4"/>
          <p:cNvCxnSpPr/>
          <p:nvPr/>
        </p:nvCxnSpPr>
        <p:spPr>
          <a:xfrm rot="10800000">
            <a:off x="8087529" y="4739979"/>
            <a:ext cx="444600" cy="678960"/>
          </a:xfrm>
          <a:prstGeom prst="straightConnector1">
            <a:avLst/>
          </a:prstGeom>
          <a:noFill/>
          <a:ln w="25400" cap="flat" cmpd="sng">
            <a:solidFill>
              <a:schemeClr val="accent2"/>
            </a:solidFill>
            <a:prstDash val="solid"/>
            <a:round/>
            <a:headEnd type="triangle" w="med" len="med"/>
            <a:tailEnd type="none" w="sm" len="sm"/>
          </a:ln>
          <a:effectLst>
            <a:outerShdw blurRad="40000" dist="20000" dir="5400000" rotWithShape="0">
              <a:srgbClr val="000000">
                <a:alpha val="37647"/>
              </a:srgbClr>
            </a:outerShdw>
          </a:effectLst>
        </p:spPr>
      </p:cxnSp>
      <p:cxnSp>
        <p:nvCxnSpPr>
          <p:cNvPr id="157" name="Google Shape;157;p4"/>
          <p:cNvCxnSpPr/>
          <p:nvPr/>
        </p:nvCxnSpPr>
        <p:spPr>
          <a:xfrm rot="10800000" flipH="1">
            <a:off x="2810713" y="2837545"/>
            <a:ext cx="589680" cy="103320"/>
          </a:xfrm>
          <a:prstGeom prst="straightConnector1">
            <a:avLst/>
          </a:prstGeom>
          <a:noFill/>
          <a:ln w="25400" cap="flat" cmpd="sng">
            <a:solidFill>
              <a:schemeClr val="accent2"/>
            </a:solidFill>
            <a:prstDash val="solid"/>
            <a:round/>
            <a:headEnd type="triangle" w="med" len="med"/>
            <a:tailEnd type="none" w="sm" len="sm"/>
          </a:ln>
          <a:effectLst>
            <a:outerShdw blurRad="40000" dist="20000" dir="5400000" rotWithShape="0">
              <a:srgbClr val="000000">
                <a:alpha val="37647"/>
              </a:srgbClr>
            </a:outerShdw>
          </a:effectLst>
        </p:spPr>
      </p:cxnSp>
      <p:cxnSp>
        <p:nvCxnSpPr>
          <p:cNvPr id="158" name="Google Shape;158;p4"/>
          <p:cNvCxnSpPr/>
          <p:nvPr/>
        </p:nvCxnSpPr>
        <p:spPr>
          <a:xfrm rot="10800000" flipH="1">
            <a:off x="6304140" y="2890373"/>
            <a:ext cx="1679040" cy="300600"/>
          </a:xfrm>
          <a:prstGeom prst="straightConnector1">
            <a:avLst/>
          </a:prstGeom>
          <a:noFill/>
          <a:ln w="25400" cap="flat" cmpd="sng">
            <a:solidFill>
              <a:schemeClr val="accent2"/>
            </a:solidFill>
            <a:prstDash val="solid"/>
            <a:round/>
            <a:headEnd type="triangle" w="med" len="med"/>
            <a:tailEnd type="none" w="sm" len="sm"/>
          </a:ln>
          <a:effectLst>
            <a:outerShdw blurRad="40000" dist="20000" dir="5400000" rotWithShape="0">
              <a:srgbClr val="000000">
                <a:alpha val="37647"/>
              </a:srgbClr>
            </a:outerShdw>
          </a:effectLst>
        </p:spPr>
      </p:cxnSp>
      <p:cxnSp>
        <p:nvCxnSpPr>
          <p:cNvPr id="159" name="Google Shape;159;p4"/>
          <p:cNvCxnSpPr/>
          <p:nvPr/>
        </p:nvCxnSpPr>
        <p:spPr>
          <a:xfrm rot="10800000" flipH="1">
            <a:off x="7149369" y="4724432"/>
            <a:ext cx="893520" cy="156600"/>
          </a:xfrm>
          <a:prstGeom prst="straightConnector1">
            <a:avLst/>
          </a:prstGeom>
          <a:noFill/>
          <a:ln w="25400" cap="flat" cmpd="sng">
            <a:solidFill>
              <a:schemeClr val="accent2"/>
            </a:solidFill>
            <a:prstDash val="solid"/>
            <a:round/>
            <a:headEnd type="triangle" w="med" len="med"/>
            <a:tailEnd type="none" w="sm" len="sm"/>
          </a:ln>
          <a:effectLst>
            <a:outerShdw blurRad="40000" dist="20000" dir="5400000" rotWithShape="0">
              <a:srgbClr val="000000">
                <a:alpha val="37647"/>
              </a:srgbClr>
            </a:outerShdw>
          </a:effectLst>
        </p:spPr>
      </p:cxnSp>
      <p:cxnSp>
        <p:nvCxnSpPr>
          <p:cNvPr id="160" name="Google Shape;160;p4"/>
          <p:cNvCxnSpPr/>
          <p:nvPr/>
        </p:nvCxnSpPr>
        <p:spPr>
          <a:xfrm flipH="1">
            <a:off x="2862471" y="4573210"/>
            <a:ext cx="432000" cy="882360"/>
          </a:xfrm>
          <a:prstGeom prst="straightConnector1">
            <a:avLst/>
          </a:prstGeom>
          <a:noFill/>
          <a:ln w="25200" cap="flat" cmpd="sng">
            <a:solidFill>
              <a:srgbClr val="000000"/>
            </a:solidFill>
            <a:prstDash val="solid"/>
            <a:round/>
            <a:headEnd type="none" w="sm" len="sm"/>
            <a:tailEnd type="triangle" w="med" len="med"/>
          </a:ln>
        </p:spPr>
      </p:cxnSp>
      <p:cxnSp>
        <p:nvCxnSpPr>
          <p:cNvPr id="161" name="Google Shape;161;p4"/>
          <p:cNvCxnSpPr/>
          <p:nvPr/>
        </p:nvCxnSpPr>
        <p:spPr>
          <a:xfrm rot="10800000" flipH="1">
            <a:off x="1134471" y="4573210"/>
            <a:ext cx="2160000" cy="378360"/>
          </a:xfrm>
          <a:prstGeom prst="straightConnector1">
            <a:avLst/>
          </a:prstGeom>
          <a:noFill/>
          <a:ln w="25200" cap="rnd" cmpd="sng">
            <a:solidFill>
              <a:srgbClr val="000000"/>
            </a:solidFill>
            <a:prstDash val="dash"/>
            <a:round/>
            <a:headEnd type="none" w="sm" len="sm"/>
            <a:tailEnd type="none" w="sm" len="sm"/>
          </a:ln>
        </p:spPr>
      </p:cxnSp>
      <p:cxnSp>
        <p:nvCxnSpPr>
          <p:cNvPr id="162" name="Google Shape;162;p4"/>
          <p:cNvCxnSpPr/>
          <p:nvPr/>
        </p:nvCxnSpPr>
        <p:spPr>
          <a:xfrm rot="10800000">
            <a:off x="3322911" y="4561690"/>
            <a:ext cx="879120" cy="1373400"/>
          </a:xfrm>
          <a:prstGeom prst="straightConnector1">
            <a:avLst/>
          </a:prstGeom>
          <a:noFill/>
          <a:ln w="25200" cap="rnd" cmpd="sng">
            <a:solidFill>
              <a:srgbClr val="000000"/>
            </a:solidFill>
            <a:prstDash val="dash"/>
            <a:round/>
            <a:headEnd type="none" w="sm" len="sm"/>
            <a:tailEnd type="none" w="sm" len="sm"/>
          </a:ln>
        </p:spPr>
      </p:cxnSp>
      <p:sp>
        <p:nvSpPr>
          <p:cNvPr id="163" name="Google Shape;163;p4"/>
          <p:cNvSpPr txBox="1"/>
          <p:nvPr/>
        </p:nvSpPr>
        <p:spPr>
          <a:xfrm>
            <a:off x="3006471" y="4663570"/>
            <a:ext cx="50220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
        <p:nvSpPr>
          <p:cNvPr id="164" name="Google Shape;164;p4"/>
          <p:cNvSpPr txBox="1"/>
          <p:nvPr/>
        </p:nvSpPr>
        <p:spPr>
          <a:xfrm>
            <a:off x="765111" y="4577157"/>
            <a:ext cx="3070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1</a:t>
            </a:r>
            <a:endParaRPr lang="nl-NL" noProof="0" dirty="0"/>
          </a:p>
        </p:txBody>
      </p:sp>
      <p:sp>
        <p:nvSpPr>
          <p:cNvPr id="165" name="Google Shape;165;p4"/>
          <p:cNvSpPr txBox="1"/>
          <p:nvPr/>
        </p:nvSpPr>
        <p:spPr>
          <a:xfrm>
            <a:off x="4118600" y="5510348"/>
            <a:ext cx="3070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2</a:t>
            </a:r>
            <a:endParaRPr lang="nl-NL" noProof="0" dirty="0"/>
          </a:p>
        </p:txBody>
      </p:sp>
      <p:cxnSp>
        <p:nvCxnSpPr>
          <p:cNvPr id="166" name="Google Shape;166;p4"/>
          <p:cNvCxnSpPr/>
          <p:nvPr/>
        </p:nvCxnSpPr>
        <p:spPr>
          <a:xfrm rot="10800000">
            <a:off x="2718471" y="4699570"/>
            <a:ext cx="144000" cy="756000"/>
          </a:xfrm>
          <a:prstGeom prst="straightConnector1">
            <a:avLst/>
          </a:prstGeom>
          <a:noFill/>
          <a:ln w="25200" cap="rnd" cmpd="sng">
            <a:solidFill>
              <a:srgbClr val="000000"/>
            </a:solidFill>
            <a:prstDash val="dash"/>
            <a:round/>
            <a:headEnd type="none" w="sm" len="sm"/>
            <a:tailEnd type="none" w="sm" len="sm"/>
          </a:ln>
        </p:spPr>
      </p:cxnSp>
      <p:cxnSp>
        <p:nvCxnSpPr>
          <p:cNvPr id="167" name="Google Shape;167;p4"/>
          <p:cNvCxnSpPr/>
          <p:nvPr/>
        </p:nvCxnSpPr>
        <p:spPr>
          <a:xfrm rot="10800000" flipH="1">
            <a:off x="2719551" y="4560250"/>
            <a:ext cx="589680" cy="103320"/>
          </a:xfrm>
          <a:prstGeom prst="straightConnector1">
            <a:avLst/>
          </a:prstGeom>
          <a:noFill/>
          <a:ln w="25400" cap="flat" cmpd="sng">
            <a:solidFill>
              <a:schemeClr val="accent2"/>
            </a:solidFill>
            <a:prstDash val="solid"/>
            <a:round/>
            <a:headEnd type="triangle" w="med" len="med"/>
            <a:tailEnd type="none" w="sm" len="sm"/>
          </a:ln>
          <a:effectLst>
            <a:outerShdw blurRad="40000" dist="20000" dir="5400000" rotWithShape="0">
              <a:srgbClr val="000000">
                <a:alpha val="37647"/>
              </a:srgbClr>
            </a:outerShdw>
          </a:effectLst>
        </p:spPr>
      </p:cxnSp>
      <p:cxnSp>
        <p:nvCxnSpPr>
          <p:cNvPr id="168" name="Google Shape;168;p4"/>
          <p:cNvCxnSpPr/>
          <p:nvPr/>
        </p:nvCxnSpPr>
        <p:spPr>
          <a:xfrm rot="10800000" flipH="1">
            <a:off x="2872191" y="5268370"/>
            <a:ext cx="916920" cy="168840"/>
          </a:xfrm>
          <a:prstGeom prst="straightConnector1">
            <a:avLst/>
          </a:prstGeom>
          <a:noFill/>
          <a:ln w="25200" cap="rnd" cmpd="sng">
            <a:solidFill>
              <a:srgbClr val="000000"/>
            </a:solidFill>
            <a:prstDash val="dash"/>
            <a:round/>
            <a:headEnd type="none" w="sm" len="sm"/>
            <a:tailEnd type="none" w="sm" len="sm"/>
          </a:ln>
        </p:spPr>
      </p:cxnSp>
      <p:cxnSp>
        <p:nvCxnSpPr>
          <p:cNvPr id="169" name="Google Shape;169;p4"/>
          <p:cNvCxnSpPr/>
          <p:nvPr/>
        </p:nvCxnSpPr>
        <p:spPr>
          <a:xfrm rot="10800000">
            <a:off x="3344511" y="4589410"/>
            <a:ext cx="444600" cy="678960"/>
          </a:xfrm>
          <a:prstGeom prst="straightConnector1">
            <a:avLst/>
          </a:prstGeom>
          <a:noFill/>
          <a:ln w="25400" cap="flat" cmpd="sng">
            <a:solidFill>
              <a:schemeClr val="accent2"/>
            </a:solidFill>
            <a:prstDash val="solid"/>
            <a:round/>
            <a:headEnd type="triangle" w="med" len="med"/>
            <a:tailEnd type="none" w="sm" len="sm"/>
          </a:ln>
          <a:effectLst>
            <a:outerShdw blurRad="40000" dist="20000" dir="5400000" rotWithShape="0">
              <a:srgbClr val="000000">
                <a:alpha val="37647"/>
              </a:srgbClr>
            </a:outerShdw>
          </a:effectLst>
        </p:spPr>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135" name="Google Shape;135;p16"/>
          <p:cNvGrpSpPr/>
          <p:nvPr/>
        </p:nvGrpSpPr>
        <p:grpSpPr>
          <a:xfrm>
            <a:off x="806913" y="2086177"/>
            <a:ext cx="908700" cy="908700"/>
            <a:chOff x="947033" y="2362454"/>
            <a:chExt cx="908700" cy="908700"/>
          </a:xfrm>
        </p:grpSpPr>
        <p:sp>
          <p:nvSpPr>
            <p:cNvPr id="136" name="Google Shape;136;p16"/>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7" name="Google Shape;137;p16"/>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38" name="Google Shape;138;p16"/>
          <p:cNvGrpSpPr/>
          <p:nvPr/>
        </p:nvGrpSpPr>
        <p:grpSpPr>
          <a:xfrm>
            <a:off x="806912" y="3184843"/>
            <a:ext cx="908700" cy="908700"/>
            <a:chOff x="4665644" y="2362454"/>
            <a:chExt cx="908700" cy="908700"/>
          </a:xfrm>
        </p:grpSpPr>
        <p:sp>
          <p:nvSpPr>
            <p:cNvPr id="139" name="Google Shape;139;p16"/>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0" name="Google Shape;140;p16"/>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41" name="Google Shape;141;p16"/>
          <p:cNvGrpSpPr/>
          <p:nvPr/>
        </p:nvGrpSpPr>
        <p:grpSpPr>
          <a:xfrm>
            <a:off x="806911" y="4320829"/>
            <a:ext cx="908700" cy="908700"/>
            <a:chOff x="947033" y="4156948"/>
            <a:chExt cx="908700" cy="908700"/>
          </a:xfrm>
        </p:grpSpPr>
        <p:sp>
          <p:nvSpPr>
            <p:cNvPr id="142" name="Google Shape;142;p16"/>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3" name="Google Shape;143;p16"/>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144" name="Google Shape;144;p16"/>
          <p:cNvGrpSpPr/>
          <p:nvPr/>
        </p:nvGrpSpPr>
        <p:grpSpPr>
          <a:xfrm>
            <a:off x="806911" y="5419495"/>
            <a:ext cx="908700" cy="908700"/>
            <a:chOff x="4665644" y="4148177"/>
            <a:chExt cx="908700" cy="908700"/>
          </a:xfrm>
        </p:grpSpPr>
        <p:sp>
          <p:nvSpPr>
            <p:cNvPr id="145" name="Google Shape;145;p16"/>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6" name="Google Shape;146;p16"/>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47" name="Google Shape;147;p16"/>
          <p:cNvSpPr/>
          <p:nvPr/>
        </p:nvSpPr>
        <p:spPr>
          <a:xfrm>
            <a:off x="1958101" y="2245901"/>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err="1">
                <a:solidFill>
                  <a:srgbClr val="000000"/>
                </a:solidFill>
                <a:latin typeface="Calibri"/>
                <a:ea typeface="Calibri"/>
                <a:cs typeface="Calibri"/>
                <a:sym typeface="Calibri"/>
              </a:rPr>
              <a:t>Tijdens</a:t>
            </a:r>
            <a:r>
              <a:rPr lang="en-GB" sz="2800" b="0" i="0" u="none" strike="noStrike" cap="none" dirty="0">
                <a:solidFill>
                  <a:srgbClr val="000000"/>
                </a:solidFill>
                <a:latin typeface="Calibri"/>
                <a:ea typeface="Calibri"/>
                <a:cs typeface="Calibri"/>
                <a:sym typeface="Calibri"/>
              </a:rPr>
              <a:t> het </a:t>
            </a:r>
            <a:r>
              <a:rPr lang="en-GB" sz="2800" b="0" i="0" u="none" strike="noStrike" cap="none" dirty="0" err="1">
                <a:solidFill>
                  <a:srgbClr val="000000"/>
                </a:solidFill>
                <a:latin typeface="Calibri"/>
                <a:ea typeface="Calibri"/>
                <a:cs typeface="Calibri"/>
                <a:sym typeface="Calibri"/>
              </a:rPr>
              <a:t>optrekken</a:t>
            </a:r>
            <a:endParaRPr lang="en-GB" sz="2800" b="0" i="0" u="none" strike="noStrike" cap="none" dirty="0">
              <a:solidFill>
                <a:srgbClr val="000000"/>
              </a:solidFill>
              <a:latin typeface="Calibri"/>
              <a:ea typeface="Calibri"/>
              <a:cs typeface="Calibri"/>
              <a:sym typeface="Calibri"/>
            </a:endParaRPr>
          </a:p>
        </p:txBody>
      </p:sp>
      <p:sp>
        <p:nvSpPr>
          <p:cNvPr id="148" name="Google Shape;148;p16"/>
          <p:cNvSpPr/>
          <p:nvPr/>
        </p:nvSpPr>
        <p:spPr>
          <a:xfrm>
            <a:off x="1958101" y="3300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Tijdens het rijden met constante snelheid</a:t>
            </a:r>
          </a:p>
        </p:txBody>
      </p:sp>
      <p:sp>
        <p:nvSpPr>
          <p:cNvPr id="149" name="Google Shape;149;p16"/>
          <p:cNvSpPr/>
          <p:nvPr/>
        </p:nvSpPr>
        <p:spPr>
          <a:xfrm>
            <a:off x="1958100" y="444652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err="1">
                <a:solidFill>
                  <a:srgbClr val="000000"/>
                </a:solidFill>
                <a:latin typeface="Calibri"/>
                <a:ea typeface="Calibri"/>
                <a:cs typeface="Calibri"/>
                <a:sym typeface="Calibri"/>
              </a:rPr>
              <a:t>Tijdens</a:t>
            </a:r>
            <a:r>
              <a:rPr lang="en-GB" sz="2800" b="0" i="0" u="none" strike="noStrike" cap="none" dirty="0">
                <a:solidFill>
                  <a:srgbClr val="000000"/>
                </a:solidFill>
                <a:latin typeface="Calibri"/>
                <a:ea typeface="Calibri"/>
                <a:cs typeface="Calibri"/>
                <a:sym typeface="Calibri"/>
              </a:rPr>
              <a:t> het </a:t>
            </a:r>
            <a:r>
              <a:rPr lang="en-GB" sz="2800" b="0" i="0" u="none" strike="noStrike" cap="none" dirty="0" err="1">
                <a:solidFill>
                  <a:srgbClr val="000000"/>
                </a:solidFill>
                <a:latin typeface="Calibri"/>
                <a:ea typeface="Calibri"/>
                <a:cs typeface="Calibri"/>
                <a:sym typeface="Calibri"/>
              </a:rPr>
              <a:t>afremmen</a:t>
            </a:r>
            <a:endParaRPr lang="en-GB" sz="2800" b="0" i="0" u="none" strike="noStrike" cap="none" dirty="0">
              <a:solidFill>
                <a:srgbClr val="000000"/>
              </a:solidFill>
              <a:latin typeface="Calibri"/>
              <a:ea typeface="Calibri"/>
              <a:cs typeface="Calibri"/>
              <a:sym typeface="Calibri"/>
            </a:endParaRPr>
          </a:p>
        </p:txBody>
      </p:sp>
      <p:sp>
        <p:nvSpPr>
          <p:cNvPr id="150" name="Google Shape;150;p16"/>
          <p:cNvSpPr/>
          <p:nvPr/>
        </p:nvSpPr>
        <p:spPr>
          <a:xfrm>
            <a:off x="1958099" y="5579266"/>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err="1">
                <a:solidFill>
                  <a:srgbClr val="000000"/>
                </a:solidFill>
                <a:latin typeface="Calibri"/>
                <a:ea typeface="Calibri"/>
                <a:cs typeface="Calibri"/>
                <a:sym typeface="Calibri"/>
              </a:rPr>
              <a:t>Deze</a:t>
            </a:r>
            <a:r>
              <a:rPr lang="en-GB" sz="2800" b="0" i="0" u="none" strike="noStrike" cap="none" dirty="0">
                <a:solidFill>
                  <a:srgbClr val="000000"/>
                </a:solidFill>
                <a:latin typeface="Calibri"/>
                <a:ea typeface="Calibri"/>
                <a:cs typeface="Calibri"/>
                <a:sym typeface="Calibri"/>
              </a:rPr>
              <a:t> is de hele </a:t>
            </a:r>
            <a:r>
              <a:rPr lang="en-GB" sz="2800" b="0" i="0" u="none" strike="noStrike" cap="none" dirty="0" err="1">
                <a:solidFill>
                  <a:srgbClr val="000000"/>
                </a:solidFill>
                <a:latin typeface="Calibri"/>
                <a:ea typeface="Calibri"/>
                <a:cs typeface="Calibri"/>
                <a:sym typeface="Calibri"/>
              </a:rPr>
              <a:t>tijd</a:t>
            </a:r>
            <a:r>
              <a:rPr lang="en-GB" sz="2800" b="0" i="0" u="none" strike="noStrike" cap="none" dirty="0">
                <a:solidFill>
                  <a:srgbClr val="000000"/>
                </a:solidFill>
                <a:latin typeface="Calibri"/>
                <a:ea typeface="Calibri"/>
                <a:cs typeface="Calibri"/>
                <a:sym typeface="Calibri"/>
              </a:rPr>
              <a:t> </a:t>
            </a:r>
            <a:r>
              <a:rPr lang="en-GB" sz="2800" b="0" i="0" u="none" strike="noStrike" cap="none" dirty="0" err="1">
                <a:solidFill>
                  <a:srgbClr val="000000"/>
                </a:solidFill>
                <a:latin typeface="Calibri"/>
                <a:ea typeface="Calibri"/>
                <a:cs typeface="Calibri"/>
                <a:sym typeface="Calibri"/>
              </a:rPr>
              <a:t>gelijk</a:t>
            </a:r>
            <a:endParaRPr sz="2800" b="0" i="0" u="none" strike="noStrike" cap="none" dirty="0">
              <a:solidFill>
                <a:srgbClr val="000000"/>
              </a:solidFill>
              <a:latin typeface="Calibri"/>
              <a:ea typeface="Calibri"/>
              <a:cs typeface="Calibri"/>
              <a:sym typeface="Calibri"/>
            </a:endParaRPr>
          </a:p>
        </p:txBody>
      </p:sp>
      <p:sp>
        <p:nvSpPr>
          <p:cNvPr id="151" name="Google Shape;151;p16"/>
          <p:cNvSpPr txBox="1">
            <a:spLocks noGrp="1"/>
          </p:cNvSpPr>
          <p:nvPr>
            <p:ph type="title"/>
          </p:nvPr>
        </p:nvSpPr>
        <p:spPr>
          <a:xfrm>
            <a:off x="729419" y="23398"/>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ct val="100000"/>
              <a:buFont typeface="Calibri"/>
              <a:buNone/>
            </a:pPr>
            <a:r>
              <a:rPr lang="nl-NL" sz="2400" dirty="0"/>
              <a:t>Een auto trekt op naar een snelheid van 10 m/s in 2 s. Vervolgens rijdt de auto gedurende 60 s met een constante snelheid en remt daarna in 1 s af tot stilstand voor een overstekende bejaarde. Wanneer heeft de resulterende kracht het grootst?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32">
          <a:extLst>
            <a:ext uri="{FF2B5EF4-FFF2-40B4-BE49-F238E27FC236}">
              <a16:creationId xmlns:a16="http://schemas.microsoft.com/office/drawing/2014/main" id="{198EA854-849F-9F5A-E67F-4CAD6111CEBB}"/>
            </a:ext>
          </a:extLst>
        </p:cNvPr>
        <p:cNvGrpSpPr/>
        <p:nvPr/>
      </p:nvGrpSpPr>
      <p:grpSpPr>
        <a:xfrm>
          <a:off x="0" y="0"/>
          <a:ext cx="0" cy="0"/>
          <a:chOff x="0" y="0"/>
          <a:chExt cx="0" cy="0"/>
        </a:xfrm>
      </p:grpSpPr>
      <p:sp>
        <p:nvSpPr>
          <p:cNvPr id="133" name="Google Shape;133;p16">
            <a:extLst>
              <a:ext uri="{FF2B5EF4-FFF2-40B4-BE49-F238E27FC236}">
                <a16:creationId xmlns:a16="http://schemas.microsoft.com/office/drawing/2014/main" id="{99E4EA57-5BFA-CA76-7527-2F0B08377612}"/>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a:extLst>
              <a:ext uri="{FF2B5EF4-FFF2-40B4-BE49-F238E27FC236}">
                <a16:creationId xmlns:a16="http://schemas.microsoft.com/office/drawing/2014/main" id="{38C6B91B-E531-86BB-1852-630F71247ED9}"/>
              </a:ext>
            </a:extLst>
          </p:cNvPr>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135" name="Google Shape;135;p16">
            <a:extLst>
              <a:ext uri="{FF2B5EF4-FFF2-40B4-BE49-F238E27FC236}">
                <a16:creationId xmlns:a16="http://schemas.microsoft.com/office/drawing/2014/main" id="{44C67B46-2BA6-3225-8C1E-A087EC8BDDE9}"/>
              </a:ext>
            </a:extLst>
          </p:cNvPr>
          <p:cNvGrpSpPr/>
          <p:nvPr/>
        </p:nvGrpSpPr>
        <p:grpSpPr>
          <a:xfrm>
            <a:off x="806913" y="2853093"/>
            <a:ext cx="908700" cy="908700"/>
            <a:chOff x="947033" y="2362454"/>
            <a:chExt cx="908700" cy="908700"/>
          </a:xfrm>
        </p:grpSpPr>
        <p:sp>
          <p:nvSpPr>
            <p:cNvPr id="136" name="Google Shape;136;p16">
              <a:extLst>
                <a:ext uri="{FF2B5EF4-FFF2-40B4-BE49-F238E27FC236}">
                  <a16:creationId xmlns:a16="http://schemas.microsoft.com/office/drawing/2014/main" id="{2B620706-58DD-02B5-99DA-957D3A877F7F}"/>
                </a:ext>
              </a:extLst>
            </p:cNvPr>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7" name="Google Shape;137;p16">
              <a:extLst>
                <a:ext uri="{FF2B5EF4-FFF2-40B4-BE49-F238E27FC236}">
                  <a16:creationId xmlns:a16="http://schemas.microsoft.com/office/drawing/2014/main" id="{31340D9A-299A-ECA5-372A-C174ED6B0BFF}"/>
                </a:ext>
              </a:extLst>
            </p:cNvPr>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38" name="Google Shape;138;p16">
            <a:extLst>
              <a:ext uri="{FF2B5EF4-FFF2-40B4-BE49-F238E27FC236}">
                <a16:creationId xmlns:a16="http://schemas.microsoft.com/office/drawing/2014/main" id="{9E940187-7920-1845-5DBA-1E64F339A194}"/>
              </a:ext>
            </a:extLst>
          </p:cNvPr>
          <p:cNvGrpSpPr/>
          <p:nvPr/>
        </p:nvGrpSpPr>
        <p:grpSpPr>
          <a:xfrm>
            <a:off x="806912" y="3951759"/>
            <a:ext cx="908700" cy="908700"/>
            <a:chOff x="4665644" y="2362454"/>
            <a:chExt cx="908700" cy="908700"/>
          </a:xfrm>
        </p:grpSpPr>
        <p:sp>
          <p:nvSpPr>
            <p:cNvPr id="139" name="Google Shape;139;p16">
              <a:extLst>
                <a:ext uri="{FF2B5EF4-FFF2-40B4-BE49-F238E27FC236}">
                  <a16:creationId xmlns:a16="http://schemas.microsoft.com/office/drawing/2014/main" id="{8415A70B-F366-313A-F9B8-F350F594319D}"/>
                </a:ext>
              </a:extLst>
            </p:cNvPr>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0" name="Google Shape;140;p16">
              <a:extLst>
                <a:ext uri="{FF2B5EF4-FFF2-40B4-BE49-F238E27FC236}">
                  <a16:creationId xmlns:a16="http://schemas.microsoft.com/office/drawing/2014/main" id="{01A628CD-BBCF-3996-1F3B-C96E46C4F1C1}"/>
                </a:ext>
              </a:extLst>
            </p:cNvPr>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41" name="Google Shape;141;p16">
            <a:extLst>
              <a:ext uri="{FF2B5EF4-FFF2-40B4-BE49-F238E27FC236}">
                <a16:creationId xmlns:a16="http://schemas.microsoft.com/office/drawing/2014/main" id="{FF458F15-B4BC-1171-E5CC-2DCEF1FADCF2}"/>
              </a:ext>
            </a:extLst>
          </p:cNvPr>
          <p:cNvGrpSpPr/>
          <p:nvPr/>
        </p:nvGrpSpPr>
        <p:grpSpPr>
          <a:xfrm>
            <a:off x="806911" y="5087745"/>
            <a:ext cx="908700" cy="908700"/>
            <a:chOff x="947033" y="4156948"/>
            <a:chExt cx="908700" cy="908700"/>
          </a:xfrm>
        </p:grpSpPr>
        <p:sp>
          <p:nvSpPr>
            <p:cNvPr id="142" name="Google Shape;142;p16">
              <a:extLst>
                <a:ext uri="{FF2B5EF4-FFF2-40B4-BE49-F238E27FC236}">
                  <a16:creationId xmlns:a16="http://schemas.microsoft.com/office/drawing/2014/main" id="{196DEA76-9C40-8B0D-E6B3-8ABA9DDF697A}"/>
                </a:ext>
              </a:extLst>
            </p:cNvPr>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3" name="Google Shape;143;p16">
              <a:extLst>
                <a:ext uri="{FF2B5EF4-FFF2-40B4-BE49-F238E27FC236}">
                  <a16:creationId xmlns:a16="http://schemas.microsoft.com/office/drawing/2014/main" id="{1DBC1D3F-6F87-E96B-07F1-4F2215D9568E}"/>
                </a:ext>
              </a:extLst>
            </p:cNvPr>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147" name="Google Shape;147;p16">
            <a:extLst>
              <a:ext uri="{FF2B5EF4-FFF2-40B4-BE49-F238E27FC236}">
                <a16:creationId xmlns:a16="http://schemas.microsoft.com/office/drawing/2014/main" id="{E0C95532-4E3F-574C-6DB2-0EE6709B27AA}"/>
              </a:ext>
            </a:extLst>
          </p:cNvPr>
          <p:cNvSpPr/>
          <p:nvPr/>
        </p:nvSpPr>
        <p:spPr>
          <a:xfrm>
            <a:off x="1958101" y="301281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De luchtweerstand bij snelheid v</a:t>
            </a:r>
            <a:r>
              <a:rPr lang="nl-NL" sz="2800" b="0" i="0" u="none" strike="noStrike" cap="none" baseline="-25000" dirty="0">
                <a:solidFill>
                  <a:srgbClr val="000000"/>
                </a:solidFill>
                <a:latin typeface="Calibri"/>
                <a:ea typeface="Calibri"/>
                <a:cs typeface="Calibri"/>
                <a:sym typeface="Calibri"/>
              </a:rPr>
              <a:t>1</a:t>
            </a:r>
            <a:r>
              <a:rPr lang="nl-NL" sz="2800" b="0" i="0" u="none" strike="noStrike" cap="none" dirty="0">
                <a:solidFill>
                  <a:srgbClr val="000000"/>
                </a:solidFill>
                <a:latin typeface="Calibri"/>
                <a:ea typeface="Calibri"/>
                <a:cs typeface="Calibri"/>
                <a:sym typeface="Calibri"/>
              </a:rPr>
              <a:t> is kleiner dan bij snelheid v</a:t>
            </a:r>
            <a:r>
              <a:rPr lang="nl-NL" sz="2800" b="0" i="0" u="none" strike="noStrike" cap="none" baseline="-25000" dirty="0">
                <a:solidFill>
                  <a:srgbClr val="000000"/>
                </a:solidFill>
                <a:latin typeface="Calibri"/>
                <a:ea typeface="Calibri"/>
                <a:cs typeface="Calibri"/>
                <a:sym typeface="Calibri"/>
              </a:rPr>
              <a:t>2</a:t>
            </a:r>
            <a:r>
              <a:rPr lang="nl-NL" sz="2800" b="0" i="0" u="none" strike="noStrike" cap="none" dirty="0">
                <a:solidFill>
                  <a:srgbClr val="000000"/>
                </a:solidFill>
                <a:latin typeface="Calibri"/>
                <a:ea typeface="Calibri"/>
                <a:cs typeface="Calibri"/>
                <a:sym typeface="Calibri"/>
              </a:rPr>
              <a:t>.</a:t>
            </a:r>
          </a:p>
        </p:txBody>
      </p:sp>
      <p:sp>
        <p:nvSpPr>
          <p:cNvPr id="148" name="Google Shape;148;p16">
            <a:extLst>
              <a:ext uri="{FF2B5EF4-FFF2-40B4-BE49-F238E27FC236}">
                <a16:creationId xmlns:a16="http://schemas.microsoft.com/office/drawing/2014/main" id="{9671BFAD-D192-FA01-EC67-2725CF32676F}"/>
              </a:ext>
            </a:extLst>
          </p:cNvPr>
          <p:cNvSpPr/>
          <p:nvPr/>
        </p:nvSpPr>
        <p:spPr>
          <a:xfrm>
            <a:off x="1958101" y="406788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De luchtweerstand bij snelheid v</a:t>
            </a:r>
            <a:r>
              <a:rPr lang="nl-NL" sz="2800" b="0" i="0" u="none" strike="noStrike" cap="none" baseline="-25000" dirty="0">
                <a:solidFill>
                  <a:srgbClr val="000000"/>
                </a:solidFill>
                <a:latin typeface="Calibri"/>
                <a:ea typeface="Calibri"/>
                <a:cs typeface="Calibri"/>
                <a:sym typeface="Calibri"/>
              </a:rPr>
              <a:t>1</a:t>
            </a:r>
            <a:r>
              <a:rPr lang="nl-NL" sz="2800" b="0" i="0" u="none" strike="noStrike" cap="none" dirty="0">
                <a:solidFill>
                  <a:srgbClr val="000000"/>
                </a:solidFill>
                <a:latin typeface="Calibri"/>
                <a:ea typeface="Calibri"/>
                <a:cs typeface="Calibri"/>
                <a:sym typeface="Calibri"/>
              </a:rPr>
              <a:t> is even groot als bij snelheid v</a:t>
            </a:r>
            <a:r>
              <a:rPr lang="nl-NL" sz="2800" b="0" i="0" u="none" strike="noStrike" cap="none" baseline="-25000" dirty="0">
                <a:solidFill>
                  <a:srgbClr val="000000"/>
                </a:solidFill>
                <a:latin typeface="Calibri"/>
                <a:ea typeface="Calibri"/>
                <a:cs typeface="Calibri"/>
                <a:sym typeface="Calibri"/>
              </a:rPr>
              <a:t>2</a:t>
            </a:r>
            <a:r>
              <a:rPr lang="nl-NL" sz="2800" b="0" i="0" u="none" strike="noStrike" cap="none" dirty="0">
                <a:solidFill>
                  <a:srgbClr val="000000"/>
                </a:solidFill>
                <a:latin typeface="Calibri"/>
                <a:ea typeface="Calibri"/>
                <a:cs typeface="Calibri"/>
                <a:sym typeface="Calibri"/>
              </a:rPr>
              <a:t>.</a:t>
            </a:r>
          </a:p>
        </p:txBody>
      </p:sp>
      <p:sp>
        <p:nvSpPr>
          <p:cNvPr id="149" name="Google Shape;149;p16">
            <a:extLst>
              <a:ext uri="{FF2B5EF4-FFF2-40B4-BE49-F238E27FC236}">
                <a16:creationId xmlns:a16="http://schemas.microsoft.com/office/drawing/2014/main" id="{92D5853A-901A-FE09-7AB4-D0B6BF728269}"/>
              </a:ext>
            </a:extLst>
          </p:cNvPr>
          <p:cNvSpPr/>
          <p:nvPr/>
        </p:nvSpPr>
        <p:spPr>
          <a:xfrm>
            <a:off x="1958100" y="521344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De luchtweerstand bij snelheid v</a:t>
            </a:r>
            <a:r>
              <a:rPr lang="nl-NL" sz="2800" b="0" i="0" u="none" strike="noStrike" cap="none" baseline="-25000" dirty="0">
                <a:solidFill>
                  <a:srgbClr val="000000"/>
                </a:solidFill>
                <a:latin typeface="Calibri"/>
                <a:ea typeface="Calibri"/>
                <a:cs typeface="Calibri"/>
                <a:sym typeface="Calibri"/>
              </a:rPr>
              <a:t>1</a:t>
            </a:r>
            <a:r>
              <a:rPr lang="nl-NL" sz="2800" b="0" i="0" u="none" strike="noStrike" cap="none" dirty="0">
                <a:solidFill>
                  <a:srgbClr val="000000"/>
                </a:solidFill>
                <a:latin typeface="Calibri"/>
                <a:ea typeface="Calibri"/>
                <a:cs typeface="Calibri"/>
                <a:sym typeface="Calibri"/>
              </a:rPr>
              <a:t> is groter dan bij snelheid v</a:t>
            </a:r>
            <a:r>
              <a:rPr lang="nl-NL" sz="2800" b="0" i="0" u="none" strike="noStrike" cap="none" baseline="-25000" dirty="0">
                <a:solidFill>
                  <a:srgbClr val="000000"/>
                </a:solidFill>
                <a:latin typeface="Calibri"/>
                <a:ea typeface="Calibri"/>
                <a:cs typeface="Calibri"/>
                <a:sym typeface="Calibri"/>
              </a:rPr>
              <a:t>2</a:t>
            </a:r>
            <a:r>
              <a:rPr lang="nl-NL" sz="2800" b="0" i="0" u="none" strike="noStrike" cap="none" dirty="0">
                <a:solidFill>
                  <a:srgbClr val="000000"/>
                </a:solidFill>
                <a:latin typeface="Calibri"/>
                <a:ea typeface="Calibri"/>
                <a:cs typeface="Calibri"/>
                <a:sym typeface="Calibri"/>
              </a:rPr>
              <a:t>.</a:t>
            </a:r>
          </a:p>
        </p:txBody>
      </p:sp>
      <p:sp>
        <p:nvSpPr>
          <p:cNvPr id="151" name="Google Shape;151;p16">
            <a:extLst>
              <a:ext uri="{FF2B5EF4-FFF2-40B4-BE49-F238E27FC236}">
                <a16:creationId xmlns:a16="http://schemas.microsoft.com/office/drawing/2014/main" id="{83D72BAA-FB79-A931-3EC8-60EB0D1ED0A6}"/>
              </a:ext>
            </a:extLst>
          </p:cNvPr>
          <p:cNvSpPr txBox="1">
            <a:spLocks noGrp="1"/>
          </p:cNvSpPr>
          <p:nvPr>
            <p:ph type="title"/>
          </p:nvPr>
        </p:nvSpPr>
        <p:spPr>
          <a:xfrm>
            <a:off x="729419" y="23398"/>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ct val="100000"/>
              <a:buFont typeface="Calibri"/>
              <a:buNone/>
            </a:pPr>
            <a:r>
              <a:rPr lang="nl-NL" sz="2900" dirty="0"/>
              <a:t>Een parachutist springt uit een helikopter en versnelt. Op een gegeven moment bereikt zij een constante snelheid v</a:t>
            </a:r>
            <a:r>
              <a:rPr lang="nl-NL" sz="2900" baseline="-25000" dirty="0"/>
              <a:t>1</a:t>
            </a:r>
            <a:r>
              <a:rPr lang="nl-NL" sz="2900" dirty="0"/>
              <a:t>. Dan opent zij de parachute en remt af tot een nieuwe constante snelheid v</a:t>
            </a:r>
            <a:r>
              <a:rPr lang="nl-NL" sz="2900" baseline="-25000" dirty="0"/>
              <a:t>2</a:t>
            </a:r>
            <a:r>
              <a:rPr lang="nl-NL" sz="2900" dirty="0"/>
              <a:t> vlak voor ze de aarde bereikt. Welke uitspraak is waar?</a:t>
            </a:r>
          </a:p>
        </p:txBody>
      </p:sp>
    </p:spTree>
    <p:extLst>
      <p:ext uri="{BB962C8B-B14F-4D97-AF65-F5344CB8AC3E}">
        <p14:creationId xmlns:p14="http://schemas.microsoft.com/office/powerpoint/2010/main" val="890663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2">
          <a:extLst>
            <a:ext uri="{FF2B5EF4-FFF2-40B4-BE49-F238E27FC236}">
              <a16:creationId xmlns:a16="http://schemas.microsoft.com/office/drawing/2014/main" id="{3966EB95-6EEE-9D50-7413-DA14960F0711}"/>
            </a:ext>
          </a:extLst>
        </p:cNvPr>
        <p:cNvGrpSpPr/>
        <p:nvPr/>
      </p:nvGrpSpPr>
      <p:grpSpPr>
        <a:xfrm>
          <a:off x="0" y="0"/>
          <a:ext cx="0" cy="0"/>
          <a:chOff x="0" y="0"/>
          <a:chExt cx="0" cy="0"/>
        </a:xfrm>
      </p:grpSpPr>
      <p:sp>
        <p:nvSpPr>
          <p:cNvPr id="133" name="Google Shape;133;p16">
            <a:extLst>
              <a:ext uri="{FF2B5EF4-FFF2-40B4-BE49-F238E27FC236}">
                <a16:creationId xmlns:a16="http://schemas.microsoft.com/office/drawing/2014/main" id="{991AF508-17BB-0014-199F-A70A2AE380C4}"/>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a:extLst>
              <a:ext uri="{FF2B5EF4-FFF2-40B4-BE49-F238E27FC236}">
                <a16:creationId xmlns:a16="http://schemas.microsoft.com/office/drawing/2014/main" id="{DABA99A9-1992-AF15-89D0-A9901FE4299A}"/>
              </a:ext>
            </a:extLst>
          </p:cNvPr>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135" name="Google Shape;135;p16">
            <a:extLst>
              <a:ext uri="{FF2B5EF4-FFF2-40B4-BE49-F238E27FC236}">
                <a16:creationId xmlns:a16="http://schemas.microsoft.com/office/drawing/2014/main" id="{66D96FDD-1D99-0FE1-A3F5-695160244517}"/>
              </a:ext>
            </a:extLst>
          </p:cNvPr>
          <p:cNvGrpSpPr/>
          <p:nvPr/>
        </p:nvGrpSpPr>
        <p:grpSpPr>
          <a:xfrm>
            <a:off x="806913" y="2233661"/>
            <a:ext cx="908700" cy="908700"/>
            <a:chOff x="947033" y="2362454"/>
            <a:chExt cx="908700" cy="908700"/>
          </a:xfrm>
        </p:grpSpPr>
        <p:sp>
          <p:nvSpPr>
            <p:cNvPr id="136" name="Google Shape;136;p16">
              <a:extLst>
                <a:ext uri="{FF2B5EF4-FFF2-40B4-BE49-F238E27FC236}">
                  <a16:creationId xmlns:a16="http://schemas.microsoft.com/office/drawing/2014/main" id="{D82E3A65-B826-727D-2A66-DF2A33D03865}"/>
                </a:ext>
              </a:extLst>
            </p:cNvPr>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7" name="Google Shape;137;p16">
              <a:extLst>
                <a:ext uri="{FF2B5EF4-FFF2-40B4-BE49-F238E27FC236}">
                  <a16:creationId xmlns:a16="http://schemas.microsoft.com/office/drawing/2014/main" id="{F3A3B8DD-E9C0-1AC7-8819-DAF48328583E}"/>
                </a:ext>
              </a:extLst>
            </p:cNvPr>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38" name="Google Shape;138;p16">
            <a:extLst>
              <a:ext uri="{FF2B5EF4-FFF2-40B4-BE49-F238E27FC236}">
                <a16:creationId xmlns:a16="http://schemas.microsoft.com/office/drawing/2014/main" id="{EF54D79C-D489-3BF9-AF8C-EBC6787759AF}"/>
              </a:ext>
            </a:extLst>
          </p:cNvPr>
          <p:cNvGrpSpPr/>
          <p:nvPr/>
        </p:nvGrpSpPr>
        <p:grpSpPr>
          <a:xfrm>
            <a:off x="806912" y="3258585"/>
            <a:ext cx="908700" cy="908700"/>
            <a:chOff x="4665644" y="2362454"/>
            <a:chExt cx="908700" cy="908700"/>
          </a:xfrm>
        </p:grpSpPr>
        <p:sp>
          <p:nvSpPr>
            <p:cNvPr id="139" name="Google Shape;139;p16">
              <a:extLst>
                <a:ext uri="{FF2B5EF4-FFF2-40B4-BE49-F238E27FC236}">
                  <a16:creationId xmlns:a16="http://schemas.microsoft.com/office/drawing/2014/main" id="{FD5EFBB4-B6B5-8CED-3A4A-3F2064631617}"/>
                </a:ext>
              </a:extLst>
            </p:cNvPr>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0" name="Google Shape;140;p16">
              <a:extLst>
                <a:ext uri="{FF2B5EF4-FFF2-40B4-BE49-F238E27FC236}">
                  <a16:creationId xmlns:a16="http://schemas.microsoft.com/office/drawing/2014/main" id="{7502B684-828E-0E17-D41B-13C364D431DF}"/>
                </a:ext>
              </a:extLst>
            </p:cNvPr>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41" name="Google Shape;141;p16">
            <a:extLst>
              <a:ext uri="{FF2B5EF4-FFF2-40B4-BE49-F238E27FC236}">
                <a16:creationId xmlns:a16="http://schemas.microsoft.com/office/drawing/2014/main" id="{EA820205-0849-33D8-877E-EF97A4C9101E}"/>
              </a:ext>
            </a:extLst>
          </p:cNvPr>
          <p:cNvGrpSpPr/>
          <p:nvPr/>
        </p:nvGrpSpPr>
        <p:grpSpPr>
          <a:xfrm>
            <a:off x="806911" y="4306085"/>
            <a:ext cx="908700" cy="908700"/>
            <a:chOff x="947033" y="4156948"/>
            <a:chExt cx="908700" cy="908700"/>
          </a:xfrm>
        </p:grpSpPr>
        <p:sp>
          <p:nvSpPr>
            <p:cNvPr id="142" name="Google Shape;142;p16">
              <a:extLst>
                <a:ext uri="{FF2B5EF4-FFF2-40B4-BE49-F238E27FC236}">
                  <a16:creationId xmlns:a16="http://schemas.microsoft.com/office/drawing/2014/main" id="{7B6E39A7-8415-7FF3-422F-BBDDF2796E41}"/>
                </a:ext>
              </a:extLst>
            </p:cNvPr>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3" name="Google Shape;143;p16">
              <a:extLst>
                <a:ext uri="{FF2B5EF4-FFF2-40B4-BE49-F238E27FC236}">
                  <a16:creationId xmlns:a16="http://schemas.microsoft.com/office/drawing/2014/main" id="{07EAA100-5E97-03CD-81BB-4E225030F6E2}"/>
                </a:ext>
              </a:extLst>
            </p:cNvPr>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147" name="Google Shape;147;p16">
            <a:extLst>
              <a:ext uri="{FF2B5EF4-FFF2-40B4-BE49-F238E27FC236}">
                <a16:creationId xmlns:a16="http://schemas.microsoft.com/office/drawing/2014/main" id="{F9D1B3E3-D8F4-CEB5-5238-8483886F2B82}"/>
              </a:ext>
            </a:extLst>
          </p:cNvPr>
          <p:cNvSpPr/>
          <p:nvPr/>
        </p:nvSpPr>
        <p:spPr>
          <a:xfrm>
            <a:off x="1958101" y="239338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00000"/>
              </a:lnSpc>
              <a:spcBef>
                <a:spcPts val="0"/>
              </a:spcBef>
              <a:spcAft>
                <a:spcPts val="0"/>
              </a:spcAft>
              <a:buClr>
                <a:srgbClr val="000000"/>
              </a:buClr>
              <a:buSzPts val="1400"/>
              <a:buFont typeface="Arial"/>
              <a:buNone/>
            </a:pPr>
            <a:r>
              <a:rPr lang="nl-NL" sz="28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Ubuntu"/>
              </a:rPr>
              <a:t>De motorkracht is groter dan de wrijvingskrachten</a:t>
            </a:r>
          </a:p>
        </p:txBody>
      </p:sp>
      <p:sp>
        <p:nvSpPr>
          <p:cNvPr id="148" name="Google Shape;148;p16">
            <a:extLst>
              <a:ext uri="{FF2B5EF4-FFF2-40B4-BE49-F238E27FC236}">
                <a16:creationId xmlns:a16="http://schemas.microsoft.com/office/drawing/2014/main" id="{5AD20B83-3719-0287-39CE-4BF26679CAD3}"/>
              </a:ext>
            </a:extLst>
          </p:cNvPr>
          <p:cNvSpPr/>
          <p:nvPr/>
        </p:nvSpPr>
        <p:spPr>
          <a:xfrm>
            <a:off x="1958101" y="3374711"/>
            <a:ext cx="7008918"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De motorkracht is even groot als de wrijvingskrachten.</a:t>
            </a:r>
          </a:p>
        </p:txBody>
      </p:sp>
      <p:sp>
        <p:nvSpPr>
          <p:cNvPr id="149" name="Google Shape;149;p16">
            <a:extLst>
              <a:ext uri="{FF2B5EF4-FFF2-40B4-BE49-F238E27FC236}">
                <a16:creationId xmlns:a16="http://schemas.microsoft.com/office/drawing/2014/main" id="{071E0333-1034-F45F-D2D6-8666DB513EBE}"/>
              </a:ext>
            </a:extLst>
          </p:cNvPr>
          <p:cNvSpPr/>
          <p:nvPr/>
        </p:nvSpPr>
        <p:spPr>
          <a:xfrm>
            <a:off x="1958100" y="4431785"/>
            <a:ext cx="5770055"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De motorkracht is kleiner dan de wrijvingskrachten</a:t>
            </a:r>
          </a:p>
        </p:txBody>
      </p:sp>
      <p:sp>
        <p:nvSpPr>
          <p:cNvPr id="151" name="Google Shape;151;p16">
            <a:extLst>
              <a:ext uri="{FF2B5EF4-FFF2-40B4-BE49-F238E27FC236}">
                <a16:creationId xmlns:a16="http://schemas.microsoft.com/office/drawing/2014/main" id="{895FB401-55A1-6CA2-1B9D-77A38847B3B6}"/>
              </a:ext>
            </a:extLst>
          </p:cNvPr>
          <p:cNvSpPr txBox="1">
            <a:spLocks noGrp="1"/>
          </p:cNvSpPr>
          <p:nvPr>
            <p:ph type="title"/>
          </p:nvPr>
        </p:nvSpPr>
        <p:spPr>
          <a:xfrm>
            <a:off x="729419" y="1086388"/>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ct val="100000"/>
              <a:buFont typeface="Calibri"/>
              <a:buNone/>
            </a:pPr>
            <a:r>
              <a:rPr lang="nl-NL" sz="2900" dirty="0"/>
              <a:t>Een auto rijdt met constante snelheid over een horizontale weg. Welke uitspraak is waar?</a:t>
            </a:r>
          </a:p>
        </p:txBody>
      </p:sp>
    </p:spTree>
    <p:extLst>
      <p:ext uri="{BB962C8B-B14F-4D97-AF65-F5344CB8AC3E}">
        <p14:creationId xmlns:p14="http://schemas.microsoft.com/office/powerpoint/2010/main" val="177086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32">
          <a:extLst>
            <a:ext uri="{FF2B5EF4-FFF2-40B4-BE49-F238E27FC236}">
              <a16:creationId xmlns:a16="http://schemas.microsoft.com/office/drawing/2014/main" id="{5282D571-3779-464F-29A2-51A4E0510C91}"/>
            </a:ext>
          </a:extLst>
        </p:cNvPr>
        <p:cNvGrpSpPr/>
        <p:nvPr/>
      </p:nvGrpSpPr>
      <p:grpSpPr>
        <a:xfrm>
          <a:off x="0" y="0"/>
          <a:ext cx="0" cy="0"/>
          <a:chOff x="0" y="0"/>
          <a:chExt cx="0" cy="0"/>
        </a:xfrm>
      </p:grpSpPr>
      <p:sp>
        <p:nvSpPr>
          <p:cNvPr id="133" name="Google Shape;133;p16">
            <a:extLst>
              <a:ext uri="{FF2B5EF4-FFF2-40B4-BE49-F238E27FC236}">
                <a16:creationId xmlns:a16="http://schemas.microsoft.com/office/drawing/2014/main" id="{BD0F5508-7671-57A8-8E93-1832407EFA86}"/>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a:extLst>
              <a:ext uri="{FF2B5EF4-FFF2-40B4-BE49-F238E27FC236}">
                <a16:creationId xmlns:a16="http://schemas.microsoft.com/office/drawing/2014/main" id="{37929C6B-650B-7EDE-BC89-16AE892D2728}"/>
              </a:ext>
            </a:extLst>
          </p:cNvPr>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135" name="Google Shape;135;p16">
            <a:extLst>
              <a:ext uri="{FF2B5EF4-FFF2-40B4-BE49-F238E27FC236}">
                <a16:creationId xmlns:a16="http://schemas.microsoft.com/office/drawing/2014/main" id="{2FBD83A4-A50A-58B2-C4E5-8B0827B01874}"/>
              </a:ext>
            </a:extLst>
          </p:cNvPr>
          <p:cNvGrpSpPr/>
          <p:nvPr/>
        </p:nvGrpSpPr>
        <p:grpSpPr>
          <a:xfrm>
            <a:off x="806913" y="2410637"/>
            <a:ext cx="908700" cy="908700"/>
            <a:chOff x="947033" y="2362454"/>
            <a:chExt cx="908700" cy="908700"/>
          </a:xfrm>
        </p:grpSpPr>
        <p:sp>
          <p:nvSpPr>
            <p:cNvPr id="136" name="Google Shape;136;p16">
              <a:extLst>
                <a:ext uri="{FF2B5EF4-FFF2-40B4-BE49-F238E27FC236}">
                  <a16:creationId xmlns:a16="http://schemas.microsoft.com/office/drawing/2014/main" id="{376BE567-A11D-D891-BC7C-F0C51C0C767E}"/>
                </a:ext>
              </a:extLst>
            </p:cNvPr>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7" name="Google Shape;137;p16">
              <a:extLst>
                <a:ext uri="{FF2B5EF4-FFF2-40B4-BE49-F238E27FC236}">
                  <a16:creationId xmlns:a16="http://schemas.microsoft.com/office/drawing/2014/main" id="{C4118F2B-5853-1B32-EC5F-CDE1FD85C319}"/>
                </a:ext>
              </a:extLst>
            </p:cNvPr>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38" name="Google Shape;138;p16">
            <a:extLst>
              <a:ext uri="{FF2B5EF4-FFF2-40B4-BE49-F238E27FC236}">
                <a16:creationId xmlns:a16="http://schemas.microsoft.com/office/drawing/2014/main" id="{2213B786-B831-3695-2C6A-8B6339FAB996}"/>
              </a:ext>
            </a:extLst>
          </p:cNvPr>
          <p:cNvGrpSpPr/>
          <p:nvPr/>
        </p:nvGrpSpPr>
        <p:grpSpPr>
          <a:xfrm>
            <a:off x="806912" y="3391319"/>
            <a:ext cx="908700" cy="908700"/>
            <a:chOff x="4665644" y="2362454"/>
            <a:chExt cx="908700" cy="908700"/>
          </a:xfrm>
        </p:grpSpPr>
        <p:sp>
          <p:nvSpPr>
            <p:cNvPr id="139" name="Google Shape;139;p16">
              <a:extLst>
                <a:ext uri="{FF2B5EF4-FFF2-40B4-BE49-F238E27FC236}">
                  <a16:creationId xmlns:a16="http://schemas.microsoft.com/office/drawing/2014/main" id="{22F0A097-AC42-777D-904B-191618206850}"/>
                </a:ext>
              </a:extLst>
            </p:cNvPr>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0" name="Google Shape;140;p16">
              <a:extLst>
                <a:ext uri="{FF2B5EF4-FFF2-40B4-BE49-F238E27FC236}">
                  <a16:creationId xmlns:a16="http://schemas.microsoft.com/office/drawing/2014/main" id="{39429A23-7230-EC26-A29E-FB8671D4A1C4}"/>
                </a:ext>
              </a:extLst>
            </p:cNvPr>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41" name="Google Shape;141;p16">
            <a:extLst>
              <a:ext uri="{FF2B5EF4-FFF2-40B4-BE49-F238E27FC236}">
                <a16:creationId xmlns:a16="http://schemas.microsoft.com/office/drawing/2014/main" id="{B628A4DA-6B7A-D08D-3A2E-D0C5A366B70A}"/>
              </a:ext>
            </a:extLst>
          </p:cNvPr>
          <p:cNvGrpSpPr/>
          <p:nvPr/>
        </p:nvGrpSpPr>
        <p:grpSpPr>
          <a:xfrm>
            <a:off x="806911" y="4379823"/>
            <a:ext cx="908700" cy="908700"/>
            <a:chOff x="947033" y="4156948"/>
            <a:chExt cx="908700" cy="908700"/>
          </a:xfrm>
        </p:grpSpPr>
        <p:sp>
          <p:nvSpPr>
            <p:cNvPr id="142" name="Google Shape;142;p16">
              <a:extLst>
                <a:ext uri="{FF2B5EF4-FFF2-40B4-BE49-F238E27FC236}">
                  <a16:creationId xmlns:a16="http://schemas.microsoft.com/office/drawing/2014/main" id="{02F33A89-2D09-AB76-F4E7-0E99A5917B78}"/>
                </a:ext>
              </a:extLst>
            </p:cNvPr>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3" name="Google Shape;143;p16">
              <a:extLst>
                <a:ext uri="{FF2B5EF4-FFF2-40B4-BE49-F238E27FC236}">
                  <a16:creationId xmlns:a16="http://schemas.microsoft.com/office/drawing/2014/main" id="{23CB4DA4-85EB-AD67-31C8-B79CFCD52621}"/>
                </a:ext>
              </a:extLst>
            </p:cNvPr>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147" name="Google Shape;147;p16">
            <a:extLst>
              <a:ext uri="{FF2B5EF4-FFF2-40B4-BE49-F238E27FC236}">
                <a16:creationId xmlns:a16="http://schemas.microsoft.com/office/drawing/2014/main" id="{226F7CE5-5224-A103-1A0E-B968F77F9830}"/>
              </a:ext>
            </a:extLst>
          </p:cNvPr>
          <p:cNvSpPr/>
          <p:nvPr/>
        </p:nvSpPr>
        <p:spPr>
          <a:xfrm>
            <a:off x="1958101" y="2570361"/>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Zowel </a:t>
            </a:r>
            <a:r>
              <a:rPr lang="nl-NL" sz="2800" b="0" i="0" u="none" strike="noStrike" cap="none" dirty="0" err="1">
                <a:solidFill>
                  <a:srgbClr val="000000"/>
                </a:solidFill>
                <a:latin typeface="Calibri"/>
                <a:ea typeface="Calibri"/>
                <a:cs typeface="Calibri"/>
                <a:sym typeface="Calibri"/>
              </a:rPr>
              <a:t>Δh</a:t>
            </a:r>
            <a:r>
              <a:rPr lang="nl-NL" sz="2800" b="0" i="0" u="none" strike="noStrike" cap="none" dirty="0">
                <a:solidFill>
                  <a:srgbClr val="000000"/>
                </a:solidFill>
                <a:latin typeface="Calibri"/>
                <a:ea typeface="Calibri"/>
                <a:cs typeface="Calibri"/>
                <a:sym typeface="Calibri"/>
              </a:rPr>
              <a:t> als </a:t>
            </a:r>
            <a:r>
              <a:rPr lang="nl-NL" sz="2800" b="0" i="0" u="none" strike="noStrike" cap="none" dirty="0" err="1">
                <a:solidFill>
                  <a:srgbClr val="000000"/>
                </a:solidFill>
                <a:latin typeface="Calibri"/>
                <a:ea typeface="Calibri"/>
                <a:cs typeface="Calibri"/>
                <a:sym typeface="Calibri"/>
              </a:rPr>
              <a:t>Δv</a:t>
            </a:r>
            <a:r>
              <a:rPr lang="nl-NL" sz="2800" b="0" i="0" u="none" strike="noStrike" cap="none" dirty="0">
                <a:solidFill>
                  <a:srgbClr val="000000"/>
                </a:solidFill>
                <a:latin typeface="Calibri"/>
                <a:ea typeface="Calibri"/>
                <a:cs typeface="Calibri"/>
                <a:sym typeface="Calibri"/>
              </a:rPr>
              <a:t> nemen toe.</a:t>
            </a:r>
          </a:p>
        </p:txBody>
      </p:sp>
      <p:sp>
        <p:nvSpPr>
          <p:cNvPr id="148" name="Google Shape;148;p16">
            <a:extLst>
              <a:ext uri="{FF2B5EF4-FFF2-40B4-BE49-F238E27FC236}">
                <a16:creationId xmlns:a16="http://schemas.microsoft.com/office/drawing/2014/main" id="{111B3761-B21B-9630-950A-1460AD46B7A3}"/>
              </a:ext>
            </a:extLst>
          </p:cNvPr>
          <p:cNvSpPr/>
          <p:nvPr/>
        </p:nvSpPr>
        <p:spPr>
          <a:xfrm>
            <a:off x="1958101" y="350744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err="1">
                <a:solidFill>
                  <a:srgbClr val="000000"/>
                </a:solidFill>
                <a:latin typeface="Calibri"/>
                <a:ea typeface="Calibri"/>
                <a:cs typeface="Calibri"/>
                <a:sym typeface="Calibri"/>
              </a:rPr>
              <a:t>Δh</a:t>
            </a:r>
            <a:r>
              <a:rPr lang="nl-NL" sz="2800" b="0" i="0" u="none" strike="noStrike" cap="none" dirty="0">
                <a:solidFill>
                  <a:srgbClr val="000000"/>
                </a:solidFill>
                <a:latin typeface="Calibri"/>
                <a:ea typeface="Calibri"/>
                <a:cs typeface="Calibri"/>
                <a:sym typeface="Calibri"/>
              </a:rPr>
              <a:t> neemt toe en </a:t>
            </a:r>
            <a:r>
              <a:rPr lang="nl-NL" sz="2800" b="0" i="0" u="none" strike="noStrike" cap="none" dirty="0" err="1">
                <a:solidFill>
                  <a:srgbClr val="000000"/>
                </a:solidFill>
                <a:latin typeface="Calibri"/>
                <a:ea typeface="Calibri"/>
                <a:cs typeface="Calibri"/>
                <a:sym typeface="Calibri"/>
              </a:rPr>
              <a:t>Δv</a:t>
            </a:r>
            <a:r>
              <a:rPr lang="nl-NL" sz="2800" b="0" i="0" u="none" strike="noStrike" cap="none" dirty="0">
                <a:solidFill>
                  <a:srgbClr val="000000"/>
                </a:solidFill>
                <a:latin typeface="Calibri"/>
                <a:ea typeface="Calibri"/>
                <a:cs typeface="Calibri"/>
                <a:sym typeface="Calibri"/>
              </a:rPr>
              <a:t> neemt af</a:t>
            </a:r>
          </a:p>
        </p:txBody>
      </p:sp>
      <p:sp>
        <p:nvSpPr>
          <p:cNvPr id="149" name="Google Shape;149;p16">
            <a:extLst>
              <a:ext uri="{FF2B5EF4-FFF2-40B4-BE49-F238E27FC236}">
                <a16:creationId xmlns:a16="http://schemas.microsoft.com/office/drawing/2014/main" id="{428D72C8-56E3-67CA-098F-0056B1DDBA32}"/>
              </a:ext>
            </a:extLst>
          </p:cNvPr>
          <p:cNvSpPr/>
          <p:nvPr/>
        </p:nvSpPr>
        <p:spPr>
          <a:xfrm>
            <a:off x="1958100" y="4505523"/>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err="1">
                <a:solidFill>
                  <a:srgbClr val="000000"/>
                </a:solidFill>
                <a:latin typeface="Calibri"/>
                <a:ea typeface="Calibri"/>
                <a:cs typeface="Calibri"/>
                <a:sym typeface="Calibri"/>
              </a:rPr>
              <a:t>Δh</a:t>
            </a:r>
            <a:r>
              <a:rPr lang="nl-NL" sz="2800" b="0" i="0" u="none" strike="noStrike" cap="none" dirty="0">
                <a:solidFill>
                  <a:srgbClr val="000000"/>
                </a:solidFill>
                <a:latin typeface="Calibri"/>
                <a:ea typeface="Calibri"/>
                <a:cs typeface="Calibri"/>
                <a:sym typeface="Calibri"/>
              </a:rPr>
              <a:t> neemt toe en </a:t>
            </a:r>
            <a:r>
              <a:rPr lang="nl-NL" sz="2800" b="0" i="0" u="none" strike="noStrike" cap="none" dirty="0" err="1">
                <a:solidFill>
                  <a:srgbClr val="000000"/>
                </a:solidFill>
                <a:latin typeface="Calibri"/>
                <a:ea typeface="Calibri"/>
                <a:cs typeface="Calibri"/>
                <a:sym typeface="Calibri"/>
              </a:rPr>
              <a:t>Δv</a:t>
            </a:r>
            <a:r>
              <a:rPr lang="nl-NL" sz="2800" b="0" i="0" u="none" strike="noStrike" cap="none" dirty="0">
                <a:solidFill>
                  <a:srgbClr val="000000"/>
                </a:solidFill>
                <a:latin typeface="Calibri"/>
                <a:ea typeface="Calibri"/>
                <a:cs typeface="Calibri"/>
                <a:sym typeface="Calibri"/>
              </a:rPr>
              <a:t> blijft gelijk</a:t>
            </a:r>
          </a:p>
        </p:txBody>
      </p:sp>
      <p:sp>
        <p:nvSpPr>
          <p:cNvPr id="151" name="Google Shape;151;p16">
            <a:extLst>
              <a:ext uri="{FF2B5EF4-FFF2-40B4-BE49-F238E27FC236}">
                <a16:creationId xmlns:a16="http://schemas.microsoft.com/office/drawing/2014/main" id="{EF2F2F3D-4A8D-7146-C4EE-EB07398F15F3}"/>
              </a:ext>
            </a:extLst>
          </p:cNvPr>
          <p:cNvSpPr txBox="1">
            <a:spLocks noGrp="1"/>
          </p:cNvSpPr>
          <p:nvPr>
            <p:ph type="title"/>
          </p:nvPr>
        </p:nvSpPr>
        <p:spPr>
          <a:xfrm>
            <a:off x="729419" y="23398"/>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ct val="100000"/>
              <a:buFont typeface="Calibri"/>
              <a:buNone/>
            </a:pPr>
            <a:r>
              <a:rPr lang="nl-NL" sz="2800" dirty="0"/>
              <a:t>Tennisbal P maakt een vrije val. De identieke tennisbal Q begint 1,0 s later met dezelfde vrije val. Wat kun je zeggen over de onderlinge afstand </a:t>
            </a:r>
            <a:r>
              <a:rPr lang="nl-NL" sz="2800" dirty="0" err="1"/>
              <a:t>Δh</a:t>
            </a:r>
            <a:r>
              <a:rPr lang="nl-NL" sz="2800" dirty="0"/>
              <a:t> en het verschil in snelheid </a:t>
            </a:r>
            <a:r>
              <a:rPr lang="nl-NL" sz="2800" dirty="0" err="1"/>
              <a:t>Δv</a:t>
            </a:r>
            <a:r>
              <a:rPr lang="nl-NL" sz="2800" dirty="0"/>
              <a:t> gedurende de val van P en Q? Verwaarloos de luchtweerstand.</a:t>
            </a:r>
          </a:p>
        </p:txBody>
      </p:sp>
      <p:grpSp>
        <p:nvGrpSpPr>
          <p:cNvPr id="2" name="Google Shape;167;p17">
            <a:extLst>
              <a:ext uri="{FF2B5EF4-FFF2-40B4-BE49-F238E27FC236}">
                <a16:creationId xmlns:a16="http://schemas.microsoft.com/office/drawing/2014/main" id="{73E53892-0111-47CE-A29B-1ED5AB2F66A6}"/>
              </a:ext>
            </a:extLst>
          </p:cNvPr>
          <p:cNvGrpSpPr/>
          <p:nvPr/>
        </p:nvGrpSpPr>
        <p:grpSpPr>
          <a:xfrm>
            <a:off x="806911" y="5360985"/>
            <a:ext cx="908700" cy="908700"/>
            <a:chOff x="4665644" y="4148177"/>
            <a:chExt cx="908700" cy="908700"/>
          </a:xfrm>
        </p:grpSpPr>
        <p:sp>
          <p:nvSpPr>
            <p:cNvPr id="3" name="Google Shape;168;p17">
              <a:extLst>
                <a:ext uri="{FF2B5EF4-FFF2-40B4-BE49-F238E27FC236}">
                  <a16:creationId xmlns:a16="http://schemas.microsoft.com/office/drawing/2014/main" id="{74963114-156C-51FD-DBDD-BC528824328B}"/>
                </a:ext>
              </a:extLst>
            </p:cNvPr>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4" name="Google Shape;169;p17">
              <a:extLst>
                <a:ext uri="{FF2B5EF4-FFF2-40B4-BE49-F238E27FC236}">
                  <a16:creationId xmlns:a16="http://schemas.microsoft.com/office/drawing/2014/main" id="{D4E12F64-8F41-5FC6-178E-0D2757DC4A4B}"/>
                </a:ext>
              </a:extLst>
            </p:cNvPr>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5" name="Google Shape;173;p17">
            <a:extLst>
              <a:ext uri="{FF2B5EF4-FFF2-40B4-BE49-F238E27FC236}">
                <a16:creationId xmlns:a16="http://schemas.microsoft.com/office/drawing/2014/main" id="{AA0ECF19-73D1-7545-F7FE-D4261BE5DA0D}"/>
              </a:ext>
            </a:extLst>
          </p:cNvPr>
          <p:cNvSpPr/>
          <p:nvPr/>
        </p:nvSpPr>
        <p:spPr>
          <a:xfrm>
            <a:off x="1958099" y="5520756"/>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Zowel </a:t>
            </a:r>
            <a:r>
              <a:rPr lang="nl-NL" sz="2800" b="0" i="0" u="none" strike="noStrike" cap="none" dirty="0" err="1">
                <a:solidFill>
                  <a:srgbClr val="000000"/>
                </a:solidFill>
                <a:latin typeface="Calibri"/>
                <a:ea typeface="Calibri"/>
                <a:cs typeface="Calibri"/>
                <a:sym typeface="Calibri"/>
              </a:rPr>
              <a:t>Δh</a:t>
            </a:r>
            <a:r>
              <a:rPr lang="nl-NL" sz="2800" b="0" i="0" u="none" strike="noStrike" cap="none" dirty="0">
                <a:solidFill>
                  <a:srgbClr val="000000"/>
                </a:solidFill>
                <a:latin typeface="Calibri"/>
                <a:ea typeface="Calibri"/>
                <a:cs typeface="Calibri"/>
                <a:sym typeface="Calibri"/>
              </a:rPr>
              <a:t> als </a:t>
            </a:r>
            <a:r>
              <a:rPr lang="nl-NL" sz="2800" b="0" i="0" u="none" strike="noStrike" cap="none" dirty="0" err="1">
                <a:solidFill>
                  <a:srgbClr val="000000"/>
                </a:solidFill>
                <a:latin typeface="Calibri"/>
                <a:ea typeface="Calibri"/>
                <a:cs typeface="Calibri"/>
                <a:sym typeface="Calibri"/>
              </a:rPr>
              <a:t>Δv</a:t>
            </a:r>
            <a:r>
              <a:rPr lang="nl-NL" sz="2800" b="0" i="0" u="none" strike="noStrike" cap="none" dirty="0">
                <a:solidFill>
                  <a:srgbClr val="000000"/>
                </a:solidFill>
                <a:latin typeface="Calibri"/>
                <a:ea typeface="Calibri"/>
                <a:cs typeface="Calibri"/>
                <a:sym typeface="Calibri"/>
              </a:rPr>
              <a:t> blijven gelijk</a:t>
            </a:r>
          </a:p>
        </p:txBody>
      </p:sp>
    </p:spTree>
    <p:extLst>
      <p:ext uri="{BB962C8B-B14F-4D97-AF65-F5344CB8AC3E}">
        <p14:creationId xmlns:p14="http://schemas.microsoft.com/office/powerpoint/2010/main" val="17102302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2">
          <a:extLst>
            <a:ext uri="{FF2B5EF4-FFF2-40B4-BE49-F238E27FC236}">
              <a16:creationId xmlns:a16="http://schemas.microsoft.com/office/drawing/2014/main" id="{0A751F15-D0E0-BC14-E627-7286622010B2}"/>
            </a:ext>
          </a:extLst>
        </p:cNvPr>
        <p:cNvGrpSpPr/>
        <p:nvPr/>
      </p:nvGrpSpPr>
      <p:grpSpPr>
        <a:xfrm>
          <a:off x="0" y="0"/>
          <a:ext cx="0" cy="0"/>
          <a:chOff x="0" y="0"/>
          <a:chExt cx="0" cy="0"/>
        </a:xfrm>
      </p:grpSpPr>
      <p:sp>
        <p:nvSpPr>
          <p:cNvPr id="133" name="Google Shape;133;p16">
            <a:extLst>
              <a:ext uri="{FF2B5EF4-FFF2-40B4-BE49-F238E27FC236}">
                <a16:creationId xmlns:a16="http://schemas.microsoft.com/office/drawing/2014/main" id="{BE40DC00-0DCA-59C6-D5A1-2EAD191E9060}"/>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a:extLst>
              <a:ext uri="{FF2B5EF4-FFF2-40B4-BE49-F238E27FC236}">
                <a16:creationId xmlns:a16="http://schemas.microsoft.com/office/drawing/2014/main" id="{3934357B-538A-9D60-970D-4ABDDF2BAC8F}"/>
              </a:ext>
            </a:extLst>
          </p:cNvPr>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135" name="Google Shape;135;p16">
            <a:extLst>
              <a:ext uri="{FF2B5EF4-FFF2-40B4-BE49-F238E27FC236}">
                <a16:creationId xmlns:a16="http://schemas.microsoft.com/office/drawing/2014/main" id="{21E9C839-1DCD-81D1-70D4-697A1FC8566A}"/>
              </a:ext>
            </a:extLst>
          </p:cNvPr>
          <p:cNvGrpSpPr/>
          <p:nvPr/>
        </p:nvGrpSpPr>
        <p:grpSpPr>
          <a:xfrm>
            <a:off x="806913" y="2410637"/>
            <a:ext cx="908700" cy="908700"/>
            <a:chOff x="947033" y="2362454"/>
            <a:chExt cx="908700" cy="908700"/>
          </a:xfrm>
        </p:grpSpPr>
        <p:sp>
          <p:nvSpPr>
            <p:cNvPr id="136" name="Google Shape;136;p16">
              <a:extLst>
                <a:ext uri="{FF2B5EF4-FFF2-40B4-BE49-F238E27FC236}">
                  <a16:creationId xmlns:a16="http://schemas.microsoft.com/office/drawing/2014/main" id="{54D4D7A5-E839-2D3B-8D5D-3F7AB0B05C4F}"/>
                </a:ext>
              </a:extLst>
            </p:cNvPr>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7" name="Google Shape;137;p16">
              <a:extLst>
                <a:ext uri="{FF2B5EF4-FFF2-40B4-BE49-F238E27FC236}">
                  <a16:creationId xmlns:a16="http://schemas.microsoft.com/office/drawing/2014/main" id="{5F2C683C-28AE-1618-4959-CB83701DCB59}"/>
                </a:ext>
              </a:extLst>
            </p:cNvPr>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38" name="Google Shape;138;p16">
            <a:extLst>
              <a:ext uri="{FF2B5EF4-FFF2-40B4-BE49-F238E27FC236}">
                <a16:creationId xmlns:a16="http://schemas.microsoft.com/office/drawing/2014/main" id="{C0E1158D-84B0-B7DD-9CB9-4661E8E405BA}"/>
              </a:ext>
            </a:extLst>
          </p:cNvPr>
          <p:cNvGrpSpPr/>
          <p:nvPr/>
        </p:nvGrpSpPr>
        <p:grpSpPr>
          <a:xfrm>
            <a:off x="806912" y="3391319"/>
            <a:ext cx="908700" cy="908700"/>
            <a:chOff x="4665644" y="2362454"/>
            <a:chExt cx="908700" cy="908700"/>
          </a:xfrm>
        </p:grpSpPr>
        <p:sp>
          <p:nvSpPr>
            <p:cNvPr id="139" name="Google Shape;139;p16">
              <a:extLst>
                <a:ext uri="{FF2B5EF4-FFF2-40B4-BE49-F238E27FC236}">
                  <a16:creationId xmlns:a16="http://schemas.microsoft.com/office/drawing/2014/main" id="{2A61CE57-3EDF-4E37-9F8B-E727C19A2727}"/>
                </a:ext>
              </a:extLst>
            </p:cNvPr>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0" name="Google Shape;140;p16">
              <a:extLst>
                <a:ext uri="{FF2B5EF4-FFF2-40B4-BE49-F238E27FC236}">
                  <a16:creationId xmlns:a16="http://schemas.microsoft.com/office/drawing/2014/main" id="{C29D672C-DD1B-E5ED-C18C-1DAD39B78140}"/>
                </a:ext>
              </a:extLst>
            </p:cNvPr>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41" name="Google Shape;141;p16">
            <a:extLst>
              <a:ext uri="{FF2B5EF4-FFF2-40B4-BE49-F238E27FC236}">
                <a16:creationId xmlns:a16="http://schemas.microsoft.com/office/drawing/2014/main" id="{3F1F5B69-79CB-EBB3-8217-4076C5E9BEC2}"/>
              </a:ext>
            </a:extLst>
          </p:cNvPr>
          <p:cNvGrpSpPr/>
          <p:nvPr/>
        </p:nvGrpSpPr>
        <p:grpSpPr>
          <a:xfrm>
            <a:off x="806911" y="4379823"/>
            <a:ext cx="908700" cy="908700"/>
            <a:chOff x="947033" y="4156948"/>
            <a:chExt cx="908700" cy="908700"/>
          </a:xfrm>
        </p:grpSpPr>
        <p:sp>
          <p:nvSpPr>
            <p:cNvPr id="142" name="Google Shape;142;p16">
              <a:extLst>
                <a:ext uri="{FF2B5EF4-FFF2-40B4-BE49-F238E27FC236}">
                  <a16:creationId xmlns:a16="http://schemas.microsoft.com/office/drawing/2014/main" id="{C5C229B1-753F-4F42-2D33-2D834475F5B0}"/>
                </a:ext>
              </a:extLst>
            </p:cNvPr>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3" name="Google Shape;143;p16">
              <a:extLst>
                <a:ext uri="{FF2B5EF4-FFF2-40B4-BE49-F238E27FC236}">
                  <a16:creationId xmlns:a16="http://schemas.microsoft.com/office/drawing/2014/main" id="{9E7119E3-B98D-ED3E-D89B-8ACC30E1F511}"/>
                </a:ext>
              </a:extLst>
            </p:cNvPr>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147" name="Google Shape;147;p16">
            <a:extLst>
              <a:ext uri="{FF2B5EF4-FFF2-40B4-BE49-F238E27FC236}">
                <a16:creationId xmlns:a16="http://schemas.microsoft.com/office/drawing/2014/main" id="{E9DE6DDE-B92B-986C-13F1-A4C4E67CE312}"/>
              </a:ext>
            </a:extLst>
          </p:cNvPr>
          <p:cNvSpPr/>
          <p:nvPr/>
        </p:nvSpPr>
        <p:spPr>
          <a:xfrm>
            <a:off x="1958101" y="2570361"/>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err="1">
                <a:solidFill>
                  <a:srgbClr val="000000"/>
                </a:solidFill>
                <a:latin typeface="Calibri"/>
                <a:ea typeface="Calibri"/>
                <a:cs typeface="Calibri"/>
                <a:sym typeface="Calibri"/>
              </a:rPr>
              <a:t>F</a:t>
            </a:r>
            <a:r>
              <a:rPr lang="nl-NL" sz="2800" b="0" i="0" u="none" strike="noStrike" cap="none" baseline="-25000" dirty="0" err="1">
                <a:solidFill>
                  <a:srgbClr val="000000"/>
                </a:solidFill>
                <a:latin typeface="Calibri"/>
                <a:ea typeface="Calibri"/>
                <a:cs typeface="Calibri"/>
                <a:sym typeface="Calibri"/>
              </a:rPr>
              <a:t>fietser</a:t>
            </a:r>
            <a:r>
              <a:rPr lang="nl-NL" sz="2800" b="0" i="0" u="none" strike="noStrike" cap="none" dirty="0">
                <a:solidFill>
                  <a:srgbClr val="000000"/>
                </a:solidFill>
                <a:latin typeface="Calibri"/>
                <a:ea typeface="Calibri"/>
                <a:cs typeface="Calibri"/>
                <a:sym typeface="Calibri"/>
              </a:rPr>
              <a:t> = 20 N</a:t>
            </a:r>
          </a:p>
        </p:txBody>
      </p:sp>
      <p:sp>
        <p:nvSpPr>
          <p:cNvPr id="148" name="Google Shape;148;p16">
            <a:extLst>
              <a:ext uri="{FF2B5EF4-FFF2-40B4-BE49-F238E27FC236}">
                <a16:creationId xmlns:a16="http://schemas.microsoft.com/office/drawing/2014/main" id="{CD021E07-7DFA-080E-8588-67C64B4C6743}"/>
              </a:ext>
            </a:extLst>
          </p:cNvPr>
          <p:cNvSpPr/>
          <p:nvPr/>
        </p:nvSpPr>
        <p:spPr>
          <a:xfrm>
            <a:off x="1958101" y="350744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err="1">
                <a:solidFill>
                  <a:srgbClr val="000000"/>
                </a:solidFill>
                <a:latin typeface="Calibri"/>
                <a:ea typeface="Calibri"/>
                <a:cs typeface="Calibri"/>
                <a:sym typeface="Calibri"/>
              </a:rPr>
              <a:t>F</a:t>
            </a:r>
            <a:r>
              <a:rPr lang="nl-NL" sz="2800" b="0" i="0" u="none" strike="noStrike" cap="none" baseline="-25000" dirty="0" err="1">
                <a:solidFill>
                  <a:srgbClr val="000000"/>
                </a:solidFill>
                <a:latin typeface="Calibri"/>
                <a:ea typeface="Calibri"/>
                <a:cs typeface="Calibri"/>
                <a:sym typeface="Calibri"/>
              </a:rPr>
              <a:t>fietser</a:t>
            </a:r>
            <a:r>
              <a:rPr lang="nl-NL" sz="2800" b="0" i="0" u="none" strike="noStrike" cap="none" dirty="0">
                <a:solidFill>
                  <a:srgbClr val="000000"/>
                </a:solidFill>
                <a:latin typeface="Calibri"/>
                <a:ea typeface="Calibri"/>
                <a:cs typeface="Calibri"/>
                <a:sym typeface="Calibri"/>
              </a:rPr>
              <a:t> = 35 N</a:t>
            </a:r>
          </a:p>
        </p:txBody>
      </p:sp>
      <p:sp>
        <p:nvSpPr>
          <p:cNvPr id="149" name="Google Shape;149;p16">
            <a:extLst>
              <a:ext uri="{FF2B5EF4-FFF2-40B4-BE49-F238E27FC236}">
                <a16:creationId xmlns:a16="http://schemas.microsoft.com/office/drawing/2014/main" id="{1E45F629-5250-FA2E-9EC7-3286094A44FA}"/>
              </a:ext>
            </a:extLst>
          </p:cNvPr>
          <p:cNvSpPr/>
          <p:nvPr/>
        </p:nvSpPr>
        <p:spPr>
          <a:xfrm>
            <a:off x="1958100" y="4505523"/>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err="1">
                <a:solidFill>
                  <a:srgbClr val="000000"/>
                </a:solidFill>
                <a:latin typeface="Calibri"/>
                <a:ea typeface="Calibri"/>
                <a:cs typeface="Calibri"/>
                <a:sym typeface="Calibri"/>
              </a:rPr>
              <a:t>F</a:t>
            </a:r>
            <a:r>
              <a:rPr lang="nl-NL" sz="2800" b="0" i="0" u="none" strike="noStrike" cap="none" baseline="-25000" dirty="0" err="1">
                <a:solidFill>
                  <a:srgbClr val="000000"/>
                </a:solidFill>
                <a:latin typeface="Calibri"/>
                <a:ea typeface="Calibri"/>
                <a:cs typeface="Calibri"/>
                <a:sym typeface="Calibri"/>
              </a:rPr>
              <a:t>fietser</a:t>
            </a:r>
            <a:r>
              <a:rPr lang="nl-NL" sz="2800" b="0" i="0" u="none" strike="noStrike" cap="none" dirty="0">
                <a:solidFill>
                  <a:srgbClr val="000000"/>
                </a:solidFill>
                <a:latin typeface="Calibri"/>
                <a:ea typeface="Calibri"/>
                <a:cs typeface="Calibri"/>
                <a:sym typeface="Calibri"/>
              </a:rPr>
              <a:t> = 0 N</a:t>
            </a:r>
          </a:p>
        </p:txBody>
      </p:sp>
      <p:sp>
        <p:nvSpPr>
          <p:cNvPr id="151" name="Google Shape;151;p16">
            <a:extLst>
              <a:ext uri="{FF2B5EF4-FFF2-40B4-BE49-F238E27FC236}">
                <a16:creationId xmlns:a16="http://schemas.microsoft.com/office/drawing/2014/main" id="{ECF9A5B6-9676-399A-E7D5-0DF27C1AE2FC}"/>
              </a:ext>
            </a:extLst>
          </p:cNvPr>
          <p:cNvSpPr txBox="1">
            <a:spLocks noGrp="1"/>
          </p:cNvSpPr>
          <p:nvPr>
            <p:ph type="title"/>
          </p:nvPr>
        </p:nvSpPr>
        <p:spPr>
          <a:xfrm>
            <a:off x="729419" y="23398"/>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ct val="100000"/>
              <a:buFont typeface="Calibri"/>
              <a:buNone/>
            </a:pPr>
            <a:r>
              <a:rPr lang="nl-NL" sz="2700" dirty="0"/>
              <a:t>Een fietser rijdt met een trapkracht van </a:t>
            </a:r>
            <a:r>
              <a:rPr lang="nl-NL" sz="2700" dirty="0" err="1"/>
              <a:t>F</a:t>
            </a:r>
            <a:r>
              <a:rPr lang="nl-NL" sz="2700" baseline="-25000" dirty="0" err="1"/>
              <a:t>fietser</a:t>
            </a:r>
            <a:r>
              <a:rPr lang="nl-NL" sz="2700" dirty="0"/>
              <a:t> = 55 N. Op gegeven moment is de wrijvingskracht </a:t>
            </a:r>
            <a:r>
              <a:rPr lang="nl-NL" sz="2700" dirty="0" err="1"/>
              <a:t>F</a:t>
            </a:r>
            <a:r>
              <a:rPr lang="nl-NL" sz="2700" baseline="-25000" dirty="0" err="1"/>
              <a:t>w</a:t>
            </a:r>
            <a:r>
              <a:rPr lang="nl-NL" sz="2700" dirty="0"/>
              <a:t> = 35 N. Vanaf dat moment wil de fietser met een constante snelheid verder fietsen. </a:t>
            </a:r>
            <a:br>
              <a:rPr lang="nl-NL" sz="2700" dirty="0"/>
            </a:br>
            <a:r>
              <a:rPr lang="nl-NL" sz="2700" dirty="0"/>
              <a:t>Hoe groot moet de trapkracht van de fietser dan zijn?</a:t>
            </a:r>
            <a:br>
              <a:rPr lang="nl-NL" sz="2700" dirty="0"/>
            </a:br>
            <a:endParaRPr lang="nl-NL" sz="2700" dirty="0"/>
          </a:p>
        </p:txBody>
      </p:sp>
      <p:grpSp>
        <p:nvGrpSpPr>
          <p:cNvPr id="2" name="Google Shape;167;p17">
            <a:extLst>
              <a:ext uri="{FF2B5EF4-FFF2-40B4-BE49-F238E27FC236}">
                <a16:creationId xmlns:a16="http://schemas.microsoft.com/office/drawing/2014/main" id="{16A1A892-1A48-F11F-058E-1E52A8BA2199}"/>
              </a:ext>
            </a:extLst>
          </p:cNvPr>
          <p:cNvGrpSpPr/>
          <p:nvPr/>
        </p:nvGrpSpPr>
        <p:grpSpPr>
          <a:xfrm>
            <a:off x="806911" y="5360985"/>
            <a:ext cx="908700" cy="908700"/>
            <a:chOff x="4665644" y="4148177"/>
            <a:chExt cx="908700" cy="908700"/>
          </a:xfrm>
        </p:grpSpPr>
        <p:sp>
          <p:nvSpPr>
            <p:cNvPr id="3" name="Google Shape;168;p17">
              <a:extLst>
                <a:ext uri="{FF2B5EF4-FFF2-40B4-BE49-F238E27FC236}">
                  <a16:creationId xmlns:a16="http://schemas.microsoft.com/office/drawing/2014/main" id="{BB08C4CD-425D-2F57-7B2E-9B5D1EB59940}"/>
                </a:ext>
              </a:extLst>
            </p:cNvPr>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4" name="Google Shape;169;p17">
              <a:extLst>
                <a:ext uri="{FF2B5EF4-FFF2-40B4-BE49-F238E27FC236}">
                  <a16:creationId xmlns:a16="http://schemas.microsoft.com/office/drawing/2014/main" id="{74FCCAEE-D482-3DB4-B19A-28087E05C8D2}"/>
                </a:ext>
              </a:extLst>
            </p:cNvPr>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5" name="Google Shape;173;p17">
            <a:extLst>
              <a:ext uri="{FF2B5EF4-FFF2-40B4-BE49-F238E27FC236}">
                <a16:creationId xmlns:a16="http://schemas.microsoft.com/office/drawing/2014/main" id="{11664774-42D0-5382-0FA7-347AE0E7398F}"/>
              </a:ext>
            </a:extLst>
          </p:cNvPr>
          <p:cNvSpPr/>
          <p:nvPr/>
        </p:nvSpPr>
        <p:spPr>
          <a:xfrm>
            <a:off x="1958099" y="5520756"/>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err="1">
                <a:solidFill>
                  <a:srgbClr val="000000"/>
                </a:solidFill>
                <a:latin typeface="Calibri"/>
                <a:ea typeface="Calibri"/>
                <a:cs typeface="Calibri"/>
                <a:sym typeface="Calibri"/>
              </a:rPr>
              <a:t>F</a:t>
            </a:r>
            <a:r>
              <a:rPr lang="nl-NL" sz="2800" b="0" i="0" u="none" strike="noStrike" cap="none" baseline="-25000" dirty="0" err="1">
                <a:solidFill>
                  <a:srgbClr val="000000"/>
                </a:solidFill>
                <a:latin typeface="Calibri"/>
                <a:ea typeface="Calibri"/>
                <a:cs typeface="Calibri"/>
                <a:sym typeface="Calibri"/>
              </a:rPr>
              <a:t>fietser</a:t>
            </a:r>
            <a:r>
              <a:rPr lang="nl-NL" sz="2800" b="0" i="0" u="none" strike="noStrike" cap="none" dirty="0">
                <a:solidFill>
                  <a:srgbClr val="000000"/>
                </a:solidFill>
                <a:latin typeface="Calibri"/>
                <a:ea typeface="Calibri"/>
                <a:cs typeface="Calibri"/>
                <a:sym typeface="Calibri"/>
              </a:rPr>
              <a:t> = 90 N</a:t>
            </a:r>
          </a:p>
        </p:txBody>
      </p:sp>
    </p:spTree>
    <p:extLst>
      <p:ext uri="{BB962C8B-B14F-4D97-AF65-F5344CB8AC3E}">
        <p14:creationId xmlns:p14="http://schemas.microsoft.com/office/powerpoint/2010/main" val="37674608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pic>
        <p:nvPicPr>
          <p:cNvPr id="2" name="Google Shape;1782;p65">
            <a:extLst>
              <a:ext uri="{FF2B5EF4-FFF2-40B4-BE49-F238E27FC236}">
                <a16:creationId xmlns:a16="http://schemas.microsoft.com/office/drawing/2014/main" id="{A7BF180B-FE61-586E-F0B6-A18B6B464CFE}"/>
              </a:ext>
            </a:extLst>
          </p:cNvPr>
          <p:cNvPicPr preferRelativeResize="0"/>
          <p:nvPr/>
        </p:nvPicPr>
        <p:blipFill rotWithShape="1">
          <a:blip r:embed="rId3">
            <a:alphaModFix/>
          </a:blip>
          <a:srcRect/>
          <a:stretch/>
        </p:blipFill>
        <p:spPr>
          <a:xfrm>
            <a:off x="1039512" y="1631854"/>
            <a:ext cx="6705993" cy="5029495"/>
          </a:xfrm>
          <a:prstGeom prst="rect">
            <a:avLst/>
          </a:prstGeom>
          <a:noFill/>
          <a:ln w="19050" cap="flat" cmpd="sng">
            <a:solidFill>
              <a:srgbClr val="FFFFFF"/>
            </a:solidFill>
            <a:prstDash val="solid"/>
            <a:round/>
            <a:headEnd type="none" w="sm" len="sm"/>
            <a:tailEnd type="none" w="sm" len="sm"/>
          </a:ln>
        </p:spPr>
      </p:pic>
      <p:sp>
        <p:nvSpPr>
          <p:cNvPr id="252" name="Google Shape;252;p23"/>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53" name="Google Shape;253;p23"/>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254" name="Google Shape;254;p23"/>
          <p:cNvSpPr/>
          <p:nvPr/>
        </p:nvSpPr>
        <p:spPr>
          <a:xfrm>
            <a:off x="3871295" y="2628633"/>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nvGrpSpPr>
          <p:cNvPr id="255" name="Google Shape;255;p23"/>
          <p:cNvGrpSpPr/>
          <p:nvPr/>
        </p:nvGrpSpPr>
        <p:grpSpPr>
          <a:xfrm>
            <a:off x="973791" y="2129583"/>
            <a:ext cx="908647" cy="908646"/>
            <a:chOff x="1339856" y="4930964"/>
            <a:chExt cx="908647" cy="908646"/>
          </a:xfrm>
        </p:grpSpPr>
        <p:sp>
          <p:nvSpPr>
            <p:cNvPr id="256" name="Google Shape;256;p23"/>
            <p:cNvSpPr/>
            <p:nvPr/>
          </p:nvSpPr>
          <p:spPr>
            <a:xfrm>
              <a:off x="1339856" y="493096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57" name="Google Shape;257;p23"/>
            <p:cNvSpPr/>
            <p:nvPr/>
          </p:nvSpPr>
          <p:spPr>
            <a:xfrm>
              <a:off x="1654059" y="515698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258" name="Google Shape;258;p23"/>
          <p:cNvGrpSpPr/>
          <p:nvPr/>
        </p:nvGrpSpPr>
        <p:grpSpPr>
          <a:xfrm>
            <a:off x="4218944" y="2116883"/>
            <a:ext cx="908647" cy="908646"/>
            <a:chOff x="4181543" y="4930964"/>
            <a:chExt cx="908647" cy="908646"/>
          </a:xfrm>
        </p:grpSpPr>
        <p:sp>
          <p:nvSpPr>
            <p:cNvPr id="259" name="Google Shape;259;p23"/>
            <p:cNvSpPr/>
            <p:nvPr/>
          </p:nvSpPr>
          <p:spPr>
            <a:xfrm>
              <a:off x="4181543" y="493096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0" name="Google Shape;260;p23"/>
            <p:cNvSpPr/>
            <p:nvPr/>
          </p:nvSpPr>
          <p:spPr>
            <a:xfrm>
              <a:off x="4495746" y="515698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261" name="Google Shape;261;p23"/>
          <p:cNvGrpSpPr/>
          <p:nvPr/>
        </p:nvGrpSpPr>
        <p:grpSpPr>
          <a:xfrm>
            <a:off x="973790" y="4303432"/>
            <a:ext cx="908647" cy="908646"/>
            <a:chOff x="7016818" y="4930964"/>
            <a:chExt cx="908647" cy="908646"/>
          </a:xfrm>
        </p:grpSpPr>
        <p:sp>
          <p:nvSpPr>
            <p:cNvPr id="262" name="Google Shape;262;p23"/>
            <p:cNvSpPr/>
            <p:nvPr/>
          </p:nvSpPr>
          <p:spPr>
            <a:xfrm>
              <a:off x="7016818" y="4930964"/>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3" name="Google Shape;263;p23"/>
            <p:cNvSpPr/>
            <p:nvPr/>
          </p:nvSpPr>
          <p:spPr>
            <a:xfrm>
              <a:off x="7331022" y="5156985"/>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264" name="Google Shape;264;p23"/>
          <p:cNvGrpSpPr/>
          <p:nvPr/>
        </p:nvGrpSpPr>
        <p:grpSpPr>
          <a:xfrm>
            <a:off x="4227736" y="4290732"/>
            <a:ext cx="908647" cy="908646"/>
            <a:chOff x="9854506" y="4930964"/>
            <a:chExt cx="908647" cy="908646"/>
          </a:xfrm>
        </p:grpSpPr>
        <p:sp>
          <p:nvSpPr>
            <p:cNvPr id="265" name="Google Shape;265;p23"/>
            <p:cNvSpPr/>
            <p:nvPr/>
          </p:nvSpPr>
          <p:spPr>
            <a:xfrm>
              <a:off x="9854506" y="4930964"/>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6" name="Google Shape;266;p23"/>
            <p:cNvSpPr/>
            <p:nvPr/>
          </p:nvSpPr>
          <p:spPr>
            <a:xfrm>
              <a:off x="10168710" y="5156985"/>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271" name="Google Shape;271;p23"/>
          <p:cNvSpPr txBox="1">
            <a:spLocks noGrp="1"/>
          </p:cNvSpPr>
          <p:nvPr>
            <p:ph type="title"/>
          </p:nvPr>
        </p:nvSpPr>
        <p:spPr>
          <a:xfrm>
            <a:off x="729419" y="548639"/>
            <a:ext cx="8109782" cy="2908663"/>
          </a:xfrm>
          <a:prstGeom prst="rect">
            <a:avLst/>
          </a:prstGeom>
          <a:noFill/>
          <a:ln>
            <a:noFill/>
          </a:ln>
        </p:spPr>
        <p:txBody>
          <a:bodyPr spcFirstLastPara="1" wrap="square" lIns="91425" tIns="45700" rIns="91425" bIns="45700" anchor="t" anchorCtr="0">
            <a:normAutofit/>
          </a:bodyPr>
          <a:lstStyle/>
          <a:p>
            <a:pPr marL="0" lvl="0" indent="0" algn="l" rtl="0">
              <a:lnSpc>
                <a:spcPct val="121212"/>
              </a:lnSpc>
              <a:spcBef>
                <a:spcPts val="0"/>
              </a:spcBef>
              <a:spcAft>
                <a:spcPts val="0"/>
              </a:spcAft>
              <a:buClr>
                <a:schemeClr val="dk1"/>
              </a:buClr>
              <a:buSzPts val="3200"/>
              <a:buFont typeface="Calibri"/>
              <a:buNone/>
            </a:pPr>
            <a:r>
              <a:rPr lang="nl-NL" sz="3200" dirty="0"/>
              <a:t>Een </a:t>
            </a:r>
            <a:r>
              <a:rPr lang="nl-NL" sz="3200" dirty="0" err="1"/>
              <a:t>skier</a:t>
            </a:r>
            <a:r>
              <a:rPr lang="nl-NL" sz="3200" dirty="0"/>
              <a:t> staat op een helling. Welke tekening geeft de normaalkracht goed weer?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023"/>
        <p:cNvGrpSpPr/>
        <p:nvPr/>
      </p:nvGrpSpPr>
      <p:grpSpPr>
        <a:xfrm>
          <a:off x="0" y="0"/>
          <a:ext cx="0" cy="0"/>
          <a:chOff x="0" y="0"/>
          <a:chExt cx="0" cy="0"/>
        </a:xfrm>
      </p:grpSpPr>
      <p:sp>
        <p:nvSpPr>
          <p:cNvPr id="1024" name="Google Shape;1024;p25"/>
          <p:cNvSpPr txBox="1"/>
          <p:nvPr/>
        </p:nvSpPr>
        <p:spPr>
          <a:xfrm>
            <a:off x="5685183" y="6407433"/>
            <a:ext cx="3458817" cy="25391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1050" b="0" i="0" u="none" strike="noStrike" cap="none" noProof="0" dirty="0">
                <a:solidFill>
                  <a:srgbClr val="FFFFFF"/>
                </a:solidFill>
                <a:latin typeface="Tahoma"/>
                <a:ea typeface="Tahoma"/>
                <a:cs typeface="Tahoma"/>
                <a:sym typeface="Tahoma"/>
              </a:rPr>
              <a:t>www.nvon.nl/diagnostischevragen        © 2022 NVON </a:t>
            </a:r>
            <a:endParaRPr lang="nl-NL" noProof="0" dirty="0"/>
          </a:p>
        </p:txBody>
      </p:sp>
      <p:sp>
        <p:nvSpPr>
          <p:cNvPr id="1025" name="Google Shape;1025;p25"/>
          <p:cNvSpPr txBox="1">
            <a:spLocks noGrp="1"/>
          </p:cNvSpPr>
          <p:nvPr>
            <p:ph type="title"/>
          </p:nvPr>
        </p:nvSpPr>
        <p:spPr>
          <a:xfrm>
            <a:off x="628650" y="365126"/>
            <a:ext cx="7886700" cy="409754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br>
              <a:rPr lang="nl-NL" b="1" noProof="0" dirty="0"/>
            </a:br>
            <a:endParaRPr lang="nl-NL" noProof="0" dirty="0"/>
          </a:p>
        </p:txBody>
      </p:sp>
      <p:sp>
        <p:nvSpPr>
          <p:cNvPr id="1026" name="Google Shape;1026;p25"/>
          <p:cNvSpPr txBox="1"/>
          <p:nvPr/>
        </p:nvSpPr>
        <p:spPr>
          <a:xfrm>
            <a:off x="628650" y="572530"/>
            <a:ext cx="7886700" cy="3363366"/>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3300"/>
              <a:buFont typeface="Arial"/>
              <a:buNone/>
            </a:pPr>
            <a:r>
              <a:rPr lang="nl-NL" sz="3300" b="0" i="0" u="none" strike="noStrike" cap="none" noProof="0" dirty="0">
                <a:solidFill>
                  <a:srgbClr val="000000"/>
                </a:solidFill>
                <a:latin typeface="Calibri"/>
                <a:ea typeface="Calibri"/>
                <a:cs typeface="Calibri"/>
                <a:sym typeface="Calibri"/>
              </a:rPr>
              <a:t>Deze vragen met toelichting zijn ontwikkeld door de diagnostische vragen werkgroep van de NVON.</a:t>
            </a:r>
            <a:endParaRPr lang="nl-NL" noProof="0" dirty="0"/>
          </a:p>
          <a:p>
            <a:pPr marL="0" marR="0" lvl="0" indent="0" algn="l" rtl="0">
              <a:lnSpc>
                <a:spcPct val="90000"/>
              </a:lnSpc>
              <a:spcBef>
                <a:spcPts val="0"/>
              </a:spcBef>
              <a:spcAft>
                <a:spcPts val="0"/>
              </a:spcAft>
              <a:buClr>
                <a:srgbClr val="000000"/>
              </a:buClr>
              <a:buSzPts val="3300"/>
              <a:buFont typeface="Arial"/>
              <a:buNone/>
            </a:pPr>
            <a:endParaRPr lang="nl-NL" sz="3300" b="0" i="0" u="none" strike="noStrike" cap="none" noProof="0" dirty="0">
              <a:solidFill>
                <a:srgbClr val="000000"/>
              </a:solidFill>
              <a:latin typeface="Calibri"/>
              <a:ea typeface="Calibri"/>
              <a:cs typeface="Calibri"/>
              <a:sym typeface="Calibri"/>
            </a:endParaRPr>
          </a:p>
          <a:p>
            <a:pPr marL="0" marR="0" lvl="0" indent="0" algn="l" rtl="0">
              <a:lnSpc>
                <a:spcPct val="90000"/>
              </a:lnSpc>
              <a:spcBef>
                <a:spcPts val="0"/>
              </a:spcBef>
              <a:spcAft>
                <a:spcPts val="0"/>
              </a:spcAft>
              <a:buClr>
                <a:srgbClr val="000000"/>
              </a:buClr>
              <a:buSzPts val="3300"/>
              <a:buFont typeface="Arial"/>
              <a:buNone/>
            </a:pPr>
            <a:r>
              <a:rPr lang="nl-NL" sz="3300" b="0" i="0" u="none" strike="noStrike" cap="none" noProof="0" dirty="0">
                <a:solidFill>
                  <a:srgbClr val="000000"/>
                </a:solidFill>
                <a:latin typeface="Calibri"/>
                <a:ea typeface="Calibri"/>
                <a:cs typeface="Calibri"/>
                <a:sym typeface="Calibri"/>
              </a:rPr>
              <a:t>Heb je feedback, wil je bijdragen, vragen testen of samenwerken? Laat het weten via:</a:t>
            </a:r>
            <a:br>
              <a:rPr lang="nl-NL" sz="3300" b="0" i="0" u="none" strike="noStrike" cap="none" noProof="0" dirty="0">
                <a:solidFill>
                  <a:srgbClr val="000000"/>
                </a:solidFill>
                <a:latin typeface="Calibri"/>
                <a:ea typeface="Calibri"/>
                <a:cs typeface="Calibri"/>
                <a:sym typeface="Calibri"/>
              </a:rPr>
            </a:br>
            <a:r>
              <a:rPr lang="nl-NL" sz="3300" b="0" i="0" u="sng" strike="noStrike" cap="none" noProof="0" dirty="0">
                <a:solidFill>
                  <a:srgbClr val="00000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diagnostischevragen@nvon.nl</a:t>
            </a:r>
            <a:r>
              <a:rPr lang="nl-NL" sz="3300" b="0" i="0" u="none" strike="noStrike" cap="none" noProof="0" dirty="0">
                <a:solidFill>
                  <a:srgbClr val="000000"/>
                </a:solidFill>
                <a:latin typeface="Calibri"/>
                <a:ea typeface="Calibri"/>
                <a:cs typeface="Calibri"/>
                <a:sym typeface="Calibri"/>
              </a:rPr>
              <a:t> </a:t>
            </a:r>
            <a:endParaRPr lang="nl-NL" noProof="0" dirty="0"/>
          </a:p>
        </p:txBody>
      </p:sp>
      <p:pic>
        <p:nvPicPr>
          <p:cNvPr id="1027" name="Google Shape;1027;p25"/>
          <p:cNvPicPr preferRelativeResize="0"/>
          <p:nvPr/>
        </p:nvPicPr>
        <p:blipFill rotWithShape="1">
          <a:blip r:embed="rId4">
            <a:alphaModFix/>
          </a:blip>
          <a:srcRect/>
          <a:stretch/>
        </p:blipFill>
        <p:spPr>
          <a:xfrm>
            <a:off x="2450189" y="4281356"/>
            <a:ext cx="4243622" cy="1295421"/>
          </a:xfrm>
          <a:prstGeom prst="rect">
            <a:avLst/>
          </a:prstGeom>
          <a:noFill/>
          <a:ln>
            <a:noFill/>
          </a:ln>
        </p:spPr>
      </p:pic>
      <p:sp>
        <p:nvSpPr>
          <p:cNvPr id="1028" name="Google Shape;1028;p25"/>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FFFFFF"/>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1029" name="Google Shape;1029;p25"/>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nl-NL" sz="1050" b="0" i="0" u="none" strike="noStrike" cap="none" noProof="0" dirty="0">
                <a:solidFill>
                  <a:srgbClr val="FFFFFF"/>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pic>
        <p:nvPicPr>
          <p:cNvPr id="1030" name="Google Shape;1030;p25" descr="Creative Commons Attribution-ShareAlike 3.0 Unported - Wikidata"/>
          <p:cNvPicPr preferRelativeResize="0"/>
          <p:nvPr/>
        </p:nvPicPr>
        <p:blipFill rotWithShape="1">
          <a:blip r:embed="rId5">
            <a:alphaModFix/>
          </a:blip>
          <a:srcRect/>
          <a:stretch/>
        </p:blipFill>
        <p:spPr>
          <a:xfrm>
            <a:off x="328188" y="6332184"/>
            <a:ext cx="1148977" cy="404269"/>
          </a:xfrm>
          <a:prstGeom prst="rect">
            <a:avLst/>
          </a:prstGeom>
          <a:noFill/>
          <a:ln>
            <a:noFill/>
          </a:ln>
        </p:spPr>
      </p:pic>
      <p:sp>
        <p:nvSpPr>
          <p:cNvPr id="1031" name="Google Shape;1031;p25"/>
          <p:cNvSpPr txBox="1"/>
          <p:nvPr/>
        </p:nvSpPr>
        <p:spPr>
          <a:xfrm>
            <a:off x="2055370" y="5753444"/>
            <a:ext cx="5244390" cy="52322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1400" b="0" i="0" u="none" strike="noStrike" cap="none" noProof="0" dirty="0">
                <a:solidFill>
                  <a:srgbClr val="000000"/>
                </a:solidFill>
                <a:latin typeface="Calibri"/>
                <a:ea typeface="Calibri"/>
                <a:cs typeface="Calibri"/>
                <a:sym typeface="Calibri"/>
              </a:rPr>
              <a:t>Op de vragen en toelichting is de CC BY-SA licentie van toepassing</a:t>
            </a:r>
            <a:endParaRPr lang="nl-NL" noProof="0" dirty="0"/>
          </a:p>
          <a:p>
            <a:pPr marL="0" marR="0" lvl="0" indent="0" algn="l" rtl="0">
              <a:lnSpc>
                <a:spcPct val="100000"/>
              </a:lnSpc>
              <a:spcBef>
                <a:spcPts val="0"/>
              </a:spcBef>
              <a:spcAft>
                <a:spcPts val="0"/>
              </a:spcAft>
              <a:buNone/>
            </a:pPr>
            <a:endParaRPr lang="nl-NL" sz="1400" b="0" i="0" u="none" strike="noStrike" cap="none" noProof="0"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5"/>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175" name="Google Shape;175;p5"/>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176" name="Google Shape;176;p5"/>
          <p:cNvSpPr txBox="1">
            <a:spLocks noGrp="1"/>
          </p:cNvSpPr>
          <p:nvPr>
            <p:ph type="title"/>
          </p:nvPr>
        </p:nvSpPr>
        <p:spPr>
          <a:xfrm>
            <a:off x="556743" y="218134"/>
            <a:ext cx="6752831" cy="1447784"/>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1054"/>
              </a:spcBef>
              <a:spcAft>
                <a:spcPts val="0"/>
              </a:spcAft>
              <a:buSzPct val="62500"/>
              <a:buNone/>
            </a:pPr>
            <a:r>
              <a:rPr lang="nl-NL" sz="3200" b="0" strike="noStrike" noProof="0" dirty="0">
                <a:solidFill>
                  <a:srgbClr val="000000"/>
                </a:solidFill>
                <a:latin typeface="Calibri"/>
                <a:ea typeface="Calibri"/>
                <a:cs typeface="Calibri"/>
                <a:sym typeface="Calibri"/>
              </a:rPr>
              <a:t>Een groot schip wordt door twee sleepboten gesleept. De resulterende kracht en de twee sleepkabels (</a:t>
            </a:r>
            <a:r>
              <a:rPr lang="nl-NL" sz="3200" b="0" strike="noStrike" noProof="0" dirty="0" err="1">
                <a:solidFill>
                  <a:srgbClr val="000000"/>
                </a:solidFill>
                <a:latin typeface="Calibri"/>
                <a:ea typeface="Calibri"/>
                <a:cs typeface="Calibri"/>
                <a:sym typeface="Calibri"/>
              </a:rPr>
              <a:t>stippelijnen</a:t>
            </a:r>
            <a:r>
              <a:rPr lang="nl-NL" sz="3200" b="0" strike="noStrike" noProof="0" dirty="0">
                <a:solidFill>
                  <a:srgbClr val="000000"/>
                </a:solidFill>
                <a:latin typeface="Calibri"/>
                <a:ea typeface="Calibri"/>
                <a:cs typeface="Calibri"/>
                <a:sym typeface="Calibri"/>
              </a:rPr>
              <a:t>) zijn getekend. In welke constructie zijn de spankrachten in de kabels juist getekend?</a:t>
            </a:r>
            <a:endParaRPr lang="nl-NL" noProof="0" dirty="0"/>
          </a:p>
        </p:txBody>
      </p:sp>
      <p:grpSp>
        <p:nvGrpSpPr>
          <p:cNvPr id="177" name="Google Shape;177;p5"/>
          <p:cNvGrpSpPr/>
          <p:nvPr/>
        </p:nvGrpSpPr>
        <p:grpSpPr>
          <a:xfrm>
            <a:off x="589941" y="4744326"/>
            <a:ext cx="908647" cy="908646"/>
            <a:chOff x="947033" y="2362454"/>
            <a:chExt cx="908647" cy="908646"/>
          </a:xfrm>
        </p:grpSpPr>
        <p:sp>
          <p:nvSpPr>
            <p:cNvPr id="178" name="Google Shape;178;p5"/>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79" name="Google Shape;179;p5"/>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180" name="Google Shape;180;p5"/>
          <p:cNvGrpSpPr/>
          <p:nvPr/>
        </p:nvGrpSpPr>
        <p:grpSpPr>
          <a:xfrm>
            <a:off x="2213915" y="4800823"/>
            <a:ext cx="908647" cy="908646"/>
            <a:chOff x="4665644" y="2362454"/>
            <a:chExt cx="908647" cy="908646"/>
          </a:xfrm>
        </p:grpSpPr>
        <p:sp>
          <p:nvSpPr>
            <p:cNvPr id="181" name="Google Shape;181;p5"/>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82" name="Google Shape;182;p5"/>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183" name="Google Shape;183;p5"/>
          <p:cNvGrpSpPr/>
          <p:nvPr/>
        </p:nvGrpSpPr>
        <p:grpSpPr>
          <a:xfrm>
            <a:off x="4036584" y="4760700"/>
            <a:ext cx="908647" cy="908646"/>
            <a:chOff x="947033" y="4156948"/>
            <a:chExt cx="908647" cy="908646"/>
          </a:xfrm>
        </p:grpSpPr>
        <p:sp>
          <p:nvSpPr>
            <p:cNvPr id="184" name="Google Shape;184;p5"/>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85" name="Google Shape;185;p5"/>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186" name="Google Shape;186;p5"/>
          <p:cNvGrpSpPr/>
          <p:nvPr/>
        </p:nvGrpSpPr>
        <p:grpSpPr>
          <a:xfrm>
            <a:off x="5700687" y="4754711"/>
            <a:ext cx="908647" cy="908646"/>
            <a:chOff x="4665644" y="4148177"/>
            <a:chExt cx="908647" cy="908646"/>
          </a:xfrm>
        </p:grpSpPr>
        <p:sp>
          <p:nvSpPr>
            <p:cNvPr id="187" name="Google Shape;187;p5"/>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88" name="Google Shape;188;p5"/>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grpSp>
        <p:nvGrpSpPr>
          <p:cNvPr id="189" name="Google Shape;189;p5"/>
          <p:cNvGrpSpPr/>
          <p:nvPr/>
        </p:nvGrpSpPr>
        <p:grpSpPr>
          <a:xfrm>
            <a:off x="7309574" y="4767244"/>
            <a:ext cx="908647" cy="908646"/>
            <a:chOff x="4665644" y="2362454"/>
            <a:chExt cx="908647" cy="908646"/>
          </a:xfrm>
        </p:grpSpPr>
        <p:sp>
          <p:nvSpPr>
            <p:cNvPr id="190" name="Google Shape;190;p5"/>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191" name="Google Shape;191;p5"/>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grpSp>
        <p:nvGrpSpPr>
          <p:cNvPr id="192" name="Google Shape;192;p5"/>
          <p:cNvGrpSpPr/>
          <p:nvPr/>
        </p:nvGrpSpPr>
        <p:grpSpPr>
          <a:xfrm>
            <a:off x="331778" y="3126060"/>
            <a:ext cx="1692000" cy="1498320"/>
            <a:chOff x="-36000" y="2880000"/>
            <a:chExt cx="1692000" cy="1498320"/>
          </a:xfrm>
        </p:grpSpPr>
        <p:cxnSp>
          <p:nvCxnSpPr>
            <p:cNvPr id="193" name="Google Shape;193;p5"/>
            <p:cNvCxnSpPr/>
            <p:nvPr/>
          </p:nvCxnSpPr>
          <p:spPr>
            <a:xfrm rot="10800000" flipH="1">
              <a:off x="216000" y="3312000"/>
              <a:ext cx="648000" cy="792000"/>
            </a:xfrm>
            <a:prstGeom prst="straightConnector1">
              <a:avLst/>
            </a:prstGeom>
            <a:noFill/>
            <a:ln w="25200" cap="flat" cmpd="sng">
              <a:solidFill>
                <a:srgbClr val="000000"/>
              </a:solidFill>
              <a:prstDash val="solid"/>
              <a:round/>
              <a:headEnd type="none" w="sm" len="sm"/>
              <a:tailEnd type="triangle" w="med" len="med"/>
            </a:ln>
          </p:spPr>
        </p:cxnSp>
        <p:cxnSp>
          <p:nvCxnSpPr>
            <p:cNvPr id="194" name="Google Shape;194;p5"/>
            <p:cNvCxnSpPr/>
            <p:nvPr/>
          </p:nvCxnSpPr>
          <p:spPr>
            <a:xfrm flipH="1">
              <a:off x="216000" y="2880000"/>
              <a:ext cx="216000" cy="1224000"/>
            </a:xfrm>
            <a:prstGeom prst="straightConnector1">
              <a:avLst/>
            </a:prstGeom>
            <a:noFill/>
            <a:ln w="25200" cap="rnd" cmpd="sng">
              <a:solidFill>
                <a:srgbClr val="000000"/>
              </a:solidFill>
              <a:prstDash val="dash"/>
              <a:round/>
              <a:headEnd type="none" w="sm" len="sm"/>
              <a:tailEnd type="none" w="sm" len="sm"/>
            </a:ln>
          </p:spPr>
        </p:cxnSp>
        <p:cxnSp>
          <p:nvCxnSpPr>
            <p:cNvPr id="195" name="Google Shape;195;p5"/>
            <p:cNvCxnSpPr/>
            <p:nvPr/>
          </p:nvCxnSpPr>
          <p:spPr>
            <a:xfrm rot="10800000" flipH="1">
              <a:off x="216000" y="3456000"/>
              <a:ext cx="1440000" cy="648000"/>
            </a:xfrm>
            <a:prstGeom prst="straightConnector1">
              <a:avLst/>
            </a:prstGeom>
            <a:noFill/>
            <a:ln w="25200" cap="rnd" cmpd="sng">
              <a:solidFill>
                <a:srgbClr val="000000"/>
              </a:solidFill>
              <a:prstDash val="dash"/>
              <a:round/>
              <a:headEnd type="none" w="sm" len="sm"/>
              <a:tailEnd type="none" w="sm" len="sm"/>
            </a:ln>
          </p:spPr>
        </p:cxnSp>
        <p:cxnSp>
          <p:nvCxnSpPr>
            <p:cNvPr id="196" name="Google Shape;196;p5"/>
            <p:cNvCxnSpPr/>
            <p:nvPr/>
          </p:nvCxnSpPr>
          <p:spPr>
            <a:xfrm>
              <a:off x="420120" y="3240000"/>
              <a:ext cx="443880" cy="72000"/>
            </a:xfrm>
            <a:prstGeom prst="straightConnector1">
              <a:avLst/>
            </a:prstGeom>
            <a:noFill/>
            <a:ln w="25200" cap="flat" cmpd="sng">
              <a:solidFill>
                <a:srgbClr val="000000"/>
              </a:solidFill>
              <a:prstDash val="dashDot"/>
              <a:round/>
              <a:headEnd type="none" w="sm" len="sm"/>
              <a:tailEnd type="none" w="sm" len="sm"/>
            </a:ln>
          </p:spPr>
        </p:cxnSp>
        <p:cxnSp>
          <p:nvCxnSpPr>
            <p:cNvPr id="197" name="Google Shape;197;p5"/>
            <p:cNvCxnSpPr/>
            <p:nvPr/>
          </p:nvCxnSpPr>
          <p:spPr>
            <a:xfrm rot="10800000">
              <a:off x="864000" y="3312000"/>
              <a:ext cx="192240" cy="408240"/>
            </a:xfrm>
            <a:prstGeom prst="straightConnector1">
              <a:avLst/>
            </a:prstGeom>
            <a:noFill/>
            <a:ln w="25200" cap="flat" cmpd="sng">
              <a:solidFill>
                <a:srgbClr val="000000"/>
              </a:solidFill>
              <a:prstDash val="dashDot"/>
              <a:round/>
              <a:headEnd type="none" w="sm" len="sm"/>
              <a:tailEnd type="none" w="sm" len="sm"/>
            </a:ln>
          </p:spPr>
        </p:cxnSp>
        <p:cxnSp>
          <p:nvCxnSpPr>
            <p:cNvPr id="198" name="Google Shape;198;p5"/>
            <p:cNvCxnSpPr/>
            <p:nvPr/>
          </p:nvCxnSpPr>
          <p:spPr>
            <a:xfrm rot="10800000" flipH="1">
              <a:off x="216000" y="3720240"/>
              <a:ext cx="840240" cy="383760"/>
            </a:xfrm>
            <a:prstGeom prst="straightConnector1">
              <a:avLst/>
            </a:prstGeom>
            <a:noFill/>
            <a:ln w="25200" cap="flat" cmpd="sng">
              <a:solidFill>
                <a:srgbClr val="FF8000"/>
              </a:solidFill>
              <a:prstDash val="solid"/>
              <a:round/>
              <a:headEnd type="none" w="sm" len="sm"/>
              <a:tailEnd type="triangle" w="med" len="med"/>
            </a:ln>
          </p:spPr>
        </p:cxnSp>
        <p:cxnSp>
          <p:nvCxnSpPr>
            <p:cNvPr id="199" name="Google Shape;199;p5"/>
            <p:cNvCxnSpPr/>
            <p:nvPr/>
          </p:nvCxnSpPr>
          <p:spPr>
            <a:xfrm rot="10800000" flipH="1">
              <a:off x="209880" y="3240000"/>
              <a:ext cx="150120" cy="868320"/>
            </a:xfrm>
            <a:prstGeom prst="straightConnector1">
              <a:avLst/>
            </a:prstGeom>
            <a:noFill/>
            <a:ln w="25200" cap="flat" cmpd="sng">
              <a:solidFill>
                <a:srgbClr val="FF8000"/>
              </a:solidFill>
              <a:prstDash val="solid"/>
              <a:round/>
              <a:headEnd type="none" w="sm" len="sm"/>
              <a:tailEnd type="triangle" w="med" len="med"/>
            </a:ln>
          </p:spPr>
        </p:cxnSp>
        <p:sp>
          <p:nvSpPr>
            <p:cNvPr id="200" name="Google Shape;200;p5"/>
            <p:cNvSpPr txBox="1"/>
            <p:nvPr/>
          </p:nvSpPr>
          <p:spPr>
            <a:xfrm>
              <a:off x="792000" y="403200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span,1</a:t>
              </a:r>
              <a:endParaRPr lang="nl-NL" sz="1800" b="0" i="0" u="none" strike="noStrike" cap="none" noProof="0" dirty="0">
                <a:solidFill>
                  <a:srgbClr val="000000"/>
                </a:solidFill>
                <a:latin typeface="Arial"/>
                <a:ea typeface="Arial"/>
                <a:cs typeface="Arial"/>
                <a:sym typeface="Arial"/>
              </a:endParaRPr>
            </a:p>
          </p:txBody>
        </p:sp>
        <p:sp>
          <p:nvSpPr>
            <p:cNvPr id="201" name="Google Shape;201;p5"/>
            <p:cNvSpPr txBox="1"/>
            <p:nvPr/>
          </p:nvSpPr>
          <p:spPr>
            <a:xfrm>
              <a:off x="-36000" y="291600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span,2</a:t>
              </a:r>
              <a:endParaRPr lang="nl-NL" sz="1800" b="0" i="0" u="none" strike="noStrike" cap="none" noProof="0" dirty="0">
                <a:solidFill>
                  <a:srgbClr val="000000"/>
                </a:solidFill>
                <a:latin typeface="Arial"/>
                <a:ea typeface="Arial"/>
                <a:cs typeface="Arial"/>
                <a:sym typeface="Arial"/>
              </a:endParaRPr>
            </a:p>
          </p:txBody>
        </p:sp>
      </p:grpSp>
      <p:grpSp>
        <p:nvGrpSpPr>
          <p:cNvPr id="202" name="Google Shape;202;p5"/>
          <p:cNvGrpSpPr/>
          <p:nvPr/>
        </p:nvGrpSpPr>
        <p:grpSpPr>
          <a:xfrm>
            <a:off x="1840042" y="2707223"/>
            <a:ext cx="2050560" cy="2068200"/>
            <a:chOff x="1662480" y="2304000"/>
            <a:chExt cx="2050560" cy="2068200"/>
          </a:xfrm>
        </p:grpSpPr>
        <p:cxnSp>
          <p:nvCxnSpPr>
            <p:cNvPr id="203" name="Google Shape;203;p5"/>
            <p:cNvCxnSpPr/>
            <p:nvPr/>
          </p:nvCxnSpPr>
          <p:spPr>
            <a:xfrm rot="10800000" flipH="1">
              <a:off x="2058480" y="3305880"/>
              <a:ext cx="648000" cy="792000"/>
            </a:xfrm>
            <a:prstGeom prst="straightConnector1">
              <a:avLst/>
            </a:prstGeom>
            <a:noFill/>
            <a:ln w="25200" cap="flat" cmpd="sng">
              <a:solidFill>
                <a:srgbClr val="000000"/>
              </a:solidFill>
              <a:prstDash val="solid"/>
              <a:round/>
              <a:headEnd type="none" w="sm" len="sm"/>
              <a:tailEnd type="triangle" w="med" len="med"/>
            </a:ln>
          </p:spPr>
        </p:cxnSp>
        <p:cxnSp>
          <p:nvCxnSpPr>
            <p:cNvPr id="204" name="Google Shape;204;p5"/>
            <p:cNvCxnSpPr/>
            <p:nvPr/>
          </p:nvCxnSpPr>
          <p:spPr>
            <a:xfrm flipH="1">
              <a:off x="2058480" y="2304000"/>
              <a:ext cx="317520" cy="1793880"/>
            </a:xfrm>
            <a:prstGeom prst="straightConnector1">
              <a:avLst/>
            </a:prstGeom>
            <a:noFill/>
            <a:ln w="25200" cap="rnd" cmpd="sng">
              <a:solidFill>
                <a:srgbClr val="000000"/>
              </a:solidFill>
              <a:prstDash val="dash"/>
              <a:round/>
              <a:headEnd type="none" w="sm" len="sm"/>
              <a:tailEnd type="none" w="sm" len="sm"/>
            </a:ln>
          </p:spPr>
        </p:cxnSp>
        <p:cxnSp>
          <p:nvCxnSpPr>
            <p:cNvPr id="205" name="Google Shape;205;p5"/>
            <p:cNvCxnSpPr/>
            <p:nvPr/>
          </p:nvCxnSpPr>
          <p:spPr>
            <a:xfrm rot="10800000" flipH="1">
              <a:off x="2058480" y="3353040"/>
              <a:ext cx="1654560" cy="744840"/>
            </a:xfrm>
            <a:prstGeom prst="straightConnector1">
              <a:avLst/>
            </a:prstGeom>
            <a:noFill/>
            <a:ln w="25200" cap="rnd" cmpd="sng">
              <a:solidFill>
                <a:srgbClr val="000000"/>
              </a:solidFill>
              <a:prstDash val="dash"/>
              <a:round/>
              <a:headEnd type="none" w="sm" len="sm"/>
              <a:tailEnd type="none" w="sm" len="sm"/>
            </a:ln>
          </p:spPr>
        </p:cxnSp>
        <p:cxnSp>
          <p:nvCxnSpPr>
            <p:cNvPr id="206" name="Google Shape;206;p5"/>
            <p:cNvCxnSpPr/>
            <p:nvPr/>
          </p:nvCxnSpPr>
          <p:spPr>
            <a:xfrm>
              <a:off x="2706480" y="3323880"/>
              <a:ext cx="792000" cy="137880"/>
            </a:xfrm>
            <a:prstGeom prst="straightConnector1">
              <a:avLst/>
            </a:prstGeom>
            <a:noFill/>
            <a:ln w="25200" cap="flat" cmpd="sng">
              <a:solidFill>
                <a:srgbClr val="000000"/>
              </a:solidFill>
              <a:prstDash val="dashDot"/>
              <a:round/>
              <a:headEnd type="none" w="sm" len="sm"/>
              <a:tailEnd type="none" w="sm" len="sm"/>
            </a:ln>
          </p:spPr>
        </p:cxnSp>
        <p:cxnSp>
          <p:nvCxnSpPr>
            <p:cNvPr id="207" name="Google Shape;207;p5"/>
            <p:cNvCxnSpPr/>
            <p:nvPr/>
          </p:nvCxnSpPr>
          <p:spPr>
            <a:xfrm rot="10800000">
              <a:off x="2340000" y="2592000"/>
              <a:ext cx="336240" cy="720000"/>
            </a:xfrm>
            <a:prstGeom prst="straightConnector1">
              <a:avLst/>
            </a:prstGeom>
            <a:noFill/>
            <a:ln w="25200" cap="flat" cmpd="sng">
              <a:solidFill>
                <a:srgbClr val="000000"/>
              </a:solidFill>
              <a:prstDash val="dashDot"/>
              <a:round/>
              <a:headEnd type="none" w="sm" len="sm"/>
              <a:tailEnd type="none" w="sm" len="sm"/>
            </a:ln>
          </p:spPr>
        </p:cxnSp>
        <p:cxnSp>
          <p:nvCxnSpPr>
            <p:cNvPr id="208" name="Google Shape;208;p5"/>
            <p:cNvCxnSpPr/>
            <p:nvPr/>
          </p:nvCxnSpPr>
          <p:spPr>
            <a:xfrm rot="10800000" flipH="1">
              <a:off x="2058480" y="3461760"/>
              <a:ext cx="1397520" cy="636120"/>
            </a:xfrm>
            <a:prstGeom prst="straightConnector1">
              <a:avLst/>
            </a:prstGeom>
            <a:noFill/>
            <a:ln w="25200" cap="flat" cmpd="sng">
              <a:solidFill>
                <a:srgbClr val="FF8000"/>
              </a:solidFill>
              <a:prstDash val="solid"/>
              <a:round/>
              <a:headEnd type="none" w="sm" len="sm"/>
              <a:tailEnd type="triangle" w="med" len="med"/>
            </a:ln>
          </p:spPr>
        </p:cxnSp>
        <p:cxnSp>
          <p:nvCxnSpPr>
            <p:cNvPr id="209" name="Google Shape;209;p5"/>
            <p:cNvCxnSpPr/>
            <p:nvPr/>
          </p:nvCxnSpPr>
          <p:spPr>
            <a:xfrm rot="10800000" flipH="1">
              <a:off x="2052360" y="2592000"/>
              <a:ext cx="287640" cy="1510200"/>
            </a:xfrm>
            <a:prstGeom prst="straightConnector1">
              <a:avLst/>
            </a:prstGeom>
            <a:noFill/>
            <a:ln w="25200" cap="flat" cmpd="sng">
              <a:solidFill>
                <a:srgbClr val="FF8000"/>
              </a:solidFill>
              <a:prstDash val="solid"/>
              <a:round/>
              <a:headEnd type="none" w="sm" len="sm"/>
              <a:tailEnd type="triangle" w="med" len="med"/>
            </a:ln>
          </p:spPr>
        </p:cxnSp>
        <p:sp>
          <p:nvSpPr>
            <p:cNvPr id="210" name="Google Shape;210;p5"/>
            <p:cNvSpPr txBox="1"/>
            <p:nvPr/>
          </p:nvSpPr>
          <p:spPr>
            <a:xfrm>
              <a:off x="2634480" y="402588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span,1</a:t>
              </a:r>
              <a:endParaRPr lang="nl-NL" sz="1800" b="0" i="0" u="none" strike="noStrike" cap="none" noProof="0" dirty="0">
                <a:solidFill>
                  <a:srgbClr val="000000"/>
                </a:solidFill>
                <a:latin typeface="Arial"/>
                <a:ea typeface="Arial"/>
                <a:cs typeface="Arial"/>
                <a:sym typeface="Arial"/>
              </a:endParaRPr>
            </a:p>
          </p:txBody>
        </p:sp>
        <p:sp>
          <p:nvSpPr>
            <p:cNvPr id="211" name="Google Shape;211;p5"/>
            <p:cNvSpPr txBox="1"/>
            <p:nvPr/>
          </p:nvSpPr>
          <p:spPr>
            <a:xfrm>
              <a:off x="1662480" y="251388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span,2</a:t>
              </a:r>
              <a:endParaRPr lang="nl-NL" sz="1800" b="0" i="0" u="none" strike="noStrike" cap="none" noProof="0" dirty="0">
                <a:solidFill>
                  <a:srgbClr val="000000"/>
                </a:solidFill>
                <a:latin typeface="Arial"/>
                <a:ea typeface="Arial"/>
                <a:cs typeface="Arial"/>
                <a:sym typeface="Arial"/>
              </a:endParaRPr>
            </a:p>
          </p:txBody>
        </p:sp>
      </p:grpSp>
      <p:grpSp>
        <p:nvGrpSpPr>
          <p:cNvPr id="212" name="Google Shape;212;p5"/>
          <p:cNvGrpSpPr/>
          <p:nvPr/>
        </p:nvGrpSpPr>
        <p:grpSpPr>
          <a:xfrm>
            <a:off x="3639634" y="3406687"/>
            <a:ext cx="2088000" cy="1498320"/>
            <a:chOff x="3894480" y="2873880"/>
            <a:chExt cx="2088000" cy="1498320"/>
          </a:xfrm>
        </p:grpSpPr>
        <p:cxnSp>
          <p:nvCxnSpPr>
            <p:cNvPr id="213" name="Google Shape;213;p5"/>
            <p:cNvCxnSpPr/>
            <p:nvPr/>
          </p:nvCxnSpPr>
          <p:spPr>
            <a:xfrm rot="10800000" flipH="1">
              <a:off x="4542480" y="3305880"/>
              <a:ext cx="648000" cy="792000"/>
            </a:xfrm>
            <a:prstGeom prst="straightConnector1">
              <a:avLst/>
            </a:prstGeom>
            <a:noFill/>
            <a:ln w="25200" cap="flat" cmpd="sng">
              <a:solidFill>
                <a:srgbClr val="000000"/>
              </a:solidFill>
              <a:prstDash val="solid"/>
              <a:round/>
              <a:headEnd type="none" w="sm" len="sm"/>
              <a:tailEnd type="triangle" w="med" len="med"/>
            </a:ln>
          </p:spPr>
        </p:cxnSp>
        <p:cxnSp>
          <p:nvCxnSpPr>
            <p:cNvPr id="214" name="Google Shape;214;p5"/>
            <p:cNvCxnSpPr/>
            <p:nvPr/>
          </p:nvCxnSpPr>
          <p:spPr>
            <a:xfrm flipH="1">
              <a:off x="4542480" y="2873880"/>
              <a:ext cx="216000" cy="1224000"/>
            </a:xfrm>
            <a:prstGeom prst="straightConnector1">
              <a:avLst/>
            </a:prstGeom>
            <a:noFill/>
            <a:ln w="25200" cap="rnd" cmpd="sng">
              <a:solidFill>
                <a:srgbClr val="000000"/>
              </a:solidFill>
              <a:prstDash val="dash"/>
              <a:round/>
              <a:headEnd type="none" w="sm" len="sm"/>
              <a:tailEnd type="none" w="sm" len="sm"/>
            </a:ln>
          </p:spPr>
        </p:cxnSp>
        <p:cxnSp>
          <p:nvCxnSpPr>
            <p:cNvPr id="215" name="Google Shape;215;p5"/>
            <p:cNvCxnSpPr/>
            <p:nvPr/>
          </p:nvCxnSpPr>
          <p:spPr>
            <a:xfrm rot="10800000" flipH="1">
              <a:off x="4542480" y="3449880"/>
              <a:ext cx="1440000" cy="648000"/>
            </a:xfrm>
            <a:prstGeom prst="straightConnector1">
              <a:avLst/>
            </a:prstGeom>
            <a:noFill/>
            <a:ln w="25200" cap="rnd" cmpd="sng">
              <a:solidFill>
                <a:srgbClr val="000000"/>
              </a:solidFill>
              <a:prstDash val="dash"/>
              <a:round/>
              <a:headEnd type="none" w="sm" len="sm"/>
              <a:tailEnd type="none" w="sm" len="sm"/>
            </a:ln>
          </p:spPr>
        </p:cxnSp>
        <p:cxnSp>
          <p:nvCxnSpPr>
            <p:cNvPr id="216" name="Google Shape;216;p5"/>
            <p:cNvCxnSpPr/>
            <p:nvPr/>
          </p:nvCxnSpPr>
          <p:spPr>
            <a:xfrm rot="10800000" flipH="1">
              <a:off x="4542480" y="3845880"/>
              <a:ext cx="564120" cy="252000"/>
            </a:xfrm>
            <a:prstGeom prst="straightConnector1">
              <a:avLst/>
            </a:prstGeom>
            <a:noFill/>
            <a:ln w="25200" cap="flat" cmpd="sng">
              <a:solidFill>
                <a:srgbClr val="FF8000"/>
              </a:solidFill>
              <a:prstDash val="solid"/>
              <a:round/>
              <a:headEnd type="none" w="sm" len="sm"/>
              <a:tailEnd type="triangle" w="med" len="med"/>
            </a:ln>
          </p:spPr>
        </p:cxnSp>
        <p:cxnSp>
          <p:nvCxnSpPr>
            <p:cNvPr id="217" name="Google Shape;217;p5"/>
            <p:cNvCxnSpPr/>
            <p:nvPr/>
          </p:nvCxnSpPr>
          <p:spPr>
            <a:xfrm rot="10800000" flipH="1">
              <a:off x="4536360" y="3545640"/>
              <a:ext cx="114120" cy="556560"/>
            </a:xfrm>
            <a:prstGeom prst="straightConnector1">
              <a:avLst/>
            </a:prstGeom>
            <a:noFill/>
            <a:ln w="25200" cap="flat" cmpd="sng">
              <a:solidFill>
                <a:srgbClr val="FF8000"/>
              </a:solidFill>
              <a:prstDash val="solid"/>
              <a:round/>
              <a:headEnd type="none" w="sm" len="sm"/>
              <a:tailEnd type="triangle" w="med" len="med"/>
            </a:ln>
          </p:spPr>
        </p:cxnSp>
        <p:sp>
          <p:nvSpPr>
            <p:cNvPr id="218" name="Google Shape;218;p5"/>
            <p:cNvSpPr txBox="1"/>
            <p:nvPr/>
          </p:nvSpPr>
          <p:spPr>
            <a:xfrm>
              <a:off x="5118480" y="402588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span,1</a:t>
              </a:r>
              <a:endParaRPr lang="nl-NL" sz="1800" b="0" i="0" u="none" strike="noStrike" cap="none" noProof="0" dirty="0">
                <a:solidFill>
                  <a:srgbClr val="000000"/>
                </a:solidFill>
                <a:latin typeface="Arial"/>
                <a:ea typeface="Arial"/>
                <a:cs typeface="Arial"/>
                <a:sym typeface="Arial"/>
              </a:endParaRPr>
            </a:p>
          </p:txBody>
        </p:sp>
        <p:sp>
          <p:nvSpPr>
            <p:cNvPr id="219" name="Google Shape;219;p5"/>
            <p:cNvSpPr txBox="1"/>
            <p:nvPr/>
          </p:nvSpPr>
          <p:spPr>
            <a:xfrm>
              <a:off x="3894480" y="330588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span,2</a:t>
              </a:r>
              <a:endParaRPr lang="nl-NL" sz="1800" b="0" i="0" u="none" strike="noStrike" cap="none" noProof="0" dirty="0">
                <a:solidFill>
                  <a:srgbClr val="000000"/>
                </a:solidFill>
                <a:latin typeface="Arial"/>
                <a:ea typeface="Arial"/>
                <a:cs typeface="Arial"/>
                <a:sym typeface="Arial"/>
              </a:endParaRPr>
            </a:p>
          </p:txBody>
        </p:sp>
        <p:cxnSp>
          <p:nvCxnSpPr>
            <p:cNvPr id="220" name="Google Shape;220;p5"/>
            <p:cNvCxnSpPr/>
            <p:nvPr/>
          </p:nvCxnSpPr>
          <p:spPr>
            <a:xfrm rot="10800000" flipH="1">
              <a:off x="4650480" y="3305880"/>
              <a:ext cx="540000" cy="239760"/>
            </a:xfrm>
            <a:prstGeom prst="straightConnector1">
              <a:avLst/>
            </a:prstGeom>
            <a:noFill/>
            <a:ln w="25200" cap="flat" cmpd="sng">
              <a:solidFill>
                <a:srgbClr val="000000"/>
              </a:solidFill>
              <a:prstDash val="dashDot"/>
              <a:round/>
              <a:headEnd type="none" w="sm" len="sm"/>
              <a:tailEnd type="none" w="sm" len="sm"/>
            </a:ln>
          </p:spPr>
        </p:cxnSp>
        <p:cxnSp>
          <p:nvCxnSpPr>
            <p:cNvPr id="221" name="Google Shape;221;p5"/>
            <p:cNvCxnSpPr/>
            <p:nvPr/>
          </p:nvCxnSpPr>
          <p:spPr>
            <a:xfrm flipH="1">
              <a:off x="5106600" y="3305880"/>
              <a:ext cx="83880" cy="540000"/>
            </a:xfrm>
            <a:prstGeom prst="straightConnector1">
              <a:avLst/>
            </a:prstGeom>
            <a:noFill/>
            <a:ln w="25200" cap="flat" cmpd="sng">
              <a:solidFill>
                <a:srgbClr val="000000"/>
              </a:solidFill>
              <a:prstDash val="dashDot"/>
              <a:round/>
              <a:headEnd type="none" w="sm" len="sm"/>
              <a:tailEnd type="none" w="sm" len="sm"/>
            </a:ln>
          </p:spPr>
        </p:cxnSp>
      </p:grpSp>
      <p:grpSp>
        <p:nvGrpSpPr>
          <p:cNvPr id="222" name="Google Shape;222;p5"/>
          <p:cNvGrpSpPr/>
          <p:nvPr/>
        </p:nvGrpSpPr>
        <p:grpSpPr>
          <a:xfrm>
            <a:off x="5769048" y="3125527"/>
            <a:ext cx="1620000" cy="1714320"/>
            <a:chOff x="6306480" y="2657880"/>
            <a:chExt cx="1620000" cy="1714320"/>
          </a:xfrm>
        </p:grpSpPr>
        <p:cxnSp>
          <p:nvCxnSpPr>
            <p:cNvPr id="223" name="Google Shape;223;p5"/>
            <p:cNvCxnSpPr/>
            <p:nvPr/>
          </p:nvCxnSpPr>
          <p:spPr>
            <a:xfrm rot="10800000" flipH="1">
              <a:off x="6486480" y="3305880"/>
              <a:ext cx="648000" cy="792000"/>
            </a:xfrm>
            <a:prstGeom prst="straightConnector1">
              <a:avLst/>
            </a:prstGeom>
            <a:noFill/>
            <a:ln w="25200" cap="flat" cmpd="sng">
              <a:solidFill>
                <a:srgbClr val="000000"/>
              </a:solidFill>
              <a:prstDash val="solid"/>
              <a:round/>
              <a:headEnd type="none" w="sm" len="sm"/>
              <a:tailEnd type="triangle" w="med" len="med"/>
            </a:ln>
          </p:spPr>
        </p:cxnSp>
        <p:cxnSp>
          <p:nvCxnSpPr>
            <p:cNvPr id="224" name="Google Shape;224;p5"/>
            <p:cNvCxnSpPr/>
            <p:nvPr/>
          </p:nvCxnSpPr>
          <p:spPr>
            <a:xfrm flipH="1">
              <a:off x="6486480" y="2873880"/>
              <a:ext cx="216000" cy="1224000"/>
            </a:xfrm>
            <a:prstGeom prst="straightConnector1">
              <a:avLst/>
            </a:prstGeom>
            <a:noFill/>
            <a:ln w="25200" cap="rnd" cmpd="sng">
              <a:solidFill>
                <a:srgbClr val="000000"/>
              </a:solidFill>
              <a:prstDash val="dash"/>
              <a:round/>
              <a:headEnd type="none" w="sm" len="sm"/>
              <a:tailEnd type="none" w="sm" len="sm"/>
            </a:ln>
          </p:spPr>
        </p:cxnSp>
        <p:cxnSp>
          <p:nvCxnSpPr>
            <p:cNvPr id="225" name="Google Shape;225;p5"/>
            <p:cNvCxnSpPr/>
            <p:nvPr/>
          </p:nvCxnSpPr>
          <p:spPr>
            <a:xfrm rot="10800000" flipH="1">
              <a:off x="6486480" y="3449880"/>
              <a:ext cx="1440000" cy="648000"/>
            </a:xfrm>
            <a:prstGeom prst="straightConnector1">
              <a:avLst/>
            </a:prstGeom>
            <a:noFill/>
            <a:ln w="25200" cap="rnd" cmpd="sng">
              <a:solidFill>
                <a:srgbClr val="000000"/>
              </a:solidFill>
              <a:prstDash val="dash"/>
              <a:round/>
              <a:headEnd type="none" w="sm" len="sm"/>
              <a:tailEnd type="none" w="sm" len="sm"/>
            </a:ln>
          </p:spPr>
        </p:cxnSp>
        <p:cxnSp>
          <p:nvCxnSpPr>
            <p:cNvPr id="226" name="Google Shape;226;p5"/>
            <p:cNvCxnSpPr/>
            <p:nvPr/>
          </p:nvCxnSpPr>
          <p:spPr>
            <a:xfrm rot="10800000">
              <a:off x="6702480" y="2952000"/>
              <a:ext cx="785880" cy="672480"/>
            </a:xfrm>
            <a:prstGeom prst="straightConnector1">
              <a:avLst/>
            </a:prstGeom>
            <a:noFill/>
            <a:ln w="25200" cap="flat" cmpd="sng">
              <a:solidFill>
                <a:srgbClr val="000000"/>
              </a:solidFill>
              <a:prstDash val="dashDot"/>
              <a:round/>
              <a:headEnd type="none" w="sm" len="sm"/>
              <a:tailEnd type="none" w="sm" len="sm"/>
            </a:ln>
          </p:spPr>
        </p:cxnSp>
        <p:cxnSp>
          <p:nvCxnSpPr>
            <p:cNvPr id="227" name="Google Shape;227;p5"/>
            <p:cNvCxnSpPr/>
            <p:nvPr/>
          </p:nvCxnSpPr>
          <p:spPr>
            <a:xfrm rot="10800000" flipH="1">
              <a:off x="6486480" y="3652560"/>
              <a:ext cx="1034280" cy="445320"/>
            </a:xfrm>
            <a:prstGeom prst="straightConnector1">
              <a:avLst/>
            </a:prstGeom>
            <a:noFill/>
            <a:ln w="25200" cap="flat" cmpd="sng">
              <a:solidFill>
                <a:srgbClr val="FF8000"/>
              </a:solidFill>
              <a:prstDash val="solid"/>
              <a:round/>
              <a:headEnd type="none" w="sm" len="sm"/>
              <a:tailEnd type="triangle" w="med" len="med"/>
            </a:ln>
          </p:spPr>
        </p:cxnSp>
        <p:cxnSp>
          <p:nvCxnSpPr>
            <p:cNvPr id="228" name="Google Shape;228;p5"/>
            <p:cNvCxnSpPr/>
            <p:nvPr/>
          </p:nvCxnSpPr>
          <p:spPr>
            <a:xfrm rot="10800000" flipH="1">
              <a:off x="6480360" y="2952000"/>
              <a:ext cx="222120" cy="1150200"/>
            </a:xfrm>
            <a:prstGeom prst="straightConnector1">
              <a:avLst/>
            </a:prstGeom>
            <a:noFill/>
            <a:ln w="25200" cap="flat" cmpd="sng">
              <a:solidFill>
                <a:srgbClr val="FF8000"/>
              </a:solidFill>
              <a:prstDash val="solid"/>
              <a:round/>
              <a:headEnd type="none" w="sm" len="sm"/>
              <a:tailEnd type="triangle" w="med" len="med"/>
            </a:ln>
          </p:spPr>
        </p:cxnSp>
        <p:sp>
          <p:nvSpPr>
            <p:cNvPr id="229" name="Google Shape;229;p5"/>
            <p:cNvSpPr txBox="1"/>
            <p:nvPr/>
          </p:nvSpPr>
          <p:spPr>
            <a:xfrm>
              <a:off x="7062480" y="402588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span,1</a:t>
              </a:r>
              <a:endParaRPr lang="nl-NL" sz="1800" b="0" i="0" u="none" strike="noStrike" cap="none" noProof="0" dirty="0">
                <a:solidFill>
                  <a:srgbClr val="000000"/>
                </a:solidFill>
                <a:latin typeface="Arial"/>
                <a:ea typeface="Arial"/>
                <a:cs typeface="Arial"/>
                <a:sym typeface="Arial"/>
              </a:endParaRPr>
            </a:p>
          </p:txBody>
        </p:sp>
        <p:sp>
          <p:nvSpPr>
            <p:cNvPr id="230" name="Google Shape;230;p5"/>
            <p:cNvSpPr txBox="1"/>
            <p:nvPr/>
          </p:nvSpPr>
          <p:spPr>
            <a:xfrm>
              <a:off x="6306480" y="265788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span,2</a:t>
              </a:r>
              <a:endParaRPr lang="nl-NL" sz="1800" b="0" i="0" u="none" strike="noStrike" cap="none" noProof="0" dirty="0">
                <a:solidFill>
                  <a:srgbClr val="000000"/>
                </a:solidFill>
                <a:latin typeface="Arial"/>
                <a:ea typeface="Arial"/>
                <a:cs typeface="Arial"/>
                <a:sym typeface="Arial"/>
              </a:endParaRPr>
            </a:p>
          </p:txBody>
        </p:sp>
      </p:grpSp>
      <p:grpSp>
        <p:nvGrpSpPr>
          <p:cNvPr id="231" name="Google Shape;231;p5"/>
          <p:cNvGrpSpPr/>
          <p:nvPr/>
        </p:nvGrpSpPr>
        <p:grpSpPr>
          <a:xfrm>
            <a:off x="7461469" y="3221287"/>
            <a:ext cx="1620000" cy="1714320"/>
            <a:chOff x="8256960" y="2658240"/>
            <a:chExt cx="1620000" cy="1714320"/>
          </a:xfrm>
        </p:grpSpPr>
        <p:cxnSp>
          <p:nvCxnSpPr>
            <p:cNvPr id="232" name="Google Shape;232;p5"/>
            <p:cNvCxnSpPr/>
            <p:nvPr/>
          </p:nvCxnSpPr>
          <p:spPr>
            <a:xfrm rot="10800000" flipH="1">
              <a:off x="8436960" y="3306240"/>
              <a:ext cx="648000" cy="792000"/>
            </a:xfrm>
            <a:prstGeom prst="straightConnector1">
              <a:avLst/>
            </a:prstGeom>
            <a:noFill/>
            <a:ln w="25200" cap="flat" cmpd="sng">
              <a:solidFill>
                <a:srgbClr val="000000"/>
              </a:solidFill>
              <a:prstDash val="solid"/>
              <a:round/>
              <a:headEnd type="none" w="sm" len="sm"/>
              <a:tailEnd type="triangle" w="med" len="med"/>
            </a:ln>
          </p:spPr>
        </p:cxnSp>
        <p:cxnSp>
          <p:nvCxnSpPr>
            <p:cNvPr id="233" name="Google Shape;233;p5"/>
            <p:cNvCxnSpPr/>
            <p:nvPr/>
          </p:nvCxnSpPr>
          <p:spPr>
            <a:xfrm flipH="1">
              <a:off x="8436960" y="2874240"/>
              <a:ext cx="216000" cy="1224000"/>
            </a:xfrm>
            <a:prstGeom prst="straightConnector1">
              <a:avLst/>
            </a:prstGeom>
            <a:noFill/>
            <a:ln w="25200" cap="rnd" cmpd="sng">
              <a:solidFill>
                <a:srgbClr val="000000"/>
              </a:solidFill>
              <a:prstDash val="dash"/>
              <a:round/>
              <a:headEnd type="none" w="sm" len="sm"/>
              <a:tailEnd type="none" w="sm" len="sm"/>
            </a:ln>
          </p:spPr>
        </p:cxnSp>
        <p:cxnSp>
          <p:nvCxnSpPr>
            <p:cNvPr id="234" name="Google Shape;234;p5"/>
            <p:cNvCxnSpPr/>
            <p:nvPr/>
          </p:nvCxnSpPr>
          <p:spPr>
            <a:xfrm rot="10800000" flipH="1">
              <a:off x="8436960" y="3450240"/>
              <a:ext cx="1440000" cy="648000"/>
            </a:xfrm>
            <a:prstGeom prst="straightConnector1">
              <a:avLst/>
            </a:prstGeom>
            <a:noFill/>
            <a:ln w="25200" cap="rnd" cmpd="sng">
              <a:solidFill>
                <a:srgbClr val="000000"/>
              </a:solidFill>
              <a:prstDash val="dash"/>
              <a:round/>
              <a:headEnd type="none" w="sm" len="sm"/>
              <a:tailEnd type="none" w="sm" len="sm"/>
            </a:ln>
          </p:spPr>
        </p:cxnSp>
        <p:cxnSp>
          <p:nvCxnSpPr>
            <p:cNvPr id="235" name="Google Shape;235;p5"/>
            <p:cNvCxnSpPr/>
            <p:nvPr/>
          </p:nvCxnSpPr>
          <p:spPr>
            <a:xfrm rot="10800000" flipH="1">
              <a:off x="8436960" y="3450240"/>
              <a:ext cx="1440000" cy="648000"/>
            </a:xfrm>
            <a:prstGeom prst="straightConnector1">
              <a:avLst/>
            </a:prstGeom>
            <a:noFill/>
            <a:ln w="25200" cap="flat" cmpd="sng">
              <a:solidFill>
                <a:srgbClr val="FF8000"/>
              </a:solidFill>
              <a:prstDash val="solid"/>
              <a:round/>
              <a:headEnd type="none" w="sm" len="sm"/>
              <a:tailEnd type="triangle" w="med" len="med"/>
            </a:ln>
          </p:spPr>
        </p:cxnSp>
        <p:sp>
          <p:nvSpPr>
            <p:cNvPr id="236" name="Google Shape;236;p5"/>
            <p:cNvSpPr txBox="1"/>
            <p:nvPr/>
          </p:nvSpPr>
          <p:spPr>
            <a:xfrm>
              <a:off x="9012960" y="402624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span,1</a:t>
              </a:r>
              <a:endParaRPr lang="nl-NL" sz="1800" b="0" i="0" u="none" strike="noStrike" cap="none" noProof="0" dirty="0">
                <a:solidFill>
                  <a:srgbClr val="000000"/>
                </a:solidFill>
                <a:latin typeface="Arial"/>
                <a:ea typeface="Arial"/>
                <a:cs typeface="Arial"/>
                <a:sym typeface="Arial"/>
              </a:endParaRPr>
            </a:p>
          </p:txBody>
        </p:sp>
        <p:sp>
          <p:nvSpPr>
            <p:cNvPr id="237" name="Google Shape;237;p5"/>
            <p:cNvSpPr txBox="1"/>
            <p:nvPr/>
          </p:nvSpPr>
          <p:spPr>
            <a:xfrm>
              <a:off x="8256960" y="2658240"/>
              <a:ext cx="71712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F</a:t>
              </a:r>
              <a:r>
                <a:rPr lang="nl-NL" sz="1800" b="0" i="0" u="none" strike="noStrike" cap="none" baseline="-25000" noProof="0" dirty="0">
                  <a:solidFill>
                    <a:srgbClr val="000000"/>
                  </a:solidFill>
                  <a:latin typeface="Arial"/>
                  <a:ea typeface="Arial"/>
                  <a:cs typeface="Arial"/>
                  <a:sym typeface="Arial"/>
                </a:rPr>
                <a:t>span,2</a:t>
              </a:r>
              <a:endParaRPr lang="nl-NL" sz="1800" b="0" i="0" u="none" strike="noStrike" cap="none" noProof="0" dirty="0">
                <a:solidFill>
                  <a:srgbClr val="000000"/>
                </a:solidFill>
                <a:latin typeface="Arial"/>
                <a:ea typeface="Arial"/>
                <a:cs typeface="Arial"/>
                <a:sym typeface="Arial"/>
              </a:endParaRPr>
            </a:p>
          </p:txBody>
        </p:sp>
        <p:cxnSp>
          <p:nvCxnSpPr>
            <p:cNvPr id="238" name="Google Shape;238;p5"/>
            <p:cNvCxnSpPr/>
            <p:nvPr/>
          </p:nvCxnSpPr>
          <p:spPr>
            <a:xfrm>
              <a:off x="8644320" y="3240000"/>
              <a:ext cx="1232640" cy="210240"/>
            </a:xfrm>
            <a:prstGeom prst="straightConnector1">
              <a:avLst/>
            </a:prstGeom>
            <a:noFill/>
            <a:ln w="25200" cap="flat" cmpd="sng">
              <a:solidFill>
                <a:srgbClr val="000000"/>
              </a:solidFill>
              <a:prstDash val="dashDot"/>
              <a:round/>
              <a:headEnd type="none" w="sm" len="sm"/>
              <a:tailEnd type="none" w="sm" len="sm"/>
            </a:ln>
          </p:spPr>
        </p:cxnSp>
        <p:cxnSp>
          <p:nvCxnSpPr>
            <p:cNvPr id="239" name="Google Shape;239;p5"/>
            <p:cNvCxnSpPr/>
            <p:nvPr/>
          </p:nvCxnSpPr>
          <p:spPr>
            <a:xfrm rot="10800000" flipH="1">
              <a:off x="8434080" y="3240000"/>
              <a:ext cx="150120" cy="868320"/>
            </a:xfrm>
            <a:prstGeom prst="straightConnector1">
              <a:avLst/>
            </a:prstGeom>
            <a:noFill/>
            <a:ln w="25200" cap="flat" cmpd="sng">
              <a:solidFill>
                <a:srgbClr val="FF8000"/>
              </a:solidFill>
              <a:prstDash val="solid"/>
              <a:round/>
              <a:headEnd type="none" w="sm" len="sm"/>
              <a:tailEnd type="triangle" w="med" len="med"/>
            </a:ln>
          </p:spPr>
        </p:cxnSp>
      </p:grpSp>
      <p:cxnSp>
        <p:nvCxnSpPr>
          <p:cNvPr id="240" name="Google Shape;240;p5"/>
          <p:cNvCxnSpPr/>
          <p:nvPr/>
        </p:nvCxnSpPr>
        <p:spPr>
          <a:xfrm rot="10800000" flipH="1">
            <a:off x="7569469" y="849583"/>
            <a:ext cx="648000" cy="792000"/>
          </a:xfrm>
          <a:prstGeom prst="straightConnector1">
            <a:avLst/>
          </a:prstGeom>
          <a:noFill/>
          <a:ln w="25200" cap="flat" cmpd="sng">
            <a:solidFill>
              <a:srgbClr val="000000"/>
            </a:solidFill>
            <a:prstDash val="solid"/>
            <a:round/>
            <a:headEnd type="none" w="sm" len="sm"/>
            <a:tailEnd type="triangle" w="med" len="med"/>
          </a:ln>
        </p:spPr>
      </p:cxnSp>
      <p:cxnSp>
        <p:nvCxnSpPr>
          <p:cNvPr id="241" name="Google Shape;241;p5"/>
          <p:cNvCxnSpPr/>
          <p:nvPr/>
        </p:nvCxnSpPr>
        <p:spPr>
          <a:xfrm flipH="1">
            <a:off x="7569469" y="417583"/>
            <a:ext cx="216000" cy="1224000"/>
          </a:xfrm>
          <a:prstGeom prst="straightConnector1">
            <a:avLst/>
          </a:prstGeom>
          <a:noFill/>
          <a:ln w="25200" cap="rnd" cmpd="sng">
            <a:solidFill>
              <a:srgbClr val="000000"/>
            </a:solidFill>
            <a:prstDash val="dash"/>
            <a:round/>
            <a:headEnd type="none" w="sm" len="sm"/>
            <a:tailEnd type="none" w="sm" len="sm"/>
          </a:ln>
        </p:spPr>
      </p:cxnSp>
      <p:cxnSp>
        <p:nvCxnSpPr>
          <p:cNvPr id="242" name="Google Shape;242;p5"/>
          <p:cNvCxnSpPr/>
          <p:nvPr/>
        </p:nvCxnSpPr>
        <p:spPr>
          <a:xfrm rot="10800000" flipH="1">
            <a:off x="7569469" y="993583"/>
            <a:ext cx="1440000" cy="648000"/>
          </a:xfrm>
          <a:prstGeom prst="straightConnector1">
            <a:avLst/>
          </a:prstGeom>
          <a:noFill/>
          <a:ln w="25200" cap="rnd" cmpd="sng">
            <a:solidFill>
              <a:srgbClr val="000000"/>
            </a:solidFill>
            <a:prstDash val="dash"/>
            <a:round/>
            <a:headEnd type="none" w="sm" len="sm"/>
            <a:tailEnd type="none" w="sm" len="sm"/>
          </a:ln>
        </p:spPr>
      </p:cxnSp>
      <p:sp>
        <p:nvSpPr>
          <p:cNvPr id="243" name="Google Shape;243;p5"/>
          <p:cNvSpPr txBox="1"/>
          <p:nvPr/>
        </p:nvSpPr>
        <p:spPr>
          <a:xfrm>
            <a:off x="8037469" y="525583"/>
            <a:ext cx="505080" cy="34632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6"/>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249" name="Google Shape;249;p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250" name="Google Shape;250;p6"/>
          <p:cNvSpPr txBox="1">
            <a:spLocks noGrp="1"/>
          </p:cNvSpPr>
          <p:nvPr>
            <p:ph type="title"/>
          </p:nvPr>
        </p:nvSpPr>
        <p:spPr>
          <a:xfrm>
            <a:off x="729419" y="-82956"/>
            <a:ext cx="8109782" cy="1447784"/>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1054"/>
              </a:spcBef>
              <a:spcAft>
                <a:spcPts val="0"/>
              </a:spcAft>
              <a:buSzPct val="62500"/>
              <a:buNone/>
            </a:pPr>
            <a:r>
              <a:rPr lang="nl-NL" sz="3200" b="0" strike="noStrike" noProof="0" dirty="0">
                <a:solidFill>
                  <a:srgbClr val="000000"/>
                </a:solidFill>
                <a:latin typeface="Calibri"/>
                <a:ea typeface="Calibri"/>
                <a:cs typeface="Calibri"/>
                <a:sym typeface="Calibri"/>
              </a:rPr>
              <a:t>Een parachutist daalt met constante snelheid. De zwaartekracht is getekend. In welke vectortekening is/zijn de spankracht(en) op de juiste manier geconstrueerd?</a:t>
            </a:r>
            <a:endParaRPr lang="nl-NL" noProof="0" dirty="0"/>
          </a:p>
        </p:txBody>
      </p:sp>
      <p:grpSp>
        <p:nvGrpSpPr>
          <p:cNvPr id="251" name="Google Shape;251;p6"/>
          <p:cNvGrpSpPr/>
          <p:nvPr/>
        </p:nvGrpSpPr>
        <p:grpSpPr>
          <a:xfrm>
            <a:off x="1136694" y="5357069"/>
            <a:ext cx="908647" cy="908646"/>
            <a:chOff x="947033" y="2362454"/>
            <a:chExt cx="908647" cy="908646"/>
          </a:xfrm>
        </p:grpSpPr>
        <p:sp>
          <p:nvSpPr>
            <p:cNvPr id="252" name="Google Shape;252;p6"/>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253" name="Google Shape;253;p6"/>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254" name="Google Shape;254;p6"/>
          <p:cNvGrpSpPr/>
          <p:nvPr/>
        </p:nvGrpSpPr>
        <p:grpSpPr>
          <a:xfrm>
            <a:off x="2930352" y="5357004"/>
            <a:ext cx="908647" cy="908646"/>
            <a:chOff x="4665644" y="2362454"/>
            <a:chExt cx="908647" cy="908646"/>
          </a:xfrm>
        </p:grpSpPr>
        <p:sp>
          <p:nvSpPr>
            <p:cNvPr id="255" name="Google Shape;255;p6"/>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256" name="Google Shape;256;p6"/>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257" name="Google Shape;257;p6"/>
          <p:cNvGrpSpPr/>
          <p:nvPr/>
        </p:nvGrpSpPr>
        <p:grpSpPr>
          <a:xfrm>
            <a:off x="4753020" y="5373443"/>
            <a:ext cx="908647" cy="908646"/>
            <a:chOff x="947033" y="4156948"/>
            <a:chExt cx="908647" cy="908646"/>
          </a:xfrm>
        </p:grpSpPr>
        <p:sp>
          <p:nvSpPr>
            <p:cNvPr id="258" name="Google Shape;258;p6"/>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259" name="Google Shape;259;p6"/>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260" name="Google Shape;260;p6"/>
          <p:cNvGrpSpPr/>
          <p:nvPr/>
        </p:nvGrpSpPr>
        <p:grpSpPr>
          <a:xfrm>
            <a:off x="6662221" y="5367454"/>
            <a:ext cx="908647" cy="908646"/>
            <a:chOff x="4665644" y="4148177"/>
            <a:chExt cx="908647" cy="908646"/>
          </a:xfrm>
        </p:grpSpPr>
        <p:sp>
          <p:nvSpPr>
            <p:cNvPr id="261" name="Google Shape;261;p6"/>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262" name="Google Shape;262;p6"/>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263" name="Google Shape;263;p6"/>
          <p:cNvSpPr/>
          <p:nvPr/>
        </p:nvSpPr>
        <p:spPr>
          <a:xfrm>
            <a:off x="1016106" y="1959813"/>
            <a:ext cx="1149120" cy="1123920"/>
          </a:xfrm>
          <a:custGeom>
            <a:avLst/>
            <a:gdLst/>
            <a:ahLst/>
            <a:cxnLst/>
            <a:rect l="l" t="t" r="r" b="b"/>
            <a:pathLst>
              <a:path w="51119" h="51479" extrusionOk="0">
                <a:moveTo>
                  <a:pt x="505" y="49697"/>
                </a:moveTo>
                <a:lnTo>
                  <a:pt x="545" y="47196"/>
                </a:lnTo>
                <a:lnTo>
                  <a:pt x="639" y="44722"/>
                </a:lnTo>
                <a:lnTo>
                  <a:pt x="800" y="42248"/>
                </a:lnTo>
                <a:lnTo>
                  <a:pt x="1028" y="39774"/>
                </a:lnTo>
                <a:lnTo>
                  <a:pt x="1310" y="37353"/>
                </a:lnTo>
                <a:lnTo>
                  <a:pt x="1659" y="34958"/>
                </a:lnTo>
                <a:lnTo>
                  <a:pt x="2061" y="32590"/>
                </a:lnTo>
                <a:lnTo>
                  <a:pt x="2531" y="30276"/>
                </a:lnTo>
                <a:lnTo>
                  <a:pt x="3054" y="27988"/>
                </a:lnTo>
                <a:lnTo>
                  <a:pt x="3630" y="25780"/>
                </a:lnTo>
                <a:lnTo>
                  <a:pt x="4274" y="23625"/>
                </a:lnTo>
                <a:lnTo>
                  <a:pt x="4958" y="21523"/>
                </a:lnTo>
                <a:lnTo>
                  <a:pt x="5696" y="19528"/>
                </a:lnTo>
                <a:lnTo>
                  <a:pt x="6488" y="17586"/>
                </a:lnTo>
                <a:lnTo>
                  <a:pt x="7333" y="15723"/>
                </a:lnTo>
                <a:lnTo>
                  <a:pt x="8218" y="13941"/>
                </a:lnTo>
                <a:lnTo>
                  <a:pt x="9144" y="12238"/>
                </a:lnTo>
                <a:lnTo>
                  <a:pt x="10123" y="10668"/>
                </a:lnTo>
                <a:lnTo>
                  <a:pt x="11129" y="9179"/>
                </a:lnTo>
                <a:lnTo>
                  <a:pt x="12175" y="7768"/>
                </a:lnTo>
                <a:lnTo>
                  <a:pt x="13248" y="6491"/>
                </a:lnTo>
                <a:lnTo>
                  <a:pt x="14362" y="5321"/>
                </a:lnTo>
                <a:lnTo>
                  <a:pt x="15502" y="4257"/>
                </a:lnTo>
                <a:lnTo>
                  <a:pt x="16669" y="3299"/>
                </a:lnTo>
                <a:lnTo>
                  <a:pt x="17849" y="2474"/>
                </a:lnTo>
                <a:lnTo>
                  <a:pt x="19057" y="1756"/>
                </a:lnTo>
                <a:lnTo>
                  <a:pt x="20277" y="1144"/>
                </a:lnTo>
                <a:lnTo>
                  <a:pt x="21511" y="692"/>
                </a:lnTo>
                <a:lnTo>
                  <a:pt x="22759" y="319"/>
                </a:lnTo>
                <a:lnTo>
                  <a:pt x="24020" y="106"/>
                </a:lnTo>
                <a:lnTo>
                  <a:pt x="25281" y="0"/>
                </a:lnTo>
                <a:lnTo>
                  <a:pt x="26528" y="27"/>
                </a:lnTo>
                <a:lnTo>
                  <a:pt x="27789" y="186"/>
                </a:lnTo>
                <a:lnTo>
                  <a:pt x="29037" y="452"/>
                </a:lnTo>
                <a:lnTo>
                  <a:pt x="30284" y="851"/>
                </a:lnTo>
                <a:lnTo>
                  <a:pt x="31518" y="1383"/>
                </a:lnTo>
                <a:lnTo>
                  <a:pt x="32739" y="2022"/>
                </a:lnTo>
                <a:lnTo>
                  <a:pt x="33933" y="2767"/>
                </a:lnTo>
                <a:lnTo>
                  <a:pt x="35113" y="3645"/>
                </a:lnTo>
                <a:lnTo>
                  <a:pt x="36267" y="4656"/>
                </a:lnTo>
                <a:lnTo>
                  <a:pt x="37393" y="5773"/>
                </a:lnTo>
                <a:lnTo>
                  <a:pt x="38493" y="6970"/>
                </a:lnTo>
                <a:lnTo>
                  <a:pt x="39553" y="8301"/>
                </a:lnTo>
                <a:lnTo>
                  <a:pt x="40586" y="9737"/>
                </a:lnTo>
                <a:lnTo>
                  <a:pt x="41579" y="11280"/>
                </a:lnTo>
                <a:lnTo>
                  <a:pt x="42531" y="12903"/>
                </a:lnTo>
                <a:lnTo>
                  <a:pt x="43443" y="14632"/>
                </a:lnTo>
                <a:lnTo>
                  <a:pt x="44315" y="16442"/>
                </a:lnTo>
                <a:lnTo>
                  <a:pt x="45133" y="18330"/>
                </a:lnTo>
                <a:lnTo>
                  <a:pt x="45911" y="20299"/>
                </a:lnTo>
                <a:lnTo>
                  <a:pt x="46622" y="22348"/>
                </a:lnTo>
                <a:lnTo>
                  <a:pt x="47293" y="24476"/>
                </a:lnTo>
                <a:lnTo>
                  <a:pt x="47910" y="26658"/>
                </a:lnTo>
                <a:lnTo>
                  <a:pt x="48473" y="28892"/>
                </a:lnTo>
                <a:lnTo>
                  <a:pt x="48970" y="31180"/>
                </a:lnTo>
                <a:lnTo>
                  <a:pt x="49412" y="33522"/>
                </a:lnTo>
                <a:lnTo>
                  <a:pt x="49801" y="35889"/>
                </a:lnTo>
                <a:lnTo>
                  <a:pt x="50123" y="38310"/>
                </a:lnTo>
                <a:lnTo>
                  <a:pt x="50378" y="40731"/>
                </a:lnTo>
                <a:lnTo>
                  <a:pt x="50579" y="43206"/>
                </a:lnTo>
                <a:lnTo>
                  <a:pt x="50714" y="45680"/>
                </a:lnTo>
                <a:lnTo>
                  <a:pt x="50794" y="48181"/>
                </a:lnTo>
                <a:lnTo>
                  <a:pt x="51119" y="51479"/>
                </a:lnTo>
                <a:lnTo>
                  <a:pt x="25656" y="49883"/>
                </a:lnTo>
                <a:lnTo>
                  <a:pt x="0" y="50973"/>
                </a:lnTo>
              </a:path>
            </a:pathLst>
          </a:custGeom>
          <a:solidFill>
            <a:srgbClr val="B2B2B2"/>
          </a:solidFill>
          <a:ln w="9525" cap="flat" cmpd="sng">
            <a:solidFill>
              <a:srgbClr val="000000"/>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264" name="Google Shape;264;p6"/>
          <p:cNvSpPr/>
          <p:nvPr/>
        </p:nvSpPr>
        <p:spPr>
          <a:xfrm>
            <a:off x="1483746" y="3907053"/>
            <a:ext cx="235440" cy="235440"/>
          </a:xfrm>
          <a:prstGeom prst="smileyFace">
            <a:avLst>
              <a:gd name="adj" fmla="val 9282"/>
            </a:avLst>
          </a:prstGeom>
          <a:solidFill>
            <a:srgbClr val="B2B2B2"/>
          </a:solidFill>
          <a:ln w="9525" cap="flat" cmpd="sng">
            <a:solidFill>
              <a:srgbClr val="999999"/>
            </a:solidFill>
            <a:prstDash val="solid"/>
            <a:round/>
            <a:headEnd type="none" w="sm" len="sm"/>
            <a:tailEnd type="none" w="sm" len="sm"/>
          </a:ln>
        </p:spPr>
        <p:txBody>
          <a:bodyPr spcFirstLastPara="1" wrap="square" lIns="91425" tIns="75600" rIns="91425" bIns="75600"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000000"/>
              </a:solidFill>
              <a:latin typeface="Arial"/>
              <a:ea typeface="Arial"/>
              <a:cs typeface="Arial"/>
              <a:sym typeface="Arial"/>
            </a:endParaRPr>
          </a:p>
        </p:txBody>
      </p:sp>
      <p:sp>
        <p:nvSpPr>
          <p:cNvPr id="265" name="Google Shape;265;p6"/>
          <p:cNvSpPr/>
          <p:nvPr/>
        </p:nvSpPr>
        <p:spPr>
          <a:xfrm>
            <a:off x="1530906" y="4142853"/>
            <a:ext cx="156960" cy="313920"/>
          </a:xfrm>
          <a:prstGeom prst="ellipse">
            <a:avLst/>
          </a:prstGeom>
          <a:solidFill>
            <a:srgbClr val="B2B2B2"/>
          </a:solidFill>
          <a:ln w="9525"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000000"/>
              </a:solidFill>
              <a:latin typeface="Arial"/>
              <a:ea typeface="Arial"/>
              <a:cs typeface="Arial"/>
              <a:sym typeface="Arial"/>
            </a:endParaRPr>
          </a:p>
        </p:txBody>
      </p:sp>
      <p:cxnSp>
        <p:nvCxnSpPr>
          <p:cNvPr id="266" name="Google Shape;266;p6"/>
          <p:cNvCxnSpPr/>
          <p:nvPr/>
        </p:nvCxnSpPr>
        <p:spPr>
          <a:xfrm flipH="1">
            <a:off x="1481226" y="4425813"/>
            <a:ext cx="78120" cy="235440"/>
          </a:xfrm>
          <a:prstGeom prst="straightConnector1">
            <a:avLst/>
          </a:prstGeom>
          <a:noFill/>
          <a:ln w="19075" cap="flat" cmpd="sng">
            <a:solidFill>
              <a:srgbClr val="999999"/>
            </a:solidFill>
            <a:prstDash val="solid"/>
            <a:round/>
            <a:headEnd type="none" w="sm" len="sm"/>
            <a:tailEnd type="none" w="sm" len="sm"/>
          </a:ln>
        </p:spPr>
      </p:cxnSp>
      <p:cxnSp>
        <p:nvCxnSpPr>
          <p:cNvPr id="267" name="Google Shape;267;p6"/>
          <p:cNvCxnSpPr/>
          <p:nvPr/>
        </p:nvCxnSpPr>
        <p:spPr>
          <a:xfrm>
            <a:off x="1664826" y="4425813"/>
            <a:ext cx="78480" cy="235440"/>
          </a:xfrm>
          <a:prstGeom prst="straightConnector1">
            <a:avLst/>
          </a:prstGeom>
          <a:noFill/>
          <a:ln w="19075" cap="flat" cmpd="sng">
            <a:solidFill>
              <a:srgbClr val="999999"/>
            </a:solidFill>
            <a:prstDash val="solid"/>
            <a:round/>
            <a:headEnd type="none" w="sm" len="sm"/>
            <a:tailEnd type="none" w="sm" len="sm"/>
          </a:ln>
        </p:spPr>
      </p:cxnSp>
      <p:cxnSp>
        <p:nvCxnSpPr>
          <p:cNvPr id="268" name="Google Shape;268;p6"/>
          <p:cNvCxnSpPr/>
          <p:nvPr/>
        </p:nvCxnSpPr>
        <p:spPr>
          <a:xfrm rot="10800000">
            <a:off x="1027626" y="3072933"/>
            <a:ext cx="542880" cy="1231920"/>
          </a:xfrm>
          <a:prstGeom prst="straightConnector1">
            <a:avLst/>
          </a:prstGeom>
          <a:noFill/>
          <a:ln w="19075" cap="flat" cmpd="sng">
            <a:solidFill>
              <a:srgbClr val="000000"/>
            </a:solidFill>
            <a:prstDash val="dashDot"/>
            <a:round/>
            <a:headEnd type="none" w="sm" len="sm"/>
            <a:tailEnd type="none" w="sm" len="sm"/>
          </a:ln>
        </p:spPr>
      </p:cxnSp>
      <p:cxnSp>
        <p:nvCxnSpPr>
          <p:cNvPr id="269" name="Google Shape;269;p6"/>
          <p:cNvCxnSpPr/>
          <p:nvPr/>
        </p:nvCxnSpPr>
        <p:spPr>
          <a:xfrm rot="10800000" flipH="1">
            <a:off x="1633866" y="3094893"/>
            <a:ext cx="518760" cy="1239480"/>
          </a:xfrm>
          <a:prstGeom prst="straightConnector1">
            <a:avLst/>
          </a:prstGeom>
          <a:noFill/>
          <a:ln w="19075" cap="flat" cmpd="sng">
            <a:solidFill>
              <a:srgbClr val="000000"/>
            </a:solidFill>
            <a:prstDash val="dashDot"/>
            <a:round/>
            <a:headEnd type="none" w="sm" len="sm"/>
            <a:tailEnd type="none" w="sm" len="sm"/>
          </a:ln>
        </p:spPr>
      </p:cxnSp>
      <p:cxnSp>
        <p:nvCxnSpPr>
          <p:cNvPr id="270" name="Google Shape;270;p6"/>
          <p:cNvCxnSpPr/>
          <p:nvPr/>
        </p:nvCxnSpPr>
        <p:spPr>
          <a:xfrm rot="10800000" flipH="1">
            <a:off x="1687506" y="4174533"/>
            <a:ext cx="242640" cy="86040"/>
          </a:xfrm>
          <a:prstGeom prst="straightConnector1">
            <a:avLst/>
          </a:prstGeom>
          <a:noFill/>
          <a:ln w="19075" cap="flat" cmpd="sng">
            <a:solidFill>
              <a:srgbClr val="999999"/>
            </a:solidFill>
            <a:prstDash val="solid"/>
            <a:round/>
            <a:headEnd type="none" w="sm" len="sm"/>
            <a:tailEnd type="none" w="sm" len="sm"/>
          </a:ln>
        </p:spPr>
      </p:cxnSp>
      <p:cxnSp>
        <p:nvCxnSpPr>
          <p:cNvPr id="271" name="Google Shape;271;p6"/>
          <p:cNvCxnSpPr/>
          <p:nvPr/>
        </p:nvCxnSpPr>
        <p:spPr>
          <a:xfrm>
            <a:off x="1603626" y="4294053"/>
            <a:ext cx="360" cy="1051920"/>
          </a:xfrm>
          <a:prstGeom prst="straightConnector1">
            <a:avLst/>
          </a:prstGeom>
          <a:noFill/>
          <a:ln w="29150" cap="flat" cmpd="sng">
            <a:solidFill>
              <a:srgbClr val="000000"/>
            </a:solidFill>
            <a:prstDash val="solid"/>
            <a:round/>
            <a:headEnd type="none" w="sm" len="sm"/>
            <a:tailEnd type="triangle" w="med" len="med"/>
          </a:ln>
        </p:spPr>
      </p:cxnSp>
      <p:sp>
        <p:nvSpPr>
          <p:cNvPr id="272" name="Google Shape;272;p6"/>
          <p:cNvSpPr/>
          <p:nvPr/>
        </p:nvSpPr>
        <p:spPr>
          <a:xfrm>
            <a:off x="1570146" y="4292613"/>
            <a:ext cx="78120" cy="7812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1425" tIns="0" rIns="91425" bIns="0"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FFFFFF"/>
              </a:solidFill>
              <a:latin typeface="Arial"/>
              <a:ea typeface="Arial"/>
              <a:cs typeface="Arial"/>
              <a:sym typeface="Arial"/>
            </a:endParaRPr>
          </a:p>
        </p:txBody>
      </p:sp>
      <p:cxnSp>
        <p:nvCxnSpPr>
          <p:cNvPr id="273" name="Google Shape;273;p6"/>
          <p:cNvCxnSpPr/>
          <p:nvPr/>
        </p:nvCxnSpPr>
        <p:spPr>
          <a:xfrm rot="10800000">
            <a:off x="1293306" y="4174893"/>
            <a:ext cx="242280" cy="86040"/>
          </a:xfrm>
          <a:prstGeom prst="straightConnector1">
            <a:avLst/>
          </a:prstGeom>
          <a:noFill/>
          <a:ln w="19075" cap="flat" cmpd="sng">
            <a:solidFill>
              <a:srgbClr val="999999"/>
            </a:solidFill>
            <a:prstDash val="solid"/>
            <a:round/>
            <a:headEnd type="none" w="sm" len="sm"/>
            <a:tailEnd type="none" w="sm" len="sm"/>
          </a:ln>
        </p:spPr>
      </p:cxnSp>
      <p:sp>
        <p:nvSpPr>
          <p:cNvPr id="274" name="Google Shape;274;p6"/>
          <p:cNvSpPr/>
          <p:nvPr/>
        </p:nvSpPr>
        <p:spPr>
          <a:xfrm>
            <a:off x="1648626" y="4753053"/>
            <a:ext cx="345960" cy="3024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275" name="Google Shape;275;p6"/>
          <p:cNvCxnSpPr/>
          <p:nvPr/>
        </p:nvCxnSpPr>
        <p:spPr>
          <a:xfrm>
            <a:off x="1602546" y="3252933"/>
            <a:ext cx="360" cy="1051920"/>
          </a:xfrm>
          <a:prstGeom prst="straightConnector1">
            <a:avLst/>
          </a:prstGeom>
          <a:noFill/>
          <a:ln w="19075" cap="rnd" cmpd="sng">
            <a:solidFill>
              <a:srgbClr val="999999"/>
            </a:solidFill>
            <a:prstDash val="dashDot"/>
            <a:round/>
            <a:headEnd type="triangle" w="sm" len="sm"/>
            <a:tailEnd type="none" w="sm" len="sm"/>
          </a:ln>
        </p:spPr>
      </p:cxnSp>
      <p:sp>
        <p:nvSpPr>
          <p:cNvPr id="276" name="Google Shape;276;p6"/>
          <p:cNvSpPr/>
          <p:nvPr/>
        </p:nvSpPr>
        <p:spPr>
          <a:xfrm>
            <a:off x="2790906" y="1959813"/>
            <a:ext cx="1148760" cy="1123920"/>
          </a:xfrm>
          <a:custGeom>
            <a:avLst/>
            <a:gdLst/>
            <a:ahLst/>
            <a:cxnLst/>
            <a:rect l="l" t="t" r="r" b="b"/>
            <a:pathLst>
              <a:path w="51119" h="51479" extrusionOk="0">
                <a:moveTo>
                  <a:pt x="505" y="49697"/>
                </a:moveTo>
                <a:lnTo>
                  <a:pt x="545" y="47196"/>
                </a:lnTo>
                <a:lnTo>
                  <a:pt x="639" y="44722"/>
                </a:lnTo>
                <a:lnTo>
                  <a:pt x="800" y="42248"/>
                </a:lnTo>
                <a:lnTo>
                  <a:pt x="1028" y="39774"/>
                </a:lnTo>
                <a:lnTo>
                  <a:pt x="1310" y="37353"/>
                </a:lnTo>
                <a:lnTo>
                  <a:pt x="1659" y="34958"/>
                </a:lnTo>
                <a:lnTo>
                  <a:pt x="2061" y="32590"/>
                </a:lnTo>
                <a:lnTo>
                  <a:pt x="2531" y="30276"/>
                </a:lnTo>
                <a:lnTo>
                  <a:pt x="3054" y="27988"/>
                </a:lnTo>
                <a:lnTo>
                  <a:pt x="3630" y="25780"/>
                </a:lnTo>
                <a:lnTo>
                  <a:pt x="4274" y="23625"/>
                </a:lnTo>
                <a:lnTo>
                  <a:pt x="4958" y="21523"/>
                </a:lnTo>
                <a:lnTo>
                  <a:pt x="5696" y="19528"/>
                </a:lnTo>
                <a:lnTo>
                  <a:pt x="6488" y="17586"/>
                </a:lnTo>
                <a:lnTo>
                  <a:pt x="7333" y="15723"/>
                </a:lnTo>
                <a:lnTo>
                  <a:pt x="8218" y="13941"/>
                </a:lnTo>
                <a:lnTo>
                  <a:pt x="9144" y="12238"/>
                </a:lnTo>
                <a:lnTo>
                  <a:pt x="10123" y="10668"/>
                </a:lnTo>
                <a:lnTo>
                  <a:pt x="11129" y="9179"/>
                </a:lnTo>
                <a:lnTo>
                  <a:pt x="12175" y="7768"/>
                </a:lnTo>
                <a:lnTo>
                  <a:pt x="13248" y="6491"/>
                </a:lnTo>
                <a:lnTo>
                  <a:pt x="14362" y="5321"/>
                </a:lnTo>
                <a:lnTo>
                  <a:pt x="15502" y="4257"/>
                </a:lnTo>
                <a:lnTo>
                  <a:pt x="16669" y="3299"/>
                </a:lnTo>
                <a:lnTo>
                  <a:pt x="17849" y="2474"/>
                </a:lnTo>
                <a:lnTo>
                  <a:pt x="19057" y="1756"/>
                </a:lnTo>
                <a:lnTo>
                  <a:pt x="20277" y="1144"/>
                </a:lnTo>
                <a:lnTo>
                  <a:pt x="21511" y="692"/>
                </a:lnTo>
                <a:lnTo>
                  <a:pt x="22759" y="319"/>
                </a:lnTo>
                <a:lnTo>
                  <a:pt x="24020" y="106"/>
                </a:lnTo>
                <a:lnTo>
                  <a:pt x="25281" y="0"/>
                </a:lnTo>
                <a:lnTo>
                  <a:pt x="26528" y="27"/>
                </a:lnTo>
                <a:lnTo>
                  <a:pt x="27789" y="186"/>
                </a:lnTo>
                <a:lnTo>
                  <a:pt x="29037" y="452"/>
                </a:lnTo>
                <a:lnTo>
                  <a:pt x="30284" y="851"/>
                </a:lnTo>
                <a:lnTo>
                  <a:pt x="31518" y="1383"/>
                </a:lnTo>
                <a:lnTo>
                  <a:pt x="32739" y="2022"/>
                </a:lnTo>
                <a:lnTo>
                  <a:pt x="33933" y="2767"/>
                </a:lnTo>
                <a:lnTo>
                  <a:pt x="35113" y="3645"/>
                </a:lnTo>
                <a:lnTo>
                  <a:pt x="36267" y="4656"/>
                </a:lnTo>
                <a:lnTo>
                  <a:pt x="37393" y="5773"/>
                </a:lnTo>
                <a:lnTo>
                  <a:pt x="38493" y="6970"/>
                </a:lnTo>
                <a:lnTo>
                  <a:pt x="39553" y="8301"/>
                </a:lnTo>
                <a:lnTo>
                  <a:pt x="40586" y="9737"/>
                </a:lnTo>
                <a:lnTo>
                  <a:pt x="41579" y="11280"/>
                </a:lnTo>
                <a:lnTo>
                  <a:pt x="42531" y="12903"/>
                </a:lnTo>
                <a:lnTo>
                  <a:pt x="43443" y="14632"/>
                </a:lnTo>
                <a:lnTo>
                  <a:pt x="44315" y="16442"/>
                </a:lnTo>
                <a:lnTo>
                  <a:pt x="45133" y="18330"/>
                </a:lnTo>
                <a:lnTo>
                  <a:pt x="45911" y="20299"/>
                </a:lnTo>
                <a:lnTo>
                  <a:pt x="46622" y="22348"/>
                </a:lnTo>
                <a:lnTo>
                  <a:pt x="47293" y="24476"/>
                </a:lnTo>
                <a:lnTo>
                  <a:pt x="47910" y="26658"/>
                </a:lnTo>
                <a:lnTo>
                  <a:pt x="48473" y="28892"/>
                </a:lnTo>
                <a:lnTo>
                  <a:pt x="48970" y="31180"/>
                </a:lnTo>
                <a:lnTo>
                  <a:pt x="49412" y="33522"/>
                </a:lnTo>
                <a:lnTo>
                  <a:pt x="49801" y="35889"/>
                </a:lnTo>
                <a:lnTo>
                  <a:pt x="50123" y="38310"/>
                </a:lnTo>
                <a:lnTo>
                  <a:pt x="50378" y="40731"/>
                </a:lnTo>
                <a:lnTo>
                  <a:pt x="50579" y="43206"/>
                </a:lnTo>
                <a:lnTo>
                  <a:pt x="50714" y="45680"/>
                </a:lnTo>
                <a:lnTo>
                  <a:pt x="50794" y="48181"/>
                </a:lnTo>
                <a:lnTo>
                  <a:pt x="51119" y="51479"/>
                </a:lnTo>
                <a:lnTo>
                  <a:pt x="25656" y="49883"/>
                </a:lnTo>
                <a:lnTo>
                  <a:pt x="0" y="50973"/>
                </a:lnTo>
              </a:path>
            </a:pathLst>
          </a:custGeom>
          <a:solidFill>
            <a:srgbClr val="B2B2B2"/>
          </a:solidFill>
          <a:ln w="9525" cap="flat" cmpd="sng">
            <a:solidFill>
              <a:srgbClr val="000000"/>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277" name="Google Shape;277;p6"/>
          <p:cNvSpPr/>
          <p:nvPr/>
        </p:nvSpPr>
        <p:spPr>
          <a:xfrm>
            <a:off x="3258546" y="3907053"/>
            <a:ext cx="235800" cy="235440"/>
          </a:xfrm>
          <a:prstGeom prst="smileyFace">
            <a:avLst>
              <a:gd name="adj" fmla="val 9282"/>
            </a:avLst>
          </a:prstGeom>
          <a:solidFill>
            <a:srgbClr val="B2B2B2"/>
          </a:solidFill>
          <a:ln w="9525" cap="flat" cmpd="sng">
            <a:solidFill>
              <a:srgbClr val="999999"/>
            </a:solidFill>
            <a:prstDash val="solid"/>
            <a:round/>
            <a:headEnd type="none" w="sm" len="sm"/>
            <a:tailEnd type="none" w="sm" len="sm"/>
          </a:ln>
        </p:spPr>
        <p:txBody>
          <a:bodyPr spcFirstLastPara="1" wrap="square" lIns="91425" tIns="75600" rIns="91425" bIns="75600"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000000"/>
              </a:solidFill>
              <a:latin typeface="Arial"/>
              <a:ea typeface="Arial"/>
              <a:cs typeface="Arial"/>
              <a:sym typeface="Arial"/>
            </a:endParaRPr>
          </a:p>
        </p:txBody>
      </p:sp>
      <p:sp>
        <p:nvSpPr>
          <p:cNvPr id="278" name="Google Shape;278;p6"/>
          <p:cNvSpPr/>
          <p:nvPr/>
        </p:nvSpPr>
        <p:spPr>
          <a:xfrm>
            <a:off x="3305706" y="4142853"/>
            <a:ext cx="156960" cy="313920"/>
          </a:xfrm>
          <a:prstGeom prst="ellipse">
            <a:avLst/>
          </a:prstGeom>
          <a:solidFill>
            <a:srgbClr val="B2B2B2"/>
          </a:solidFill>
          <a:ln w="9525"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000000"/>
              </a:solidFill>
              <a:latin typeface="Arial"/>
              <a:ea typeface="Arial"/>
              <a:cs typeface="Arial"/>
              <a:sym typeface="Arial"/>
            </a:endParaRPr>
          </a:p>
        </p:txBody>
      </p:sp>
      <p:cxnSp>
        <p:nvCxnSpPr>
          <p:cNvPr id="279" name="Google Shape;279;p6"/>
          <p:cNvCxnSpPr/>
          <p:nvPr/>
        </p:nvCxnSpPr>
        <p:spPr>
          <a:xfrm flipH="1">
            <a:off x="3256026" y="4425813"/>
            <a:ext cx="78120" cy="235440"/>
          </a:xfrm>
          <a:prstGeom prst="straightConnector1">
            <a:avLst/>
          </a:prstGeom>
          <a:noFill/>
          <a:ln w="19075" cap="flat" cmpd="sng">
            <a:solidFill>
              <a:srgbClr val="999999"/>
            </a:solidFill>
            <a:prstDash val="solid"/>
            <a:round/>
            <a:headEnd type="none" w="sm" len="sm"/>
            <a:tailEnd type="none" w="sm" len="sm"/>
          </a:ln>
        </p:spPr>
      </p:cxnSp>
      <p:cxnSp>
        <p:nvCxnSpPr>
          <p:cNvPr id="280" name="Google Shape;280;p6"/>
          <p:cNvCxnSpPr/>
          <p:nvPr/>
        </p:nvCxnSpPr>
        <p:spPr>
          <a:xfrm>
            <a:off x="3439626" y="4425813"/>
            <a:ext cx="78480" cy="235440"/>
          </a:xfrm>
          <a:prstGeom prst="straightConnector1">
            <a:avLst/>
          </a:prstGeom>
          <a:noFill/>
          <a:ln w="19075" cap="flat" cmpd="sng">
            <a:solidFill>
              <a:srgbClr val="999999"/>
            </a:solidFill>
            <a:prstDash val="solid"/>
            <a:round/>
            <a:headEnd type="none" w="sm" len="sm"/>
            <a:tailEnd type="none" w="sm" len="sm"/>
          </a:ln>
        </p:spPr>
      </p:cxnSp>
      <p:cxnSp>
        <p:nvCxnSpPr>
          <p:cNvPr id="281" name="Google Shape;281;p6"/>
          <p:cNvCxnSpPr/>
          <p:nvPr/>
        </p:nvCxnSpPr>
        <p:spPr>
          <a:xfrm rot="10800000">
            <a:off x="2802426" y="3072933"/>
            <a:ext cx="542880" cy="1231920"/>
          </a:xfrm>
          <a:prstGeom prst="straightConnector1">
            <a:avLst/>
          </a:prstGeom>
          <a:noFill/>
          <a:ln w="19075" cap="flat" cmpd="sng">
            <a:solidFill>
              <a:srgbClr val="000000"/>
            </a:solidFill>
            <a:prstDash val="dashDot"/>
            <a:round/>
            <a:headEnd type="none" w="sm" len="sm"/>
            <a:tailEnd type="none" w="sm" len="sm"/>
          </a:ln>
        </p:spPr>
      </p:cxnSp>
      <p:cxnSp>
        <p:nvCxnSpPr>
          <p:cNvPr id="282" name="Google Shape;282;p6"/>
          <p:cNvCxnSpPr/>
          <p:nvPr/>
        </p:nvCxnSpPr>
        <p:spPr>
          <a:xfrm rot="10800000" flipH="1">
            <a:off x="3410466" y="3094893"/>
            <a:ext cx="519120" cy="1239480"/>
          </a:xfrm>
          <a:prstGeom prst="straightConnector1">
            <a:avLst/>
          </a:prstGeom>
          <a:noFill/>
          <a:ln w="19075" cap="flat" cmpd="sng">
            <a:solidFill>
              <a:srgbClr val="000000"/>
            </a:solidFill>
            <a:prstDash val="dashDot"/>
            <a:round/>
            <a:headEnd type="none" w="sm" len="sm"/>
            <a:tailEnd type="none" w="sm" len="sm"/>
          </a:ln>
        </p:spPr>
      </p:cxnSp>
      <p:cxnSp>
        <p:nvCxnSpPr>
          <p:cNvPr id="283" name="Google Shape;283;p6"/>
          <p:cNvCxnSpPr/>
          <p:nvPr/>
        </p:nvCxnSpPr>
        <p:spPr>
          <a:xfrm rot="10800000" flipH="1">
            <a:off x="3462306" y="4174533"/>
            <a:ext cx="242640" cy="86040"/>
          </a:xfrm>
          <a:prstGeom prst="straightConnector1">
            <a:avLst/>
          </a:prstGeom>
          <a:noFill/>
          <a:ln w="19075" cap="flat" cmpd="sng">
            <a:solidFill>
              <a:srgbClr val="999999"/>
            </a:solidFill>
            <a:prstDash val="solid"/>
            <a:round/>
            <a:headEnd type="none" w="sm" len="sm"/>
            <a:tailEnd type="none" w="sm" len="sm"/>
          </a:ln>
        </p:spPr>
      </p:cxnSp>
      <p:cxnSp>
        <p:nvCxnSpPr>
          <p:cNvPr id="284" name="Google Shape;284;p6"/>
          <p:cNvCxnSpPr/>
          <p:nvPr/>
        </p:nvCxnSpPr>
        <p:spPr>
          <a:xfrm>
            <a:off x="3378426" y="4294053"/>
            <a:ext cx="360" cy="1051920"/>
          </a:xfrm>
          <a:prstGeom prst="straightConnector1">
            <a:avLst/>
          </a:prstGeom>
          <a:noFill/>
          <a:ln w="29150" cap="flat" cmpd="sng">
            <a:solidFill>
              <a:srgbClr val="000000"/>
            </a:solidFill>
            <a:prstDash val="solid"/>
            <a:round/>
            <a:headEnd type="none" w="sm" len="sm"/>
            <a:tailEnd type="triangle" w="med" len="med"/>
          </a:ln>
        </p:spPr>
      </p:cxnSp>
      <p:sp>
        <p:nvSpPr>
          <p:cNvPr id="285" name="Google Shape;285;p6"/>
          <p:cNvSpPr/>
          <p:nvPr/>
        </p:nvSpPr>
        <p:spPr>
          <a:xfrm>
            <a:off x="3344946" y="4292613"/>
            <a:ext cx="78120" cy="7812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1425" tIns="0" rIns="91425" bIns="0"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FFFFFF"/>
              </a:solidFill>
              <a:latin typeface="Arial"/>
              <a:ea typeface="Arial"/>
              <a:cs typeface="Arial"/>
              <a:sym typeface="Arial"/>
            </a:endParaRPr>
          </a:p>
        </p:txBody>
      </p:sp>
      <p:cxnSp>
        <p:nvCxnSpPr>
          <p:cNvPr id="286" name="Google Shape;286;p6"/>
          <p:cNvCxnSpPr/>
          <p:nvPr/>
        </p:nvCxnSpPr>
        <p:spPr>
          <a:xfrm rot="10800000">
            <a:off x="3068106" y="4174893"/>
            <a:ext cx="242280" cy="86040"/>
          </a:xfrm>
          <a:prstGeom prst="straightConnector1">
            <a:avLst/>
          </a:prstGeom>
          <a:noFill/>
          <a:ln w="19075" cap="flat" cmpd="sng">
            <a:solidFill>
              <a:srgbClr val="999999"/>
            </a:solidFill>
            <a:prstDash val="solid"/>
            <a:round/>
            <a:headEnd type="none" w="sm" len="sm"/>
            <a:tailEnd type="none" w="sm" len="sm"/>
          </a:ln>
        </p:spPr>
      </p:cxnSp>
      <p:sp>
        <p:nvSpPr>
          <p:cNvPr id="287" name="Google Shape;287;p6"/>
          <p:cNvSpPr/>
          <p:nvPr/>
        </p:nvSpPr>
        <p:spPr>
          <a:xfrm>
            <a:off x="3609546" y="4825413"/>
            <a:ext cx="1098360" cy="3024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288" name="Google Shape;288;p6"/>
          <p:cNvCxnSpPr/>
          <p:nvPr/>
        </p:nvCxnSpPr>
        <p:spPr>
          <a:xfrm>
            <a:off x="3377706" y="3252933"/>
            <a:ext cx="360" cy="1051920"/>
          </a:xfrm>
          <a:prstGeom prst="straightConnector1">
            <a:avLst/>
          </a:prstGeom>
          <a:noFill/>
          <a:ln w="19075" cap="rnd" cmpd="sng">
            <a:solidFill>
              <a:srgbClr val="999999"/>
            </a:solidFill>
            <a:prstDash val="dashDot"/>
            <a:round/>
            <a:headEnd type="triangle" w="sm" len="sm"/>
            <a:tailEnd type="none" w="sm" len="sm"/>
          </a:ln>
        </p:spPr>
      </p:cxnSp>
      <p:sp>
        <p:nvSpPr>
          <p:cNvPr id="289" name="Google Shape;289;p6"/>
          <p:cNvSpPr/>
          <p:nvPr/>
        </p:nvSpPr>
        <p:spPr>
          <a:xfrm>
            <a:off x="4588026" y="1959813"/>
            <a:ext cx="1148760" cy="1123920"/>
          </a:xfrm>
          <a:custGeom>
            <a:avLst/>
            <a:gdLst/>
            <a:ahLst/>
            <a:cxnLst/>
            <a:rect l="l" t="t" r="r" b="b"/>
            <a:pathLst>
              <a:path w="51119" h="51479" extrusionOk="0">
                <a:moveTo>
                  <a:pt x="505" y="49697"/>
                </a:moveTo>
                <a:lnTo>
                  <a:pt x="545" y="47196"/>
                </a:lnTo>
                <a:lnTo>
                  <a:pt x="639" y="44722"/>
                </a:lnTo>
                <a:lnTo>
                  <a:pt x="800" y="42248"/>
                </a:lnTo>
                <a:lnTo>
                  <a:pt x="1028" y="39774"/>
                </a:lnTo>
                <a:lnTo>
                  <a:pt x="1310" y="37353"/>
                </a:lnTo>
                <a:lnTo>
                  <a:pt x="1659" y="34958"/>
                </a:lnTo>
                <a:lnTo>
                  <a:pt x="2061" y="32590"/>
                </a:lnTo>
                <a:lnTo>
                  <a:pt x="2531" y="30276"/>
                </a:lnTo>
                <a:lnTo>
                  <a:pt x="3054" y="27988"/>
                </a:lnTo>
                <a:lnTo>
                  <a:pt x="3630" y="25780"/>
                </a:lnTo>
                <a:lnTo>
                  <a:pt x="4274" y="23625"/>
                </a:lnTo>
                <a:lnTo>
                  <a:pt x="4958" y="21523"/>
                </a:lnTo>
                <a:lnTo>
                  <a:pt x="5696" y="19528"/>
                </a:lnTo>
                <a:lnTo>
                  <a:pt x="6488" y="17586"/>
                </a:lnTo>
                <a:lnTo>
                  <a:pt x="7333" y="15723"/>
                </a:lnTo>
                <a:lnTo>
                  <a:pt x="8218" y="13941"/>
                </a:lnTo>
                <a:lnTo>
                  <a:pt x="9144" y="12238"/>
                </a:lnTo>
                <a:lnTo>
                  <a:pt x="10123" y="10668"/>
                </a:lnTo>
                <a:lnTo>
                  <a:pt x="11129" y="9179"/>
                </a:lnTo>
                <a:lnTo>
                  <a:pt x="12175" y="7768"/>
                </a:lnTo>
                <a:lnTo>
                  <a:pt x="13248" y="6491"/>
                </a:lnTo>
                <a:lnTo>
                  <a:pt x="14362" y="5321"/>
                </a:lnTo>
                <a:lnTo>
                  <a:pt x="15502" y="4257"/>
                </a:lnTo>
                <a:lnTo>
                  <a:pt x="16669" y="3299"/>
                </a:lnTo>
                <a:lnTo>
                  <a:pt x="17849" y="2474"/>
                </a:lnTo>
                <a:lnTo>
                  <a:pt x="19057" y="1756"/>
                </a:lnTo>
                <a:lnTo>
                  <a:pt x="20277" y="1144"/>
                </a:lnTo>
                <a:lnTo>
                  <a:pt x="21511" y="692"/>
                </a:lnTo>
                <a:lnTo>
                  <a:pt x="22759" y="319"/>
                </a:lnTo>
                <a:lnTo>
                  <a:pt x="24020" y="106"/>
                </a:lnTo>
                <a:lnTo>
                  <a:pt x="25281" y="0"/>
                </a:lnTo>
                <a:lnTo>
                  <a:pt x="26528" y="27"/>
                </a:lnTo>
                <a:lnTo>
                  <a:pt x="27789" y="186"/>
                </a:lnTo>
                <a:lnTo>
                  <a:pt x="29037" y="452"/>
                </a:lnTo>
                <a:lnTo>
                  <a:pt x="30284" y="851"/>
                </a:lnTo>
                <a:lnTo>
                  <a:pt x="31518" y="1383"/>
                </a:lnTo>
                <a:lnTo>
                  <a:pt x="32739" y="2022"/>
                </a:lnTo>
                <a:lnTo>
                  <a:pt x="33933" y="2767"/>
                </a:lnTo>
                <a:lnTo>
                  <a:pt x="35113" y="3645"/>
                </a:lnTo>
                <a:lnTo>
                  <a:pt x="36267" y="4656"/>
                </a:lnTo>
                <a:lnTo>
                  <a:pt x="37393" y="5773"/>
                </a:lnTo>
                <a:lnTo>
                  <a:pt x="38493" y="6970"/>
                </a:lnTo>
                <a:lnTo>
                  <a:pt x="39553" y="8301"/>
                </a:lnTo>
                <a:lnTo>
                  <a:pt x="40586" y="9737"/>
                </a:lnTo>
                <a:lnTo>
                  <a:pt x="41579" y="11280"/>
                </a:lnTo>
                <a:lnTo>
                  <a:pt x="42531" y="12903"/>
                </a:lnTo>
                <a:lnTo>
                  <a:pt x="43443" y="14632"/>
                </a:lnTo>
                <a:lnTo>
                  <a:pt x="44315" y="16442"/>
                </a:lnTo>
                <a:lnTo>
                  <a:pt x="45133" y="18330"/>
                </a:lnTo>
                <a:lnTo>
                  <a:pt x="45911" y="20299"/>
                </a:lnTo>
                <a:lnTo>
                  <a:pt x="46622" y="22348"/>
                </a:lnTo>
                <a:lnTo>
                  <a:pt x="47293" y="24476"/>
                </a:lnTo>
                <a:lnTo>
                  <a:pt x="47910" y="26658"/>
                </a:lnTo>
                <a:lnTo>
                  <a:pt x="48473" y="28892"/>
                </a:lnTo>
                <a:lnTo>
                  <a:pt x="48970" y="31180"/>
                </a:lnTo>
                <a:lnTo>
                  <a:pt x="49412" y="33522"/>
                </a:lnTo>
                <a:lnTo>
                  <a:pt x="49801" y="35889"/>
                </a:lnTo>
                <a:lnTo>
                  <a:pt x="50123" y="38310"/>
                </a:lnTo>
                <a:lnTo>
                  <a:pt x="50378" y="40731"/>
                </a:lnTo>
                <a:lnTo>
                  <a:pt x="50579" y="43206"/>
                </a:lnTo>
                <a:lnTo>
                  <a:pt x="50714" y="45680"/>
                </a:lnTo>
                <a:lnTo>
                  <a:pt x="50794" y="48181"/>
                </a:lnTo>
                <a:lnTo>
                  <a:pt x="51119" y="51479"/>
                </a:lnTo>
                <a:lnTo>
                  <a:pt x="25656" y="49883"/>
                </a:lnTo>
                <a:lnTo>
                  <a:pt x="0" y="50973"/>
                </a:lnTo>
              </a:path>
            </a:pathLst>
          </a:custGeom>
          <a:solidFill>
            <a:srgbClr val="B2B2B2"/>
          </a:solidFill>
          <a:ln w="9525" cap="flat" cmpd="sng">
            <a:solidFill>
              <a:srgbClr val="000000"/>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290" name="Google Shape;290;p6"/>
          <p:cNvSpPr/>
          <p:nvPr/>
        </p:nvSpPr>
        <p:spPr>
          <a:xfrm>
            <a:off x="5055666" y="3907053"/>
            <a:ext cx="235800" cy="235440"/>
          </a:xfrm>
          <a:prstGeom prst="smileyFace">
            <a:avLst>
              <a:gd name="adj" fmla="val 9282"/>
            </a:avLst>
          </a:prstGeom>
          <a:solidFill>
            <a:srgbClr val="B2B2B2"/>
          </a:solidFill>
          <a:ln w="9525" cap="flat" cmpd="sng">
            <a:solidFill>
              <a:srgbClr val="999999"/>
            </a:solidFill>
            <a:prstDash val="solid"/>
            <a:round/>
            <a:headEnd type="none" w="sm" len="sm"/>
            <a:tailEnd type="none" w="sm" len="sm"/>
          </a:ln>
        </p:spPr>
        <p:txBody>
          <a:bodyPr spcFirstLastPara="1" wrap="square" lIns="91425" tIns="75600" rIns="91425" bIns="75600"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000000"/>
              </a:solidFill>
              <a:latin typeface="Arial"/>
              <a:ea typeface="Arial"/>
              <a:cs typeface="Arial"/>
              <a:sym typeface="Arial"/>
            </a:endParaRPr>
          </a:p>
        </p:txBody>
      </p:sp>
      <p:sp>
        <p:nvSpPr>
          <p:cNvPr id="291" name="Google Shape;291;p6"/>
          <p:cNvSpPr/>
          <p:nvPr/>
        </p:nvSpPr>
        <p:spPr>
          <a:xfrm>
            <a:off x="5102826" y="4142853"/>
            <a:ext cx="156960" cy="313920"/>
          </a:xfrm>
          <a:prstGeom prst="ellipse">
            <a:avLst/>
          </a:prstGeom>
          <a:solidFill>
            <a:srgbClr val="B2B2B2"/>
          </a:solidFill>
          <a:ln w="9525"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000000"/>
              </a:solidFill>
              <a:latin typeface="Arial"/>
              <a:ea typeface="Arial"/>
              <a:cs typeface="Arial"/>
              <a:sym typeface="Arial"/>
            </a:endParaRPr>
          </a:p>
        </p:txBody>
      </p:sp>
      <p:cxnSp>
        <p:nvCxnSpPr>
          <p:cNvPr id="292" name="Google Shape;292;p6"/>
          <p:cNvCxnSpPr/>
          <p:nvPr/>
        </p:nvCxnSpPr>
        <p:spPr>
          <a:xfrm flipH="1">
            <a:off x="5053146" y="4425813"/>
            <a:ext cx="78120" cy="235440"/>
          </a:xfrm>
          <a:prstGeom prst="straightConnector1">
            <a:avLst/>
          </a:prstGeom>
          <a:noFill/>
          <a:ln w="19075" cap="flat" cmpd="sng">
            <a:solidFill>
              <a:srgbClr val="999999"/>
            </a:solidFill>
            <a:prstDash val="solid"/>
            <a:round/>
            <a:headEnd type="none" w="sm" len="sm"/>
            <a:tailEnd type="none" w="sm" len="sm"/>
          </a:ln>
        </p:spPr>
      </p:cxnSp>
      <p:cxnSp>
        <p:nvCxnSpPr>
          <p:cNvPr id="293" name="Google Shape;293;p6"/>
          <p:cNvCxnSpPr/>
          <p:nvPr/>
        </p:nvCxnSpPr>
        <p:spPr>
          <a:xfrm>
            <a:off x="5237106" y="4425813"/>
            <a:ext cx="78120" cy="235440"/>
          </a:xfrm>
          <a:prstGeom prst="straightConnector1">
            <a:avLst/>
          </a:prstGeom>
          <a:noFill/>
          <a:ln w="19075" cap="flat" cmpd="sng">
            <a:solidFill>
              <a:srgbClr val="999999"/>
            </a:solidFill>
            <a:prstDash val="solid"/>
            <a:round/>
            <a:headEnd type="none" w="sm" len="sm"/>
            <a:tailEnd type="none" w="sm" len="sm"/>
          </a:ln>
        </p:spPr>
      </p:cxnSp>
      <p:cxnSp>
        <p:nvCxnSpPr>
          <p:cNvPr id="294" name="Google Shape;294;p6"/>
          <p:cNvCxnSpPr/>
          <p:nvPr/>
        </p:nvCxnSpPr>
        <p:spPr>
          <a:xfrm rot="10800000">
            <a:off x="4599546" y="3072933"/>
            <a:ext cx="543240" cy="1231920"/>
          </a:xfrm>
          <a:prstGeom prst="straightConnector1">
            <a:avLst/>
          </a:prstGeom>
          <a:noFill/>
          <a:ln w="19075" cap="flat" cmpd="sng">
            <a:solidFill>
              <a:srgbClr val="000000"/>
            </a:solidFill>
            <a:prstDash val="dashDot"/>
            <a:round/>
            <a:headEnd type="none" w="sm" len="sm"/>
            <a:tailEnd type="none" w="sm" len="sm"/>
          </a:ln>
        </p:spPr>
      </p:cxnSp>
      <p:cxnSp>
        <p:nvCxnSpPr>
          <p:cNvPr id="295" name="Google Shape;295;p6"/>
          <p:cNvCxnSpPr/>
          <p:nvPr/>
        </p:nvCxnSpPr>
        <p:spPr>
          <a:xfrm rot="10800000" flipH="1">
            <a:off x="5207586" y="3094893"/>
            <a:ext cx="519120" cy="1239480"/>
          </a:xfrm>
          <a:prstGeom prst="straightConnector1">
            <a:avLst/>
          </a:prstGeom>
          <a:noFill/>
          <a:ln w="19075" cap="flat" cmpd="sng">
            <a:solidFill>
              <a:srgbClr val="000000"/>
            </a:solidFill>
            <a:prstDash val="dashDot"/>
            <a:round/>
            <a:headEnd type="none" w="sm" len="sm"/>
            <a:tailEnd type="none" w="sm" len="sm"/>
          </a:ln>
        </p:spPr>
      </p:cxnSp>
      <p:cxnSp>
        <p:nvCxnSpPr>
          <p:cNvPr id="296" name="Google Shape;296;p6"/>
          <p:cNvCxnSpPr/>
          <p:nvPr/>
        </p:nvCxnSpPr>
        <p:spPr>
          <a:xfrm rot="10800000" flipH="1">
            <a:off x="5259426" y="4174533"/>
            <a:ext cx="242640" cy="86040"/>
          </a:xfrm>
          <a:prstGeom prst="straightConnector1">
            <a:avLst/>
          </a:prstGeom>
          <a:noFill/>
          <a:ln w="19075" cap="flat" cmpd="sng">
            <a:solidFill>
              <a:srgbClr val="999999"/>
            </a:solidFill>
            <a:prstDash val="solid"/>
            <a:round/>
            <a:headEnd type="none" w="sm" len="sm"/>
            <a:tailEnd type="none" w="sm" len="sm"/>
          </a:ln>
        </p:spPr>
      </p:cxnSp>
      <p:cxnSp>
        <p:nvCxnSpPr>
          <p:cNvPr id="297" name="Google Shape;297;p6"/>
          <p:cNvCxnSpPr/>
          <p:nvPr/>
        </p:nvCxnSpPr>
        <p:spPr>
          <a:xfrm>
            <a:off x="5175546" y="4294053"/>
            <a:ext cx="360" cy="1051920"/>
          </a:xfrm>
          <a:prstGeom prst="straightConnector1">
            <a:avLst/>
          </a:prstGeom>
          <a:noFill/>
          <a:ln w="29150" cap="flat" cmpd="sng">
            <a:solidFill>
              <a:srgbClr val="000000"/>
            </a:solidFill>
            <a:prstDash val="solid"/>
            <a:round/>
            <a:headEnd type="none" w="sm" len="sm"/>
            <a:tailEnd type="triangle" w="med" len="med"/>
          </a:ln>
        </p:spPr>
      </p:cxnSp>
      <p:sp>
        <p:nvSpPr>
          <p:cNvPr id="298" name="Google Shape;298;p6"/>
          <p:cNvSpPr/>
          <p:nvPr/>
        </p:nvSpPr>
        <p:spPr>
          <a:xfrm>
            <a:off x="5142066" y="4292613"/>
            <a:ext cx="78120" cy="7812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1425" tIns="0" rIns="91425" bIns="0"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FFFFFF"/>
              </a:solidFill>
              <a:latin typeface="Arial"/>
              <a:ea typeface="Arial"/>
              <a:cs typeface="Arial"/>
              <a:sym typeface="Arial"/>
            </a:endParaRPr>
          </a:p>
        </p:txBody>
      </p:sp>
      <p:cxnSp>
        <p:nvCxnSpPr>
          <p:cNvPr id="299" name="Google Shape;299;p6"/>
          <p:cNvCxnSpPr/>
          <p:nvPr/>
        </p:nvCxnSpPr>
        <p:spPr>
          <a:xfrm rot="10800000">
            <a:off x="4865226" y="4174893"/>
            <a:ext cx="242640" cy="86040"/>
          </a:xfrm>
          <a:prstGeom prst="straightConnector1">
            <a:avLst/>
          </a:prstGeom>
          <a:noFill/>
          <a:ln w="19075" cap="flat" cmpd="sng">
            <a:solidFill>
              <a:srgbClr val="999999"/>
            </a:solidFill>
            <a:prstDash val="solid"/>
            <a:round/>
            <a:headEnd type="none" w="sm" len="sm"/>
            <a:tailEnd type="none" w="sm" len="sm"/>
          </a:ln>
        </p:spPr>
      </p:cxnSp>
      <p:sp>
        <p:nvSpPr>
          <p:cNvPr id="300" name="Google Shape;300;p6"/>
          <p:cNvSpPr/>
          <p:nvPr/>
        </p:nvSpPr>
        <p:spPr>
          <a:xfrm>
            <a:off x="5406666" y="4825413"/>
            <a:ext cx="1098360" cy="3024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301" name="Google Shape;301;p6"/>
          <p:cNvCxnSpPr/>
          <p:nvPr/>
        </p:nvCxnSpPr>
        <p:spPr>
          <a:xfrm>
            <a:off x="5174826" y="3252933"/>
            <a:ext cx="360" cy="1051920"/>
          </a:xfrm>
          <a:prstGeom prst="straightConnector1">
            <a:avLst/>
          </a:prstGeom>
          <a:noFill/>
          <a:ln w="29150" cap="flat" cmpd="sng">
            <a:solidFill>
              <a:srgbClr val="000000"/>
            </a:solidFill>
            <a:prstDash val="solid"/>
            <a:round/>
            <a:headEnd type="triangle" w="sm" len="sm"/>
            <a:tailEnd type="none" w="sm" len="sm"/>
          </a:ln>
        </p:spPr>
      </p:cxnSp>
      <p:cxnSp>
        <p:nvCxnSpPr>
          <p:cNvPr id="302" name="Google Shape;302;p6"/>
          <p:cNvCxnSpPr/>
          <p:nvPr/>
        </p:nvCxnSpPr>
        <p:spPr>
          <a:xfrm rot="10800000" flipH="1">
            <a:off x="1609746" y="3246453"/>
            <a:ext cx="481680" cy="1124640"/>
          </a:xfrm>
          <a:prstGeom prst="straightConnector1">
            <a:avLst/>
          </a:prstGeom>
          <a:noFill/>
          <a:ln w="19075" cap="flat" cmpd="sng">
            <a:solidFill>
              <a:srgbClr val="000000"/>
            </a:solidFill>
            <a:prstDash val="solid"/>
            <a:round/>
            <a:headEnd type="none" w="sm" len="sm"/>
            <a:tailEnd type="triangle" w="med" len="med"/>
          </a:ln>
        </p:spPr>
      </p:cxnSp>
      <p:cxnSp>
        <p:nvCxnSpPr>
          <p:cNvPr id="303" name="Google Shape;303;p6"/>
          <p:cNvCxnSpPr/>
          <p:nvPr/>
        </p:nvCxnSpPr>
        <p:spPr>
          <a:xfrm rot="10800000">
            <a:off x="1102506" y="3263013"/>
            <a:ext cx="506880" cy="1108080"/>
          </a:xfrm>
          <a:prstGeom prst="straightConnector1">
            <a:avLst/>
          </a:prstGeom>
          <a:noFill/>
          <a:ln w="19075" cap="flat" cmpd="sng">
            <a:solidFill>
              <a:srgbClr val="000000"/>
            </a:solidFill>
            <a:prstDash val="solid"/>
            <a:round/>
            <a:headEnd type="none" w="sm" len="sm"/>
            <a:tailEnd type="triangle" w="med" len="med"/>
          </a:ln>
        </p:spPr>
      </p:cxnSp>
      <p:cxnSp>
        <p:nvCxnSpPr>
          <p:cNvPr id="304" name="Google Shape;304;p6"/>
          <p:cNvCxnSpPr/>
          <p:nvPr/>
        </p:nvCxnSpPr>
        <p:spPr>
          <a:xfrm rot="10800000">
            <a:off x="3353586" y="3206493"/>
            <a:ext cx="543240" cy="1231560"/>
          </a:xfrm>
          <a:prstGeom prst="straightConnector1">
            <a:avLst/>
          </a:prstGeom>
          <a:noFill/>
          <a:ln w="19075" cap="flat" cmpd="sng">
            <a:solidFill>
              <a:srgbClr val="000000"/>
            </a:solidFill>
            <a:prstDash val="dashDot"/>
            <a:round/>
            <a:headEnd type="none" w="sm" len="sm"/>
            <a:tailEnd type="none" w="sm" len="sm"/>
          </a:ln>
        </p:spPr>
      </p:cxnSp>
      <p:cxnSp>
        <p:nvCxnSpPr>
          <p:cNvPr id="305" name="Google Shape;305;p6"/>
          <p:cNvCxnSpPr/>
          <p:nvPr/>
        </p:nvCxnSpPr>
        <p:spPr>
          <a:xfrm rot="10800000" flipH="1">
            <a:off x="2939226" y="3021453"/>
            <a:ext cx="518760" cy="1239120"/>
          </a:xfrm>
          <a:prstGeom prst="straightConnector1">
            <a:avLst/>
          </a:prstGeom>
          <a:noFill/>
          <a:ln w="19075" cap="flat" cmpd="sng">
            <a:solidFill>
              <a:srgbClr val="000000"/>
            </a:solidFill>
            <a:prstDash val="dashDot"/>
            <a:round/>
            <a:headEnd type="none" w="sm" len="sm"/>
            <a:tailEnd type="none" w="sm" len="sm"/>
          </a:ln>
        </p:spPr>
      </p:cxnSp>
      <p:cxnSp>
        <p:nvCxnSpPr>
          <p:cNvPr id="306" name="Google Shape;306;p6"/>
          <p:cNvCxnSpPr/>
          <p:nvPr/>
        </p:nvCxnSpPr>
        <p:spPr>
          <a:xfrm rot="10800000" flipH="1">
            <a:off x="3411186" y="3841893"/>
            <a:ext cx="207360" cy="518040"/>
          </a:xfrm>
          <a:prstGeom prst="straightConnector1">
            <a:avLst/>
          </a:prstGeom>
          <a:noFill/>
          <a:ln w="19075" cap="flat" cmpd="sng">
            <a:solidFill>
              <a:srgbClr val="000000"/>
            </a:solidFill>
            <a:prstDash val="solid"/>
            <a:round/>
            <a:headEnd type="none" w="sm" len="sm"/>
            <a:tailEnd type="triangle" w="med" len="med"/>
          </a:ln>
        </p:spPr>
      </p:cxnSp>
      <p:cxnSp>
        <p:nvCxnSpPr>
          <p:cNvPr id="307" name="Google Shape;307;p6"/>
          <p:cNvCxnSpPr/>
          <p:nvPr/>
        </p:nvCxnSpPr>
        <p:spPr>
          <a:xfrm rot="10800000">
            <a:off x="3128946" y="3817773"/>
            <a:ext cx="255240" cy="553320"/>
          </a:xfrm>
          <a:prstGeom prst="straightConnector1">
            <a:avLst/>
          </a:prstGeom>
          <a:noFill/>
          <a:ln w="19075" cap="flat" cmpd="sng">
            <a:solidFill>
              <a:srgbClr val="000000"/>
            </a:solidFill>
            <a:prstDash val="solid"/>
            <a:round/>
            <a:headEnd type="none" w="sm" len="sm"/>
            <a:tailEnd type="triangle" w="med" len="med"/>
          </a:ln>
        </p:spPr>
      </p:cxnSp>
      <p:cxnSp>
        <p:nvCxnSpPr>
          <p:cNvPr id="308" name="Google Shape;308;p6"/>
          <p:cNvCxnSpPr/>
          <p:nvPr/>
        </p:nvCxnSpPr>
        <p:spPr>
          <a:xfrm>
            <a:off x="1029786" y="3246453"/>
            <a:ext cx="1214280" cy="360"/>
          </a:xfrm>
          <a:prstGeom prst="straightConnector1">
            <a:avLst/>
          </a:prstGeom>
          <a:noFill/>
          <a:ln w="9525" cap="flat" cmpd="sng">
            <a:solidFill>
              <a:srgbClr val="000000"/>
            </a:solidFill>
            <a:prstDash val="dashDot"/>
            <a:round/>
            <a:headEnd type="none" w="sm" len="sm"/>
            <a:tailEnd type="none" w="sm" len="sm"/>
          </a:ln>
        </p:spPr>
      </p:cxnSp>
      <p:sp>
        <p:nvSpPr>
          <p:cNvPr id="309" name="Google Shape;309;p6"/>
          <p:cNvSpPr/>
          <p:nvPr/>
        </p:nvSpPr>
        <p:spPr>
          <a:xfrm>
            <a:off x="742506" y="3707613"/>
            <a:ext cx="775800" cy="30204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span</a:t>
            </a:r>
            <a:endParaRPr lang="nl-NL" sz="1800" b="0" i="0" u="none" strike="noStrike" cap="none" noProof="0" dirty="0">
              <a:solidFill>
                <a:srgbClr val="000000"/>
              </a:solidFill>
              <a:latin typeface="Arial"/>
              <a:ea typeface="Arial"/>
              <a:cs typeface="Arial"/>
              <a:sym typeface="Arial"/>
            </a:endParaRPr>
          </a:p>
        </p:txBody>
      </p:sp>
      <p:sp>
        <p:nvSpPr>
          <p:cNvPr id="310" name="Google Shape;310;p6"/>
          <p:cNvSpPr/>
          <p:nvPr/>
        </p:nvSpPr>
        <p:spPr>
          <a:xfrm>
            <a:off x="1884065" y="3707613"/>
            <a:ext cx="839879" cy="30204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span</a:t>
            </a:r>
            <a:endParaRPr lang="nl-NL" sz="1800" b="0" i="0" u="none" strike="noStrike" cap="none" noProof="0" dirty="0">
              <a:solidFill>
                <a:srgbClr val="000000"/>
              </a:solidFill>
              <a:latin typeface="Arial"/>
              <a:ea typeface="Arial"/>
              <a:cs typeface="Arial"/>
              <a:sym typeface="Arial"/>
            </a:endParaRPr>
          </a:p>
        </p:txBody>
      </p:sp>
      <p:sp>
        <p:nvSpPr>
          <p:cNvPr id="311" name="Google Shape;311;p6"/>
          <p:cNvSpPr/>
          <p:nvPr/>
        </p:nvSpPr>
        <p:spPr>
          <a:xfrm>
            <a:off x="2522165" y="3928653"/>
            <a:ext cx="768781" cy="30204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span</a:t>
            </a:r>
            <a:endParaRPr lang="nl-NL" sz="1800" b="0" i="0" u="none" strike="noStrike" cap="none" noProof="0" dirty="0">
              <a:solidFill>
                <a:srgbClr val="000000"/>
              </a:solidFill>
              <a:latin typeface="Arial"/>
              <a:ea typeface="Arial"/>
              <a:cs typeface="Arial"/>
              <a:sym typeface="Arial"/>
            </a:endParaRPr>
          </a:p>
        </p:txBody>
      </p:sp>
      <p:sp>
        <p:nvSpPr>
          <p:cNvPr id="312" name="Google Shape;312;p6"/>
          <p:cNvSpPr/>
          <p:nvPr/>
        </p:nvSpPr>
        <p:spPr>
          <a:xfrm>
            <a:off x="3572106" y="3928653"/>
            <a:ext cx="869772" cy="30204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span</a:t>
            </a:r>
            <a:endParaRPr lang="nl-NL" sz="1800" b="0" i="0" u="none" strike="noStrike" cap="none" noProof="0" dirty="0">
              <a:solidFill>
                <a:srgbClr val="000000"/>
              </a:solidFill>
              <a:latin typeface="Arial"/>
              <a:ea typeface="Arial"/>
              <a:cs typeface="Arial"/>
              <a:sym typeface="Arial"/>
            </a:endParaRPr>
          </a:p>
        </p:txBody>
      </p:sp>
      <p:sp>
        <p:nvSpPr>
          <p:cNvPr id="313" name="Google Shape;313;p6"/>
          <p:cNvSpPr/>
          <p:nvPr/>
        </p:nvSpPr>
        <p:spPr>
          <a:xfrm>
            <a:off x="5158626" y="3344373"/>
            <a:ext cx="705960" cy="30204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span</a:t>
            </a:r>
            <a:endParaRPr lang="nl-NL" sz="1800" b="0" i="0" u="none" strike="noStrike" cap="none" noProof="0" dirty="0">
              <a:solidFill>
                <a:srgbClr val="000000"/>
              </a:solidFill>
              <a:latin typeface="Arial"/>
              <a:ea typeface="Arial"/>
              <a:cs typeface="Arial"/>
              <a:sym typeface="Arial"/>
            </a:endParaRPr>
          </a:p>
        </p:txBody>
      </p:sp>
      <p:sp>
        <p:nvSpPr>
          <p:cNvPr id="314" name="Google Shape;314;p6"/>
          <p:cNvSpPr/>
          <p:nvPr/>
        </p:nvSpPr>
        <p:spPr>
          <a:xfrm>
            <a:off x="6518346" y="1959813"/>
            <a:ext cx="1149120" cy="1123920"/>
          </a:xfrm>
          <a:custGeom>
            <a:avLst/>
            <a:gdLst/>
            <a:ahLst/>
            <a:cxnLst/>
            <a:rect l="l" t="t" r="r" b="b"/>
            <a:pathLst>
              <a:path w="51119" h="51479" extrusionOk="0">
                <a:moveTo>
                  <a:pt x="505" y="49697"/>
                </a:moveTo>
                <a:lnTo>
                  <a:pt x="545" y="47196"/>
                </a:lnTo>
                <a:lnTo>
                  <a:pt x="639" y="44722"/>
                </a:lnTo>
                <a:lnTo>
                  <a:pt x="800" y="42248"/>
                </a:lnTo>
                <a:lnTo>
                  <a:pt x="1028" y="39774"/>
                </a:lnTo>
                <a:lnTo>
                  <a:pt x="1310" y="37353"/>
                </a:lnTo>
                <a:lnTo>
                  <a:pt x="1659" y="34958"/>
                </a:lnTo>
                <a:lnTo>
                  <a:pt x="2061" y="32590"/>
                </a:lnTo>
                <a:lnTo>
                  <a:pt x="2531" y="30276"/>
                </a:lnTo>
                <a:lnTo>
                  <a:pt x="3054" y="27988"/>
                </a:lnTo>
                <a:lnTo>
                  <a:pt x="3630" y="25780"/>
                </a:lnTo>
                <a:lnTo>
                  <a:pt x="4274" y="23625"/>
                </a:lnTo>
                <a:lnTo>
                  <a:pt x="4958" y="21523"/>
                </a:lnTo>
                <a:lnTo>
                  <a:pt x="5696" y="19528"/>
                </a:lnTo>
                <a:lnTo>
                  <a:pt x="6488" y="17586"/>
                </a:lnTo>
                <a:lnTo>
                  <a:pt x="7333" y="15723"/>
                </a:lnTo>
                <a:lnTo>
                  <a:pt x="8218" y="13941"/>
                </a:lnTo>
                <a:lnTo>
                  <a:pt x="9144" y="12238"/>
                </a:lnTo>
                <a:lnTo>
                  <a:pt x="10123" y="10668"/>
                </a:lnTo>
                <a:lnTo>
                  <a:pt x="11129" y="9179"/>
                </a:lnTo>
                <a:lnTo>
                  <a:pt x="12175" y="7768"/>
                </a:lnTo>
                <a:lnTo>
                  <a:pt x="13248" y="6491"/>
                </a:lnTo>
                <a:lnTo>
                  <a:pt x="14362" y="5321"/>
                </a:lnTo>
                <a:lnTo>
                  <a:pt x="15502" y="4257"/>
                </a:lnTo>
                <a:lnTo>
                  <a:pt x="16669" y="3299"/>
                </a:lnTo>
                <a:lnTo>
                  <a:pt x="17849" y="2474"/>
                </a:lnTo>
                <a:lnTo>
                  <a:pt x="19057" y="1756"/>
                </a:lnTo>
                <a:lnTo>
                  <a:pt x="20277" y="1144"/>
                </a:lnTo>
                <a:lnTo>
                  <a:pt x="21511" y="692"/>
                </a:lnTo>
                <a:lnTo>
                  <a:pt x="22759" y="319"/>
                </a:lnTo>
                <a:lnTo>
                  <a:pt x="24020" y="106"/>
                </a:lnTo>
                <a:lnTo>
                  <a:pt x="25281" y="0"/>
                </a:lnTo>
                <a:lnTo>
                  <a:pt x="26528" y="27"/>
                </a:lnTo>
                <a:lnTo>
                  <a:pt x="27789" y="186"/>
                </a:lnTo>
                <a:lnTo>
                  <a:pt x="29037" y="452"/>
                </a:lnTo>
                <a:lnTo>
                  <a:pt x="30284" y="851"/>
                </a:lnTo>
                <a:lnTo>
                  <a:pt x="31518" y="1383"/>
                </a:lnTo>
                <a:lnTo>
                  <a:pt x="32739" y="2022"/>
                </a:lnTo>
                <a:lnTo>
                  <a:pt x="33933" y="2767"/>
                </a:lnTo>
                <a:lnTo>
                  <a:pt x="35113" y="3645"/>
                </a:lnTo>
                <a:lnTo>
                  <a:pt x="36267" y="4656"/>
                </a:lnTo>
                <a:lnTo>
                  <a:pt x="37393" y="5773"/>
                </a:lnTo>
                <a:lnTo>
                  <a:pt x="38493" y="6970"/>
                </a:lnTo>
                <a:lnTo>
                  <a:pt x="39553" y="8301"/>
                </a:lnTo>
                <a:lnTo>
                  <a:pt x="40586" y="9737"/>
                </a:lnTo>
                <a:lnTo>
                  <a:pt x="41579" y="11280"/>
                </a:lnTo>
                <a:lnTo>
                  <a:pt x="42531" y="12903"/>
                </a:lnTo>
                <a:lnTo>
                  <a:pt x="43443" y="14632"/>
                </a:lnTo>
                <a:lnTo>
                  <a:pt x="44315" y="16442"/>
                </a:lnTo>
                <a:lnTo>
                  <a:pt x="45133" y="18330"/>
                </a:lnTo>
                <a:lnTo>
                  <a:pt x="45911" y="20299"/>
                </a:lnTo>
                <a:lnTo>
                  <a:pt x="46622" y="22348"/>
                </a:lnTo>
                <a:lnTo>
                  <a:pt x="47293" y="24476"/>
                </a:lnTo>
                <a:lnTo>
                  <a:pt x="47910" y="26658"/>
                </a:lnTo>
                <a:lnTo>
                  <a:pt x="48473" y="28892"/>
                </a:lnTo>
                <a:lnTo>
                  <a:pt x="48970" y="31180"/>
                </a:lnTo>
                <a:lnTo>
                  <a:pt x="49412" y="33522"/>
                </a:lnTo>
                <a:lnTo>
                  <a:pt x="49801" y="35889"/>
                </a:lnTo>
                <a:lnTo>
                  <a:pt x="50123" y="38310"/>
                </a:lnTo>
                <a:lnTo>
                  <a:pt x="50378" y="40731"/>
                </a:lnTo>
                <a:lnTo>
                  <a:pt x="50579" y="43206"/>
                </a:lnTo>
                <a:lnTo>
                  <a:pt x="50714" y="45680"/>
                </a:lnTo>
                <a:lnTo>
                  <a:pt x="50794" y="48181"/>
                </a:lnTo>
                <a:lnTo>
                  <a:pt x="51119" y="51479"/>
                </a:lnTo>
                <a:lnTo>
                  <a:pt x="25656" y="49883"/>
                </a:lnTo>
                <a:lnTo>
                  <a:pt x="0" y="50973"/>
                </a:lnTo>
              </a:path>
            </a:pathLst>
          </a:custGeom>
          <a:solidFill>
            <a:srgbClr val="B2B2B2"/>
          </a:solidFill>
          <a:ln w="9525" cap="flat" cmpd="sng">
            <a:solidFill>
              <a:srgbClr val="000000"/>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315" name="Google Shape;315;p6"/>
          <p:cNvSpPr/>
          <p:nvPr/>
        </p:nvSpPr>
        <p:spPr>
          <a:xfrm>
            <a:off x="6985986" y="3907053"/>
            <a:ext cx="235440" cy="235440"/>
          </a:xfrm>
          <a:prstGeom prst="smileyFace">
            <a:avLst>
              <a:gd name="adj" fmla="val 9282"/>
            </a:avLst>
          </a:prstGeom>
          <a:solidFill>
            <a:srgbClr val="B2B2B2"/>
          </a:solidFill>
          <a:ln w="9525" cap="flat" cmpd="sng">
            <a:solidFill>
              <a:srgbClr val="999999"/>
            </a:solidFill>
            <a:prstDash val="solid"/>
            <a:round/>
            <a:headEnd type="none" w="sm" len="sm"/>
            <a:tailEnd type="none" w="sm" len="sm"/>
          </a:ln>
        </p:spPr>
        <p:txBody>
          <a:bodyPr spcFirstLastPara="1" wrap="square" lIns="91425" tIns="75600" rIns="91425" bIns="75600"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000000"/>
              </a:solidFill>
              <a:latin typeface="Arial"/>
              <a:ea typeface="Arial"/>
              <a:cs typeface="Arial"/>
              <a:sym typeface="Arial"/>
            </a:endParaRPr>
          </a:p>
        </p:txBody>
      </p:sp>
      <p:sp>
        <p:nvSpPr>
          <p:cNvPr id="316" name="Google Shape;316;p6"/>
          <p:cNvSpPr/>
          <p:nvPr/>
        </p:nvSpPr>
        <p:spPr>
          <a:xfrm>
            <a:off x="7033146" y="4142853"/>
            <a:ext cx="156960" cy="313920"/>
          </a:xfrm>
          <a:prstGeom prst="ellipse">
            <a:avLst/>
          </a:prstGeom>
          <a:solidFill>
            <a:srgbClr val="B2B2B2"/>
          </a:solidFill>
          <a:ln w="9525"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000000"/>
              </a:solidFill>
              <a:latin typeface="Arial"/>
              <a:ea typeface="Arial"/>
              <a:cs typeface="Arial"/>
              <a:sym typeface="Arial"/>
            </a:endParaRPr>
          </a:p>
        </p:txBody>
      </p:sp>
      <p:cxnSp>
        <p:nvCxnSpPr>
          <p:cNvPr id="317" name="Google Shape;317;p6"/>
          <p:cNvCxnSpPr/>
          <p:nvPr/>
        </p:nvCxnSpPr>
        <p:spPr>
          <a:xfrm flipH="1">
            <a:off x="6984906" y="4425813"/>
            <a:ext cx="78480" cy="235440"/>
          </a:xfrm>
          <a:prstGeom prst="straightConnector1">
            <a:avLst/>
          </a:prstGeom>
          <a:noFill/>
          <a:ln w="19075" cap="flat" cmpd="sng">
            <a:solidFill>
              <a:srgbClr val="999999"/>
            </a:solidFill>
            <a:prstDash val="solid"/>
            <a:round/>
            <a:headEnd type="none" w="sm" len="sm"/>
            <a:tailEnd type="none" w="sm" len="sm"/>
          </a:ln>
        </p:spPr>
      </p:cxnSp>
      <p:cxnSp>
        <p:nvCxnSpPr>
          <p:cNvPr id="318" name="Google Shape;318;p6"/>
          <p:cNvCxnSpPr/>
          <p:nvPr/>
        </p:nvCxnSpPr>
        <p:spPr>
          <a:xfrm>
            <a:off x="7167066" y="4425813"/>
            <a:ext cx="78480" cy="235440"/>
          </a:xfrm>
          <a:prstGeom prst="straightConnector1">
            <a:avLst/>
          </a:prstGeom>
          <a:noFill/>
          <a:ln w="19075" cap="flat" cmpd="sng">
            <a:solidFill>
              <a:srgbClr val="999999"/>
            </a:solidFill>
            <a:prstDash val="solid"/>
            <a:round/>
            <a:headEnd type="none" w="sm" len="sm"/>
            <a:tailEnd type="none" w="sm" len="sm"/>
          </a:ln>
        </p:spPr>
      </p:cxnSp>
      <p:cxnSp>
        <p:nvCxnSpPr>
          <p:cNvPr id="319" name="Google Shape;319;p6"/>
          <p:cNvCxnSpPr/>
          <p:nvPr/>
        </p:nvCxnSpPr>
        <p:spPr>
          <a:xfrm rot="10800000">
            <a:off x="6529866" y="3072933"/>
            <a:ext cx="542880" cy="1231920"/>
          </a:xfrm>
          <a:prstGeom prst="straightConnector1">
            <a:avLst/>
          </a:prstGeom>
          <a:noFill/>
          <a:ln w="19075" cap="flat" cmpd="sng">
            <a:solidFill>
              <a:srgbClr val="000000"/>
            </a:solidFill>
            <a:prstDash val="dashDot"/>
            <a:round/>
            <a:headEnd type="none" w="sm" len="sm"/>
            <a:tailEnd type="none" w="sm" len="sm"/>
          </a:ln>
        </p:spPr>
      </p:cxnSp>
      <p:cxnSp>
        <p:nvCxnSpPr>
          <p:cNvPr id="320" name="Google Shape;320;p6"/>
          <p:cNvCxnSpPr/>
          <p:nvPr/>
        </p:nvCxnSpPr>
        <p:spPr>
          <a:xfrm rot="10800000" flipH="1">
            <a:off x="7136106" y="3094893"/>
            <a:ext cx="518760" cy="1239480"/>
          </a:xfrm>
          <a:prstGeom prst="straightConnector1">
            <a:avLst/>
          </a:prstGeom>
          <a:noFill/>
          <a:ln w="19075" cap="flat" cmpd="sng">
            <a:solidFill>
              <a:srgbClr val="000000"/>
            </a:solidFill>
            <a:prstDash val="dashDot"/>
            <a:round/>
            <a:headEnd type="none" w="sm" len="sm"/>
            <a:tailEnd type="none" w="sm" len="sm"/>
          </a:ln>
        </p:spPr>
      </p:cxnSp>
      <p:cxnSp>
        <p:nvCxnSpPr>
          <p:cNvPr id="321" name="Google Shape;321;p6"/>
          <p:cNvCxnSpPr/>
          <p:nvPr/>
        </p:nvCxnSpPr>
        <p:spPr>
          <a:xfrm rot="10800000" flipH="1">
            <a:off x="7189746" y="4174533"/>
            <a:ext cx="242640" cy="86040"/>
          </a:xfrm>
          <a:prstGeom prst="straightConnector1">
            <a:avLst/>
          </a:prstGeom>
          <a:noFill/>
          <a:ln w="19075" cap="flat" cmpd="sng">
            <a:solidFill>
              <a:srgbClr val="999999"/>
            </a:solidFill>
            <a:prstDash val="solid"/>
            <a:round/>
            <a:headEnd type="none" w="sm" len="sm"/>
            <a:tailEnd type="none" w="sm" len="sm"/>
          </a:ln>
        </p:spPr>
      </p:cxnSp>
      <p:cxnSp>
        <p:nvCxnSpPr>
          <p:cNvPr id="322" name="Google Shape;322;p6"/>
          <p:cNvCxnSpPr/>
          <p:nvPr/>
        </p:nvCxnSpPr>
        <p:spPr>
          <a:xfrm>
            <a:off x="7105866" y="4294053"/>
            <a:ext cx="360" cy="1051920"/>
          </a:xfrm>
          <a:prstGeom prst="straightConnector1">
            <a:avLst/>
          </a:prstGeom>
          <a:noFill/>
          <a:ln w="29150" cap="flat" cmpd="sng">
            <a:solidFill>
              <a:srgbClr val="000000"/>
            </a:solidFill>
            <a:prstDash val="solid"/>
            <a:round/>
            <a:headEnd type="none" w="sm" len="sm"/>
            <a:tailEnd type="triangle" w="med" len="med"/>
          </a:ln>
        </p:spPr>
      </p:cxnSp>
      <p:sp>
        <p:nvSpPr>
          <p:cNvPr id="323" name="Google Shape;323;p6"/>
          <p:cNvSpPr/>
          <p:nvPr/>
        </p:nvSpPr>
        <p:spPr>
          <a:xfrm>
            <a:off x="7072026" y="4292613"/>
            <a:ext cx="78480" cy="78120"/>
          </a:xfrm>
          <a:prstGeom prst="ellipse">
            <a:avLst/>
          </a:prstGeom>
          <a:solidFill>
            <a:srgbClr val="FF0000"/>
          </a:solidFill>
          <a:ln w="9525" cap="flat" cmpd="sng">
            <a:solidFill>
              <a:srgbClr val="FF0000"/>
            </a:solidFill>
            <a:prstDash val="solid"/>
            <a:round/>
            <a:headEnd type="none" w="sm" len="sm"/>
            <a:tailEnd type="none" w="sm" len="sm"/>
          </a:ln>
        </p:spPr>
        <p:txBody>
          <a:bodyPr spcFirstLastPara="1" wrap="square" lIns="91425" tIns="0" rIns="91425" bIns="0" anchor="ctr" anchorCtr="0">
            <a:noAutofit/>
          </a:bodyPr>
          <a:lstStyle/>
          <a:p>
            <a:pPr marL="0" marR="0" lvl="0" indent="0" algn="l" rtl="0">
              <a:lnSpc>
                <a:spcPct val="100000"/>
              </a:lnSpc>
              <a:spcBef>
                <a:spcPts val="0"/>
              </a:spcBef>
              <a:spcAft>
                <a:spcPts val="0"/>
              </a:spcAft>
              <a:buNone/>
            </a:pPr>
            <a:endParaRPr lang="nl-NL" sz="1400" b="0" i="0" u="none" strike="noStrike" cap="none" noProof="0" dirty="0">
              <a:solidFill>
                <a:srgbClr val="FFFFFF"/>
              </a:solidFill>
              <a:latin typeface="Arial"/>
              <a:ea typeface="Arial"/>
              <a:cs typeface="Arial"/>
              <a:sym typeface="Arial"/>
            </a:endParaRPr>
          </a:p>
        </p:txBody>
      </p:sp>
      <p:cxnSp>
        <p:nvCxnSpPr>
          <p:cNvPr id="324" name="Google Shape;324;p6"/>
          <p:cNvCxnSpPr/>
          <p:nvPr/>
        </p:nvCxnSpPr>
        <p:spPr>
          <a:xfrm rot="10800000">
            <a:off x="6795546" y="4174893"/>
            <a:ext cx="242280" cy="86040"/>
          </a:xfrm>
          <a:prstGeom prst="straightConnector1">
            <a:avLst/>
          </a:prstGeom>
          <a:noFill/>
          <a:ln w="19075" cap="flat" cmpd="sng">
            <a:solidFill>
              <a:srgbClr val="999999"/>
            </a:solidFill>
            <a:prstDash val="solid"/>
            <a:round/>
            <a:headEnd type="none" w="sm" len="sm"/>
            <a:tailEnd type="none" w="sm" len="sm"/>
          </a:ln>
        </p:spPr>
      </p:cxnSp>
      <p:sp>
        <p:nvSpPr>
          <p:cNvPr id="325" name="Google Shape;325;p6"/>
          <p:cNvSpPr/>
          <p:nvPr/>
        </p:nvSpPr>
        <p:spPr>
          <a:xfrm>
            <a:off x="7336986" y="4825413"/>
            <a:ext cx="1098360" cy="3024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326" name="Google Shape;326;p6"/>
          <p:cNvCxnSpPr/>
          <p:nvPr/>
        </p:nvCxnSpPr>
        <p:spPr>
          <a:xfrm>
            <a:off x="7105146" y="3252933"/>
            <a:ext cx="360" cy="1051920"/>
          </a:xfrm>
          <a:prstGeom prst="straightConnector1">
            <a:avLst/>
          </a:prstGeom>
          <a:noFill/>
          <a:ln w="19075" cap="rnd" cmpd="sng">
            <a:solidFill>
              <a:srgbClr val="999999"/>
            </a:solidFill>
            <a:prstDash val="dashDot"/>
            <a:round/>
            <a:headEnd type="triangle" w="sm" len="sm"/>
            <a:tailEnd type="none" w="sm" len="sm"/>
          </a:ln>
        </p:spPr>
      </p:cxnSp>
      <p:sp>
        <p:nvSpPr>
          <p:cNvPr id="327" name="Google Shape;327;p6"/>
          <p:cNvSpPr/>
          <p:nvPr/>
        </p:nvSpPr>
        <p:spPr>
          <a:xfrm>
            <a:off x="7474146" y="3627693"/>
            <a:ext cx="794508" cy="30204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span</a:t>
            </a:r>
            <a:endParaRPr lang="nl-NL" sz="1800" b="0" i="0" u="none" strike="noStrike" cap="none" noProof="0" dirty="0">
              <a:solidFill>
                <a:srgbClr val="000000"/>
              </a:solidFill>
              <a:latin typeface="Arial"/>
              <a:ea typeface="Arial"/>
              <a:cs typeface="Arial"/>
              <a:sym typeface="Arial"/>
            </a:endParaRPr>
          </a:p>
        </p:txBody>
      </p:sp>
      <p:cxnSp>
        <p:nvCxnSpPr>
          <p:cNvPr id="328" name="Google Shape;328;p6"/>
          <p:cNvCxnSpPr/>
          <p:nvPr/>
        </p:nvCxnSpPr>
        <p:spPr>
          <a:xfrm rot="-5400000" flipH="1">
            <a:off x="7192986" y="2767293"/>
            <a:ext cx="518760" cy="1239120"/>
          </a:xfrm>
          <a:prstGeom prst="straightConnector1">
            <a:avLst/>
          </a:prstGeom>
          <a:noFill/>
          <a:ln w="19075" cap="flat" cmpd="sng">
            <a:solidFill>
              <a:srgbClr val="000000"/>
            </a:solidFill>
            <a:prstDash val="dashDot"/>
            <a:round/>
            <a:headEnd type="none" w="sm" len="sm"/>
            <a:tailEnd type="none" w="sm" len="sm"/>
          </a:ln>
        </p:spPr>
      </p:cxnSp>
      <p:cxnSp>
        <p:nvCxnSpPr>
          <p:cNvPr id="329" name="Google Shape;329;p6"/>
          <p:cNvCxnSpPr/>
          <p:nvPr/>
        </p:nvCxnSpPr>
        <p:spPr>
          <a:xfrm rot="5400000">
            <a:off x="6625986" y="2735973"/>
            <a:ext cx="543240" cy="1231920"/>
          </a:xfrm>
          <a:prstGeom prst="straightConnector1">
            <a:avLst/>
          </a:prstGeom>
          <a:noFill/>
          <a:ln w="19075" cap="flat" cmpd="sng">
            <a:solidFill>
              <a:srgbClr val="000000"/>
            </a:solidFill>
            <a:prstDash val="dashDot"/>
            <a:round/>
            <a:headEnd type="none" w="sm" len="sm"/>
            <a:tailEnd type="none" w="sm" len="sm"/>
          </a:ln>
        </p:spPr>
      </p:cxnSp>
      <p:cxnSp>
        <p:nvCxnSpPr>
          <p:cNvPr id="330" name="Google Shape;330;p6"/>
          <p:cNvCxnSpPr/>
          <p:nvPr/>
        </p:nvCxnSpPr>
        <p:spPr>
          <a:xfrm rot="10800000">
            <a:off x="6701226" y="3454893"/>
            <a:ext cx="382680" cy="849240"/>
          </a:xfrm>
          <a:prstGeom prst="straightConnector1">
            <a:avLst/>
          </a:prstGeom>
          <a:noFill/>
          <a:ln w="19075" cap="flat" cmpd="sng">
            <a:solidFill>
              <a:srgbClr val="000000"/>
            </a:solidFill>
            <a:prstDash val="solid"/>
            <a:round/>
            <a:headEnd type="none" w="sm" len="sm"/>
            <a:tailEnd type="triangle" w="med" len="med"/>
          </a:ln>
        </p:spPr>
      </p:cxnSp>
      <p:cxnSp>
        <p:nvCxnSpPr>
          <p:cNvPr id="331" name="Google Shape;331;p6"/>
          <p:cNvCxnSpPr/>
          <p:nvPr/>
        </p:nvCxnSpPr>
        <p:spPr>
          <a:xfrm rot="10800000" flipH="1">
            <a:off x="7121346" y="3429693"/>
            <a:ext cx="410400" cy="915840"/>
          </a:xfrm>
          <a:prstGeom prst="straightConnector1">
            <a:avLst/>
          </a:prstGeom>
          <a:noFill/>
          <a:ln w="19075" cap="flat" cmpd="sng">
            <a:solidFill>
              <a:srgbClr val="000000"/>
            </a:solidFill>
            <a:prstDash val="solid"/>
            <a:round/>
            <a:headEnd type="none" w="sm" len="sm"/>
            <a:tailEnd type="triangle" w="med" len="med"/>
          </a:ln>
        </p:spPr>
      </p:cxnSp>
      <p:sp>
        <p:nvSpPr>
          <p:cNvPr id="332" name="Google Shape;332;p6"/>
          <p:cNvSpPr/>
          <p:nvPr/>
        </p:nvSpPr>
        <p:spPr>
          <a:xfrm>
            <a:off x="6219545" y="3690333"/>
            <a:ext cx="781201" cy="30204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span</a:t>
            </a:r>
            <a:endParaRPr lang="nl-NL" sz="1800" b="0" i="0" u="none" strike="noStrike" cap="none" noProof="0" dirty="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7"/>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338" name="Google Shape;338;p7"/>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339" name="Google Shape;339;p7"/>
          <p:cNvSpPr txBox="1">
            <a:spLocks noGrp="1"/>
          </p:cNvSpPr>
          <p:nvPr>
            <p:ph type="title"/>
          </p:nvPr>
        </p:nvSpPr>
        <p:spPr>
          <a:xfrm>
            <a:off x="729419" y="548640"/>
            <a:ext cx="8109782" cy="1447784"/>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1054"/>
              </a:spcBef>
              <a:spcAft>
                <a:spcPts val="0"/>
              </a:spcAft>
              <a:buSzPct val="62500"/>
              <a:buNone/>
            </a:pPr>
            <a:r>
              <a:rPr lang="nl-NL" sz="3200" b="0" strike="noStrike" noProof="0" dirty="0">
                <a:solidFill>
                  <a:srgbClr val="000000"/>
                </a:solidFill>
                <a:latin typeface="Calibri"/>
                <a:ea typeface="Calibri"/>
                <a:cs typeface="Calibri"/>
                <a:sym typeface="Calibri"/>
              </a:rPr>
              <a:t>Een karretje staat stil op een helling. De zwaartekracht is getekend. In welk plaatje staat de normaalkracht juist getekend?</a:t>
            </a:r>
            <a:endParaRPr lang="nl-NL" noProof="0" dirty="0"/>
          </a:p>
        </p:txBody>
      </p:sp>
      <p:grpSp>
        <p:nvGrpSpPr>
          <p:cNvPr id="340" name="Google Shape;340;p7"/>
          <p:cNvGrpSpPr/>
          <p:nvPr/>
        </p:nvGrpSpPr>
        <p:grpSpPr>
          <a:xfrm>
            <a:off x="589941" y="4744326"/>
            <a:ext cx="908647" cy="908646"/>
            <a:chOff x="947033" y="2362454"/>
            <a:chExt cx="908647" cy="908646"/>
          </a:xfrm>
        </p:grpSpPr>
        <p:sp>
          <p:nvSpPr>
            <p:cNvPr id="341" name="Google Shape;341;p7"/>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342" name="Google Shape;342;p7"/>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343" name="Google Shape;343;p7"/>
          <p:cNvGrpSpPr/>
          <p:nvPr/>
        </p:nvGrpSpPr>
        <p:grpSpPr>
          <a:xfrm>
            <a:off x="2213915" y="4800823"/>
            <a:ext cx="908647" cy="908646"/>
            <a:chOff x="4665644" y="2362454"/>
            <a:chExt cx="908647" cy="908646"/>
          </a:xfrm>
        </p:grpSpPr>
        <p:sp>
          <p:nvSpPr>
            <p:cNvPr id="344" name="Google Shape;344;p7"/>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345" name="Google Shape;345;p7"/>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346" name="Google Shape;346;p7"/>
          <p:cNvGrpSpPr/>
          <p:nvPr/>
        </p:nvGrpSpPr>
        <p:grpSpPr>
          <a:xfrm>
            <a:off x="4036584" y="4760700"/>
            <a:ext cx="908647" cy="908646"/>
            <a:chOff x="947033" y="4156948"/>
            <a:chExt cx="908647" cy="908646"/>
          </a:xfrm>
        </p:grpSpPr>
        <p:sp>
          <p:nvSpPr>
            <p:cNvPr id="347" name="Google Shape;347;p7"/>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348" name="Google Shape;348;p7"/>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349" name="Google Shape;349;p7"/>
          <p:cNvGrpSpPr/>
          <p:nvPr/>
        </p:nvGrpSpPr>
        <p:grpSpPr>
          <a:xfrm>
            <a:off x="5700687" y="4754711"/>
            <a:ext cx="908647" cy="908646"/>
            <a:chOff x="4665644" y="4148177"/>
            <a:chExt cx="908647" cy="908646"/>
          </a:xfrm>
        </p:grpSpPr>
        <p:sp>
          <p:nvSpPr>
            <p:cNvPr id="350" name="Google Shape;350;p7"/>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351" name="Google Shape;351;p7"/>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grpSp>
        <p:nvGrpSpPr>
          <p:cNvPr id="352" name="Google Shape;352;p7"/>
          <p:cNvGrpSpPr/>
          <p:nvPr/>
        </p:nvGrpSpPr>
        <p:grpSpPr>
          <a:xfrm>
            <a:off x="7309574" y="4767244"/>
            <a:ext cx="908647" cy="908646"/>
            <a:chOff x="4665644" y="2362454"/>
            <a:chExt cx="908647" cy="908646"/>
          </a:xfrm>
        </p:grpSpPr>
        <p:sp>
          <p:nvSpPr>
            <p:cNvPr id="353" name="Google Shape;353;p7"/>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354" name="Google Shape;354;p7"/>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grpSp>
        <p:nvGrpSpPr>
          <p:cNvPr id="355" name="Google Shape;355;p7"/>
          <p:cNvGrpSpPr/>
          <p:nvPr/>
        </p:nvGrpSpPr>
        <p:grpSpPr>
          <a:xfrm>
            <a:off x="530273" y="2890256"/>
            <a:ext cx="8030811" cy="1691478"/>
            <a:chOff x="124920" y="1512000"/>
            <a:chExt cx="9739080" cy="2051280"/>
          </a:xfrm>
        </p:grpSpPr>
        <p:sp>
          <p:nvSpPr>
            <p:cNvPr id="356" name="Google Shape;356;p7"/>
            <p:cNvSpPr/>
            <p:nvPr/>
          </p:nvSpPr>
          <p:spPr>
            <a:xfrm>
              <a:off x="124920" y="2786400"/>
              <a:ext cx="1603440" cy="675360"/>
            </a:xfrm>
            <a:prstGeom prst="rtTriangl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57" name="Google Shape;357;p7"/>
            <p:cNvSpPr/>
            <p:nvPr/>
          </p:nvSpPr>
          <p:spPr>
            <a:xfrm rot="1360800">
              <a:off x="232560" y="2617560"/>
              <a:ext cx="675000" cy="253080"/>
            </a:xfrm>
            <a:prstGeom prst="flowChartProcess">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58" name="Google Shape;358;p7"/>
            <p:cNvSpPr/>
            <p:nvPr/>
          </p:nvSpPr>
          <p:spPr>
            <a:xfrm rot="1363800">
              <a:off x="297000" y="2717640"/>
              <a:ext cx="16848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59" name="Google Shape;359;p7"/>
            <p:cNvSpPr/>
            <p:nvPr/>
          </p:nvSpPr>
          <p:spPr>
            <a:xfrm rot="1361400">
              <a:off x="607680" y="2848320"/>
              <a:ext cx="16884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cxnSp>
          <p:nvCxnSpPr>
            <p:cNvPr id="360" name="Google Shape;360;p7"/>
            <p:cNvCxnSpPr/>
            <p:nvPr/>
          </p:nvCxnSpPr>
          <p:spPr>
            <a:xfrm>
              <a:off x="546840" y="2786400"/>
              <a:ext cx="0" cy="776520"/>
            </a:xfrm>
            <a:prstGeom prst="straightConnector1">
              <a:avLst/>
            </a:prstGeom>
            <a:noFill/>
            <a:ln w="19075" cap="flat" cmpd="sng">
              <a:solidFill>
                <a:srgbClr val="000000"/>
              </a:solidFill>
              <a:prstDash val="solid"/>
              <a:round/>
              <a:headEnd type="none" w="sm" len="sm"/>
              <a:tailEnd type="triangle" w="med" len="med"/>
            </a:ln>
          </p:spPr>
        </p:cxnSp>
        <p:sp>
          <p:nvSpPr>
            <p:cNvPr id="361" name="Google Shape;361;p7"/>
            <p:cNvSpPr/>
            <p:nvPr/>
          </p:nvSpPr>
          <p:spPr>
            <a:xfrm>
              <a:off x="510840" y="2708640"/>
              <a:ext cx="84240" cy="84240"/>
            </a:xfrm>
            <a:prstGeom prst="ellipse">
              <a:avLst/>
            </a:prstGeom>
            <a:solidFill>
              <a:srgbClr val="000000"/>
            </a:solidFill>
            <a:ln w="9525" cap="flat" cmpd="sng">
              <a:solidFill>
                <a:srgbClr val="3465A4"/>
              </a:solidFill>
              <a:prstDash val="solid"/>
              <a:round/>
              <a:headEnd type="none" w="sm" len="sm"/>
              <a:tailEnd type="none" w="sm" len="sm"/>
            </a:ln>
          </p:spPr>
          <p:txBody>
            <a:bodyPr spcFirstLastPara="1" wrap="square" lIns="90000" tIns="14750" rIns="90000" bIns="1475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FFFFFF"/>
                </a:solidFill>
                <a:latin typeface="Arial"/>
                <a:ea typeface="Arial"/>
                <a:cs typeface="Arial"/>
                <a:sym typeface="Arial"/>
              </a:endParaRPr>
            </a:p>
          </p:txBody>
        </p:sp>
        <p:cxnSp>
          <p:nvCxnSpPr>
            <p:cNvPr id="362" name="Google Shape;362;p7"/>
            <p:cNvCxnSpPr/>
            <p:nvPr/>
          </p:nvCxnSpPr>
          <p:spPr>
            <a:xfrm rot="10800000">
              <a:off x="546840" y="1972080"/>
              <a:ext cx="0" cy="776520"/>
            </a:xfrm>
            <a:prstGeom prst="straightConnector1">
              <a:avLst/>
            </a:prstGeom>
            <a:noFill/>
            <a:ln w="19075" cap="flat" cmpd="sng">
              <a:solidFill>
                <a:srgbClr val="000000"/>
              </a:solidFill>
              <a:prstDash val="solid"/>
              <a:round/>
              <a:headEnd type="none" w="sm" len="sm"/>
              <a:tailEnd type="triangle" w="med" len="med"/>
            </a:ln>
          </p:spPr>
        </p:cxnSp>
        <p:sp>
          <p:nvSpPr>
            <p:cNvPr id="363" name="Google Shape;363;p7"/>
            <p:cNvSpPr txBox="1"/>
            <p:nvPr/>
          </p:nvSpPr>
          <p:spPr>
            <a:xfrm>
              <a:off x="124920" y="3056759"/>
              <a:ext cx="824039" cy="320041"/>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600" b="0" i="0" u="none" strike="noStrike" cap="none" noProof="0" dirty="0" err="1">
                  <a:solidFill>
                    <a:srgbClr val="000000"/>
                  </a:solidFill>
                  <a:latin typeface="Arial"/>
                  <a:ea typeface="Arial"/>
                  <a:cs typeface="Arial"/>
                  <a:sym typeface="Arial"/>
                </a:rPr>
                <a:t>F</a:t>
              </a:r>
              <a:r>
                <a:rPr lang="nl-NL" sz="1600" b="0" i="0" u="none" strike="noStrike" cap="none" baseline="-25000" noProof="0" dirty="0" err="1">
                  <a:solidFill>
                    <a:srgbClr val="000000"/>
                  </a:solidFill>
                  <a:latin typeface="Arial"/>
                  <a:ea typeface="Arial"/>
                  <a:cs typeface="Arial"/>
                  <a:sym typeface="Arial"/>
                </a:rPr>
                <a:t>z</a:t>
              </a:r>
              <a:endParaRPr lang="nl-NL" sz="1600" b="0" i="0" u="none" strike="noStrike" cap="none" noProof="0" dirty="0">
                <a:solidFill>
                  <a:srgbClr val="000000"/>
                </a:solidFill>
                <a:latin typeface="Arial"/>
                <a:ea typeface="Arial"/>
                <a:cs typeface="Arial"/>
                <a:sym typeface="Arial"/>
              </a:endParaRPr>
            </a:p>
          </p:txBody>
        </p:sp>
        <p:sp>
          <p:nvSpPr>
            <p:cNvPr id="364" name="Google Shape;364;p7"/>
            <p:cNvSpPr txBox="1"/>
            <p:nvPr/>
          </p:nvSpPr>
          <p:spPr>
            <a:xfrm>
              <a:off x="197640" y="2111400"/>
              <a:ext cx="522360" cy="60228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n</a:t>
              </a:r>
              <a:endParaRPr lang="nl-NL" sz="1800" b="0" i="0" u="none" strike="noStrike" cap="none" noProof="0" dirty="0">
                <a:solidFill>
                  <a:srgbClr val="000000"/>
                </a:solidFill>
                <a:latin typeface="Arial"/>
                <a:ea typeface="Arial"/>
                <a:cs typeface="Arial"/>
                <a:sym typeface="Arial"/>
              </a:endParaRPr>
            </a:p>
          </p:txBody>
        </p:sp>
        <p:sp>
          <p:nvSpPr>
            <p:cNvPr id="365" name="Google Shape;365;p7"/>
            <p:cNvSpPr/>
            <p:nvPr/>
          </p:nvSpPr>
          <p:spPr>
            <a:xfrm>
              <a:off x="4209480" y="2786400"/>
              <a:ext cx="1603440" cy="675360"/>
            </a:xfrm>
            <a:prstGeom prst="rtTriangl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66" name="Google Shape;366;p7"/>
            <p:cNvSpPr/>
            <p:nvPr/>
          </p:nvSpPr>
          <p:spPr>
            <a:xfrm rot="1360800">
              <a:off x="4317480" y="2651400"/>
              <a:ext cx="675000" cy="252720"/>
            </a:xfrm>
            <a:prstGeom prst="flowChartProcess">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67" name="Google Shape;367;p7"/>
            <p:cNvSpPr/>
            <p:nvPr/>
          </p:nvSpPr>
          <p:spPr>
            <a:xfrm rot="1363800">
              <a:off x="4381560" y="2717640"/>
              <a:ext cx="16848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68" name="Google Shape;368;p7"/>
            <p:cNvSpPr/>
            <p:nvPr/>
          </p:nvSpPr>
          <p:spPr>
            <a:xfrm rot="1363800">
              <a:off x="4692600" y="2848320"/>
              <a:ext cx="16848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cxnSp>
          <p:nvCxnSpPr>
            <p:cNvPr id="369" name="Google Shape;369;p7"/>
            <p:cNvCxnSpPr/>
            <p:nvPr/>
          </p:nvCxnSpPr>
          <p:spPr>
            <a:xfrm>
              <a:off x="4631400" y="2786400"/>
              <a:ext cx="0" cy="776520"/>
            </a:xfrm>
            <a:prstGeom prst="straightConnector1">
              <a:avLst/>
            </a:prstGeom>
            <a:noFill/>
            <a:ln w="19075" cap="flat" cmpd="sng">
              <a:solidFill>
                <a:srgbClr val="000000"/>
              </a:solidFill>
              <a:prstDash val="solid"/>
              <a:round/>
              <a:headEnd type="none" w="sm" len="sm"/>
              <a:tailEnd type="triangle" w="med" len="med"/>
            </a:ln>
          </p:spPr>
        </p:cxnSp>
        <p:sp>
          <p:nvSpPr>
            <p:cNvPr id="370" name="Google Shape;370;p7"/>
            <p:cNvSpPr/>
            <p:nvPr/>
          </p:nvSpPr>
          <p:spPr>
            <a:xfrm>
              <a:off x="4595400" y="2708640"/>
              <a:ext cx="84240" cy="84240"/>
            </a:xfrm>
            <a:prstGeom prst="ellipse">
              <a:avLst/>
            </a:prstGeom>
            <a:solidFill>
              <a:srgbClr val="000000"/>
            </a:solidFill>
            <a:ln w="9525" cap="flat" cmpd="sng">
              <a:solidFill>
                <a:srgbClr val="3465A4"/>
              </a:solidFill>
              <a:prstDash val="solid"/>
              <a:round/>
              <a:headEnd type="none" w="sm" len="sm"/>
              <a:tailEnd type="none" w="sm" len="sm"/>
            </a:ln>
          </p:spPr>
          <p:txBody>
            <a:bodyPr spcFirstLastPara="1" wrap="square" lIns="90000" tIns="14750" rIns="90000" bIns="1475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FFFFFF"/>
                </a:solidFill>
                <a:latin typeface="Arial"/>
                <a:ea typeface="Arial"/>
                <a:cs typeface="Arial"/>
                <a:sym typeface="Arial"/>
              </a:endParaRPr>
            </a:p>
          </p:txBody>
        </p:sp>
        <p:sp>
          <p:nvSpPr>
            <p:cNvPr id="371" name="Google Shape;371;p7"/>
            <p:cNvSpPr txBox="1"/>
            <p:nvPr/>
          </p:nvSpPr>
          <p:spPr>
            <a:xfrm>
              <a:off x="4281841" y="3056759"/>
              <a:ext cx="646198" cy="320041"/>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600" b="0" i="0" u="none" strike="noStrike" cap="none" noProof="0" dirty="0" err="1">
                  <a:solidFill>
                    <a:srgbClr val="000000"/>
                  </a:solidFill>
                  <a:latin typeface="Arial"/>
                  <a:ea typeface="Arial"/>
                  <a:cs typeface="Arial"/>
                  <a:sym typeface="Arial"/>
                </a:rPr>
                <a:t>F</a:t>
              </a:r>
              <a:r>
                <a:rPr lang="nl-NL" sz="1600" b="0" i="0" u="none" strike="noStrike" cap="none" baseline="-25000" noProof="0" dirty="0" err="1">
                  <a:solidFill>
                    <a:srgbClr val="000000"/>
                  </a:solidFill>
                  <a:latin typeface="Arial"/>
                  <a:ea typeface="Arial"/>
                  <a:cs typeface="Arial"/>
                  <a:sym typeface="Arial"/>
                </a:rPr>
                <a:t>z</a:t>
              </a:r>
              <a:endParaRPr lang="nl-NL" sz="1600" b="0" i="0" u="none" strike="noStrike" cap="none" noProof="0" dirty="0">
                <a:solidFill>
                  <a:srgbClr val="000000"/>
                </a:solidFill>
                <a:latin typeface="Arial"/>
                <a:ea typeface="Arial"/>
                <a:cs typeface="Arial"/>
                <a:sym typeface="Arial"/>
              </a:endParaRPr>
            </a:p>
          </p:txBody>
        </p:sp>
        <p:sp>
          <p:nvSpPr>
            <p:cNvPr id="372" name="Google Shape;372;p7"/>
            <p:cNvSpPr/>
            <p:nvPr/>
          </p:nvSpPr>
          <p:spPr>
            <a:xfrm>
              <a:off x="6235200" y="2786400"/>
              <a:ext cx="1603080" cy="675360"/>
            </a:xfrm>
            <a:prstGeom prst="rtTriangl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73" name="Google Shape;373;p7"/>
            <p:cNvSpPr/>
            <p:nvPr/>
          </p:nvSpPr>
          <p:spPr>
            <a:xfrm rot="1360800">
              <a:off x="6343200" y="2651400"/>
              <a:ext cx="675000" cy="252720"/>
            </a:xfrm>
            <a:prstGeom prst="flowChartProcess">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74" name="Google Shape;374;p7"/>
            <p:cNvSpPr/>
            <p:nvPr/>
          </p:nvSpPr>
          <p:spPr>
            <a:xfrm rot="1363800">
              <a:off x="6407280" y="2717640"/>
              <a:ext cx="16848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75" name="Google Shape;375;p7"/>
            <p:cNvSpPr/>
            <p:nvPr/>
          </p:nvSpPr>
          <p:spPr>
            <a:xfrm rot="1363800">
              <a:off x="6717960" y="2848320"/>
              <a:ext cx="16848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cxnSp>
          <p:nvCxnSpPr>
            <p:cNvPr id="376" name="Google Shape;376;p7"/>
            <p:cNvCxnSpPr/>
            <p:nvPr/>
          </p:nvCxnSpPr>
          <p:spPr>
            <a:xfrm>
              <a:off x="6657120" y="2786400"/>
              <a:ext cx="0" cy="776520"/>
            </a:xfrm>
            <a:prstGeom prst="straightConnector1">
              <a:avLst/>
            </a:prstGeom>
            <a:noFill/>
            <a:ln w="19075" cap="flat" cmpd="sng">
              <a:solidFill>
                <a:srgbClr val="000000"/>
              </a:solidFill>
              <a:prstDash val="solid"/>
              <a:round/>
              <a:headEnd type="none" w="sm" len="sm"/>
              <a:tailEnd type="triangle" w="med" len="med"/>
            </a:ln>
          </p:spPr>
        </p:cxnSp>
        <p:sp>
          <p:nvSpPr>
            <p:cNvPr id="377" name="Google Shape;377;p7"/>
            <p:cNvSpPr/>
            <p:nvPr/>
          </p:nvSpPr>
          <p:spPr>
            <a:xfrm>
              <a:off x="6620760" y="2708640"/>
              <a:ext cx="84600" cy="84240"/>
            </a:xfrm>
            <a:prstGeom prst="ellipse">
              <a:avLst/>
            </a:prstGeom>
            <a:solidFill>
              <a:srgbClr val="000000"/>
            </a:solidFill>
            <a:ln w="9525" cap="flat" cmpd="sng">
              <a:solidFill>
                <a:srgbClr val="3465A4"/>
              </a:solidFill>
              <a:prstDash val="solid"/>
              <a:round/>
              <a:headEnd type="none" w="sm" len="sm"/>
              <a:tailEnd type="none" w="sm" len="sm"/>
            </a:ln>
          </p:spPr>
          <p:txBody>
            <a:bodyPr spcFirstLastPara="1" wrap="square" lIns="90000" tIns="14750" rIns="90000" bIns="1475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FFFFFF"/>
                </a:solidFill>
                <a:latin typeface="Arial"/>
                <a:ea typeface="Arial"/>
                <a:cs typeface="Arial"/>
                <a:sym typeface="Arial"/>
              </a:endParaRPr>
            </a:p>
          </p:txBody>
        </p:sp>
        <p:cxnSp>
          <p:nvCxnSpPr>
            <p:cNvPr id="378" name="Google Shape;378;p7"/>
            <p:cNvCxnSpPr/>
            <p:nvPr/>
          </p:nvCxnSpPr>
          <p:spPr>
            <a:xfrm rot="10800000" flipH="1">
              <a:off x="4636440" y="2089800"/>
              <a:ext cx="291600" cy="676440"/>
            </a:xfrm>
            <a:prstGeom prst="straightConnector1">
              <a:avLst/>
            </a:prstGeom>
            <a:noFill/>
            <a:ln w="19075" cap="flat" cmpd="sng">
              <a:solidFill>
                <a:srgbClr val="000000"/>
              </a:solidFill>
              <a:prstDash val="solid"/>
              <a:round/>
              <a:headEnd type="none" w="sm" len="sm"/>
              <a:tailEnd type="triangle" w="med" len="med"/>
            </a:ln>
          </p:spPr>
        </p:cxnSp>
        <p:sp>
          <p:nvSpPr>
            <p:cNvPr id="379" name="Google Shape;379;p7"/>
            <p:cNvSpPr txBox="1"/>
            <p:nvPr/>
          </p:nvSpPr>
          <p:spPr>
            <a:xfrm>
              <a:off x="6307200" y="3056759"/>
              <a:ext cx="560160" cy="355444"/>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600" b="0" i="0" u="none" strike="noStrike" cap="none" noProof="0" dirty="0" err="1">
                  <a:solidFill>
                    <a:srgbClr val="000000"/>
                  </a:solidFill>
                  <a:latin typeface="Arial"/>
                  <a:ea typeface="Arial"/>
                  <a:cs typeface="Arial"/>
                  <a:sym typeface="Arial"/>
                </a:rPr>
                <a:t>F</a:t>
              </a:r>
              <a:r>
                <a:rPr lang="nl-NL" sz="1600" b="0" i="0" u="none" strike="noStrike" cap="none" baseline="-25000" noProof="0" dirty="0" err="1">
                  <a:solidFill>
                    <a:srgbClr val="000000"/>
                  </a:solidFill>
                  <a:latin typeface="Arial"/>
                  <a:ea typeface="Arial"/>
                  <a:cs typeface="Arial"/>
                  <a:sym typeface="Arial"/>
                </a:rPr>
                <a:t>z</a:t>
              </a:r>
              <a:endParaRPr lang="nl-NL" sz="1600" b="0" i="0" u="none" strike="noStrike" cap="none" noProof="0" dirty="0">
                <a:solidFill>
                  <a:srgbClr val="000000"/>
                </a:solidFill>
                <a:latin typeface="Arial"/>
                <a:ea typeface="Arial"/>
                <a:cs typeface="Arial"/>
                <a:sym typeface="Arial"/>
              </a:endParaRPr>
            </a:p>
          </p:txBody>
        </p:sp>
        <p:sp>
          <p:nvSpPr>
            <p:cNvPr id="380" name="Google Shape;380;p7"/>
            <p:cNvSpPr txBox="1"/>
            <p:nvPr/>
          </p:nvSpPr>
          <p:spPr>
            <a:xfrm>
              <a:off x="6351102" y="2111400"/>
              <a:ext cx="541441" cy="60228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n</a:t>
              </a:r>
              <a:endParaRPr lang="nl-NL" sz="1800" b="0" i="0" u="none" strike="noStrike" cap="none" noProof="0" dirty="0">
                <a:solidFill>
                  <a:srgbClr val="000000"/>
                </a:solidFill>
                <a:latin typeface="Arial"/>
                <a:ea typeface="Arial"/>
                <a:cs typeface="Arial"/>
                <a:sym typeface="Arial"/>
              </a:endParaRPr>
            </a:p>
          </p:txBody>
        </p:sp>
        <p:cxnSp>
          <p:nvCxnSpPr>
            <p:cNvPr id="381" name="Google Shape;381;p7"/>
            <p:cNvCxnSpPr/>
            <p:nvPr/>
          </p:nvCxnSpPr>
          <p:spPr>
            <a:xfrm rot="10800000" flipH="1">
              <a:off x="6666840" y="2289600"/>
              <a:ext cx="200520" cy="465120"/>
            </a:xfrm>
            <a:prstGeom prst="straightConnector1">
              <a:avLst/>
            </a:prstGeom>
            <a:noFill/>
            <a:ln w="19075" cap="flat" cmpd="sng">
              <a:solidFill>
                <a:srgbClr val="000000"/>
              </a:solidFill>
              <a:prstDash val="solid"/>
              <a:round/>
              <a:headEnd type="none" w="sm" len="sm"/>
              <a:tailEnd type="triangle" w="med" len="med"/>
            </a:ln>
          </p:spPr>
        </p:cxnSp>
        <p:sp>
          <p:nvSpPr>
            <p:cNvPr id="382" name="Google Shape;382;p7"/>
            <p:cNvSpPr/>
            <p:nvPr/>
          </p:nvSpPr>
          <p:spPr>
            <a:xfrm>
              <a:off x="8260560" y="2786760"/>
              <a:ext cx="1603440" cy="675360"/>
            </a:xfrm>
            <a:prstGeom prst="rtTriangl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383" name="Google Shape;383;p7"/>
            <p:cNvSpPr/>
            <p:nvPr/>
          </p:nvSpPr>
          <p:spPr>
            <a:xfrm rot="1359600">
              <a:off x="8368920" y="2651400"/>
              <a:ext cx="674640" cy="252720"/>
            </a:xfrm>
            <a:prstGeom prst="flowChartProcess">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384" name="Google Shape;384;p7"/>
            <p:cNvSpPr/>
            <p:nvPr/>
          </p:nvSpPr>
          <p:spPr>
            <a:xfrm rot="1361400">
              <a:off x="8432640" y="2718000"/>
              <a:ext cx="16884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85" name="Google Shape;385;p7"/>
            <p:cNvSpPr/>
            <p:nvPr/>
          </p:nvSpPr>
          <p:spPr>
            <a:xfrm rot="1363800">
              <a:off x="8743680" y="2848680"/>
              <a:ext cx="16848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386" name="Google Shape;386;p7"/>
            <p:cNvCxnSpPr/>
            <p:nvPr/>
          </p:nvCxnSpPr>
          <p:spPr>
            <a:xfrm>
              <a:off x="8682480" y="2786760"/>
              <a:ext cx="0" cy="776520"/>
            </a:xfrm>
            <a:prstGeom prst="straightConnector1">
              <a:avLst/>
            </a:prstGeom>
            <a:noFill/>
            <a:ln w="19075" cap="flat" cmpd="sng">
              <a:solidFill>
                <a:srgbClr val="000000"/>
              </a:solidFill>
              <a:prstDash val="solid"/>
              <a:round/>
              <a:headEnd type="none" w="sm" len="sm"/>
              <a:tailEnd type="triangle" w="med" len="med"/>
            </a:ln>
          </p:spPr>
        </p:cxnSp>
        <p:sp>
          <p:nvSpPr>
            <p:cNvPr id="387" name="Google Shape;387;p7"/>
            <p:cNvSpPr/>
            <p:nvPr/>
          </p:nvSpPr>
          <p:spPr>
            <a:xfrm>
              <a:off x="8646480" y="2709000"/>
              <a:ext cx="84240" cy="84240"/>
            </a:xfrm>
            <a:prstGeom prst="ellipse">
              <a:avLst/>
            </a:prstGeom>
            <a:solidFill>
              <a:srgbClr val="000000"/>
            </a:solidFill>
            <a:ln w="9525" cap="flat" cmpd="sng">
              <a:solidFill>
                <a:srgbClr val="3465A4"/>
              </a:solidFill>
              <a:prstDash val="solid"/>
              <a:round/>
              <a:headEnd type="none" w="sm" len="sm"/>
              <a:tailEnd type="none" w="sm" len="sm"/>
            </a:ln>
          </p:spPr>
          <p:txBody>
            <a:bodyPr spcFirstLastPara="1" wrap="square" lIns="90000" tIns="14750" rIns="90000" bIns="1475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FFFFFF"/>
                </a:solidFill>
                <a:latin typeface="Arial"/>
                <a:ea typeface="Arial"/>
                <a:cs typeface="Arial"/>
                <a:sym typeface="Arial"/>
              </a:endParaRPr>
            </a:p>
          </p:txBody>
        </p:sp>
        <p:sp>
          <p:nvSpPr>
            <p:cNvPr id="388" name="Google Shape;388;p7"/>
            <p:cNvSpPr txBox="1"/>
            <p:nvPr/>
          </p:nvSpPr>
          <p:spPr>
            <a:xfrm>
              <a:off x="8332920" y="3056759"/>
              <a:ext cx="719928" cy="355444"/>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600" b="0" i="0" u="none" strike="noStrike" cap="none" noProof="0" dirty="0" err="1">
                  <a:solidFill>
                    <a:srgbClr val="000000"/>
                  </a:solidFill>
                  <a:latin typeface="Arial"/>
                  <a:ea typeface="Arial"/>
                  <a:cs typeface="Arial"/>
                  <a:sym typeface="Arial"/>
                </a:rPr>
                <a:t>F</a:t>
              </a:r>
              <a:r>
                <a:rPr lang="nl-NL" sz="1600" b="0" i="0" u="none" strike="noStrike" cap="none" baseline="-25000" noProof="0" dirty="0" err="1">
                  <a:solidFill>
                    <a:srgbClr val="000000"/>
                  </a:solidFill>
                  <a:latin typeface="Arial"/>
                  <a:ea typeface="Arial"/>
                  <a:cs typeface="Arial"/>
                  <a:sym typeface="Arial"/>
                </a:rPr>
                <a:t>z</a:t>
              </a:r>
              <a:endParaRPr lang="nl-NL" sz="1600" b="0" i="0" u="none" strike="noStrike" cap="none" noProof="0" dirty="0">
                <a:solidFill>
                  <a:srgbClr val="000000"/>
                </a:solidFill>
                <a:latin typeface="Arial"/>
                <a:ea typeface="Arial"/>
                <a:cs typeface="Arial"/>
                <a:sym typeface="Arial"/>
              </a:endParaRPr>
            </a:p>
          </p:txBody>
        </p:sp>
        <p:cxnSp>
          <p:nvCxnSpPr>
            <p:cNvPr id="389" name="Google Shape;389;p7"/>
            <p:cNvCxnSpPr/>
            <p:nvPr/>
          </p:nvCxnSpPr>
          <p:spPr>
            <a:xfrm rot="10800000" flipH="1">
              <a:off x="8698680" y="1512000"/>
              <a:ext cx="534600" cy="1240200"/>
            </a:xfrm>
            <a:prstGeom prst="straightConnector1">
              <a:avLst/>
            </a:prstGeom>
            <a:noFill/>
            <a:ln w="19075" cap="flat" cmpd="sng">
              <a:solidFill>
                <a:srgbClr val="000000"/>
              </a:solidFill>
              <a:prstDash val="solid"/>
              <a:round/>
              <a:headEnd type="none" w="sm" len="sm"/>
              <a:tailEnd type="triangle" w="med" len="med"/>
            </a:ln>
          </p:spPr>
        </p:cxnSp>
        <p:sp>
          <p:nvSpPr>
            <p:cNvPr id="390" name="Google Shape;390;p7"/>
            <p:cNvSpPr/>
            <p:nvPr/>
          </p:nvSpPr>
          <p:spPr>
            <a:xfrm>
              <a:off x="2116800" y="2786760"/>
              <a:ext cx="1603440" cy="675360"/>
            </a:xfrm>
            <a:prstGeom prst="rtTriangl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91" name="Google Shape;391;p7"/>
            <p:cNvSpPr/>
            <p:nvPr/>
          </p:nvSpPr>
          <p:spPr>
            <a:xfrm rot="1360800">
              <a:off x="2224440" y="2617920"/>
              <a:ext cx="675000" cy="253080"/>
            </a:xfrm>
            <a:prstGeom prst="flowChartProcess">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92" name="Google Shape;392;p7"/>
            <p:cNvSpPr/>
            <p:nvPr/>
          </p:nvSpPr>
          <p:spPr>
            <a:xfrm rot="1363800">
              <a:off x="2288880" y="2718000"/>
              <a:ext cx="16848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sp>
          <p:nvSpPr>
            <p:cNvPr id="393" name="Google Shape;393;p7"/>
            <p:cNvSpPr/>
            <p:nvPr/>
          </p:nvSpPr>
          <p:spPr>
            <a:xfrm rot="1361400">
              <a:off x="2599560" y="2848680"/>
              <a:ext cx="168840" cy="168480"/>
            </a:xfrm>
            <a:prstGeom prst="ellipse">
              <a:avLst/>
            </a:prstGeom>
            <a:solidFill>
              <a:srgbClr val="FFFFFF"/>
            </a:solidFill>
            <a:ln w="9525" cap="flat" cmpd="sng">
              <a:solidFill>
                <a:srgbClr val="000000"/>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000000"/>
                </a:solidFill>
                <a:latin typeface="Arial"/>
                <a:ea typeface="Arial"/>
                <a:cs typeface="Arial"/>
                <a:sym typeface="Arial"/>
              </a:endParaRPr>
            </a:p>
          </p:txBody>
        </p:sp>
        <p:cxnSp>
          <p:nvCxnSpPr>
            <p:cNvPr id="394" name="Google Shape;394;p7"/>
            <p:cNvCxnSpPr/>
            <p:nvPr/>
          </p:nvCxnSpPr>
          <p:spPr>
            <a:xfrm>
              <a:off x="2538720" y="2786760"/>
              <a:ext cx="0" cy="776520"/>
            </a:xfrm>
            <a:prstGeom prst="straightConnector1">
              <a:avLst/>
            </a:prstGeom>
            <a:noFill/>
            <a:ln w="19075" cap="flat" cmpd="sng">
              <a:solidFill>
                <a:srgbClr val="000000"/>
              </a:solidFill>
              <a:prstDash val="solid"/>
              <a:round/>
              <a:headEnd type="none" w="sm" len="sm"/>
              <a:tailEnd type="triangle" w="med" len="med"/>
            </a:ln>
          </p:spPr>
        </p:cxnSp>
        <p:sp>
          <p:nvSpPr>
            <p:cNvPr id="395" name="Google Shape;395;p7"/>
            <p:cNvSpPr/>
            <p:nvPr/>
          </p:nvSpPr>
          <p:spPr>
            <a:xfrm>
              <a:off x="2502720" y="2709000"/>
              <a:ext cx="84240" cy="84240"/>
            </a:xfrm>
            <a:prstGeom prst="ellipse">
              <a:avLst/>
            </a:prstGeom>
            <a:solidFill>
              <a:srgbClr val="000000"/>
            </a:solidFill>
            <a:ln w="9525" cap="flat" cmpd="sng">
              <a:solidFill>
                <a:srgbClr val="3465A4"/>
              </a:solidFill>
              <a:prstDash val="solid"/>
              <a:round/>
              <a:headEnd type="none" w="sm" len="sm"/>
              <a:tailEnd type="none" w="sm" len="sm"/>
            </a:ln>
          </p:spPr>
          <p:txBody>
            <a:bodyPr spcFirstLastPara="1" wrap="square" lIns="90000" tIns="14750" rIns="90000" bIns="14750" anchor="ctr" anchorCtr="0">
              <a:noAutofit/>
            </a:bodyPr>
            <a:lstStyle/>
            <a:p>
              <a:pPr marL="0" marR="0" lvl="0" indent="0" algn="l" rtl="0">
                <a:lnSpc>
                  <a:spcPct val="100000"/>
                </a:lnSpc>
                <a:spcBef>
                  <a:spcPts val="0"/>
                </a:spcBef>
                <a:spcAft>
                  <a:spcPts val="0"/>
                </a:spcAft>
                <a:buNone/>
              </a:pPr>
              <a:endParaRPr lang="nl-NL" sz="1600" b="0" i="0" u="none" strike="noStrike" cap="none" noProof="0" dirty="0">
                <a:solidFill>
                  <a:srgbClr val="FFFFFF"/>
                </a:solidFill>
                <a:latin typeface="Arial"/>
                <a:ea typeface="Arial"/>
                <a:cs typeface="Arial"/>
                <a:sym typeface="Arial"/>
              </a:endParaRPr>
            </a:p>
          </p:txBody>
        </p:sp>
        <p:cxnSp>
          <p:nvCxnSpPr>
            <p:cNvPr id="396" name="Google Shape;396;p7"/>
            <p:cNvCxnSpPr/>
            <p:nvPr/>
          </p:nvCxnSpPr>
          <p:spPr>
            <a:xfrm rot="10800000">
              <a:off x="2538720" y="2310120"/>
              <a:ext cx="0" cy="438840"/>
            </a:xfrm>
            <a:prstGeom prst="straightConnector1">
              <a:avLst/>
            </a:prstGeom>
            <a:noFill/>
            <a:ln w="19075" cap="flat" cmpd="sng">
              <a:solidFill>
                <a:srgbClr val="000000"/>
              </a:solidFill>
              <a:prstDash val="solid"/>
              <a:round/>
              <a:headEnd type="none" w="sm" len="sm"/>
              <a:tailEnd type="triangle" w="med" len="med"/>
            </a:ln>
          </p:spPr>
        </p:cxnSp>
        <p:sp>
          <p:nvSpPr>
            <p:cNvPr id="397" name="Google Shape;397;p7"/>
            <p:cNvSpPr txBox="1"/>
            <p:nvPr/>
          </p:nvSpPr>
          <p:spPr>
            <a:xfrm>
              <a:off x="2189159" y="3056759"/>
              <a:ext cx="488883" cy="311885"/>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600" b="0" i="0" u="none" strike="noStrike" cap="none" noProof="0" dirty="0" err="1">
                  <a:solidFill>
                    <a:srgbClr val="000000"/>
                  </a:solidFill>
                  <a:latin typeface="Arial"/>
                  <a:ea typeface="Arial"/>
                  <a:cs typeface="Arial"/>
                  <a:sym typeface="Arial"/>
                </a:rPr>
                <a:t>F</a:t>
              </a:r>
              <a:r>
                <a:rPr lang="nl-NL" sz="1600" b="0" i="0" u="none" strike="noStrike" cap="none" baseline="-25000" noProof="0" dirty="0" err="1">
                  <a:solidFill>
                    <a:srgbClr val="000000"/>
                  </a:solidFill>
                  <a:latin typeface="Arial"/>
                  <a:ea typeface="Arial"/>
                  <a:cs typeface="Arial"/>
                  <a:sym typeface="Arial"/>
                </a:rPr>
                <a:t>z</a:t>
              </a:r>
              <a:endParaRPr lang="nl-NL" sz="1600" b="0" i="0" u="none" strike="noStrike" cap="none" noProof="0" dirty="0">
                <a:solidFill>
                  <a:srgbClr val="000000"/>
                </a:solidFill>
                <a:latin typeface="Arial"/>
                <a:ea typeface="Arial"/>
                <a:cs typeface="Arial"/>
                <a:sym typeface="Arial"/>
              </a:endParaRPr>
            </a:p>
          </p:txBody>
        </p:sp>
      </p:grpSp>
      <p:sp>
        <p:nvSpPr>
          <p:cNvPr id="398" name="Google Shape;398;p7"/>
          <p:cNvSpPr txBox="1"/>
          <p:nvPr/>
        </p:nvSpPr>
        <p:spPr>
          <a:xfrm>
            <a:off x="7453518" y="2904950"/>
            <a:ext cx="446470" cy="496638"/>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n</a:t>
            </a:r>
            <a:endParaRPr lang="nl-NL" sz="1800" b="0" i="0" u="none" strike="noStrike" cap="none" noProof="0" dirty="0">
              <a:solidFill>
                <a:srgbClr val="000000"/>
              </a:solidFill>
              <a:latin typeface="Arial"/>
              <a:ea typeface="Arial"/>
              <a:cs typeface="Arial"/>
              <a:sym typeface="Arial"/>
            </a:endParaRPr>
          </a:p>
        </p:txBody>
      </p:sp>
      <p:sp>
        <p:nvSpPr>
          <p:cNvPr id="399" name="Google Shape;399;p7"/>
          <p:cNvSpPr txBox="1"/>
          <p:nvPr/>
        </p:nvSpPr>
        <p:spPr>
          <a:xfrm>
            <a:off x="4025977" y="3351058"/>
            <a:ext cx="446470" cy="496638"/>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n</a:t>
            </a:r>
            <a:endParaRPr lang="nl-NL" sz="1800" b="0" i="0" u="none" strike="noStrike" cap="none" noProof="0" dirty="0">
              <a:solidFill>
                <a:srgbClr val="000000"/>
              </a:solidFill>
              <a:latin typeface="Arial"/>
              <a:ea typeface="Arial"/>
              <a:cs typeface="Arial"/>
              <a:sym typeface="Arial"/>
            </a:endParaRPr>
          </a:p>
        </p:txBody>
      </p:sp>
      <p:sp>
        <p:nvSpPr>
          <p:cNvPr id="400" name="Google Shape;400;p7"/>
          <p:cNvSpPr txBox="1"/>
          <p:nvPr/>
        </p:nvSpPr>
        <p:spPr>
          <a:xfrm>
            <a:off x="2546759" y="3348600"/>
            <a:ext cx="446470" cy="496638"/>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n</a:t>
            </a:r>
            <a:endParaRPr lang="nl-NL" sz="1800" b="0" i="0" u="none" strike="noStrike" cap="none" noProof="0" dirty="0">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432" name="Google Shape;432;p9"/>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433" name="Google Shape;433;p9"/>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grpSp>
        <p:nvGrpSpPr>
          <p:cNvPr id="434" name="Google Shape;434;p9"/>
          <p:cNvGrpSpPr/>
          <p:nvPr/>
        </p:nvGrpSpPr>
        <p:grpSpPr>
          <a:xfrm>
            <a:off x="806913" y="1547816"/>
            <a:ext cx="908700" cy="908700"/>
            <a:chOff x="947033" y="2362454"/>
            <a:chExt cx="908700" cy="908700"/>
          </a:xfrm>
        </p:grpSpPr>
        <p:sp>
          <p:nvSpPr>
            <p:cNvPr id="435" name="Google Shape;435;p9"/>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436" name="Google Shape;436;p9"/>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437" name="Google Shape;437;p9"/>
          <p:cNvGrpSpPr/>
          <p:nvPr/>
        </p:nvGrpSpPr>
        <p:grpSpPr>
          <a:xfrm>
            <a:off x="806912" y="2467369"/>
            <a:ext cx="908700" cy="908700"/>
            <a:chOff x="4665644" y="2362454"/>
            <a:chExt cx="908700" cy="908700"/>
          </a:xfrm>
        </p:grpSpPr>
        <p:sp>
          <p:nvSpPr>
            <p:cNvPr id="438" name="Google Shape;438;p9"/>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439" name="Google Shape;439;p9"/>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440" name="Google Shape;440;p9"/>
          <p:cNvGrpSpPr/>
          <p:nvPr/>
        </p:nvGrpSpPr>
        <p:grpSpPr>
          <a:xfrm>
            <a:off x="806911" y="3395969"/>
            <a:ext cx="908700" cy="908700"/>
            <a:chOff x="947033" y="4156948"/>
            <a:chExt cx="908700" cy="908700"/>
          </a:xfrm>
        </p:grpSpPr>
        <p:sp>
          <p:nvSpPr>
            <p:cNvPr id="441" name="Google Shape;441;p9"/>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442" name="Google Shape;442;p9"/>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443" name="Google Shape;443;p9"/>
          <p:cNvGrpSpPr/>
          <p:nvPr/>
        </p:nvGrpSpPr>
        <p:grpSpPr>
          <a:xfrm>
            <a:off x="806911" y="4343805"/>
            <a:ext cx="908700" cy="908700"/>
            <a:chOff x="4665644" y="4148177"/>
            <a:chExt cx="908700" cy="908700"/>
          </a:xfrm>
        </p:grpSpPr>
        <p:sp>
          <p:nvSpPr>
            <p:cNvPr id="444" name="Google Shape;444;p9"/>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445" name="Google Shape;445;p9"/>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446" name="Google Shape;446;p9"/>
          <p:cNvSpPr/>
          <p:nvPr/>
        </p:nvSpPr>
        <p:spPr>
          <a:xfrm>
            <a:off x="1958101" y="170754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Gooikracht en zwaartekracht</a:t>
            </a:r>
          </a:p>
        </p:txBody>
      </p:sp>
      <p:sp>
        <p:nvSpPr>
          <p:cNvPr id="447" name="Google Shape;447;p9"/>
          <p:cNvSpPr/>
          <p:nvPr/>
        </p:nvSpPr>
        <p:spPr>
          <a:xfrm>
            <a:off x="1958101" y="258349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 Alleen gooikracht</a:t>
            </a:r>
          </a:p>
        </p:txBody>
      </p:sp>
      <p:sp>
        <p:nvSpPr>
          <p:cNvPr id="448" name="Google Shape;448;p9"/>
          <p:cNvSpPr/>
          <p:nvPr/>
        </p:nvSpPr>
        <p:spPr>
          <a:xfrm>
            <a:off x="1958100" y="35216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 Alleen zwaartekracht</a:t>
            </a:r>
          </a:p>
        </p:txBody>
      </p:sp>
      <p:sp>
        <p:nvSpPr>
          <p:cNvPr id="449" name="Google Shape;449;p9"/>
          <p:cNvSpPr/>
          <p:nvPr/>
        </p:nvSpPr>
        <p:spPr>
          <a:xfrm>
            <a:off x="1958099" y="4503576"/>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Gooikracht, luchtweerstand en zwaartekracht</a:t>
            </a:r>
          </a:p>
        </p:txBody>
      </p:sp>
      <p:sp>
        <p:nvSpPr>
          <p:cNvPr id="450" name="Google Shape;450;p9"/>
          <p:cNvSpPr txBox="1">
            <a:spLocks noGrp="1"/>
          </p:cNvSpPr>
          <p:nvPr>
            <p:ph type="title"/>
          </p:nvPr>
        </p:nvSpPr>
        <p:spPr>
          <a:xfrm>
            <a:off x="729419" y="104466"/>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54"/>
              </a:spcBef>
              <a:spcAft>
                <a:spcPts val="0"/>
              </a:spcAft>
              <a:buSzPts val="1800"/>
              <a:buNone/>
            </a:pPr>
            <a:r>
              <a:rPr lang="nl-NL" sz="2400" noProof="0" dirty="0"/>
              <a:t>Wrijving wordt niet verwaarloosd. </a:t>
            </a:r>
            <a:r>
              <a:rPr lang="nl-NL" sz="2400" b="0" strike="noStrike" noProof="0" dirty="0">
                <a:solidFill>
                  <a:srgbClr val="000000"/>
                </a:solidFill>
                <a:latin typeface="Calibri"/>
                <a:ea typeface="Calibri"/>
                <a:cs typeface="Calibri"/>
                <a:sym typeface="Calibri"/>
              </a:rPr>
              <a:t>Een bal wordt met de hand recht omhoog gegooid en volgt de baan van de stippellijn. Op positie (I) verlaat de bal de hand. Welke krachten werken op de bal als deze op positie (II) is?</a:t>
            </a:r>
            <a:endParaRPr lang="nl-NL" noProof="0" dirty="0"/>
          </a:p>
        </p:txBody>
      </p:sp>
      <p:sp>
        <p:nvSpPr>
          <p:cNvPr id="451" name="Google Shape;451;p9"/>
          <p:cNvSpPr/>
          <p:nvPr/>
        </p:nvSpPr>
        <p:spPr>
          <a:xfrm>
            <a:off x="7266953" y="1930788"/>
            <a:ext cx="720000" cy="2952000"/>
          </a:xfrm>
          <a:custGeom>
            <a:avLst/>
            <a:gdLst/>
            <a:ahLst/>
            <a:cxnLst/>
            <a:rect l="l" t="t" r="r" b="b"/>
            <a:pathLst>
              <a:path w="2000" h="8200" fill="none" extrusionOk="0">
                <a:moveTo>
                  <a:pt x="0" y="8200"/>
                </a:moveTo>
                <a:cubicBezTo>
                  <a:pt x="0" y="1400"/>
                  <a:pt x="800" y="0"/>
                  <a:pt x="2000" y="0"/>
                </a:cubicBezTo>
              </a:path>
            </a:pathLst>
          </a:custGeom>
          <a:noFill/>
          <a:ln w="10075" cap="flat" cmpd="sng">
            <a:solidFill>
              <a:srgbClr val="000000"/>
            </a:solidFill>
            <a:prstDash val="lgDash"/>
            <a:round/>
            <a:headEnd type="none" w="sm" len="sm"/>
            <a:tailEnd type="none" w="sm" len="sm"/>
          </a:ln>
        </p:spPr>
        <p:txBody>
          <a:bodyPr spcFirstLastPara="1" wrap="square" lIns="82425" tIns="37425" rIns="82425" bIns="37425"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452" name="Google Shape;452;p9"/>
          <p:cNvSpPr/>
          <p:nvPr/>
        </p:nvSpPr>
        <p:spPr>
          <a:xfrm>
            <a:off x="7950953" y="1930788"/>
            <a:ext cx="720000" cy="2952000"/>
          </a:xfrm>
          <a:custGeom>
            <a:avLst/>
            <a:gdLst/>
            <a:ahLst/>
            <a:cxnLst/>
            <a:rect l="l" t="t" r="r" b="b"/>
            <a:pathLst>
              <a:path w="2000" h="8200" fill="none" extrusionOk="0">
                <a:moveTo>
                  <a:pt x="2000" y="8200"/>
                </a:moveTo>
                <a:cubicBezTo>
                  <a:pt x="2000" y="1400"/>
                  <a:pt x="1200" y="0"/>
                  <a:pt x="0" y="0"/>
                </a:cubicBezTo>
              </a:path>
            </a:pathLst>
          </a:custGeom>
          <a:noFill/>
          <a:ln w="10075" cap="flat" cmpd="sng">
            <a:solidFill>
              <a:srgbClr val="000000"/>
            </a:solidFill>
            <a:prstDash val="lgDash"/>
            <a:round/>
            <a:headEnd type="none" w="sm" len="sm"/>
            <a:tailEnd type="none" w="sm" len="sm"/>
          </a:ln>
        </p:spPr>
        <p:txBody>
          <a:bodyPr spcFirstLastPara="1" wrap="square" lIns="82425" tIns="37425" rIns="82425" bIns="37425"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453" name="Google Shape;453;p9"/>
          <p:cNvSpPr/>
          <p:nvPr/>
        </p:nvSpPr>
        <p:spPr>
          <a:xfrm>
            <a:off x="7174793" y="333478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 </a:t>
            </a:r>
            <a:endParaRPr lang="nl-NL" noProof="0" dirty="0"/>
          </a:p>
        </p:txBody>
      </p:sp>
      <p:sp>
        <p:nvSpPr>
          <p:cNvPr id="454" name="Google Shape;454;p9"/>
          <p:cNvSpPr/>
          <p:nvPr/>
        </p:nvSpPr>
        <p:spPr>
          <a:xfrm>
            <a:off x="7175153" y="473914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900" b="0" i="0" u="none" strike="noStrike" cap="none" noProof="0" dirty="0">
                <a:solidFill>
                  <a:srgbClr val="000000"/>
                </a:solidFill>
                <a:latin typeface="Arial"/>
                <a:ea typeface="Arial"/>
                <a:cs typeface="Arial"/>
                <a:sym typeface="Arial"/>
              </a:rPr>
              <a:t>        </a:t>
            </a:r>
            <a:endParaRPr lang="nl-NL" sz="1500" noProof="0" dirty="0"/>
          </a:p>
        </p:txBody>
      </p:sp>
      <p:sp>
        <p:nvSpPr>
          <p:cNvPr id="455" name="Google Shape;455;p9"/>
          <p:cNvSpPr/>
          <p:nvPr/>
        </p:nvSpPr>
        <p:spPr>
          <a:xfrm>
            <a:off x="7845113" y="185806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lang="nl-NL" noProof="0" dirty="0"/>
          </a:p>
        </p:txBody>
      </p:sp>
      <p:sp>
        <p:nvSpPr>
          <p:cNvPr id="456" name="Google Shape;456;p9"/>
          <p:cNvSpPr/>
          <p:nvPr/>
        </p:nvSpPr>
        <p:spPr>
          <a:xfrm>
            <a:off x="8498873" y="334414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         </a:t>
            </a:r>
            <a:endParaRPr lang="nl-NL" noProof="0" dirty="0"/>
          </a:p>
        </p:txBody>
      </p:sp>
      <p:cxnSp>
        <p:nvCxnSpPr>
          <p:cNvPr id="457" name="Google Shape;457;p9"/>
          <p:cNvCxnSpPr/>
          <p:nvPr/>
        </p:nvCxnSpPr>
        <p:spPr>
          <a:xfrm rot="10800000">
            <a:off x="6978953" y="3982788"/>
            <a:ext cx="0" cy="576000"/>
          </a:xfrm>
          <a:prstGeom prst="straightConnector1">
            <a:avLst/>
          </a:prstGeom>
          <a:noFill/>
          <a:ln w="25200" cap="flat" cmpd="sng">
            <a:solidFill>
              <a:srgbClr val="000000"/>
            </a:solidFill>
            <a:prstDash val="solid"/>
            <a:round/>
            <a:headEnd type="none" w="sm" len="sm"/>
            <a:tailEnd type="triangle" w="med" len="med"/>
          </a:ln>
        </p:spPr>
      </p:cxnSp>
      <p:cxnSp>
        <p:nvCxnSpPr>
          <p:cNvPr id="458" name="Google Shape;458;p9"/>
          <p:cNvCxnSpPr/>
          <p:nvPr/>
        </p:nvCxnSpPr>
        <p:spPr>
          <a:xfrm>
            <a:off x="9066953" y="2614788"/>
            <a:ext cx="0" cy="504000"/>
          </a:xfrm>
          <a:prstGeom prst="straightConnector1">
            <a:avLst/>
          </a:prstGeom>
          <a:noFill/>
          <a:ln w="25200" cap="flat" cmpd="sng">
            <a:solidFill>
              <a:srgbClr val="000000"/>
            </a:solidFill>
            <a:prstDash val="solid"/>
            <a:round/>
            <a:headEnd type="none" w="sm" len="sm"/>
            <a:tailEnd type="triangle" w="med" len="med"/>
          </a:ln>
        </p:spPr>
      </p:cxnSp>
      <p:grpSp>
        <p:nvGrpSpPr>
          <p:cNvPr id="459" name="Google Shape;459;p9"/>
          <p:cNvGrpSpPr/>
          <p:nvPr/>
        </p:nvGrpSpPr>
        <p:grpSpPr>
          <a:xfrm>
            <a:off x="806964" y="5306818"/>
            <a:ext cx="908647" cy="908646"/>
            <a:chOff x="4665644" y="2362454"/>
            <a:chExt cx="908647" cy="908646"/>
          </a:xfrm>
        </p:grpSpPr>
        <p:sp>
          <p:nvSpPr>
            <p:cNvPr id="460" name="Google Shape;460;p9"/>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461" name="Google Shape;461;p9"/>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sp>
        <p:nvSpPr>
          <p:cNvPr id="462" name="Google Shape;462;p9"/>
          <p:cNvSpPr txBox="1"/>
          <p:nvPr/>
        </p:nvSpPr>
        <p:spPr>
          <a:xfrm>
            <a:off x="1892111" y="5494064"/>
            <a:ext cx="5498682" cy="52322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2800" b="0" i="0" u="none" strike="noStrike" cap="none" noProof="0" dirty="0">
                <a:solidFill>
                  <a:srgbClr val="000000"/>
                </a:solidFill>
                <a:latin typeface="Calibri"/>
                <a:ea typeface="Calibri"/>
                <a:cs typeface="Calibri"/>
                <a:sym typeface="Calibri"/>
              </a:rPr>
              <a:t>Luchtweerstand en zwaartekracht</a:t>
            </a:r>
            <a:endParaRPr lang="nl-NL" noProof="0" dirty="0"/>
          </a:p>
        </p:txBody>
      </p:sp>
      <p:sp>
        <p:nvSpPr>
          <p:cNvPr id="463" name="Google Shape;463;p9"/>
          <p:cNvSpPr txBox="1"/>
          <p:nvPr/>
        </p:nvSpPr>
        <p:spPr>
          <a:xfrm>
            <a:off x="7332000" y="4882800"/>
            <a:ext cx="468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a:t>
            </a:r>
          </a:p>
        </p:txBody>
      </p:sp>
      <p:sp>
        <p:nvSpPr>
          <p:cNvPr id="464" name="Google Shape;464;p9"/>
          <p:cNvSpPr txBox="1"/>
          <p:nvPr/>
        </p:nvSpPr>
        <p:spPr>
          <a:xfrm>
            <a:off x="6864000" y="2972975"/>
            <a:ext cx="591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(II)</a:t>
            </a:r>
          </a:p>
        </p:txBody>
      </p:sp>
      <p:sp>
        <p:nvSpPr>
          <p:cNvPr id="465" name="Google Shape;465;p9"/>
          <p:cNvSpPr txBox="1"/>
          <p:nvPr/>
        </p:nvSpPr>
        <p:spPr>
          <a:xfrm>
            <a:off x="7800000" y="1350175"/>
            <a:ext cx="8154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(III)</a:t>
            </a:r>
          </a:p>
        </p:txBody>
      </p:sp>
      <p:sp>
        <p:nvSpPr>
          <p:cNvPr id="466" name="Google Shape;466;p9"/>
          <p:cNvSpPr txBox="1"/>
          <p:nvPr/>
        </p:nvSpPr>
        <p:spPr>
          <a:xfrm>
            <a:off x="8492400" y="3562325"/>
            <a:ext cx="591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1" name="Google Shape;471;g30b992b53ef_0_5"/>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472" name="Google Shape;472;g30b992b53ef_0_5"/>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grpSp>
        <p:nvGrpSpPr>
          <p:cNvPr id="473" name="Google Shape;473;g30b992b53ef_0_5"/>
          <p:cNvGrpSpPr/>
          <p:nvPr/>
        </p:nvGrpSpPr>
        <p:grpSpPr>
          <a:xfrm>
            <a:off x="806913" y="1547816"/>
            <a:ext cx="908700" cy="908700"/>
            <a:chOff x="947033" y="2362454"/>
            <a:chExt cx="908700" cy="908700"/>
          </a:xfrm>
        </p:grpSpPr>
        <p:sp>
          <p:nvSpPr>
            <p:cNvPr id="474" name="Google Shape;474;g30b992b53ef_0_5"/>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475" name="Google Shape;475;g30b992b53ef_0_5"/>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476" name="Google Shape;476;g30b992b53ef_0_5"/>
          <p:cNvGrpSpPr/>
          <p:nvPr/>
        </p:nvGrpSpPr>
        <p:grpSpPr>
          <a:xfrm>
            <a:off x="806912" y="2467369"/>
            <a:ext cx="908700" cy="908700"/>
            <a:chOff x="4665644" y="2362454"/>
            <a:chExt cx="908700" cy="908700"/>
          </a:xfrm>
        </p:grpSpPr>
        <p:sp>
          <p:nvSpPr>
            <p:cNvPr id="477" name="Google Shape;477;g30b992b53ef_0_5"/>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478" name="Google Shape;478;g30b992b53ef_0_5"/>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479" name="Google Shape;479;g30b992b53ef_0_5"/>
          <p:cNvGrpSpPr/>
          <p:nvPr/>
        </p:nvGrpSpPr>
        <p:grpSpPr>
          <a:xfrm>
            <a:off x="806911" y="3395969"/>
            <a:ext cx="908700" cy="908700"/>
            <a:chOff x="947033" y="4156948"/>
            <a:chExt cx="908700" cy="908700"/>
          </a:xfrm>
        </p:grpSpPr>
        <p:sp>
          <p:nvSpPr>
            <p:cNvPr id="480" name="Google Shape;480;g30b992b53ef_0_5"/>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481" name="Google Shape;481;g30b992b53ef_0_5"/>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482" name="Google Shape;482;g30b992b53ef_0_5"/>
          <p:cNvGrpSpPr/>
          <p:nvPr/>
        </p:nvGrpSpPr>
        <p:grpSpPr>
          <a:xfrm>
            <a:off x="806911" y="4343805"/>
            <a:ext cx="908700" cy="908700"/>
            <a:chOff x="4665644" y="4148177"/>
            <a:chExt cx="908700" cy="908700"/>
          </a:xfrm>
        </p:grpSpPr>
        <p:sp>
          <p:nvSpPr>
            <p:cNvPr id="483" name="Google Shape;483;g30b992b53ef_0_5"/>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484" name="Google Shape;484;g30b992b53ef_0_5"/>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sp>
        <p:nvSpPr>
          <p:cNvPr id="485" name="Google Shape;485;g30b992b53ef_0_5"/>
          <p:cNvSpPr/>
          <p:nvPr/>
        </p:nvSpPr>
        <p:spPr>
          <a:xfrm>
            <a:off x="1958101" y="170754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Gooikracht en zwaartekracht</a:t>
            </a:r>
          </a:p>
        </p:txBody>
      </p:sp>
      <p:sp>
        <p:nvSpPr>
          <p:cNvPr id="486" name="Google Shape;486;g30b992b53ef_0_5"/>
          <p:cNvSpPr/>
          <p:nvPr/>
        </p:nvSpPr>
        <p:spPr>
          <a:xfrm>
            <a:off x="1958101" y="258349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 Alleen gooikracht</a:t>
            </a:r>
          </a:p>
        </p:txBody>
      </p:sp>
      <p:sp>
        <p:nvSpPr>
          <p:cNvPr id="487" name="Google Shape;487;g30b992b53ef_0_5"/>
          <p:cNvSpPr/>
          <p:nvPr/>
        </p:nvSpPr>
        <p:spPr>
          <a:xfrm>
            <a:off x="1958100" y="35216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 Alleen zwaartekracht</a:t>
            </a:r>
          </a:p>
        </p:txBody>
      </p:sp>
      <p:sp>
        <p:nvSpPr>
          <p:cNvPr id="488" name="Google Shape;488;g30b992b53ef_0_5"/>
          <p:cNvSpPr/>
          <p:nvPr/>
        </p:nvSpPr>
        <p:spPr>
          <a:xfrm>
            <a:off x="1958099" y="4503576"/>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noProof="0" dirty="0">
                <a:solidFill>
                  <a:srgbClr val="000000"/>
                </a:solidFill>
                <a:latin typeface="Calibri"/>
                <a:ea typeface="Calibri"/>
                <a:cs typeface="Calibri"/>
                <a:sym typeface="Calibri"/>
              </a:rPr>
              <a:t>Gooikracht, luchtweerstand en zwaartekracht</a:t>
            </a:r>
          </a:p>
        </p:txBody>
      </p:sp>
      <p:sp>
        <p:nvSpPr>
          <p:cNvPr id="489" name="Google Shape;489;g30b992b53ef_0_5"/>
          <p:cNvSpPr txBox="1">
            <a:spLocks noGrp="1"/>
          </p:cNvSpPr>
          <p:nvPr>
            <p:ph type="title"/>
          </p:nvPr>
        </p:nvSpPr>
        <p:spPr>
          <a:xfrm>
            <a:off x="729419" y="104466"/>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54"/>
              </a:spcBef>
              <a:spcAft>
                <a:spcPts val="0"/>
              </a:spcAft>
              <a:buSzPts val="1800"/>
              <a:buNone/>
            </a:pPr>
            <a:r>
              <a:rPr lang="nl-NL" sz="2400" noProof="0" dirty="0">
                <a:solidFill>
                  <a:srgbClr val="000000"/>
                </a:solidFill>
              </a:rPr>
              <a:t>Wrijving wordt niet verwaarloosd. </a:t>
            </a:r>
            <a:r>
              <a:rPr lang="nl-NL" sz="2400" b="0" strike="noStrike" noProof="0" dirty="0">
                <a:solidFill>
                  <a:srgbClr val="000000"/>
                </a:solidFill>
                <a:latin typeface="Calibri"/>
                <a:ea typeface="Calibri"/>
                <a:cs typeface="Calibri"/>
                <a:sym typeface="Calibri"/>
              </a:rPr>
              <a:t>Een bal wordt met de hand recht omhoog gegooid en volgt de baan van de stippellijn. Op positie (I) verlaat de bal de hand. Welke krachten werken op de bal als deze op positie (III) is?</a:t>
            </a:r>
            <a:endParaRPr lang="nl-NL" noProof="0" dirty="0"/>
          </a:p>
        </p:txBody>
      </p:sp>
      <p:sp>
        <p:nvSpPr>
          <p:cNvPr id="490" name="Google Shape;490;g30b992b53ef_0_5"/>
          <p:cNvSpPr/>
          <p:nvPr/>
        </p:nvSpPr>
        <p:spPr>
          <a:xfrm>
            <a:off x="7266953" y="1930788"/>
            <a:ext cx="720000" cy="2952000"/>
          </a:xfrm>
          <a:custGeom>
            <a:avLst/>
            <a:gdLst/>
            <a:ahLst/>
            <a:cxnLst/>
            <a:rect l="l" t="t" r="r" b="b"/>
            <a:pathLst>
              <a:path w="2000" h="8200" fill="none" extrusionOk="0">
                <a:moveTo>
                  <a:pt x="0" y="8200"/>
                </a:moveTo>
                <a:cubicBezTo>
                  <a:pt x="0" y="1400"/>
                  <a:pt x="800" y="0"/>
                  <a:pt x="2000" y="0"/>
                </a:cubicBezTo>
              </a:path>
            </a:pathLst>
          </a:custGeom>
          <a:noFill/>
          <a:ln w="10075" cap="flat" cmpd="sng">
            <a:solidFill>
              <a:srgbClr val="000000"/>
            </a:solidFill>
            <a:prstDash val="lgDash"/>
            <a:round/>
            <a:headEnd type="none" w="sm" len="sm"/>
            <a:tailEnd type="none" w="sm" len="sm"/>
          </a:ln>
        </p:spPr>
        <p:txBody>
          <a:bodyPr spcFirstLastPara="1" wrap="square" lIns="82425" tIns="37425" rIns="82425" bIns="37425"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491" name="Google Shape;491;g30b992b53ef_0_5"/>
          <p:cNvSpPr/>
          <p:nvPr/>
        </p:nvSpPr>
        <p:spPr>
          <a:xfrm>
            <a:off x="7950953" y="1930788"/>
            <a:ext cx="720000" cy="2952000"/>
          </a:xfrm>
          <a:custGeom>
            <a:avLst/>
            <a:gdLst/>
            <a:ahLst/>
            <a:cxnLst/>
            <a:rect l="l" t="t" r="r" b="b"/>
            <a:pathLst>
              <a:path w="2000" h="8200" fill="none" extrusionOk="0">
                <a:moveTo>
                  <a:pt x="2000" y="8200"/>
                </a:moveTo>
                <a:cubicBezTo>
                  <a:pt x="2000" y="1400"/>
                  <a:pt x="1200" y="0"/>
                  <a:pt x="0" y="0"/>
                </a:cubicBezTo>
              </a:path>
            </a:pathLst>
          </a:custGeom>
          <a:noFill/>
          <a:ln w="10075" cap="flat" cmpd="sng">
            <a:solidFill>
              <a:srgbClr val="000000"/>
            </a:solidFill>
            <a:prstDash val="lgDash"/>
            <a:round/>
            <a:headEnd type="none" w="sm" len="sm"/>
            <a:tailEnd type="none" w="sm" len="sm"/>
          </a:ln>
        </p:spPr>
        <p:txBody>
          <a:bodyPr spcFirstLastPara="1" wrap="square" lIns="82425" tIns="37425" rIns="82425" bIns="37425"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492" name="Google Shape;492;g30b992b53ef_0_5"/>
          <p:cNvSpPr/>
          <p:nvPr/>
        </p:nvSpPr>
        <p:spPr>
          <a:xfrm>
            <a:off x="7174793" y="333478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 </a:t>
            </a:r>
            <a:endParaRPr lang="nl-NL" noProof="0" dirty="0"/>
          </a:p>
        </p:txBody>
      </p:sp>
      <p:sp>
        <p:nvSpPr>
          <p:cNvPr id="493" name="Google Shape;493;g30b992b53ef_0_5"/>
          <p:cNvSpPr/>
          <p:nvPr/>
        </p:nvSpPr>
        <p:spPr>
          <a:xfrm>
            <a:off x="7175153" y="473914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900" b="0" i="0" u="none" strike="noStrike" cap="none" noProof="0" dirty="0">
                <a:solidFill>
                  <a:srgbClr val="000000"/>
                </a:solidFill>
                <a:latin typeface="Arial"/>
                <a:ea typeface="Arial"/>
                <a:cs typeface="Arial"/>
                <a:sym typeface="Arial"/>
              </a:rPr>
              <a:t>        </a:t>
            </a:r>
            <a:endParaRPr lang="nl-NL" sz="1500" noProof="0" dirty="0"/>
          </a:p>
        </p:txBody>
      </p:sp>
      <p:sp>
        <p:nvSpPr>
          <p:cNvPr id="494" name="Google Shape;494;g30b992b53ef_0_5"/>
          <p:cNvSpPr/>
          <p:nvPr/>
        </p:nvSpPr>
        <p:spPr>
          <a:xfrm>
            <a:off x="7845113" y="185806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lang="nl-NL" noProof="0" dirty="0"/>
          </a:p>
        </p:txBody>
      </p:sp>
      <p:sp>
        <p:nvSpPr>
          <p:cNvPr id="495" name="Google Shape;495;g30b992b53ef_0_5"/>
          <p:cNvSpPr/>
          <p:nvPr/>
        </p:nvSpPr>
        <p:spPr>
          <a:xfrm>
            <a:off x="8498873" y="334414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         </a:t>
            </a:r>
            <a:endParaRPr lang="nl-NL" noProof="0" dirty="0"/>
          </a:p>
        </p:txBody>
      </p:sp>
      <p:cxnSp>
        <p:nvCxnSpPr>
          <p:cNvPr id="496" name="Google Shape;496;g30b992b53ef_0_5"/>
          <p:cNvCxnSpPr/>
          <p:nvPr/>
        </p:nvCxnSpPr>
        <p:spPr>
          <a:xfrm rot="10800000">
            <a:off x="6978953" y="3982788"/>
            <a:ext cx="0" cy="576000"/>
          </a:xfrm>
          <a:prstGeom prst="straightConnector1">
            <a:avLst/>
          </a:prstGeom>
          <a:noFill/>
          <a:ln w="25200" cap="flat" cmpd="sng">
            <a:solidFill>
              <a:srgbClr val="000000"/>
            </a:solidFill>
            <a:prstDash val="solid"/>
            <a:round/>
            <a:headEnd type="none" w="sm" len="sm"/>
            <a:tailEnd type="triangle" w="med" len="med"/>
          </a:ln>
        </p:spPr>
      </p:cxnSp>
      <p:cxnSp>
        <p:nvCxnSpPr>
          <p:cNvPr id="497" name="Google Shape;497;g30b992b53ef_0_5"/>
          <p:cNvCxnSpPr/>
          <p:nvPr/>
        </p:nvCxnSpPr>
        <p:spPr>
          <a:xfrm>
            <a:off x="9066953" y="2614788"/>
            <a:ext cx="0" cy="504000"/>
          </a:xfrm>
          <a:prstGeom prst="straightConnector1">
            <a:avLst/>
          </a:prstGeom>
          <a:noFill/>
          <a:ln w="25200" cap="flat" cmpd="sng">
            <a:solidFill>
              <a:srgbClr val="000000"/>
            </a:solidFill>
            <a:prstDash val="solid"/>
            <a:round/>
            <a:headEnd type="none" w="sm" len="sm"/>
            <a:tailEnd type="triangle" w="med" len="med"/>
          </a:ln>
        </p:spPr>
      </p:cxnSp>
      <p:grpSp>
        <p:nvGrpSpPr>
          <p:cNvPr id="498" name="Google Shape;498;g30b992b53ef_0_5"/>
          <p:cNvGrpSpPr/>
          <p:nvPr/>
        </p:nvGrpSpPr>
        <p:grpSpPr>
          <a:xfrm>
            <a:off x="806964" y="5306818"/>
            <a:ext cx="908700" cy="908700"/>
            <a:chOff x="4665644" y="2362454"/>
            <a:chExt cx="908700" cy="908700"/>
          </a:xfrm>
        </p:grpSpPr>
        <p:sp>
          <p:nvSpPr>
            <p:cNvPr id="499" name="Google Shape;499;g30b992b53ef_0_5"/>
            <p:cNvSpPr/>
            <p:nvPr/>
          </p:nvSpPr>
          <p:spPr>
            <a:xfrm>
              <a:off x="4665644" y="2362454"/>
              <a:ext cx="908700" cy="908700"/>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500" name="Google Shape;500;g30b992b53ef_0_5"/>
            <p:cNvSpPr/>
            <p:nvPr/>
          </p:nvSpPr>
          <p:spPr>
            <a:xfrm>
              <a:off x="4979847" y="2546412"/>
              <a:ext cx="356400" cy="515400"/>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E</a:t>
              </a:r>
            </a:p>
          </p:txBody>
        </p:sp>
      </p:grpSp>
      <p:sp>
        <p:nvSpPr>
          <p:cNvPr id="501" name="Google Shape;501;g30b992b53ef_0_5"/>
          <p:cNvSpPr txBox="1"/>
          <p:nvPr/>
        </p:nvSpPr>
        <p:spPr>
          <a:xfrm>
            <a:off x="1892111" y="5494064"/>
            <a:ext cx="5498700" cy="523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nl-NL" sz="2800" b="0" i="0" u="none" strike="noStrike" cap="none" noProof="0" dirty="0">
                <a:solidFill>
                  <a:srgbClr val="000000"/>
                </a:solidFill>
                <a:latin typeface="Calibri"/>
                <a:ea typeface="Calibri"/>
                <a:cs typeface="Calibri"/>
                <a:sym typeface="Calibri"/>
              </a:rPr>
              <a:t>Luchtweerstand en zwaartekracht</a:t>
            </a:r>
            <a:endParaRPr lang="nl-NL" noProof="0" dirty="0"/>
          </a:p>
        </p:txBody>
      </p:sp>
      <p:sp>
        <p:nvSpPr>
          <p:cNvPr id="502" name="Google Shape;502;g30b992b53ef_0_5"/>
          <p:cNvSpPr txBox="1"/>
          <p:nvPr/>
        </p:nvSpPr>
        <p:spPr>
          <a:xfrm>
            <a:off x="7332000" y="4882800"/>
            <a:ext cx="468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a:t>
            </a:r>
          </a:p>
        </p:txBody>
      </p:sp>
      <p:sp>
        <p:nvSpPr>
          <p:cNvPr id="503" name="Google Shape;503;g30b992b53ef_0_5"/>
          <p:cNvSpPr txBox="1"/>
          <p:nvPr/>
        </p:nvSpPr>
        <p:spPr>
          <a:xfrm>
            <a:off x="6864000" y="2972975"/>
            <a:ext cx="591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(II)</a:t>
            </a:r>
          </a:p>
        </p:txBody>
      </p:sp>
      <p:sp>
        <p:nvSpPr>
          <p:cNvPr id="504" name="Google Shape;504;g30b992b53ef_0_5"/>
          <p:cNvSpPr txBox="1"/>
          <p:nvPr/>
        </p:nvSpPr>
        <p:spPr>
          <a:xfrm>
            <a:off x="7800000" y="1350175"/>
            <a:ext cx="8154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(III)</a:t>
            </a:r>
          </a:p>
        </p:txBody>
      </p:sp>
      <p:sp>
        <p:nvSpPr>
          <p:cNvPr id="505" name="Google Shape;505;g30b992b53ef_0_5"/>
          <p:cNvSpPr txBox="1"/>
          <p:nvPr/>
        </p:nvSpPr>
        <p:spPr>
          <a:xfrm>
            <a:off x="8492400" y="3562325"/>
            <a:ext cx="591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40"/>
        <p:cNvGrpSpPr/>
        <p:nvPr/>
      </p:nvGrpSpPr>
      <p:grpSpPr>
        <a:xfrm>
          <a:off x="0" y="0"/>
          <a:ext cx="0" cy="0"/>
          <a:chOff x="0" y="0"/>
          <a:chExt cx="0" cy="0"/>
        </a:xfrm>
      </p:grpSpPr>
      <p:sp>
        <p:nvSpPr>
          <p:cNvPr id="541" name="Google Shape;541;p12"/>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542" name="Google Shape;542;p12"/>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543" name="Google Shape;543;p12"/>
          <p:cNvSpPr txBox="1">
            <a:spLocks noGrp="1"/>
          </p:cNvSpPr>
          <p:nvPr>
            <p:ph type="title"/>
          </p:nvPr>
        </p:nvSpPr>
        <p:spPr>
          <a:xfrm>
            <a:off x="729419" y="104466"/>
            <a:ext cx="5734375" cy="855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54"/>
              </a:spcBef>
              <a:spcAft>
                <a:spcPts val="0"/>
              </a:spcAft>
              <a:buSzPts val="1800"/>
              <a:buNone/>
            </a:pPr>
            <a:r>
              <a:rPr lang="nl-NL" sz="2800" noProof="0" dirty="0"/>
              <a:t>Wrijving wordt niet verwaarloosd. </a:t>
            </a:r>
            <a:r>
              <a:rPr lang="nl-NL" sz="3000" b="0" strike="noStrike" noProof="0" dirty="0">
                <a:solidFill>
                  <a:srgbClr val="000000"/>
                </a:solidFill>
                <a:latin typeface="Calibri"/>
                <a:ea typeface="Calibri"/>
                <a:cs typeface="Calibri"/>
                <a:sym typeface="Calibri"/>
              </a:rPr>
              <a:t>Een bal wordt met de hand omhoog gegooid en volgt de baan van de stippellijn. In welke vectortekening zijn de krachten in positie (II) juist getekend?</a:t>
            </a:r>
            <a:endParaRPr lang="nl-NL" noProof="0" dirty="0"/>
          </a:p>
        </p:txBody>
      </p:sp>
      <p:sp>
        <p:nvSpPr>
          <p:cNvPr id="544" name="Google Shape;544;p12"/>
          <p:cNvSpPr/>
          <p:nvPr/>
        </p:nvSpPr>
        <p:spPr>
          <a:xfrm>
            <a:off x="617118" y="4565124"/>
            <a:ext cx="576000" cy="57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545" name="Google Shape;545;p12"/>
          <p:cNvCxnSpPr/>
          <p:nvPr/>
        </p:nvCxnSpPr>
        <p:spPr>
          <a:xfrm>
            <a:off x="905118" y="4853124"/>
            <a:ext cx="0" cy="1152000"/>
          </a:xfrm>
          <a:prstGeom prst="straightConnector1">
            <a:avLst/>
          </a:prstGeom>
          <a:noFill/>
          <a:ln w="25200" cap="flat" cmpd="sng">
            <a:solidFill>
              <a:srgbClr val="000000"/>
            </a:solidFill>
            <a:prstDash val="solid"/>
            <a:round/>
            <a:headEnd type="none" w="sm" len="sm"/>
            <a:tailEnd type="triangle" w="med" len="med"/>
          </a:ln>
        </p:spPr>
      </p:cxnSp>
      <p:sp>
        <p:nvSpPr>
          <p:cNvPr id="546" name="Google Shape;546;p12"/>
          <p:cNvSpPr txBox="1"/>
          <p:nvPr/>
        </p:nvSpPr>
        <p:spPr>
          <a:xfrm>
            <a:off x="977127" y="5429125"/>
            <a:ext cx="5052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547" name="Google Shape;547;p12"/>
          <p:cNvCxnSpPr/>
          <p:nvPr/>
        </p:nvCxnSpPr>
        <p:spPr>
          <a:xfrm rot="10800000">
            <a:off x="905118" y="4025124"/>
            <a:ext cx="0" cy="720000"/>
          </a:xfrm>
          <a:prstGeom prst="straightConnector1">
            <a:avLst/>
          </a:prstGeom>
          <a:noFill/>
          <a:ln w="25200" cap="flat" cmpd="sng">
            <a:solidFill>
              <a:srgbClr val="000000"/>
            </a:solidFill>
            <a:prstDash val="solid"/>
            <a:round/>
            <a:headEnd type="none" w="sm" len="sm"/>
            <a:tailEnd type="triangle" w="med" len="med"/>
          </a:ln>
        </p:spPr>
      </p:cxnSp>
      <p:sp>
        <p:nvSpPr>
          <p:cNvPr id="548" name="Google Shape;548;p12"/>
          <p:cNvSpPr txBox="1"/>
          <p:nvPr/>
        </p:nvSpPr>
        <p:spPr>
          <a:xfrm>
            <a:off x="941130" y="4205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lw</a:t>
            </a:r>
            <a:endParaRPr lang="nl-NL" sz="1800" b="0" i="0" u="none" strike="noStrike" cap="none" noProof="0" dirty="0">
              <a:solidFill>
                <a:srgbClr val="000000"/>
              </a:solidFill>
              <a:latin typeface="Arial"/>
              <a:ea typeface="Arial"/>
              <a:cs typeface="Arial"/>
              <a:sym typeface="Arial"/>
            </a:endParaRPr>
          </a:p>
        </p:txBody>
      </p:sp>
      <p:cxnSp>
        <p:nvCxnSpPr>
          <p:cNvPr id="549" name="Google Shape;549;p12"/>
          <p:cNvCxnSpPr/>
          <p:nvPr/>
        </p:nvCxnSpPr>
        <p:spPr>
          <a:xfrm>
            <a:off x="797118" y="4889124"/>
            <a:ext cx="0" cy="432000"/>
          </a:xfrm>
          <a:prstGeom prst="straightConnector1">
            <a:avLst/>
          </a:prstGeom>
          <a:noFill/>
          <a:ln w="25200" cap="flat" cmpd="sng">
            <a:solidFill>
              <a:srgbClr val="000000"/>
            </a:solidFill>
            <a:prstDash val="solid"/>
            <a:round/>
            <a:headEnd type="none" w="sm" len="sm"/>
            <a:tailEnd type="triangle" w="med" len="med"/>
          </a:ln>
        </p:spPr>
      </p:cxnSp>
      <p:sp>
        <p:nvSpPr>
          <p:cNvPr id="550" name="Google Shape;550;p12"/>
          <p:cNvSpPr txBox="1"/>
          <p:nvPr/>
        </p:nvSpPr>
        <p:spPr>
          <a:xfrm>
            <a:off x="78327" y="5033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
        <p:nvSpPr>
          <p:cNvPr id="551" name="Google Shape;551;p12"/>
          <p:cNvSpPr/>
          <p:nvPr/>
        </p:nvSpPr>
        <p:spPr>
          <a:xfrm>
            <a:off x="2165118" y="4565124"/>
            <a:ext cx="576000" cy="57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552" name="Google Shape;552;p12"/>
          <p:cNvCxnSpPr/>
          <p:nvPr/>
        </p:nvCxnSpPr>
        <p:spPr>
          <a:xfrm>
            <a:off x="2453118" y="4853124"/>
            <a:ext cx="0" cy="1152000"/>
          </a:xfrm>
          <a:prstGeom prst="straightConnector1">
            <a:avLst/>
          </a:prstGeom>
          <a:noFill/>
          <a:ln w="25200" cap="flat" cmpd="sng">
            <a:solidFill>
              <a:srgbClr val="000000"/>
            </a:solidFill>
            <a:prstDash val="solid"/>
            <a:round/>
            <a:headEnd type="none" w="sm" len="sm"/>
            <a:tailEnd type="triangle" w="med" len="med"/>
          </a:ln>
        </p:spPr>
      </p:cxnSp>
      <p:sp>
        <p:nvSpPr>
          <p:cNvPr id="553" name="Google Shape;553;p12"/>
          <p:cNvSpPr txBox="1"/>
          <p:nvPr/>
        </p:nvSpPr>
        <p:spPr>
          <a:xfrm>
            <a:off x="2525131" y="5429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554" name="Google Shape;554;p12"/>
          <p:cNvCxnSpPr/>
          <p:nvPr/>
        </p:nvCxnSpPr>
        <p:spPr>
          <a:xfrm rot="10800000">
            <a:off x="2453118" y="4025124"/>
            <a:ext cx="0" cy="720000"/>
          </a:xfrm>
          <a:prstGeom prst="straightConnector1">
            <a:avLst/>
          </a:prstGeom>
          <a:noFill/>
          <a:ln w="25200" cap="flat" cmpd="sng">
            <a:solidFill>
              <a:srgbClr val="000000"/>
            </a:solidFill>
            <a:prstDash val="solid"/>
            <a:round/>
            <a:headEnd type="none" w="sm" len="sm"/>
            <a:tailEnd type="triangle" w="med" len="med"/>
          </a:ln>
        </p:spPr>
      </p:cxnSp>
      <p:sp>
        <p:nvSpPr>
          <p:cNvPr id="555" name="Google Shape;555;p12"/>
          <p:cNvSpPr txBox="1"/>
          <p:nvPr/>
        </p:nvSpPr>
        <p:spPr>
          <a:xfrm>
            <a:off x="2489130" y="4205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lw</a:t>
            </a:r>
            <a:endParaRPr lang="nl-NL" sz="1800" b="0" i="0" u="none" strike="noStrike" cap="none" noProof="0" dirty="0">
              <a:solidFill>
                <a:srgbClr val="000000"/>
              </a:solidFill>
              <a:latin typeface="Arial"/>
              <a:ea typeface="Arial"/>
              <a:cs typeface="Arial"/>
              <a:sym typeface="Arial"/>
            </a:endParaRPr>
          </a:p>
        </p:txBody>
      </p:sp>
      <p:cxnSp>
        <p:nvCxnSpPr>
          <p:cNvPr id="556" name="Google Shape;556;p12"/>
          <p:cNvCxnSpPr/>
          <p:nvPr/>
        </p:nvCxnSpPr>
        <p:spPr>
          <a:xfrm rot="10800000">
            <a:off x="2345118" y="4313124"/>
            <a:ext cx="0" cy="432000"/>
          </a:xfrm>
          <a:prstGeom prst="straightConnector1">
            <a:avLst/>
          </a:prstGeom>
          <a:noFill/>
          <a:ln w="25200" cap="flat" cmpd="sng">
            <a:solidFill>
              <a:srgbClr val="000000"/>
            </a:solidFill>
            <a:prstDash val="solid"/>
            <a:round/>
            <a:headEnd type="none" w="sm" len="sm"/>
            <a:tailEnd type="triangle" w="med" len="med"/>
          </a:ln>
        </p:spPr>
      </p:cxnSp>
      <p:sp>
        <p:nvSpPr>
          <p:cNvPr id="557" name="Google Shape;557;p12"/>
          <p:cNvSpPr txBox="1"/>
          <p:nvPr/>
        </p:nvSpPr>
        <p:spPr>
          <a:xfrm>
            <a:off x="1626328" y="4385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
        <p:nvSpPr>
          <p:cNvPr id="558" name="Google Shape;558;p12"/>
          <p:cNvSpPr/>
          <p:nvPr/>
        </p:nvSpPr>
        <p:spPr>
          <a:xfrm>
            <a:off x="3857118" y="4565124"/>
            <a:ext cx="576000" cy="57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559" name="Google Shape;559;p12"/>
          <p:cNvSpPr/>
          <p:nvPr/>
        </p:nvSpPr>
        <p:spPr>
          <a:xfrm>
            <a:off x="5693118" y="4565124"/>
            <a:ext cx="576000" cy="57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560" name="Google Shape;560;p12"/>
          <p:cNvCxnSpPr/>
          <p:nvPr/>
        </p:nvCxnSpPr>
        <p:spPr>
          <a:xfrm>
            <a:off x="5981118" y="4853124"/>
            <a:ext cx="0" cy="1152000"/>
          </a:xfrm>
          <a:prstGeom prst="straightConnector1">
            <a:avLst/>
          </a:prstGeom>
          <a:noFill/>
          <a:ln w="25200" cap="flat" cmpd="sng">
            <a:solidFill>
              <a:srgbClr val="000000"/>
            </a:solidFill>
            <a:prstDash val="solid"/>
            <a:round/>
            <a:headEnd type="none" w="sm" len="sm"/>
            <a:tailEnd type="triangle" w="med" len="med"/>
          </a:ln>
        </p:spPr>
      </p:cxnSp>
      <p:sp>
        <p:nvSpPr>
          <p:cNvPr id="561" name="Google Shape;561;p12"/>
          <p:cNvSpPr txBox="1"/>
          <p:nvPr/>
        </p:nvSpPr>
        <p:spPr>
          <a:xfrm>
            <a:off x="6017131" y="5861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cxnSp>
        <p:nvCxnSpPr>
          <p:cNvPr id="562" name="Google Shape;562;p12"/>
          <p:cNvCxnSpPr/>
          <p:nvPr/>
        </p:nvCxnSpPr>
        <p:spPr>
          <a:xfrm>
            <a:off x="6089118" y="4889124"/>
            <a:ext cx="0" cy="720000"/>
          </a:xfrm>
          <a:prstGeom prst="straightConnector1">
            <a:avLst/>
          </a:prstGeom>
          <a:noFill/>
          <a:ln w="25200" cap="flat" cmpd="sng">
            <a:solidFill>
              <a:srgbClr val="000000"/>
            </a:solidFill>
            <a:prstDash val="solid"/>
            <a:round/>
            <a:headEnd type="none" w="sm" len="sm"/>
            <a:tailEnd type="triangle" w="med" len="med"/>
          </a:ln>
        </p:spPr>
      </p:cxnSp>
      <p:sp>
        <p:nvSpPr>
          <p:cNvPr id="563" name="Google Shape;563;p12"/>
          <p:cNvSpPr txBox="1"/>
          <p:nvPr/>
        </p:nvSpPr>
        <p:spPr>
          <a:xfrm>
            <a:off x="6125118" y="5033124"/>
            <a:ext cx="4458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564" name="Google Shape;564;p12"/>
          <p:cNvCxnSpPr/>
          <p:nvPr/>
        </p:nvCxnSpPr>
        <p:spPr>
          <a:xfrm>
            <a:off x="5873118" y="4889124"/>
            <a:ext cx="0" cy="432000"/>
          </a:xfrm>
          <a:prstGeom prst="straightConnector1">
            <a:avLst/>
          </a:prstGeom>
          <a:noFill/>
          <a:ln w="25200" cap="flat" cmpd="sng">
            <a:solidFill>
              <a:srgbClr val="000000"/>
            </a:solidFill>
            <a:prstDash val="solid"/>
            <a:round/>
            <a:headEnd type="none" w="sm" len="sm"/>
            <a:tailEnd type="triangle" w="med" len="med"/>
          </a:ln>
        </p:spPr>
      </p:cxnSp>
      <p:sp>
        <p:nvSpPr>
          <p:cNvPr id="565" name="Google Shape;565;p12"/>
          <p:cNvSpPr txBox="1"/>
          <p:nvPr/>
        </p:nvSpPr>
        <p:spPr>
          <a:xfrm>
            <a:off x="5369118" y="5033124"/>
            <a:ext cx="5052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lw</a:t>
            </a:r>
            <a:endParaRPr lang="nl-NL" sz="1800" b="0" i="0" u="none" strike="noStrike" cap="none" noProof="0" dirty="0">
              <a:solidFill>
                <a:srgbClr val="000000"/>
              </a:solidFill>
              <a:latin typeface="Arial"/>
              <a:ea typeface="Arial"/>
              <a:cs typeface="Arial"/>
              <a:sym typeface="Arial"/>
            </a:endParaRPr>
          </a:p>
        </p:txBody>
      </p:sp>
      <p:grpSp>
        <p:nvGrpSpPr>
          <p:cNvPr id="566" name="Google Shape;566;p12"/>
          <p:cNvGrpSpPr/>
          <p:nvPr/>
        </p:nvGrpSpPr>
        <p:grpSpPr>
          <a:xfrm>
            <a:off x="403508" y="2915067"/>
            <a:ext cx="908647" cy="908646"/>
            <a:chOff x="947033" y="2362454"/>
            <a:chExt cx="908647" cy="908646"/>
          </a:xfrm>
        </p:grpSpPr>
        <p:sp>
          <p:nvSpPr>
            <p:cNvPr id="567" name="Google Shape;567;p12"/>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568" name="Google Shape;568;p12"/>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569" name="Google Shape;569;p12"/>
          <p:cNvGrpSpPr/>
          <p:nvPr/>
        </p:nvGrpSpPr>
        <p:grpSpPr>
          <a:xfrm>
            <a:off x="2027482" y="2971564"/>
            <a:ext cx="908647" cy="908646"/>
            <a:chOff x="4665644" y="2362454"/>
            <a:chExt cx="908647" cy="908646"/>
          </a:xfrm>
        </p:grpSpPr>
        <p:sp>
          <p:nvSpPr>
            <p:cNvPr id="570" name="Google Shape;570;p12"/>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571" name="Google Shape;571;p12"/>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572" name="Google Shape;572;p12"/>
          <p:cNvGrpSpPr/>
          <p:nvPr/>
        </p:nvGrpSpPr>
        <p:grpSpPr>
          <a:xfrm>
            <a:off x="3850151" y="2931441"/>
            <a:ext cx="908647" cy="908646"/>
            <a:chOff x="947033" y="4156948"/>
            <a:chExt cx="908647" cy="908646"/>
          </a:xfrm>
        </p:grpSpPr>
        <p:sp>
          <p:nvSpPr>
            <p:cNvPr id="573" name="Google Shape;573;p12"/>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574" name="Google Shape;574;p12"/>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575" name="Google Shape;575;p12"/>
          <p:cNvGrpSpPr/>
          <p:nvPr/>
        </p:nvGrpSpPr>
        <p:grpSpPr>
          <a:xfrm>
            <a:off x="5514254" y="2925452"/>
            <a:ext cx="908647" cy="908646"/>
            <a:chOff x="4665644" y="4148177"/>
            <a:chExt cx="908647" cy="908646"/>
          </a:xfrm>
        </p:grpSpPr>
        <p:sp>
          <p:nvSpPr>
            <p:cNvPr id="576" name="Google Shape;576;p12"/>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577" name="Google Shape;577;p12"/>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cxnSp>
        <p:nvCxnSpPr>
          <p:cNvPr id="578" name="Google Shape;578;p12"/>
          <p:cNvCxnSpPr/>
          <p:nvPr/>
        </p:nvCxnSpPr>
        <p:spPr>
          <a:xfrm>
            <a:off x="4116183" y="4845265"/>
            <a:ext cx="0" cy="1152000"/>
          </a:xfrm>
          <a:prstGeom prst="straightConnector1">
            <a:avLst/>
          </a:prstGeom>
          <a:noFill/>
          <a:ln w="25200" cap="flat" cmpd="sng">
            <a:solidFill>
              <a:srgbClr val="000000"/>
            </a:solidFill>
            <a:prstDash val="solid"/>
            <a:round/>
            <a:headEnd type="none" w="sm" len="sm"/>
            <a:tailEnd type="triangle" w="med" len="med"/>
          </a:ln>
        </p:spPr>
      </p:cxnSp>
      <p:sp>
        <p:nvSpPr>
          <p:cNvPr id="579" name="Google Shape;579;p12"/>
          <p:cNvSpPr txBox="1"/>
          <p:nvPr/>
        </p:nvSpPr>
        <p:spPr>
          <a:xfrm>
            <a:off x="4152170" y="5853275"/>
            <a:ext cx="591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lw</a:t>
            </a:r>
            <a:endParaRPr lang="nl-NL" sz="1800" b="0" i="0" u="none" strike="noStrike" cap="none" noProof="0" dirty="0">
              <a:solidFill>
                <a:srgbClr val="000000"/>
              </a:solidFill>
              <a:latin typeface="Arial"/>
              <a:ea typeface="Arial"/>
              <a:cs typeface="Arial"/>
              <a:sym typeface="Arial"/>
            </a:endParaRPr>
          </a:p>
        </p:txBody>
      </p:sp>
      <p:cxnSp>
        <p:nvCxnSpPr>
          <p:cNvPr id="580" name="Google Shape;580;p12"/>
          <p:cNvCxnSpPr/>
          <p:nvPr/>
        </p:nvCxnSpPr>
        <p:spPr>
          <a:xfrm>
            <a:off x="4224183" y="4881265"/>
            <a:ext cx="0" cy="720000"/>
          </a:xfrm>
          <a:prstGeom prst="straightConnector1">
            <a:avLst/>
          </a:prstGeom>
          <a:noFill/>
          <a:ln w="25200" cap="flat" cmpd="sng">
            <a:solidFill>
              <a:srgbClr val="000000"/>
            </a:solidFill>
            <a:prstDash val="solid"/>
            <a:round/>
            <a:headEnd type="none" w="sm" len="sm"/>
            <a:tailEnd type="triangle" w="med" len="med"/>
          </a:ln>
        </p:spPr>
      </p:cxnSp>
      <p:sp>
        <p:nvSpPr>
          <p:cNvPr id="581" name="Google Shape;581;p12"/>
          <p:cNvSpPr txBox="1"/>
          <p:nvPr/>
        </p:nvSpPr>
        <p:spPr>
          <a:xfrm>
            <a:off x="4260183" y="5025265"/>
            <a:ext cx="4458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sp>
        <p:nvSpPr>
          <p:cNvPr id="582" name="Google Shape;582;p12"/>
          <p:cNvSpPr txBox="1"/>
          <p:nvPr/>
        </p:nvSpPr>
        <p:spPr>
          <a:xfrm>
            <a:off x="3353255" y="4107550"/>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cxnSp>
        <p:nvCxnSpPr>
          <p:cNvPr id="583" name="Google Shape;583;p12"/>
          <p:cNvCxnSpPr/>
          <p:nvPr/>
        </p:nvCxnSpPr>
        <p:spPr>
          <a:xfrm rot="10800000">
            <a:off x="4128352" y="4352402"/>
            <a:ext cx="0" cy="432000"/>
          </a:xfrm>
          <a:prstGeom prst="straightConnector1">
            <a:avLst/>
          </a:prstGeom>
          <a:noFill/>
          <a:ln w="25200" cap="flat" cmpd="sng">
            <a:solidFill>
              <a:srgbClr val="000000"/>
            </a:solidFill>
            <a:prstDash val="solid"/>
            <a:round/>
            <a:headEnd type="none" w="sm" len="sm"/>
            <a:tailEnd type="triangle" w="med" len="med"/>
          </a:ln>
        </p:spPr>
      </p:cxnSp>
      <p:sp>
        <p:nvSpPr>
          <p:cNvPr id="584" name="Google Shape;584;p12"/>
          <p:cNvSpPr/>
          <p:nvPr/>
        </p:nvSpPr>
        <p:spPr>
          <a:xfrm>
            <a:off x="7139003" y="685088"/>
            <a:ext cx="720000" cy="2952000"/>
          </a:xfrm>
          <a:custGeom>
            <a:avLst/>
            <a:gdLst/>
            <a:ahLst/>
            <a:cxnLst/>
            <a:rect l="l" t="t" r="r" b="b"/>
            <a:pathLst>
              <a:path w="2000" h="8200" fill="none" extrusionOk="0">
                <a:moveTo>
                  <a:pt x="0" y="8200"/>
                </a:moveTo>
                <a:cubicBezTo>
                  <a:pt x="0" y="1400"/>
                  <a:pt x="800" y="0"/>
                  <a:pt x="2000" y="0"/>
                </a:cubicBezTo>
              </a:path>
            </a:pathLst>
          </a:custGeom>
          <a:noFill/>
          <a:ln w="10075" cap="flat" cmpd="sng">
            <a:solidFill>
              <a:srgbClr val="000000"/>
            </a:solidFill>
            <a:prstDash val="lgDash"/>
            <a:round/>
            <a:headEnd type="none" w="sm" len="sm"/>
            <a:tailEnd type="none" w="sm" len="sm"/>
          </a:ln>
        </p:spPr>
        <p:txBody>
          <a:bodyPr spcFirstLastPara="1" wrap="square" lIns="82425" tIns="37425" rIns="82425" bIns="37425"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585" name="Google Shape;585;p12"/>
          <p:cNvSpPr/>
          <p:nvPr/>
        </p:nvSpPr>
        <p:spPr>
          <a:xfrm>
            <a:off x="7823003" y="685088"/>
            <a:ext cx="720000" cy="2952000"/>
          </a:xfrm>
          <a:custGeom>
            <a:avLst/>
            <a:gdLst/>
            <a:ahLst/>
            <a:cxnLst/>
            <a:rect l="l" t="t" r="r" b="b"/>
            <a:pathLst>
              <a:path w="2000" h="8200" fill="none" extrusionOk="0">
                <a:moveTo>
                  <a:pt x="2000" y="8200"/>
                </a:moveTo>
                <a:cubicBezTo>
                  <a:pt x="2000" y="1400"/>
                  <a:pt x="1200" y="0"/>
                  <a:pt x="0" y="0"/>
                </a:cubicBezTo>
              </a:path>
            </a:pathLst>
          </a:custGeom>
          <a:noFill/>
          <a:ln w="10075" cap="flat" cmpd="sng">
            <a:solidFill>
              <a:srgbClr val="000000"/>
            </a:solidFill>
            <a:prstDash val="lgDash"/>
            <a:round/>
            <a:headEnd type="none" w="sm" len="sm"/>
            <a:tailEnd type="none" w="sm" len="sm"/>
          </a:ln>
        </p:spPr>
        <p:txBody>
          <a:bodyPr spcFirstLastPara="1" wrap="square" lIns="82425" tIns="37425" rIns="82425" bIns="37425"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586" name="Google Shape;586;p12"/>
          <p:cNvSpPr/>
          <p:nvPr/>
        </p:nvSpPr>
        <p:spPr>
          <a:xfrm>
            <a:off x="7046843" y="208908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 </a:t>
            </a:r>
            <a:endParaRPr lang="nl-NL" noProof="0" dirty="0"/>
          </a:p>
        </p:txBody>
      </p:sp>
      <p:sp>
        <p:nvSpPr>
          <p:cNvPr id="587" name="Google Shape;587;p12"/>
          <p:cNvSpPr/>
          <p:nvPr/>
        </p:nvSpPr>
        <p:spPr>
          <a:xfrm>
            <a:off x="7047203" y="349344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900" b="0" i="0" u="none" strike="noStrike" cap="none" noProof="0" dirty="0">
                <a:solidFill>
                  <a:srgbClr val="000000"/>
                </a:solidFill>
                <a:latin typeface="Arial"/>
                <a:ea typeface="Arial"/>
                <a:cs typeface="Arial"/>
                <a:sym typeface="Arial"/>
              </a:rPr>
              <a:t>        </a:t>
            </a:r>
            <a:endParaRPr lang="nl-NL" sz="1500" noProof="0" dirty="0"/>
          </a:p>
        </p:txBody>
      </p:sp>
      <p:sp>
        <p:nvSpPr>
          <p:cNvPr id="588" name="Google Shape;588;p12"/>
          <p:cNvSpPr/>
          <p:nvPr/>
        </p:nvSpPr>
        <p:spPr>
          <a:xfrm>
            <a:off x="7717163" y="61236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lang="nl-NL" noProof="0" dirty="0"/>
          </a:p>
        </p:txBody>
      </p:sp>
      <p:sp>
        <p:nvSpPr>
          <p:cNvPr id="589" name="Google Shape;589;p12"/>
          <p:cNvSpPr/>
          <p:nvPr/>
        </p:nvSpPr>
        <p:spPr>
          <a:xfrm>
            <a:off x="8370923" y="209844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         </a:t>
            </a:r>
            <a:endParaRPr lang="nl-NL" noProof="0" dirty="0"/>
          </a:p>
        </p:txBody>
      </p:sp>
      <p:cxnSp>
        <p:nvCxnSpPr>
          <p:cNvPr id="590" name="Google Shape;590;p12"/>
          <p:cNvCxnSpPr/>
          <p:nvPr/>
        </p:nvCxnSpPr>
        <p:spPr>
          <a:xfrm rot="10800000">
            <a:off x="6851003" y="2737088"/>
            <a:ext cx="0" cy="576000"/>
          </a:xfrm>
          <a:prstGeom prst="straightConnector1">
            <a:avLst/>
          </a:prstGeom>
          <a:noFill/>
          <a:ln w="25200" cap="flat" cmpd="sng">
            <a:solidFill>
              <a:srgbClr val="000000"/>
            </a:solidFill>
            <a:prstDash val="solid"/>
            <a:round/>
            <a:headEnd type="none" w="sm" len="sm"/>
            <a:tailEnd type="triangle" w="med" len="med"/>
          </a:ln>
        </p:spPr>
      </p:cxnSp>
      <p:cxnSp>
        <p:nvCxnSpPr>
          <p:cNvPr id="591" name="Google Shape;591;p12"/>
          <p:cNvCxnSpPr/>
          <p:nvPr/>
        </p:nvCxnSpPr>
        <p:spPr>
          <a:xfrm>
            <a:off x="8939003" y="1369088"/>
            <a:ext cx="0" cy="504000"/>
          </a:xfrm>
          <a:prstGeom prst="straightConnector1">
            <a:avLst/>
          </a:prstGeom>
          <a:noFill/>
          <a:ln w="25200" cap="flat" cmpd="sng">
            <a:solidFill>
              <a:srgbClr val="000000"/>
            </a:solidFill>
            <a:prstDash val="solid"/>
            <a:round/>
            <a:headEnd type="none" w="sm" len="sm"/>
            <a:tailEnd type="triangle" w="med" len="med"/>
          </a:ln>
        </p:spPr>
      </p:cxnSp>
      <p:sp>
        <p:nvSpPr>
          <p:cNvPr id="592" name="Google Shape;592;p12"/>
          <p:cNvSpPr txBox="1"/>
          <p:nvPr/>
        </p:nvSpPr>
        <p:spPr>
          <a:xfrm>
            <a:off x="7204050" y="3637100"/>
            <a:ext cx="468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a:t>
            </a:r>
          </a:p>
        </p:txBody>
      </p:sp>
      <p:sp>
        <p:nvSpPr>
          <p:cNvPr id="593" name="Google Shape;593;p12"/>
          <p:cNvSpPr txBox="1"/>
          <p:nvPr/>
        </p:nvSpPr>
        <p:spPr>
          <a:xfrm>
            <a:off x="6736050" y="1727275"/>
            <a:ext cx="591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(II)</a:t>
            </a:r>
          </a:p>
        </p:txBody>
      </p:sp>
      <p:sp>
        <p:nvSpPr>
          <p:cNvPr id="594" name="Google Shape;594;p12"/>
          <p:cNvSpPr txBox="1"/>
          <p:nvPr/>
        </p:nvSpPr>
        <p:spPr>
          <a:xfrm>
            <a:off x="7672050" y="104475"/>
            <a:ext cx="8154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(III)</a:t>
            </a:r>
          </a:p>
        </p:txBody>
      </p:sp>
      <p:sp>
        <p:nvSpPr>
          <p:cNvPr id="595" name="Google Shape;595;p12"/>
          <p:cNvSpPr txBox="1"/>
          <p:nvPr/>
        </p:nvSpPr>
        <p:spPr>
          <a:xfrm>
            <a:off x="8364450" y="2316625"/>
            <a:ext cx="591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(IV)</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0" name="Google Shape;600;p13"/>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noProof="0" dirty="0">
              <a:solidFill>
                <a:srgbClr val="3366FF"/>
              </a:solidFill>
              <a:latin typeface="Corbel"/>
              <a:ea typeface="Corbel"/>
              <a:cs typeface="Corbel"/>
              <a:sym typeface="Corbel"/>
            </a:endParaRPr>
          </a:p>
        </p:txBody>
      </p:sp>
      <p:sp>
        <p:nvSpPr>
          <p:cNvPr id="601" name="Google Shape;601;p13"/>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lt1"/>
              </a:buClr>
              <a:buSzPts val="1050"/>
              <a:buFont typeface="Tahoma"/>
              <a:buNone/>
            </a:pPr>
            <a:r>
              <a:rPr lang="nl-NL" sz="1050" b="0" i="0" u="none" strike="noStrike" cap="none" noProof="0" dirty="0">
                <a:solidFill>
                  <a:schemeClr val="lt1"/>
                </a:solidFill>
                <a:latin typeface="Tahoma"/>
                <a:ea typeface="Tahoma"/>
                <a:cs typeface="Tahoma"/>
                <a:sym typeface="Tahoma"/>
              </a:rPr>
              <a:t>www.diagnostischevragen.nl</a:t>
            </a:r>
            <a:endParaRPr lang="nl-NL" sz="1400" b="0" i="0" u="none" strike="noStrike" cap="none" noProof="0" dirty="0">
              <a:solidFill>
                <a:srgbClr val="000000"/>
              </a:solidFill>
              <a:latin typeface="Arial"/>
              <a:ea typeface="Arial"/>
              <a:cs typeface="Arial"/>
              <a:sym typeface="Arial"/>
            </a:endParaRPr>
          </a:p>
        </p:txBody>
      </p:sp>
      <p:sp>
        <p:nvSpPr>
          <p:cNvPr id="602" name="Google Shape;602;p13"/>
          <p:cNvSpPr txBox="1">
            <a:spLocks noGrp="1"/>
          </p:cNvSpPr>
          <p:nvPr>
            <p:ph type="title"/>
          </p:nvPr>
        </p:nvSpPr>
        <p:spPr>
          <a:xfrm>
            <a:off x="729419" y="104466"/>
            <a:ext cx="5734375" cy="855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54"/>
              </a:spcBef>
              <a:spcAft>
                <a:spcPts val="0"/>
              </a:spcAft>
              <a:buSzPts val="1800"/>
              <a:buNone/>
            </a:pPr>
            <a:r>
              <a:rPr lang="nl-NL" sz="2800" noProof="0" dirty="0"/>
              <a:t>Wrijving wordt niet verwaarloosd. </a:t>
            </a:r>
            <a:r>
              <a:rPr lang="nl-NL" sz="3000" b="0" strike="noStrike" noProof="0" dirty="0">
                <a:solidFill>
                  <a:srgbClr val="000000"/>
                </a:solidFill>
                <a:latin typeface="Calibri"/>
                <a:ea typeface="Calibri"/>
                <a:cs typeface="Calibri"/>
                <a:sym typeface="Calibri"/>
              </a:rPr>
              <a:t>Een bal wordt met de hand omhoog gegooid en volgt de baan van de stippellijn. In welke vectortekening zijn de krachten in positie (III) juist getekend?</a:t>
            </a:r>
            <a:endParaRPr lang="nl-NL" noProof="0" dirty="0"/>
          </a:p>
        </p:txBody>
      </p:sp>
      <p:sp>
        <p:nvSpPr>
          <p:cNvPr id="603" name="Google Shape;603;p13"/>
          <p:cNvSpPr/>
          <p:nvPr/>
        </p:nvSpPr>
        <p:spPr>
          <a:xfrm>
            <a:off x="617118" y="4565124"/>
            <a:ext cx="576000" cy="57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604" name="Google Shape;604;p13"/>
          <p:cNvCxnSpPr/>
          <p:nvPr/>
        </p:nvCxnSpPr>
        <p:spPr>
          <a:xfrm>
            <a:off x="905118" y="4853124"/>
            <a:ext cx="0" cy="1152000"/>
          </a:xfrm>
          <a:prstGeom prst="straightConnector1">
            <a:avLst/>
          </a:prstGeom>
          <a:noFill/>
          <a:ln w="25200" cap="flat" cmpd="sng">
            <a:solidFill>
              <a:srgbClr val="000000"/>
            </a:solidFill>
            <a:prstDash val="solid"/>
            <a:round/>
            <a:headEnd type="none" w="sm" len="sm"/>
            <a:tailEnd type="triangle" w="med" len="med"/>
          </a:ln>
        </p:spPr>
      </p:cxnSp>
      <p:sp>
        <p:nvSpPr>
          <p:cNvPr id="605" name="Google Shape;605;p13"/>
          <p:cNvSpPr txBox="1"/>
          <p:nvPr/>
        </p:nvSpPr>
        <p:spPr>
          <a:xfrm>
            <a:off x="977131" y="5429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606" name="Google Shape;606;p13"/>
          <p:cNvCxnSpPr/>
          <p:nvPr/>
        </p:nvCxnSpPr>
        <p:spPr>
          <a:xfrm rot="10800000">
            <a:off x="905118" y="4025124"/>
            <a:ext cx="0" cy="720000"/>
          </a:xfrm>
          <a:prstGeom prst="straightConnector1">
            <a:avLst/>
          </a:prstGeom>
          <a:noFill/>
          <a:ln w="25200" cap="flat" cmpd="sng">
            <a:solidFill>
              <a:srgbClr val="000000"/>
            </a:solidFill>
            <a:prstDash val="solid"/>
            <a:round/>
            <a:headEnd type="none" w="sm" len="sm"/>
            <a:tailEnd type="triangle" w="med" len="med"/>
          </a:ln>
        </p:spPr>
      </p:cxnSp>
      <p:sp>
        <p:nvSpPr>
          <p:cNvPr id="607" name="Google Shape;607;p13"/>
          <p:cNvSpPr txBox="1"/>
          <p:nvPr/>
        </p:nvSpPr>
        <p:spPr>
          <a:xfrm>
            <a:off x="941129" y="4205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lw</a:t>
            </a:r>
            <a:endParaRPr lang="nl-NL" sz="1800" b="0" i="0" u="none" strike="noStrike" cap="none" noProof="0" dirty="0">
              <a:solidFill>
                <a:srgbClr val="000000"/>
              </a:solidFill>
              <a:latin typeface="Arial"/>
              <a:ea typeface="Arial"/>
              <a:cs typeface="Arial"/>
              <a:sym typeface="Arial"/>
            </a:endParaRPr>
          </a:p>
        </p:txBody>
      </p:sp>
      <p:cxnSp>
        <p:nvCxnSpPr>
          <p:cNvPr id="608" name="Google Shape;608;p13"/>
          <p:cNvCxnSpPr/>
          <p:nvPr/>
        </p:nvCxnSpPr>
        <p:spPr>
          <a:xfrm>
            <a:off x="797118" y="4889124"/>
            <a:ext cx="0" cy="432000"/>
          </a:xfrm>
          <a:prstGeom prst="straightConnector1">
            <a:avLst/>
          </a:prstGeom>
          <a:noFill/>
          <a:ln w="25200" cap="flat" cmpd="sng">
            <a:solidFill>
              <a:srgbClr val="000000"/>
            </a:solidFill>
            <a:prstDash val="solid"/>
            <a:round/>
            <a:headEnd type="none" w="sm" len="sm"/>
            <a:tailEnd type="triangle" w="med" len="med"/>
          </a:ln>
        </p:spPr>
      </p:cxnSp>
      <p:sp>
        <p:nvSpPr>
          <p:cNvPr id="609" name="Google Shape;609;p13"/>
          <p:cNvSpPr txBox="1"/>
          <p:nvPr/>
        </p:nvSpPr>
        <p:spPr>
          <a:xfrm>
            <a:off x="78201" y="5033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
        <p:nvSpPr>
          <p:cNvPr id="610" name="Google Shape;610;p13"/>
          <p:cNvSpPr/>
          <p:nvPr/>
        </p:nvSpPr>
        <p:spPr>
          <a:xfrm>
            <a:off x="2165118" y="4565124"/>
            <a:ext cx="576000" cy="57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611" name="Google Shape;611;p13"/>
          <p:cNvCxnSpPr/>
          <p:nvPr/>
        </p:nvCxnSpPr>
        <p:spPr>
          <a:xfrm>
            <a:off x="2453118" y="4853124"/>
            <a:ext cx="0" cy="1152000"/>
          </a:xfrm>
          <a:prstGeom prst="straightConnector1">
            <a:avLst/>
          </a:prstGeom>
          <a:noFill/>
          <a:ln w="25200" cap="flat" cmpd="sng">
            <a:solidFill>
              <a:srgbClr val="000000"/>
            </a:solidFill>
            <a:prstDash val="solid"/>
            <a:round/>
            <a:headEnd type="none" w="sm" len="sm"/>
            <a:tailEnd type="triangle" w="med" len="med"/>
          </a:ln>
        </p:spPr>
      </p:cxnSp>
      <p:sp>
        <p:nvSpPr>
          <p:cNvPr id="612" name="Google Shape;612;p13"/>
          <p:cNvSpPr txBox="1"/>
          <p:nvPr/>
        </p:nvSpPr>
        <p:spPr>
          <a:xfrm>
            <a:off x="2525132" y="5429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cxnSp>
        <p:nvCxnSpPr>
          <p:cNvPr id="613" name="Google Shape;613;p13"/>
          <p:cNvCxnSpPr/>
          <p:nvPr/>
        </p:nvCxnSpPr>
        <p:spPr>
          <a:xfrm rot="10800000">
            <a:off x="2467836" y="3660049"/>
            <a:ext cx="0" cy="1073100"/>
          </a:xfrm>
          <a:prstGeom prst="straightConnector1">
            <a:avLst/>
          </a:prstGeom>
          <a:noFill/>
          <a:ln w="25200" cap="flat" cmpd="sng">
            <a:solidFill>
              <a:srgbClr val="000000"/>
            </a:solidFill>
            <a:prstDash val="solid"/>
            <a:round/>
            <a:headEnd type="none" w="sm" len="sm"/>
            <a:tailEnd type="triangle" w="med" len="med"/>
          </a:ln>
        </p:spPr>
      </p:cxnSp>
      <p:sp>
        <p:nvSpPr>
          <p:cNvPr id="614" name="Google Shape;614;p13"/>
          <p:cNvSpPr txBox="1"/>
          <p:nvPr/>
        </p:nvSpPr>
        <p:spPr>
          <a:xfrm>
            <a:off x="2489129" y="414417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lw</a:t>
            </a:r>
            <a:endParaRPr lang="nl-NL" sz="1800" b="0" i="0" u="none" strike="noStrike" cap="none" noProof="0" dirty="0">
              <a:solidFill>
                <a:srgbClr val="000000"/>
              </a:solidFill>
              <a:latin typeface="Arial"/>
              <a:ea typeface="Arial"/>
              <a:cs typeface="Arial"/>
              <a:sym typeface="Arial"/>
            </a:endParaRPr>
          </a:p>
        </p:txBody>
      </p:sp>
      <p:sp>
        <p:nvSpPr>
          <p:cNvPr id="615" name="Google Shape;615;p13"/>
          <p:cNvSpPr/>
          <p:nvPr/>
        </p:nvSpPr>
        <p:spPr>
          <a:xfrm>
            <a:off x="3857118" y="4565124"/>
            <a:ext cx="576000" cy="57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616" name="Google Shape;616;p13"/>
          <p:cNvCxnSpPr/>
          <p:nvPr/>
        </p:nvCxnSpPr>
        <p:spPr>
          <a:xfrm>
            <a:off x="4206078" y="4853124"/>
            <a:ext cx="0" cy="1152000"/>
          </a:xfrm>
          <a:prstGeom prst="straightConnector1">
            <a:avLst/>
          </a:prstGeom>
          <a:noFill/>
          <a:ln w="25200" cap="flat" cmpd="sng">
            <a:solidFill>
              <a:srgbClr val="000000"/>
            </a:solidFill>
            <a:prstDash val="solid"/>
            <a:round/>
            <a:headEnd type="none" w="sm" len="sm"/>
            <a:tailEnd type="triangle" w="med" len="med"/>
          </a:ln>
        </p:spPr>
      </p:cxnSp>
      <p:sp>
        <p:nvSpPr>
          <p:cNvPr id="617" name="Google Shape;617;p13"/>
          <p:cNvSpPr txBox="1"/>
          <p:nvPr/>
        </p:nvSpPr>
        <p:spPr>
          <a:xfrm>
            <a:off x="4278072" y="5429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sp>
        <p:nvSpPr>
          <p:cNvPr id="618" name="Google Shape;618;p13"/>
          <p:cNvSpPr txBox="1"/>
          <p:nvPr/>
        </p:nvSpPr>
        <p:spPr>
          <a:xfrm>
            <a:off x="3531550" y="5033125"/>
            <a:ext cx="720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
        <p:nvSpPr>
          <p:cNvPr id="619" name="Google Shape;619;p13"/>
          <p:cNvSpPr/>
          <p:nvPr/>
        </p:nvSpPr>
        <p:spPr>
          <a:xfrm>
            <a:off x="5693118" y="4565124"/>
            <a:ext cx="576000" cy="576000"/>
          </a:xfrm>
          <a:prstGeom prst="ellipse">
            <a:avLst/>
          </a:prstGeom>
          <a:solidFill>
            <a:srgbClr val="729FCF"/>
          </a:solidFill>
          <a:ln w="9525" cap="flat" cmpd="sng">
            <a:solidFill>
              <a:srgbClr val="3465A4"/>
            </a:solidFill>
            <a:prstDash val="solid"/>
            <a:round/>
            <a:headEnd type="none" w="sm" len="sm"/>
            <a:tailEnd type="none" w="sm" len="sm"/>
          </a:ln>
        </p:spPr>
        <p:txBody>
          <a:bodyPr spcFirstLastPara="1" wrap="square" lIns="90000" tIns="45000" rIns="90000" bIns="45000"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cxnSp>
        <p:nvCxnSpPr>
          <p:cNvPr id="620" name="Google Shape;620;p13"/>
          <p:cNvCxnSpPr/>
          <p:nvPr/>
        </p:nvCxnSpPr>
        <p:spPr>
          <a:xfrm>
            <a:off x="5981118" y="4853124"/>
            <a:ext cx="0" cy="1152000"/>
          </a:xfrm>
          <a:prstGeom prst="straightConnector1">
            <a:avLst/>
          </a:prstGeom>
          <a:noFill/>
          <a:ln w="25200" cap="flat" cmpd="sng">
            <a:solidFill>
              <a:srgbClr val="000000"/>
            </a:solidFill>
            <a:prstDash val="solid"/>
            <a:round/>
            <a:headEnd type="none" w="sm" len="sm"/>
            <a:tailEnd type="triangle" w="med" len="med"/>
          </a:ln>
        </p:spPr>
      </p:cxnSp>
      <p:sp>
        <p:nvSpPr>
          <p:cNvPr id="621" name="Google Shape;621;p13"/>
          <p:cNvSpPr txBox="1"/>
          <p:nvPr/>
        </p:nvSpPr>
        <p:spPr>
          <a:xfrm>
            <a:off x="6017129" y="5861125"/>
            <a:ext cx="591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z</a:t>
            </a:r>
            <a:endParaRPr lang="nl-NL" sz="1800" b="0" i="0" u="none" strike="noStrike" cap="none" noProof="0" dirty="0">
              <a:solidFill>
                <a:srgbClr val="000000"/>
              </a:solidFill>
              <a:latin typeface="Arial"/>
              <a:ea typeface="Arial"/>
              <a:cs typeface="Arial"/>
              <a:sym typeface="Arial"/>
            </a:endParaRPr>
          </a:p>
        </p:txBody>
      </p:sp>
      <p:grpSp>
        <p:nvGrpSpPr>
          <p:cNvPr id="622" name="Google Shape;622;p13"/>
          <p:cNvGrpSpPr/>
          <p:nvPr/>
        </p:nvGrpSpPr>
        <p:grpSpPr>
          <a:xfrm>
            <a:off x="403508" y="2678847"/>
            <a:ext cx="908647" cy="908646"/>
            <a:chOff x="947033" y="2362454"/>
            <a:chExt cx="908647" cy="908646"/>
          </a:xfrm>
        </p:grpSpPr>
        <p:sp>
          <p:nvSpPr>
            <p:cNvPr id="623" name="Google Shape;623;p13"/>
            <p:cNvSpPr/>
            <p:nvPr/>
          </p:nvSpPr>
          <p:spPr>
            <a:xfrm>
              <a:off x="947033" y="2362454"/>
              <a:ext cx="908647" cy="908646"/>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624" name="Google Shape;624;p13"/>
            <p:cNvSpPr/>
            <p:nvPr/>
          </p:nvSpPr>
          <p:spPr>
            <a:xfrm>
              <a:off x="1261236"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A</a:t>
              </a:r>
              <a:endParaRPr lang="nl-NL" sz="1400" b="0" i="0" u="none" strike="noStrike" cap="none" noProof="0" dirty="0">
                <a:solidFill>
                  <a:srgbClr val="000000"/>
                </a:solidFill>
                <a:latin typeface="Arial"/>
                <a:ea typeface="Arial"/>
                <a:cs typeface="Arial"/>
                <a:sym typeface="Arial"/>
              </a:endParaRPr>
            </a:p>
          </p:txBody>
        </p:sp>
      </p:grpSp>
      <p:grpSp>
        <p:nvGrpSpPr>
          <p:cNvPr id="625" name="Google Shape;625;p13"/>
          <p:cNvGrpSpPr/>
          <p:nvPr/>
        </p:nvGrpSpPr>
        <p:grpSpPr>
          <a:xfrm>
            <a:off x="2027482" y="2735344"/>
            <a:ext cx="908647" cy="908646"/>
            <a:chOff x="4665644" y="2362454"/>
            <a:chExt cx="908647" cy="908646"/>
          </a:xfrm>
        </p:grpSpPr>
        <p:sp>
          <p:nvSpPr>
            <p:cNvPr id="626" name="Google Shape;626;p13"/>
            <p:cNvSpPr/>
            <p:nvPr/>
          </p:nvSpPr>
          <p:spPr>
            <a:xfrm>
              <a:off x="4665644" y="2362454"/>
              <a:ext cx="908647" cy="908646"/>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627" name="Google Shape;627;p13"/>
            <p:cNvSpPr/>
            <p:nvPr/>
          </p:nvSpPr>
          <p:spPr>
            <a:xfrm>
              <a:off x="4979847" y="2588475"/>
              <a:ext cx="356441"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B</a:t>
              </a:r>
              <a:endParaRPr lang="nl-NL" sz="1400" b="0" i="0" u="none" strike="noStrike" cap="none" noProof="0" dirty="0">
                <a:solidFill>
                  <a:srgbClr val="000000"/>
                </a:solidFill>
                <a:latin typeface="Arial"/>
                <a:ea typeface="Arial"/>
                <a:cs typeface="Arial"/>
                <a:sym typeface="Arial"/>
              </a:endParaRPr>
            </a:p>
          </p:txBody>
        </p:sp>
      </p:grpSp>
      <p:grpSp>
        <p:nvGrpSpPr>
          <p:cNvPr id="628" name="Google Shape;628;p13"/>
          <p:cNvGrpSpPr/>
          <p:nvPr/>
        </p:nvGrpSpPr>
        <p:grpSpPr>
          <a:xfrm>
            <a:off x="3850151" y="2695221"/>
            <a:ext cx="908647" cy="908646"/>
            <a:chOff x="947033" y="4156948"/>
            <a:chExt cx="908647" cy="908646"/>
          </a:xfrm>
        </p:grpSpPr>
        <p:sp>
          <p:nvSpPr>
            <p:cNvPr id="629" name="Google Shape;629;p13"/>
            <p:cNvSpPr/>
            <p:nvPr/>
          </p:nvSpPr>
          <p:spPr>
            <a:xfrm>
              <a:off x="947033" y="4156948"/>
              <a:ext cx="908647" cy="908646"/>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630" name="Google Shape;630;p13"/>
            <p:cNvSpPr/>
            <p:nvPr/>
          </p:nvSpPr>
          <p:spPr>
            <a:xfrm>
              <a:off x="1261237" y="4382969"/>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C</a:t>
              </a:r>
              <a:endParaRPr lang="nl-NL" sz="1400" b="0" i="0" u="none" strike="noStrike" cap="none" noProof="0" dirty="0">
                <a:solidFill>
                  <a:srgbClr val="000000"/>
                </a:solidFill>
                <a:latin typeface="Arial"/>
                <a:ea typeface="Arial"/>
                <a:cs typeface="Arial"/>
                <a:sym typeface="Arial"/>
              </a:endParaRPr>
            </a:p>
          </p:txBody>
        </p:sp>
      </p:grpSp>
      <p:grpSp>
        <p:nvGrpSpPr>
          <p:cNvPr id="631" name="Google Shape;631;p13"/>
          <p:cNvGrpSpPr/>
          <p:nvPr/>
        </p:nvGrpSpPr>
        <p:grpSpPr>
          <a:xfrm>
            <a:off x="5514254" y="2689232"/>
            <a:ext cx="908647" cy="908646"/>
            <a:chOff x="4665644" y="4148177"/>
            <a:chExt cx="908647" cy="908646"/>
          </a:xfrm>
        </p:grpSpPr>
        <p:sp>
          <p:nvSpPr>
            <p:cNvPr id="632" name="Google Shape;632;p13"/>
            <p:cNvSpPr/>
            <p:nvPr/>
          </p:nvSpPr>
          <p:spPr>
            <a:xfrm>
              <a:off x="4665644" y="4148177"/>
              <a:ext cx="908647" cy="908646"/>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lang="nl-NL" sz="2000" b="0" i="0" u="none" strike="noStrike" cap="none" noProof="0" dirty="0">
                <a:solidFill>
                  <a:srgbClr val="FFFFFF"/>
                </a:solidFill>
                <a:latin typeface="Helvetica Neue Light"/>
                <a:ea typeface="Helvetica Neue Light"/>
                <a:cs typeface="Helvetica Neue Light"/>
                <a:sym typeface="Helvetica Neue Light"/>
              </a:endParaRPr>
            </a:p>
          </p:txBody>
        </p:sp>
        <p:sp>
          <p:nvSpPr>
            <p:cNvPr id="633" name="Google Shape;633;p13"/>
            <p:cNvSpPr/>
            <p:nvPr/>
          </p:nvSpPr>
          <p:spPr>
            <a:xfrm>
              <a:off x="4979848" y="4374198"/>
              <a:ext cx="356440" cy="431204"/>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nl-NL" sz="2400" b="0" i="0" u="none" strike="noStrike" cap="none" noProof="0" dirty="0">
                  <a:solidFill>
                    <a:srgbClr val="FFFFFF"/>
                  </a:solidFill>
                  <a:latin typeface="Helvetica Neue"/>
                  <a:ea typeface="Helvetica Neue"/>
                  <a:cs typeface="Helvetica Neue"/>
                  <a:sym typeface="Helvetica Neue"/>
                </a:rPr>
                <a:t>D</a:t>
              </a:r>
              <a:endParaRPr lang="nl-NL" sz="1400" b="0" i="0" u="none" strike="noStrike" cap="none" noProof="0" dirty="0">
                <a:solidFill>
                  <a:srgbClr val="000000"/>
                </a:solidFill>
                <a:latin typeface="Arial"/>
                <a:ea typeface="Arial"/>
                <a:cs typeface="Arial"/>
                <a:sym typeface="Arial"/>
              </a:endParaRPr>
            </a:p>
          </p:txBody>
        </p:sp>
      </p:grpSp>
      <p:cxnSp>
        <p:nvCxnSpPr>
          <p:cNvPr id="634" name="Google Shape;634;p13"/>
          <p:cNvCxnSpPr/>
          <p:nvPr/>
        </p:nvCxnSpPr>
        <p:spPr>
          <a:xfrm>
            <a:off x="4056820" y="4854694"/>
            <a:ext cx="0" cy="1152000"/>
          </a:xfrm>
          <a:prstGeom prst="straightConnector1">
            <a:avLst/>
          </a:prstGeom>
          <a:noFill/>
          <a:ln w="25200" cap="flat" cmpd="sng">
            <a:solidFill>
              <a:srgbClr val="000000"/>
            </a:solidFill>
            <a:prstDash val="solid"/>
            <a:round/>
            <a:headEnd type="none" w="sm" len="sm"/>
            <a:tailEnd type="triangle" w="med" len="med"/>
          </a:ln>
        </p:spPr>
      </p:cxnSp>
      <p:cxnSp>
        <p:nvCxnSpPr>
          <p:cNvPr id="635" name="Google Shape;635;p13"/>
          <p:cNvCxnSpPr/>
          <p:nvPr/>
        </p:nvCxnSpPr>
        <p:spPr>
          <a:xfrm rot="10800000">
            <a:off x="5981178" y="4025124"/>
            <a:ext cx="0" cy="720000"/>
          </a:xfrm>
          <a:prstGeom prst="straightConnector1">
            <a:avLst/>
          </a:prstGeom>
          <a:noFill/>
          <a:ln w="25200" cap="flat" cmpd="sng">
            <a:solidFill>
              <a:srgbClr val="000000"/>
            </a:solidFill>
            <a:prstDash val="solid"/>
            <a:round/>
            <a:headEnd type="none" w="sm" len="sm"/>
            <a:tailEnd type="triangle" w="med" len="med"/>
          </a:ln>
        </p:spPr>
      </p:cxnSp>
      <p:sp>
        <p:nvSpPr>
          <p:cNvPr id="636" name="Google Shape;636;p13"/>
          <p:cNvSpPr txBox="1"/>
          <p:nvPr/>
        </p:nvSpPr>
        <p:spPr>
          <a:xfrm>
            <a:off x="6017174" y="4205125"/>
            <a:ext cx="5910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lw</a:t>
            </a:r>
            <a:endParaRPr lang="nl-NL" sz="1800" b="0" i="0" u="none" strike="noStrike" cap="none" noProof="0" dirty="0">
              <a:solidFill>
                <a:srgbClr val="000000"/>
              </a:solidFill>
              <a:latin typeface="Arial"/>
              <a:ea typeface="Arial"/>
              <a:cs typeface="Arial"/>
              <a:sym typeface="Arial"/>
            </a:endParaRPr>
          </a:p>
        </p:txBody>
      </p:sp>
      <p:cxnSp>
        <p:nvCxnSpPr>
          <p:cNvPr id="637" name="Google Shape;637;p13"/>
          <p:cNvCxnSpPr/>
          <p:nvPr/>
        </p:nvCxnSpPr>
        <p:spPr>
          <a:xfrm rot="10800000">
            <a:off x="5873178" y="4313124"/>
            <a:ext cx="0" cy="432000"/>
          </a:xfrm>
          <a:prstGeom prst="straightConnector1">
            <a:avLst/>
          </a:prstGeom>
          <a:noFill/>
          <a:ln w="25200" cap="flat" cmpd="sng">
            <a:solidFill>
              <a:srgbClr val="000000"/>
            </a:solidFill>
            <a:prstDash val="solid"/>
            <a:round/>
            <a:headEnd type="none" w="sm" len="sm"/>
            <a:tailEnd type="triangle" w="med" len="med"/>
          </a:ln>
        </p:spPr>
      </p:cxnSp>
      <p:sp>
        <p:nvSpPr>
          <p:cNvPr id="638" name="Google Shape;638;p13"/>
          <p:cNvSpPr txBox="1"/>
          <p:nvPr/>
        </p:nvSpPr>
        <p:spPr>
          <a:xfrm>
            <a:off x="5287444" y="4232725"/>
            <a:ext cx="8154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endParaRPr lang="nl-NL" sz="1800" b="0" i="0" u="none" strike="noStrike" cap="none" noProof="0" dirty="0">
              <a:solidFill>
                <a:srgbClr val="000000"/>
              </a:solidFill>
              <a:latin typeface="Arial"/>
              <a:ea typeface="Arial"/>
              <a:cs typeface="Arial"/>
              <a:sym typeface="Arial"/>
            </a:endParaRPr>
          </a:p>
        </p:txBody>
      </p:sp>
      <p:sp>
        <p:nvSpPr>
          <p:cNvPr id="639" name="Google Shape;639;p13"/>
          <p:cNvSpPr txBox="1"/>
          <p:nvPr/>
        </p:nvSpPr>
        <p:spPr>
          <a:xfrm>
            <a:off x="2662207" y="4683800"/>
            <a:ext cx="815400" cy="34620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nl-NL" sz="1800" b="0" i="0" u="none" strike="noStrike" cap="none" noProof="0" dirty="0" err="1">
                <a:solidFill>
                  <a:srgbClr val="000000"/>
                </a:solidFill>
                <a:latin typeface="Arial"/>
                <a:ea typeface="Arial"/>
                <a:cs typeface="Arial"/>
                <a:sym typeface="Arial"/>
              </a:rPr>
              <a:t>F</a:t>
            </a:r>
            <a:r>
              <a:rPr lang="nl-NL" sz="1800" b="0" i="0" u="none" strike="noStrike" cap="none" baseline="-25000" noProof="0" dirty="0" err="1">
                <a:solidFill>
                  <a:srgbClr val="000000"/>
                </a:solidFill>
                <a:latin typeface="Arial"/>
                <a:ea typeface="Arial"/>
                <a:cs typeface="Arial"/>
                <a:sym typeface="Arial"/>
              </a:rPr>
              <a:t>res</a:t>
            </a:r>
            <a:r>
              <a:rPr lang="nl-NL" sz="1800" b="0" i="0" u="none" strike="noStrike" cap="none" noProof="0" dirty="0">
                <a:solidFill>
                  <a:srgbClr val="000000"/>
                </a:solidFill>
                <a:latin typeface="Arial"/>
                <a:ea typeface="Arial"/>
                <a:cs typeface="Arial"/>
                <a:sym typeface="Arial"/>
              </a:rPr>
              <a:t>=0</a:t>
            </a:r>
            <a:endParaRPr lang="nl-NL" noProof="0" dirty="0"/>
          </a:p>
        </p:txBody>
      </p:sp>
      <p:sp>
        <p:nvSpPr>
          <p:cNvPr id="640" name="Google Shape;640;p13"/>
          <p:cNvSpPr/>
          <p:nvPr/>
        </p:nvSpPr>
        <p:spPr>
          <a:xfrm>
            <a:off x="7327678" y="685088"/>
            <a:ext cx="720000" cy="2952000"/>
          </a:xfrm>
          <a:custGeom>
            <a:avLst/>
            <a:gdLst/>
            <a:ahLst/>
            <a:cxnLst/>
            <a:rect l="l" t="t" r="r" b="b"/>
            <a:pathLst>
              <a:path w="2000" h="8200" fill="none" extrusionOk="0">
                <a:moveTo>
                  <a:pt x="0" y="8200"/>
                </a:moveTo>
                <a:cubicBezTo>
                  <a:pt x="0" y="1400"/>
                  <a:pt x="800" y="0"/>
                  <a:pt x="2000" y="0"/>
                </a:cubicBezTo>
              </a:path>
            </a:pathLst>
          </a:custGeom>
          <a:noFill/>
          <a:ln w="10075" cap="flat" cmpd="sng">
            <a:solidFill>
              <a:srgbClr val="000000"/>
            </a:solidFill>
            <a:prstDash val="lgDash"/>
            <a:round/>
            <a:headEnd type="none" w="sm" len="sm"/>
            <a:tailEnd type="none" w="sm" len="sm"/>
          </a:ln>
        </p:spPr>
        <p:txBody>
          <a:bodyPr spcFirstLastPara="1" wrap="square" lIns="82425" tIns="37425" rIns="82425" bIns="37425"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641" name="Google Shape;641;p13"/>
          <p:cNvSpPr/>
          <p:nvPr/>
        </p:nvSpPr>
        <p:spPr>
          <a:xfrm>
            <a:off x="8011678" y="685088"/>
            <a:ext cx="720000" cy="2952000"/>
          </a:xfrm>
          <a:custGeom>
            <a:avLst/>
            <a:gdLst/>
            <a:ahLst/>
            <a:cxnLst/>
            <a:rect l="l" t="t" r="r" b="b"/>
            <a:pathLst>
              <a:path w="2000" h="8200" fill="none" extrusionOk="0">
                <a:moveTo>
                  <a:pt x="2000" y="8200"/>
                </a:moveTo>
                <a:cubicBezTo>
                  <a:pt x="2000" y="1400"/>
                  <a:pt x="1200" y="0"/>
                  <a:pt x="0" y="0"/>
                </a:cubicBezTo>
              </a:path>
            </a:pathLst>
          </a:custGeom>
          <a:noFill/>
          <a:ln w="10075" cap="flat" cmpd="sng">
            <a:solidFill>
              <a:srgbClr val="000000"/>
            </a:solidFill>
            <a:prstDash val="lgDash"/>
            <a:round/>
            <a:headEnd type="none" w="sm" len="sm"/>
            <a:tailEnd type="none" w="sm" len="sm"/>
          </a:ln>
        </p:spPr>
        <p:txBody>
          <a:bodyPr spcFirstLastPara="1" wrap="square" lIns="82425" tIns="37425" rIns="82425" bIns="37425" anchor="ctr" anchorCtr="0">
            <a:noAutofit/>
          </a:bodyPr>
          <a:lstStyle/>
          <a:p>
            <a:pPr marL="0" marR="0" lvl="0" indent="0" algn="l"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p:txBody>
      </p:sp>
      <p:sp>
        <p:nvSpPr>
          <p:cNvPr id="642" name="Google Shape;642;p13"/>
          <p:cNvSpPr/>
          <p:nvPr/>
        </p:nvSpPr>
        <p:spPr>
          <a:xfrm>
            <a:off x="7235518" y="208908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 </a:t>
            </a:r>
            <a:endParaRPr lang="nl-NL" noProof="0" dirty="0"/>
          </a:p>
        </p:txBody>
      </p:sp>
      <p:sp>
        <p:nvSpPr>
          <p:cNvPr id="643" name="Google Shape;643;p13"/>
          <p:cNvSpPr/>
          <p:nvPr/>
        </p:nvSpPr>
        <p:spPr>
          <a:xfrm>
            <a:off x="7235878" y="349344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900" b="0" i="0" u="none" strike="noStrike" cap="none" noProof="0" dirty="0">
                <a:solidFill>
                  <a:srgbClr val="000000"/>
                </a:solidFill>
                <a:latin typeface="Arial"/>
                <a:ea typeface="Arial"/>
                <a:cs typeface="Arial"/>
                <a:sym typeface="Arial"/>
              </a:rPr>
              <a:t>        </a:t>
            </a:r>
            <a:endParaRPr lang="nl-NL" sz="1500" noProof="0" dirty="0"/>
          </a:p>
        </p:txBody>
      </p:sp>
      <p:sp>
        <p:nvSpPr>
          <p:cNvPr id="644" name="Google Shape;644;p13"/>
          <p:cNvSpPr/>
          <p:nvPr/>
        </p:nvSpPr>
        <p:spPr>
          <a:xfrm>
            <a:off x="7905838" y="61236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endParaRPr lang="nl-NL" sz="1800" b="0" i="0" u="none" strike="noStrike" cap="none" noProof="0"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lang="nl-NL" noProof="0" dirty="0"/>
          </a:p>
        </p:txBody>
      </p:sp>
      <p:sp>
        <p:nvSpPr>
          <p:cNvPr id="645" name="Google Shape;645;p13"/>
          <p:cNvSpPr/>
          <p:nvPr/>
        </p:nvSpPr>
        <p:spPr>
          <a:xfrm>
            <a:off x="8559598" y="2098448"/>
            <a:ext cx="216000" cy="216000"/>
          </a:xfrm>
          <a:prstGeom prst="ellipse">
            <a:avLst/>
          </a:prstGeom>
          <a:solidFill>
            <a:srgbClr val="B2B2B2"/>
          </a:solidFill>
          <a:ln w="9525" cap="rnd" cmpd="sng">
            <a:solidFill>
              <a:srgbClr val="3465A4"/>
            </a:solidFill>
            <a:prstDash val="dash"/>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nl-NL" sz="1800" b="0" i="0" u="none" strike="noStrike" cap="none" noProof="0" dirty="0">
                <a:solidFill>
                  <a:srgbClr val="000000"/>
                </a:solidFill>
                <a:latin typeface="Arial"/>
                <a:ea typeface="Arial"/>
                <a:cs typeface="Arial"/>
                <a:sym typeface="Arial"/>
              </a:rPr>
              <a:t>         </a:t>
            </a:r>
            <a:endParaRPr lang="nl-NL" noProof="0" dirty="0"/>
          </a:p>
        </p:txBody>
      </p:sp>
      <p:cxnSp>
        <p:nvCxnSpPr>
          <p:cNvPr id="646" name="Google Shape;646;p13"/>
          <p:cNvCxnSpPr/>
          <p:nvPr/>
        </p:nvCxnSpPr>
        <p:spPr>
          <a:xfrm rot="10800000">
            <a:off x="7039678" y="2737088"/>
            <a:ext cx="0" cy="576000"/>
          </a:xfrm>
          <a:prstGeom prst="straightConnector1">
            <a:avLst/>
          </a:prstGeom>
          <a:noFill/>
          <a:ln w="25200" cap="flat" cmpd="sng">
            <a:solidFill>
              <a:srgbClr val="000000"/>
            </a:solidFill>
            <a:prstDash val="solid"/>
            <a:round/>
            <a:headEnd type="none" w="sm" len="sm"/>
            <a:tailEnd type="triangle" w="med" len="med"/>
          </a:ln>
        </p:spPr>
      </p:cxnSp>
      <p:cxnSp>
        <p:nvCxnSpPr>
          <p:cNvPr id="647" name="Google Shape;647;p13"/>
          <p:cNvCxnSpPr/>
          <p:nvPr/>
        </p:nvCxnSpPr>
        <p:spPr>
          <a:xfrm>
            <a:off x="8919334" y="1380662"/>
            <a:ext cx="0" cy="504000"/>
          </a:xfrm>
          <a:prstGeom prst="straightConnector1">
            <a:avLst/>
          </a:prstGeom>
          <a:noFill/>
          <a:ln w="25200" cap="flat" cmpd="sng">
            <a:solidFill>
              <a:srgbClr val="000000"/>
            </a:solidFill>
            <a:prstDash val="solid"/>
            <a:round/>
            <a:headEnd type="none" w="sm" len="sm"/>
            <a:tailEnd type="triangle" w="med" len="med"/>
          </a:ln>
        </p:spPr>
      </p:cxnSp>
      <p:sp>
        <p:nvSpPr>
          <p:cNvPr id="648" name="Google Shape;648;p13"/>
          <p:cNvSpPr txBox="1"/>
          <p:nvPr/>
        </p:nvSpPr>
        <p:spPr>
          <a:xfrm>
            <a:off x="7392725" y="3637100"/>
            <a:ext cx="468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a:t>
            </a:r>
          </a:p>
        </p:txBody>
      </p:sp>
      <p:sp>
        <p:nvSpPr>
          <p:cNvPr id="649" name="Google Shape;649;p13"/>
          <p:cNvSpPr txBox="1"/>
          <p:nvPr/>
        </p:nvSpPr>
        <p:spPr>
          <a:xfrm>
            <a:off x="6924725" y="1727275"/>
            <a:ext cx="591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(II)</a:t>
            </a:r>
          </a:p>
        </p:txBody>
      </p:sp>
      <p:sp>
        <p:nvSpPr>
          <p:cNvPr id="650" name="Google Shape;650;p13"/>
          <p:cNvSpPr txBox="1"/>
          <p:nvPr/>
        </p:nvSpPr>
        <p:spPr>
          <a:xfrm>
            <a:off x="7860725" y="104475"/>
            <a:ext cx="8154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(III)</a:t>
            </a:r>
          </a:p>
        </p:txBody>
      </p:sp>
      <p:sp>
        <p:nvSpPr>
          <p:cNvPr id="651" name="Google Shape;651;p13"/>
          <p:cNvSpPr txBox="1"/>
          <p:nvPr/>
        </p:nvSpPr>
        <p:spPr>
          <a:xfrm>
            <a:off x="8553125" y="2316625"/>
            <a:ext cx="591000" cy="50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nl-NL" sz="2100" noProof="0" dirty="0">
                <a:solidFill>
                  <a:schemeClr val="dk1"/>
                </a:solidFill>
                <a:latin typeface="Calibri"/>
                <a:ea typeface="Calibri"/>
                <a:cs typeface="Calibri"/>
                <a:sym typeface="Calibri"/>
              </a:rPr>
              <a:t>(IV)</a:t>
            </a:r>
          </a:p>
        </p:txBody>
      </p:sp>
    </p:spTree>
  </p:cSld>
  <p:clrMapOvr>
    <a:masterClrMapping/>
  </p:clrMapOvr>
</p:sld>
</file>

<file path=ppt/theme/theme1.xml><?xml version="1.0" encoding="utf-8"?>
<a:theme xmlns:a="http://schemas.openxmlformats.org/drawingml/2006/main" name="Kantoorthema">
  <a:themeElements>
    <a:clrScheme name="Aangepast 1">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4356</Words>
  <Application>Microsoft Office PowerPoint</Application>
  <PresentationFormat>Diavoorstelling (4:3)</PresentationFormat>
  <Paragraphs>525</Paragraphs>
  <Slides>26</Slides>
  <Notes>26</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26</vt:i4>
      </vt:variant>
    </vt:vector>
  </HeadingPairs>
  <TitlesOfParts>
    <vt:vector size="34" baseType="lpstr">
      <vt:lpstr>Helvetica Neue</vt:lpstr>
      <vt:lpstr>Corbel</vt:lpstr>
      <vt:lpstr>Tahoma</vt:lpstr>
      <vt:lpstr>Arial</vt:lpstr>
      <vt:lpstr>Ubuntu</vt:lpstr>
      <vt:lpstr>Calibri</vt:lpstr>
      <vt:lpstr>Helvetica Neue Light</vt:lpstr>
      <vt:lpstr>Kantoorthema</vt:lpstr>
      <vt:lpstr>Krachten en wetten van Newton</vt:lpstr>
      <vt:lpstr>De kracht Fres wordt ontbonden in de richtingen 1 en 2. In welk krachtenplaatje is de ontbinding juist?</vt:lpstr>
      <vt:lpstr>Een groot schip wordt door twee sleepboten gesleept. De resulterende kracht en de twee sleepkabels (stippelijnen) zijn getekend. In welke constructie zijn de spankrachten in de kabels juist getekend?</vt:lpstr>
      <vt:lpstr>Een parachutist daalt met constante snelheid. De zwaartekracht is getekend. In welke vectortekening is/zijn de spankracht(en) op de juiste manier geconstrueerd?</vt:lpstr>
      <vt:lpstr>Een karretje staat stil op een helling. De zwaartekracht is getekend. In welk plaatje staat de normaalkracht juist getekend?</vt:lpstr>
      <vt:lpstr>Wrijving wordt niet verwaarloosd. Een bal wordt met de hand recht omhoog gegooid en volgt de baan van de stippellijn. Op positie (I) verlaat de bal de hand. Welke krachten werken op de bal als deze op positie (II) is?</vt:lpstr>
      <vt:lpstr>Wrijving wordt niet verwaarloosd. Een bal wordt met de hand recht omhoog gegooid en volgt de baan van de stippellijn. Op positie (I) verlaat de bal de hand. Welke krachten werken op de bal als deze op positie (III) is?</vt:lpstr>
      <vt:lpstr>Wrijving wordt niet verwaarloosd. Een bal wordt met de hand omhoog gegooid en volgt de baan van de stippellijn. In welke vectortekening zijn de krachten in positie (II) juist getekend?</vt:lpstr>
      <vt:lpstr>Wrijving wordt niet verwaarloosd. Een bal wordt met de hand omhoog gegooid en volgt de baan van de stippellijn. In welke vectortekening zijn de krachten in positie (III) juist getekend?</vt:lpstr>
      <vt:lpstr>Op een voorwerp werken twee krachten: F1 = 4,0 N en F2 = 6,0 N. De vectorentekening is afgebeeld. Hoe groot is de resulterende kracht op het voorwerp?</vt:lpstr>
      <vt:lpstr>Op een voorwerp werken twee krachten: F1 = 4,0 N en F2 = 6,0 N. De vectortekening is afgebeeld. Hoe groot is de resulterende kracht op het voorwerp?</vt:lpstr>
      <vt:lpstr>Een parachutespringer voert eerst een vrije val uit en bereikt een constante snelheid van 200 km/h. Na het uitklappen van de parachute bereikt deze een snelheid van 18 km/h. Wat is waar over de luchtweerstand in beide situaties?</vt:lpstr>
      <vt:lpstr>Van een parachutesprong is het onderstaande (v,t)-diagram gemaakt. Met welk tijdstip komt het krachtenplaatje overeen?</vt:lpstr>
      <vt:lpstr>Van een parachutesprong is het onderstaande (v,t)-diagram gemaakt. Met welk tijdstip komt het krachtenplaatje overeen?</vt:lpstr>
      <vt:lpstr>De aarde oefent de gravitatiekracht Fg uit op de maan. In welke figuur is de reactiekracht Freactie die bij Fg hoort correct getekend?</vt:lpstr>
      <vt:lpstr>Een boek ligt op een tafel. De aarde oefent gravitatiekracht Fg op het boek uit. Welke kracht is de reactiekracht die bij Fg hoort?</vt:lpstr>
      <vt:lpstr>Een boek ligt op een tafel. Het boek oefent gewichtskracht op de tafel uit. Welke kracht is de reactiekracht die bij deze gewichtskracht hoort?</vt:lpstr>
      <vt:lpstr>Een boek ligt op een tafel. Welke kracht(en) werkt/werken op het boek?     gewicht en zwaartekracht   normaalkracht en zwaartekracht   normaalkracht en gewicht   gewicht, normaalkracht en zwaartekracht   Alleen zwaartekracht   Alleen gewicht</vt:lpstr>
      <vt:lpstr>Bij een honkbalwedstrijd wordt er vaak met grote kracht tegen een honkbal geslagen. Welke kracht is het grootst?</vt:lpstr>
      <vt:lpstr>Een auto trekt op naar een snelheid van 10 m/s in 2 s. Vervolgens rijdt de auto gedurende 60 s met een constante snelheid en remt daarna in 1 s af tot stilstand voor een overstekende bejaarde. Wanneer heeft de resulterende kracht het grootst?</vt:lpstr>
      <vt:lpstr>Een parachutist springt uit een helikopter en versnelt. Op een gegeven moment bereikt zij een constante snelheid v1. Dan opent zij de parachute en remt af tot een nieuwe constante snelheid v2 vlak voor ze de aarde bereikt. Welke uitspraak is waar?</vt:lpstr>
      <vt:lpstr>Een auto rijdt met constante snelheid over een horizontale weg. Welke uitspraak is waar?</vt:lpstr>
      <vt:lpstr>Tennisbal P maakt een vrije val. De identieke tennisbal Q begint 1,0 s later met dezelfde vrije val. Wat kun je zeggen over de onderlinge afstand Δh en het verschil in snelheid Δv gedurende de val van P en Q? Verwaarloos de luchtweerstand.</vt:lpstr>
      <vt:lpstr>Een fietser rijdt met een trapkracht van Ffietser = 55 N. Op gegeven moment is de wrijvingskracht Fw = 35 N. Vanaf dat moment wil de fietser met een constante snelheid verder fietsen.  Hoe groot moet de trapkracht van de fietser dan zijn? </vt:lpstr>
      <vt:lpstr>Een skier staat op een helling. Welke tekening geeft de normaalkracht goed weer?</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Timon Vrijmoeth</dc:creator>
  <cp:lastModifiedBy>J.C.E. Brill</cp:lastModifiedBy>
  <cp:revision>23</cp:revision>
  <dcterms:modified xsi:type="dcterms:W3CDTF">2025-04-08T06:56:10Z</dcterms:modified>
</cp:coreProperties>
</file>