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sldIdLst>
    <p:sldId id="267" r:id="rId5"/>
    <p:sldId id="256" r:id="rId6"/>
    <p:sldId id="258" r:id="rId7"/>
    <p:sldId id="260" r:id="rId8"/>
    <p:sldId id="261" r:id="rId9"/>
    <p:sldId id="262" r:id="rId10"/>
    <p:sldId id="263" r:id="rId11"/>
    <p:sldId id="259" r:id="rId12"/>
    <p:sldId id="264" r:id="rId13"/>
    <p:sldId id="265"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96"/>
    <p:restoredTop sz="72061"/>
  </p:normalViewPr>
  <p:slideViewPr>
    <p:cSldViewPr snapToGrid="0" snapToObjects="1">
      <p:cViewPr varScale="1">
        <p:scale>
          <a:sx n="53" d="100"/>
          <a:sy n="53" d="100"/>
        </p:scale>
        <p:origin x="11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66AB9F-97B3-4349-92F9-62239C6C2B0A}" type="doc">
      <dgm:prSet loTypeId="urn:microsoft.com/office/officeart/2005/8/layout/cycle4" loCatId="" qsTypeId="urn:microsoft.com/office/officeart/2005/8/quickstyle/simple1" qsCatId="simple" csTypeId="urn:microsoft.com/office/officeart/2005/8/colors/accent1_2" csCatId="accent1" phldr="1"/>
      <dgm:spPr/>
      <dgm:t>
        <a:bodyPr/>
        <a:lstStyle/>
        <a:p>
          <a:endParaRPr lang="nl-NL"/>
        </a:p>
      </dgm:t>
    </dgm:pt>
    <dgm:pt modelId="{9B615D4F-8BE0-1A4A-B022-ABD0C42C4AC0}">
      <dgm:prSet phldrT="[Tekst]"/>
      <dgm:spPr/>
      <dgm:t>
        <a:bodyPr anchor="t"/>
        <a:lstStyle/>
        <a:p>
          <a:r>
            <a:rPr lang="nl-NL" b="1" dirty="0"/>
            <a:t>Voelen</a:t>
          </a:r>
        </a:p>
        <a:p>
          <a:r>
            <a:rPr lang="nl-NL" dirty="0"/>
            <a:t>Wat voelde je in je lijf toen je je ‘ideaal’ ervaarde? En waar? (warmte in je buik of borst, minder zwaarte, lichter in je hoofd </a:t>
          </a:r>
          <a:r>
            <a:rPr lang="nl-NL" dirty="0" err="1"/>
            <a:t>etc</a:t>
          </a:r>
          <a:r>
            <a:rPr lang="nl-NL" dirty="0"/>
            <a:t>)</a:t>
          </a:r>
        </a:p>
      </dgm:t>
    </dgm:pt>
    <dgm:pt modelId="{977567E0-EA84-BB48-B914-D5360267C035}" type="parTrans" cxnId="{4CF4955F-742C-EA43-9AC8-8BA6A8E56A3A}">
      <dgm:prSet/>
      <dgm:spPr/>
      <dgm:t>
        <a:bodyPr/>
        <a:lstStyle/>
        <a:p>
          <a:endParaRPr lang="nl-NL"/>
        </a:p>
      </dgm:t>
    </dgm:pt>
    <dgm:pt modelId="{A901B711-318D-7847-A91A-C7E59FC5490A}" type="sibTrans" cxnId="{4CF4955F-742C-EA43-9AC8-8BA6A8E56A3A}">
      <dgm:prSet/>
      <dgm:spPr/>
      <dgm:t>
        <a:bodyPr/>
        <a:lstStyle/>
        <a:p>
          <a:endParaRPr lang="nl-NL"/>
        </a:p>
      </dgm:t>
    </dgm:pt>
    <dgm:pt modelId="{60DA8FDC-007F-2B43-BD97-322D5A2CA178}">
      <dgm:prSet phldrT="[Tekst]"/>
      <dgm:spPr/>
      <dgm:t>
        <a:bodyPr anchor="t"/>
        <a:lstStyle/>
        <a:p>
          <a:pPr algn="ctr"/>
          <a:r>
            <a:rPr lang="nl-NL" b="1" dirty="0"/>
            <a:t>Ideaal</a:t>
          </a:r>
        </a:p>
        <a:p>
          <a:pPr algn="l"/>
          <a:r>
            <a:rPr lang="nl-NL" dirty="0"/>
            <a:t>Schets de ideale situatie die naar boven kwam bij de oefening.</a:t>
          </a:r>
        </a:p>
      </dgm:t>
    </dgm:pt>
    <dgm:pt modelId="{F59A492F-1434-5648-AFBF-7F9C36299CFF}" type="parTrans" cxnId="{CD505646-D251-A848-88CF-D6A192A0A157}">
      <dgm:prSet/>
      <dgm:spPr/>
      <dgm:t>
        <a:bodyPr/>
        <a:lstStyle/>
        <a:p>
          <a:endParaRPr lang="nl-NL"/>
        </a:p>
      </dgm:t>
    </dgm:pt>
    <dgm:pt modelId="{B27140A7-6F35-DA4B-B4D2-A5C283CF8E2E}" type="sibTrans" cxnId="{CD505646-D251-A848-88CF-D6A192A0A157}">
      <dgm:prSet/>
      <dgm:spPr/>
      <dgm:t>
        <a:bodyPr/>
        <a:lstStyle/>
        <a:p>
          <a:endParaRPr lang="nl-NL"/>
        </a:p>
      </dgm:t>
    </dgm:pt>
    <dgm:pt modelId="{8055AEAC-827C-8442-9033-38C6D7F6B5FD}">
      <dgm:prSet phldrT="[Tekst]"/>
      <dgm:spPr/>
      <dgm:t>
        <a:bodyPr anchor="ctr"/>
        <a:lstStyle/>
        <a:p>
          <a:r>
            <a:rPr lang="nl-NL" b="1" dirty="0"/>
            <a:t>Denken</a:t>
          </a:r>
        </a:p>
        <a:p>
          <a:r>
            <a:rPr lang="nl-NL" dirty="0"/>
            <a:t>Welke gedachtes kwamen bij je op toen je je ideaal voelde?</a:t>
          </a:r>
        </a:p>
      </dgm:t>
    </dgm:pt>
    <dgm:pt modelId="{455086A0-AA8D-5343-A470-367BBABBF8F9}" type="parTrans" cxnId="{6F0BC323-39EB-7644-9CBC-503C5D306E51}">
      <dgm:prSet/>
      <dgm:spPr/>
      <dgm:t>
        <a:bodyPr/>
        <a:lstStyle/>
        <a:p>
          <a:endParaRPr lang="nl-NL"/>
        </a:p>
      </dgm:t>
    </dgm:pt>
    <dgm:pt modelId="{B123E979-4E98-DA48-B463-E23DAD9FAE58}" type="sibTrans" cxnId="{6F0BC323-39EB-7644-9CBC-503C5D306E51}">
      <dgm:prSet/>
      <dgm:spPr/>
      <dgm:t>
        <a:bodyPr/>
        <a:lstStyle/>
        <a:p>
          <a:endParaRPr lang="nl-NL"/>
        </a:p>
      </dgm:t>
    </dgm:pt>
    <dgm:pt modelId="{980161E4-863E-5E47-86AE-7886AA32EF86}">
      <dgm:prSet phldrT="[Tekst]"/>
      <dgm:spPr/>
      <dgm:t>
        <a:bodyPr anchor="ctr"/>
        <a:lstStyle/>
        <a:p>
          <a:endParaRPr lang="nl-NL" b="1" dirty="0"/>
        </a:p>
        <a:p>
          <a:endParaRPr lang="nl-NL" b="1" dirty="0"/>
        </a:p>
        <a:p>
          <a:r>
            <a:rPr lang="nl-NL" b="1" dirty="0"/>
            <a:t>Emoties</a:t>
          </a:r>
        </a:p>
        <a:p>
          <a:r>
            <a:rPr lang="nl-NL" dirty="0"/>
            <a:t>Welke emoties ervaarde je toen je je ideaal voelde? (kracht, geluk, opluchting, alsof je alles aankon </a:t>
          </a:r>
          <a:r>
            <a:rPr lang="nl-NL" dirty="0" err="1"/>
            <a:t>etc</a:t>
          </a:r>
          <a:r>
            <a:rPr lang="nl-NL" dirty="0"/>
            <a:t>)</a:t>
          </a:r>
        </a:p>
      </dgm:t>
    </dgm:pt>
    <dgm:pt modelId="{2EBE8ECD-2684-2C47-B677-96D007DCCE77}" type="parTrans" cxnId="{BB89CFA6-207B-C640-98AC-268F72F6F7D0}">
      <dgm:prSet/>
      <dgm:spPr/>
      <dgm:t>
        <a:bodyPr/>
        <a:lstStyle/>
        <a:p>
          <a:endParaRPr lang="nl-NL"/>
        </a:p>
      </dgm:t>
    </dgm:pt>
    <dgm:pt modelId="{FC44C37D-7948-5F4E-A6E2-631C9045E19D}" type="sibTrans" cxnId="{BB89CFA6-207B-C640-98AC-268F72F6F7D0}">
      <dgm:prSet/>
      <dgm:spPr/>
      <dgm:t>
        <a:bodyPr/>
        <a:lstStyle/>
        <a:p>
          <a:endParaRPr lang="nl-NL"/>
        </a:p>
      </dgm:t>
    </dgm:pt>
    <dgm:pt modelId="{AF1C8410-1120-7547-A608-209D5EC59F85}" type="pres">
      <dgm:prSet presAssocID="{7C66AB9F-97B3-4349-92F9-62239C6C2B0A}" presName="cycleMatrixDiagram" presStyleCnt="0">
        <dgm:presLayoutVars>
          <dgm:chMax val="1"/>
          <dgm:dir/>
          <dgm:animLvl val="lvl"/>
          <dgm:resizeHandles val="exact"/>
        </dgm:presLayoutVars>
      </dgm:prSet>
      <dgm:spPr/>
      <dgm:t>
        <a:bodyPr/>
        <a:lstStyle/>
        <a:p>
          <a:endParaRPr lang="nl-NL"/>
        </a:p>
      </dgm:t>
    </dgm:pt>
    <dgm:pt modelId="{C344C878-81D3-4141-B66C-DB45BF040F8C}" type="pres">
      <dgm:prSet presAssocID="{7C66AB9F-97B3-4349-92F9-62239C6C2B0A}" presName="children" presStyleCnt="0"/>
      <dgm:spPr/>
    </dgm:pt>
    <dgm:pt modelId="{06604958-53B6-7545-AAAA-527C36A8C428}" type="pres">
      <dgm:prSet presAssocID="{7C66AB9F-97B3-4349-92F9-62239C6C2B0A}" presName="childPlaceholder" presStyleCnt="0"/>
      <dgm:spPr/>
    </dgm:pt>
    <dgm:pt modelId="{5D28DA38-96B0-B142-BA0F-ECEFB81D063E}" type="pres">
      <dgm:prSet presAssocID="{7C66AB9F-97B3-4349-92F9-62239C6C2B0A}" presName="circle" presStyleCnt="0"/>
      <dgm:spPr/>
    </dgm:pt>
    <dgm:pt modelId="{19218AAA-B158-5D4F-B1D4-FF3AD4112D6A}" type="pres">
      <dgm:prSet presAssocID="{7C66AB9F-97B3-4349-92F9-62239C6C2B0A}" presName="quadrant1" presStyleLbl="node1" presStyleIdx="0" presStyleCnt="4">
        <dgm:presLayoutVars>
          <dgm:chMax val="1"/>
          <dgm:bulletEnabled val="1"/>
        </dgm:presLayoutVars>
      </dgm:prSet>
      <dgm:spPr/>
      <dgm:t>
        <a:bodyPr/>
        <a:lstStyle/>
        <a:p>
          <a:endParaRPr lang="nl-NL"/>
        </a:p>
      </dgm:t>
    </dgm:pt>
    <dgm:pt modelId="{4E9570E0-FDCA-DB4E-9049-396FBF4DC19C}" type="pres">
      <dgm:prSet presAssocID="{7C66AB9F-97B3-4349-92F9-62239C6C2B0A}" presName="quadrant2" presStyleLbl="node1" presStyleIdx="1" presStyleCnt="4" custAng="0">
        <dgm:presLayoutVars>
          <dgm:chMax val="1"/>
          <dgm:bulletEnabled val="1"/>
        </dgm:presLayoutVars>
      </dgm:prSet>
      <dgm:spPr/>
      <dgm:t>
        <a:bodyPr/>
        <a:lstStyle/>
        <a:p>
          <a:endParaRPr lang="nl-NL"/>
        </a:p>
      </dgm:t>
    </dgm:pt>
    <dgm:pt modelId="{F8AF0F94-3D12-9344-BEEB-58B31417F432}" type="pres">
      <dgm:prSet presAssocID="{7C66AB9F-97B3-4349-92F9-62239C6C2B0A}" presName="quadrant3" presStyleLbl="node1" presStyleIdx="2" presStyleCnt="4">
        <dgm:presLayoutVars>
          <dgm:chMax val="1"/>
          <dgm:bulletEnabled val="1"/>
        </dgm:presLayoutVars>
      </dgm:prSet>
      <dgm:spPr/>
      <dgm:t>
        <a:bodyPr/>
        <a:lstStyle/>
        <a:p>
          <a:endParaRPr lang="nl-NL"/>
        </a:p>
      </dgm:t>
    </dgm:pt>
    <dgm:pt modelId="{0E6D8D32-67FA-8548-8715-DA3A9D54AB00}" type="pres">
      <dgm:prSet presAssocID="{7C66AB9F-97B3-4349-92F9-62239C6C2B0A}" presName="quadrant4" presStyleLbl="node1" presStyleIdx="3" presStyleCnt="4">
        <dgm:presLayoutVars>
          <dgm:chMax val="1"/>
          <dgm:bulletEnabled val="1"/>
        </dgm:presLayoutVars>
      </dgm:prSet>
      <dgm:spPr/>
      <dgm:t>
        <a:bodyPr/>
        <a:lstStyle/>
        <a:p>
          <a:endParaRPr lang="nl-NL"/>
        </a:p>
      </dgm:t>
    </dgm:pt>
    <dgm:pt modelId="{3E1E9E38-A5BE-D14B-A0A3-DDDC2B0AD784}" type="pres">
      <dgm:prSet presAssocID="{7C66AB9F-97B3-4349-92F9-62239C6C2B0A}" presName="quadrantPlaceholder" presStyleCnt="0"/>
      <dgm:spPr/>
    </dgm:pt>
    <dgm:pt modelId="{E4C98902-4005-D04D-8DA1-38DBDFA05518}" type="pres">
      <dgm:prSet presAssocID="{7C66AB9F-97B3-4349-92F9-62239C6C2B0A}" presName="center1" presStyleLbl="fgShp" presStyleIdx="0" presStyleCnt="2" custScaleX="134736" custScaleY="148150" custLinFactNeighborX="9781" custLinFactNeighborY="19231"/>
      <dgm:spPr>
        <a:prstGeom prst="ellipse">
          <a:avLst/>
        </a:prstGeom>
      </dgm:spPr>
    </dgm:pt>
    <dgm:pt modelId="{4D177F9F-33A3-B247-8660-35EF11070A5D}" type="pres">
      <dgm:prSet presAssocID="{7C66AB9F-97B3-4349-92F9-62239C6C2B0A}" presName="center2" presStyleLbl="fgShp" presStyleIdx="1" presStyleCnt="2"/>
      <dgm:spPr>
        <a:noFill/>
        <a:ln>
          <a:noFill/>
        </a:ln>
      </dgm:spPr>
    </dgm:pt>
  </dgm:ptLst>
  <dgm:cxnLst>
    <dgm:cxn modelId="{9F746395-EEE2-B24E-AB7B-CDFBE919C9CB}" type="presOf" srcId="{980161E4-863E-5E47-86AE-7886AA32EF86}" destId="{0E6D8D32-67FA-8548-8715-DA3A9D54AB00}" srcOrd="0" destOrd="0" presId="urn:microsoft.com/office/officeart/2005/8/layout/cycle4"/>
    <dgm:cxn modelId="{6F0BC323-39EB-7644-9CBC-503C5D306E51}" srcId="{7C66AB9F-97B3-4349-92F9-62239C6C2B0A}" destId="{8055AEAC-827C-8442-9033-38C6D7F6B5FD}" srcOrd="2" destOrd="0" parTransId="{455086A0-AA8D-5343-A470-367BBABBF8F9}" sibTransId="{B123E979-4E98-DA48-B463-E23DAD9FAE58}"/>
    <dgm:cxn modelId="{B20A2604-E618-5947-9772-B80F9FA97834}" type="presOf" srcId="{8055AEAC-827C-8442-9033-38C6D7F6B5FD}" destId="{F8AF0F94-3D12-9344-BEEB-58B31417F432}" srcOrd="0" destOrd="0" presId="urn:microsoft.com/office/officeart/2005/8/layout/cycle4"/>
    <dgm:cxn modelId="{BB89CFA6-207B-C640-98AC-268F72F6F7D0}" srcId="{7C66AB9F-97B3-4349-92F9-62239C6C2B0A}" destId="{980161E4-863E-5E47-86AE-7886AA32EF86}" srcOrd="3" destOrd="0" parTransId="{2EBE8ECD-2684-2C47-B677-96D007DCCE77}" sibTransId="{FC44C37D-7948-5F4E-A6E2-631C9045E19D}"/>
    <dgm:cxn modelId="{8CB8A985-15FB-9544-86BD-446B460EFAE1}" type="presOf" srcId="{9B615D4F-8BE0-1A4A-B022-ABD0C42C4AC0}" destId="{19218AAA-B158-5D4F-B1D4-FF3AD4112D6A}" srcOrd="0" destOrd="0" presId="urn:microsoft.com/office/officeart/2005/8/layout/cycle4"/>
    <dgm:cxn modelId="{B4B6F2E0-ACBF-D742-A807-7A2C0F9C492C}" type="presOf" srcId="{60DA8FDC-007F-2B43-BD97-322D5A2CA178}" destId="{4E9570E0-FDCA-DB4E-9049-396FBF4DC19C}" srcOrd="0" destOrd="0" presId="urn:microsoft.com/office/officeart/2005/8/layout/cycle4"/>
    <dgm:cxn modelId="{9E91087D-F3FD-124E-A050-21B51D533CCD}" type="presOf" srcId="{7C66AB9F-97B3-4349-92F9-62239C6C2B0A}" destId="{AF1C8410-1120-7547-A608-209D5EC59F85}" srcOrd="0" destOrd="0" presId="urn:microsoft.com/office/officeart/2005/8/layout/cycle4"/>
    <dgm:cxn modelId="{4CF4955F-742C-EA43-9AC8-8BA6A8E56A3A}" srcId="{7C66AB9F-97B3-4349-92F9-62239C6C2B0A}" destId="{9B615D4F-8BE0-1A4A-B022-ABD0C42C4AC0}" srcOrd="0" destOrd="0" parTransId="{977567E0-EA84-BB48-B914-D5360267C035}" sibTransId="{A901B711-318D-7847-A91A-C7E59FC5490A}"/>
    <dgm:cxn modelId="{CD505646-D251-A848-88CF-D6A192A0A157}" srcId="{7C66AB9F-97B3-4349-92F9-62239C6C2B0A}" destId="{60DA8FDC-007F-2B43-BD97-322D5A2CA178}" srcOrd="1" destOrd="0" parTransId="{F59A492F-1434-5648-AFBF-7F9C36299CFF}" sibTransId="{B27140A7-6F35-DA4B-B4D2-A5C283CF8E2E}"/>
    <dgm:cxn modelId="{185D3B69-477B-F046-AEEA-9C8FB95E4C6C}" type="presParOf" srcId="{AF1C8410-1120-7547-A608-209D5EC59F85}" destId="{C344C878-81D3-4141-B66C-DB45BF040F8C}" srcOrd="0" destOrd="0" presId="urn:microsoft.com/office/officeart/2005/8/layout/cycle4"/>
    <dgm:cxn modelId="{2731EFBE-C1B5-944C-BCD1-29DCDD0CF763}" type="presParOf" srcId="{C344C878-81D3-4141-B66C-DB45BF040F8C}" destId="{06604958-53B6-7545-AAAA-527C36A8C428}" srcOrd="0" destOrd="0" presId="urn:microsoft.com/office/officeart/2005/8/layout/cycle4"/>
    <dgm:cxn modelId="{33E5E40E-1FF8-DD4D-8B5C-A86061327C03}" type="presParOf" srcId="{AF1C8410-1120-7547-A608-209D5EC59F85}" destId="{5D28DA38-96B0-B142-BA0F-ECEFB81D063E}" srcOrd="1" destOrd="0" presId="urn:microsoft.com/office/officeart/2005/8/layout/cycle4"/>
    <dgm:cxn modelId="{8A4DABC3-EEFB-7C4C-94DF-941EB56F74DE}" type="presParOf" srcId="{5D28DA38-96B0-B142-BA0F-ECEFB81D063E}" destId="{19218AAA-B158-5D4F-B1D4-FF3AD4112D6A}" srcOrd="0" destOrd="0" presId="urn:microsoft.com/office/officeart/2005/8/layout/cycle4"/>
    <dgm:cxn modelId="{163E082F-D6B8-294C-BB73-4BC29DCF1F8E}" type="presParOf" srcId="{5D28DA38-96B0-B142-BA0F-ECEFB81D063E}" destId="{4E9570E0-FDCA-DB4E-9049-396FBF4DC19C}" srcOrd="1" destOrd="0" presId="urn:microsoft.com/office/officeart/2005/8/layout/cycle4"/>
    <dgm:cxn modelId="{44214FF3-D256-1347-A45B-82C26544D0C2}" type="presParOf" srcId="{5D28DA38-96B0-B142-BA0F-ECEFB81D063E}" destId="{F8AF0F94-3D12-9344-BEEB-58B31417F432}" srcOrd="2" destOrd="0" presId="urn:microsoft.com/office/officeart/2005/8/layout/cycle4"/>
    <dgm:cxn modelId="{1F627614-D722-AB49-AC69-9761903574F1}" type="presParOf" srcId="{5D28DA38-96B0-B142-BA0F-ECEFB81D063E}" destId="{0E6D8D32-67FA-8548-8715-DA3A9D54AB00}" srcOrd="3" destOrd="0" presId="urn:microsoft.com/office/officeart/2005/8/layout/cycle4"/>
    <dgm:cxn modelId="{534669E4-A1A3-E948-B8CB-1ED896959D43}" type="presParOf" srcId="{5D28DA38-96B0-B142-BA0F-ECEFB81D063E}" destId="{3E1E9E38-A5BE-D14B-A0A3-DDDC2B0AD784}" srcOrd="4" destOrd="0" presId="urn:microsoft.com/office/officeart/2005/8/layout/cycle4"/>
    <dgm:cxn modelId="{C3443BF6-0634-7A44-A862-66C0D2576A85}" type="presParOf" srcId="{AF1C8410-1120-7547-A608-209D5EC59F85}" destId="{E4C98902-4005-D04D-8DA1-38DBDFA05518}" srcOrd="2" destOrd="0" presId="urn:microsoft.com/office/officeart/2005/8/layout/cycle4"/>
    <dgm:cxn modelId="{501BEFBE-7403-0947-A079-D97FF203E3E2}" type="presParOf" srcId="{AF1C8410-1120-7547-A608-209D5EC59F85}" destId="{4D177F9F-33A3-B247-8660-35EF11070A5D}"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18AAA-B158-5D4F-B1D4-FF3AD4112D6A}">
      <dsp:nvSpPr>
        <dsp:cNvPr id="0" name=""/>
        <dsp:cNvSpPr/>
      </dsp:nvSpPr>
      <dsp:spPr>
        <a:xfrm>
          <a:off x="2104679" y="390905"/>
          <a:ext cx="2969514" cy="2969514"/>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nl-NL" sz="1400" b="1" kern="1200" dirty="0"/>
            <a:t>Voelen</a:t>
          </a:r>
        </a:p>
        <a:p>
          <a:pPr lvl="0" algn="ctr" defTabSz="622300">
            <a:lnSpc>
              <a:spcPct val="90000"/>
            </a:lnSpc>
            <a:spcBef>
              <a:spcPct val="0"/>
            </a:spcBef>
            <a:spcAft>
              <a:spcPct val="35000"/>
            </a:spcAft>
          </a:pPr>
          <a:r>
            <a:rPr lang="nl-NL" sz="1400" kern="1200" dirty="0"/>
            <a:t>Wat voelde je in je lijf toen je je ‘ideaal’ ervaarde? En waar? (warmte in je buik of borst, minder zwaarte, lichter in je hoofd </a:t>
          </a:r>
          <a:r>
            <a:rPr lang="nl-NL" sz="1400" kern="1200" dirty="0" err="1"/>
            <a:t>etc</a:t>
          </a:r>
          <a:r>
            <a:rPr lang="nl-NL" sz="1400" kern="1200" dirty="0"/>
            <a:t>)</a:t>
          </a:r>
        </a:p>
      </dsp:txBody>
      <dsp:txXfrm>
        <a:off x="2974430" y="1260656"/>
        <a:ext cx="2099763" cy="2099763"/>
      </dsp:txXfrm>
    </dsp:sp>
    <dsp:sp modelId="{4E9570E0-FDCA-DB4E-9049-396FBF4DC19C}">
      <dsp:nvSpPr>
        <dsp:cNvPr id="0" name=""/>
        <dsp:cNvSpPr/>
      </dsp:nvSpPr>
      <dsp:spPr>
        <a:xfrm rot="5400000">
          <a:off x="5211353" y="390905"/>
          <a:ext cx="2969514" cy="2969514"/>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nl-NL" sz="1400" b="1" kern="1200" dirty="0"/>
            <a:t>Ideaal</a:t>
          </a:r>
        </a:p>
        <a:p>
          <a:pPr lvl="0" algn="l" defTabSz="622300">
            <a:lnSpc>
              <a:spcPct val="90000"/>
            </a:lnSpc>
            <a:spcBef>
              <a:spcPct val="0"/>
            </a:spcBef>
            <a:spcAft>
              <a:spcPct val="35000"/>
            </a:spcAft>
          </a:pPr>
          <a:r>
            <a:rPr lang="nl-NL" sz="1400" kern="1200" dirty="0"/>
            <a:t>Schets de ideale situatie die naar boven kwam bij de oefening.</a:t>
          </a:r>
        </a:p>
      </dsp:txBody>
      <dsp:txXfrm rot="-5400000">
        <a:off x="5211353" y="1260656"/>
        <a:ext cx="2099763" cy="2099763"/>
      </dsp:txXfrm>
    </dsp:sp>
    <dsp:sp modelId="{F8AF0F94-3D12-9344-BEEB-58B31417F432}">
      <dsp:nvSpPr>
        <dsp:cNvPr id="0" name=""/>
        <dsp:cNvSpPr/>
      </dsp:nvSpPr>
      <dsp:spPr>
        <a:xfrm rot="10800000">
          <a:off x="5211353" y="3497580"/>
          <a:ext cx="2969514" cy="2969514"/>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nl-NL" sz="1400" b="1" kern="1200" dirty="0"/>
            <a:t>Denken</a:t>
          </a:r>
        </a:p>
        <a:p>
          <a:pPr lvl="0" algn="ctr" defTabSz="622300">
            <a:lnSpc>
              <a:spcPct val="90000"/>
            </a:lnSpc>
            <a:spcBef>
              <a:spcPct val="0"/>
            </a:spcBef>
            <a:spcAft>
              <a:spcPct val="35000"/>
            </a:spcAft>
          </a:pPr>
          <a:r>
            <a:rPr lang="nl-NL" sz="1400" kern="1200" dirty="0"/>
            <a:t>Welke gedachtes kwamen bij je op toen je je ideaal voelde?</a:t>
          </a:r>
        </a:p>
      </dsp:txBody>
      <dsp:txXfrm rot="10800000">
        <a:off x="5211353" y="3497580"/>
        <a:ext cx="2099763" cy="2099763"/>
      </dsp:txXfrm>
    </dsp:sp>
    <dsp:sp modelId="{0E6D8D32-67FA-8548-8715-DA3A9D54AB00}">
      <dsp:nvSpPr>
        <dsp:cNvPr id="0" name=""/>
        <dsp:cNvSpPr/>
      </dsp:nvSpPr>
      <dsp:spPr>
        <a:xfrm rot="16200000">
          <a:off x="2104679" y="3497580"/>
          <a:ext cx="2969514" cy="2969514"/>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nl-NL" sz="1400" b="1" kern="1200" dirty="0"/>
        </a:p>
        <a:p>
          <a:pPr lvl="0" algn="ctr" defTabSz="622300">
            <a:lnSpc>
              <a:spcPct val="90000"/>
            </a:lnSpc>
            <a:spcBef>
              <a:spcPct val="0"/>
            </a:spcBef>
            <a:spcAft>
              <a:spcPct val="35000"/>
            </a:spcAft>
          </a:pPr>
          <a:endParaRPr lang="nl-NL" sz="1400" b="1" kern="1200" dirty="0"/>
        </a:p>
        <a:p>
          <a:pPr lvl="0" algn="ctr" defTabSz="622300">
            <a:lnSpc>
              <a:spcPct val="90000"/>
            </a:lnSpc>
            <a:spcBef>
              <a:spcPct val="0"/>
            </a:spcBef>
            <a:spcAft>
              <a:spcPct val="35000"/>
            </a:spcAft>
          </a:pPr>
          <a:r>
            <a:rPr lang="nl-NL" sz="1400" b="1" kern="1200" dirty="0"/>
            <a:t>Emoties</a:t>
          </a:r>
        </a:p>
        <a:p>
          <a:pPr lvl="0" algn="ctr" defTabSz="622300">
            <a:lnSpc>
              <a:spcPct val="90000"/>
            </a:lnSpc>
            <a:spcBef>
              <a:spcPct val="0"/>
            </a:spcBef>
            <a:spcAft>
              <a:spcPct val="35000"/>
            </a:spcAft>
          </a:pPr>
          <a:r>
            <a:rPr lang="nl-NL" sz="1400" kern="1200" dirty="0"/>
            <a:t>Welke emoties ervaarde je toen je je ideaal voelde? (kracht, geluk, opluchting, alsof je alles aankon </a:t>
          </a:r>
          <a:r>
            <a:rPr lang="nl-NL" sz="1400" kern="1200" dirty="0" err="1"/>
            <a:t>etc</a:t>
          </a:r>
          <a:r>
            <a:rPr lang="nl-NL" sz="1400" kern="1200" dirty="0"/>
            <a:t>)</a:t>
          </a:r>
        </a:p>
      </dsp:txBody>
      <dsp:txXfrm rot="5400000">
        <a:off x="2974430" y="3497580"/>
        <a:ext cx="2099763" cy="2099763"/>
      </dsp:txXfrm>
    </dsp:sp>
    <dsp:sp modelId="{E4C98902-4005-D04D-8DA1-38DBDFA05518}">
      <dsp:nvSpPr>
        <dsp:cNvPr id="0" name=""/>
        <dsp:cNvSpPr/>
      </dsp:nvSpPr>
      <dsp:spPr>
        <a:xfrm>
          <a:off x="4552350" y="2768593"/>
          <a:ext cx="1381409" cy="1320816"/>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177F9F-33A3-B247-8660-35EF11070A5D}">
      <dsp:nvSpPr>
        <dsp:cNvPr id="0" name=""/>
        <dsp:cNvSpPr/>
      </dsp:nvSpPr>
      <dsp:spPr>
        <a:xfrm rot="10800000">
          <a:off x="4630138" y="3154680"/>
          <a:ext cx="1025271" cy="891540"/>
        </a:xfrm>
        <a:prstGeom prst="circular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F233BB-4CA6-C143-8CF5-8993E8458D3A}"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AAFA1E-E22C-034D-8307-5BA6F16D20DF}" type="slidenum">
              <a:rPr lang="nl-NL" smtClean="0"/>
              <a:t>‹nr.›</a:t>
            </a:fld>
            <a:endParaRPr lang="nl-NL"/>
          </a:p>
        </p:txBody>
      </p:sp>
    </p:spTree>
    <p:extLst>
      <p:ext uri="{BB962C8B-B14F-4D97-AF65-F5344CB8AC3E}">
        <p14:creationId xmlns:p14="http://schemas.microsoft.com/office/powerpoint/2010/main" val="181197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Bespreek met studenten wat zij verstaan onder positieve imaginatie. Hebben ze er al eerder over gehoord?</a:t>
            </a:r>
            <a:br>
              <a:rPr lang="nl-NL" dirty="0"/>
            </a:br>
            <a:r>
              <a:rPr lang="nl-NL" dirty="0"/>
              <a:t>Passen ze het weleens toe? (werk of dagelijks leven). </a:t>
            </a:r>
          </a:p>
        </p:txBody>
      </p:sp>
      <p:sp>
        <p:nvSpPr>
          <p:cNvPr id="4" name="Tijdelijke aanduiding voor dianummer 3"/>
          <p:cNvSpPr>
            <a:spLocks noGrp="1"/>
          </p:cNvSpPr>
          <p:nvPr>
            <p:ph type="sldNum" sz="quarter" idx="5"/>
          </p:nvPr>
        </p:nvSpPr>
        <p:spPr/>
        <p:txBody>
          <a:bodyPr/>
          <a:lstStyle/>
          <a:p>
            <a:fld id="{20AAFA1E-E22C-034D-8307-5BA6F16D20DF}" type="slidenum">
              <a:rPr lang="nl-NL" smtClean="0"/>
              <a:t>3</a:t>
            </a:fld>
            <a:endParaRPr lang="nl-NL"/>
          </a:p>
        </p:txBody>
      </p:sp>
    </p:spTree>
    <p:extLst>
      <p:ext uri="{BB962C8B-B14F-4D97-AF65-F5344CB8AC3E}">
        <p14:creationId xmlns:p14="http://schemas.microsoft.com/office/powerpoint/2010/main" val="2854034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(OJO)Het moment dat we ons bewust worden van wat we in ons lichaam voelen, is het moment dat we vaak tot verdiepende inzichten komen. Echte diepgang in een ontwikkelproces ontstaat vooral als er ook veel ruimte is voor het lichamelijke voelen van onze emoties, behoeften en idealen. Het is het moment dat wij weten dat we dit echt van binnenuit willen. Positieve verandering realiseren van binnenuit kan dus alleen als iemand zich bewust wordt van de emoties die bepaalde gedachtes bij hem oproepen en het effect dat dit vervolgens weer heeft op het lichaam. </a:t>
            </a:r>
          </a:p>
          <a:p>
            <a:r>
              <a:rPr lang="nl-NL" dirty="0"/>
              <a:t>Ons denken en voelen zijn immers altijd met elkaar in contact en beïnvloeden elkaar op zowel positieve als negatieve wijze. De ademhalingsoefening heeft als doel om rust en ruimte te creëren bij de student die zich moeilijk kan concentreren op een oefening, te veel in zijn hoofd heeft zitten, overprikkeld is, piekert, overvallen wordt door heftige emoties, last heeft van stress etc.</a:t>
            </a:r>
          </a:p>
          <a:p>
            <a:r>
              <a:rPr lang="nl-NL" dirty="0"/>
              <a:t>De ademhalingsoefening zal met een paar minuten al leiden tot meer ontspanning, minder druk en minder prikkeling. </a:t>
            </a:r>
          </a:p>
          <a:p>
            <a:endParaRPr lang="nl-NL" dirty="0"/>
          </a:p>
          <a:p>
            <a:r>
              <a:rPr lang="nl-NL" dirty="0"/>
              <a:t>Geen goed of fout</a:t>
            </a:r>
          </a:p>
          <a:p>
            <a:r>
              <a:rPr lang="nl-NL" dirty="0"/>
              <a:t>Wat de student ook voelt tijdens de oefening, in zijn lichaam, er is geen goed of fout. Alle waarnemingen zijn even waardevol. De studenten hoeven dus niet te streven naar totale ontspanning, laat de student simpelweg waarnemen en erkennen wat er in zijn lichaam gebeurt. Ontspanning is hier namelijk het gevolg van.</a:t>
            </a:r>
          </a:p>
          <a:p>
            <a:endParaRPr lang="nl-NL" dirty="0"/>
          </a:p>
          <a:p>
            <a:r>
              <a:rPr lang="nl-NL" dirty="0"/>
              <a:t>De adem</a:t>
            </a:r>
          </a:p>
          <a:p>
            <a:r>
              <a:rPr lang="nl-NL" dirty="0"/>
              <a:t>De manier waarop we ademen geeft onze energietoestand weer. Als we bijvoorbeeld gejaagd zijn of opgewonden, is onze ademhaling ongelijkmatig en snel en als we rustig en evenwichtig zijn dan is onze adem regelmatig en langzaam. We kunnen onze mentale en fysieke toestand met onze ademhaling veranderen.  Als je je ademhaling bewust opmerkt, kalmeren de aandacht, emoties en lichaam. Daarbij helpt de ademhaling ook om de aandacht te focussen en om beter te kunnen concentreren. </a:t>
            </a:r>
          </a:p>
          <a:p>
            <a:endParaRPr lang="nl-NL" dirty="0"/>
          </a:p>
          <a:p>
            <a:r>
              <a:rPr lang="nl-NL" dirty="0"/>
              <a:t>Autonome zenuwstelsel</a:t>
            </a:r>
          </a:p>
          <a:p>
            <a:r>
              <a:rPr lang="nl-NL" dirty="0"/>
              <a:t>Om ontspanning en kalmte terug te brengen in ons lichaam en onze geest, speelt ons autonome zenuwstelsel een cruciale rol. Dit zenuwstelsel is nl verweven met ieder ander systeem in ons lichaam en draagt bij aan de regulering ervan. Het zorgt ervoor dat er een balans is tussen spanning en ontspanning. Binnen het autonoom zenuwstelsel kent het lichaam een gaspedaal: sympathische systeem en een rem: parasympatische systeem. Het sympathische systeem activeert het lichaam wanneer er sprake is van angst, stress, gespannenheid en willen vluchten. Hij zorgt ervoor dat onze hartslag en bloeddruk stijgen en onze adem versnelt. Het </a:t>
            </a:r>
            <a:r>
              <a:rPr lang="nl-NL" dirty="0" err="1"/>
              <a:t>parasymphatische</a:t>
            </a:r>
            <a:r>
              <a:rPr lang="nl-NL" dirty="0"/>
              <a:t> systeem brengt de activering tot bedaren. Wanneer je het parasympatische systeem activeert, verspreiden zich kalmerende golven door je lichaam en hersenen.</a:t>
            </a:r>
          </a:p>
          <a:p>
            <a:r>
              <a:rPr lang="nl-NL" dirty="0"/>
              <a:t>                                                                                                                                                                                                                                                                                                                                                                                                                                                                                                                                                                                                                                                                                                                                                                                                                                                                                                                                                                                                                                                                                                                                                                                             </a:t>
            </a:r>
          </a:p>
        </p:txBody>
      </p:sp>
      <p:sp>
        <p:nvSpPr>
          <p:cNvPr id="4" name="Tijdelijke aanduiding voor dianummer 3"/>
          <p:cNvSpPr>
            <a:spLocks noGrp="1"/>
          </p:cNvSpPr>
          <p:nvPr>
            <p:ph type="sldNum" sz="quarter" idx="5"/>
          </p:nvPr>
        </p:nvSpPr>
        <p:spPr/>
        <p:txBody>
          <a:bodyPr/>
          <a:lstStyle/>
          <a:p>
            <a:fld id="{20AAFA1E-E22C-034D-8307-5BA6F16D20DF}" type="slidenum">
              <a:rPr lang="nl-NL" smtClean="0"/>
              <a:t>4</a:t>
            </a:fld>
            <a:endParaRPr lang="nl-NL"/>
          </a:p>
        </p:txBody>
      </p:sp>
    </p:spTree>
    <p:extLst>
      <p:ext uri="{BB962C8B-B14F-4D97-AF65-F5344CB8AC3E}">
        <p14:creationId xmlns:p14="http://schemas.microsoft.com/office/powerpoint/2010/main" val="4291570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Oefening: de voeltest of lichaamsscan</a:t>
            </a:r>
          </a:p>
          <a:p>
            <a:r>
              <a:rPr lang="nl-NL" dirty="0"/>
              <a:t>Deze oefening brengt de student in korte tijd van denken naar ervaren van zijn lichaam. Het focussen op verschillende delen van het lichaam brengt ontspanning teweeg en maakt de gecoachte bewust van het feit dat lichaamsbewustzijn belangrijk is voor het algehele gevoel van welzijn. Deze oefening is ook een goede oefening om uit te voeren in een groep.</a:t>
            </a:r>
          </a:p>
          <a:p>
            <a:r>
              <a:rPr lang="nl-NL" dirty="0"/>
              <a:t>Geef de instructie maar vraag niet om antwoorden.</a:t>
            </a:r>
          </a:p>
          <a:p>
            <a:endParaRPr lang="nl-NL" dirty="0"/>
          </a:p>
          <a:p>
            <a:pPr marL="228600" indent="-228600">
              <a:buAutoNum type="arabicPeriod"/>
            </a:pPr>
            <a:r>
              <a:rPr lang="nl-NL" dirty="0"/>
              <a:t>Nodig de studenten uit om gemakkelijk te gaan zitten met zijn beide voeten op de grond. Vraag of hij vrij kan ademen.</a:t>
            </a:r>
          </a:p>
          <a:p>
            <a:pPr marL="228600" indent="-228600">
              <a:buAutoNum type="arabicPeriod"/>
            </a:pPr>
            <a:r>
              <a:rPr lang="nl-NL" dirty="0"/>
              <a:t>Vraag: kun je je linkervoet (of een ander lichaamsdeel) voelen?</a:t>
            </a:r>
          </a:p>
          <a:p>
            <a:pPr marL="228600" indent="-228600">
              <a:buAutoNum type="arabicPeriod"/>
            </a:pPr>
            <a:r>
              <a:rPr lang="nl-NL" dirty="0"/>
              <a:t>Het maakt niet uit welk antwoord de student geeft, alles is goed. Het gaat er niet om zoveel mogelijk te voelen, maar om gericht te zijn op je lichaam.</a:t>
            </a:r>
          </a:p>
          <a:p>
            <a:pPr marL="228600" indent="-228600">
              <a:buAutoNum type="arabicPeriod"/>
            </a:pPr>
            <a:r>
              <a:rPr lang="nl-NL" dirty="0"/>
              <a:t>Afhankelijk van de tijd die je hebt, richt je je op grote delen van het lichaam (armen, benen, buik, rug) of op veel kleinere (vingers, tenen, oorlel). Vraag naar verschillende lichaamsdelen en wissel zoveel mogelijk af tussen de linker- en rechterkant van het lichaam. </a:t>
            </a:r>
          </a:p>
          <a:p>
            <a:pPr marL="228600" indent="-228600">
              <a:buAutoNum type="arabicPeriod"/>
            </a:pPr>
            <a:r>
              <a:rPr lang="nl-NL" dirty="0"/>
              <a:t>Vraag ook naar de adem: Kun je op dit moment je adem voelen in je lichaam? Of ‘waar voel je je adem in je lijf?’</a:t>
            </a:r>
          </a:p>
          <a:p>
            <a:pPr marL="228600" indent="-228600">
              <a:buAutoNum type="arabicPeriod"/>
            </a:pPr>
            <a:r>
              <a:rPr lang="nl-NL" dirty="0"/>
              <a:t>Vraag naar twee dezelfde lichaamsdelen </a:t>
            </a:r>
            <a:r>
              <a:rPr lang="nl-NL" dirty="0" err="1"/>
              <a:t>bijv</a:t>
            </a:r>
            <a:r>
              <a:rPr lang="nl-NL" dirty="0"/>
              <a:t> de armen of de benen: kun je beide armen voelen? Zijn ze verschillend? Welke verschillen voel je?</a:t>
            </a:r>
          </a:p>
          <a:p>
            <a:pPr marL="228600" indent="-228600">
              <a:buAutoNum type="arabicPeriod"/>
            </a:pPr>
            <a:r>
              <a:rPr lang="nl-NL" dirty="0"/>
              <a:t>Laat de student vervolgens zijn hele lichaam voelen en vraag hem te concentreren op de plek waar het prettig voelt.</a:t>
            </a:r>
          </a:p>
          <a:p>
            <a:pPr marL="228600" indent="-228600">
              <a:buAutoNum type="arabicPeriod"/>
            </a:pPr>
            <a:r>
              <a:rPr lang="nl-NL" dirty="0"/>
              <a:t>Richt je vervolgens op het voelen (Scannen) van het hele lichaam en plekken waar spanning of ongemak is.</a:t>
            </a:r>
          </a:p>
          <a:p>
            <a:pPr marL="228600" indent="-228600">
              <a:buAutoNum type="arabicPeriod"/>
            </a:pPr>
            <a:r>
              <a:rPr lang="nl-NL" dirty="0"/>
              <a:t>Kan de student het prettige lichaamsgevoel op de voorgrond laten komen en het onprettige op de achtergrond?</a:t>
            </a:r>
          </a:p>
          <a:p>
            <a:pPr marL="228600" indent="-228600">
              <a:buAutoNum type="arabicPeriod"/>
            </a:pPr>
            <a:r>
              <a:rPr lang="nl-NL" dirty="0"/>
              <a:t>Sluit af met de vraag: is er door deze oefening iets veranderd in je lichaam, je stemming of je gedachtes?</a:t>
            </a:r>
          </a:p>
        </p:txBody>
      </p:sp>
      <p:sp>
        <p:nvSpPr>
          <p:cNvPr id="4" name="Tijdelijke aanduiding voor dianummer 3"/>
          <p:cNvSpPr>
            <a:spLocks noGrp="1"/>
          </p:cNvSpPr>
          <p:nvPr>
            <p:ph type="sldNum" sz="quarter" idx="5"/>
          </p:nvPr>
        </p:nvSpPr>
        <p:spPr/>
        <p:txBody>
          <a:bodyPr/>
          <a:lstStyle/>
          <a:p>
            <a:fld id="{20AAFA1E-E22C-034D-8307-5BA6F16D20DF}" type="slidenum">
              <a:rPr lang="nl-NL" smtClean="0"/>
              <a:t>5</a:t>
            </a:fld>
            <a:endParaRPr lang="nl-NL"/>
          </a:p>
        </p:txBody>
      </p:sp>
    </p:spTree>
    <p:extLst>
      <p:ext uri="{BB962C8B-B14F-4D97-AF65-F5344CB8AC3E}">
        <p14:creationId xmlns:p14="http://schemas.microsoft.com/office/powerpoint/2010/main" val="2320048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0AAFA1E-E22C-034D-8307-5BA6F16D20DF}" type="slidenum">
              <a:rPr lang="nl-NL" smtClean="0"/>
              <a:t>8</a:t>
            </a:fld>
            <a:endParaRPr lang="nl-NL"/>
          </a:p>
        </p:txBody>
      </p:sp>
    </p:spTree>
    <p:extLst>
      <p:ext uri="{BB962C8B-B14F-4D97-AF65-F5344CB8AC3E}">
        <p14:creationId xmlns:p14="http://schemas.microsoft.com/office/powerpoint/2010/main" val="2878059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studenten de cirkel zelf overnemen en invullen. Daarbij kunnen ze input halen uit de vorige twee opdrachten.</a:t>
            </a:r>
            <a:br>
              <a:rPr lang="nl-NL" dirty="0"/>
            </a:br>
            <a:endParaRPr lang="nl-NL" dirty="0"/>
          </a:p>
          <a:p>
            <a:endParaRPr lang="nl-NL" dirty="0"/>
          </a:p>
          <a:p>
            <a:r>
              <a:rPr lang="nl-NL" dirty="0"/>
              <a:t>Help de studenten wanneer zij het lastig vinden om hun emoties en voelen te definiëren. Noem voorbeelden: Hoe voelde die opluchting in je lichaam, licht of zwaar? Warm of koud? En was het een groot gebied? Waar in je lichaam voelde je dit?</a:t>
            </a:r>
          </a:p>
          <a:p>
            <a:endParaRPr lang="nl-NL" dirty="0"/>
          </a:p>
          <a:p>
            <a:r>
              <a:rPr lang="nl-NL" b="1" dirty="0"/>
              <a:t>-&gt; info waarom is dit belangrijk om te doen?</a:t>
            </a:r>
          </a:p>
          <a:p>
            <a:r>
              <a:rPr lang="nl-NL" b="0" dirty="0"/>
              <a:t>Dat moment waarop iemand het ideaal voelt en beleeft, is belangrijk om vast te kunnen houden en naar terug te kunnen kijken. </a:t>
            </a:r>
          </a:p>
          <a:p>
            <a:r>
              <a:rPr lang="nl-NL" b="0" dirty="0"/>
              <a:t>Als je weet hoe je je voelde toen je het ideaal beleefde, en je meer stilstaat bij je emoties en gevoelens. Ben je sneller in staat om te ontdekken, aan de hand van je emoties en gevoelens,  wanneer een situatie niet ideaal is of zelfs belemmerend is. </a:t>
            </a:r>
          </a:p>
        </p:txBody>
      </p:sp>
      <p:sp>
        <p:nvSpPr>
          <p:cNvPr id="4" name="Tijdelijke aanduiding voor dianummer 3"/>
          <p:cNvSpPr>
            <a:spLocks noGrp="1"/>
          </p:cNvSpPr>
          <p:nvPr>
            <p:ph type="sldNum" sz="quarter" idx="5"/>
          </p:nvPr>
        </p:nvSpPr>
        <p:spPr/>
        <p:txBody>
          <a:bodyPr/>
          <a:lstStyle/>
          <a:p>
            <a:fld id="{20AAFA1E-E22C-034D-8307-5BA6F16D20DF}" type="slidenum">
              <a:rPr lang="nl-NL" smtClean="0"/>
              <a:t>9</a:t>
            </a:fld>
            <a:endParaRPr lang="nl-NL"/>
          </a:p>
        </p:txBody>
      </p:sp>
    </p:spTree>
    <p:extLst>
      <p:ext uri="{BB962C8B-B14F-4D97-AF65-F5344CB8AC3E}">
        <p14:creationId xmlns:p14="http://schemas.microsoft.com/office/powerpoint/2010/main" val="3636647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412547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spTree>
    <p:extLst>
      <p:ext uri="{BB962C8B-B14F-4D97-AF65-F5344CB8AC3E}">
        <p14:creationId xmlns:p14="http://schemas.microsoft.com/office/powerpoint/2010/main" val="80080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spTree>
    <p:extLst>
      <p:ext uri="{BB962C8B-B14F-4D97-AF65-F5344CB8AC3E}">
        <p14:creationId xmlns:p14="http://schemas.microsoft.com/office/powerpoint/2010/main" val="241237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27448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52387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1533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662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94418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47804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385236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416868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58477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1523678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58535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90736-9C46-8C44-9879-D5FFEA3897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923C3D6-F5A5-DA45-87B5-BD5F88F2E0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464DFE-049F-4C45-A772-04A80CA42DD5}"/>
              </a:ext>
            </a:extLst>
          </p:cNvPr>
          <p:cNvSpPr>
            <a:spLocks noGrp="1"/>
          </p:cNvSpPr>
          <p:nvPr>
            <p:ph type="dt" sz="half" idx="10"/>
          </p:nvPr>
        </p:nvSpPr>
        <p:spPr/>
        <p:txBody>
          <a:bodyPr/>
          <a:lstStyle/>
          <a:p>
            <a:fld id="{CD55FDE5-8D85-BB46-9CB1-E73DFE50B423}"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81372A3D-5B77-8C4F-A6DB-4AEA4C717FB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2F32375-2F48-7242-B536-EE519FA789F1}"/>
              </a:ext>
            </a:extLst>
          </p:cNvPr>
          <p:cNvSpPr>
            <a:spLocks noGrp="1"/>
          </p:cNvSpPr>
          <p:nvPr>
            <p:ph type="sldNum" sz="quarter" idx="12"/>
          </p:nvPr>
        </p:nvSpPr>
        <p:spPr/>
        <p:txBody>
          <a:bodyPr/>
          <a:lstStyle/>
          <a:p>
            <a:fld id="{78A4BE6E-D1D5-D942-B792-50D0302178F2}" type="slidenum">
              <a:rPr lang="nl-NL" smtClean="0"/>
              <a:t>‹nr.›</a:t>
            </a:fld>
            <a:endParaRPr lang="nl-NL"/>
          </a:p>
        </p:txBody>
      </p:sp>
    </p:spTree>
    <p:extLst>
      <p:ext uri="{BB962C8B-B14F-4D97-AF65-F5344CB8AC3E}">
        <p14:creationId xmlns:p14="http://schemas.microsoft.com/office/powerpoint/2010/main" val="28271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CD55FDE5-8D85-BB46-9CB1-E73DFE50B423}"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8A4BE6E-D1D5-D942-B792-50D0302178F2}"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943691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dirty="0"/>
              <a:t>Thema: Dromen</a:t>
            </a:r>
          </a:p>
          <a:p>
            <a:endParaRPr lang="nl-NL" dirty="0"/>
          </a:p>
          <a:p>
            <a:r>
              <a:rPr lang="nl-NL" dirty="0"/>
              <a:t>Bijeenkomst 5: Toekomst</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79722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5018EB7-B8FA-AD47-AC41-5F2F1D80B9BB}"/>
              </a:ext>
            </a:extLst>
          </p:cNvPr>
          <p:cNvSpPr>
            <a:spLocks noGrp="1"/>
          </p:cNvSpPr>
          <p:nvPr>
            <p:ph type="title"/>
          </p:nvPr>
        </p:nvSpPr>
        <p:spPr>
          <a:xfrm>
            <a:off x="2425940" y="1184746"/>
            <a:ext cx="7114540" cy="428835"/>
          </a:xfrm>
        </p:spPr>
        <p:txBody>
          <a:bodyPr/>
          <a:lstStyle/>
          <a:p>
            <a:r>
              <a:rPr lang="nl-NL" dirty="0"/>
              <a:t>Programma</a:t>
            </a:r>
          </a:p>
        </p:txBody>
      </p:sp>
      <p:sp>
        <p:nvSpPr>
          <p:cNvPr id="5" name="Tijdelijke aanduiding voor inhoud 4">
            <a:extLst>
              <a:ext uri="{FF2B5EF4-FFF2-40B4-BE49-F238E27FC236}">
                <a16:creationId xmlns:a16="http://schemas.microsoft.com/office/drawing/2014/main" id="{C0147803-FBA0-E847-9689-DA32F4AA57A6}"/>
              </a:ext>
            </a:extLst>
          </p:cNvPr>
          <p:cNvSpPr>
            <a:spLocks noGrp="1"/>
          </p:cNvSpPr>
          <p:nvPr>
            <p:ph idx="1"/>
          </p:nvPr>
        </p:nvSpPr>
        <p:spPr/>
        <p:txBody>
          <a:bodyPr/>
          <a:lstStyle/>
          <a:p>
            <a:r>
              <a:rPr lang="nl-NL" dirty="0"/>
              <a:t>Positieve imaginatie</a:t>
            </a:r>
          </a:p>
          <a:p>
            <a:r>
              <a:rPr lang="nl-NL" dirty="0"/>
              <a:t>De ideale toekomst</a:t>
            </a:r>
          </a:p>
          <a:p>
            <a:endParaRPr lang="nl-NL" dirty="0"/>
          </a:p>
        </p:txBody>
      </p:sp>
    </p:spTree>
    <p:extLst>
      <p:ext uri="{BB962C8B-B14F-4D97-AF65-F5344CB8AC3E}">
        <p14:creationId xmlns:p14="http://schemas.microsoft.com/office/powerpoint/2010/main" val="390739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0729F8-5B4E-2645-95A5-817186E9FD43}"/>
              </a:ext>
            </a:extLst>
          </p:cNvPr>
          <p:cNvSpPr>
            <a:spLocks noGrp="1"/>
          </p:cNvSpPr>
          <p:nvPr>
            <p:ph type="title"/>
          </p:nvPr>
        </p:nvSpPr>
        <p:spPr>
          <a:xfrm>
            <a:off x="2425940" y="1217403"/>
            <a:ext cx="7114540" cy="428835"/>
          </a:xfrm>
        </p:spPr>
        <p:txBody>
          <a:bodyPr/>
          <a:lstStyle/>
          <a:p>
            <a:r>
              <a:rPr lang="nl-NL" dirty="0"/>
              <a:t>Positieve imaginatie</a:t>
            </a:r>
          </a:p>
        </p:txBody>
      </p:sp>
      <p:sp>
        <p:nvSpPr>
          <p:cNvPr id="3" name="Tijdelijke aanduiding voor inhoud 2">
            <a:extLst>
              <a:ext uri="{FF2B5EF4-FFF2-40B4-BE49-F238E27FC236}">
                <a16:creationId xmlns:a16="http://schemas.microsoft.com/office/drawing/2014/main" id="{1EE4DF4F-2366-D343-89BD-B307E6852AA9}"/>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91969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244185-457A-274D-BA19-351B7E281AB4}"/>
              </a:ext>
            </a:extLst>
          </p:cNvPr>
          <p:cNvSpPr>
            <a:spLocks noGrp="1"/>
          </p:cNvSpPr>
          <p:nvPr>
            <p:ph type="title"/>
          </p:nvPr>
        </p:nvSpPr>
        <p:spPr>
          <a:xfrm>
            <a:off x="2425940" y="1217403"/>
            <a:ext cx="7114540" cy="428835"/>
          </a:xfrm>
        </p:spPr>
        <p:txBody>
          <a:bodyPr/>
          <a:lstStyle/>
          <a:p>
            <a:r>
              <a:rPr lang="nl-NL" dirty="0"/>
              <a:t>Ontspanningsoefening</a:t>
            </a:r>
          </a:p>
        </p:txBody>
      </p:sp>
      <p:sp>
        <p:nvSpPr>
          <p:cNvPr id="3" name="Tijdelijke aanduiding voor inhoud 2">
            <a:extLst>
              <a:ext uri="{FF2B5EF4-FFF2-40B4-BE49-F238E27FC236}">
                <a16:creationId xmlns:a16="http://schemas.microsoft.com/office/drawing/2014/main" id="{5307EEA5-F736-1C47-A331-3D6A70819136}"/>
              </a:ext>
            </a:extLst>
          </p:cNvPr>
          <p:cNvSpPr>
            <a:spLocks noGrp="1"/>
          </p:cNvSpPr>
          <p:nvPr>
            <p:ph idx="1"/>
          </p:nvPr>
        </p:nvSpPr>
        <p:spPr/>
        <p:txBody>
          <a:bodyPr/>
          <a:lstStyle/>
          <a:p>
            <a:r>
              <a:rPr lang="nl-NL" dirty="0"/>
              <a:t>Bewustwording van lichaam -&gt; verdiepende inzichten</a:t>
            </a:r>
          </a:p>
          <a:p>
            <a:r>
              <a:rPr lang="nl-NL" dirty="0"/>
              <a:t>Rust en ruimte creëren -&gt; meer ontspanning, minder druk.</a:t>
            </a:r>
          </a:p>
          <a:p>
            <a:r>
              <a:rPr lang="nl-NL" dirty="0"/>
              <a:t>Geen goed of fout</a:t>
            </a:r>
          </a:p>
          <a:p>
            <a:r>
              <a:rPr lang="nl-NL" dirty="0"/>
              <a:t>Autonome zenuwstelsel</a:t>
            </a:r>
          </a:p>
        </p:txBody>
      </p:sp>
    </p:spTree>
    <p:extLst>
      <p:ext uri="{BB962C8B-B14F-4D97-AF65-F5344CB8AC3E}">
        <p14:creationId xmlns:p14="http://schemas.microsoft.com/office/powerpoint/2010/main" val="380213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B2E7A-570C-9345-A548-335514643DFC}"/>
              </a:ext>
            </a:extLst>
          </p:cNvPr>
          <p:cNvSpPr>
            <a:spLocks noGrp="1"/>
          </p:cNvSpPr>
          <p:nvPr>
            <p:ph type="title"/>
          </p:nvPr>
        </p:nvSpPr>
        <p:spPr>
          <a:xfrm>
            <a:off x="2425940" y="1217403"/>
            <a:ext cx="7114540" cy="428835"/>
          </a:xfrm>
        </p:spPr>
        <p:txBody>
          <a:bodyPr/>
          <a:lstStyle/>
          <a:p>
            <a:r>
              <a:rPr lang="nl-NL" dirty="0"/>
              <a:t>ontspanningsoefening</a:t>
            </a:r>
          </a:p>
        </p:txBody>
      </p:sp>
      <p:sp>
        <p:nvSpPr>
          <p:cNvPr id="3" name="Tijdelijke aanduiding voor inhoud 2">
            <a:extLst>
              <a:ext uri="{FF2B5EF4-FFF2-40B4-BE49-F238E27FC236}">
                <a16:creationId xmlns:a16="http://schemas.microsoft.com/office/drawing/2014/main" id="{614F8576-A1DA-D749-A1D3-D87B91A19D72}"/>
              </a:ext>
            </a:extLst>
          </p:cNvPr>
          <p:cNvSpPr>
            <a:spLocks noGrp="1"/>
          </p:cNvSpPr>
          <p:nvPr>
            <p:ph idx="1"/>
          </p:nvPr>
        </p:nvSpPr>
        <p:spPr/>
        <p:txBody>
          <a:bodyPr/>
          <a:lstStyle/>
          <a:p>
            <a:r>
              <a:rPr lang="nl-NL" dirty="0" smtClean="0"/>
              <a:t>Voeg link naar mindfulness oefening in die aansluit bij groep</a:t>
            </a:r>
            <a:endParaRPr lang="nl-NL" dirty="0"/>
          </a:p>
        </p:txBody>
      </p:sp>
    </p:spTree>
    <p:extLst>
      <p:ext uri="{BB962C8B-B14F-4D97-AF65-F5344CB8AC3E}">
        <p14:creationId xmlns:p14="http://schemas.microsoft.com/office/powerpoint/2010/main" val="1978840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ACFE9F-9515-AD41-A5F6-EC046C5B8338}"/>
              </a:ext>
            </a:extLst>
          </p:cNvPr>
          <p:cNvSpPr>
            <a:spLocks noGrp="1"/>
          </p:cNvSpPr>
          <p:nvPr>
            <p:ph type="title"/>
          </p:nvPr>
        </p:nvSpPr>
        <p:spPr>
          <a:xfrm>
            <a:off x="2425940" y="1217403"/>
            <a:ext cx="7114540" cy="428835"/>
          </a:xfrm>
        </p:spPr>
        <p:txBody>
          <a:bodyPr/>
          <a:lstStyle/>
          <a:p>
            <a:r>
              <a:rPr lang="nl-NL" dirty="0"/>
              <a:t>Belemmeringen</a:t>
            </a:r>
          </a:p>
        </p:txBody>
      </p:sp>
      <p:sp>
        <p:nvSpPr>
          <p:cNvPr id="3" name="Tijdelijke aanduiding voor inhoud 2">
            <a:extLst>
              <a:ext uri="{FF2B5EF4-FFF2-40B4-BE49-F238E27FC236}">
                <a16:creationId xmlns:a16="http://schemas.microsoft.com/office/drawing/2014/main" id="{4EEB3320-BECB-504A-94D4-2EBB1E962804}"/>
              </a:ext>
            </a:extLst>
          </p:cNvPr>
          <p:cNvSpPr>
            <a:spLocks noGrp="1"/>
          </p:cNvSpPr>
          <p:nvPr>
            <p:ph idx="1"/>
          </p:nvPr>
        </p:nvSpPr>
        <p:spPr/>
        <p:txBody>
          <a:bodyPr>
            <a:normAutofit/>
          </a:bodyPr>
          <a:lstStyle/>
          <a:p>
            <a:r>
              <a:rPr lang="nl-NL" dirty="0"/>
              <a:t>Pak je voorbereidende opdracht ‘belemmeringen op de werkplek’ erbij.</a:t>
            </a:r>
          </a:p>
          <a:p>
            <a:r>
              <a:rPr lang="nl-NL" dirty="0"/>
              <a:t>Bespreek deze belemmeringen met elkaar in een groepje. Zorg ervoor dat het duidelijk wordt wat het probleem is of waar de ander tegenaan loopt. </a:t>
            </a:r>
          </a:p>
          <a:p>
            <a:r>
              <a:rPr lang="nl-NL" dirty="0"/>
              <a:t>Vul eventueel je voorbereidende opdracht aan. </a:t>
            </a:r>
          </a:p>
          <a:p>
            <a:endParaRPr lang="nl-NL" dirty="0"/>
          </a:p>
        </p:txBody>
      </p:sp>
    </p:spTree>
    <p:extLst>
      <p:ext uri="{BB962C8B-B14F-4D97-AF65-F5344CB8AC3E}">
        <p14:creationId xmlns:p14="http://schemas.microsoft.com/office/powerpoint/2010/main" val="418737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2D291-DC54-0F46-B8E3-23F22CCA7CFF}"/>
              </a:ext>
            </a:extLst>
          </p:cNvPr>
          <p:cNvSpPr>
            <a:spLocks noGrp="1"/>
          </p:cNvSpPr>
          <p:nvPr>
            <p:ph type="title"/>
          </p:nvPr>
        </p:nvSpPr>
        <p:spPr>
          <a:xfrm>
            <a:off x="2425940" y="1217403"/>
            <a:ext cx="7114540" cy="428835"/>
          </a:xfrm>
        </p:spPr>
        <p:txBody>
          <a:bodyPr/>
          <a:lstStyle/>
          <a:p>
            <a:r>
              <a:rPr lang="nl-NL" dirty="0"/>
              <a:t>Het ideaal</a:t>
            </a:r>
          </a:p>
        </p:txBody>
      </p:sp>
      <p:sp>
        <p:nvSpPr>
          <p:cNvPr id="3" name="Tijdelijke aanduiding voor inhoud 2">
            <a:extLst>
              <a:ext uri="{FF2B5EF4-FFF2-40B4-BE49-F238E27FC236}">
                <a16:creationId xmlns:a16="http://schemas.microsoft.com/office/drawing/2014/main" id="{E0C28225-CFF6-A74E-92FC-EE659A58CD58}"/>
              </a:ext>
            </a:extLst>
          </p:cNvPr>
          <p:cNvSpPr>
            <a:spLocks noGrp="1"/>
          </p:cNvSpPr>
          <p:nvPr>
            <p:ph idx="1"/>
          </p:nvPr>
        </p:nvSpPr>
        <p:spPr>
          <a:xfrm>
            <a:off x="2425940" y="1646238"/>
            <a:ext cx="8217676" cy="4882578"/>
          </a:xfrm>
        </p:spPr>
        <p:txBody>
          <a:bodyPr>
            <a:normAutofit fontScale="77500" lnSpcReduction="20000"/>
          </a:bodyPr>
          <a:lstStyle/>
          <a:p>
            <a:r>
              <a:rPr lang="nl-NL" sz="2600" dirty="0">
                <a:cs typeface="Calibri" panose="020F0502020204030204" pitchFamily="34" charset="0"/>
              </a:rPr>
              <a:t>Lees je antwoord op de voorbereidende opdracht nog eens. </a:t>
            </a:r>
          </a:p>
          <a:p>
            <a:r>
              <a:rPr lang="nl-NL" sz="2600" dirty="0">
                <a:cs typeface="Calibri" panose="020F0502020204030204" pitchFamily="34" charset="0"/>
              </a:rPr>
              <a:t>Kun je deze nog aanvullen met onderstaande vragen:</a:t>
            </a:r>
          </a:p>
          <a:p>
            <a:endParaRPr lang="nl-NL" sz="2600" dirty="0">
              <a:cs typeface="Calibri" panose="020F0502020204030204" pitchFamily="34" charset="0"/>
            </a:endParaRPr>
          </a:p>
          <a:p>
            <a:r>
              <a:rPr lang="nl-NL" sz="2600" dirty="0">
                <a:cs typeface="Calibri" panose="020F0502020204030204" pitchFamily="34" charset="0"/>
              </a:rPr>
              <a:t>Stel dat alles lukt, alles goed gaat, je geen belemmeringen tegenkomt.. Hoe ziet jouw ideale situatie er dan uit? Welke taken en verantwoordelijkheden heb je om je persoonlijke talenten verzamelt?</a:t>
            </a:r>
          </a:p>
          <a:p>
            <a:r>
              <a:rPr lang="nl-NL" sz="2600" dirty="0">
                <a:cs typeface="Calibri" panose="020F0502020204030204" pitchFamily="34" charset="0"/>
              </a:rPr>
              <a:t>Verbeeld jezelf in de ideale situatie:</a:t>
            </a:r>
          </a:p>
          <a:p>
            <a:pPr lvl="1"/>
            <a:r>
              <a:rPr lang="nl-NL" sz="2600" dirty="0">
                <a:cs typeface="Calibri" panose="020F0502020204030204" pitchFamily="34" charset="0"/>
              </a:rPr>
              <a:t>Wat doe je in de ideale situatie?</a:t>
            </a:r>
          </a:p>
          <a:p>
            <a:pPr lvl="1"/>
            <a:r>
              <a:rPr lang="nl-NL" sz="2600" dirty="0">
                <a:cs typeface="Calibri" panose="020F0502020204030204" pitchFamily="34" charset="0"/>
              </a:rPr>
              <a:t>Wat kan je?</a:t>
            </a:r>
          </a:p>
          <a:p>
            <a:pPr lvl="1"/>
            <a:r>
              <a:rPr lang="nl-NL" sz="2600" dirty="0">
                <a:cs typeface="Calibri" panose="020F0502020204030204" pitchFamily="34" charset="0"/>
              </a:rPr>
              <a:t>Wat voel je -  welke emoties ervaar je en waar voel je dat in je lichaam?</a:t>
            </a:r>
          </a:p>
          <a:p>
            <a:pPr lvl="1"/>
            <a:r>
              <a:rPr lang="nl-NL" sz="2600" dirty="0">
                <a:cs typeface="Calibri" panose="020F0502020204030204" pitchFamily="34" charset="0"/>
              </a:rPr>
              <a:t>….</a:t>
            </a:r>
          </a:p>
          <a:p>
            <a:r>
              <a:rPr lang="nl-NL" sz="2600" dirty="0">
                <a:cs typeface="Calibri" panose="020F0502020204030204" pitchFamily="34" charset="0"/>
              </a:rPr>
              <a:t>Werk je antwoord bij op de voorbereidende opdracht. </a:t>
            </a:r>
          </a:p>
          <a:p>
            <a:pPr marL="0" indent="0">
              <a:buNone/>
            </a:pPr>
            <a:endParaRPr lang="nl-NL" dirty="0"/>
          </a:p>
        </p:txBody>
      </p:sp>
    </p:spTree>
    <p:extLst>
      <p:ext uri="{BB962C8B-B14F-4D97-AF65-F5344CB8AC3E}">
        <p14:creationId xmlns:p14="http://schemas.microsoft.com/office/powerpoint/2010/main" val="29299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C8E84B-E042-4840-AEA2-C30010EC58EA}"/>
              </a:ext>
            </a:extLst>
          </p:cNvPr>
          <p:cNvSpPr>
            <a:spLocks noGrp="1"/>
          </p:cNvSpPr>
          <p:nvPr>
            <p:ph type="title"/>
          </p:nvPr>
        </p:nvSpPr>
        <p:spPr>
          <a:xfrm>
            <a:off x="2425940" y="1217403"/>
            <a:ext cx="7114540" cy="428835"/>
          </a:xfrm>
        </p:spPr>
        <p:txBody>
          <a:bodyPr/>
          <a:lstStyle/>
          <a:p>
            <a:r>
              <a:rPr lang="nl-NL" dirty="0"/>
              <a:t>De ideale toekomst</a:t>
            </a:r>
          </a:p>
        </p:txBody>
      </p:sp>
      <p:sp>
        <p:nvSpPr>
          <p:cNvPr id="3" name="Tijdelijke aanduiding voor inhoud 2">
            <a:extLst>
              <a:ext uri="{FF2B5EF4-FFF2-40B4-BE49-F238E27FC236}">
                <a16:creationId xmlns:a16="http://schemas.microsoft.com/office/drawing/2014/main" id="{B9D21FD4-2729-6143-9A38-7F5050ABC5B9}"/>
              </a:ext>
            </a:extLst>
          </p:cNvPr>
          <p:cNvSpPr>
            <a:spLocks noGrp="1"/>
          </p:cNvSpPr>
          <p:nvPr>
            <p:ph idx="1"/>
          </p:nvPr>
        </p:nvSpPr>
        <p:spPr/>
        <p:txBody>
          <a:bodyPr/>
          <a:lstStyle/>
          <a:p>
            <a:r>
              <a:rPr lang="nl-NL" dirty="0"/>
              <a:t>Bespreek in je groepje de voorbereidende opdracht en de aanvullingen uit de vorige opdracht: een toekomst waarin alle kwaliteiten samenkomen.</a:t>
            </a:r>
          </a:p>
          <a:p>
            <a:pPr lvl="1"/>
            <a:r>
              <a:rPr lang="nl-NL" dirty="0"/>
              <a:t>Vraag opmerkelijke feiten in het verhaal uit bij elkaar. Zorg ervoor dat de ander nieuwe inzichten, doelen of idealen expliciteert.</a:t>
            </a:r>
          </a:p>
          <a:p>
            <a:pPr lvl="1"/>
            <a:r>
              <a:rPr lang="nl-NL" dirty="0"/>
              <a:t>Schrijf de nieuwe inzichten, doelen of idealen op.</a:t>
            </a:r>
          </a:p>
          <a:p>
            <a:pPr lvl="1"/>
            <a:endParaRPr lang="nl-NL" dirty="0"/>
          </a:p>
        </p:txBody>
      </p:sp>
    </p:spTree>
    <p:extLst>
      <p:ext uri="{BB962C8B-B14F-4D97-AF65-F5344CB8AC3E}">
        <p14:creationId xmlns:p14="http://schemas.microsoft.com/office/powerpoint/2010/main" val="74008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04B48-BB22-6842-BD10-5890C2EC490E}"/>
              </a:ext>
            </a:extLst>
          </p:cNvPr>
          <p:cNvSpPr>
            <a:spLocks noGrp="1"/>
          </p:cNvSpPr>
          <p:nvPr>
            <p:ph type="title"/>
          </p:nvPr>
        </p:nvSpPr>
        <p:spPr>
          <a:xfrm>
            <a:off x="3899140" y="319936"/>
            <a:ext cx="7114540" cy="428835"/>
          </a:xfrm>
        </p:spPr>
        <p:txBody>
          <a:bodyPr/>
          <a:lstStyle/>
          <a:p>
            <a:r>
              <a:rPr lang="nl-NL" dirty="0"/>
              <a:t>Cirkel van het ideaal</a:t>
            </a:r>
          </a:p>
        </p:txBody>
      </p:sp>
      <p:graphicFrame>
        <p:nvGraphicFramePr>
          <p:cNvPr id="8" name="Tijdelijke aanduiding voor inhoud 7">
            <a:extLst>
              <a:ext uri="{FF2B5EF4-FFF2-40B4-BE49-F238E27FC236}">
                <a16:creationId xmlns:a16="http://schemas.microsoft.com/office/drawing/2014/main" id="{EFA3970D-9D8F-1D43-8788-AF304A9A7230}"/>
              </a:ext>
            </a:extLst>
          </p:cNvPr>
          <p:cNvGraphicFramePr>
            <a:graphicFrameLocks noGrp="1"/>
          </p:cNvGraphicFramePr>
          <p:nvPr>
            <p:ph idx="1"/>
            <p:extLst>
              <p:ext uri="{D42A27DB-BD31-4B8C-83A1-F6EECF244321}">
                <p14:modId xmlns:p14="http://schemas.microsoft.com/office/powerpoint/2010/main" val="2865275021"/>
              </p:ext>
            </p:extLst>
          </p:nvPr>
        </p:nvGraphicFramePr>
        <p:xfrm>
          <a:off x="728133" y="319936"/>
          <a:ext cx="10285547"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a:extLst>
              <a:ext uri="{FF2B5EF4-FFF2-40B4-BE49-F238E27FC236}">
                <a16:creationId xmlns:a16="http://schemas.microsoft.com/office/drawing/2014/main" id="{9E03FF60-DCCA-3841-98A3-5F9F7AD926A9}"/>
              </a:ext>
            </a:extLst>
          </p:cNvPr>
          <p:cNvSpPr txBox="1"/>
          <p:nvPr/>
        </p:nvSpPr>
        <p:spPr>
          <a:xfrm>
            <a:off x="5437842" y="3379604"/>
            <a:ext cx="1137062" cy="738664"/>
          </a:xfrm>
          <a:prstGeom prst="rect">
            <a:avLst/>
          </a:prstGeom>
          <a:noFill/>
        </p:spPr>
        <p:txBody>
          <a:bodyPr wrap="square" rtlCol="0">
            <a:spAutoFit/>
          </a:bodyPr>
          <a:lstStyle/>
          <a:p>
            <a:pPr algn="ctr"/>
            <a:r>
              <a:rPr lang="nl-NL" sz="1400" b="1" dirty="0">
                <a:solidFill>
                  <a:srgbClr val="213343"/>
                </a:solidFill>
              </a:rPr>
              <a:t>Welke kwaliteiten zette je in</a:t>
            </a:r>
            <a:r>
              <a:rPr lang="nl-NL" sz="1400" dirty="0">
                <a:solidFill>
                  <a:srgbClr val="213343"/>
                </a:solidFill>
              </a:rPr>
              <a:t>?</a:t>
            </a:r>
          </a:p>
        </p:txBody>
      </p:sp>
    </p:spTree>
    <p:extLst>
      <p:ext uri="{BB962C8B-B14F-4D97-AF65-F5344CB8AC3E}">
        <p14:creationId xmlns:p14="http://schemas.microsoft.com/office/powerpoint/2010/main" val="287225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83210F-3A10-3042-BD6B-86AA8F904AF0}"/>
              </a:ext>
            </a:extLst>
          </p:cNvPr>
          <p:cNvSpPr>
            <a:spLocks noGrp="1"/>
          </p:cNvSpPr>
          <p:nvPr>
            <p:ph type="title"/>
          </p:nvPr>
        </p:nvSpPr>
        <p:spPr>
          <a:xfrm>
            <a:off x="2425940" y="829604"/>
            <a:ext cx="7114540" cy="816634"/>
          </a:xfrm>
        </p:spPr>
        <p:txBody>
          <a:bodyPr/>
          <a:lstStyle/>
          <a:p>
            <a:r>
              <a:rPr lang="nl-NL" dirty="0"/>
              <a:t>Voorbereidende opdracht volgende bijeenkomst</a:t>
            </a:r>
          </a:p>
        </p:txBody>
      </p:sp>
      <p:sp>
        <p:nvSpPr>
          <p:cNvPr id="3" name="Tijdelijke aanduiding voor inhoud 2">
            <a:extLst>
              <a:ext uri="{FF2B5EF4-FFF2-40B4-BE49-F238E27FC236}">
                <a16:creationId xmlns:a16="http://schemas.microsoft.com/office/drawing/2014/main" id="{DB11361C-5260-C54A-82DF-262869C6AAE0}"/>
              </a:ext>
            </a:extLst>
          </p:cNvPr>
          <p:cNvSpPr>
            <a:spLocks noGrp="1"/>
          </p:cNvSpPr>
          <p:nvPr>
            <p:ph idx="1"/>
          </p:nvPr>
        </p:nvSpPr>
        <p:spPr/>
        <p:txBody>
          <a:bodyPr/>
          <a:lstStyle/>
          <a:p>
            <a:r>
              <a:rPr lang="nl-NL" dirty="0"/>
              <a:t>Herkaderen: out of </a:t>
            </a:r>
            <a:r>
              <a:rPr lang="nl-NL" dirty="0" err="1"/>
              <a:t>the</a:t>
            </a:r>
            <a:r>
              <a:rPr lang="nl-NL" dirty="0"/>
              <a:t> box denken</a:t>
            </a:r>
          </a:p>
          <a:p>
            <a:r>
              <a:rPr lang="nl-NL"/>
              <a:t>Uitdagingen</a:t>
            </a:r>
            <a:endParaRPr lang="nl-NL" dirty="0"/>
          </a:p>
        </p:txBody>
      </p:sp>
    </p:spTree>
    <p:extLst>
      <p:ext uri="{BB962C8B-B14F-4D97-AF65-F5344CB8AC3E}">
        <p14:creationId xmlns:p14="http://schemas.microsoft.com/office/powerpoint/2010/main" val="308130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397C82-B996-45E9-9008-47517860C055}">
  <ds:schemaRefs>
    <ds:schemaRef ds:uri="http://schemas.microsoft.com/office/2006/documentManagement/types"/>
    <ds:schemaRef ds:uri="ca2ae830-acf0-4f30-92ea-0ca47b68f2f4"/>
    <ds:schemaRef ds:uri="http://purl.org/dc/dcmitype/"/>
    <ds:schemaRef ds:uri="http://schemas.microsoft.com/office/infopath/2007/PartnerControls"/>
    <ds:schemaRef ds:uri="47b7b0fe-90dc-45b7-a3bf-9278b8074125"/>
    <ds:schemaRef ds:uri="http://purl.org/dc/elements/1.1/"/>
    <ds:schemaRef ds:uri="http://schemas.microsoft.com/office/2006/metadata/properti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363D1224-082B-4C04-B6C9-6BED180F1D2A}">
  <ds:schemaRefs>
    <ds:schemaRef ds:uri="http://schemas.microsoft.com/sharepoint/v3/contenttype/forms"/>
  </ds:schemaRefs>
</ds:datastoreItem>
</file>

<file path=customXml/itemProps3.xml><?xml version="1.0" encoding="utf-8"?>
<ds:datastoreItem xmlns:ds="http://schemas.openxmlformats.org/officeDocument/2006/customXml" ds:itemID="{F4F3E806-AEF3-46CA-BFBC-BC21D169D0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hhs</Template>
  <TotalTime>46268</TotalTime>
  <Words>1222</Words>
  <Application>Microsoft Office PowerPoint</Application>
  <PresentationFormat>Breedbeeld</PresentationFormat>
  <Paragraphs>89</Paragraphs>
  <Slides>10</Slides>
  <Notes>5</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10</vt:i4>
      </vt:variant>
    </vt:vector>
  </HeadingPairs>
  <TitlesOfParts>
    <vt:vector size="14" baseType="lpstr">
      <vt:lpstr>Arial</vt:lpstr>
      <vt:lpstr>Arial Black</vt:lpstr>
      <vt:lpstr>Calibri</vt:lpstr>
      <vt:lpstr>hhs</vt:lpstr>
      <vt:lpstr>Studiecoaching</vt:lpstr>
      <vt:lpstr>Programma</vt:lpstr>
      <vt:lpstr>Positieve imaginatie</vt:lpstr>
      <vt:lpstr>Ontspanningsoefening</vt:lpstr>
      <vt:lpstr>ontspanningsoefening</vt:lpstr>
      <vt:lpstr>Belemmeringen</vt:lpstr>
      <vt:lpstr>Het ideaal</vt:lpstr>
      <vt:lpstr>De ideale toekomst</vt:lpstr>
      <vt:lpstr>Cirkel van het ideaal</vt:lpstr>
      <vt:lpstr>Voorbereidende opdracht volgende bijeenkomst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coachgroep</dc:title>
  <dc:creator>Engeringh, N.M.T.</dc:creator>
  <cp:lastModifiedBy>Loos, P.</cp:lastModifiedBy>
  <cp:revision>25</cp:revision>
  <dcterms:created xsi:type="dcterms:W3CDTF">2019-05-08T14:46:11Z</dcterms:created>
  <dcterms:modified xsi:type="dcterms:W3CDTF">2020-02-12T16:13:26Z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