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1" r:id="rId4"/>
    <p:sldId id="274" r:id="rId5"/>
    <p:sldId id="272" r:id="rId6"/>
    <p:sldId id="273" r:id="rId7"/>
    <p:sldId id="276" r:id="rId8"/>
    <p:sldId id="263" r:id="rId9"/>
    <p:sldId id="278" r:id="rId10"/>
    <p:sldId id="279" r:id="rId11"/>
    <p:sldId id="282" r:id="rId12"/>
    <p:sldId id="284" r:id="rId13"/>
    <p:sldId id="285" r:id="rId14"/>
    <p:sldId id="292" r:id="rId15"/>
    <p:sldId id="293" r:id="rId16"/>
    <p:sldId id="294" r:id="rId17"/>
    <p:sldId id="295" r:id="rId18"/>
    <p:sldId id="296" r:id="rId19"/>
    <p:sldId id="297" r:id="rId20"/>
    <p:sldId id="269" r:id="rId2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Helvetica Neue" panose="02000503000000020004" pitchFamily="2" charset="0"/>
      <p:regular r:id="rId28"/>
      <p:bold r:id="rId29"/>
      <p:italic r:id="rId30"/>
      <p:boldItalic r:id="rId31"/>
    </p:embeddedFont>
    <p:embeddedFont>
      <p:font typeface="Helvetica Neue Light" panose="02000403000000020004" pitchFamily="2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iycgfMbiCCwiyh6AMIfDJs307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57415"/>
  </p:normalViewPr>
  <p:slideViewPr>
    <p:cSldViewPr snapToGrid="0">
      <p:cViewPr varScale="1">
        <p:scale>
          <a:sx n="70" d="100"/>
          <a:sy n="70" d="100"/>
        </p:scale>
        <p:origin x="3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54DCD626-45C6-E0C6-405E-ACA312BE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79EBCD25-5A3D-46A1-C9AE-05A92151D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VF-68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De getallen in de formule van een sinusoïde worden onjuist geïnterpreteerd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de grafiek is 4 naar links en 10 omhoog geschoven, dus (-4,10)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de x-coördinaat moet -4 zijn, de y-coördinaat is goed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Juist, zie boven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de x-coördinaat is juist, maar bij de y-coördinaat is de amplitude er bij opgeteld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82DC8253-2FDF-64A0-F860-6C3C661D1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942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4CCFE1D8-07DF-74EF-2272-4E30BEA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>
            <a:extLst>
              <a:ext uri="{FF2B5EF4-FFF2-40B4-BE49-F238E27FC236}">
                <a16:creationId xmlns:a16="http://schemas.microsoft.com/office/drawing/2014/main" id="{CD01D607-1AA4-F17F-A603-B728568047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VF-69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Bij een gespiegelde sinusfunctie denken dat de amplitude negatief wordt en vergeten dat de sinusoïde dan dalend door de evenwichtsstand gaat bij het beginpunt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A: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B:  Onjuist, de grafiek gaat dalend door de evenwichtsstand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C:  Onjuist, de amplitude is altijd positief, dus in dit geval 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D: Onjuist, de grafiek gaat dalend door de evenwichtstand en de amplitude is 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6" name="Google Shape;216;p11:notes">
            <a:extLst>
              <a:ext uri="{FF2B5EF4-FFF2-40B4-BE49-F238E27FC236}">
                <a16:creationId xmlns:a16="http://schemas.microsoft.com/office/drawing/2014/main" id="{74847047-4222-FB5E-2AE9-8788076C94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074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08BD359F-C1D5-C8F4-F49B-29B193526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81F75CB0-3F37-F258-6A41-CD752CFCA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Als ‘b’ negatief is, vinden leerlingen het lastig om te bepalen wat dat voor gevolgen heeft voor het beginpunt (d). 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als b positief is, kijk je waar de grafiek stijgend door de evenwichtsstand gaat om d te bepalen, dus bij b=2 hoort d=3 of d=19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Juist, b is positief, dus d kan 3 of 19 zijn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zie uitleg bij 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als b negatief is, kijk je waar de grafiek dalend door de evenwichtsstand gaat om d te bepalen. Dus bij b=-2 hoort d= -5 of d=11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6170F77D-A0F0-6440-04E6-07D1D539C4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057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D099090B-19EA-1B9F-AD11-6A187699A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3E33C4A7-62FB-21F7-19FC-B2FD7AEDC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Als ‘b’ negatief is, vinden leerlingen het lastig om te bepalen wat dat voor gevolgen heeft voor het beginpunt (d)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als b positief is, kijk je waar de grafiek stijgend door de evenwichtsstand gaat om d te bepalen, dus bij b=2 geldt d=3 of d=19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als b negatief is, kijk je waar de grafiek dalend door de evenwichtsstand gaat om d te bepalen, dus bij b=-2 geldt d=-5 of d=11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Juist, als b negatief is kijk je waar de grafiek dalend door de evenwichtsstand gaat om d te bepalen dus bij b=-2 is d=11 een optie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zie uitleg bij B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82C1A75F-598D-57DF-BE54-AB9ED945AE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088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55722B92-6EF8-3653-97E4-40E40089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AD879321-1A51-FA8F-1715-6C4289C31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Rekenmachine op graden in plaats van op radialen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Juist, GR in radialen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GR in graden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5910814C-94FA-DBC8-D135-D366DF4081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61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3772428A-5DB1-2A0D-03A0-6D09EEF19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04A8EBB5-D62D-7B3E-4F0A-779C6AF2A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Rekenmachine op graden in plaats van op radialen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GR in graden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Juist, GR in radialen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779A3F04-8BEC-E30C-B197-478D1A22A2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7417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859E2BDE-B125-66F3-1663-FBF781C0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7BA0E590-1F38-81DE-5430-3946342EA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terugrekenen van de x-</a:t>
            </a:r>
            <a:r>
              <a:rPr lang="nl-NL" dirty="0"/>
              <a:t>coördinaat</a:t>
            </a:r>
            <a:r>
              <a:rPr lang="nl-NL" noProof="0" dirty="0"/>
              <a:t>t die bij het maximum hoort naar de x-</a:t>
            </a:r>
            <a:r>
              <a:rPr lang="nl-NL" dirty="0"/>
              <a:t>coördinaat</a:t>
            </a:r>
            <a:r>
              <a:rPr lang="nl-NL" noProof="0" dirty="0"/>
              <a:t> van het punt waar de grafiek stijgend door de evenwichtsstand gaat.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uitspraak 1 is wel juist, maar uitspraak 2 is ook juist. De grafiek gaat namelijk stijgend door de evenwichtsstand bij 8 en bij 16.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1 is ook goed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E43889EF-65BD-86B9-E5A4-B0847914E9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4765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48EAA186-B76A-995C-9200-E13633EB7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87090E9E-826A-7512-B0B2-D0E66DB7E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terugrekenen van de x-</a:t>
            </a:r>
            <a:r>
              <a:rPr lang="nl-NL" dirty="0"/>
              <a:t>coördinaat</a:t>
            </a:r>
            <a:r>
              <a:rPr lang="nl-NL" noProof="0" dirty="0"/>
              <a:t> die bij het maximum hoort naar de x-</a:t>
            </a:r>
            <a:r>
              <a:rPr lang="nl-NL" dirty="0"/>
              <a:t>coördinaat</a:t>
            </a:r>
            <a:r>
              <a:rPr lang="nl-NL" noProof="0" dirty="0"/>
              <a:t> van het punt waar de grafiek stijgend door de evenwichtsstand gaat.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uitspraak 1 is wel juist, maar uitspraak 2 is ook juist. De grafiek gaat namelijk stijgend door de evenwichtsstand bij 8 en bij 16.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1 is ook goed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C17D6E49-37CD-38E2-5923-B1EA3F035E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2060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677431D0-9D56-D5A7-F35A-A7F9C6CD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9103BE74-0F03-AD1E-D983-9241D58B30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VF-76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terugrekenen/verder rekenen vanaf de x-</a:t>
            </a:r>
            <a:r>
              <a:rPr lang="nl-NL" dirty="0"/>
              <a:t>coördinaat</a:t>
            </a:r>
            <a:r>
              <a:rPr lang="nl-NL" noProof="0" dirty="0"/>
              <a:t> die bij het minimum hoort naar de x-</a:t>
            </a:r>
            <a:r>
              <a:rPr lang="nl-NL" dirty="0"/>
              <a:t>coördinaat</a:t>
            </a:r>
            <a:r>
              <a:rPr lang="nl-NL" noProof="0" dirty="0"/>
              <a:t> van het punt waar de grafiek stijgend door de evenwichtsstand gaat.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Juist, op 1-12 is t=5, de periode is 12, dus een kwart periode is 3. 5+’kwartperiode’=5+3=8 geeft d (5-9=-4 is ook goed)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een kwartperiode voor het minimum gaat de grafiek dalend door de evenwichtsstand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een halve periode voor het minimum kom je bij het maximum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een halve periode na het minimum kom je bij het maximum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55EA06BE-B46A-2D38-0FC1-8D5107341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912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62B4FF7F-7F39-2AB9-77C9-255BA0FD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63CC8418-3D57-43E2-D5A5-0918C27354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VF-77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terugrekenen/verder rekenen vanaf de x-</a:t>
            </a:r>
            <a:r>
              <a:rPr lang="nl-NL" dirty="0"/>
              <a:t>coördinaat</a:t>
            </a:r>
            <a:r>
              <a:rPr lang="nl-NL" noProof="0" dirty="0"/>
              <a:t> die bij het minimum hoort naar de x-</a:t>
            </a:r>
            <a:r>
              <a:rPr lang="nl-NL" dirty="0"/>
              <a:t>coördinaat</a:t>
            </a:r>
            <a:r>
              <a:rPr lang="nl-NL" noProof="0" dirty="0"/>
              <a:t>van het punt waar de grafiek stijgend door de evenwichtsstand gaat.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op 1-8 is t=1, de periode is 12 dus een kwartperiode is 3. 1-3=-2 geeft de x-coördinaat van het punt waar de grafiek stijgend door de evenwichtsstand gaat.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een halve periode na het maximum, kom je bij de x-coördinaat van een minimum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Juist, een kwartperiode voor het maximum (1-3=-2) kom je bij -2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een halve periode voor het maximum (1-6=-5) kom je bij de x-coördinaat van een minimum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0FA01D41-2980-7BBB-E2EC-94BE257B6C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30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ECE0CBFF-1279-8DA0-43F3-502A9B715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BF231113-6C67-1FA1-EBBF-B78F19457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VF-60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noProof="0" dirty="0" err="1"/>
              <a:t>Kenmerken</a:t>
            </a:r>
            <a:r>
              <a:rPr lang="en-GB" noProof="0" dirty="0"/>
              <a:t> </a:t>
            </a:r>
            <a:r>
              <a:rPr lang="en-GB" noProof="0" dirty="0" err="1"/>
              <a:t>periodiek</a:t>
            </a:r>
            <a:r>
              <a:rPr lang="en-GB" noProof="0" dirty="0"/>
              <a:t> </a:t>
            </a:r>
            <a:r>
              <a:rPr lang="en-GB" noProof="0" dirty="0" err="1"/>
              <a:t>verband</a:t>
            </a:r>
            <a:r>
              <a:rPr lang="en-GB" noProof="0" dirty="0"/>
              <a:t> </a:t>
            </a:r>
            <a:r>
              <a:rPr lang="en-GB" noProof="0" dirty="0" err="1"/>
              <a:t>worden</a:t>
            </a:r>
            <a:r>
              <a:rPr lang="en-GB" noProof="0" dirty="0"/>
              <a:t> door </a:t>
            </a:r>
            <a:r>
              <a:rPr lang="en-GB" noProof="0" dirty="0" err="1"/>
              <a:t>elkaar</a:t>
            </a:r>
            <a:r>
              <a:rPr lang="en-GB" noProof="0" dirty="0"/>
              <a:t> </a:t>
            </a:r>
            <a:r>
              <a:rPr lang="en-GB" noProof="0" dirty="0" err="1"/>
              <a:t>gehaald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</a:t>
            </a:r>
            <a:r>
              <a:rPr lang="en-GB" dirty="0" err="1"/>
              <a:t>Onjuist</a:t>
            </a:r>
            <a:r>
              <a:rPr lang="en-GB" dirty="0"/>
              <a:t>, amplitude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evenwichtsstand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omgedraaid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C: </a:t>
            </a:r>
            <a:r>
              <a:rPr lang="en-GB" dirty="0" err="1"/>
              <a:t>Onjuist</a:t>
            </a:r>
            <a:r>
              <a:rPr lang="en-GB" dirty="0"/>
              <a:t>, </a:t>
            </a:r>
            <a:r>
              <a:rPr lang="en-GB" dirty="0" err="1"/>
              <a:t>periode</a:t>
            </a:r>
            <a:r>
              <a:rPr lang="en-GB" dirty="0"/>
              <a:t> is twee </a:t>
            </a:r>
            <a:r>
              <a:rPr lang="en-GB" dirty="0" err="1"/>
              <a:t>keer</a:t>
            </a:r>
            <a:r>
              <a:rPr lang="en-GB" dirty="0"/>
              <a:t> zo </a:t>
            </a:r>
            <a:r>
              <a:rPr lang="en-GB" dirty="0" err="1"/>
              <a:t>groot</a:t>
            </a:r>
            <a:r>
              <a:rPr lang="en-GB" dirty="0"/>
              <a:t> </a:t>
            </a:r>
            <a:r>
              <a:rPr lang="en-GB" dirty="0" err="1"/>
              <a:t>gekozen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de amplitude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evenwichtsstand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omgedraaid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D: </a:t>
            </a:r>
            <a:r>
              <a:rPr lang="en-GB" dirty="0" err="1"/>
              <a:t>Onjuist</a:t>
            </a:r>
            <a:r>
              <a:rPr lang="en-GB" dirty="0"/>
              <a:t>, de </a:t>
            </a:r>
            <a:r>
              <a:rPr lang="en-GB" dirty="0" err="1"/>
              <a:t>periode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6 </a:t>
            </a:r>
            <a:r>
              <a:rPr lang="en-GB" dirty="0" err="1"/>
              <a:t>zijn</a:t>
            </a:r>
            <a:r>
              <a:rPr lang="en-GB" dirty="0"/>
              <a:t>, maar de amplitude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evenwichtsstand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D6AB7B5C-26F4-42B0-65C0-84E45FC54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212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310bc0b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2a310bc0b3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en-GB" b="0" u="none"/>
              <a:t>https://creativecommons.org/licenses/by-sa/4.0</a:t>
            </a:r>
            <a:endParaRPr/>
          </a:p>
        </p:txBody>
      </p:sp>
      <p:sp>
        <p:nvSpPr>
          <p:cNvPr id="328" name="Google Shape;328;g2a310bc0b3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96DCDBC4-3836-DBA4-C7B2-22A3D06E4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32F5F619-FBB8-2255-7D00-36CBE7E3B5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VF-61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noProof="0" dirty="0" err="1"/>
              <a:t>Kenmerken</a:t>
            </a:r>
            <a:r>
              <a:rPr lang="en-GB" noProof="0" dirty="0"/>
              <a:t> </a:t>
            </a:r>
            <a:r>
              <a:rPr lang="en-GB" noProof="0" dirty="0" err="1"/>
              <a:t>periodiek</a:t>
            </a:r>
            <a:r>
              <a:rPr lang="en-GB" noProof="0" dirty="0"/>
              <a:t> </a:t>
            </a:r>
            <a:r>
              <a:rPr lang="en-GB" noProof="0" dirty="0" err="1"/>
              <a:t>verband</a:t>
            </a:r>
            <a:r>
              <a:rPr lang="en-GB" noProof="0" dirty="0"/>
              <a:t> </a:t>
            </a:r>
            <a:r>
              <a:rPr lang="en-GB" noProof="0" dirty="0" err="1"/>
              <a:t>worden</a:t>
            </a:r>
            <a:r>
              <a:rPr lang="en-GB" noProof="0" dirty="0"/>
              <a:t> door </a:t>
            </a:r>
            <a:r>
              <a:rPr lang="en-GB" noProof="0" dirty="0" err="1"/>
              <a:t>elkaar</a:t>
            </a:r>
            <a:r>
              <a:rPr lang="en-GB" noProof="0" dirty="0"/>
              <a:t> </a:t>
            </a:r>
            <a:r>
              <a:rPr lang="en-GB" noProof="0" dirty="0" err="1"/>
              <a:t>gehaald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B: </a:t>
            </a:r>
            <a:r>
              <a:rPr lang="en-GB" dirty="0" err="1"/>
              <a:t>Onjuist</a:t>
            </a:r>
            <a:r>
              <a:rPr lang="en-GB" dirty="0"/>
              <a:t>, </a:t>
            </a:r>
            <a:r>
              <a:rPr lang="en-GB" dirty="0" err="1"/>
              <a:t>periode</a:t>
            </a:r>
            <a:r>
              <a:rPr lang="en-GB" dirty="0"/>
              <a:t> is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, maar amplitude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evenwichtsstand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omgedraaid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C: </a:t>
            </a:r>
            <a:r>
              <a:rPr lang="en-GB" dirty="0" err="1"/>
              <a:t>Onjuist</a:t>
            </a:r>
            <a:r>
              <a:rPr lang="en-GB" dirty="0"/>
              <a:t>, halve </a:t>
            </a:r>
            <a:r>
              <a:rPr lang="en-GB" dirty="0" err="1"/>
              <a:t>periode</a:t>
            </a:r>
            <a:r>
              <a:rPr lang="en-GB" dirty="0"/>
              <a:t> </a:t>
            </a:r>
            <a:r>
              <a:rPr lang="en-GB" dirty="0" err="1"/>
              <a:t>genomen</a:t>
            </a:r>
            <a:r>
              <a:rPr lang="en-GB" dirty="0"/>
              <a:t>. Amplitude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evenwichtsstand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goed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D: </a:t>
            </a:r>
            <a:r>
              <a:rPr lang="en-GB" dirty="0" err="1"/>
              <a:t>Onjuist</a:t>
            </a:r>
            <a:r>
              <a:rPr lang="en-GB" dirty="0"/>
              <a:t>, halve </a:t>
            </a:r>
            <a:r>
              <a:rPr lang="en-GB" dirty="0" err="1"/>
              <a:t>periode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amplitude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evenwichtsstand</a:t>
            </a:r>
            <a:r>
              <a:rPr lang="en-GB" dirty="0"/>
              <a:t> </a:t>
            </a:r>
            <a:r>
              <a:rPr lang="en-GB" dirty="0" err="1"/>
              <a:t>omgedraaid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FAE0B2BD-79C4-16D1-5434-EA1E86B00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3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AD6ECF86-9AF7-E97B-4720-42E43FE3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62D7109C-C03E-D435-BA53-5C185E37FF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VF-62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Kenmerken sinusoïde worden niet op de juiste plaats verwerkt in de formule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hierbij hoort een verschuiving met 2 omhoog (translatie (0,2))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hierdoor zou de periode halveren (grafiek gaat twee keer zo snel) dat hoort bij een vermenigvuldiging ten opzichte van de y-as met 1/2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hierdoor zou de periode twee keer zo lang worden. Dat hoort bij een vermenigvuldiging ten opzichte van de y-as met 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C321D521-03D2-7FAD-E160-CEFE89A60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38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26DE849F-8EA7-797F-306F-41477D0BC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692A2B88-1824-6946-F45E-1BE0D7D997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VF-63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Kenmerken sinusoïde worden niet op de juiste plaats verwerkt in de formule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hierdoor zou de amplitude twee keer zo groot worden, dit hoort bij een vermenigvuldiging ten opzichte van de x-as met 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hierdoor zou de periode halveren (grafiek twee keer zo snel), dit hoort bij een vermenigvuldiging ten opzichte van de y-as met 1/2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dit hoort bij een translatie (2,0)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A5FB3649-D701-C057-7A8E-203206EA2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773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E0EC6A9C-502B-DC88-E57C-B92CD3CB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3D3E667B-72D4-EFEB-1D70-6B0B0768DE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VF-64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Kenmerken sinusoïde worden niet op de juiste plaats verwerkt in de formule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hierdoor zou de amplitude twee keer zo groot worden (zoals bij de vorige vraag)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hierdoor zou de periode halveren (grafiek twee keer zo snel)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hierdoor zou de periode twee keer zo lang worden.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A7A96E45-50EC-9FB5-68EF-50D0B7B037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126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01946042-D988-7030-05CB-AE23D1E1B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D39E6220-987E-54D9-A49C-9354EC3DCE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VF-65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Kenmerken sinusoïde worden niet op de juiste plaats verwerkt in de formule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hierdoor zou de evenwichtsstand op 2 komen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Onjuist, hierdoor zou de amplitude twee keer zo groot worden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hierdoor zou de periode halveren (grafiek twee keer zo snel)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Juist, de periode was (2pi)/(1)=2pi en wordt (2pi)/(1/2)=4pi (de grafiek gaat half zo snel)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96DF79D3-FC0F-6944-BDC1-320FC9D9E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617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VF-66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Bij een translatie de verticale translatie verwarren met de horizontale translatie en bij de horizontale translatie links/rechts.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A: Onjuist, hoort bij translatie (3,2)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B:  Onjuist, hoort bij translatie (-3,2)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C: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D: Onjuist, hoort bij translatie (-2,3)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3F028718-FE8E-AB64-50A6-6C46A8FB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664C2A87-2FC3-47E4-253B-82E6B589BA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VF-67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</a:t>
            </a:r>
            <a:r>
              <a:rPr lang="nl-NL" noProof="0" dirty="0"/>
              <a:t>De getallen in de formule van een sinusoïde worden onjuist geïnterpreteerd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A: Onjuist, de x-coördinaat is goed, maar voor de y-coördinaat is de amplitude er nog bij opgeteld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B: Juist, de grafiek is 12 omhoog en 3 naar rechts (!) verschoven dus (3,12)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C: Onjuist, de x-coördinaat moet 3 zijn, omdat de grafiek 3 naar rechts is verschoven, de y-coördinaat is hier wel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D: Onjuist, zie boven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9079CD5C-9119-EF86-ACFF-3916066992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206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 dirty="0" err="1">
                <a:solidFill>
                  <a:schemeClr val="accent1"/>
                </a:solidFill>
              </a:rPr>
              <a:t>Periodiek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verband</a:t>
            </a:r>
            <a:br>
              <a:rPr lang="en-GB" sz="5400" b="1" dirty="0">
                <a:solidFill>
                  <a:schemeClr val="accent1"/>
                </a:solidFill>
              </a:rPr>
            </a:br>
            <a:r>
              <a:rPr lang="en-GB" sz="5400" b="1" dirty="0" err="1">
                <a:solidFill>
                  <a:schemeClr val="accent1"/>
                </a:solidFill>
              </a:rPr>
              <a:t>Sinusoïde</a:t>
            </a:r>
            <a:br>
              <a:rPr lang="en-GB" b="1" dirty="0">
                <a:solidFill>
                  <a:schemeClr val="accent1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7C1301A2-FA3A-ED12-412D-A972182E0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60C35A15-1A8E-9D6D-B97A-C350F0770F39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00D86090-179B-4CD4-1F0A-725B1D5ED9A6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06122BDB-1463-7573-CBB8-7526384F30B8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AC000459-F3E1-4A78-DF71-555127101E33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DD65F103-34C9-48B6-438B-2EEF22C2EA9C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855D4EFD-B6FC-ABD2-ADF4-CAAD638FF7B1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E219DF05-09EC-A51E-5924-67C4AEC7F755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FB58BE6D-8C56-DEE3-937B-3B8AD1BE3EC2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6C7D3477-C9E4-2CAE-425E-29E087503C3C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EC8978B1-AAAC-F0E6-C2A1-3BD406DF877D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C5FBDA3D-CA17-2DBC-45C4-2C52588E8C23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1F98862A-EB6E-309D-9B9D-6FD1C993AFD3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4332FDAE-E073-673B-1488-DEA264299599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0F1C1D56-74F2-2B69-33E3-FED60ED76BB8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AA652EA3-FD29-ED56-E0D1-6D1E8A0B3534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7664DACA-545C-E018-32DF-30A5645E4407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734DC128-3DC5-B9AD-CCC9-5D4F40AB7EE3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 de formule:</a:t>
                </a:r>
                <a:br>
                  <a:rPr lang="nl-NL" sz="3100" dirty="0"/>
                </a:br>
                <a:br>
                  <a:rPr lang="nl-NL" sz="3100" dirty="0"/>
                </a:br>
                <a:r>
                  <a:rPr lang="nl-NL" sz="3100" dirty="0"/>
                  <a:t> </a:t>
                </a:r>
                <a14:m>
                  <m:oMath xmlns:m="http://schemas.openxmlformats.org/officeDocument/2006/math">
                    <m:r>
                      <a:rPr lang="nl-NL" sz="31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100" i="1" smtClean="0">
                        <a:latin typeface="Cambria Math" panose="02040503050406030204" pitchFamily="18" charset="0"/>
                      </a:rPr>
                      <m:t>=10+</m:t>
                    </m:r>
                    <m:r>
                      <a:rPr lang="nl-NL" sz="31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nl-NL" sz="31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nl-NL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l-NL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3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</m:d>
                  </m:oMath>
                </a14:m>
                <a:br>
                  <a:rPr lang="nl-NL" sz="3100" dirty="0"/>
                </a:br>
                <a:br>
                  <a:rPr lang="nl-NL" sz="3100" dirty="0"/>
                </a:br>
                <a:r>
                  <a:rPr lang="en-GB" sz="3100" dirty="0" err="1"/>
                  <a:t>Bij</a:t>
                </a:r>
                <a:r>
                  <a:rPr lang="en-GB" sz="3100" dirty="0"/>
                  <a:t> welk punt </a:t>
                </a:r>
                <a:r>
                  <a:rPr lang="en-GB" sz="3100" dirty="0" err="1"/>
                  <a:t>gaat</a:t>
                </a:r>
                <a:r>
                  <a:rPr lang="en-GB" sz="3100" dirty="0"/>
                  <a:t> de </a:t>
                </a:r>
                <a:r>
                  <a:rPr lang="en-GB" sz="3100" dirty="0" err="1"/>
                  <a:t>grafiek</a:t>
                </a:r>
                <a:r>
                  <a:rPr lang="en-GB" sz="3100" dirty="0"/>
                  <a:t>, die </a:t>
                </a:r>
                <a:r>
                  <a:rPr lang="en-GB" sz="3100" dirty="0" err="1"/>
                  <a:t>bij</a:t>
                </a:r>
                <a:r>
                  <a:rPr lang="en-GB" sz="3100" dirty="0"/>
                  <a:t> </a:t>
                </a:r>
                <a:r>
                  <a:rPr lang="en-GB" sz="3100" dirty="0" err="1"/>
                  <a:t>deze</a:t>
                </a:r>
                <a:r>
                  <a:rPr lang="en-GB" sz="3100" dirty="0"/>
                  <a:t> </a:t>
                </a:r>
                <a:r>
                  <a:rPr lang="en-GB" sz="3100" dirty="0" err="1"/>
                  <a:t>formule</a:t>
                </a:r>
                <a:r>
                  <a:rPr lang="en-GB" sz="3100" dirty="0"/>
                  <a:t> </a:t>
                </a:r>
                <a:r>
                  <a:rPr lang="en-GB" sz="3100" dirty="0" err="1"/>
                  <a:t>hoort</a:t>
                </a:r>
                <a:r>
                  <a:rPr lang="en-GB" sz="3100" dirty="0"/>
                  <a:t>, </a:t>
                </a:r>
                <a:r>
                  <a:rPr lang="en-GB" sz="3100" dirty="0" err="1"/>
                  <a:t>stijgend</a:t>
                </a:r>
                <a:r>
                  <a:rPr lang="en-GB" sz="3100" dirty="0"/>
                  <a:t> door de </a:t>
                </a:r>
                <a:r>
                  <a:rPr lang="en-GB" sz="3100" dirty="0" err="1"/>
                  <a:t>evenwichtsstand</a:t>
                </a:r>
                <a:r>
                  <a:rPr lang="en-GB" sz="3100" dirty="0"/>
                  <a:t>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734DC128-3DC5-B9AD-CCC9-5D4F40AB7EE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19CB38E9-2835-6D8C-6027-DE60504D97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8E59C4D-46AF-75A9-49A4-E9DB9B9F7F9D}"/>
              </a:ext>
            </a:extLst>
          </p:cNvPr>
          <p:cNvSpPr txBox="1"/>
          <p:nvPr/>
        </p:nvSpPr>
        <p:spPr>
          <a:xfrm>
            <a:off x="209007" y="5305776"/>
            <a:ext cx="2253085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ts val="2800"/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(4,16)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C26EE7-044A-3FB0-AB9B-B8FB31846A0C}"/>
              </a:ext>
            </a:extLst>
          </p:cNvPr>
          <p:cNvSpPr txBox="1"/>
          <p:nvPr/>
        </p:nvSpPr>
        <p:spPr>
          <a:xfrm>
            <a:off x="2568059" y="5327422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(4,10)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213A911-8D67-C225-3ED6-BE1725114968}"/>
              </a:ext>
            </a:extLst>
          </p:cNvPr>
          <p:cNvSpPr txBox="1"/>
          <p:nvPr/>
        </p:nvSpPr>
        <p:spPr>
          <a:xfrm>
            <a:off x="4692004" y="5332609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(-4,10)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E5642A-7033-A0CF-DB0A-297344F3A469}"/>
              </a:ext>
            </a:extLst>
          </p:cNvPr>
          <p:cNvSpPr txBox="1"/>
          <p:nvPr/>
        </p:nvSpPr>
        <p:spPr>
          <a:xfrm>
            <a:off x="6747660" y="5327422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(-4,16)</a:t>
            </a:r>
          </a:p>
        </p:txBody>
      </p:sp>
    </p:spTree>
    <p:extLst>
      <p:ext uri="{BB962C8B-B14F-4D97-AF65-F5344CB8AC3E}">
        <p14:creationId xmlns:p14="http://schemas.microsoft.com/office/powerpoint/2010/main" val="344192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5CC13C78-0212-7274-97D0-33A86BB4D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>
            <a:extLst>
              <a:ext uri="{FF2B5EF4-FFF2-40B4-BE49-F238E27FC236}">
                <a16:creationId xmlns:a16="http://schemas.microsoft.com/office/drawing/2014/main" id="{E9A03881-15E1-8C56-5759-1C3D9A41A942}"/>
              </a:ext>
            </a:extLst>
          </p:cNvPr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1">
            <a:extLst>
              <a:ext uri="{FF2B5EF4-FFF2-40B4-BE49-F238E27FC236}">
                <a16:creationId xmlns:a16="http://schemas.microsoft.com/office/drawing/2014/main" id="{289A3D66-1F16-E910-809E-968A68564F73}"/>
              </a:ext>
            </a:extLst>
          </p:cNvPr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11">
            <a:extLst>
              <a:ext uri="{FF2B5EF4-FFF2-40B4-BE49-F238E27FC236}">
                <a16:creationId xmlns:a16="http://schemas.microsoft.com/office/drawing/2014/main" id="{78182C90-38FB-72F6-CAFA-7939A06121D9}"/>
              </a:ext>
            </a:extLst>
          </p:cNvPr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21" name="Google Shape;221;p11">
              <a:extLst>
                <a:ext uri="{FF2B5EF4-FFF2-40B4-BE49-F238E27FC236}">
                  <a16:creationId xmlns:a16="http://schemas.microsoft.com/office/drawing/2014/main" id="{0863A390-C2B4-8486-3A24-6203D3EDD075}"/>
                </a:ext>
              </a:extLst>
            </p:cNvPr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p11">
              <a:extLst>
                <a:ext uri="{FF2B5EF4-FFF2-40B4-BE49-F238E27FC236}">
                  <a16:creationId xmlns:a16="http://schemas.microsoft.com/office/drawing/2014/main" id="{0A0DBDB9-7ADE-97C0-46F0-456B3AA03268}"/>
                </a:ext>
              </a:extLst>
            </p:cNvPr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1">
            <a:extLst>
              <a:ext uri="{FF2B5EF4-FFF2-40B4-BE49-F238E27FC236}">
                <a16:creationId xmlns:a16="http://schemas.microsoft.com/office/drawing/2014/main" id="{7E51DE96-C9E3-E304-D2CA-D2B82A2F3918}"/>
              </a:ext>
            </a:extLst>
          </p:cNvPr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24" name="Google Shape;224;p11">
              <a:extLst>
                <a:ext uri="{FF2B5EF4-FFF2-40B4-BE49-F238E27FC236}">
                  <a16:creationId xmlns:a16="http://schemas.microsoft.com/office/drawing/2014/main" id="{EE99F494-C7C6-5C15-EEDE-09A0EA9EDBB0}"/>
                </a:ext>
              </a:extLst>
            </p:cNvPr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11">
              <a:extLst>
                <a:ext uri="{FF2B5EF4-FFF2-40B4-BE49-F238E27FC236}">
                  <a16:creationId xmlns:a16="http://schemas.microsoft.com/office/drawing/2014/main" id="{4AC2D5BE-83D7-7969-9964-E7601E1D3881}"/>
                </a:ext>
              </a:extLst>
            </p:cNvPr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1">
            <a:extLst>
              <a:ext uri="{FF2B5EF4-FFF2-40B4-BE49-F238E27FC236}">
                <a16:creationId xmlns:a16="http://schemas.microsoft.com/office/drawing/2014/main" id="{3EB918DA-1474-1CBD-CB0B-DBF834EB2E97}"/>
              </a:ext>
            </a:extLst>
          </p:cNvPr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27" name="Google Shape;227;p11">
              <a:extLst>
                <a:ext uri="{FF2B5EF4-FFF2-40B4-BE49-F238E27FC236}">
                  <a16:creationId xmlns:a16="http://schemas.microsoft.com/office/drawing/2014/main" id="{C88A4DEB-7C8C-B5D2-F2BB-E4219D24C3DF}"/>
                </a:ext>
              </a:extLst>
            </p:cNvPr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p11">
              <a:extLst>
                <a:ext uri="{FF2B5EF4-FFF2-40B4-BE49-F238E27FC236}">
                  <a16:creationId xmlns:a16="http://schemas.microsoft.com/office/drawing/2014/main" id="{EA3FF45A-E9A2-CAA2-C40C-120F19CC7760}"/>
                </a:ext>
              </a:extLst>
            </p:cNvPr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11">
            <a:extLst>
              <a:ext uri="{FF2B5EF4-FFF2-40B4-BE49-F238E27FC236}">
                <a16:creationId xmlns:a16="http://schemas.microsoft.com/office/drawing/2014/main" id="{C1D4B7DE-E705-4D3D-01A1-0A5BFAA9FFE1}"/>
              </a:ext>
            </a:extLst>
          </p:cNvPr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30" name="Google Shape;230;p11">
              <a:extLst>
                <a:ext uri="{FF2B5EF4-FFF2-40B4-BE49-F238E27FC236}">
                  <a16:creationId xmlns:a16="http://schemas.microsoft.com/office/drawing/2014/main" id="{DFA22DA6-3370-074B-3043-78A1FE2EE7A9}"/>
                </a:ext>
              </a:extLst>
            </p:cNvPr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11">
              <a:extLst>
                <a:ext uri="{FF2B5EF4-FFF2-40B4-BE49-F238E27FC236}">
                  <a16:creationId xmlns:a16="http://schemas.microsoft.com/office/drawing/2014/main" id="{5858CF94-1E33-F033-A4C3-F9C5D204FEBF}"/>
                </a:ext>
              </a:extLst>
            </p:cNvPr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11">
            <a:extLst>
              <a:ext uri="{FF2B5EF4-FFF2-40B4-BE49-F238E27FC236}">
                <a16:creationId xmlns:a16="http://schemas.microsoft.com/office/drawing/2014/main" id="{23B8C638-2420-5509-F30D-67872D839D4B}"/>
              </a:ext>
            </a:extLst>
          </p:cNvPr>
          <p:cNvSpPr/>
          <p:nvPr/>
        </p:nvSpPr>
        <p:spPr>
          <a:xfrm>
            <a:off x="1864485" y="1842844"/>
            <a:ext cx="5831715" cy="88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defTabSz="914377">
              <a:lnSpc>
                <a:spcPct val="120000"/>
              </a:lnSpc>
              <a:buSzPts val="2800"/>
              <a:defRPr/>
            </a:pPr>
            <a:r>
              <a:rPr lang="nl-NL" sz="240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Bij </a:t>
            </a:r>
            <a:r>
              <a:rPr lang="nl-NL" sz="2400" b="0" i="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(5,25) gaat de grafiek dalend door de evenwichtsstand en de amplitude is 3</a:t>
            </a:r>
            <a:endParaRPr lang="ar-AE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Google Shape;236;p11">
                <a:extLst>
                  <a:ext uri="{FF2B5EF4-FFF2-40B4-BE49-F238E27FC236}">
                    <a16:creationId xmlns:a16="http://schemas.microsoft.com/office/drawing/2014/main" id="{313A3F88-8371-51BB-75FB-AB9673062652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9419" y="396260"/>
                <a:ext cx="8109900" cy="1094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11111"/>
                  </a:lnSpc>
                  <a:buSzPct val="100000"/>
                </a:pPr>
                <a:r>
                  <a:rPr lang="nl-NL" sz="3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Gegeven: </a:t>
                </a:r>
                <a14:m>
                  <m:oMath xmlns:m="http://schemas.openxmlformats.org/officeDocument/2006/math">
                    <m:r>
                      <a:rPr lang="nl-NL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100" i="1">
                        <a:latin typeface="Cambria Math" panose="02040503050406030204" pitchFamily="18" charset="0"/>
                      </a:rPr>
                      <m:t>=25−3</m:t>
                    </m:r>
                    <m:func>
                      <m:funcPr>
                        <m:ctrlPr>
                          <a:rPr lang="nl-NL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1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nl-NL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3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 sz="31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nl-NL" sz="3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sz="3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sz="3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3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Welk antwoord is juist?</a:t>
                </a:r>
                <a:br>
                  <a:rPr lang="en-GB" dirty="0"/>
                </a:br>
                <a:endParaRPr dirty="0"/>
              </a:p>
            </p:txBody>
          </p:sp>
        </mc:Choice>
        <mc:Fallback xmlns="">
          <p:sp>
            <p:nvSpPr>
              <p:cNvPr id="236" name="Google Shape;236;p11">
                <a:extLst>
                  <a:ext uri="{FF2B5EF4-FFF2-40B4-BE49-F238E27FC236}">
                    <a16:creationId xmlns:a16="http://schemas.microsoft.com/office/drawing/2014/main" id="{313A3F88-8371-51BB-75FB-AB967306265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9419" y="396260"/>
                <a:ext cx="8109900" cy="1094596"/>
              </a:xfrm>
              <a:prstGeom prst="rect">
                <a:avLst/>
              </a:prstGeom>
              <a:blipFill>
                <a:blip r:embed="rId3"/>
                <a:stretch>
                  <a:fillRect l="-1579"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7" name="Google Shape;237;p11">
            <a:extLst>
              <a:ext uri="{FF2B5EF4-FFF2-40B4-BE49-F238E27FC236}">
                <a16:creationId xmlns:a16="http://schemas.microsoft.com/office/drawing/2014/main" id="{B5B90C8C-3A2B-A923-13A7-0E036036C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2;p11">
            <a:extLst>
              <a:ext uri="{FF2B5EF4-FFF2-40B4-BE49-F238E27FC236}">
                <a16:creationId xmlns:a16="http://schemas.microsoft.com/office/drawing/2014/main" id="{E7013D3E-4212-A051-FD7A-DE232C6CDC2A}"/>
              </a:ext>
            </a:extLst>
          </p:cNvPr>
          <p:cNvSpPr/>
          <p:nvPr/>
        </p:nvSpPr>
        <p:spPr>
          <a:xfrm>
            <a:off x="1864485" y="2941510"/>
            <a:ext cx="5831715" cy="88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defTabSz="914377">
              <a:lnSpc>
                <a:spcPct val="120000"/>
              </a:lnSpc>
              <a:buSzPts val="2800"/>
              <a:defRPr/>
            </a:pPr>
            <a:r>
              <a:rPr lang="nl-NL" sz="240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Bij </a:t>
            </a:r>
            <a:r>
              <a:rPr lang="nl-NL" sz="2400" b="0" i="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(5,25) gaat de grafiek dalend door de evenwichtsstand en de amplitude is 3</a:t>
            </a:r>
            <a:endParaRPr lang="ar-AE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2;p11">
            <a:extLst>
              <a:ext uri="{FF2B5EF4-FFF2-40B4-BE49-F238E27FC236}">
                <a16:creationId xmlns:a16="http://schemas.microsoft.com/office/drawing/2014/main" id="{75AB9514-0553-1F73-FE07-2CB045A33EFE}"/>
              </a:ext>
            </a:extLst>
          </p:cNvPr>
          <p:cNvSpPr/>
          <p:nvPr/>
        </p:nvSpPr>
        <p:spPr>
          <a:xfrm>
            <a:off x="1864485" y="4077496"/>
            <a:ext cx="5831715" cy="88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defTabSz="914377">
              <a:lnSpc>
                <a:spcPct val="120000"/>
              </a:lnSpc>
              <a:buSzPts val="2800"/>
              <a:defRPr/>
            </a:pPr>
            <a:r>
              <a:rPr lang="nl-NL" sz="240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Bij </a:t>
            </a:r>
            <a:r>
              <a:rPr lang="nl-NL" sz="2400" b="0" i="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(5,25) gaat de grafiek stijgend door de evenwichtsstand en de amplitude is -3</a:t>
            </a:r>
            <a:endParaRPr lang="ar-AE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32;p11">
            <a:extLst>
              <a:ext uri="{FF2B5EF4-FFF2-40B4-BE49-F238E27FC236}">
                <a16:creationId xmlns:a16="http://schemas.microsoft.com/office/drawing/2014/main" id="{F2383421-D188-D342-38AF-93D37C82A039}"/>
              </a:ext>
            </a:extLst>
          </p:cNvPr>
          <p:cNvSpPr/>
          <p:nvPr/>
        </p:nvSpPr>
        <p:spPr>
          <a:xfrm>
            <a:off x="1864485" y="5149483"/>
            <a:ext cx="5831715" cy="88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defTabSz="914377">
              <a:lnSpc>
                <a:spcPct val="120000"/>
              </a:lnSpc>
              <a:buSzPts val="2800"/>
              <a:defRPr/>
            </a:pPr>
            <a:r>
              <a:rPr lang="nl-NL" sz="240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Bij </a:t>
            </a:r>
            <a:r>
              <a:rPr lang="nl-NL" sz="2400" b="0" i="0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(5,25) gaat de grafiek stijgend door de evenwichtsstand en de amplitude is -3</a:t>
            </a:r>
            <a:endParaRPr lang="ar-AE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5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80C2B7B8-A262-E27C-964A-EFB1031A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FCEC4814-A4A9-4163-3CD2-5601D30F6D4B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CA74C8D6-25A4-72DB-00FC-2DA4520AA705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88478867-23A8-C468-7CE8-1A56F1AAAD74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E8703252-E484-6DD1-C633-9BDB9AD28558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772AC142-8EBA-7D69-26A3-D8F78C614C95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F786C9DE-8F7D-761E-4B5C-34B0EE98E57C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62DDCCA2-1609-18B6-1AB8-73FA8BE0A52E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A490CEE7-ED10-BA36-4BF0-63A4618CDBEF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9905EE7D-F772-D8C9-2851-C05F4794D995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C8CBDD08-1644-533D-9147-9249792EDA09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8227937F-C320-3D4A-E70B-BC4CA70D0B47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37B2C250-1C13-1125-2A9D-81B9957B8A3F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1A3A61EF-6592-A038-AE7E-20E3B242819D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C38A6854-32E6-FB15-F09E-A63865BE8F07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9587CEEC-069D-08FD-4ED0-F89D1652D36D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3A06AE54-6CA5-50A4-098A-45592F4C3EFA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DD13B759-E20F-133B-756E-94EBE47EA1D4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 een sinusoïde met een amplitude van 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3100" dirty="0"/>
                  <a:t> die door de evenwichtsstand gaat bij</a:t>
                </a:r>
                <a:br>
                  <a:rPr lang="nl-NL" sz="3100" dirty="0"/>
                </a:b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=−5,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=11 </m:t>
                    </m:r>
                  </m:oMath>
                </a14:m>
                <a:r>
                  <a:rPr lang="nl-NL" sz="3100" b="0" i="0" dirty="0">
                    <a:latin typeface="+mj-lt"/>
                  </a:rPr>
                  <a:t>en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=19 </m:t>
                    </m:r>
                  </m:oMath>
                </a14:m>
                <a:r>
                  <a:rPr lang="nl-NL" sz="3100" dirty="0"/>
                  <a:t> </a:t>
                </a:r>
                <a:br>
                  <a:rPr lang="nl-NL" sz="3100" dirty="0"/>
                </a:br>
                <a:r>
                  <a:rPr lang="nl-NL" sz="3100" dirty="0"/>
                  <a:t>Hierbij hoort de formule: </a:t>
                </a:r>
                <a:r>
                  <a:rPr lang="nl-NL" sz="3200" dirty="0"/>
                  <a:t> </a:t>
                </a:r>
                <a:br>
                  <a:rPr lang="nl-NL" sz="3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l-NL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200" i="1" dirty="0">
                        <a:latin typeface="Cambria Math" panose="02040503050406030204" pitchFamily="18" charset="0"/>
                      </a:rPr>
                      <m:t>=5+</m:t>
                    </m:r>
                    <m:r>
                      <m:rPr>
                        <m:sty m:val="p"/>
                      </m:rPr>
                      <a:rPr lang="nl-NL" sz="3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nl-NL" sz="32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l-NL" sz="3200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nl-NL" sz="3200" i="1" dirty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nl-NL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nl-NL" sz="3200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l-NL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20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nl-NL" sz="32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nl-NL" sz="3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 dirty="0"/>
                  <a:t>.</a:t>
                </a:r>
                <a:br>
                  <a:rPr lang="nl-NL" sz="3100" dirty="0"/>
                </a:br>
                <a:r>
                  <a:rPr lang="nl-NL" sz="3100" dirty="0"/>
                  <a:t>Wat kunnen 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200" dirty="0"/>
                  <a:t>en </a:t>
                </a:r>
                <a14:m>
                  <m:oMath xmlns:m="http://schemas.openxmlformats.org/officeDocument/2006/math">
                    <m:r>
                      <a:rPr lang="nl-NL" sz="3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3200" dirty="0"/>
                  <a:t> zijn?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DD13B759-E20F-133B-756E-94EBE47EA1D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364" r="-682" b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DDA8CD0F-CB2A-E79B-BCE7-170D21FB8E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A44DC89-F908-A774-6F78-AC6BF719CDEA}"/>
                  </a:ext>
                </a:extLst>
              </p:cNvPr>
              <p:cNvSpPr txBox="1"/>
              <p:nvPr/>
            </p:nvSpPr>
            <p:spPr>
              <a:xfrm>
                <a:off x="209007" y="5305776"/>
                <a:ext cx="2253085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nl-NL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lang="nl-NL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=−5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A44DC89-F908-A774-6F78-AC6BF719C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" y="5305776"/>
                <a:ext cx="2253085" cy="9787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E3019F3-0F5E-69D2-14C3-5FE1128C001B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E3019F3-0F5E-69D2-14C3-5FE1128C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978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4B6C2D5-DE3D-8102-F53B-52B02FADF7E6}"/>
                  </a:ext>
                </a:extLst>
              </p:cNvPr>
              <p:cNvSpPr txBox="1"/>
              <p:nvPr/>
            </p:nvSpPr>
            <p:spPr>
              <a:xfrm>
                <a:off x="4692004" y="5332609"/>
                <a:ext cx="1836854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=11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4B6C2D5-DE3D-8102-F53B-52B02FADF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04" y="5332609"/>
                <a:ext cx="1836854" cy="978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E16AEE5-137F-F09B-067D-D0F618AF10F8}"/>
                  </a:ext>
                </a:extLst>
              </p:cNvPr>
              <p:cNvSpPr txBox="1"/>
              <p:nvPr/>
            </p:nvSpPr>
            <p:spPr>
              <a:xfrm>
                <a:off x="6687832" y="5305114"/>
                <a:ext cx="2066296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=19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E16AEE5-137F-F09B-067D-D0F618AF1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832" y="5305114"/>
                <a:ext cx="2066296" cy="9787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C3306A6A-E419-1379-98E2-4AF40405C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4344" y="1091819"/>
            <a:ext cx="3887650" cy="25940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672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75AF3F1E-CD8B-5B99-69CD-B2C0B5BA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0D65274D-C79C-5254-2990-2C622E07215D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DA2F4DA5-5F9F-4221-4739-8884ABFC9848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8A72AF70-B98E-D35D-7C28-A34126303028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9047187B-80B7-8B3D-43C1-4A021EAF6C20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5BB5DEC8-B063-E205-7C95-407187EA12B9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5F644B28-21C3-5512-6E24-FD4211E3D9A4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61F0C474-D89F-230C-5472-E8E5105193E5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47973A3C-3E40-4235-1D35-9E63121D1761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ED15A794-C219-F95C-FD6D-545786C41E6D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7E8025B8-BCE3-7A6C-74F6-A914A0357550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3CBCC6B8-D355-AE16-CD1C-0A73A3392D6C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EA3CECF2-850D-C2D4-6CA7-E9677E25FDE5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F58988D5-4A7F-B737-1ED3-D309A84F96B9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5B6D6C48-69D9-626E-2964-957199F6382C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33F068EC-4965-21EB-5ABD-4D6B502C15E5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F0BF10FC-1ED2-5A75-CE46-3E3B746D97EA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0F76C34B-7333-7859-4E26-3D41FB28B2B7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 een sinusoïde met een amplitude van 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3100" dirty="0"/>
                  <a:t> die door de evenwichtsstand gaat bij</a:t>
                </a:r>
                <a:br>
                  <a:rPr lang="nl-NL" sz="3100" dirty="0"/>
                </a:b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=−5,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=11 </m:t>
                    </m:r>
                  </m:oMath>
                </a14:m>
                <a:r>
                  <a:rPr lang="nl-NL" sz="3100" b="0" i="0" dirty="0">
                    <a:latin typeface="+mj-lt"/>
                  </a:rPr>
                  <a:t>en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=19 </m:t>
                    </m:r>
                  </m:oMath>
                </a14:m>
                <a:r>
                  <a:rPr lang="nl-NL" sz="3100" dirty="0"/>
                  <a:t> </a:t>
                </a:r>
                <a:br>
                  <a:rPr lang="nl-NL" sz="3100" dirty="0"/>
                </a:br>
                <a:r>
                  <a:rPr lang="nl-NL" sz="3100" dirty="0"/>
                  <a:t>Hierbij hoort de formule: </a:t>
                </a:r>
                <a:r>
                  <a:rPr lang="nl-NL" sz="3200" dirty="0"/>
                  <a:t> </a:t>
                </a:r>
                <a:br>
                  <a:rPr lang="nl-NL" sz="3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l-NL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200" i="1" dirty="0">
                        <a:latin typeface="Cambria Math" panose="02040503050406030204" pitchFamily="18" charset="0"/>
                      </a:rPr>
                      <m:t>=5+</m:t>
                    </m:r>
                    <m:r>
                      <m:rPr>
                        <m:sty m:val="p"/>
                      </m:rPr>
                      <a:rPr lang="nl-NL" sz="3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nl-NL" sz="32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l-NL" sz="3200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nl-NL" sz="3200" i="1" dirty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nl-NL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nl-NL" sz="3200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l-NL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20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nl-NL" sz="32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nl-NL" sz="3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 dirty="0"/>
                  <a:t>.</a:t>
                </a:r>
                <a:br>
                  <a:rPr lang="nl-NL" sz="3100" dirty="0"/>
                </a:br>
                <a:r>
                  <a:rPr lang="nl-NL" sz="3100" dirty="0"/>
                  <a:t>Wat kunnen 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200" dirty="0"/>
                  <a:t>en </a:t>
                </a:r>
                <a14:m>
                  <m:oMath xmlns:m="http://schemas.openxmlformats.org/officeDocument/2006/math">
                    <m:r>
                      <a:rPr lang="nl-NL" sz="3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3200" dirty="0"/>
                  <a:t> zijn?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0F76C34B-7333-7859-4E26-3D41FB28B2B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364" r="-682" b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AA16630A-24CF-490E-9462-E829BBD32A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E20B6D68-6508-58A1-B24B-53A4DDF2A441}"/>
                  </a:ext>
                </a:extLst>
              </p:cNvPr>
              <p:cNvSpPr txBox="1"/>
              <p:nvPr/>
            </p:nvSpPr>
            <p:spPr>
              <a:xfrm>
                <a:off x="209007" y="5305776"/>
                <a:ext cx="2253085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nl-NL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lang="nl-NL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=−5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E20B6D68-6508-58A1-B24B-53A4DDF2A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" y="5305776"/>
                <a:ext cx="2253085" cy="9787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5CDF9B0-6D67-EB7B-FC03-A01C8B6A40CD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5CDF9B0-6D67-EB7B-FC03-A01C8B6A4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978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1B5F050-0374-24AE-1112-82793C92561F}"/>
                  </a:ext>
                </a:extLst>
              </p:cNvPr>
              <p:cNvSpPr txBox="1"/>
              <p:nvPr/>
            </p:nvSpPr>
            <p:spPr>
              <a:xfrm>
                <a:off x="4692004" y="5332609"/>
                <a:ext cx="1836854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=11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1B5F050-0374-24AE-1112-82793C925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04" y="5332609"/>
                <a:ext cx="1836854" cy="978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C74191E1-D126-AB07-BC74-4ED5E51F6B57}"/>
                  </a:ext>
                </a:extLst>
              </p:cNvPr>
              <p:cNvSpPr txBox="1"/>
              <p:nvPr/>
            </p:nvSpPr>
            <p:spPr>
              <a:xfrm>
                <a:off x="6687832" y="5305114"/>
                <a:ext cx="2066296" cy="978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𝑏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=19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C74191E1-D126-AB07-BC74-4ED5E51F6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832" y="5305114"/>
                <a:ext cx="2066296" cy="9787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3916A367-17EE-041D-6340-79BF461E05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4344" y="1091819"/>
            <a:ext cx="3887650" cy="25940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622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9BDA0080-FCBE-DB63-34FE-ACBA54AE5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F7E64555-98F8-398F-9FBE-E434275A848A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B906B8D8-341D-35DD-7BB2-06509D6F659E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133186AA-15D7-5FB3-99D9-00AE9BB5F951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B8B990F5-942A-D138-3EC9-0FE4E2C13CA2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15B2F95D-2E09-BB82-EDCB-521B3867E986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7109D927-FB48-18BC-37BB-8954F2DFFA52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0535D7CE-9CC8-88A3-7760-4D4D748BCE70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A79E4BF0-4E72-871D-4A3C-99101B371256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9362F690-C037-DA72-639C-1DC426A9ACFA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6A19E570-3364-4CD6-9F61-77513709AE96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12F7A22A-E035-8BE3-416E-987733B6F2B5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2A7F4147-546C-7864-6AFB-6BDF279030B2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E1716AF6-9B8E-CEFD-D289-64878A6DDE75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73FBD853-2F1F-1F84-5FC8-CF46F438EED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 de formule:</a:t>
                </a:r>
                <a:br>
                  <a:rPr lang="nl-NL" sz="3100" dirty="0"/>
                </a:b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=12+5</m:t>
                    </m:r>
                    <m:r>
                      <m:rPr>
                        <m:sty m:val="p"/>
                      </m:rPr>
                      <a:rPr lang="nl-NL" sz="32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nl-N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nl-NL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l-NL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d>
                  </m:oMath>
                </a14:m>
                <a:r>
                  <a:rPr lang="nl-NL" sz="3200" dirty="0"/>
                  <a:t> </a:t>
                </a:r>
                <a:br>
                  <a:rPr lang="nl-NL" sz="3200" dirty="0"/>
                </a:br>
                <a:br>
                  <a:rPr lang="nl-NL" sz="3200" dirty="0"/>
                </a:br>
                <a:r>
                  <a:rPr lang="en-GB" sz="3200" dirty="0"/>
                  <a:t>Bereken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err="1"/>
                  <a:t>voor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3200" dirty="0"/>
                  <a:t> met je GR. </a:t>
                </a:r>
                <a:r>
                  <a:rPr lang="en-GB" sz="3200" dirty="0" err="1"/>
                  <a:t>Rond</a:t>
                </a:r>
                <a:r>
                  <a:rPr lang="en-GB" sz="3200" dirty="0"/>
                  <a:t> </a:t>
                </a:r>
                <a:r>
                  <a:rPr lang="en-GB" sz="3200" dirty="0" err="1"/>
                  <a:t>af</a:t>
                </a:r>
                <a:r>
                  <a:rPr lang="en-GB" sz="3200" dirty="0"/>
                  <a:t> op 2 </a:t>
                </a:r>
                <a:r>
                  <a:rPr lang="en-GB" sz="3200" dirty="0" err="1"/>
                  <a:t>decimalen</a:t>
                </a:r>
                <a:r>
                  <a:rPr lang="en-GB" sz="3200" dirty="0"/>
                  <a:t>.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73FBD853-2F1F-1F84-5FC8-CF46F438EED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0B37B472-2BF2-E4DB-E1B1-56B1C148B0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8EC5394-142B-F21D-E06F-11BDB444C3A5}"/>
              </a:ext>
            </a:extLst>
          </p:cNvPr>
          <p:cNvSpPr txBox="1"/>
          <p:nvPr/>
        </p:nvSpPr>
        <p:spPr>
          <a:xfrm>
            <a:off x="209007" y="5305776"/>
            <a:ext cx="2253085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ts val="2800"/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16,76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B8B92CD-4154-08F3-E63E-1607FDF8424C}"/>
              </a:ext>
            </a:extLst>
          </p:cNvPr>
          <p:cNvSpPr txBox="1"/>
          <p:nvPr/>
        </p:nvSpPr>
        <p:spPr>
          <a:xfrm>
            <a:off x="2568059" y="5327422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12,11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0859DCC-B4F6-3388-7AC2-1509F59E3E2C}"/>
              </a:ext>
            </a:extLst>
          </p:cNvPr>
          <p:cNvSpPr txBox="1"/>
          <p:nvPr/>
        </p:nvSpPr>
        <p:spPr>
          <a:xfrm>
            <a:off x="4692004" y="5332609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84927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1D00AE84-4336-4CD9-EA29-F304C248D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E64F5AC0-839E-2DD3-83C5-10E17595BF24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37E51C36-DEB5-73D1-BF0B-72E90CEE747D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706256B3-22FF-62BB-5433-85A8FFF59343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3005F27F-A2F5-F0C1-92A4-F4F9F1BC415D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BD57393E-C585-A4C0-4E41-20CDAB5ABF45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3E6D48EB-1440-74F2-5C02-A7064439526D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E19CF609-2E8D-0BFE-E5F0-5DD9B7BD99B9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7F67D9F4-07B2-6226-AB79-D47122B935D4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9C8EA445-CE90-793E-3A08-6081A6D1168E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1D18EF56-F028-3A9D-EB33-ACE4D2AD2031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8F24FB63-EB3F-F590-4291-C0EF635C86AD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04D80893-CDF4-CF86-656B-45A064AD9857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0E973105-C61B-9C0B-1F2C-E860BE442633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16F1CFC1-04CB-C838-D558-B88458EB7156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 de formule:</a:t>
                </a:r>
                <a:br>
                  <a:rPr lang="nl-NL" sz="3100" dirty="0"/>
                </a:br>
                <a:br>
                  <a:rPr lang="nl-NL" sz="3100" dirty="0"/>
                </a:b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=12+5</m:t>
                    </m:r>
                    <m:r>
                      <m:rPr>
                        <m:sty m:val="p"/>
                      </m:rPr>
                      <a:rPr lang="nl-NL" sz="32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nl-N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nl-NL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lang="nl-NL" sz="3200" dirty="0"/>
                  <a:t> </a:t>
                </a:r>
                <a:br>
                  <a:rPr lang="nl-NL" sz="3200" dirty="0"/>
                </a:br>
                <a:br>
                  <a:rPr lang="nl-NL" sz="3200" dirty="0"/>
                </a:br>
                <a:r>
                  <a:rPr lang="en-GB" sz="3200" dirty="0"/>
                  <a:t>Bereken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err="1"/>
                  <a:t>voor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3200" dirty="0"/>
                  <a:t> met je GR. </a:t>
                </a:r>
                <a:r>
                  <a:rPr lang="en-GB" sz="3200" dirty="0" err="1"/>
                  <a:t>Rond</a:t>
                </a:r>
                <a:r>
                  <a:rPr lang="en-GB" sz="3200" dirty="0"/>
                  <a:t> </a:t>
                </a:r>
                <a:r>
                  <a:rPr lang="en-GB" sz="3200" dirty="0" err="1"/>
                  <a:t>af</a:t>
                </a:r>
                <a:r>
                  <a:rPr lang="en-GB" sz="3200" dirty="0"/>
                  <a:t> op 2 </a:t>
                </a:r>
                <a:r>
                  <a:rPr lang="en-GB" sz="3200" dirty="0" err="1"/>
                  <a:t>decimalen</a:t>
                </a:r>
                <a:r>
                  <a:rPr lang="en-GB" sz="3200" dirty="0"/>
                  <a:t>.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16F1CFC1-04CB-C838-D558-B88458EB715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DEBF960A-E164-12E3-303D-C2E3E6569D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EFC7371-8950-E174-D037-899F13C894A7}"/>
              </a:ext>
            </a:extLst>
          </p:cNvPr>
          <p:cNvSpPr txBox="1"/>
          <p:nvPr/>
        </p:nvSpPr>
        <p:spPr>
          <a:xfrm>
            <a:off x="209007" y="5305776"/>
            <a:ext cx="2253085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ts val="2800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13,38</a:t>
            </a:r>
            <a:endParaRPr lang="nl-NL" sz="2400" kern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181DAF1-9559-B39F-AC38-9EE13A76A89A}"/>
              </a:ext>
            </a:extLst>
          </p:cNvPr>
          <p:cNvSpPr txBox="1"/>
          <p:nvPr/>
        </p:nvSpPr>
        <p:spPr>
          <a:xfrm>
            <a:off x="2568059" y="5327422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10,56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51D4583-259E-D5F7-388B-E72BBB0BFA39}"/>
              </a:ext>
            </a:extLst>
          </p:cNvPr>
          <p:cNvSpPr txBox="1"/>
          <p:nvPr/>
        </p:nvSpPr>
        <p:spPr>
          <a:xfrm>
            <a:off x="4692004" y="5332609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52951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1D901B62-B24C-3F6E-2594-229AB323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E42D69BB-4863-C455-D50C-5E25DBD4420D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E3ACE901-FDD2-0DD2-4947-704799DFD02A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EF4AEFAD-D9BC-8C28-76F2-2A069CA35617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01EFA081-678E-CB52-BDBE-75A2FE8A796F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902A46D6-7778-AE81-DB54-AD49C2847380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58CCDBA0-EA01-0BBB-FCE7-0CFC7ECD3E3C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F7CAE606-B9E5-9138-A413-F84971C5209B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64AC7D81-76E1-FE70-ECF5-DE2E33EC9A96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93ABA05E-EE47-1D48-E0EC-76517A67257E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94B1CF89-58D8-9BB1-A429-4354718BB65A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76493113-BA20-B52E-FB1E-9BA922F247BC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46E4E818-8610-6C36-8F4A-9B033AB000CD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A399AE1A-2976-4BA8-D344-89145A3F7AA7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3AECE28A-F0DB-B7F7-F3ED-AD1B84EA9E74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1FC987AF-520D-5C18-7876-BF4C13DF15E4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8A88C5B1-1903-F00B-565C-85AC6608DDC4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AB5ADFF7-6650-6018-2AAD-58D43D2A4E89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55066"/>
                <a:ext cx="8932986" cy="3899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Gegeven:</a:t>
                </a:r>
                <a14:m>
                  <m:oMath xmlns:m="http://schemas.openxmlformats.org/officeDocument/2006/math">
                    <m:r>
                      <a:rPr lang="nl-NL" sz="31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=6+2</m:t>
                    </m:r>
                    <m:func>
                      <m:funcPr>
                        <m:ctrlPr>
                          <a:rPr lang="nl-NL" sz="3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nl-NL" sz="31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nl-NL" sz="3100" dirty="0"/>
                  <a:t> </a:t>
                </a:r>
                <a:br>
                  <a:rPr lang="nl-NL" sz="3100" dirty="0"/>
                </a:br>
                <a:r>
                  <a:rPr lang="nl-NL" sz="3100" dirty="0"/>
                  <a:t>Bij 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nl-NL" sz="3100" dirty="0"/>
                  <a:t>is er een maximum. De periode is 8. </a:t>
                </a:r>
                <a:br>
                  <a:rPr lang="nl-NL" sz="3100" dirty="0"/>
                </a:br>
                <a:r>
                  <a:rPr lang="nl-NL" sz="3100" dirty="0"/>
                  <a:t>Welke uitspraak klopt of welke </a:t>
                </a:r>
                <a:br>
                  <a:rPr lang="nl-NL" sz="3100" dirty="0"/>
                </a:br>
                <a:r>
                  <a:rPr lang="nl-NL" sz="3100" dirty="0"/>
                  <a:t>uitspraken kloppen er dan?</a:t>
                </a:r>
                <a:br>
                  <a:rPr lang="nl-NL" sz="3100" dirty="0"/>
                </a:br>
                <a:r>
                  <a:rPr lang="nl-NL" sz="3100" dirty="0"/>
                  <a:t>1.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=10−2=8</m:t>
                    </m:r>
                  </m:oMath>
                </a14:m>
                <a:br>
                  <a:rPr lang="nl-NL" sz="3100" dirty="0"/>
                </a:br>
                <a:r>
                  <a:rPr lang="nl-NL" sz="3100" dirty="0"/>
                  <a:t>2.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=10+6=16</m:t>
                    </m:r>
                  </m:oMath>
                </a14:m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AB5ADFF7-6650-6018-2AAD-58D43D2A4E8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55066"/>
                <a:ext cx="8932986" cy="3899339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B61A3245-9A6E-5AAA-74C4-4B474BF5CE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E3478B0-31D4-D6BA-E453-F4D90D4528F8}"/>
              </a:ext>
            </a:extLst>
          </p:cNvPr>
          <p:cNvSpPr txBox="1"/>
          <p:nvPr/>
        </p:nvSpPr>
        <p:spPr>
          <a:xfrm>
            <a:off x="313157" y="5305776"/>
            <a:ext cx="2148935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ts val="2800"/>
            </a:pPr>
            <a:r>
              <a:rPr lang="nl-NL" sz="2400" b="0" i="0" kern="0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Alleen 1</a:t>
            </a:r>
            <a:endParaRPr lang="nl-NL" sz="2400" kern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7F61E0F-0D43-DC79-4EA5-A18FFA5CAC3F}"/>
              </a:ext>
            </a:extLst>
          </p:cNvPr>
          <p:cNvSpPr txBox="1"/>
          <p:nvPr/>
        </p:nvSpPr>
        <p:spPr>
          <a:xfrm>
            <a:off x="2568059" y="5327422"/>
            <a:ext cx="1836854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Calibri" panose="020F0502020204030204" pitchFamily="34" charset="0"/>
                <a:sym typeface="Arial"/>
              </a:rPr>
              <a:t>1 en 2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5002594-E955-E24F-42AA-FC0C852896CC}"/>
              </a:ext>
            </a:extLst>
          </p:cNvPr>
          <p:cNvSpPr txBox="1"/>
          <p:nvPr/>
        </p:nvSpPr>
        <p:spPr>
          <a:xfrm>
            <a:off x="4692004" y="5332609"/>
            <a:ext cx="1836854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Calibri" panose="020F0502020204030204" pitchFamily="34" charset="0"/>
                <a:sym typeface="Arial"/>
              </a:rPr>
              <a:t>Alleen 2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DC79AF9-2E57-1422-B0F7-E5926B93C0DA}"/>
              </a:ext>
            </a:extLst>
          </p:cNvPr>
          <p:cNvSpPr txBox="1"/>
          <p:nvPr/>
        </p:nvSpPr>
        <p:spPr>
          <a:xfrm>
            <a:off x="6594336" y="5330328"/>
            <a:ext cx="2236507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Calibri" panose="020F0502020204030204" pitchFamily="34" charset="0"/>
                <a:sym typeface="Arial"/>
              </a:rPr>
              <a:t>Allebei niet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CC22CC-7DC3-4651-CBEF-02019D16F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039" y="1459859"/>
            <a:ext cx="3791780" cy="24802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425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CC749F4C-78C1-4D2D-320D-3EBD1AA0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4F5C82E9-6818-9BA9-EF8C-176F640A8927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31B6376E-022B-9929-743D-B68AAE92DD92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31596BE5-F35B-01B8-19FA-B03DD076553A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B58928F9-BBBC-9BE1-95AB-35211D9E2A55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73F2A19F-1D72-6DA6-9AB1-B058677BC44F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C499CC13-6696-3FB4-01DA-90023A96E5B9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6863DEA2-4F65-F9E8-C74B-BD1DE818B821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F13A4053-5A0B-1A00-FE17-2B0B08B5881C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75E86020-FEB3-8964-1F30-094A9D81640D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701D9411-6C56-4DC7-84F6-8C620141D73C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3C22B637-383B-3F76-F66E-746D672B8B5F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2EB9F12C-B609-C718-E759-B8722FDB8728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DC5067BD-8337-0EC4-B09B-33B9FC4826C8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F9EC1846-7FF7-45D3-D524-62B7B1F264FC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CDC7CFFB-53BF-51F0-631A-1F1F3AF67B86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751A9D86-3F2B-29C0-58F0-F2673E194407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513E7A11-8BED-48CB-1F41-136B14A81014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25511" y="-9465"/>
                <a:ext cx="8932986" cy="4027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Gegeven:</a:t>
                </a:r>
                <a14:m>
                  <m:oMath xmlns:m="http://schemas.openxmlformats.org/officeDocument/2006/math">
                    <m:r>
                      <a:rPr lang="nl-NL" sz="31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=6+2</m:t>
                    </m:r>
                    <m:func>
                      <m:funcPr>
                        <m:ctrlPr>
                          <a:rPr lang="nl-NL" sz="3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nl-NL" sz="31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nl-NL" sz="3100" dirty="0"/>
                  <a:t> </a:t>
                </a:r>
                <a:br>
                  <a:rPr lang="nl-NL" sz="3100" dirty="0"/>
                </a:br>
                <a:r>
                  <a:rPr lang="nl-NL" sz="3100" dirty="0"/>
                  <a:t>Bij </a:t>
                </a:r>
                <a14:m>
                  <m:oMath xmlns:m="http://schemas.openxmlformats.org/officeDocument/2006/math"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nl-NL" sz="3100" dirty="0"/>
                  <a:t> is er een minimum. Welke uitspraak klopt of welke uitspraken kloppen er dan?</a:t>
                </a:r>
                <a:br>
                  <a:rPr lang="nl-NL" sz="3100" dirty="0"/>
                </a:br>
                <a:r>
                  <a:rPr lang="nl-NL" sz="3100" dirty="0"/>
                  <a:t>1. </a:t>
                </a:r>
                <a14:m>
                  <m:oMath xmlns:m="http://schemas.openxmlformats.org/officeDocument/2006/math">
                    <m:r>
                      <a:rPr lang="nl-NL" sz="31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3100" i="1">
                        <a:latin typeface="Cambria Math" panose="02040503050406030204" pitchFamily="18" charset="0"/>
                      </a:rPr>
                      <m:t>=10−3=7</m:t>
                    </m:r>
                  </m:oMath>
                </a14:m>
                <a:br>
                  <a:rPr lang="nl-NL" sz="3100" dirty="0"/>
                </a:br>
                <a:r>
                  <a:rPr lang="nl-NL" sz="3100" dirty="0"/>
                  <a:t>2. </a:t>
                </a:r>
                <a14:m>
                  <m:oMath xmlns:m="http://schemas.openxmlformats.org/officeDocument/2006/math">
                    <m:r>
                      <a:rPr lang="nl-NL" sz="31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3100" i="1">
                        <a:latin typeface="Cambria Math" panose="02040503050406030204" pitchFamily="18" charset="0"/>
                      </a:rPr>
                      <m:t>=10+3=13</m:t>
                    </m:r>
                  </m:oMath>
                </a14:m>
                <a:br>
                  <a:rPr lang="nl-NL" sz="3100" dirty="0"/>
                </a:br>
                <a:r>
                  <a:rPr lang="nl-NL" sz="3100" dirty="0"/>
                  <a:t>3.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=10+1=11</m:t>
                    </m:r>
                  </m:oMath>
                </a14:m>
                <a:br>
                  <a:rPr lang="nl-NL" sz="3100" dirty="0"/>
                </a:br>
                <a:r>
                  <a:rPr lang="nl-NL" sz="3100" dirty="0"/>
                  <a:t>4.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=10−1=9</m:t>
                    </m:r>
                  </m:oMath>
                </a14:m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513E7A11-8BED-48CB-1F41-136B14A8101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511" y="-9465"/>
                <a:ext cx="8932986" cy="4027069"/>
              </a:xfrm>
              <a:prstGeom prst="rect">
                <a:avLst/>
              </a:prstGeom>
              <a:blipFill>
                <a:blip r:embed="rId3"/>
                <a:stretch>
                  <a:fillRect l="-1433" b="-52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92D291DD-7ECE-8E84-57FB-1EA2BED64C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363E056-A04F-95BF-5D87-B0F5B7FE9B0D}"/>
              </a:ext>
            </a:extLst>
          </p:cNvPr>
          <p:cNvSpPr txBox="1"/>
          <p:nvPr/>
        </p:nvSpPr>
        <p:spPr>
          <a:xfrm>
            <a:off x="313157" y="5305776"/>
            <a:ext cx="2148935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ts val="2800"/>
            </a:pPr>
            <a:r>
              <a:rPr lang="nl-NL" sz="2400" b="0" i="0" kern="0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Alleen 1</a:t>
            </a:r>
            <a:endParaRPr lang="nl-NL" sz="2400" kern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E5D2A41-F47C-D0D1-7BBB-713B781D7AB5}"/>
              </a:ext>
            </a:extLst>
          </p:cNvPr>
          <p:cNvSpPr txBox="1"/>
          <p:nvPr/>
        </p:nvSpPr>
        <p:spPr>
          <a:xfrm>
            <a:off x="2568059" y="5327422"/>
            <a:ext cx="1836854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Calibri" panose="020F0502020204030204" pitchFamily="34" charset="0"/>
                <a:sym typeface="Arial"/>
              </a:rPr>
              <a:t>1 en 3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107FA65-96D7-36C1-55CA-DECB4385162E}"/>
              </a:ext>
            </a:extLst>
          </p:cNvPr>
          <p:cNvSpPr txBox="1"/>
          <p:nvPr/>
        </p:nvSpPr>
        <p:spPr>
          <a:xfrm>
            <a:off x="4692004" y="5332609"/>
            <a:ext cx="1836854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Calibri" panose="020F0502020204030204" pitchFamily="34" charset="0"/>
                <a:sym typeface="Arial"/>
              </a:rPr>
              <a:t>Alleen 4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4F5D5BC-11D4-CA28-A2A9-D349F8C3F855}"/>
              </a:ext>
            </a:extLst>
          </p:cNvPr>
          <p:cNvSpPr txBox="1"/>
          <p:nvPr/>
        </p:nvSpPr>
        <p:spPr>
          <a:xfrm>
            <a:off x="6594336" y="5330328"/>
            <a:ext cx="2236507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Calibri" panose="020F0502020204030204" pitchFamily="34" charset="0"/>
                <a:sym typeface="Arial"/>
              </a:rPr>
              <a:t>2 en 4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37D80F-7EAE-3158-729F-DF0A90B9B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20" y="1524389"/>
            <a:ext cx="3791780" cy="24802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967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FCC0F0F0-234D-B678-ADFE-716B5677A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F07F984E-1D70-C322-4AA7-79A3C711F18A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55906643-70E6-2370-7F77-5D29C7B94A4F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61FCC619-A1C3-CCE3-2822-61CDF0E0340D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88BADF11-12B3-5C62-15A1-72C4D069571A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C1BF4A83-594A-EEBB-45B3-53441CA23512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87595BD8-2E56-1023-6E5A-73D4A3E29EFB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840347A7-0197-43AA-920B-6D6E5CE60188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CC72AF45-7ECC-3861-654F-C3FBC9BD0CDF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BEC963BC-9A60-0FB6-812A-E8A19B4B1B18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DE2BF601-7BB2-501B-B3C6-2B3CA3E25BD9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93CDA3CC-1FFC-8CA4-55D7-A0B63B758185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56595DF0-15A9-A835-F7DD-8E75C863AF9F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667C1575-EA22-3EB6-EA41-7F87B061B832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7FFA60C4-951C-F8E4-239E-436EE837CC84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3A8F3859-09FB-5021-DA44-14D4C88C77CA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0D3E47F5-90A9-54E3-4476-A20EB3597C1D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5FE1EF5F-162B-671C-5C86-068DFA012BC5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25511" y="-9465"/>
                <a:ext cx="8932986" cy="4027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Gegeven: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=19+9</m:t>
                    </m:r>
                    <m:func>
                      <m:funcPr>
                        <m:ctrlPr>
                          <a:rPr lang="nl-NL" sz="3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nl-NL" sz="31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nl-NL" sz="3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met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 in ℃ en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 de tijd in maanden met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op 1 juli.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:r>
                  <a:rPr lang="nl-NL" sz="3100" dirty="0">
                    <a:ea typeface="Cambria Math" panose="02040503050406030204" pitchFamily="18" charset="0"/>
                  </a:rPr>
                  <a:t>De periode is 12. De laagste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:r>
                  <a:rPr lang="nl-NL" sz="3100" dirty="0">
                    <a:ea typeface="Cambria Math" panose="02040503050406030204" pitchFamily="18" charset="0"/>
                  </a:rPr>
                  <a:t>temperatuur is op 1 december.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:r>
                  <a:rPr lang="nl-NL" sz="3100" dirty="0">
                    <a:ea typeface="Cambria Math" panose="02040503050406030204" pitchFamily="18" charset="0"/>
                  </a:rPr>
                  <a:t>Wat kan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 dan zijn?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5FE1EF5F-162B-671C-5C86-068DFA012BC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511" y="-9465"/>
                <a:ext cx="8932986" cy="4027069"/>
              </a:xfrm>
              <a:prstGeom prst="rect">
                <a:avLst/>
              </a:prstGeom>
              <a:blipFill>
                <a:blip r:embed="rId3"/>
                <a:stretch>
                  <a:fillRect l="-1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C990A7B0-17EC-9ACB-EE88-959974BA73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28CF325-1333-F2EE-19BD-5E2284AC2892}"/>
                  </a:ext>
                </a:extLst>
              </p:cNvPr>
              <p:cNvSpPr txBox="1"/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=8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28CF325-1333-F2EE-19BD-5E2284AC2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6836171-0728-B178-907D-5DEF2F1D32C2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6836171-0728-B178-907D-5DEF2F1D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35C9B17B-1C5F-8937-5027-2F8D83A9091B}"/>
                  </a:ext>
                </a:extLst>
              </p:cNvPr>
              <p:cNvSpPr txBox="1"/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=−1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35C9B17B-1C5F-8937-5027-2F8D83A90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001C1465-8D0B-676D-3ACE-41C711E2DCE8}"/>
                  </a:ext>
                </a:extLst>
              </p:cNvPr>
              <p:cNvSpPr txBox="1"/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=11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001C1465-8D0B-676D-3ACE-41C711E2D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C94B9E2C-5B5E-2C59-E4D3-CBC9C1DB15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6266" y="1009983"/>
            <a:ext cx="4227734" cy="26656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214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16648458-4E08-19A0-9926-3DF1C868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C23D0FA7-ED64-D3AB-0A07-D35682B285B0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66D68EE6-D1BE-C551-E994-F63C7190A806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15CAF0BF-6035-E786-3C5A-EF7A40C3835E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D7943150-0192-F31F-65E8-F83F2B2680DF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78B41BD3-B851-EC24-69AD-4C6051B56ADB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B29835B1-031B-EE48-43E2-0BADCDDDCE8A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9A25C1D2-18FC-32D4-FFD1-C43143F86F5B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646A8EF3-8A03-9D08-9B92-218F39524F25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D9D0D29D-815A-0888-6740-2F50488EA8F5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B073293E-BECB-653F-8830-4D1AFE0B785E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889E740A-43CD-9704-B550-EA07A14B5562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2ED96F93-9ED8-DFBD-D983-52971F1C4AA4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B8C9BB24-3E43-8098-7707-720193ECF6F2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DFBB3868-EFA2-E52D-84B4-E116F1B5F66B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EF976635-CD95-A7B9-98AF-42B47E287131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B2FA2B61-4597-453F-D978-AABC52A40AE4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92EBAE82-319E-B579-635F-E86719EC478D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25511" y="-9465"/>
                <a:ext cx="8932986" cy="4027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Gegeven: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=19+9</m:t>
                    </m:r>
                    <m:func>
                      <m:funcPr>
                        <m:ctrlPr>
                          <a:rPr lang="nl-NL" sz="3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nl-NL" sz="31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31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nl-NL" sz="3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met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 in ℃ en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 de tijd in maanden met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op 1 juli.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:r>
                  <a:rPr lang="nl-NL" sz="3100" dirty="0">
                    <a:ea typeface="Cambria Math" panose="02040503050406030204" pitchFamily="18" charset="0"/>
                  </a:rPr>
                  <a:t>De periode is 12. De hoogste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:r>
                  <a:rPr lang="nl-NL" sz="3100" dirty="0">
                    <a:ea typeface="Cambria Math" panose="02040503050406030204" pitchFamily="18" charset="0"/>
                  </a:rPr>
                  <a:t>temperatuur is op 1 augustus. </a:t>
                </a:r>
                <a:br>
                  <a:rPr lang="nl-NL" sz="3100" dirty="0">
                    <a:ea typeface="Cambria Math" panose="02040503050406030204" pitchFamily="18" charset="0"/>
                  </a:rPr>
                </a:br>
                <a:r>
                  <a:rPr lang="nl-NL" sz="3100" dirty="0">
                    <a:ea typeface="Cambria Math" panose="02040503050406030204" pitchFamily="18" charset="0"/>
                  </a:rPr>
                  <a:t>Wat kan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3100" dirty="0">
                    <a:ea typeface="Cambria Math" panose="02040503050406030204" pitchFamily="18" charset="0"/>
                  </a:rPr>
                  <a:t> dan zijn?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92EBAE82-319E-B579-635F-E86719EC478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511" y="-9465"/>
                <a:ext cx="8932986" cy="4027069"/>
              </a:xfrm>
              <a:prstGeom prst="rect">
                <a:avLst/>
              </a:prstGeom>
              <a:blipFill>
                <a:blip r:embed="rId3"/>
                <a:stretch>
                  <a:fillRect l="-1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6626F93D-52E4-42FA-A6F3-83C83897A5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D48AC71C-9049-9BDB-9BDC-DC089E63EF53}"/>
                  </a:ext>
                </a:extLst>
              </p:cNvPr>
              <p:cNvSpPr txBox="1"/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D48AC71C-9049-9BDB-9BDC-DC089E63E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D8FE96-8F7B-3F40-AA8F-4583327FE239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=7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D8FE96-8F7B-3F40-AA8F-4583327FE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8E82872-62DB-843C-6D62-65913A6FC66A}"/>
                  </a:ext>
                </a:extLst>
              </p:cNvPr>
              <p:cNvSpPr txBox="1"/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=−2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8E82872-62DB-843C-6D62-65913A6FC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417F142-B1DE-54A1-C5C6-FBA89515C481}"/>
                  </a:ext>
                </a:extLst>
              </p:cNvPr>
              <p:cNvSpPr txBox="1"/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𝑑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=−5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417F142-B1DE-54A1-C5C6-FBA89515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2A8DBBA0-AB0E-A09F-8410-7957B0992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8046" y="963026"/>
            <a:ext cx="4145954" cy="2919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94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3236A034-3C40-4523-8A73-1C412D48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3A8D2C3B-3143-CA35-2D7C-683302A28CFE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6697B563-10A6-41F6-8FD8-D0DA38B0CEEF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1A476FE3-D0BD-F1DC-E9A6-665220CC31A5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3766FFF9-FDF8-9916-9550-160543CAF2E8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B72DF28D-1DD7-EBD4-4DBF-CF90CD11C03F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E0F6890F-27BB-5FC2-E660-C76DCD41B17C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0279C2FD-EA5E-048E-77F5-5ADD04BE362D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13DA62E5-C719-6655-0684-5F069C54C3D5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4997E2F0-9540-00E5-EBD8-8CB21528A036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0747C31F-6D9B-D519-B672-A896CAA9C169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84EA27B1-3745-36B7-639D-27E2E1B0674D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71D4E997-D432-4E95-376C-80207E8E8C50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31C05A99-75CC-BC0A-3AB8-EE72B9A28698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652C6D1E-5625-988B-2A0A-7041E233EBC2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A8038843-72B5-519C-C6E5-3C248FB97C8E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2">
            <a:extLst>
              <a:ext uri="{FF2B5EF4-FFF2-40B4-BE49-F238E27FC236}">
                <a16:creationId xmlns:a16="http://schemas.microsoft.com/office/drawing/2014/main" id="{FA2A09D8-717B-DA03-E127-76439B3F2E81}"/>
              </a:ext>
            </a:extLst>
          </p:cNvPr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Jill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>
            <a:extLst>
              <a:ext uri="{FF2B5EF4-FFF2-40B4-BE49-F238E27FC236}">
                <a16:creationId xmlns:a16="http://schemas.microsoft.com/office/drawing/2014/main" id="{9163DD7F-7E6D-3DD0-CD91-E3DE334BFBB9}"/>
              </a:ext>
            </a:extLst>
          </p:cNvPr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C02262A4-1677-0108-EC21-05F75D826410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Susan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>
            <a:extLst>
              <a:ext uri="{FF2B5EF4-FFF2-40B4-BE49-F238E27FC236}">
                <a16:creationId xmlns:a16="http://schemas.microsoft.com/office/drawing/2014/main" id="{387AB02C-DA9C-0D4E-667F-EFF87350CDDF}"/>
              </a:ext>
            </a:extLst>
          </p:cNvPr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Roel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>
            <a:extLst>
              <a:ext uri="{FF2B5EF4-FFF2-40B4-BE49-F238E27FC236}">
                <a16:creationId xmlns:a16="http://schemas.microsoft.com/office/drawing/2014/main" id="{9D98FFE3-9D3B-A20A-B2CA-59EBAE3C9A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007" y="494586"/>
            <a:ext cx="8932986" cy="34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dirty="0"/>
              <a:t>Zie grafiek. Wie heeft er gelijk:</a:t>
            </a:r>
            <a:br>
              <a:rPr lang="nl-NL" sz="32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35DAFCE8-D139-6FA7-59D2-4013B89162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1E2C8E7-CD89-F194-1D0D-274A384C0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305" y="707330"/>
            <a:ext cx="3600000" cy="2600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28A20F8-D576-4018-371D-69909F94F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00" y="1251891"/>
            <a:ext cx="51914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310bc0b3e_1_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a310bc0b3e_1_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332" name="Google Shape;332;g2a310bc0b3e_1_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a310bc0b3e_1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4" name="Google Shape;334;g2a310bc0b3e_1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2a310bc0b3e_1_0" descr="Creative Commons Attribution-ShareAlike 3.0 Unported - Wikida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a310bc0b3e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2EE42729-B244-061F-7AD7-DB420A0EA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832EA978-7955-5DDE-181F-783D760C400F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993AF077-3481-BACF-B0C8-8163A095A56B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CCAF678F-8973-5BD9-BC05-1995C354BBB4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886CA5F1-3AD6-B5B1-6FA0-E0B91031C527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6801C0FE-EBAD-AC11-DD73-ADB52A1A15F6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D0D63B6E-A3EB-D9AF-F5A6-8AC3B7ADDA70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76D290D6-B952-D582-2CB3-4E63918F8CA9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04D7CC8D-6336-9295-6549-19AF8AA11609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06D88A99-0346-8F83-0CAA-239B50410849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9BED9758-049F-70C5-D17C-E3956CF7C524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182CF9C5-F431-3FCC-C02B-58B27E0D5CAA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24474399-9306-30F9-2CAF-53B02B27118D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A72E87C2-6FBD-BE26-42FB-4FF9839E7463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54A8577B-9A38-EFCB-5EAB-519B2D2A2A7C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9F4C276D-7A55-2DB3-4B7E-ADE2629EE5B1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2">
            <a:extLst>
              <a:ext uri="{FF2B5EF4-FFF2-40B4-BE49-F238E27FC236}">
                <a16:creationId xmlns:a16="http://schemas.microsoft.com/office/drawing/2014/main" id="{DB6A25D4-22C4-D8AD-08A5-0D34C100F639}"/>
              </a:ext>
            </a:extLst>
          </p:cNvPr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Jill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>
            <a:extLst>
              <a:ext uri="{FF2B5EF4-FFF2-40B4-BE49-F238E27FC236}">
                <a16:creationId xmlns:a16="http://schemas.microsoft.com/office/drawing/2014/main" id="{D6A00892-63DB-B1EA-2E66-1DC76A7F052D}"/>
              </a:ext>
            </a:extLst>
          </p:cNvPr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586874F4-A0F5-3126-C06B-4A0B98BB67F8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Susan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>
            <a:extLst>
              <a:ext uri="{FF2B5EF4-FFF2-40B4-BE49-F238E27FC236}">
                <a16:creationId xmlns:a16="http://schemas.microsoft.com/office/drawing/2014/main" id="{FA7D6532-7BF5-0502-5DA8-A693BA30BC9A}"/>
              </a:ext>
            </a:extLst>
          </p:cNvPr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Roel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>
            <a:extLst>
              <a:ext uri="{FF2B5EF4-FFF2-40B4-BE49-F238E27FC236}">
                <a16:creationId xmlns:a16="http://schemas.microsoft.com/office/drawing/2014/main" id="{4462FC42-93A8-3A45-6BA5-B39EE27B2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007" y="494586"/>
            <a:ext cx="8932986" cy="34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dirty="0"/>
              <a:t>Zie grafiek. Wie heeft er gelijk:</a:t>
            </a:r>
            <a:br>
              <a:rPr lang="nl-NL" sz="32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84731D72-04EB-7C14-E8F8-C1D41CC563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502B1D4-F2B2-6CCF-1BD0-660C8B238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8" y="1243267"/>
            <a:ext cx="5191416" cy="252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1DCBC8-EFA1-3B5B-25A4-142FC71B0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5" y="704333"/>
            <a:ext cx="3600000" cy="19559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684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4862A8FE-7BEA-52FF-B780-073C47556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20528C75-6432-CB41-A469-2E94ADE5BEEF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4D11F28E-DF66-BEDC-CD34-BA2D59E96349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8D394A48-7969-CCD1-E06A-B49A671625BB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BEC5C81C-C3B8-9656-6192-476ED66C02DA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E48BC53C-85BF-3E14-534A-7AA20257135F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1D6113C4-5BFC-F481-95F4-C0063010C254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BB6141D4-94B3-D1F6-B8B3-D4950C3865E4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DC44CDE7-DDD3-E3C0-DD10-EA7882112722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A1D13597-62F7-BBB1-2E9E-9D84DAA010EA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B0E7C011-C560-1A92-132A-412CECE4F23A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EC67F057-D957-AE66-EE1F-3E64F245BFAF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54D39302-9ADE-0D17-BB6E-50E40238F912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ACDDF75E-F7BB-891B-C02A-4C1BED9354F9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6F66CC8B-6223-6D49-3BF4-3239F65B7A76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D5D4B496-180C-ED04-EA7C-20882C7826DB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90C0DE3D-8E2C-E733-B35D-B556CB16986B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5C5DD6B6-F9C4-3C68-3CDE-68115A1DBAB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581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marL="0" lvl="0" indent="0" algn="l" rtl="0">
                  <a:lnSpc>
                    <a:spcPct val="12121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libri"/>
                  <a:buNone/>
                </a:pPr>
                <a:r>
                  <a:rPr lang="nl-NL" sz="3100" dirty="0"/>
                  <a:t>Hiernaast zie je de paarse grafiek </a:t>
                </a:r>
                <a:br>
                  <a:rPr lang="nl-NL" sz="3100" dirty="0"/>
                </a:br>
                <a:r>
                  <a:rPr lang="nl-NL" sz="3100" dirty="0"/>
                  <a:t>die hoort bij</a:t>
                </a:r>
                <a14:m>
                  <m:oMath xmlns:m="http://schemas.openxmlformats.org/officeDocument/2006/math">
                    <m:r>
                      <a:rPr lang="nl-NL" sz="310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1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nl-NL" sz="3100" dirty="0"/>
                  <a:t>. Na </a:t>
                </a:r>
                <a:br>
                  <a:rPr lang="nl-NL" sz="3100" dirty="0"/>
                </a:br>
                <a:r>
                  <a:rPr lang="nl-NL" sz="3100" dirty="0"/>
                  <a:t>een verticale </a:t>
                </a:r>
                <a:r>
                  <a:rPr lang="nl-NL" sz="3100" dirty="0" err="1"/>
                  <a:t>herschaling</a:t>
                </a:r>
                <a:r>
                  <a:rPr lang="nl-NL" sz="3100" dirty="0"/>
                  <a:t> van 2, </a:t>
                </a:r>
                <a:br>
                  <a:rPr lang="nl-NL" sz="3100" dirty="0"/>
                </a:br>
                <a:r>
                  <a:rPr lang="nl-NL" sz="3100" dirty="0"/>
                  <a:t>ontstond de grijze grafiek. Welke</a:t>
                </a:r>
                <a:br>
                  <a:rPr lang="nl-NL" sz="3100" dirty="0"/>
                </a:br>
                <a:r>
                  <a:rPr lang="nl-NL" sz="3100" dirty="0"/>
                  <a:t>formule hoort bij deze grijze </a:t>
                </a:r>
                <a:br>
                  <a:rPr lang="nl-NL" sz="3100" dirty="0"/>
                </a:br>
                <a:r>
                  <a:rPr lang="nl-NL" sz="3100" dirty="0"/>
                  <a:t>grafiek?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5C5DD6B6-F9C4-3C68-3CDE-68115A1DBAB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581784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3776D0EE-B381-002E-A31C-C2EE699289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E278D2B9-2571-D413-F218-39D9FFC72C87}"/>
                  </a:ext>
                </a:extLst>
              </p:cNvPr>
              <p:cNvSpPr txBox="1"/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=2+</m:t>
                      </m:r>
                      <m:r>
                        <m:rPr>
                          <m:sty m:val="p"/>
                        </m:rP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E278D2B9-2571-D413-F218-39D9FFC72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41C47BD-1E6F-0A8F-712A-38E44AA2CCD2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  <m:r>
                        <m:rPr>
                          <m:sty m:val="p"/>
                        </m:rP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41C47BD-1E6F-0A8F-712A-38E44AA2C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324EF15-EAA5-97EB-775A-BCBCF39B49BA}"/>
                  </a:ext>
                </a:extLst>
              </p:cNvPr>
              <p:cNvSpPr txBox="1"/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⁡(2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324EF15-EAA5-97EB-775A-BCBCF39B4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477135E-596C-5020-89C6-2D531B4F2462}"/>
                  </a:ext>
                </a:extLst>
              </p:cNvPr>
              <p:cNvSpPr txBox="1"/>
              <p:nvPr/>
            </p:nvSpPr>
            <p:spPr>
              <a:xfrm>
                <a:off x="6681909" y="4975270"/>
                <a:ext cx="2236507" cy="1088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func>
                        <m:funcPr>
                          <m:ctrlPr>
                            <a:rPr kumimoji="0" lang="nl-NL" sz="2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nl-NL" sz="2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/>
                              <a:cs typeface="Calibri" panose="020F0502020204030204" pitchFamily="34" charset="0"/>
                              <a:sym typeface="Arial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nl-NL" sz="24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nl-NL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Calibri" panose="020F050202020403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Calibri" panose="020F0502020204030204" pitchFamily="34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nl-NL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Calibri" panose="020F0502020204030204" pitchFamily="34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nl-NL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Calibri" panose="020F0502020204030204" pitchFamily="34" charset="0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477135E-596C-5020-89C6-2D531B4F2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909" y="4975270"/>
                <a:ext cx="2236507" cy="1088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AD48C86B-B15B-8E9B-48E7-10C95A39D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119" y="786528"/>
            <a:ext cx="3852664" cy="29278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575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98D87488-7CFE-6AE5-BDDA-BE5EA95F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10260416-0D72-879C-7700-EDF5399E15EC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5208522E-4DA6-C0B2-FD8B-392B9BDC5D82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05BED0C1-01AC-22A9-CDA9-4EB97CFAC8F9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7435D4AC-1328-9A32-58F3-302B3ADFC577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FF89ABA8-2302-19C0-7629-8714596A9EC9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58BAD7DA-07C8-46FB-9A96-63B71BF29DB3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C535DB80-75E9-FC1A-8326-EB887D6C5BAF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C076A5FB-A909-8DDE-2655-3796B05CD2C6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EF495DCC-0C3F-6A7A-41C6-3D4324FCB39B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BCDE3AB7-88C7-BACD-330A-464334C3EEE9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E91854CB-A741-B884-4E6D-10398F0C459B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2043CF70-0018-2156-4BA4-DBD565A0A8DC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914F5833-9992-5A24-2F4D-7389C213BFBC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BA6B657C-4E2C-B064-B69F-3324BC9FDB49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0329D8BB-B6F3-6269-9F58-CEAF20E2CAFE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229BBF2C-F506-D6D9-777A-83A49F9D1A41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496B437E-3609-1062-3256-962EF9FEFB35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marL="0" lvl="0" indent="0" algn="l" rtl="0">
                  <a:lnSpc>
                    <a:spcPct val="12121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libri"/>
                  <a:buNone/>
                </a:pPr>
                <a:r>
                  <a:rPr lang="nl-NL" sz="3100" dirty="0"/>
                  <a:t>Hiernaast zie je de paarse grafiek </a:t>
                </a:r>
                <a:br>
                  <a:rPr lang="nl-NL" sz="3100" dirty="0"/>
                </a:br>
                <a:r>
                  <a:rPr lang="nl-NL" sz="3100" dirty="0"/>
                  <a:t>die hoort bij</a:t>
                </a:r>
                <a14:m>
                  <m:oMath xmlns:m="http://schemas.openxmlformats.org/officeDocument/2006/math">
                    <m:r>
                      <a:rPr lang="nl-NL" sz="310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31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nl-NL" sz="3100" dirty="0"/>
                  <a:t> </a:t>
                </a:r>
                <a:br>
                  <a:rPr lang="nl-NL" sz="3100" dirty="0"/>
                </a:br>
                <a:r>
                  <a:rPr lang="nl-NL" sz="3100" dirty="0"/>
                  <a:t>Deze grafiek is 2 omhoog gegaan.</a:t>
                </a:r>
                <a:br>
                  <a:rPr lang="nl-NL" sz="3100" dirty="0"/>
                </a:br>
                <a:r>
                  <a:rPr lang="nl-NL" sz="3100" dirty="0"/>
                  <a:t>Daardoor ontstond de grijze </a:t>
                </a:r>
                <a:br>
                  <a:rPr lang="nl-NL" sz="3100" dirty="0"/>
                </a:br>
                <a:r>
                  <a:rPr lang="nl-NL" sz="3100" dirty="0"/>
                  <a:t>grafiek. Welke formule hoort er</a:t>
                </a:r>
                <a:br>
                  <a:rPr lang="nl-NL" sz="3100" dirty="0"/>
                </a:br>
                <a:r>
                  <a:rPr lang="nl-NL" sz="3100" dirty="0"/>
                  <a:t>bij deze grijze grafiek?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496B437E-3609-1062-3256-962EF9FEFB3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D49B37EB-1E06-62EF-93DE-9D30069D00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02ACC2A-2EAD-31C7-F857-BE63967A0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675" y="816092"/>
            <a:ext cx="4006318" cy="27025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3675C2E-625F-9C72-F485-E3B64FF8C9BB}"/>
                  </a:ext>
                </a:extLst>
              </p:cNvPr>
              <p:cNvSpPr txBox="1"/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=2+</m:t>
                      </m:r>
                      <m:r>
                        <m:rPr>
                          <m:sty m:val="p"/>
                        </m:rP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3675C2E-625F-9C72-F485-E3B64FF8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7" y="5305776"/>
                <a:ext cx="2148935" cy="535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592E3A-48E2-69DB-BE55-D0225E634CB7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  <m:r>
                        <m:rPr>
                          <m:sty m:val="p"/>
                        </m:rP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592E3A-48E2-69DB-BE55-D0225E634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4E2A78B-E813-4115-B2D5-FB6008446DD9}"/>
                  </a:ext>
                </a:extLst>
              </p:cNvPr>
              <p:cNvSpPr txBox="1"/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⁡(2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4E2A78B-E813-4115-B2D5-FB6008446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04" y="5332609"/>
                <a:ext cx="1836854" cy="5355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6498E45-CD8E-DB5E-EBBA-2E07CB81A662}"/>
                  </a:ext>
                </a:extLst>
              </p:cNvPr>
              <p:cNvSpPr txBox="1"/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−2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6498E45-CD8E-DB5E-EBBA-2E07CB81A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7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721B6D64-A746-3A4F-812D-05D0A496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832A1B0F-822D-BC4C-63E0-E82625F4B142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1F9885C7-0306-9B6F-45D8-0576C7DD98F6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2B511C62-7228-FEB2-BB5D-33A0571C812D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446505E6-5798-B8AE-57CC-9C219527BCAC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A1CF75C0-7C49-9C8A-E1E9-BDD7BD91D3EB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23F92028-3213-D638-631F-3EED7918A18B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D4E1AAC7-2817-5EF1-9D11-A57A800BFA38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2351D4DE-F82A-9998-A06E-94E63AD0712D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5A356C6B-6C23-0D5E-B707-D40186C66C37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457AE142-0C16-0911-5E1C-8C03768B50ED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043AFC54-AF7F-5607-FF05-F1BFBE84A575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0A3CB2CE-1863-32E2-E570-68C6A379D117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BFBF19F2-95E1-D849-91A0-174B2063061F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84335522-D901-373F-4ACE-70065D09905E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E365F09E-0E83-61D8-0F3E-5C2AAE81BB97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71A2B7AB-90C8-6003-828A-A403CD14588B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35D332A6-F439-FB9D-40E4-19F0636A061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marL="0" lvl="0" indent="0" algn="l" rtl="0">
                  <a:lnSpc>
                    <a:spcPct val="12121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libri"/>
                  <a:buNone/>
                </a:pPr>
                <a:r>
                  <a:rPr lang="nl-NL" sz="3100" dirty="0"/>
                  <a:t>Hiernaast zie je de rode grafiek </a:t>
                </a:r>
                <a:br>
                  <a:rPr lang="nl-NL" sz="3100" dirty="0"/>
                </a:br>
                <a:r>
                  <a:rPr lang="nl-NL" sz="3100" dirty="0"/>
                  <a:t>die hoort bij</a:t>
                </a:r>
                <a14:m>
                  <m:oMath xmlns:m="http://schemas.openxmlformats.org/officeDocument/2006/math">
                    <m:r>
                      <a:rPr lang="nl-NL" sz="310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1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1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100" dirty="0"/>
                  <a:t>. Deze </a:t>
                </a:r>
                <a:br>
                  <a:rPr lang="nl-NL" sz="3100" dirty="0"/>
                </a:br>
                <a:r>
                  <a:rPr lang="nl-NL" sz="3100" dirty="0"/>
                  <a:t>grafiek is 2 naar rechts</a:t>
                </a:r>
                <a:br>
                  <a:rPr lang="nl-NL" sz="3100" dirty="0"/>
                </a:br>
                <a:r>
                  <a:rPr lang="nl-NL" sz="3100" dirty="0"/>
                  <a:t>geschoven. Daardoor ontstond de </a:t>
                </a:r>
                <a:br>
                  <a:rPr lang="nl-NL" sz="3100" dirty="0"/>
                </a:br>
                <a:r>
                  <a:rPr lang="nl-NL" sz="3100" dirty="0"/>
                  <a:t>groene grafiek. Welke formule </a:t>
                </a:r>
                <a:br>
                  <a:rPr lang="nl-NL" sz="3100" dirty="0"/>
                </a:br>
                <a:r>
                  <a:rPr lang="nl-NL" sz="3100" dirty="0"/>
                  <a:t>hoort er bij deze groene grafiek?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35D332A6-F439-FB9D-40E4-19F0636A061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A780F141-FB54-1870-B46E-E63456188B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E774215-0B75-F80E-148E-076CDE9CADE9}"/>
                  </a:ext>
                </a:extLst>
              </p:cNvPr>
              <p:cNvSpPr txBox="1"/>
              <p:nvPr/>
            </p:nvSpPr>
            <p:spPr>
              <a:xfrm>
                <a:off x="209007" y="5305776"/>
                <a:ext cx="2253085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func>
                        <m:funcPr>
                          <m:ctrlPr>
                            <a:rPr lang="nl-NL" sz="2400" b="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Calibri" panose="020F0502020204030204" pitchFamily="34" charset="0"/>
                              <a:sym typeface="Arial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sz="2400" b="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nl-NL" sz="24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/>
                                  <a:cs typeface="Calibri" panose="020F0502020204030204" pitchFamily="34" charset="0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+2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E774215-0B75-F80E-148E-076CDE9C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" y="5305776"/>
                <a:ext cx="2253085" cy="535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C16BC17-E66F-69F4-59D9-74BABAC6DE72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  <m:r>
                        <m:rPr>
                          <m:sty m:val="p"/>
                        </m:rPr>
                        <a:rPr kumimoji="0" lang="nl-NL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(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C16BC17-E66F-69F4-59D9-74BABAC6D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26E8C56-1C44-7F1E-EDEC-740258CD7B2A}"/>
                  </a:ext>
                </a:extLst>
              </p:cNvPr>
              <p:cNvSpPr txBox="1"/>
              <p:nvPr/>
            </p:nvSpPr>
            <p:spPr>
              <a:xfrm>
                <a:off x="4404913" y="5332609"/>
                <a:ext cx="2123945" cy="503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𝑦</m:t>
                    </m:r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sin</m:t>
                    </m:r>
                  </m:oMath>
                </a14:m>
                <a:r>
                  <a: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Arial"/>
                    <a:cs typeface="Calibri" panose="020F0502020204030204" pitchFamily="34" charset="0"/>
                    <a:sym typeface="Arial"/>
                  </a:rPr>
                  <a:t>⁡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(</m:t>
                    </m:r>
                    <m:r>
                      <a:rPr kumimoji="0" lang="nl-NL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𝑥</m:t>
                    </m:r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−2</m:t>
                    </m:r>
                    <m:r>
                      <a:rPr kumimoji="0" lang="nl-NL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)</m:t>
                    </m:r>
                  </m:oMath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26E8C56-1C44-7F1E-EDEC-740258CD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13" y="5332609"/>
                <a:ext cx="2123945" cy="503536"/>
              </a:xfrm>
              <a:prstGeom prst="rect">
                <a:avLst/>
              </a:prstGeom>
              <a:blipFill>
                <a:blip r:embed="rId7"/>
                <a:stretch>
                  <a:fillRect l="-287" r="-1724" b="-170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17FCFB3-62A6-1034-6458-444DE69FBB1B}"/>
                  </a:ext>
                </a:extLst>
              </p:cNvPr>
              <p:cNvSpPr txBox="1"/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nl-NL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2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17FCFB3-62A6-1034-6458-444DE69FB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36" y="5330328"/>
                <a:ext cx="2236507" cy="5355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B575ED4B-7572-F844-6368-5548F5B65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6010" y="631371"/>
            <a:ext cx="3722682" cy="32805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696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00CF23BA-DDAA-7D09-E44F-695AA4BB6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4813E3FA-3FBA-6726-5333-12BFD493A579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C5FABD5C-E815-E302-34F4-CDD9457633EB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E67BC477-CAE9-20CD-16D9-A3546B53A323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ECA3F226-028F-8BDB-595E-B37D7B55B5A0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822A1AE2-F042-4F40-79FA-44197428C0D8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005A8EE3-377F-D77D-9136-242BAC298B71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0ABA18CE-FAF8-D5C0-9872-84335F2FB2FC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BC2BC7C1-5206-8A5D-7B85-199D7575851F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C95488D4-714E-C6B8-77A4-8959B499979E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E5D9F4A2-0C8E-33D6-DAD7-43A5AB768B3E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C01E723B-2A90-AEF5-AB7C-50C8DAC9F18E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DC7AC65D-1422-D18D-A16E-3A88D12F3464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71F27F91-97FB-5A26-2BB1-24238A61BDCE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612A5924-C75F-25BE-886A-4890DB51E98E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8EDB65C9-FD97-E415-8A59-C7667A1C6ACA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D63B935A-1E77-22AF-115A-F54C6C889F2F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3E8E5E07-5CD3-C206-90B4-FAC48E6A0E1F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marL="0" lvl="0" indent="0" algn="l" rtl="0">
                  <a:lnSpc>
                    <a:spcPct val="12121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libri"/>
                  <a:buNone/>
                </a:pPr>
                <a:r>
                  <a:rPr lang="nl-NL" sz="3100" dirty="0"/>
                  <a:t>Je ziet hier de paarse grafiek die hoort bij</a:t>
                </a:r>
                <a14:m>
                  <m:oMath xmlns:m="http://schemas.openxmlformats.org/officeDocument/2006/math">
                    <m:r>
                      <a:rPr lang="nl-NL" sz="3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3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31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3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3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nl-NL" sz="3100" dirty="0"/>
                  <a:t>.</a:t>
                </a:r>
                <a:br>
                  <a:rPr lang="nl-NL" sz="3100" dirty="0"/>
                </a:br>
                <a:r>
                  <a:rPr lang="nl-NL" sz="3100" dirty="0"/>
                  <a:t>De periode van deze grafiek is</a:t>
                </a:r>
                <a:br>
                  <a:rPr lang="nl-NL" sz="3100" dirty="0"/>
                </a:br>
                <a:r>
                  <a:rPr lang="nl-NL" sz="3100" dirty="0"/>
                  <a:t>twee keer zo lang gemaakt.</a:t>
                </a:r>
                <a:br>
                  <a:rPr lang="nl-NL" sz="3100" dirty="0"/>
                </a:br>
                <a:r>
                  <a:rPr lang="nl-NL" sz="3100" dirty="0"/>
                  <a:t>Daardoor ontstond de bruine </a:t>
                </a:r>
                <a:br>
                  <a:rPr lang="nl-NL" sz="3100" dirty="0"/>
                </a:br>
                <a:r>
                  <a:rPr lang="nl-NL" sz="3100" dirty="0"/>
                  <a:t>grafiek. </a:t>
                </a:r>
                <a:br>
                  <a:rPr lang="nl-NL" sz="3100" dirty="0"/>
                </a:br>
                <a:r>
                  <a:rPr lang="nl-NL" sz="3100" dirty="0"/>
                  <a:t>Welke formule hoort er bij deze bruine grafiek?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3E8E5E07-5CD3-C206-90B4-FAC48E6A0E1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FE501744-FFAD-9D15-7B71-2FC3A74560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28B4CE1-F348-2537-F590-FB879D614885}"/>
                  </a:ext>
                </a:extLst>
              </p:cNvPr>
              <p:cNvSpPr txBox="1"/>
              <p:nvPr/>
            </p:nvSpPr>
            <p:spPr>
              <a:xfrm>
                <a:off x="209007" y="5305776"/>
                <a:ext cx="2253085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lang="nl-NL" sz="24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=2+</m:t>
                      </m:r>
                      <m:r>
                        <m:rPr>
                          <m:sty m:val="p"/>
                        </m:rPr>
                        <a:rPr lang="nl-NL" sz="2400" b="0" i="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⁡(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lang="nl-NL" sz="2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nl-NL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28B4CE1-F348-2537-F590-FB879D614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" y="5305776"/>
                <a:ext cx="2253085" cy="535531"/>
              </a:xfrm>
              <a:prstGeom prst="rect">
                <a:avLst/>
              </a:prstGeom>
              <a:blipFill>
                <a:blip r:embed="rId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D561537-CE59-A5CF-9260-BFBB0043D170}"/>
                  </a:ext>
                </a:extLst>
              </p:cNvPr>
              <p:cNvSpPr txBox="1"/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𝑦</m:t>
                      </m:r>
                      <m:r>
                        <a:rPr kumimoji="0" lang="nl-N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=2</m:t>
                      </m:r>
                      <m:r>
                        <m:rPr>
                          <m:sty m:val="p"/>
                        </m:rPr>
                        <a:rPr kumimoji="0" lang="nl-NL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sin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(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𝑥</m:t>
                      </m:r>
                      <m:r>
                        <a:rPr kumimoji="0" lang="nl-NL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D561537-CE59-A5CF-9260-BFBB0043D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59" y="5327422"/>
                <a:ext cx="1836854" cy="535531"/>
              </a:xfrm>
              <a:prstGeom prst="rect">
                <a:avLst/>
              </a:prstGeom>
              <a:blipFill>
                <a:blip r:embed="rId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8581D65-5698-56AD-F767-B772DA0F4D74}"/>
                  </a:ext>
                </a:extLst>
              </p:cNvPr>
              <p:cNvSpPr txBox="1"/>
              <p:nvPr/>
            </p:nvSpPr>
            <p:spPr>
              <a:xfrm>
                <a:off x="4510880" y="5332609"/>
                <a:ext cx="2017978" cy="503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𝑦</m:t>
                    </m:r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Arial"/>
                    <a:cs typeface="Calibri" panose="020F050202020403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sin</m:t>
                    </m:r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⁡(2</m:t>
                    </m:r>
                    <m:r>
                      <a:rPr kumimoji="0" lang="nl-NL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𝑥</m:t>
                    </m:r>
                    <m:r>
                      <a:rPr kumimoji="0" lang="nl-NL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)</m:t>
                    </m:r>
                  </m:oMath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8581D65-5698-56AD-F767-B772DA0F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80" y="5332609"/>
                <a:ext cx="2017978" cy="503536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ABBBE9AE-ADD4-04DD-8492-DDCA1EA4B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347" y="1106193"/>
            <a:ext cx="4424646" cy="21121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F014195-74BD-98DA-5C0B-EA104C1738FA}"/>
                  </a:ext>
                </a:extLst>
              </p:cNvPr>
              <p:cNvSpPr txBox="1"/>
              <p:nvPr/>
            </p:nvSpPr>
            <p:spPr>
              <a:xfrm>
                <a:off x="6621934" y="5124090"/>
                <a:ext cx="2055656" cy="75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𝑦</m:t>
                    </m:r>
                    <m: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Arial"/>
                    <a:cs typeface="Calibri" panose="020F050202020403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  <a:sym typeface="Arial"/>
                      </a:rPr>
                      <m:t>sin</m:t>
                    </m:r>
                    <m:d>
                      <m:dPr>
                        <m:ctrlPr>
                          <a:rPr kumimoji="0" lang="nl-NL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nl-NL" sz="2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/>
                                <a:cs typeface="Calibri" panose="020F050202020403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nl-NL" sz="2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/>
                                <a:cs typeface="Calibri" panose="020F0502020204030204" pitchFamily="34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nl-NL" sz="2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/>
                                <a:cs typeface="Calibri" panose="020F0502020204030204" pitchFamily="34" charset="0"/>
                                <a:sym typeface="Arial"/>
                              </a:rPr>
                              <m:t>2</m:t>
                            </m:r>
                          </m:den>
                        </m:f>
                        <m:r>
                          <a:rPr kumimoji="0" lang="nl-NL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m:t>𝑥</m:t>
                        </m:r>
                      </m:e>
                    </m:d>
                  </m:oMath>
                </a14:m>
                <a:endPara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F014195-74BD-98DA-5C0B-EA104C17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934" y="5124090"/>
                <a:ext cx="2055656" cy="755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7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11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21" name="Google Shape;221;p1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1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24" name="Google Shape;224;p1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1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27" name="Google Shape;227;p1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11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30" name="Google Shape;230;p11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Google Shape;232;p11"/>
              <p:cNvSpPr/>
              <p:nvPr/>
            </p:nvSpPr>
            <p:spPr>
              <a:xfrm>
                <a:off x="1958101" y="1980919"/>
                <a:ext cx="6158400" cy="58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defTabSz="914377">
                  <a:lnSpc>
                    <a:spcPct val="120000"/>
                  </a:lnSpc>
                  <a:buClr>
                    <a:srgbClr val="000000"/>
                  </a:buClr>
                  <a:buSzPts val="28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𝑦</m:t>
                      </m:r>
                      <m:r>
                        <a:rPr lang="nl-NL" sz="2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nl-NL" sz="2800" b="0" i="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2+</m:t>
                      </m:r>
                      <m:r>
                        <m:rPr>
                          <m:sty m:val="p"/>
                        </m:rPr>
                        <a:rPr lang="nl-NL" sz="28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sin</m:t>
                      </m:r>
                      <m:r>
                        <a:rPr lang="nl-NL" sz="2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r>
                        <a:rPr lang="nl-NL" sz="2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𝑥</m:t>
                      </m:r>
                      <m:r>
                        <a:rPr lang="nl-NL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−3</m:t>
                      </m:r>
                      <m:r>
                        <a:rPr lang="nl-NL" sz="2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ar-AE" sz="28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32" name="Google Shape;232;p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01" y="1980919"/>
                <a:ext cx="6158400" cy="589200"/>
              </a:xfrm>
              <a:prstGeom prst="rect">
                <a:avLst/>
              </a:prstGeom>
              <a:blipFill>
                <a:blip r:embed="rId3"/>
                <a:stretch>
                  <a:fillRect t="-3093" b="-24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Google Shape;233;p11"/>
              <p:cNvSpPr/>
              <p:nvPr/>
            </p:nvSpPr>
            <p:spPr>
              <a:xfrm>
                <a:off x="1958101" y="3035987"/>
                <a:ext cx="6158400" cy="58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defTabSz="914377">
                  <a:lnSpc>
                    <a:spcPct val="120000"/>
                  </a:lnSpc>
                  <a:buClr>
                    <a:srgbClr val="000000"/>
                  </a:buClr>
                  <a:buSzPts val="28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𝑦</m:t>
                      </m:r>
                      <m:r>
                        <a:rPr lang="nl-NL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=2</m:t>
                      </m:r>
                      <m:r>
                        <a:rPr lang="nl-NL" sz="2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NL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sin</m:t>
                      </m:r>
                      <m:r>
                        <a:rPr lang="nl-NL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r>
                        <a:rPr lang="nl-NL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𝑥</m:t>
                      </m:r>
                      <m:r>
                        <a:rPr lang="nl-NL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+3</m:t>
                      </m:r>
                      <m:r>
                        <a:rPr lang="nl-NL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ar-AE" sz="28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33" name="Google Shape;233;p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01" y="3035987"/>
                <a:ext cx="6158400" cy="589200"/>
              </a:xfrm>
              <a:prstGeom prst="rect">
                <a:avLst/>
              </a:prstGeom>
              <a:blipFill>
                <a:blip r:embed="rId4"/>
                <a:stretch>
                  <a:fillRect t="-3093" b="-24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Google Shape;234;p11"/>
              <p:cNvSpPr/>
              <p:nvPr/>
            </p:nvSpPr>
            <p:spPr>
              <a:xfrm>
                <a:off x="1958100" y="4181547"/>
                <a:ext cx="6158400" cy="58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defTabSz="914377">
                  <a:lnSpc>
                    <a:spcPct val="120000"/>
                  </a:lnSpc>
                  <a:buClr>
                    <a:srgbClr val="000000"/>
                  </a:buClr>
                  <a:buSzPts val="28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𝑦</m:t>
                      </m:r>
                      <m:r>
                        <a:rPr lang="nl-NL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nl-NL" sz="2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3+</m:t>
                      </m:r>
                      <m:r>
                        <m:rPr>
                          <m:sty m:val="p"/>
                        </m:rPr>
                        <a:rPr lang="nl-NL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sin</m:t>
                      </m:r>
                      <m:r>
                        <a:rPr lang="nl-NL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r>
                        <a:rPr lang="nl-NL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𝑥</m:t>
                      </m:r>
                      <m:r>
                        <a:rPr lang="nl-NL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−2)</m:t>
                      </m:r>
                    </m:oMath>
                  </m:oMathPara>
                </a14:m>
                <a:endParaRPr lang="ar-AE" sz="28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34" name="Google Shape;234;p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00" y="4181547"/>
                <a:ext cx="6158400" cy="589200"/>
              </a:xfrm>
              <a:prstGeom prst="rect">
                <a:avLst/>
              </a:prstGeom>
              <a:blipFill>
                <a:blip r:embed="rId5"/>
                <a:stretch>
                  <a:fillRect t="-3093" b="-24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Google Shape;235;p11"/>
              <p:cNvSpPr/>
              <p:nvPr/>
            </p:nvSpPr>
            <p:spPr>
              <a:xfrm>
                <a:off x="1958099" y="5314284"/>
                <a:ext cx="6158400" cy="58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14:m>
                  <m:oMath xmlns:m="http://schemas.openxmlformats.org/officeDocument/2006/math">
                    <m:r>
                      <a:rPr lang="nl-NL" sz="2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𝑦</m:t>
                    </m:r>
                    <m:r>
                      <a:rPr lang="nl-NL" sz="2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func>
                      <m:funcPr>
                        <m:ctrlPr>
                          <a:rPr lang="nl-NL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uncPr>
                      <m:fName>
                        <m:r>
                          <a:rPr lang="nl-NL" sz="28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3+</m:t>
                        </m:r>
                        <m:r>
                          <m:rPr>
                            <m:sty m:val="p"/>
                          </m:rPr>
                          <a:rPr lang="nl-NL" sz="2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dPr>
                          <m:e>
                            <m:r>
                              <a:rPr lang="nl-NL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  <m:r>
                              <a:rPr lang="nl-NL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+2</m:t>
                            </m:r>
                          </m:e>
                        </m:d>
                      </m:e>
                    </m:func>
                  </m:oMath>
                </a14:m>
                <a:r>
                  <a:rPr lang="nl-NL" sz="2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35" name="Google Shape;235;p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99" y="5314284"/>
                <a:ext cx="6158400" cy="589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Google Shape;236;p1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15686" y="396260"/>
                <a:ext cx="8708571" cy="85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marL="0" lvl="0" indent="0" algn="l" rtl="0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libri"/>
                  <a:buNone/>
                </a:pPr>
                <a:r>
                  <a:rPr lang="nl-NL" sz="2700" dirty="0"/>
                  <a:t>Verschuif de grafiek die hoort bij </a:t>
                </a:r>
                <a14:m>
                  <m:oMath xmlns:m="http://schemas.openxmlformats.org/officeDocument/2006/math">
                    <m:r>
                      <a:rPr lang="nl-NL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7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7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nl-NL" sz="2700" dirty="0"/>
                  <a:t>    </a:t>
                </a:r>
                <a:br>
                  <a:rPr lang="nl-NL" sz="2700" dirty="0"/>
                </a:br>
                <a:r>
                  <a:rPr lang="nl-NL" sz="2700" dirty="0"/>
                  <a:t>2 naar rechts en 3 omhoog.</a:t>
                </a:r>
                <a:br>
                  <a:rPr lang="nl-NL" sz="2700" dirty="0"/>
                </a:br>
                <a:r>
                  <a:rPr lang="nl-NL" sz="2700" dirty="0"/>
                  <a:t>Welke formule hoort er dan bij de beeldgrafiek?</a:t>
                </a:r>
                <a:br>
                  <a:rPr lang="en-GB" dirty="0"/>
                </a:br>
                <a:endParaRPr dirty="0"/>
              </a:p>
            </p:txBody>
          </p:sp>
        </mc:Choice>
        <mc:Fallback xmlns="">
          <p:sp>
            <p:nvSpPr>
              <p:cNvPr id="236" name="Google Shape;236;p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5686" y="396260"/>
                <a:ext cx="8708571" cy="855300"/>
              </a:xfrm>
              <a:prstGeom prst="rect">
                <a:avLst/>
              </a:prstGeom>
              <a:blipFill>
                <a:blip r:embed="rId7"/>
                <a:stretch>
                  <a:fillRect l="-1019" t="-2941" b="-6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7" name="Google Shape;237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A6E53C2C-FCD9-019D-929C-9013C76D9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C254E0A2-68B1-C184-34CD-E1981E8078A0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7CF1DCF8-9562-3789-3298-95CB43C880C5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7CFAD7E1-F377-9579-1241-CE95EABB900E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4972DB85-9CC3-53D0-3A88-6C8CA00AFA8F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8F905FDF-C671-E27D-C59E-24B9559C56AF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82C9E835-9E8F-BA9D-E3A3-902D83C35454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3BC3B1D5-5ADF-6AD1-64E2-1242085BDB01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B5B42EA7-ACD6-BA4E-4B20-FACB5839DF02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A9473723-68B0-C43C-4A58-0B301D259892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6639EFF3-90B7-BD5B-8A14-B9319C307A00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AF2ACCC8-7EA0-D893-63CB-573224105717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9B6F6E71-8C6D-ED42-FD66-1B236FDCAD30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5368D55A-D90B-C582-B027-909A8BB4FDBF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C051666A-56A7-735D-43FE-52845DC751BC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3A73F6DE-9DD5-39B3-EDAD-BA83538CD472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2">
            <a:extLst>
              <a:ext uri="{FF2B5EF4-FFF2-40B4-BE49-F238E27FC236}">
                <a16:creationId xmlns:a16="http://schemas.microsoft.com/office/drawing/2014/main" id="{12C2A7B2-3C05-DA68-586C-B9B1B773E107}"/>
              </a:ext>
            </a:extLst>
          </p:cNvPr>
          <p:cNvSpPr/>
          <p:nvPr/>
        </p:nvSpPr>
        <p:spPr>
          <a:xfrm>
            <a:off x="4739088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B6D554D6-CA39-555A-825D-7BD2D1FF8FBA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0000"/>
              </a:bodyPr>
              <a:lstStyle/>
              <a:p>
                <a:pPr lvl="0">
                  <a:lnSpc>
                    <a:spcPct val="121212"/>
                  </a:lnSpc>
                  <a:buSzPts val="3200"/>
                </a:pPr>
                <a:r>
                  <a:rPr lang="nl-NL" sz="3100" dirty="0"/>
                  <a:t>Gegeven de formule:</a:t>
                </a:r>
                <a:br>
                  <a:rPr lang="nl-NL" sz="3100" dirty="0"/>
                </a:br>
                <a:br>
                  <a:rPr lang="nl-NL" sz="3100" dirty="0"/>
                </a:br>
                <a:r>
                  <a:rPr lang="nl-NL" sz="3100" dirty="0"/>
                  <a:t> </a:t>
                </a:r>
                <a14:m>
                  <m:oMath xmlns:m="http://schemas.openxmlformats.org/officeDocument/2006/math">
                    <m:r>
                      <a:rPr lang="nl-NL" sz="31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100" i="1" smtClean="0">
                        <a:latin typeface="Cambria Math" panose="02040503050406030204" pitchFamily="18" charset="0"/>
                      </a:rPr>
                      <m:t>=12+5</m:t>
                    </m:r>
                    <m:r>
                      <m:rPr>
                        <m:sty m:val="p"/>
                      </m:rPr>
                      <a:rPr lang="nl-NL" sz="31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nl-NL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l-NL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d>
                  </m:oMath>
                </a14:m>
                <a:br>
                  <a:rPr lang="nl-NL" sz="3100" dirty="0"/>
                </a:br>
                <a:br>
                  <a:rPr lang="nl-NL" sz="3100" dirty="0"/>
                </a:br>
                <a:r>
                  <a:rPr lang="en-GB" sz="3100" dirty="0" err="1"/>
                  <a:t>Bij</a:t>
                </a:r>
                <a:r>
                  <a:rPr lang="en-GB" sz="3100" dirty="0"/>
                  <a:t> welk punt </a:t>
                </a:r>
                <a:r>
                  <a:rPr lang="en-GB" sz="3100" dirty="0" err="1"/>
                  <a:t>gaat</a:t>
                </a:r>
                <a:r>
                  <a:rPr lang="en-GB" sz="3100" dirty="0"/>
                  <a:t> de </a:t>
                </a:r>
                <a:r>
                  <a:rPr lang="en-GB" sz="3100" dirty="0" err="1"/>
                  <a:t>grafiek</a:t>
                </a:r>
                <a:r>
                  <a:rPr lang="en-GB" sz="3100" dirty="0"/>
                  <a:t>, die </a:t>
                </a:r>
                <a:r>
                  <a:rPr lang="en-GB" sz="3100" dirty="0" err="1"/>
                  <a:t>bij</a:t>
                </a:r>
                <a:r>
                  <a:rPr lang="en-GB" sz="3100" dirty="0"/>
                  <a:t> </a:t>
                </a:r>
                <a:r>
                  <a:rPr lang="en-GB" sz="3100" dirty="0" err="1"/>
                  <a:t>deze</a:t>
                </a:r>
                <a:r>
                  <a:rPr lang="en-GB" sz="3100" dirty="0"/>
                  <a:t> </a:t>
                </a:r>
                <a:r>
                  <a:rPr lang="en-GB" sz="3100" dirty="0" err="1"/>
                  <a:t>formule</a:t>
                </a:r>
                <a:r>
                  <a:rPr lang="en-GB" sz="3100" dirty="0"/>
                  <a:t> </a:t>
                </a:r>
                <a:r>
                  <a:rPr lang="en-GB" sz="3100" dirty="0" err="1"/>
                  <a:t>hoort</a:t>
                </a:r>
                <a:r>
                  <a:rPr lang="en-GB" sz="3100" dirty="0"/>
                  <a:t>, </a:t>
                </a:r>
                <a:r>
                  <a:rPr lang="en-GB" sz="3100" dirty="0" err="1"/>
                  <a:t>stijgend</a:t>
                </a:r>
                <a:r>
                  <a:rPr lang="en-GB" sz="3100" dirty="0"/>
                  <a:t> door de </a:t>
                </a:r>
                <a:r>
                  <a:rPr lang="en-GB" sz="3100" dirty="0" err="1"/>
                  <a:t>evenwichtsstand</a:t>
                </a:r>
                <a:r>
                  <a:rPr lang="en-GB" sz="3100" dirty="0"/>
                  <a:t>?</a:t>
                </a:r>
                <a:br>
                  <a:rPr lang="nl-NL" sz="3200" dirty="0"/>
                </a:b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261" name="Google Shape;261;p12">
                <a:extLst>
                  <a:ext uri="{FF2B5EF4-FFF2-40B4-BE49-F238E27FC236}">
                    <a16:creationId xmlns:a16="http://schemas.microsoft.com/office/drawing/2014/main" id="{B6D554D6-CA39-555A-825D-7BD2D1FF8FB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007" y="494586"/>
                <a:ext cx="8932986" cy="3459819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169A4F1D-ADD7-269C-090B-89BD3E3277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8529CF6-3E5F-9CAD-8618-927E47E70716}"/>
              </a:ext>
            </a:extLst>
          </p:cNvPr>
          <p:cNvSpPr txBox="1"/>
          <p:nvPr/>
        </p:nvSpPr>
        <p:spPr>
          <a:xfrm>
            <a:off x="209007" y="5305776"/>
            <a:ext cx="2253085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ts val="2800"/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(3,17)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9A6761C-B73C-A9FB-2891-823272122390}"/>
              </a:ext>
            </a:extLst>
          </p:cNvPr>
          <p:cNvSpPr txBox="1"/>
          <p:nvPr/>
        </p:nvSpPr>
        <p:spPr>
          <a:xfrm>
            <a:off x="2568059" y="5327422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(3,12)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3D8D659-53F2-84AF-CACF-4BC7659F1A86}"/>
              </a:ext>
            </a:extLst>
          </p:cNvPr>
          <p:cNvSpPr txBox="1"/>
          <p:nvPr/>
        </p:nvSpPr>
        <p:spPr>
          <a:xfrm>
            <a:off x="4692004" y="5332609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(-3,12)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D6A4E60-C58D-9A85-9199-FAE93BA3629D}"/>
              </a:ext>
            </a:extLst>
          </p:cNvPr>
          <p:cNvSpPr txBox="1"/>
          <p:nvPr/>
        </p:nvSpPr>
        <p:spPr>
          <a:xfrm>
            <a:off x="6747660" y="5327422"/>
            <a:ext cx="183685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Bij (-3,17)</a:t>
            </a:r>
          </a:p>
        </p:txBody>
      </p:sp>
    </p:spTree>
    <p:extLst>
      <p:ext uri="{BB962C8B-B14F-4D97-AF65-F5344CB8AC3E}">
        <p14:creationId xmlns:p14="http://schemas.microsoft.com/office/powerpoint/2010/main" val="19379643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2748</Words>
  <Application>Microsoft Macintosh PowerPoint</Application>
  <PresentationFormat>Diavoorstelling (4:3)</PresentationFormat>
  <Paragraphs>328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Helvetica Neue</vt:lpstr>
      <vt:lpstr>Corbel</vt:lpstr>
      <vt:lpstr>Helvetica Neue Light</vt:lpstr>
      <vt:lpstr>Tahoma</vt:lpstr>
      <vt:lpstr>Arial</vt:lpstr>
      <vt:lpstr>Calibri</vt:lpstr>
      <vt:lpstr>Cambria Math</vt:lpstr>
      <vt:lpstr>Kantoorthema</vt:lpstr>
      <vt:lpstr>Periodiek verband Sinusoïde </vt:lpstr>
      <vt:lpstr>Zie grafiek. Wie heeft er gelijk:  </vt:lpstr>
      <vt:lpstr>Zie grafiek. Wie heeft er gelijk:  </vt:lpstr>
      <vt:lpstr>Hiernaast zie je de paarse grafiek  die hoort bij y=sin⁡(x). Na  een verticale herschaling van 2,  ontstond de grijze grafiek. Welke formule hoort bij deze grijze  grafiek?  </vt:lpstr>
      <vt:lpstr>Hiernaast zie je de paarse grafiek  die hoort bij f(x)=sin⁡(x)  Deze grafiek is 2 omhoog gegaan. Daardoor ontstond de grijze  grafiek. Welke formule hoort er bij deze grijze grafiek?  </vt:lpstr>
      <vt:lpstr>Hiernaast zie je de rode grafiek  die hoort bij y=sin⁡(x). Deze  grafiek is 2 naar rechts geschoven. Daardoor ontstond de  groene grafiek. Welke formule  hoort er bij deze groene grafiek?  </vt:lpstr>
      <vt:lpstr>Je ziet hier de paarse grafiek die hoort bij  f(x)=sin⁡(x). De periode van deze grafiek is twee keer zo lang gemaakt. Daardoor ontstond de bruine  grafiek.  Welke formule hoort er bij deze bruine grafiek?  </vt:lpstr>
      <vt:lpstr>Verschuif de grafiek die hoort bij y=sin⁡(x)     2 naar rechts en 3 omhoog. Welke formule hoort er dan bij de beeldgrafiek? </vt:lpstr>
      <vt:lpstr>Gegeven de formule:   y=12+5sin(π(x-3))  Bij welk punt gaat de grafiek, die bij deze formule hoort, stijgend door de evenwichtsstand?  </vt:lpstr>
      <vt:lpstr>Gegeven de formule:   y=10+6sin(π(x+4))  Bij welk punt gaat de grafiek, die bij deze formule hoort, stijgend door de evenwichtsstand?  </vt:lpstr>
      <vt:lpstr>Gegeven: y=25-3 sin⁡(π(x-5)).  Welk antwoord is juist? </vt:lpstr>
      <vt:lpstr>Je ziet hier een sinusoïde met een amplitude van 2 die door de evenwichtsstand gaat bij x=-5, x=3, x=11 en x=19   Hierbij hoort de formule:   y=5+b⋅sin⁡(1/8 π(x-d)). Wat kunnen b en d zijn?  </vt:lpstr>
      <vt:lpstr>Je ziet hier een sinusoïde met een amplitude van 2 die door de evenwichtsstand gaat bij x=-5, x=3, x=11 en x=19   Hierbij hoort de formule:   y=5+b⋅sin⁡(1/8 π(x-d)). Wat kunnen b en d zijn?  </vt:lpstr>
      <vt:lpstr>Gegeven de formule: y=12+5sin(1/5 π(x-3))   Bereken y voor x=5 met je GR. Rond af op 2 decimalen.  </vt:lpstr>
      <vt:lpstr>Gegeven de formule:  y=12+5sin(2(x+3))   Bereken y voor x=5 met je GR. Rond af op 2 decimalen.  </vt:lpstr>
      <vt:lpstr>Gegeven: y=6+2 sin⁡(1/4 π(x-d))  Bij x=10 is er een maximum. De periode is 8.  Welke uitspraak klopt of welke  uitspraken kloppen er dan? 1. d=10-2=8 2. d=10+6=16  </vt:lpstr>
      <vt:lpstr>Gegeven: y=6+2 sin⁡(1/2 π(x-d))  Bij x=10 is er een minimum. Welke uitspraak klopt of welke uitspraken kloppen er dan? 1. d=10-3=7 2. d=10+3=13 3. d=10+1=11 4. d=10-1=9  </vt:lpstr>
      <vt:lpstr>Gegeven: T=19+9 sin⁡(1/6 π(t-d))  met T in ℃ en t de tijd in maanden met  t=0 op 1 juli.  De periode is 12. De laagste  temperatuur is op 1 december.  Wat kan d dan zijn?  </vt:lpstr>
      <vt:lpstr>Gegeven: T=19+9 sin⁡(1/6 π(t-d))  met T in ℃ en t de tijd in maanden met  t=0 op 1 juli.  De periode is 12. De hoogste  temperatuur is op 1 augustus.  Wat kan d dan zijn?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Els Franken-Durieux</cp:lastModifiedBy>
  <cp:revision>20</cp:revision>
  <dcterms:modified xsi:type="dcterms:W3CDTF">2025-06-11T12:58:47Z</dcterms:modified>
</cp:coreProperties>
</file>