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58" r:id="rId3"/>
    <p:sldId id="290" r:id="rId4"/>
    <p:sldId id="288" r:id="rId5"/>
    <p:sldId id="267" r:id="rId6"/>
    <p:sldId id="282" r:id="rId7"/>
    <p:sldId id="283" r:id="rId8"/>
    <p:sldId id="285" r:id="rId9"/>
    <p:sldId id="284" r:id="rId10"/>
    <p:sldId id="279" r:id="rId11"/>
    <p:sldId id="275" r:id="rId12"/>
    <p:sldId id="281" r:id="rId13"/>
    <p:sldId id="278" r:id="rId14"/>
    <p:sldId id="28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B3A"/>
    <a:srgbClr val="0085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99"/>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68F38F-A14E-4FD2-9872-3BC521A10EFD}" type="datetimeFigureOut">
              <a:rPr lang="en-US" smtClean="0"/>
              <a:t>1/28/2020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FC9735-FE0D-4870-943B-75D0891B7967}" type="slidenum">
              <a:rPr lang="en-US" smtClean="0"/>
              <a:t>‹#›</a:t>
            </a:fld>
            <a:endParaRPr lang="en-US"/>
          </a:p>
        </p:txBody>
      </p:sp>
    </p:spTree>
    <p:extLst>
      <p:ext uri="{BB962C8B-B14F-4D97-AF65-F5344CB8AC3E}">
        <p14:creationId xmlns:p14="http://schemas.microsoft.com/office/powerpoint/2010/main" val="1025195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ijn.bsl.nl/preventie-gvo-en-patientenvoorlichting/699644?fulltextView=true#Tab8"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mijn.bsl.nl/preventie-gvo-en-patientenvoorlichting/699644?fulltextView=true#Fig6"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effectLst/>
              </a:rPr>
              <a:t>In dit werkcollege staan verschillende voorlichtingsmethoden en hulpmiddelen centraal. De keuze hangt van verschillende factoren af. Bv is je voorlichting individueel of groepsgericht en/of is je voorlichting gericht op algemene voorlichting of op verandergedrag? Tijdens deze les houden een aantal twee-of drietallen een korte pitch of presentatie over de gekozen voorlichtingsmethode en eventuele hulpmiddelen.</a:t>
            </a:r>
          </a:p>
          <a:p>
            <a:r>
              <a:rPr lang="nl-NL" dirty="0" smtClean="0">
                <a:effectLst/>
              </a:rPr>
              <a:t>NB Voor de studenten G&amp;T is het inzetten van technologische/digitale voorlichtingsmethoden en hulpmiddelen verplicht!</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2</a:t>
            </a:fld>
            <a:endParaRPr lang="en-US"/>
          </a:p>
        </p:txBody>
      </p:sp>
    </p:spTree>
    <p:extLst>
      <p:ext uri="{BB962C8B-B14F-4D97-AF65-F5344CB8AC3E}">
        <p14:creationId xmlns:p14="http://schemas.microsoft.com/office/powerpoint/2010/main" val="2962787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sz="1200" kern="1200" dirty="0" smtClean="0">
                <a:solidFill>
                  <a:schemeClr val="tx1"/>
                </a:solidFill>
                <a:effectLst/>
                <a:latin typeface="+mn-lt"/>
                <a:ea typeface="+mn-ea"/>
                <a:cs typeface="+mn-cs"/>
              </a:rPr>
              <a:t>De geplaatste </a:t>
            </a:r>
            <a:r>
              <a:rPr lang="nl-NL" sz="1200" kern="1200" dirty="0" err="1" smtClean="0">
                <a:solidFill>
                  <a:schemeClr val="tx1"/>
                </a:solidFill>
                <a:effectLst/>
                <a:latin typeface="+mn-lt"/>
                <a:ea typeface="+mn-ea"/>
                <a:cs typeface="+mn-cs"/>
              </a:rPr>
              <a:t>pitches</a:t>
            </a:r>
            <a:r>
              <a:rPr lang="nl-NL" sz="1200" kern="1200" dirty="0" smtClean="0">
                <a:solidFill>
                  <a:schemeClr val="tx1"/>
                </a:solidFill>
                <a:effectLst/>
                <a:latin typeface="+mn-lt"/>
                <a:ea typeface="+mn-ea"/>
                <a:cs typeface="+mn-cs"/>
              </a:rPr>
              <a:t> worden in de les met elkaar bekeken en besproken waarbij de literatuur ernaast gelegd wordt. Past de gekozen voorlichtingsmethode en hulpmiddelen bij de doelgroep/zorgvrager uit het filmpje van de vorige les? </a:t>
            </a:r>
            <a:endParaRPr lang="en-US"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Kans is groot dat er geen </a:t>
            </a:r>
            <a:r>
              <a:rPr lang="nl-NL" sz="1200" kern="1200" dirty="0" err="1" smtClean="0">
                <a:solidFill>
                  <a:schemeClr val="tx1"/>
                </a:solidFill>
                <a:effectLst/>
                <a:latin typeface="+mn-lt"/>
                <a:ea typeface="+mn-ea"/>
                <a:cs typeface="+mn-cs"/>
              </a:rPr>
              <a:t>pitches</a:t>
            </a:r>
            <a:r>
              <a:rPr lang="nl-NL" sz="1200" kern="1200" dirty="0" smtClean="0">
                <a:solidFill>
                  <a:schemeClr val="tx1"/>
                </a:solidFill>
                <a:effectLst/>
                <a:latin typeface="+mn-lt"/>
                <a:ea typeface="+mn-ea"/>
                <a:cs typeface="+mn-cs"/>
              </a:rPr>
              <a:t> geplaatst zijn omdat het groepsopdrachten zijn. </a:t>
            </a:r>
            <a:endParaRPr lang="en-US"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Idee: laat het studenten in drie- of viertallen maken tijdens de les. Korte presentaties vinden plaats aan het eind van de les. Neem hier wel ruim de tijd voor. Wanneer je drie lesgroepen tegelijk hebt, kan niet elk groepje aan bod komen. Laat ze daarom allemaal hun pitch plaatsen in de groepswiki.</a:t>
            </a:r>
            <a:endParaRPr lang="en-US" sz="1200" kern="1200" dirty="0" smtClean="0">
              <a:solidFill>
                <a:schemeClr val="tx1"/>
              </a:solidFill>
              <a:effectLst/>
              <a:latin typeface="+mn-lt"/>
              <a:ea typeface="+mn-ea"/>
              <a:cs typeface="+mn-cs"/>
            </a:endParaRPr>
          </a:p>
          <a:p>
            <a:r>
              <a:rPr lang="nl-NL" sz="1200" kern="1200" dirty="0" smtClean="0">
                <a:solidFill>
                  <a:schemeClr val="tx1"/>
                </a:solidFill>
                <a:effectLst/>
                <a:latin typeface="+mn-lt"/>
                <a:ea typeface="+mn-ea"/>
                <a:cs typeface="+mn-cs"/>
              </a:rPr>
              <a:t>Geef studenten mee dat ze de inhoud van de pitch moeten kunnen onderbouwen vanuit de literatuur.</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12</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Terug</a:t>
            </a:r>
            <a:r>
              <a:rPr lang="nl-NL" baseline="0" dirty="0" smtClean="0"/>
              <a:t> naar de praktijk. Hoe en wanneer geef je nou </a:t>
            </a:r>
            <a:r>
              <a:rPr lang="nl-NL" baseline="0" dirty="0" err="1" smtClean="0"/>
              <a:t>patientenvoorlichting</a:t>
            </a:r>
            <a:r>
              <a:rPr lang="nl-NL" baseline="0" dirty="0" smtClean="0"/>
              <a:t>? En maak je gebruik van hulpmiddelen. Tip ga oefenen!! En vraag die </a:t>
            </a:r>
            <a:r>
              <a:rPr lang="nl-NL" baseline="0" dirty="0" err="1" smtClean="0"/>
              <a:t>patient</a:t>
            </a:r>
            <a:r>
              <a:rPr lang="nl-NL" baseline="0" dirty="0" smtClean="0"/>
              <a:t> om feedback ( graadmeter !)</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13</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14</a:t>
            </a:fld>
            <a:endParaRPr lang="en-US"/>
          </a:p>
        </p:txBody>
      </p:sp>
    </p:spTree>
    <p:extLst>
      <p:ext uri="{BB962C8B-B14F-4D97-AF65-F5344CB8AC3E}">
        <p14:creationId xmlns:p14="http://schemas.microsoft.com/office/powerpoint/2010/main" val="2810059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effectLst/>
              </a:rPr>
              <a:t>In dit werkcollege staan verschillende voorlichtingsmethoden en hulpmiddelen centraal. De keuze hangt van verschillende factoren af. Bv is je voorlichting individueel of groepsgericht en/of is je voorlichting gericht op algemene voorlichting of op verandergedrag? Tijdens deze les houden een aantal twee-of drietallen een korte pitch of presentatie over de gekozen voorlichtingsmethode en eventuele hulpmiddelen.</a:t>
            </a:r>
          </a:p>
          <a:p>
            <a:r>
              <a:rPr lang="nl-NL" dirty="0" smtClean="0">
                <a:effectLst/>
              </a:rPr>
              <a:t>NB Voor de studenten G&amp;T is het inzetten van technologische/digitale voorlichtingsmethoden en hulpmiddelen verplicht!</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4</a:t>
            </a:fld>
            <a:endParaRPr lang="en-US"/>
          </a:p>
        </p:txBody>
      </p:sp>
    </p:spTree>
    <p:extLst>
      <p:ext uri="{BB962C8B-B14F-4D97-AF65-F5344CB8AC3E}">
        <p14:creationId xmlns:p14="http://schemas.microsoft.com/office/powerpoint/2010/main" val="29627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Informatie. Feitelijke informatie geven aan de patiënt over ziekte, behandeling of verzorging. </a:t>
            </a:r>
          </a:p>
          <a:p>
            <a:r>
              <a:rPr lang="nl-NL" dirty="0" smtClean="0"/>
              <a:t>Instructie. Concrete richtlijnen of voorschriften geven die een patiënt moet opvolgen in verband met de behandeling, bijvoorbeeld medicijngebruik en ademhalingsoefeningen. </a:t>
            </a:r>
          </a:p>
          <a:p>
            <a:r>
              <a:rPr lang="nl-NL" dirty="0" smtClean="0"/>
              <a:t>Educatie. Uitleg geven over de ziekte en behandeling met het doel dat de patiënt gaat inzien wat hij zelf kan doen om beter te worden of zijn ziekte onder controle te houden. Bijvoorbeeld een patiënt met astma uitleggen wat de gevolgen kunnen zijn van het inademen van stof, met het doel dat de patiënt dit probeert te voorkomen. </a:t>
            </a:r>
          </a:p>
          <a:p>
            <a:r>
              <a:rPr lang="nl-NL" dirty="0" smtClean="0"/>
              <a:t>Begeleiding. De patiënt emotioneel ondersteunen, zodat hij zijn ziekte en de gevolgen daarvan zo goed mogelijk kan hanteren. Bijvoorbeeld een patiënt ondersteunen bij het verwerken van de diagnose kanker. </a:t>
            </a:r>
          </a:p>
          <a:p>
            <a:endParaRPr lang="nl-NL" dirty="0" smtClean="0"/>
          </a:p>
          <a:p>
            <a:r>
              <a:rPr lang="nl-NL" dirty="0" smtClean="0"/>
              <a:t>Deze vier deelfuncties van patiëntenvoorlichting zijn praktisch uitvoerbaar, zowel voor medische als voor verpleegkundige voorlichting. Zij bestrijken ook een breed gebied en kunnen door de hulpverleners als richtlijn dienen om de voorlichting zo individueel mogelijk aan te passen aan de behoeften van de patiënt. </a:t>
            </a:r>
          </a:p>
          <a:p>
            <a:endParaRPr lang="nl-NL" dirty="0" smtClean="0"/>
          </a:p>
          <a:p>
            <a:r>
              <a:rPr lang="nl-NL" dirty="0" smtClean="0"/>
              <a:t>In afbeelding </a:t>
            </a:r>
            <a:r>
              <a:rPr lang="nl-NL" dirty="0" smtClean="0">
                <a:hlinkClick r:id="rId3"/>
              </a:rPr>
              <a:t>11.8</a:t>
            </a:r>
            <a:r>
              <a:rPr lang="nl-NL" dirty="0" smtClean="0"/>
              <a:t> zijn de doelen van patiëntenvoorlichting gekoppeld aan de definitieonderdelen van patiëntenvoorlichting. Aan deze doelen kunnen we nog enkele aspecten toevoegen. Voorlichting verhoogt het vertrouwen van de patiënt in de hulpverleners en patiënten zijn over het algemeen meer tevreden over hun behandeling en verpleging wanneer zij goed voorgelicht zijn. Voorlichting beoogt tevens de therapietrouw te verhogen en </a:t>
            </a:r>
            <a:r>
              <a:rPr lang="nl-NL" dirty="0" err="1" smtClean="0"/>
              <a:t>copingreacties</a:t>
            </a:r>
            <a:r>
              <a:rPr lang="nl-NL" dirty="0" smtClean="0"/>
              <a:t> op gang te brengen. We lichten de doelen therapietrouw en coping hier apart toe</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5</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b="1" dirty="0" smtClean="0"/>
              <a:t>11.3.3.1 Therapietrouw (compliance), therapieontrouw (non-compliance)</a:t>
            </a:r>
          </a:p>
          <a:p>
            <a:r>
              <a:rPr lang="nl-NL" dirty="0" smtClean="0"/>
              <a:t>Therapietrouw en therapieontrouw zijn veel gehanteerde begrippen om aan te duiden of mensen gezondheidsadviezen al of niet correct opvolgen.</a:t>
            </a:r>
          </a:p>
          <a:p>
            <a:endParaRPr lang="nl-NL" dirty="0" smtClean="0"/>
          </a:p>
          <a:p>
            <a:r>
              <a:rPr lang="nl-NL" dirty="0" smtClean="0"/>
              <a:t>Coping is een denk- en handelwijze om bij stressvolle situaties, zoals bij ziekte, de nieuwe bedreigende situatie emotioneel te kunnen beheersen, het evenwicht te hervinden en problemen op te lossen. Er zijn verschillende </a:t>
            </a:r>
            <a:r>
              <a:rPr lang="nl-NL" dirty="0" err="1" smtClean="0"/>
              <a:t>copingstrategieën</a:t>
            </a:r>
            <a:r>
              <a:rPr lang="nl-NL" dirty="0" smtClean="0"/>
              <a:t> om alles op een rij zetten, zoals informatie zoeken, ontkennen, vermijden, zoeken naar verklaringen. Er wordt een onderscheid gemaakt tussen strategieën gericht op het probleem zelf en strategieën gericht op het verwerken van de spanning/emoties die het probleem veroorzaakt. </a:t>
            </a:r>
          </a:p>
          <a:p>
            <a:endParaRPr lang="nl-NL" dirty="0" smtClean="0"/>
          </a:p>
          <a:p>
            <a:r>
              <a:rPr lang="nl-NL" dirty="0" smtClean="0"/>
              <a:t>Bij probleemgerichte coping kan de zorgvrager actief op zoek gaan naar informatie om het probleem bij de bron aan te pakken, bijvoorbeeld een behandeling zoeken, naar oplossingen zoeken om klachten te verminderen en in een later stadium leren omgaan met mogelijke beperkingen</a:t>
            </a:r>
          </a:p>
          <a:p>
            <a:endParaRPr lang="nl-NL" dirty="0" smtClean="0"/>
          </a:p>
          <a:p>
            <a:r>
              <a:rPr lang="nl-NL" dirty="0" smtClean="0"/>
              <a:t>Bij emotiegerichte coping gaat het om strategieën die de beleving of interpretatie van de situatie beïnvloeden. Het helpt mensen om de ervaren bedreiging die de situatie oproept aan te kunnen en zich te beschermen tegen angst, ontreddering en paniek. Emotiegerichte coping kan bestaan uit: </a:t>
            </a:r>
          </a:p>
          <a:p>
            <a:r>
              <a:rPr lang="nl-NL" dirty="0" smtClean="0"/>
              <a:t>ontkennen, vermijden of afstand nemen </a:t>
            </a:r>
          </a:p>
          <a:p>
            <a:r>
              <a:rPr lang="nl-NL" dirty="0" smtClean="0"/>
              <a:t>steun zoeken bij anderen en sociale omgeving </a:t>
            </a:r>
          </a:p>
          <a:p>
            <a:r>
              <a:rPr lang="nl-NL" dirty="0" smtClean="0"/>
              <a:t>berusten en accepteren </a:t>
            </a:r>
          </a:p>
          <a:p>
            <a:r>
              <a:rPr lang="nl-NL" dirty="0" smtClean="0"/>
              <a:t>humor, zelfinstructie, positief denken. </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6</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b="1" dirty="0" smtClean="0"/>
              <a:t>11.3.4 Zorgvragers en patiëntenvoorlichting</a:t>
            </a:r>
          </a:p>
          <a:p>
            <a:r>
              <a:rPr lang="nl-NL" dirty="0" smtClean="0"/>
              <a:t>Bij de kenmerken van GVO is aangegeven dat mensen zelf verantwoordelijk zijn voor hun gezondheid. Datzelfde uitgangspunt geldt ook voor de patiënt die gebruikmaakt van gezondheidszorgvoorzieningen. De zorgvrager die gebruikmaakt van gezondheidszorgvoorzieningen bevindt zich in een andere positie dan iemand die niet ziek of direct bedreigd is door ziekte en die probeert informatie te krijgen over gezonde voeding. Ziekte is altijd een bedreiging voor het gezonde bestaan en heeft een hulpvraag tot gevolg. Dit plaatst de zorgvrager in een afhankelijke positie. Hij ondergaat onderzoeken, behandelingen en krijgt adviezen en leefregels meegedeeld. Wanneer de patiënt ook zijn zelfzorgfuncties verliest, is hij geheel aangewezen op hulp van anderen. In een dergelijke afhankelijke positie neemt iemand vaak een afwachtende en minder mondige houding aan. </a:t>
            </a:r>
          </a:p>
          <a:p>
            <a:r>
              <a:rPr lang="nl-NL" dirty="0" smtClean="0"/>
              <a:t>We kunnen constateren dat patiënten over het algemeen niet direct uit zichzelf vragen stellen, ook al bestaat er een duidelijke behoefte aan informatie. De hulpverlener moet hierop altijd alert zijn en de patiënt in zo’n situatie helpen om in zijn informatiebehoefte te voorzien. Zonder kennis en inzicht is het voor de zorgvrager niet mogelijk om samen te werken met hulpverleners en mee te werken aan zijn genezing. </a:t>
            </a:r>
          </a:p>
          <a:p>
            <a:endParaRPr lang="nl-NL" dirty="0" smtClean="0"/>
          </a:p>
          <a:p>
            <a:r>
              <a:rPr lang="nl-NL" dirty="0" smtClean="0"/>
              <a:t>Belang aan te sluiten bij de zorgvrager (ASE-model)</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7</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1. </a:t>
            </a:r>
            <a:r>
              <a:rPr lang="nl-NL" b="1" dirty="0" smtClean="0"/>
              <a:t>11.4.3.2.1 Mondelinge informatieoverdracht</a:t>
            </a:r>
          </a:p>
          <a:p>
            <a:r>
              <a:rPr lang="nl-NL" dirty="0" smtClean="0"/>
              <a:t>Hieronder vallen verschillende methoden, zoals: </a:t>
            </a:r>
          </a:p>
          <a:p>
            <a:r>
              <a:rPr lang="nl-NL" dirty="0" smtClean="0"/>
              <a:t>mondelinge uitleg </a:t>
            </a:r>
          </a:p>
          <a:p>
            <a:r>
              <a:rPr lang="nl-NL" dirty="0" smtClean="0"/>
              <a:t>mondelinge uitleg gecombineerd met het stellen van vragen </a:t>
            </a:r>
          </a:p>
          <a:p>
            <a:r>
              <a:rPr lang="nl-NL" dirty="0" smtClean="0"/>
              <a:t>probleemoplossing ( </a:t>
            </a:r>
            <a:r>
              <a:rPr lang="nl-NL" dirty="0" err="1" smtClean="0"/>
              <a:t>problemsolving</a:t>
            </a:r>
            <a:r>
              <a:rPr lang="nl-NL" dirty="0" smtClean="0"/>
              <a:t>). </a:t>
            </a:r>
          </a:p>
          <a:p>
            <a:r>
              <a:rPr lang="nl-NL" dirty="0" smtClean="0"/>
              <a:t/>
            </a:r>
            <a:br>
              <a:rPr lang="nl-NL" dirty="0" smtClean="0"/>
            </a:br>
            <a:r>
              <a:rPr lang="nl-NL" dirty="0" smtClean="0"/>
              <a:t>voorbeeld </a:t>
            </a:r>
          </a:p>
          <a:p>
            <a:r>
              <a:rPr lang="nl-NL" dirty="0" smtClean="0"/>
              <a:t>Bij mevrouw Van Schijndel, leeftijd 65 jaar, is sinds kort suikerziekte ontdekt. Ze wordt ingesteld op insuline en leert zelf spuiten met de insulinepen. Mevrouw Van Schijndel weet niet wat een hypoglykemie (te laag bloedsuikergehalte) is en hoe ze moet handelen wanneer zich dit voordoet. Een hypoglykemie is gevaarlijk, dus is het belangrijk dat zij goed weet en onthoudt wat de verschijnselen zijn en hoe ze moet handelen. </a:t>
            </a:r>
          </a:p>
          <a:p>
            <a:r>
              <a:rPr lang="nl-NL" dirty="0" smtClean="0"/>
              <a:t>De verpleegkundige legt haar de verschijnselen uit en vraagt wat ze zou doen wanneer ze dergelijke verschijnselen zou krijgen wanneer ze ergens op bezoek is. In eerste instantie weet mevrouw Van Schijndel dit niet, maar na herhaling van dezelfde verschijnselen in andere situaties met de uitleg van de verpleegkundige kan zij zelf de verschijnselen noemen en uitleggen dat ze in dergelijke situaties iets moet eten om haar bloedsuikergehalte te verhogen. </a:t>
            </a:r>
          </a:p>
          <a:p>
            <a:r>
              <a:rPr lang="nl-NL" dirty="0" err="1" smtClean="0"/>
              <a:t>Problemsolving</a:t>
            </a:r>
            <a:r>
              <a:rPr lang="nl-NL" dirty="0" smtClean="0"/>
              <a:t> is een methode om te leren een probleem op te lossen. Onder een probleem verstaan we een situatie die onverwacht kan ontstaan en waarin je handelend moet optreden, of een probleem waarvoor eventueel thuis een oplossing moet worden gevonden. Bijvoorbeeld: hoe kan een diabetespatiënt leren zelf een hypoglykemie op te lossen? </a:t>
            </a:r>
          </a:p>
          <a:p>
            <a:endParaRPr lang="nl-NL" dirty="0" smtClean="0"/>
          </a:p>
          <a:p>
            <a:r>
              <a:rPr lang="nl-NL" dirty="0" smtClean="0"/>
              <a:t>2. demonstratie, instructie, oefening</a:t>
            </a:r>
            <a:r>
              <a:rPr lang="nl-NL" baseline="0" dirty="0" smtClean="0"/>
              <a:t> rollenspel , individueel gesprek </a:t>
            </a:r>
          </a:p>
          <a:p>
            <a:endParaRPr lang="nl-NL" baseline="0" dirty="0" smtClean="0"/>
          </a:p>
          <a:p>
            <a:r>
              <a:rPr lang="nl-NL" baseline="0" dirty="0" smtClean="0"/>
              <a:t>3. </a:t>
            </a:r>
            <a:r>
              <a:rPr lang="nl-NL" b="1" dirty="0" smtClean="0"/>
              <a:t>11.4.3.3.6 Groepsgesprek</a:t>
            </a:r>
          </a:p>
          <a:p>
            <a:r>
              <a:rPr lang="nl-NL" dirty="0" smtClean="0"/>
              <a:t>Er is sprake van een groepsgesprek wanneer meer personen deelnemen aan een gesprek. Dit kan al of niet gepland gebeuren. In een lessituatie op school is een groepsgesprek een terugkerende situatie die is gericht op ontwikkeling van normen en waarden. Bij patiëntenvoorlichting kan een groepsgesprek betrekking hebben op een zelfhulpgroep buiten het ziekenhuis of een gesprek met een groep patiënten in het ziekenhuis. Doel van een groepsgesprek is om mensen met dezelfde gezondheidsstoornis te leren omgaan met de gevolgen van die stoornis op sociaal gebied, gevoelens en ervaringen te uiten en te begrijpen en leefgewoonten te leren hanteren. In ziekenhuizen worden nog niet zo vaak groepsgesprekken of voorlichtingsbijeenkomsten voor groepen georganiseerd. Deze gesprekken vinden veelal plaats buiten het ziekenhuis. Vaak gaat het initiatief hierbij uit van patiëntenverenigingen of extramurale organisaties, zoals een kruisvereniging en de integrale kankercentra. </a:t>
            </a:r>
          </a:p>
          <a:p>
            <a:r>
              <a:rPr lang="nl-NL" dirty="0" smtClean="0"/>
              <a:t>Verpleegkundigen kunnen patiënten attent maken op deze mogelijkheid en zelf gesprekken tussen patiënten stimuleren en begeleiden. </a:t>
            </a:r>
          </a:p>
          <a:p>
            <a:r>
              <a:rPr lang="nl-NL" b="1" dirty="0" smtClean="0"/>
              <a:t>11.4.3.3.7 Discussie</a:t>
            </a:r>
          </a:p>
          <a:p>
            <a:r>
              <a:rPr lang="nl-NL" dirty="0" smtClean="0"/>
              <a:t>Er bestaan veel spontane discussies tussen mensen in privé-, werk- en onderwijssituaties. Discussies worden meestal goed onthouden. Wanneer op de televisie een discussie over een actueel onderwerp plaatsvindt, praten mensen daar de volgende dagen nog vaak over. Een discussie heeft dikwijls tot gevolg dat mensen over het onderwerp gaan nadenken. Het heeft dus een soort bewustwording van een probleem of situatie tot gevolg. Bewustwording is een eerste stap tot verandering van gedachten, opvattingen en gewoonten. </a:t>
            </a:r>
          </a:p>
          <a:p>
            <a:r>
              <a:rPr lang="nl-NL" dirty="0" smtClean="0"/>
              <a:t>Bij </a:t>
            </a:r>
            <a:r>
              <a:rPr lang="nl-NL" dirty="0" err="1" smtClean="0"/>
              <a:t>gvo</a:t>
            </a:r>
            <a:r>
              <a:rPr lang="nl-NL" dirty="0" smtClean="0"/>
              <a:t> en patiëntenvoorlichting kun je discussie aanwenden om een aanzet te geven tot verandering van bepaalde voor de gezondheid belangrijke gewoonten. Door een al of niet geplande discussie kan het gebeuren dat mensen meer willen weten over het onderwerp. Ze gaan zoeken naar informatie of stellen gerichte vragen aan de verpleegkundige of arts. Een discussie kan ontstaan door een vraag te stellen of een stelling te poneren. Aanleiding kan zijn een televisieprogramma, een krantenartikel of een vraag van een patiënt. Ook folders en posters op de verpleegafdeling kunnen discussies uitlokken. </a:t>
            </a:r>
          </a:p>
          <a:p>
            <a:r>
              <a:rPr lang="nl-NL" dirty="0" smtClean="0"/>
              <a:t>Een discussie over gezondheidsaangelegenheden moet een vrijblijvend en gelijkwaardig karakter hebben, in die zin dat mensen het gevoel hebben zelf keuzen te kunnen maken en niets opgedrongen te krijgen. Begrip en respect voor de opvattingen van de patiënt zijn op hun plaats. Mensen staan eerder open voor veranderingen wanneer zij begrip ervaren, dan wanneer zij aan starre regels en opvattingen onderworpen worden. Discussies kunnen plaatsvinden in het individuele contact met de patiënt en in groepsverband. </a:t>
            </a:r>
          </a:p>
          <a:p>
            <a:r>
              <a:rPr lang="nl-NL" b="1" dirty="0" smtClean="0"/>
              <a:t>11.4.3.3.8 Counseling</a:t>
            </a:r>
          </a:p>
          <a:p>
            <a:r>
              <a:rPr lang="nl-NL" dirty="0" smtClean="0"/>
              <a:t>Counseling is een methode die ontwikkeld is in de psychotherapie. Oorspronkelijk is counseling bedoeld als methode om patiënten emotionele begeleiding te geven. Counsel betekent letterlijk raad of raadgeving. Bij patiëntenvoorlichting kan deze methode toegepast worden bij het op gang brengen en houden van </a:t>
            </a:r>
            <a:r>
              <a:rPr lang="nl-NL" dirty="0" err="1" smtClean="0"/>
              <a:t>copingreacties</a:t>
            </a:r>
            <a:r>
              <a:rPr lang="nl-NL" dirty="0" smtClean="0"/>
              <a:t>. Counseling wordt binnen GVO toegepast om gedragsveranderingen te bewerkstelligen, met name bij mensen die om welke reden dan ook dringende gezondheidsadviezen niet opvolgen of steeds terugvallen in hun oude gedrag. Counseling kan bestaan uit verschillende methoden, zoals: mondelinge informatie, discussie en gesprek, advies, feedback, hulp bij het aanleren van vaardigheden en het inschakelen van de sociale omgeving. Door de vakgroep GVO van de Universiteit Maastricht is het zogenaamde Health Counselingsmodel ontwikkeld. Bij dit model wordt vooral gebruikgemaakt van overreding, overtuiging, argumentatie en uitdaging, waarmee een beroep op het gezonde verstand van de patiënt wordt gedaan. Counseling kan worden toegepast bij een individuele patiënt en bij groepen. </a:t>
            </a:r>
          </a:p>
          <a:p>
            <a:r>
              <a:rPr lang="nl-NL" b="1" dirty="0" smtClean="0"/>
              <a:t>11.4.3.3.9 </a:t>
            </a:r>
            <a:r>
              <a:rPr lang="nl-NL" b="1" dirty="0" err="1" smtClean="0"/>
              <a:t>Modeling</a:t>
            </a:r>
            <a:endParaRPr lang="nl-NL" b="1" dirty="0" smtClean="0"/>
          </a:p>
          <a:p>
            <a:r>
              <a:rPr lang="nl-NL" dirty="0" err="1" smtClean="0"/>
              <a:t>Modeling</a:t>
            </a:r>
            <a:r>
              <a:rPr lang="nl-NL" dirty="0" smtClean="0"/>
              <a:t> is een methode waarbij de patiënt aan de hand van een voorbeeld of model iets leert. Doel hiervan is angst en onzekerheid te verminderen. Voor veel patiënten is het moeilijk zich in te leven in de gewaarwordingen of procedures van bijvoorbeeld een onderzoek of behandeling. Ook patiënten met een ziekte die veel leefregels en handelingen met zich meebrengt, kunnen baat hebben bij deze methode. Als voorbeeld kan een videoband dienen waarbij de patiënt het hele onderzoek of de behandeling te zien krijgt met de ervaringen van de gefilmde patiënt. Ook direct contact met een andere patiënt wordt gerekend tot deze methode. </a:t>
            </a:r>
          </a:p>
          <a:p>
            <a:r>
              <a:rPr lang="nl-NL" dirty="0" smtClean="0"/>
              <a:t>Het is belangrijk dat een patiënt bij deze methode goed begeleid wordt om na te gaan wat het effect van het voorbeeld is op de emotionele beleving van de patiënt. Het voorbeeld kan namelijk een andere dan de gewenste uitwerking hebben. </a:t>
            </a:r>
          </a:p>
          <a:p>
            <a:r>
              <a:rPr lang="nl-NL" dirty="0" err="1" smtClean="0"/>
              <a:t>Modeling</a:t>
            </a:r>
            <a:r>
              <a:rPr lang="nl-NL" dirty="0" smtClean="0"/>
              <a:t> wordt ook toegepast om gedragsverandering te bewerkstelligen. </a:t>
            </a:r>
          </a:p>
          <a:p>
            <a:r>
              <a:rPr lang="nl-NL" b="1" dirty="0" smtClean="0"/>
              <a:t>11.4.3.3.10 Gedragsmodificatie</a:t>
            </a:r>
          </a:p>
          <a:p>
            <a:r>
              <a:rPr lang="nl-NL" dirty="0" smtClean="0"/>
              <a:t>Gedragsmodificatie is gericht op verschillende vormen van gedrag en beslaat verschillende methoden van voorlichting. Het doel kan bijvoorbeeld zijn ontspanningsoefeningen kunnen toepassen of de techniek van zelfcontrole van het bloedsuikergehalte beheersen. </a:t>
            </a:r>
          </a:p>
          <a:p>
            <a:r>
              <a:rPr lang="nl-NL" dirty="0" smtClean="0"/>
              <a:t>Gedragsmodificatie is een methode die de eigen effectiviteit kan verhogen bij het veranderen van gezondheidsgedrag, in het bijzonder bij mensen die hun leefstijl moeten aanpassen vanwege een ziekte (bijvoorbeeld diabetes of hart- en vaatziekten). Enkele kenmerken van gedragsmodificatie zijn: </a:t>
            </a:r>
          </a:p>
          <a:p>
            <a:r>
              <a:rPr lang="nl-NL" dirty="0" smtClean="0"/>
              <a:t>de participatie van de zorgvrager in het hele plan </a:t>
            </a:r>
          </a:p>
          <a:p>
            <a:r>
              <a:rPr lang="nl-NL" dirty="0" smtClean="0"/>
              <a:t>het bekrachtigen van gedrag dat moet toenemen </a:t>
            </a:r>
          </a:p>
          <a:p>
            <a:r>
              <a:rPr lang="nl-NL" dirty="0" smtClean="0"/>
              <a:t>het niet bekrachtigen of negeren van gedrag dat moet afnemen </a:t>
            </a:r>
          </a:p>
          <a:p>
            <a:r>
              <a:rPr lang="nl-NL" dirty="0" smtClean="0"/>
              <a:t>positieve feedback geven op succesvolle resultaten </a:t>
            </a:r>
          </a:p>
          <a:p>
            <a:r>
              <a:rPr lang="nl-NL" dirty="0" smtClean="0"/>
              <a:t>onwenselijk gedrag niet bekritiseren. </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8</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Voorlichting heeft het meeste effect wanneer ze aansluit op de individuele behoeften en mogelijkheden van de patiënt en wanneer de voorlichtingsmethode aansluit op de doelen die je wilt bereiken. Je bepaalt de behoefte van de patiënt aan voorlichting wanneer er een voorlichtingsprobleem of mogelijk probleem ontstaat. </a:t>
            </a:r>
          </a:p>
          <a:p>
            <a:endParaRPr lang="nl-NL" dirty="0" smtClean="0"/>
          </a:p>
          <a:p>
            <a:r>
              <a:rPr lang="nl-NL" dirty="0" smtClean="0"/>
              <a:t>overdragen van kennis, het aanleren van vaardigheden en het beïnvloeden van gedrag. De methode die je hanteert, moet zoveel mogelijk aansluiten op de doelen die je nastreeft. Praktisch gezien betekent dit bijvoorbeeld dat een patiënt die na een spataderoperatie moet leren een elastische kous aan te leggen, eerst een demonstratie krijgt en het vervolgens met aanwijzingen zelf gaat doen. Voordat zij dit gaat doen, krijgt zij een uitleg over het doel en de werking van een elastische kous. Dit zijn al twee verschillende methoden van voorlichting gericht op kennis en vaardigheden. </a:t>
            </a:r>
          </a:p>
          <a:p>
            <a:endParaRPr lang="nl-NL" dirty="0" smtClean="0"/>
          </a:p>
          <a:p>
            <a:r>
              <a:rPr lang="nl-NL" dirty="0" smtClean="0"/>
              <a:t>Veel voorlichting aan patiënten wordt mondeling gegeven, hetgeen nogal eens leidt tot eenrichtingsverkeer. De verpleegkundige vertelt en de patiënt luistert. Als de patiënt vragen heeft, kan hij die stellen. Het effect van mondelinge voorlichting op het onthouden is niet erg groot. Het is goed om je te realiseren dat hoe actiever de patiënt is tijdens de voorlichting, hoe groter de kans is dat hij de gegeven informatie ook onthoudt.</a:t>
            </a: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9</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Een gesprek met een patiënt is een belangrijk middel tot persoonlijk contact. Je kunt hierbij je betrokkenheid met de patiënt tonen en de patiënt kan zijn vragen en gevoelens over allerlei zaken uiten. Een individueel gesprek is de basis voor een goede verstandhouding met de patiënt. Dat is op zich weer een voorwaarde voor een mogelijke gedragsverandering, zoals de aanpassing aan een andere leefstijl of het opvolgen van gezondheidsadviezen. Een gesprek biedt de mogelijkheid om de ervaringen van de patiënt met de verkregen informatie te verkennen en om de patiënt te helpen met het ordenen en interpreteren van informatie. Een individueel gesprek kan ook bijdragen aan vermindering van angst en onzekerheid. Eventuele misvattingen kunnen door een gesprek gecorrigeerd worden. </a:t>
            </a:r>
          </a:p>
          <a:p>
            <a:r>
              <a:rPr lang="nl-NL" dirty="0" smtClean="0"/>
              <a:t>Voorwaarden voor een goed gesprek zijn: voldoende privacy, de patiënt geeft aan er behoefte aan te hebben en er is sprake van een vertrouwensbasis tussen patiënt en verpleegkundige. Voor het individuele voorlichtingsgesprek is door het </a:t>
            </a:r>
            <a:r>
              <a:rPr lang="nl-NL" dirty="0" err="1" smtClean="0"/>
              <a:t>nigz</a:t>
            </a:r>
            <a:r>
              <a:rPr lang="nl-NL" dirty="0" smtClean="0"/>
              <a:t> de voorlichtingspijl ontwikkeld (afb. </a:t>
            </a:r>
            <a:r>
              <a:rPr lang="nl-NL" dirty="0" smtClean="0">
                <a:hlinkClick r:id="rId3"/>
              </a:rPr>
              <a:t>11.10</a:t>
            </a:r>
            <a:r>
              <a:rPr lang="nl-NL" dirty="0" smtClean="0"/>
              <a:t>). </a:t>
            </a:r>
          </a:p>
          <a:p>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10</a:t>
            </a:fld>
            <a:endParaRPr lang="en-US"/>
          </a:p>
        </p:txBody>
      </p:sp>
    </p:spTree>
    <p:extLst>
      <p:ext uri="{BB962C8B-B14F-4D97-AF65-F5344CB8AC3E}">
        <p14:creationId xmlns:p14="http://schemas.microsoft.com/office/powerpoint/2010/main" val="1377085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Film: hoe zou je de</a:t>
            </a:r>
            <a:r>
              <a:rPr lang="nl-NL" baseline="0" dirty="0" smtClean="0"/>
              <a:t> argumenten in de film kunnen gebruiken bij </a:t>
            </a:r>
            <a:r>
              <a:rPr lang="nl-NL" baseline="0" dirty="0" err="1" smtClean="0"/>
              <a:t>intervention</a:t>
            </a:r>
            <a:r>
              <a:rPr lang="nl-NL" baseline="0" dirty="0" smtClean="0"/>
              <a:t> </a:t>
            </a:r>
            <a:r>
              <a:rPr lang="nl-NL" baseline="0" dirty="0" err="1" smtClean="0"/>
              <a:t>mapping</a:t>
            </a:r>
            <a:r>
              <a:rPr lang="en-US" dirty="0" err="1" smtClean="0"/>
              <a:t>schriftelijke</a:t>
            </a:r>
            <a:r>
              <a:rPr lang="en-US" dirty="0" smtClean="0"/>
              <a:t> </a:t>
            </a:r>
            <a:r>
              <a:rPr lang="en-US" dirty="0" err="1" smtClean="0"/>
              <a:t>hulpmiddelen</a:t>
            </a:r>
            <a:r>
              <a:rPr lang="en-US" dirty="0" smtClean="0"/>
              <a:t>, </a:t>
            </a:r>
            <a:r>
              <a:rPr lang="en-US" dirty="0" err="1" smtClean="0"/>
              <a:t>zoals</a:t>
            </a:r>
            <a:r>
              <a:rPr lang="en-US" dirty="0" smtClean="0"/>
              <a:t> folders, stencils </a:t>
            </a:r>
            <a:r>
              <a:rPr lang="en-US" dirty="0" err="1" smtClean="0"/>
              <a:t>en</a:t>
            </a:r>
            <a:r>
              <a:rPr lang="en-US" dirty="0" smtClean="0"/>
              <a:t> </a:t>
            </a:r>
            <a:r>
              <a:rPr lang="en-US" dirty="0" err="1" smtClean="0"/>
              <a:t>boeken</a:t>
            </a:r>
            <a:r>
              <a:rPr lang="en-US" dirty="0" smtClean="0"/>
              <a:t> </a:t>
            </a:r>
          </a:p>
          <a:p>
            <a:r>
              <a:rPr lang="en-US" dirty="0" smtClean="0"/>
              <a:t>audio </a:t>
            </a:r>
            <a:r>
              <a:rPr lang="en-US" dirty="0" err="1" smtClean="0"/>
              <a:t>en</a:t>
            </a:r>
            <a:r>
              <a:rPr lang="en-US" dirty="0" smtClean="0"/>
              <a:t>/of </a:t>
            </a:r>
            <a:r>
              <a:rPr lang="en-US" dirty="0" err="1" smtClean="0"/>
              <a:t>visuele</a:t>
            </a:r>
            <a:r>
              <a:rPr lang="en-US" dirty="0" smtClean="0"/>
              <a:t> </a:t>
            </a:r>
            <a:r>
              <a:rPr lang="en-US" dirty="0" err="1" smtClean="0"/>
              <a:t>hulpmiddelen</a:t>
            </a:r>
            <a:r>
              <a:rPr lang="en-US" dirty="0" smtClean="0"/>
              <a:t>, </a:t>
            </a:r>
            <a:r>
              <a:rPr lang="en-US" dirty="0" err="1" smtClean="0"/>
              <a:t>zoals</a:t>
            </a:r>
            <a:r>
              <a:rPr lang="en-US" dirty="0" smtClean="0"/>
              <a:t> </a:t>
            </a:r>
            <a:r>
              <a:rPr lang="en-US" dirty="0" err="1" smtClean="0"/>
              <a:t>tekeningen</a:t>
            </a:r>
            <a:r>
              <a:rPr lang="en-US" dirty="0" smtClean="0"/>
              <a:t>, </a:t>
            </a:r>
            <a:r>
              <a:rPr lang="en-US" dirty="0" err="1" smtClean="0"/>
              <a:t>foto’s</a:t>
            </a:r>
            <a:r>
              <a:rPr lang="en-US" dirty="0" smtClean="0"/>
              <a:t>, </a:t>
            </a:r>
            <a:r>
              <a:rPr lang="en-US" dirty="0" err="1" smtClean="0"/>
              <a:t>dia’s</a:t>
            </a:r>
            <a:r>
              <a:rPr lang="en-US" dirty="0" smtClean="0"/>
              <a:t>, </a:t>
            </a:r>
            <a:r>
              <a:rPr lang="en-US" dirty="0" err="1" smtClean="0"/>
              <a:t>videofilms</a:t>
            </a:r>
            <a:r>
              <a:rPr lang="en-US" dirty="0" smtClean="0"/>
              <a:t> </a:t>
            </a:r>
            <a:r>
              <a:rPr lang="en-US" dirty="0" err="1" smtClean="0"/>
              <a:t>en</a:t>
            </a:r>
            <a:r>
              <a:rPr lang="en-US" dirty="0" smtClean="0"/>
              <a:t> </a:t>
            </a:r>
            <a:r>
              <a:rPr lang="en-US" dirty="0" err="1" smtClean="0"/>
              <a:t>geluidscassettes</a:t>
            </a:r>
            <a:r>
              <a:rPr lang="en-US" dirty="0" smtClean="0"/>
              <a:t> </a:t>
            </a:r>
          </a:p>
          <a:p>
            <a:r>
              <a:rPr lang="en-US" dirty="0" err="1" smtClean="0"/>
              <a:t>multimediale</a:t>
            </a:r>
            <a:r>
              <a:rPr lang="en-US" dirty="0" smtClean="0"/>
              <a:t> </a:t>
            </a:r>
            <a:r>
              <a:rPr lang="en-US" dirty="0" err="1" smtClean="0"/>
              <a:t>hulpmiddelen</a:t>
            </a:r>
            <a:r>
              <a:rPr lang="en-US" dirty="0" smtClean="0"/>
              <a:t>, </a:t>
            </a:r>
            <a:r>
              <a:rPr lang="en-US" dirty="0" err="1" smtClean="0"/>
              <a:t>zoals</a:t>
            </a:r>
            <a:r>
              <a:rPr lang="en-US" dirty="0" smtClean="0"/>
              <a:t> internet, </a:t>
            </a:r>
            <a:r>
              <a:rPr lang="en-US" dirty="0" err="1" smtClean="0"/>
              <a:t>cd-rom</a:t>
            </a:r>
            <a:r>
              <a:rPr lang="en-US" dirty="0" smtClean="0"/>
              <a:t>, cd-</a:t>
            </a:r>
            <a:r>
              <a:rPr lang="en-US" dirty="0" err="1" smtClean="0"/>
              <a:t>i</a:t>
            </a:r>
            <a:r>
              <a:rPr lang="en-US" dirty="0" smtClean="0"/>
              <a:t>, </a:t>
            </a:r>
            <a:r>
              <a:rPr lang="en-US" dirty="0" err="1" smtClean="0"/>
              <a:t>computergestuurde</a:t>
            </a:r>
            <a:r>
              <a:rPr lang="en-US" dirty="0" smtClean="0"/>
              <a:t> </a:t>
            </a:r>
            <a:r>
              <a:rPr lang="en-US" dirty="0" err="1" smtClean="0"/>
              <a:t>programma’s</a:t>
            </a:r>
            <a:r>
              <a:rPr lang="en-US" dirty="0" smtClean="0"/>
              <a:t> </a:t>
            </a:r>
          </a:p>
          <a:p>
            <a:r>
              <a:rPr lang="en-US" dirty="0" err="1" smtClean="0"/>
              <a:t>demonstratie</a:t>
            </a:r>
            <a:r>
              <a:rPr lang="en-US" dirty="0" smtClean="0"/>
              <a:t>- </a:t>
            </a:r>
            <a:r>
              <a:rPr lang="en-US" dirty="0" err="1" smtClean="0"/>
              <a:t>en</a:t>
            </a:r>
            <a:r>
              <a:rPr lang="en-US" dirty="0" smtClean="0"/>
              <a:t> </a:t>
            </a:r>
            <a:r>
              <a:rPr lang="en-US" dirty="0" err="1" smtClean="0"/>
              <a:t>oefenmateriaal</a:t>
            </a:r>
            <a:r>
              <a:rPr lang="en-US" dirty="0" smtClean="0"/>
              <a:t>, </a:t>
            </a:r>
            <a:r>
              <a:rPr lang="en-US" dirty="0" err="1" smtClean="0"/>
              <a:t>zoals</a:t>
            </a:r>
            <a:r>
              <a:rPr lang="en-US" dirty="0" smtClean="0"/>
              <a:t> </a:t>
            </a:r>
            <a:r>
              <a:rPr lang="en-US" dirty="0" err="1" smtClean="0"/>
              <a:t>verbandmiddelen</a:t>
            </a:r>
            <a:r>
              <a:rPr lang="en-US" dirty="0" smtClean="0"/>
              <a:t>, </a:t>
            </a:r>
            <a:r>
              <a:rPr lang="en-US" dirty="0" err="1" smtClean="0"/>
              <a:t>anatomische</a:t>
            </a:r>
            <a:r>
              <a:rPr lang="en-US" dirty="0" smtClean="0"/>
              <a:t> </a:t>
            </a:r>
            <a:r>
              <a:rPr lang="en-US" dirty="0" err="1" smtClean="0"/>
              <a:t>modellen</a:t>
            </a:r>
            <a:r>
              <a:rPr lang="en-US" dirty="0" smtClean="0"/>
              <a:t> </a:t>
            </a:r>
            <a:r>
              <a:rPr lang="en-US" dirty="0" err="1" smtClean="0"/>
              <a:t>en</a:t>
            </a:r>
            <a:r>
              <a:rPr lang="en-US" dirty="0" smtClean="0"/>
              <a:t> </a:t>
            </a:r>
            <a:r>
              <a:rPr lang="en-US" dirty="0" err="1" smtClean="0"/>
              <a:t>verpleeghulpmiddelen</a:t>
            </a:r>
            <a:r>
              <a:rPr lang="en-US"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nl-NL"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nl-NL" dirty="0" smtClean="0"/>
              <a:t>Hulpmiddelen worden vaak als een voorlichtingsmethode op zich gezien. In patiëntenvoorlichtingsboeken en -artikelen worden ze veelal als zodanig beschreven. Binnen de onderwijskunde worden hulpmiddelen echter niet beschouwd als onderwijsmethode (didactische werkvorm) maar als hulpmiddel ter aanvulling of ondersteuning van lesmethoden. Er zit een groot nadeel aan het beschouwen van het gebruik van hulpmiddelen als voorlichtingsmethode. De hulpmiddelen dreigen dan in de plaats te komen van het persoonlijke contact en gesprek tussen hulpverlener en patiënt. Met andere woorden: de voorlichting dreigt afgeschoven te worden naar folders en videobanden. </a:t>
            </a:r>
          </a:p>
          <a:p>
            <a:pPr marL="0" marR="0" indent="0" algn="l" defTabSz="914400" rtl="0" eaLnBrk="1" fontAlgn="auto" latinLnBrk="0" hangingPunct="1">
              <a:lnSpc>
                <a:spcPct val="100000"/>
              </a:lnSpc>
              <a:spcBef>
                <a:spcPts val="0"/>
              </a:spcBef>
              <a:spcAft>
                <a:spcPts val="0"/>
              </a:spcAft>
              <a:buClrTx/>
              <a:buSzTx/>
              <a:buFontTx/>
              <a:buNone/>
              <a:tabLst/>
              <a:defRPr/>
            </a:pPr>
            <a:endParaRPr lang="nl-NL" dirty="0" smtClean="0"/>
          </a:p>
          <a:p>
            <a:r>
              <a:rPr lang="nl-NL" b="1" dirty="0" smtClean="0"/>
              <a:t>11.4.3.5 Effecten van het gebruik van hulpmiddelen</a:t>
            </a:r>
          </a:p>
          <a:p>
            <a:r>
              <a:rPr lang="nl-NL" dirty="0" smtClean="0"/>
              <a:t>Hulpmiddelen hebben over het algemeen positieve effecten, mits ze op de juiste manier en op het juiste moment gebruikt worden. Over het algemeen geldt dat voorlichtingshulpmiddelen: </a:t>
            </a:r>
          </a:p>
          <a:p>
            <a:r>
              <a:rPr lang="nl-NL" dirty="0" smtClean="0"/>
              <a:t>de belangstelling van mensen voor hun gezondheid, ziekte of behandeling opwekken </a:t>
            </a:r>
          </a:p>
          <a:p>
            <a:r>
              <a:rPr lang="nl-NL" dirty="0" smtClean="0"/>
              <a:t>stimuleren tot het stellen van vragen </a:t>
            </a:r>
          </a:p>
          <a:p>
            <a:r>
              <a:rPr lang="nl-NL" dirty="0" smtClean="0"/>
              <a:t>informatie verduidelijken en inzichtelijk maken </a:t>
            </a:r>
          </a:p>
          <a:p>
            <a:r>
              <a:rPr lang="nl-NL" dirty="0" smtClean="0"/>
              <a:t>het onthouden van informatie bevorderen </a:t>
            </a:r>
          </a:p>
          <a:p>
            <a:r>
              <a:rPr lang="nl-NL" dirty="0" smtClean="0"/>
              <a:t>de inleving in situaties bewerkstelligen</a:t>
            </a:r>
          </a:p>
          <a:p>
            <a:pPr marL="0" marR="0" indent="0" algn="l" defTabSz="914400" rtl="0" eaLnBrk="1" fontAlgn="auto" latinLnBrk="0" hangingPunct="1">
              <a:lnSpc>
                <a:spcPct val="100000"/>
              </a:lnSpc>
              <a:spcBef>
                <a:spcPts val="0"/>
              </a:spcBef>
              <a:spcAft>
                <a:spcPts val="0"/>
              </a:spcAft>
              <a:buClrTx/>
              <a:buSzTx/>
              <a:buFontTx/>
              <a:buNone/>
              <a:tabLst/>
              <a:defRPr/>
            </a:pPr>
            <a:endParaRPr lang="nl-NL" dirty="0" smtClean="0"/>
          </a:p>
          <a:p>
            <a:r>
              <a:rPr lang="nl-NL" dirty="0" smtClean="0"/>
              <a:t>Er zijn ook nadelen verbonden aan het gebruik van hulpmiddelen. Met name het persoonlijke contact tussen hulpverlener en patiënt kan verminderen wanneer er bijvoorbeeld door tijdgebrek gebruik van hulpmiddelen wordt gemaakt. </a:t>
            </a:r>
          </a:p>
          <a:p>
            <a:r>
              <a:rPr lang="nl-NL" dirty="0" smtClean="0"/>
              <a:t>‘Leest u de folder maar vast door’, of ‘U kunt kijken naar een videoband, daar staat de meeste informatie op, en als u vragen hebt dan kunt u ze altijd stellen’, zijn voorbeelden van onpersoonlijke voorlichting. Deze gang van zaken zal de patiënt niet stimuleren tot het stellen van vragen, laat staan dat hij dan de informatie beter begrijpt of onthoudt. Een ander nadeel is dat het gebruik van hulpmiddelen in een ziekenhuis een eigen leven gaat leiden. De aandacht voor werkelijke voorlichtingsproblemen kan op een zijspoor terechtkomen. De kans bestaat dat er niets verandert aan de situatie waarover patiënten klachten hebben. Kort gezegd: het gebruik van folders of videobanden op zich leidt niet tot verbetering van de voorlichtingssituatie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5FC9735-FE0D-4870-943B-75D0891B7967}" type="slidenum">
              <a:rPr lang="en-US" smtClean="0"/>
              <a:t>11</a:t>
            </a:fld>
            <a:endParaRPr lang="en-US"/>
          </a:p>
        </p:txBody>
      </p:sp>
    </p:spTree>
    <p:extLst>
      <p:ext uri="{BB962C8B-B14F-4D97-AF65-F5344CB8AC3E}">
        <p14:creationId xmlns:p14="http://schemas.microsoft.com/office/powerpoint/2010/main" val="1377085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71035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887804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353472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el en object">
    <p:spTree>
      <p:nvGrpSpPr>
        <p:cNvPr id="1" name=""/>
        <p:cNvGrpSpPr/>
        <p:nvPr/>
      </p:nvGrpSpPr>
      <p:grpSpPr>
        <a:xfrm>
          <a:off x="0" y="0"/>
          <a:ext cx="0" cy="0"/>
          <a:chOff x="0" y="0"/>
          <a:chExt cx="0" cy="0"/>
        </a:xfrm>
      </p:grpSpPr>
      <p:pic>
        <p:nvPicPr>
          <p:cNvPr id="4" name="Picture 2" descr="SAX_PPT_UAS_Achtergr6.jpg                                      000B06A7 VIAServer                      7C268895:"/>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b="10670"/>
          <a:stretch>
            <a:fillRect/>
          </a:stretch>
        </p:blipFill>
        <p:spPr bwMode="auto">
          <a:xfrm>
            <a:off x="0" y="2"/>
            <a:ext cx="9144000" cy="612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2778826" y="274638"/>
            <a:ext cx="6044541" cy="1143000"/>
          </a:xfrm>
        </p:spPr>
        <p:txBody>
          <a:bodyPr/>
          <a:lstStyle>
            <a:lvl1pPr>
              <a:defRPr sz="2400">
                <a:solidFill>
                  <a:schemeClr val="bg1"/>
                </a:solidFill>
                <a:latin typeface="Lucida Sans Unicode" pitchFamily="34" charset="0"/>
                <a:cs typeface="Lucida Sans Unicode" pitchFamily="34" charset="0"/>
              </a:defRPr>
            </a:lvl1pPr>
          </a:lstStyle>
          <a:p>
            <a:r>
              <a:rPr lang="en-US" dirty="0" err="1" smtClean="0"/>
              <a:t>Titelstijl</a:t>
            </a:r>
            <a:r>
              <a:rPr lang="en-US" dirty="0" smtClean="0"/>
              <a:t> van model </a:t>
            </a:r>
            <a:r>
              <a:rPr lang="en-US" dirty="0" err="1" smtClean="0"/>
              <a:t>bewerken</a:t>
            </a:r>
            <a:endParaRPr lang="nl-NL" dirty="0"/>
          </a:p>
        </p:txBody>
      </p:sp>
      <p:sp>
        <p:nvSpPr>
          <p:cNvPr id="8" name="Tijdelijke aanduiding voor inhoud 2"/>
          <p:cNvSpPr>
            <a:spLocks noGrp="1"/>
          </p:cNvSpPr>
          <p:nvPr>
            <p:ph idx="10"/>
          </p:nvPr>
        </p:nvSpPr>
        <p:spPr>
          <a:xfrm>
            <a:off x="467544" y="1600202"/>
            <a:ext cx="8355822" cy="4525963"/>
          </a:xfrm>
        </p:spPr>
        <p:txBody>
          <a:bodyPr/>
          <a:lstStyle>
            <a:lvl1pPr>
              <a:defRPr sz="2100">
                <a:latin typeface="Lucida Sans Unicode" pitchFamily="34" charset="0"/>
                <a:cs typeface="Lucida Sans Unicode" pitchFamily="34" charset="0"/>
              </a:defRPr>
            </a:lvl1pPr>
            <a:lvl2pPr>
              <a:defRPr sz="1800">
                <a:latin typeface="Lucida Sans Unicode" pitchFamily="34" charset="0"/>
                <a:cs typeface="Lucida Sans Unicode" pitchFamily="34" charset="0"/>
              </a:defRPr>
            </a:lvl2pPr>
            <a:lvl3pPr>
              <a:defRPr sz="1800">
                <a:latin typeface="Lucida Sans Unicode" pitchFamily="34" charset="0"/>
                <a:cs typeface="Lucida Sans Unicode" pitchFamily="34" charset="0"/>
              </a:defRPr>
            </a:lvl3pPr>
            <a:lvl4pPr>
              <a:defRPr sz="1500">
                <a:latin typeface="Lucida Sans Unicode" pitchFamily="34" charset="0"/>
                <a:cs typeface="Lucida Sans Unicode" pitchFamily="34" charset="0"/>
              </a:defRPr>
            </a:lvl4pPr>
            <a:lvl5pPr>
              <a:defRPr sz="1500">
                <a:latin typeface="Lucida Sans Unicode" pitchFamily="34" charset="0"/>
                <a:cs typeface="Lucida Sans Unicode" pitchFamily="34" charset="0"/>
              </a:defRPr>
            </a:lvl5p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en-US" dirty="0"/>
          </a:p>
        </p:txBody>
      </p:sp>
    </p:spTree>
    <p:extLst>
      <p:ext uri="{BB962C8B-B14F-4D97-AF65-F5344CB8AC3E}">
        <p14:creationId xmlns:p14="http://schemas.microsoft.com/office/powerpoint/2010/main" val="340580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7BD852-0A7C-46AD-AFF3-5AA618C2A65A}"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136563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7BD852-0A7C-46AD-AFF3-5AA618C2A65A}" type="datetimeFigureOut">
              <a:rPr lang="en-US" smtClean="0"/>
              <a:t>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1755496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BD852-0A7C-46AD-AFF3-5AA618C2A65A}"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420686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7BD852-0A7C-46AD-AFF3-5AA618C2A65A}" type="datetimeFigureOut">
              <a:rPr lang="en-US" smtClean="0"/>
              <a:t>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9192236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7BD852-0A7C-46AD-AFF3-5AA618C2A65A}" type="datetimeFigureOut">
              <a:rPr lang="en-US" smtClean="0"/>
              <a:t>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1261530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7BD852-0A7C-46AD-AFF3-5AA618C2A65A}" type="datetimeFigureOut">
              <a:rPr lang="en-US" smtClean="0"/>
              <a:t>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4079423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BD852-0A7C-46AD-AFF3-5AA618C2A65A}"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387344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7BD852-0A7C-46AD-AFF3-5AA618C2A65A}" type="datetimeFigureOut">
              <a:rPr lang="en-US" smtClean="0"/>
              <a:t>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AB2E81-3D0A-4899-8BC4-841EB4C2A56D}" type="slidenum">
              <a:rPr lang="en-US" smtClean="0"/>
              <a:t>‹#›</a:t>
            </a:fld>
            <a:endParaRPr lang="en-US"/>
          </a:p>
        </p:txBody>
      </p:sp>
    </p:spTree>
    <p:extLst>
      <p:ext uri="{BB962C8B-B14F-4D97-AF65-F5344CB8AC3E}">
        <p14:creationId xmlns:p14="http://schemas.microsoft.com/office/powerpoint/2010/main" val="2443536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BD852-0A7C-46AD-AFF3-5AA618C2A65A}" type="datetimeFigureOut">
              <a:rPr lang="en-US" smtClean="0"/>
              <a:t>1/28/2020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AB2E81-3D0A-4899-8BC4-841EB4C2A56D}" type="slidenum">
              <a:rPr lang="en-US" smtClean="0"/>
              <a:t>‹#›</a:t>
            </a:fld>
            <a:endParaRPr lang="en-US"/>
          </a:p>
        </p:txBody>
      </p:sp>
    </p:spTree>
    <p:extLst>
      <p:ext uri="{BB962C8B-B14F-4D97-AF65-F5344CB8AC3E}">
        <p14:creationId xmlns:p14="http://schemas.microsoft.com/office/powerpoint/2010/main" val="1645231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hyperlink" Target="mailto:m.f.basse@saxion.n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kahoot.com/" TargetMode="Externa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3227388" y="1185863"/>
            <a:ext cx="3671887" cy="43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2000">
                <a:solidFill>
                  <a:schemeClr val="bg1"/>
                </a:solidFill>
                <a:latin typeface="Auto1 Regular" pitchFamily="-84" charset="0"/>
              </a:rPr>
              <a:t>Met de ondertitel</a:t>
            </a:r>
            <a:endParaRPr lang="en-US" altLang="en-US" sz="1600">
              <a:solidFill>
                <a:schemeClr val="bg1"/>
              </a:solidFill>
              <a:latin typeface="Auto1 Regular" pitchFamily="-84" charset="0"/>
            </a:endParaRPr>
          </a:p>
        </p:txBody>
      </p:sp>
      <p:sp>
        <p:nvSpPr>
          <p:cNvPr id="6147" name="Text Box 4"/>
          <p:cNvSpPr txBox="1">
            <a:spLocks noChangeArrowheads="1"/>
          </p:cNvSpPr>
          <p:nvPr/>
        </p:nvSpPr>
        <p:spPr bwMode="auto">
          <a:xfrm>
            <a:off x="3227388" y="687388"/>
            <a:ext cx="4375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000">
                <a:solidFill>
                  <a:schemeClr val="bg1"/>
                </a:solidFill>
                <a:latin typeface="Auto1 Bold" pitchFamily="-84" charset="0"/>
              </a:rPr>
              <a:t>Plaats hier de titelkop</a:t>
            </a:r>
            <a:endParaRPr lang="en-US" altLang="en-US" sz="1800">
              <a:latin typeface="Arial" pitchFamily="34" charset="0"/>
            </a:endParaRPr>
          </a:p>
        </p:txBody>
      </p:sp>
      <p:pic>
        <p:nvPicPr>
          <p:cNvPr id="6148" name="Picture 1" descr="SAX_PPT_NL_RGB_Achtergrond5.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338" y="19981"/>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56000" y="2350800"/>
            <a:ext cx="6400800" cy="1753200"/>
          </a:xfrm>
        </p:spPr>
        <p:txBody>
          <a:bodyPr>
            <a:normAutofit/>
          </a:bodyPr>
          <a:lstStyle/>
          <a:p>
            <a:r>
              <a:rPr lang="nl-NL" sz="2400" b="0" i="1" dirty="0" smtClean="0">
                <a:solidFill>
                  <a:schemeClr val="bg1"/>
                </a:solidFill>
                <a:latin typeface="Lucida Sans Unicode" panose="020B0602030504020204" pitchFamily="34" charset="0"/>
                <a:cs typeface="Lucida Sans Unicode" panose="020B0602030504020204" pitchFamily="34" charset="0"/>
              </a:rPr>
              <a:t>Les 1.9 ‘</a:t>
            </a:r>
            <a:r>
              <a:rPr lang="en-US" sz="2400" b="0" dirty="0" err="1">
                <a:solidFill>
                  <a:schemeClr val="bg1"/>
                </a:solidFill>
              </a:rPr>
              <a:t>Voorlichtingsmethoden</a:t>
            </a:r>
            <a:r>
              <a:rPr lang="en-US" sz="2400" b="0" dirty="0">
                <a:solidFill>
                  <a:schemeClr val="bg1"/>
                </a:solidFill>
              </a:rPr>
              <a:t> </a:t>
            </a:r>
            <a:r>
              <a:rPr lang="en-US" sz="2400" b="0" dirty="0" err="1">
                <a:solidFill>
                  <a:schemeClr val="bg1"/>
                </a:solidFill>
              </a:rPr>
              <a:t>en</a:t>
            </a:r>
            <a:r>
              <a:rPr lang="en-US" sz="2400" b="0" dirty="0">
                <a:solidFill>
                  <a:schemeClr val="bg1"/>
                </a:solidFill>
              </a:rPr>
              <a:t> </a:t>
            </a:r>
            <a:r>
              <a:rPr lang="en-US" sz="2400" b="0" dirty="0" err="1" smtClean="0">
                <a:solidFill>
                  <a:schemeClr val="bg1"/>
                </a:solidFill>
              </a:rPr>
              <a:t>hulpmiddelen</a:t>
            </a:r>
            <a:r>
              <a:rPr lang="nl-NL" sz="2400" b="0" i="1" dirty="0" smtClean="0">
                <a:solidFill>
                  <a:schemeClr val="bg1"/>
                </a:solidFill>
                <a:latin typeface="Lucida Sans Unicode" panose="020B0602030504020204" pitchFamily="34" charset="0"/>
                <a:cs typeface="Lucida Sans Unicode" panose="020B0602030504020204" pitchFamily="34" charset="0"/>
              </a:rPr>
              <a:t>’</a:t>
            </a:r>
            <a:endParaRPr lang="en-US" sz="2400" b="0" i="1" dirty="0">
              <a:solidFill>
                <a:schemeClr val="bg1"/>
              </a:solidFill>
              <a:latin typeface="Lucida Sans Unicode" panose="020B0602030504020204" pitchFamily="34" charset="0"/>
              <a:cs typeface="Lucida Sans Unicode" panose="020B0602030504020204" pitchFamily="34" charset="0"/>
            </a:endParaRPr>
          </a:p>
        </p:txBody>
      </p:sp>
      <p:sp>
        <p:nvSpPr>
          <p:cNvPr id="3" name="Text Placeholder 2"/>
          <p:cNvSpPr>
            <a:spLocks noGrp="1"/>
          </p:cNvSpPr>
          <p:nvPr>
            <p:ph type="body" idx="1"/>
          </p:nvPr>
        </p:nvSpPr>
        <p:spPr>
          <a:xfrm>
            <a:off x="2556000" y="1267200"/>
            <a:ext cx="6192000" cy="1080000"/>
          </a:xfrm>
        </p:spPr>
        <p:txBody>
          <a:bodyPr>
            <a:normAutofit fontScale="92500" lnSpcReduction="10000"/>
          </a:bodyPr>
          <a:lstStyle/>
          <a:p>
            <a:r>
              <a:rPr lang="nl-NL" sz="3600" b="1" dirty="0" smtClean="0">
                <a:solidFill>
                  <a:schemeClr val="bg1"/>
                </a:solidFill>
                <a:latin typeface="Lucida Sans Unicode" panose="020B0602030504020204" pitchFamily="34" charset="0"/>
                <a:cs typeface="Lucida Sans Unicode" panose="020B0602030504020204" pitchFamily="34" charset="0"/>
              </a:rPr>
              <a:t>Gezondheidsbevordering &amp; Preventie</a:t>
            </a:r>
            <a:endParaRPr lang="en-US" sz="3600" b="1" dirty="0">
              <a:solidFill>
                <a:schemeClr val="bg1"/>
              </a:solidFill>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2505735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Voor- en nadelen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a:bodyPr>
          <a:lstStyle/>
          <a:p>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
        <p:nvSpPr>
          <p:cNvPr id="4" name="Rectangle 3"/>
          <p:cNvSpPr/>
          <p:nvPr/>
        </p:nvSpPr>
        <p:spPr>
          <a:xfrm>
            <a:off x="323528" y="4437112"/>
            <a:ext cx="4320480" cy="1938992"/>
          </a:xfrm>
          <a:prstGeom prst="rect">
            <a:avLst/>
          </a:prstGeom>
        </p:spPr>
        <p:txBody>
          <a:bodyPr wrap="square">
            <a:spAutoFit/>
          </a:bodyPr>
          <a:lstStyle/>
          <a:p>
            <a:r>
              <a:rPr lang="nl-NL" sz="1200" dirty="0"/>
              <a:t>Patiënten onthouden over een bepaalde periode gemiddeld maar een beperkt deel, namelijk: </a:t>
            </a:r>
            <a:endParaRPr lang="nl-NL" sz="1200" dirty="0" smtClean="0"/>
          </a:p>
          <a:p>
            <a:endParaRPr lang="nl-NL" sz="1200" dirty="0"/>
          </a:p>
          <a:p>
            <a:r>
              <a:rPr lang="nl-NL" sz="1200" dirty="0"/>
              <a:t>10% van wat zij lezen </a:t>
            </a:r>
          </a:p>
          <a:p>
            <a:r>
              <a:rPr lang="nl-NL" sz="1200" dirty="0"/>
              <a:t>20% van wat zij horen </a:t>
            </a:r>
          </a:p>
          <a:p>
            <a:r>
              <a:rPr lang="nl-NL" sz="1200" dirty="0"/>
              <a:t>30% van wat zij zien </a:t>
            </a:r>
          </a:p>
          <a:p>
            <a:r>
              <a:rPr lang="nl-NL" sz="1200" dirty="0"/>
              <a:t>50% van wat zij gelijktijdig horen en zien </a:t>
            </a:r>
          </a:p>
          <a:p>
            <a:r>
              <a:rPr lang="nl-NL" sz="1200" dirty="0"/>
              <a:t>80% van wat zij zelf zeggen </a:t>
            </a:r>
          </a:p>
          <a:p>
            <a:r>
              <a:rPr lang="nl-NL" sz="1200" dirty="0"/>
              <a:t>90% van wat zij zelf zeggen en daarbij gelijktijdig iets doen wat daarop betrekking heeft. </a:t>
            </a:r>
          </a:p>
        </p:txBody>
      </p:sp>
    </p:spTree>
    <p:extLst>
      <p:ext uri="{BB962C8B-B14F-4D97-AF65-F5344CB8AC3E}">
        <p14:creationId xmlns:p14="http://schemas.microsoft.com/office/powerpoint/2010/main" val="20485899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b="1" dirty="0" smtClean="0">
                <a:solidFill>
                  <a:srgbClr val="00853A"/>
                </a:solidFill>
                <a:latin typeface="Lucida Sans Unicode" panose="020B0602030504020204" pitchFamily="34" charset="0"/>
                <a:cs typeface="Lucida Sans Unicode" panose="020B0602030504020204" pitchFamily="34" charset="0"/>
              </a:rPr>
              <a:t>Hulp(!)</a:t>
            </a:r>
            <a:r>
              <a:rPr lang="nl-NL" sz="3200" dirty="0" smtClean="0">
                <a:solidFill>
                  <a:srgbClr val="00853A"/>
                </a:solidFill>
                <a:latin typeface="Lucida Sans Unicode" panose="020B0602030504020204" pitchFamily="34" charset="0"/>
                <a:cs typeface="Lucida Sans Unicode" panose="020B0602030504020204" pitchFamily="34" charset="0"/>
              </a:rPr>
              <a:t>middelen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a:bodyPr>
          <a:lstStyle/>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34041292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smtClean="0">
                <a:solidFill>
                  <a:srgbClr val="00853A"/>
                </a:solidFill>
                <a:latin typeface="Lucida Sans Unicode" panose="020B0602030504020204" pitchFamily="34" charset="0"/>
                <a:cs typeface="Lucida Sans Unicode" panose="020B0602030504020204" pitchFamily="34" charset="0"/>
              </a:rPr>
              <a:t>Pitch opdracht</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57200" y="1600200"/>
            <a:ext cx="7643192" cy="4525963"/>
          </a:xfrm>
        </p:spPr>
        <p:txBody>
          <a:bodyPr/>
          <a:lstStyle/>
          <a:p>
            <a:endParaRPr lang="nl-NL" dirty="0" smtClean="0"/>
          </a:p>
          <a:p>
            <a:endParaRPr lang="en-US" dirty="0"/>
          </a:p>
        </p:txBody>
      </p:sp>
      <p:sp>
        <p:nvSpPr>
          <p:cNvPr id="4" name="TextBox 3"/>
          <p:cNvSpPr txBox="1"/>
          <p:nvPr/>
        </p:nvSpPr>
        <p:spPr>
          <a:xfrm>
            <a:off x="971600" y="1556792"/>
            <a:ext cx="7560840" cy="3416320"/>
          </a:xfrm>
          <a:prstGeom prst="rect">
            <a:avLst/>
          </a:prstGeom>
          <a:noFill/>
        </p:spPr>
        <p:txBody>
          <a:bodyPr wrap="square" rtlCol="0">
            <a:spAutoFit/>
          </a:bodyPr>
          <a:lstStyle/>
          <a:p>
            <a:r>
              <a:rPr lang="nl-NL" dirty="0" smtClean="0"/>
              <a:t>- Houd het filmpje van </a:t>
            </a:r>
            <a:r>
              <a:rPr lang="nl-NL" dirty="0" err="1" smtClean="0"/>
              <a:t>Stivoro</a:t>
            </a:r>
            <a:r>
              <a:rPr lang="nl-NL" dirty="0" smtClean="0"/>
              <a:t> in je achter hoofd en bedenk welke </a:t>
            </a:r>
            <a:r>
              <a:rPr lang="nl-NL" dirty="0"/>
              <a:t>methode  jullie </a:t>
            </a:r>
            <a:r>
              <a:rPr lang="nl-NL" dirty="0" smtClean="0"/>
              <a:t>geschikt vinden</a:t>
            </a:r>
            <a:r>
              <a:rPr lang="nl-NL" dirty="0"/>
              <a:t> om in </a:t>
            </a:r>
            <a:r>
              <a:rPr lang="nl-NL" dirty="0" smtClean="0"/>
              <a:t>te</a:t>
            </a:r>
            <a:r>
              <a:rPr lang="nl-NL" dirty="0"/>
              <a:t> zetten bij de zorgvrager uit de vorige les (filmpje </a:t>
            </a:r>
            <a:r>
              <a:rPr lang="nl-NL" dirty="0" smtClean="0"/>
              <a:t>voorbereidingsopdracht 10b)</a:t>
            </a:r>
          </a:p>
          <a:p>
            <a:pPr marL="285750" indent="-285750">
              <a:buFontTx/>
              <a:buChar char="-"/>
            </a:pPr>
            <a:r>
              <a:rPr lang="nl-NL" dirty="0" smtClean="0"/>
              <a:t>onderbouw </a:t>
            </a:r>
            <a:r>
              <a:rPr lang="nl-NL" dirty="0"/>
              <a:t>je </a:t>
            </a:r>
            <a:r>
              <a:rPr lang="nl-NL" dirty="0" smtClean="0"/>
              <a:t>keuze(s) vanuit</a:t>
            </a:r>
            <a:r>
              <a:rPr lang="nl-NL" dirty="0"/>
              <a:t> relevante wetenschappelijke bronnen en/of de opgegeven literatuur</a:t>
            </a:r>
          </a:p>
          <a:p>
            <a:endParaRPr lang="nl-NL" dirty="0" smtClean="0"/>
          </a:p>
          <a:p>
            <a:endParaRPr lang="nl-NL" dirty="0"/>
          </a:p>
          <a:p>
            <a:r>
              <a:rPr lang="nl-NL" dirty="0"/>
              <a:t>maak een korte pitch/presentatie (5 minuten) van jullie gemaakte </a:t>
            </a:r>
            <a:r>
              <a:rPr lang="nl-NL" dirty="0" smtClean="0"/>
              <a:t>keuze</a:t>
            </a:r>
            <a:br>
              <a:rPr lang="nl-NL" dirty="0" smtClean="0"/>
            </a:br>
            <a:endParaRPr lang="nl-NL" dirty="0"/>
          </a:p>
          <a:p>
            <a:r>
              <a:rPr lang="nl-NL" dirty="0"/>
              <a:t>Laat in deze korte pitch ook je onderbouwing zien/horen. De hele groep kan hiervan leren.</a:t>
            </a:r>
          </a:p>
          <a:p>
            <a:endParaRPr lang="en-US" dirty="0"/>
          </a:p>
        </p:txBody>
      </p:sp>
    </p:spTree>
    <p:extLst>
      <p:ext uri="{BB962C8B-B14F-4D97-AF65-F5344CB8AC3E}">
        <p14:creationId xmlns:p14="http://schemas.microsoft.com/office/powerpoint/2010/main" val="2285943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476" y="1799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In de praktijk</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4" name="TextBox 3"/>
          <p:cNvSpPr txBox="1"/>
          <p:nvPr/>
        </p:nvSpPr>
        <p:spPr>
          <a:xfrm>
            <a:off x="741774" y="1772816"/>
            <a:ext cx="7704856" cy="2308324"/>
          </a:xfrm>
          <a:prstGeom prst="rect">
            <a:avLst/>
          </a:prstGeom>
          <a:noFill/>
        </p:spPr>
        <p:txBody>
          <a:bodyPr wrap="square" rtlCol="0">
            <a:spAutoFit/>
          </a:bodyPr>
          <a:lstStyle/>
          <a:p>
            <a:pPr marL="285750" indent="-285750">
              <a:buFontTx/>
              <a:buChar char="-"/>
            </a:pPr>
            <a:endParaRPr lang="nl-NL" dirty="0" smtClean="0"/>
          </a:p>
          <a:p>
            <a:pPr marL="285750" indent="-285750">
              <a:buFontTx/>
              <a:buChar char="-"/>
            </a:pPr>
            <a:r>
              <a:rPr lang="nl-NL" dirty="0" smtClean="0"/>
              <a:t>Afhankelijk van patiënt / doelgroep</a:t>
            </a:r>
          </a:p>
          <a:p>
            <a:pPr marL="285750" indent="-285750">
              <a:buFontTx/>
              <a:buChar char="-"/>
            </a:pPr>
            <a:r>
              <a:rPr lang="nl-NL" dirty="0" smtClean="0"/>
              <a:t>Afhankelijk van ziektebeeld</a:t>
            </a:r>
          </a:p>
          <a:p>
            <a:pPr marL="285750" indent="-285750">
              <a:buFontTx/>
              <a:buChar char="-"/>
            </a:pPr>
            <a:r>
              <a:rPr lang="nl-NL" dirty="0" smtClean="0"/>
              <a:t>Gedrag (!)</a:t>
            </a:r>
          </a:p>
          <a:p>
            <a:pPr marL="285750" indent="-285750">
              <a:buFontTx/>
              <a:buChar char="-"/>
            </a:pPr>
            <a:r>
              <a:rPr lang="nl-NL" dirty="0" smtClean="0"/>
              <a:t>Moment (waar/wanneer)?</a:t>
            </a:r>
          </a:p>
          <a:p>
            <a:pPr marL="285750" indent="-285750">
              <a:buFontTx/>
              <a:buChar char="-"/>
            </a:pPr>
            <a:r>
              <a:rPr lang="nl-NL" dirty="0" smtClean="0"/>
              <a:t>Hoe vaak?</a:t>
            </a:r>
          </a:p>
          <a:p>
            <a:pPr marL="285750" indent="-285750">
              <a:buFontTx/>
              <a:buChar char="-"/>
            </a:pPr>
            <a:endParaRPr lang="nl-NL" dirty="0" smtClean="0"/>
          </a:p>
          <a:p>
            <a:pPr marL="285750" indent="-285750">
              <a:buFontTx/>
              <a:buChar char="-"/>
            </a:pPr>
            <a:endParaRPr lang="en-US" dirty="0"/>
          </a:p>
        </p:txBody>
      </p:sp>
    </p:spTree>
    <p:extLst>
      <p:ext uri="{BB962C8B-B14F-4D97-AF65-F5344CB8AC3E}">
        <p14:creationId xmlns:p14="http://schemas.microsoft.com/office/powerpoint/2010/main" val="25406597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855" y="-2010"/>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Voor de volgende keer</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4" name="TextBox 3"/>
          <p:cNvSpPr txBox="1"/>
          <p:nvPr/>
        </p:nvSpPr>
        <p:spPr>
          <a:xfrm>
            <a:off x="755576" y="1772816"/>
            <a:ext cx="7704856" cy="1754326"/>
          </a:xfrm>
          <a:prstGeom prst="rect">
            <a:avLst/>
          </a:prstGeom>
          <a:noFill/>
        </p:spPr>
        <p:txBody>
          <a:bodyPr wrap="square" rtlCol="0">
            <a:spAutoFit/>
          </a:bodyPr>
          <a:lstStyle/>
          <a:p>
            <a:pPr marL="285750" indent="-285750">
              <a:buFontTx/>
              <a:buChar char="-"/>
            </a:pPr>
            <a:endParaRPr lang="nl-NL" dirty="0" smtClean="0"/>
          </a:p>
          <a:p>
            <a:r>
              <a:rPr lang="nl-NL" b="1" dirty="0" smtClean="0"/>
              <a:t>Onderwerp Gedragsveranderingsmodellen en herhaling</a:t>
            </a:r>
            <a:r>
              <a:rPr lang="nl-NL" dirty="0" smtClean="0"/>
              <a:t/>
            </a:r>
            <a:br>
              <a:rPr lang="nl-NL" dirty="0" smtClean="0"/>
            </a:br>
            <a:endParaRPr lang="nl-NL" dirty="0"/>
          </a:p>
          <a:p>
            <a:pPr marL="285750" indent="-285750">
              <a:buFontTx/>
              <a:buChar char="-"/>
            </a:pPr>
            <a:r>
              <a:rPr lang="nl-NL" dirty="0" smtClean="0"/>
              <a:t>Voorbereiding via </a:t>
            </a:r>
            <a:r>
              <a:rPr lang="nl-NL" dirty="0" err="1" smtClean="0"/>
              <a:t>blackboard</a:t>
            </a:r>
            <a:endParaRPr lang="nl-NL" dirty="0" smtClean="0"/>
          </a:p>
          <a:p>
            <a:pPr marL="285750" indent="-285750">
              <a:buFontTx/>
              <a:buChar char="-"/>
            </a:pPr>
            <a:r>
              <a:rPr lang="nl-NL" dirty="0" smtClean="0"/>
              <a:t>Vragen voor en/of na de les? Mail naar </a:t>
            </a:r>
            <a:r>
              <a:rPr lang="nl-NL" smtClean="0">
                <a:hlinkClick r:id="rId4"/>
              </a:rPr>
              <a:t>m.p.blokzijl@saxion.nl</a:t>
            </a:r>
            <a:r>
              <a:rPr lang="nl-NL" dirty="0" smtClean="0"/>
              <a:t> </a:t>
            </a:r>
          </a:p>
          <a:p>
            <a:pPr marL="285750" indent="-285750">
              <a:buFontTx/>
              <a:buChar char="-"/>
            </a:pPr>
            <a:endParaRPr lang="en-US" dirty="0"/>
          </a:p>
        </p:txBody>
      </p:sp>
    </p:spTree>
    <p:extLst>
      <p:ext uri="{BB962C8B-B14F-4D97-AF65-F5344CB8AC3E}">
        <p14:creationId xmlns:p14="http://schemas.microsoft.com/office/powerpoint/2010/main" val="565433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227388" y="687388"/>
            <a:ext cx="4375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000">
                <a:solidFill>
                  <a:schemeClr val="bg1"/>
                </a:solidFill>
                <a:latin typeface="Auto1 Bold" pitchFamily="-84" charset="0"/>
              </a:rPr>
              <a:t>Plaats hier de titelkop</a:t>
            </a:r>
            <a:endParaRPr lang="en-US" altLang="en-US" sz="1800">
              <a:latin typeface="Arial" pitchFamily="34" charset="0"/>
            </a:endParaRPr>
          </a:p>
        </p:txBody>
      </p:sp>
      <p:pic>
        <p:nvPicPr>
          <p:cNvPr id="7171" name="Picture 1" descr="SAX_PPT_NL_RGB_Achtergrond6.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chemeClr val="bg1"/>
                </a:solidFill>
                <a:latin typeface="Lucida Sans Unicode" panose="020B0602030504020204" pitchFamily="34" charset="0"/>
                <a:cs typeface="Lucida Sans Unicode" panose="020B0602030504020204" pitchFamily="34" charset="0"/>
              </a:rPr>
              <a:t>Agenda en Leerdoelen</a:t>
            </a:r>
            <a:endParaRPr lang="en-US" sz="3200" dirty="0">
              <a:solidFill>
                <a:schemeClr val="bg1"/>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idx="1"/>
          </p:nvPr>
        </p:nvSpPr>
        <p:spPr>
          <a:xfrm>
            <a:off x="468000" y="1699200"/>
            <a:ext cx="8218800" cy="4424400"/>
          </a:xfrm>
        </p:spPr>
        <p:txBody>
          <a:bodyPr>
            <a:normAutofit/>
          </a:bodyPr>
          <a:lstStyle/>
          <a:p>
            <a:r>
              <a:rPr lang="nl-NL" sz="2800" dirty="0"/>
              <a:t>voor- en nadelen van verschillende (technologische) voorlichtingsmethoden en hulpmiddelen benoemen</a:t>
            </a:r>
          </a:p>
          <a:p>
            <a:r>
              <a:rPr lang="nl-NL" sz="2800" dirty="0"/>
              <a:t>beargumenteren in welke situatie(s) welke (technologische) </a:t>
            </a:r>
            <a:r>
              <a:rPr lang="nl-NL" sz="2800" dirty="0" smtClean="0"/>
              <a:t>voorlichtingsmethode(n</a:t>
            </a:r>
            <a:r>
              <a:rPr lang="nl-NL" sz="2800" dirty="0"/>
              <a:t>) en hulpmiddelen gekozen worden</a:t>
            </a:r>
          </a:p>
          <a:p>
            <a:r>
              <a:rPr lang="nl-NL" sz="2800" dirty="0"/>
              <a:t>toelichten wat een geschikte voorlichtingsmethode </a:t>
            </a:r>
            <a:r>
              <a:rPr lang="nl-NL" sz="2800" dirty="0" smtClean="0"/>
              <a:t/>
            </a:r>
            <a:br>
              <a:rPr lang="nl-NL" sz="2800" dirty="0" smtClean="0"/>
            </a:br>
            <a:r>
              <a:rPr lang="nl-NL" sz="2800" dirty="0" smtClean="0"/>
              <a:t>(+ </a:t>
            </a:r>
            <a:r>
              <a:rPr lang="nl-NL" sz="2800" dirty="0"/>
              <a:t>hulpmiddelen) is voor de zorgvrager uit het filmpje van de vorige les </a:t>
            </a:r>
          </a:p>
          <a:p>
            <a:endParaRPr lang="nl-NL" sz="2800" dirty="0" smtClean="0">
              <a:latin typeface="Lucida Sans Unicode" panose="020B0602030504020204" pitchFamily="34" charset="0"/>
              <a:cs typeface="Lucida Sans Unicode" panose="020B0602030504020204" pitchFamily="34" charset="0"/>
            </a:endParaRPr>
          </a:p>
        </p:txBody>
      </p:sp>
    </p:spTree>
    <p:extLst>
      <p:ext uri="{BB962C8B-B14F-4D97-AF65-F5344CB8AC3E}">
        <p14:creationId xmlns:p14="http://schemas.microsoft.com/office/powerpoint/2010/main" val="168693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smtClean="0"/>
              <a:t>Tussendoortje: Test je kennis</a:t>
            </a:r>
            <a:endParaRPr lang="nl-NL" dirty="0"/>
          </a:p>
        </p:txBody>
      </p:sp>
      <p:sp>
        <p:nvSpPr>
          <p:cNvPr id="3" name="Content Placeholder 2"/>
          <p:cNvSpPr>
            <a:spLocks noGrp="1"/>
          </p:cNvSpPr>
          <p:nvPr>
            <p:ph idx="10"/>
          </p:nvPr>
        </p:nvSpPr>
        <p:spPr/>
        <p:txBody>
          <a:bodyPr/>
          <a:lstStyle/>
          <a:p>
            <a:r>
              <a:rPr lang="nl-NL" dirty="0" smtClean="0">
                <a:hlinkClick r:id="rId2"/>
              </a:rPr>
              <a:t>www.kahoot.com</a:t>
            </a:r>
            <a:endParaRPr lang="nl-NL" dirty="0" smtClean="0"/>
          </a:p>
          <a:p>
            <a:pPr marL="0" indent="0">
              <a:buNone/>
            </a:pPr>
            <a:endParaRPr lang="nl-NL" dirty="0"/>
          </a:p>
        </p:txBody>
      </p:sp>
    </p:spTree>
    <p:extLst>
      <p:ext uri="{BB962C8B-B14F-4D97-AF65-F5344CB8AC3E}">
        <p14:creationId xmlns:p14="http://schemas.microsoft.com/office/powerpoint/2010/main" val="1093468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3227388" y="687388"/>
            <a:ext cx="43751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itchFamily="34"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pitchFamily="34"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pitchFamily="34"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pitchFamily="34" charset="0"/>
              <a:buChar char="»"/>
              <a:defRPr sz="2000">
                <a:solidFill>
                  <a:schemeClr val="tx1"/>
                </a:solidFill>
                <a:latin typeface="Calibri" pitchFamily="34" charset="0"/>
                <a:ea typeface="ＭＳ Ｐゴシック" pitchFamily="34" charset="-128"/>
              </a:defRPr>
            </a:lvl5pPr>
            <a:lvl6pPr marL="25146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6pPr>
            <a:lvl7pPr marL="29718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7pPr>
            <a:lvl8pPr marL="34290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8pPr>
            <a:lvl9pPr marL="3886200" indent="-228600" defTabSz="457200" eaLnBrk="0" fontAlgn="base" hangingPunct="0">
              <a:spcBef>
                <a:spcPct val="20000"/>
              </a:spcBef>
              <a:spcAft>
                <a:spcPct val="0"/>
              </a:spcAft>
              <a:buFont typeface="Arial" pitchFamily="34"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r>
              <a:rPr lang="en-US" altLang="en-US" sz="3000">
                <a:solidFill>
                  <a:schemeClr val="bg1"/>
                </a:solidFill>
                <a:latin typeface="Auto1 Bold" pitchFamily="-84" charset="0"/>
              </a:rPr>
              <a:t>Plaats hier de titelkop</a:t>
            </a:r>
            <a:endParaRPr lang="en-US" altLang="en-US" sz="1800">
              <a:latin typeface="Arial" pitchFamily="34" charset="0"/>
            </a:endParaRPr>
          </a:p>
        </p:txBody>
      </p:sp>
      <p:pic>
        <p:nvPicPr>
          <p:cNvPr id="7171" name="Picture 1" descr="SAX_PPT_NL_RGB_Achtergrond6.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400"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err="1" smtClean="0">
                <a:solidFill>
                  <a:schemeClr val="bg1"/>
                </a:solidFill>
                <a:latin typeface="Lucida Sans Unicode" panose="020B0602030504020204" pitchFamily="34" charset="0"/>
                <a:cs typeface="Lucida Sans Unicode" panose="020B0602030504020204" pitchFamily="34" charset="0"/>
              </a:rPr>
              <a:t>Intervention</a:t>
            </a:r>
            <a:r>
              <a:rPr lang="nl-NL" sz="3200" dirty="0" smtClean="0">
                <a:solidFill>
                  <a:schemeClr val="bg1"/>
                </a:solidFill>
                <a:latin typeface="Lucida Sans Unicode" panose="020B0602030504020204" pitchFamily="34" charset="0"/>
                <a:cs typeface="Lucida Sans Unicode" panose="020B0602030504020204" pitchFamily="34" charset="0"/>
              </a:rPr>
              <a:t> </a:t>
            </a:r>
            <a:r>
              <a:rPr lang="nl-NL" sz="3200" dirty="0" err="1" smtClean="0">
                <a:solidFill>
                  <a:schemeClr val="bg1"/>
                </a:solidFill>
                <a:latin typeface="Lucida Sans Unicode" panose="020B0602030504020204" pitchFamily="34" charset="0"/>
                <a:cs typeface="Lucida Sans Unicode" panose="020B0602030504020204" pitchFamily="34" charset="0"/>
              </a:rPr>
              <a:t>mapping</a:t>
            </a:r>
            <a:r>
              <a:rPr lang="nl-NL" sz="3200" dirty="0" smtClean="0">
                <a:solidFill>
                  <a:schemeClr val="bg1"/>
                </a:solidFill>
                <a:latin typeface="Lucida Sans Unicode" panose="020B0602030504020204" pitchFamily="34" charset="0"/>
                <a:cs typeface="Lucida Sans Unicode" panose="020B0602030504020204" pitchFamily="34" charset="0"/>
              </a:rPr>
              <a:t> model</a:t>
            </a:r>
            <a:endParaRPr lang="en-US" sz="3200" dirty="0">
              <a:solidFill>
                <a:schemeClr val="bg1"/>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idx="1"/>
          </p:nvPr>
        </p:nvSpPr>
        <p:spPr>
          <a:xfrm>
            <a:off x="468000" y="1699200"/>
            <a:ext cx="8218800" cy="4424400"/>
          </a:xfrm>
        </p:spPr>
        <p:txBody>
          <a:bodyPr>
            <a:normAutofit/>
          </a:bodyPr>
          <a:lstStyle/>
          <a:p>
            <a:r>
              <a:rPr lang="nl-NL" sz="2800" dirty="0" smtClean="0">
                <a:latin typeface="Lucida Sans Unicode" panose="020B0602030504020204" pitchFamily="34" charset="0"/>
                <a:cs typeface="Lucida Sans Unicode" panose="020B0602030504020204" pitchFamily="34" charset="0"/>
              </a:rPr>
              <a:t>Relatie met patiëntenvoorlichting</a:t>
            </a:r>
          </a:p>
          <a:p>
            <a:r>
              <a:rPr lang="nl-NL" sz="2800" dirty="0" smtClean="0">
                <a:latin typeface="Lucida Sans Unicode" panose="020B0602030504020204" pitchFamily="34" charset="0"/>
                <a:cs typeface="Lucida Sans Unicode" panose="020B0602030504020204" pitchFamily="34" charset="0"/>
              </a:rPr>
              <a:t>Stap 3 in het model</a:t>
            </a:r>
          </a:p>
        </p:txBody>
      </p:sp>
    </p:spTree>
    <p:extLst>
      <p:ext uri="{BB962C8B-B14F-4D97-AF65-F5344CB8AC3E}">
        <p14:creationId xmlns:p14="http://schemas.microsoft.com/office/powerpoint/2010/main" val="3951461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Patiëntenvoorlichting</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a:bodyPr>
          <a:lstStyle/>
          <a:p>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
        <p:nvSpPr>
          <p:cNvPr id="4" name="TextBox 3"/>
          <p:cNvSpPr txBox="1"/>
          <p:nvPr/>
        </p:nvSpPr>
        <p:spPr>
          <a:xfrm>
            <a:off x="1259632" y="2060848"/>
            <a:ext cx="6408712" cy="923330"/>
          </a:xfrm>
          <a:prstGeom prst="rect">
            <a:avLst/>
          </a:prstGeom>
          <a:noFill/>
        </p:spPr>
        <p:txBody>
          <a:bodyPr wrap="square" rtlCol="0">
            <a:spAutoFit/>
          </a:bodyPr>
          <a:lstStyle/>
          <a:p>
            <a:r>
              <a:rPr lang="nl-NL" dirty="0"/>
              <a:t>De volgende definitie is van </a:t>
            </a:r>
            <a:r>
              <a:rPr lang="nl-NL" dirty="0" err="1" smtClean="0"/>
              <a:t>Damoisseaux</a:t>
            </a:r>
            <a:r>
              <a:rPr lang="nl-NL" dirty="0" smtClean="0"/>
              <a:t>;</a:t>
            </a:r>
            <a:br>
              <a:rPr lang="nl-NL" dirty="0" smtClean="0"/>
            </a:br>
            <a:r>
              <a:rPr lang="nl-NL" dirty="0" smtClean="0"/>
              <a:t/>
            </a:r>
            <a:br>
              <a:rPr lang="nl-NL" dirty="0" smtClean="0"/>
            </a:br>
            <a:endParaRPr lang="en-US" i="1" dirty="0"/>
          </a:p>
        </p:txBody>
      </p:sp>
    </p:spTree>
    <p:extLst>
      <p:ext uri="{BB962C8B-B14F-4D97-AF65-F5344CB8AC3E}">
        <p14:creationId xmlns:p14="http://schemas.microsoft.com/office/powerpoint/2010/main" val="386472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0528" y="-22967"/>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Doelen patiëntenvoorlichting</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a:bodyPr>
          <a:lstStyle/>
          <a:p>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545641920"/>
              </p:ext>
            </p:extLst>
          </p:nvPr>
        </p:nvGraphicFramePr>
        <p:xfrm>
          <a:off x="467544" y="2420888"/>
          <a:ext cx="8229600" cy="338328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0">
                <a:tc>
                  <a:txBody>
                    <a:bodyPr/>
                    <a:lstStyle/>
                    <a:p>
                      <a:pPr algn="l"/>
                      <a:r>
                        <a:rPr lang="en-US" b="1" dirty="0" err="1" smtClean="0"/>
                        <a:t>Onderdelen</a:t>
                      </a:r>
                      <a:r>
                        <a:rPr lang="en-US" b="1" dirty="0" smtClean="0"/>
                        <a:t> van </a:t>
                      </a:r>
                      <a:r>
                        <a:rPr lang="en-US" b="1" dirty="0" err="1" smtClean="0"/>
                        <a:t>patiëntenvoorlichting</a:t>
                      </a:r>
                      <a:endParaRPr lang="en-US" b="1" dirty="0"/>
                    </a:p>
                  </a:txBody>
                  <a:tcPr anchor="ctr">
                    <a:lnL>
                      <a:noFill/>
                    </a:lnL>
                    <a:lnR>
                      <a:noFill/>
                    </a:lnR>
                    <a:lnT>
                      <a:noFill/>
                    </a:lnT>
                    <a:lnB>
                      <a:noFill/>
                    </a:lnB>
                  </a:tcPr>
                </a:tc>
                <a:tc>
                  <a:txBody>
                    <a:bodyPr/>
                    <a:lstStyle/>
                    <a:p>
                      <a:pPr algn="l"/>
                      <a:r>
                        <a:rPr lang="en-US" b="1" dirty="0" err="1"/>
                        <a:t>doelen</a:t>
                      </a:r>
                      <a:endParaRPr lang="en-US" b="1" dirty="0"/>
                    </a:p>
                  </a:txBody>
                  <a:tcPr anchor="ctr">
                    <a:lnL>
                      <a:noFill/>
                    </a:lnL>
                    <a:lnR>
                      <a:noFill/>
                    </a:lnR>
                    <a:lnT>
                      <a:noFill/>
                    </a:lnT>
                    <a:lnB>
                      <a:noFill/>
                    </a:lnB>
                  </a:tcPr>
                </a:tc>
                <a:extLst>
                  <a:ext uri="{0D108BD9-81ED-4DB2-BD59-A6C34878D82A}">
                    <a16:rowId xmlns:a16="http://schemas.microsoft.com/office/drawing/2014/main" val="10000"/>
                  </a:ext>
                </a:extLst>
              </a:tr>
              <a:tr h="0">
                <a:tc>
                  <a:txBody>
                    <a:bodyPr/>
                    <a:lstStyle/>
                    <a:p>
                      <a:pPr algn="l"/>
                      <a:r>
                        <a:rPr lang="en-US" dirty="0"/>
                        <a:t>– </a:t>
                      </a:r>
                      <a:r>
                        <a:rPr lang="en-US" dirty="0" err="1"/>
                        <a:t>kennis</a:t>
                      </a:r>
                      <a:r>
                        <a:rPr lang="en-US" dirty="0"/>
                        <a:t>, </a:t>
                      </a:r>
                      <a:r>
                        <a:rPr lang="en-US" dirty="0" err="1"/>
                        <a:t>inzicht</a:t>
                      </a:r>
                      <a:r>
                        <a:rPr lang="en-US" dirty="0"/>
                        <a:t> </a:t>
                      </a:r>
                    </a:p>
                  </a:txBody>
                  <a:tcPr anchor="ctr">
                    <a:lnL>
                      <a:noFill/>
                    </a:lnL>
                    <a:lnR>
                      <a:noFill/>
                    </a:lnR>
                    <a:lnT>
                      <a:noFill/>
                    </a:lnT>
                    <a:lnB>
                      <a:noFill/>
                    </a:lnB>
                  </a:tcPr>
                </a:tc>
                <a:tc>
                  <a:txBody>
                    <a:bodyPr/>
                    <a:lstStyle/>
                    <a:p>
                      <a:pPr algn="l"/>
                      <a:r>
                        <a:rPr lang="nl-NL"/>
                        <a:t>– vermeerderen van kennis en inzicht </a:t>
                      </a:r>
                    </a:p>
                  </a:txBody>
                  <a:tcPr anchor="ctr">
                    <a:lnL>
                      <a:noFill/>
                    </a:lnL>
                    <a:lnR>
                      <a:noFill/>
                    </a:lnR>
                    <a:lnT>
                      <a:noFill/>
                    </a:lnT>
                    <a:lnB>
                      <a:noFill/>
                    </a:lnB>
                  </a:tcPr>
                </a:tc>
                <a:extLst>
                  <a:ext uri="{0D108BD9-81ED-4DB2-BD59-A6C34878D82A}">
                    <a16:rowId xmlns:a16="http://schemas.microsoft.com/office/drawing/2014/main" val="10001"/>
                  </a:ext>
                </a:extLst>
              </a:tr>
              <a:tr h="0">
                <a:tc>
                  <a:txBody>
                    <a:bodyPr/>
                    <a:lstStyle/>
                    <a:p>
                      <a:pPr algn="l"/>
                      <a:r>
                        <a:rPr lang="en-US" dirty="0"/>
                        <a:t>– </a:t>
                      </a:r>
                      <a:r>
                        <a:rPr lang="en-US" dirty="0" err="1"/>
                        <a:t>handelings</a:t>
                      </a:r>
                      <a:r>
                        <a:rPr lang="en-US" dirty="0"/>
                        <a:t>- </a:t>
                      </a:r>
                      <a:r>
                        <a:rPr lang="en-US" dirty="0" err="1"/>
                        <a:t>en</a:t>
                      </a:r>
                      <a:r>
                        <a:rPr lang="en-US" dirty="0"/>
                        <a:t> </a:t>
                      </a:r>
                      <a:r>
                        <a:rPr lang="en-US" dirty="0" err="1"/>
                        <a:t>besluitvormingsmogelijkheden</a:t>
                      </a:r>
                      <a:r>
                        <a:rPr lang="en-US" dirty="0"/>
                        <a:t> </a:t>
                      </a:r>
                    </a:p>
                  </a:txBody>
                  <a:tcPr anchor="ctr">
                    <a:lnL>
                      <a:noFill/>
                    </a:lnL>
                    <a:lnR>
                      <a:noFill/>
                    </a:lnR>
                    <a:lnT>
                      <a:noFill/>
                    </a:lnT>
                    <a:lnB>
                      <a:noFill/>
                    </a:lnB>
                  </a:tcPr>
                </a:tc>
                <a:tc>
                  <a:txBody>
                    <a:bodyPr/>
                    <a:lstStyle/>
                    <a:p>
                      <a:pPr algn="l"/>
                      <a:r>
                        <a:rPr lang="nl-NL"/>
                        <a:t>– bevorderen van mondigheid, bevorderen zelfzorgactiviteiten </a:t>
                      </a:r>
                    </a:p>
                  </a:txBody>
                  <a:tcPr anchor="ctr">
                    <a:lnL>
                      <a:noFill/>
                    </a:lnL>
                    <a:lnR>
                      <a:noFill/>
                    </a:lnR>
                    <a:lnT>
                      <a:noFill/>
                    </a:lnT>
                    <a:lnB>
                      <a:noFill/>
                    </a:lnB>
                  </a:tcPr>
                </a:tc>
                <a:extLst>
                  <a:ext uri="{0D108BD9-81ED-4DB2-BD59-A6C34878D82A}">
                    <a16:rowId xmlns:a16="http://schemas.microsoft.com/office/drawing/2014/main" val="10002"/>
                  </a:ext>
                </a:extLst>
              </a:tr>
              <a:tr h="0">
                <a:tc>
                  <a:txBody>
                    <a:bodyPr/>
                    <a:lstStyle/>
                    <a:p>
                      <a:pPr algn="l"/>
                      <a:r>
                        <a:rPr lang="en-US" dirty="0"/>
                        <a:t>– </a:t>
                      </a:r>
                      <a:r>
                        <a:rPr lang="en-US" dirty="0" err="1"/>
                        <a:t>motivatie</a:t>
                      </a:r>
                      <a:r>
                        <a:rPr lang="en-US" dirty="0"/>
                        <a:t> </a:t>
                      </a:r>
                    </a:p>
                  </a:txBody>
                  <a:tcPr anchor="ctr">
                    <a:lnL>
                      <a:noFill/>
                    </a:lnL>
                    <a:lnR>
                      <a:noFill/>
                    </a:lnR>
                    <a:lnT>
                      <a:noFill/>
                    </a:lnT>
                    <a:lnB>
                      <a:noFill/>
                    </a:lnB>
                  </a:tcPr>
                </a:tc>
                <a:tc>
                  <a:txBody>
                    <a:bodyPr/>
                    <a:lstStyle/>
                    <a:p>
                      <a:pPr algn="l"/>
                      <a:r>
                        <a:rPr lang="en-US"/>
                        <a:t>– therapietrouw/compliance gezond gedrag </a:t>
                      </a:r>
                    </a:p>
                  </a:txBody>
                  <a:tcPr anchor="ctr">
                    <a:lnL>
                      <a:noFill/>
                    </a:lnL>
                    <a:lnR>
                      <a:noFill/>
                    </a:lnR>
                    <a:lnT>
                      <a:noFill/>
                    </a:lnT>
                    <a:lnB>
                      <a:noFill/>
                    </a:lnB>
                  </a:tcPr>
                </a:tc>
                <a:extLst>
                  <a:ext uri="{0D108BD9-81ED-4DB2-BD59-A6C34878D82A}">
                    <a16:rowId xmlns:a16="http://schemas.microsoft.com/office/drawing/2014/main" val="10003"/>
                  </a:ext>
                </a:extLst>
              </a:tr>
              <a:tr h="0">
                <a:tc>
                  <a:txBody>
                    <a:bodyPr/>
                    <a:lstStyle/>
                    <a:p>
                      <a:pPr algn="l"/>
                      <a:r>
                        <a:rPr lang="en-US"/>
                        <a:t>– omgaan met ziekte </a:t>
                      </a:r>
                    </a:p>
                  </a:txBody>
                  <a:tcPr anchor="ctr">
                    <a:lnL>
                      <a:noFill/>
                    </a:lnL>
                    <a:lnR>
                      <a:noFill/>
                    </a:lnR>
                    <a:lnT>
                      <a:noFill/>
                    </a:lnT>
                    <a:lnB>
                      <a:noFill/>
                    </a:lnB>
                  </a:tcPr>
                </a:tc>
                <a:tc>
                  <a:txBody>
                    <a:bodyPr/>
                    <a:lstStyle/>
                    <a:p>
                      <a:pPr algn="l"/>
                      <a:r>
                        <a:rPr lang="en-US"/>
                        <a:t>– copinggedrag, verminderen van angst </a:t>
                      </a:r>
                    </a:p>
                  </a:txBody>
                  <a:tcPr anchor="ctr">
                    <a:lnL>
                      <a:noFill/>
                    </a:lnL>
                    <a:lnR>
                      <a:noFill/>
                    </a:lnR>
                    <a:lnT>
                      <a:noFill/>
                    </a:lnT>
                    <a:lnB>
                      <a:noFill/>
                    </a:lnB>
                  </a:tcPr>
                </a:tc>
                <a:extLst>
                  <a:ext uri="{0D108BD9-81ED-4DB2-BD59-A6C34878D82A}">
                    <a16:rowId xmlns:a16="http://schemas.microsoft.com/office/drawing/2014/main" val="10004"/>
                  </a:ext>
                </a:extLst>
              </a:tr>
              <a:tr h="0">
                <a:tc>
                  <a:txBody>
                    <a:bodyPr/>
                    <a:lstStyle/>
                    <a:p>
                      <a:pPr algn="l"/>
                      <a:r>
                        <a:rPr lang="en-US"/>
                        <a:t>– bevorderen van herstel </a:t>
                      </a:r>
                    </a:p>
                  </a:txBody>
                  <a:tcPr anchor="ctr">
                    <a:lnL>
                      <a:noFill/>
                    </a:lnL>
                    <a:lnR>
                      <a:noFill/>
                    </a:lnR>
                    <a:lnT>
                      <a:noFill/>
                    </a:lnT>
                    <a:lnB>
                      <a:noFill/>
                    </a:lnB>
                  </a:tcPr>
                </a:tc>
                <a:tc>
                  <a:txBody>
                    <a:bodyPr/>
                    <a:lstStyle/>
                    <a:p>
                      <a:pPr algn="l"/>
                      <a:r>
                        <a:rPr lang="en-US"/>
                        <a:t>– snellere genezing, minder complicaties </a:t>
                      </a:r>
                    </a:p>
                  </a:txBody>
                  <a:tcPr anchor="ctr">
                    <a:lnL>
                      <a:noFill/>
                    </a:lnL>
                    <a:lnR>
                      <a:noFill/>
                    </a:lnR>
                    <a:lnT>
                      <a:noFill/>
                    </a:lnT>
                    <a:lnB>
                      <a:noFill/>
                    </a:lnB>
                  </a:tcPr>
                </a:tc>
                <a:extLst>
                  <a:ext uri="{0D108BD9-81ED-4DB2-BD59-A6C34878D82A}">
                    <a16:rowId xmlns:a16="http://schemas.microsoft.com/office/drawing/2014/main" val="10005"/>
                  </a:ext>
                </a:extLst>
              </a:tr>
              <a:tr h="0">
                <a:tc>
                  <a:txBody>
                    <a:bodyPr/>
                    <a:lstStyle/>
                    <a:p>
                      <a:pPr algn="l"/>
                      <a:r>
                        <a:rPr lang="en-US"/>
                        <a:t>– patiënt en sociale omgeving </a:t>
                      </a:r>
                    </a:p>
                  </a:txBody>
                  <a:tcPr anchor="ctr">
                    <a:lnL>
                      <a:noFill/>
                    </a:lnL>
                    <a:lnR>
                      <a:noFill/>
                    </a:lnR>
                    <a:lnT>
                      <a:noFill/>
                    </a:lnT>
                    <a:lnB>
                      <a:noFill/>
                    </a:lnB>
                  </a:tcPr>
                </a:tc>
                <a:tc>
                  <a:txBody>
                    <a:bodyPr/>
                    <a:lstStyle/>
                    <a:p>
                      <a:pPr algn="l"/>
                      <a:r>
                        <a:rPr lang="nl-NL" dirty="0"/>
                        <a:t>– herstel of behoud van het </a:t>
                      </a:r>
                      <a:r>
                        <a:rPr lang="nl-NL" dirty="0" err="1"/>
                        <a:t>sociopsychosomatisch</a:t>
                      </a:r>
                      <a:r>
                        <a:rPr lang="nl-NL" dirty="0"/>
                        <a:t> evenwicht </a:t>
                      </a:r>
                    </a:p>
                  </a:txBody>
                  <a:tcPr anchor="ctr">
                    <a:lnL>
                      <a:noFill/>
                    </a:lnL>
                    <a:lnR>
                      <a:noFill/>
                    </a:lnR>
                    <a:lnT>
                      <a:noFill/>
                    </a:lnT>
                    <a:lnB>
                      <a:noFill/>
                    </a:lnB>
                  </a:tcPr>
                </a:tc>
                <a:extLst>
                  <a:ext uri="{0D108BD9-81ED-4DB2-BD59-A6C34878D82A}">
                    <a16:rowId xmlns:a16="http://schemas.microsoft.com/office/drawing/2014/main" val="10006"/>
                  </a:ext>
                </a:extLst>
              </a:tr>
            </a:tbl>
          </a:graphicData>
        </a:graphic>
      </p:graphicFrame>
      <p:sp>
        <p:nvSpPr>
          <p:cNvPr id="5" name="Rectangle 2"/>
          <p:cNvSpPr>
            <a:spLocks noChangeArrowheads="1"/>
          </p:cNvSpPr>
          <p:nvPr/>
        </p:nvSpPr>
        <p:spPr bwMode="auto">
          <a:xfrm>
            <a:off x="-127457" y="1867305"/>
            <a:ext cx="9124267" cy="20293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53958" tIns="0" rIns="26979" bIns="33327" numCol="1" anchor="ctr" anchorCtr="0" compatLnSpc="1">
            <a:prstTxWarp prst="textNoShape">
              <a:avLst/>
            </a:prstTxWarp>
            <a:spAutoFit/>
          </a:bodyPr>
          <a:lstStyle/>
          <a:p>
            <a:pPr marL="0" marR="0" lvl="0" indent="228600" algn="ctr" defTabSz="914400" rtl="0" eaLnBrk="1" fontAlgn="base" latinLnBrk="0" hangingPunct="1">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rgbClr val="0176C3"/>
                </a:solidFill>
                <a:effectLst/>
                <a:latin typeface="Hind"/>
                <a:cs typeface="Arial" pitchFamily="34" charset="0"/>
              </a:rPr>
              <a:t>DE DOELEN VAN PATIËNTENVOORLICHTING ZIJN GEKOPPELD AAN DE DEFINITIEONDERDELEN VAN PATIËNTENVOORLICHTING</a:t>
            </a:r>
            <a:endParaRPr kumimoji="0" lang="en-US" altLang="en-US" sz="11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3369470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Patiëntenvoorlichting en zelfmanagement</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fontScale="55000" lnSpcReduction="20000"/>
          </a:bodyPr>
          <a:lstStyle/>
          <a:p>
            <a:r>
              <a:rPr lang="nl-NL" sz="5000" dirty="0" smtClean="0"/>
              <a:t>Afhankelijke positie zorgvrager</a:t>
            </a:r>
          </a:p>
          <a:p>
            <a:r>
              <a:rPr lang="nl-NL" sz="5000" dirty="0" smtClean="0"/>
              <a:t>Rol verpleegkundige</a:t>
            </a:r>
          </a:p>
          <a:p>
            <a:r>
              <a:rPr lang="nl-NL" sz="5000" dirty="0" err="1" smtClean="0"/>
              <a:t>Stepped</a:t>
            </a:r>
            <a:r>
              <a:rPr lang="nl-NL" sz="5000" dirty="0" smtClean="0"/>
              <a:t> care model</a:t>
            </a:r>
          </a:p>
          <a:p>
            <a:r>
              <a:rPr lang="nl-NL" sz="5000" dirty="0" smtClean="0"/>
              <a:t>Aansluiten bij de individuele zorgvrager</a:t>
            </a:r>
          </a:p>
          <a:p>
            <a:pPr marL="0" indent="0">
              <a:buNone/>
            </a:pPr>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Tree>
    <p:extLst>
      <p:ext uri="{BB962C8B-B14F-4D97-AF65-F5344CB8AC3E}">
        <p14:creationId xmlns:p14="http://schemas.microsoft.com/office/powerpoint/2010/main" val="35523358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Voorlichtingsmethoden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a:xfrm>
            <a:off x="488125" y="1521278"/>
            <a:ext cx="4038600" cy="4525963"/>
          </a:xfrm>
        </p:spPr>
        <p:txBody>
          <a:bodyPr>
            <a:normAutofit/>
          </a:bodyPr>
          <a:lstStyle/>
          <a:p>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
        <p:nvSpPr>
          <p:cNvPr id="4" name="TextBox 3"/>
          <p:cNvSpPr txBox="1"/>
          <p:nvPr/>
        </p:nvSpPr>
        <p:spPr>
          <a:xfrm>
            <a:off x="539552" y="1521278"/>
            <a:ext cx="6768752" cy="2862322"/>
          </a:xfrm>
          <a:prstGeom prst="rect">
            <a:avLst/>
          </a:prstGeom>
          <a:noFill/>
        </p:spPr>
        <p:txBody>
          <a:bodyPr wrap="square" rtlCol="0">
            <a:spAutoFit/>
          </a:bodyPr>
          <a:lstStyle/>
          <a:p>
            <a:r>
              <a:rPr lang="nl-NL" dirty="0" smtClean="0"/>
              <a:t>Verschillende methodes:</a:t>
            </a:r>
            <a:br>
              <a:rPr lang="nl-NL" dirty="0" smtClean="0"/>
            </a:br>
            <a:r>
              <a:rPr lang="nl-NL" dirty="0" smtClean="0"/>
              <a:t/>
            </a:r>
            <a:br>
              <a:rPr lang="nl-NL" dirty="0" smtClean="0"/>
            </a:br>
            <a:endParaRPr lang="nl-NL" dirty="0" smtClean="0"/>
          </a:p>
          <a:p>
            <a:pPr marL="342900" indent="-342900">
              <a:buAutoNum type="arabicPeriod"/>
            </a:pPr>
            <a:r>
              <a:rPr lang="nl-NL" dirty="0" smtClean="0"/>
              <a:t>Gericht op overdragen van kennis</a:t>
            </a:r>
          </a:p>
          <a:p>
            <a:pPr marL="342900" indent="-342900">
              <a:buAutoNum type="arabicPeriod"/>
            </a:pPr>
            <a:r>
              <a:rPr lang="nl-NL" dirty="0" smtClean="0"/>
              <a:t>Aanleren van vaardigheden</a:t>
            </a:r>
          </a:p>
          <a:p>
            <a:pPr marL="342900" indent="-342900">
              <a:buAutoNum type="arabicPeriod"/>
            </a:pPr>
            <a:r>
              <a:rPr lang="nl-NL" dirty="0" smtClean="0"/>
              <a:t>Beinvloeden van gedrag</a:t>
            </a:r>
          </a:p>
          <a:p>
            <a:pPr marL="342900" indent="-342900">
              <a:buAutoNum type="arabicPeriod"/>
            </a:pPr>
            <a:endParaRPr lang="nl-NL" dirty="0"/>
          </a:p>
          <a:p>
            <a:pPr marL="342900" indent="-342900">
              <a:buAutoNum type="arabicPeriod"/>
            </a:pPr>
            <a:endParaRPr lang="nl-NL" dirty="0" smtClean="0"/>
          </a:p>
          <a:p>
            <a:r>
              <a:rPr lang="nl-NL" dirty="0" smtClean="0"/>
              <a:t>Welke methodes kun je benoemen?</a:t>
            </a:r>
            <a:r>
              <a:rPr lang="nl-NL" dirty="0"/>
              <a:t/>
            </a:r>
            <a:br>
              <a:rPr lang="nl-NL" dirty="0"/>
            </a:br>
            <a:endParaRPr lang="en-US" dirty="0"/>
          </a:p>
        </p:txBody>
      </p:sp>
      <p:sp>
        <p:nvSpPr>
          <p:cNvPr id="5" name="TextBox 4"/>
          <p:cNvSpPr txBox="1"/>
          <p:nvPr/>
        </p:nvSpPr>
        <p:spPr>
          <a:xfrm>
            <a:off x="971600" y="2132856"/>
            <a:ext cx="6552728"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20842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SAX_PPT_NL_RGB_Achtergrond1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944" y="-22225"/>
            <a:ext cx="9177338" cy="688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844000" y="274638"/>
            <a:ext cx="5842800" cy="1143000"/>
          </a:xfrm>
        </p:spPr>
        <p:txBody>
          <a:bodyPr>
            <a:normAutofit/>
          </a:bodyPr>
          <a:lstStyle/>
          <a:p>
            <a:pPr algn="l"/>
            <a:r>
              <a:rPr lang="nl-NL" sz="3200" dirty="0" smtClean="0">
                <a:solidFill>
                  <a:srgbClr val="00853A"/>
                </a:solidFill>
                <a:latin typeface="Lucida Sans Unicode" panose="020B0602030504020204" pitchFamily="34" charset="0"/>
                <a:cs typeface="Lucida Sans Unicode" panose="020B0602030504020204" pitchFamily="34" charset="0"/>
              </a:rPr>
              <a:t>Voorlichtingsmethoden</a:t>
            </a:r>
            <a:endParaRPr lang="en-US" sz="3200" dirty="0">
              <a:solidFill>
                <a:srgbClr val="00853A"/>
              </a:solidFill>
              <a:latin typeface="Lucida Sans Unicode" panose="020B0602030504020204" pitchFamily="34" charset="0"/>
              <a:cs typeface="Lucida Sans Unicode" panose="020B0602030504020204" pitchFamily="34" charset="0"/>
            </a:endParaRPr>
          </a:p>
        </p:txBody>
      </p:sp>
      <p:sp>
        <p:nvSpPr>
          <p:cNvPr id="3" name="Content Placeholder 2"/>
          <p:cNvSpPr>
            <a:spLocks noGrp="1"/>
          </p:cNvSpPr>
          <p:nvPr>
            <p:ph sz="half" idx="1"/>
          </p:nvPr>
        </p:nvSpPr>
        <p:spPr/>
        <p:txBody>
          <a:bodyPr>
            <a:normAutofit/>
          </a:bodyPr>
          <a:lstStyle/>
          <a:p>
            <a:endParaRPr lang="nl-NL" sz="5000" dirty="0" smtClean="0"/>
          </a:p>
          <a:p>
            <a:endParaRPr lang="nl-NL" sz="5000" dirty="0"/>
          </a:p>
          <a:p>
            <a:pPr marL="0" indent="0">
              <a:buNone/>
            </a:pPr>
            <a:endParaRPr lang="nl-NL" dirty="0" smtClean="0"/>
          </a:p>
          <a:p>
            <a:pPr marL="0" indent="0">
              <a:buNone/>
            </a:pPr>
            <a:r>
              <a:rPr lang="nl-NL" dirty="0" smtClean="0"/>
              <a:t/>
            </a:r>
            <a:br>
              <a:rPr lang="nl-NL" dirty="0" smtClean="0"/>
            </a:br>
            <a:r>
              <a:rPr lang="nl-NL" dirty="0" smtClean="0"/>
              <a:t/>
            </a:r>
            <a:br>
              <a:rPr lang="nl-NL" dirty="0" smtClean="0"/>
            </a:br>
            <a:r>
              <a:rPr lang="nl-NL" dirty="0" smtClean="0"/>
              <a:t/>
            </a:r>
            <a:br>
              <a:rPr lang="nl-NL" dirty="0" smtClean="0"/>
            </a:br>
            <a:endParaRPr lang="en-US" dirty="0"/>
          </a:p>
        </p:txBody>
      </p:sp>
      <p:sp>
        <p:nvSpPr>
          <p:cNvPr id="4" name="TextBox 3"/>
          <p:cNvSpPr txBox="1"/>
          <p:nvPr/>
        </p:nvSpPr>
        <p:spPr>
          <a:xfrm>
            <a:off x="899592" y="1484784"/>
            <a:ext cx="6768752" cy="2492990"/>
          </a:xfrm>
          <a:prstGeom prst="rect">
            <a:avLst/>
          </a:prstGeom>
          <a:noFill/>
        </p:spPr>
        <p:txBody>
          <a:bodyPr wrap="square" rtlCol="0">
            <a:spAutoFit/>
          </a:bodyPr>
          <a:lstStyle/>
          <a:p>
            <a:r>
              <a:rPr lang="nl-NL" sz="4000" dirty="0" smtClean="0"/>
              <a:t>Wat is belangrijk bij het bepalen van de methode voor voorlichting? </a:t>
            </a:r>
          </a:p>
          <a:p>
            <a:r>
              <a:rPr lang="nl-NL" dirty="0"/>
              <a:t/>
            </a:r>
            <a:br>
              <a:rPr lang="nl-NL" dirty="0"/>
            </a:br>
            <a:endParaRPr lang="en-US" dirty="0"/>
          </a:p>
        </p:txBody>
      </p:sp>
      <p:sp>
        <p:nvSpPr>
          <p:cNvPr id="5" name="TextBox 4"/>
          <p:cNvSpPr txBox="1"/>
          <p:nvPr/>
        </p:nvSpPr>
        <p:spPr>
          <a:xfrm>
            <a:off x="971600" y="2132856"/>
            <a:ext cx="6552728"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3195799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1976</Words>
  <Application>Microsoft Office PowerPoint</Application>
  <PresentationFormat>On-screen Show (4:3)</PresentationFormat>
  <Paragraphs>206</Paragraphs>
  <Slides>14</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ＭＳ Ｐゴシック</vt:lpstr>
      <vt:lpstr>Arial</vt:lpstr>
      <vt:lpstr>Auto1 Bold</vt:lpstr>
      <vt:lpstr>Auto1 Regular</vt:lpstr>
      <vt:lpstr>Calibri</vt:lpstr>
      <vt:lpstr>Hind</vt:lpstr>
      <vt:lpstr>Lucida Sans Unicode</vt:lpstr>
      <vt:lpstr>Office Theme</vt:lpstr>
      <vt:lpstr>Les 1.9 ‘Voorlichtingsmethoden en hulpmiddelen’</vt:lpstr>
      <vt:lpstr>Agenda en Leerdoelen</vt:lpstr>
      <vt:lpstr>Tussendoortje: Test je kennis</vt:lpstr>
      <vt:lpstr>Intervention mapping model</vt:lpstr>
      <vt:lpstr>Patiëntenvoorlichting</vt:lpstr>
      <vt:lpstr>Doelen patiëntenvoorlichting</vt:lpstr>
      <vt:lpstr>Patiëntenvoorlichting en zelfmanagement</vt:lpstr>
      <vt:lpstr>Voorlichtingsmethoden</vt:lpstr>
      <vt:lpstr>Voorlichtingsmethoden</vt:lpstr>
      <vt:lpstr>Voor- en nadelen</vt:lpstr>
      <vt:lpstr>Hulp(!)middelen</vt:lpstr>
      <vt:lpstr>Pitch opdracht</vt:lpstr>
      <vt:lpstr>In de praktijk</vt:lpstr>
      <vt:lpstr>Voor de volgende keer</vt:lpstr>
    </vt:vector>
  </TitlesOfParts>
  <Company>Saxion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Inge Cordewener</dc:creator>
  <cp:lastModifiedBy>Inge Schreurs</cp:lastModifiedBy>
  <cp:revision>55</cp:revision>
  <dcterms:created xsi:type="dcterms:W3CDTF">2016-02-25T11:02:06Z</dcterms:created>
  <dcterms:modified xsi:type="dcterms:W3CDTF">2020-01-28T11:37:35Z</dcterms:modified>
</cp:coreProperties>
</file>