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8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381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382" r:id="rId2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BB6BA6-B40B-40FA-B705-E5900C620DA8}" v="1" dt="2020-06-05T09:42:08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3"/>
    <p:restoredTop sz="94728"/>
  </p:normalViewPr>
  <p:slideViewPr>
    <p:cSldViewPr snapToGrid="0" snapToObjects="1">
      <p:cViewPr varScale="1">
        <p:scale>
          <a:sx n="69" d="100"/>
          <a:sy n="69" d="100"/>
        </p:scale>
        <p:origin x="7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587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170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56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6548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576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308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373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956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2221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62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695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A9099-0F9D-664A-9179-9822150AF841}" type="datetimeFigureOut">
              <a:rPr lang="nl-NL" smtClean="0"/>
              <a:t>14-7-2020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E048E-5A82-F845-A386-66C01F9F4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039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9972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4484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nl-NL" sz="3400" dirty="0">
                <a:solidFill>
                  <a:srgbClr val="000000"/>
                </a:solidFill>
              </a:rPr>
              <a:t>Inleiding in de ethiek voor studenten verpleegkunde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04788" y="3428999"/>
            <a:ext cx="4805691" cy="838831"/>
          </a:xfrm>
        </p:spPr>
        <p:txBody>
          <a:bodyPr anchor="b">
            <a:normAutofit/>
          </a:bodyPr>
          <a:lstStyle/>
          <a:p>
            <a:r>
              <a:rPr lang="nl-NL" sz="1800" dirty="0"/>
              <a:t>College behorende bij deel 1 lessenreeks </a:t>
            </a:r>
            <a:endParaRPr lang="nl-NL" sz="1800" dirty="0" smtClean="0"/>
          </a:p>
          <a:p>
            <a:r>
              <a:rPr lang="nl-NL" sz="1800" dirty="0" smtClean="0"/>
              <a:t>‘</a:t>
            </a:r>
            <a:r>
              <a:rPr lang="nl-NL" sz="1800" dirty="0"/>
              <a:t>Ethiek voor verpleegkundigen</a:t>
            </a:r>
            <a:r>
              <a:rPr lang="nl-NL" sz="1800" dirty="0" smtClean="0"/>
              <a:t>’</a:t>
            </a:r>
            <a:endParaRPr lang="nl-NL" sz="1800" dirty="0"/>
          </a:p>
        </p:txBody>
      </p:sp>
      <p:sp>
        <p:nvSpPr>
          <p:cNvPr id="17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7121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2AAEEBA3-38E4-4C0D-8D8A-9111736F2D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6890" y="2787090"/>
            <a:ext cx="4141760" cy="1588620"/>
          </a:xfrm>
          <a:prstGeom prst="rect">
            <a:avLst/>
          </a:prstGeom>
        </p:spPr>
      </p:pic>
      <p:sp>
        <p:nvSpPr>
          <p:cNvPr id="4" name="AutoShape 2">
            <a:extLst>
              <a:ext uri="{FF2B5EF4-FFF2-40B4-BE49-F238E27FC236}">
                <a16:creationId xmlns:a16="http://schemas.microsoft.com/office/drawing/2014/main" id="{EC18A299-1639-4874-973D-C8582118B7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02991" y="5822853"/>
            <a:ext cx="2126566" cy="2126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F2CF5D2C-9A53-4CF8-BDD1-D9AC2C52E93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13CB6044-02C5-4BA5-B7BE-0DB6B78A8A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89617" y="4956870"/>
            <a:ext cx="1748227" cy="608078"/>
          </a:xfrm>
          <a:prstGeom prst="rect">
            <a:avLst/>
          </a:prstGeom>
        </p:spPr>
      </p:pic>
      <p:pic>
        <p:nvPicPr>
          <p:cNvPr id="1031" name="Picture 7" descr="88x3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7770" y="1995057"/>
            <a:ext cx="2332402" cy="79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0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Deontologie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Kant (1724-1804) </a:t>
            </a:r>
          </a:p>
          <a:p>
            <a:endParaRPr lang="en-US" dirty="0"/>
          </a:p>
          <a:p>
            <a:r>
              <a:rPr lang="en-US" dirty="0"/>
              <a:t>Deon = </a:t>
            </a:r>
            <a:r>
              <a:rPr lang="en-US" dirty="0" err="1"/>
              <a:t>plicht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Sapere</a:t>
            </a:r>
            <a:r>
              <a:rPr lang="en-US" dirty="0"/>
              <a:t> </a:t>
            </a:r>
            <a:r>
              <a:rPr lang="en-US" dirty="0" err="1"/>
              <a:t>aude</a:t>
            </a:r>
            <a:r>
              <a:rPr lang="en-US" dirty="0"/>
              <a:t>: </a:t>
            </a:r>
            <a:r>
              <a:rPr lang="en-US" dirty="0" err="1"/>
              <a:t>durf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denken</a:t>
            </a:r>
            <a:endParaRPr lang="en-US" dirty="0"/>
          </a:p>
          <a:p>
            <a:r>
              <a:rPr lang="en-US" dirty="0" err="1"/>
              <a:t>Vrijheid</a:t>
            </a:r>
            <a:r>
              <a:rPr lang="en-US" dirty="0"/>
              <a:t> = </a:t>
            </a:r>
            <a:r>
              <a:rPr lang="en-US" dirty="0" err="1"/>
              <a:t>verantwoordelijkheid</a:t>
            </a:r>
            <a:r>
              <a:rPr lang="en-US" dirty="0"/>
              <a:t> </a:t>
            </a:r>
            <a:r>
              <a:rPr lang="en-US" dirty="0" err="1"/>
              <a:t>nemen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je </a:t>
            </a:r>
            <a:r>
              <a:rPr lang="en-US" dirty="0" err="1"/>
              <a:t>daden</a:t>
            </a:r>
            <a:r>
              <a:rPr lang="en-US" dirty="0"/>
              <a:t> </a:t>
            </a:r>
          </a:p>
          <a:p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autonoom</a:t>
            </a:r>
            <a:r>
              <a:rPr lang="en-US" dirty="0"/>
              <a:t> </a:t>
            </a:r>
            <a:r>
              <a:rPr lang="en-US" dirty="0" err="1"/>
              <a:t>mens</a:t>
            </a:r>
            <a:r>
              <a:rPr lang="en-US" dirty="0"/>
              <a:t> </a:t>
            </a:r>
            <a:r>
              <a:rPr lang="en-US" dirty="0" err="1"/>
              <a:t>verplicht</a:t>
            </a:r>
            <a:r>
              <a:rPr lang="en-US" dirty="0"/>
              <a:t> </a:t>
            </a:r>
            <a:r>
              <a:rPr lang="en-US" dirty="0" err="1"/>
              <a:t>zichzelf</a:t>
            </a:r>
            <a:r>
              <a:rPr lang="en-US" dirty="0"/>
              <a:t>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handelen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Intentie</a:t>
            </a:r>
            <a:r>
              <a:rPr lang="en-US" dirty="0"/>
              <a:t> </a:t>
            </a:r>
            <a:r>
              <a:rPr lang="en-US" dirty="0" err="1"/>
              <a:t>telt</a:t>
            </a:r>
            <a:r>
              <a:rPr lang="en-US" dirty="0"/>
              <a:t>: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handeling</a:t>
            </a:r>
            <a:r>
              <a:rPr lang="en-US" dirty="0"/>
              <a:t> is pas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die </a:t>
            </a:r>
            <a:r>
              <a:rPr lang="en-US" dirty="0" err="1"/>
              <a:t>uit</a:t>
            </a:r>
            <a:r>
              <a:rPr lang="en-US" dirty="0"/>
              <a:t> die </a:t>
            </a:r>
            <a:r>
              <a:rPr lang="en-US" dirty="0" err="1"/>
              <a:t>plicht</a:t>
            </a:r>
            <a:r>
              <a:rPr lang="en-US" dirty="0"/>
              <a:t> </a:t>
            </a:r>
            <a:r>
              <a:rPr lang="en-US" dirty="0" err="1"/>
              <a:t>voortkomt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75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Deontologie </a:t>
            </a:r>
            <a:r>
              <a:rPr lang="mr-IN" dirty="0"/>
              <a:t>–</a:t>
            </a:r>
            <a:r>
              <a:rPr lang="nl-NL" dirty="0"/>
              <a:t>Categorisch Imperatief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Wat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iedereen</a:t>
            </a:r>
            <a:r>
              <a:rPr lang="en-US" dirty="0"/>
              <a:t> </a:t>
            </a:r>
            <a:r>
              <a:rPr lang="en-US" dirty="0" err="1"/>
              <a:t>zo</a:t>
            </a:r>
            <a:r>
              <a:rPr lang="en-US" dirty="0"/>
              <a:t> </a:t>
            </a:r>
            <a:r>
              <a:rPr lang="en-US" dirty="0" err="1"/>
              <a:t>zou</a:t>
            </a:r>
            <a:r>
              <a:rPr lang="en-US" dirty="0"/>
              <a:t> </a:t>
            </a:r>
            <a:r>
              <a:rPr lang="en-US" dirty="0" err="1"/>
              <a:t>handelen</a:t>
            </a:r>
            <a:r>
              <a:rPr lang="en-US" dirty="0"/>
              <a:t>? </a:t>
            </a:r>
            <a:r>
              <a:rPr lang="en-US" dirty="0" err="1"/>
              <a:t>Zou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mogelijke</a:t>
            </a:r>
            <a:r>
              <a:rPr lang="en-US" dirty="0"/>
              <a:t> en </a:t>
            </a:r>
            <a:r>
              <a:rPr lang="en-US" dirty="0" err="1"/>
              <a:t>wenselijke</a:t>
            </a:r>
            <a:r>
              <a:rPr lang="en-US" dirty="0"/>
              <a:t> </a:t>
            </a:r>
            <a:r>
              <a:rPr lang="en-US" dirty="0" err="1"/>
              <a:t>wereld</a:t>
            </a:r>
            <a:r>
              <a:rPr lang="en-US" dirty="0"/>
              <a:t> </a:t>
            </a:r>
            <a:r>
              <a:rPr lang="en-US" dirty="0" err="1"/>
              <a:t>opleveren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liegen</a:t>
            </a:r>
            <a:endParaRPr lang="en-US" dirty="0"/>
          </a:p>
          <a:p>
            <a:pPr lvl="1"/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moorden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Mens</a:t>
            </a:r>
            <a:r>
              <a:rPr lang="en-US" dirty="0"/>
              <a:t> is </a:t>
            </a:r>
            <a:r>
              <a:rPr lang="en-US" dirty="0" err="1"/>
              <a:t>nooit</a:t>
            </a:r>
            <a:r>
              <a:rPr lang="en-US" dirty="0"/>
              <a:t> </a:t>
            </a:r>
            <a:r>
              <a:rPr lang="en-US" dirty="0" err="1"/>
              <a:t>middel</a:t>
            </a:r>
            <a:r>
              <a:rPr lang="en-US" dirty="0"/>
              <a:t>, maar </a:t>
            </a:r>
            <a:r>
              <a:rPr lang="en-US" dirty="0" err="1"/>
              <a:t>altijd</a:t>
            </a:r>
            <a:r>
              <a:rPr lang="en-US" dirty="0"/>
              <a:t> </a:t>
            </a:r>
            <a:r>
              <a:rPr lang="en-US" dirty="0" err="1"/>
              <a:t>doel</a:t>
            </a:r>
            <a:r>
              <a:rPr lang="en-US" dirty="0"/>
              <a:t> in </a:t>
            </a:r>
            <a:r>
              <a:rPr lang="en-US" dirty="0" err="1"/>
              <a:t>zichzelf</a:t>
            </a:r>
            <a:endParaRPr lang="en-US" dirty="0"/>
          </a:p>
          <a:p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338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Medische ethiek: </a:t>
            </a:r>
            <a:r>
              <a:rPr lang="nl-NL" dirty="0" err="1"/>
              <a:t>principlisme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Autonomie</a:t>
            </a:r>
          </a:p>
          <a:p>
            <a:r>
              <a:rPr lang="en-US" dirty="0" err="1"/>
              <a:t>Rechtvaardigheid</a:t>
            </a:r>
            <a:endParaRPr lang="en-US" dirty="0"/>
          </a:p>
          <a:p>
            <a:r>
              <a:rPr lang="en-US" dirty="0" err="1"/>
              <a:t>Weldoen</a:t>
            </a:r>
            <a:endParaRPr lang="en-US" dirty="0"/>
          </a:p>
          <a:p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schaden</a:t>
            </a:r>
            <a:endParaRPr lang="nl-NL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(</a:t>
            </a:r>
            <a:r>
              <a:rPr lang="en-US" dirty="0" err="1"/>
              <a:t>Wilsbekwaamheid</a:t>
            </a:r>
            <a:r>
              <a:rPr lang="en-US" dirty="0"/>
              <a:t>, </a:t>
            </a:r>
            <a:r>
              <a:rPr lang="en-US" dirty="0" err="1"/>
              <a:t>Paternalisme</a:t>
            </a:r>
            <a:r>
              <a:rPr lang="en-US" dirty="0"/>
              <a:t>, </a:t>
            </a:r>
            <a:r>
              <a:rPr lang="en-US" dirty="0" err="1"/>
              <a:t>Proportionaliteit</a:t>
            </a:r>
            <a:r>
              <a:rPr lang="en-US" dirty="0"/>
              <a:t>, </a:t>
            </a:r>
            <a:r>
              <a:rPr lang="en-US" dirty="0" err="1"/>
              <a:t>Subsidiariteit</a:t>
            </a:r>
            <a:r>
              <a:rPr lang="en-US" dirty="0"/>
              <a:t>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390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Goed </a:t>
            </a:r>
            <a:r>
              <a:rPr lang="en-US" dirty="0" err="1"/>
              <a:t>handelen</a:t>
            </a:r>
            <a:r>
              <a:rPr lang="en-US" dirty="0"/>
              <a:t> </a:t>
            </a:r>
            <a:r>
              <a:rPr lang="en-US" dirty="0" err="1"/>
              <a:t>volgens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deontologie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medische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ethiek</a:t>
            </a:r>
            <a:r>
              <a:rPr lang="en-US" dirty="0">
                <a:solidFill>
                  <a:srgbClr val="FF0000"/>
                </a:solidFill>
              </a:rPr>
              <a:t>? 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4294967295"/>
          </p:nvPr>
        </p:nvSpPr>
        <p:spPr>
          <a:xfrm>
            <a:off x="1163782" y="2505075"/>
            <a:ext cx="5157788" cy="3684588"/>
          </a:xfrm>
        </p:spPr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hebt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de </a:t>
            </a:r>
            <a:r>
              <a:rPr lang="en-US" dirty="0" err="1"/>
              <a:t>dosering</a:t>
            </a:r>
            <a:r>
              <a:rPr lang="en-US" dirty="0"/>
              <a:t> van </a:t>
            </a:r>
            <a:r>
              <a:rPr lang="en-US" dirty="0" err="1"/>
              <a:t>medicijnen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fout</a:t>
            </a:r>
            <a:r>
              <a:rPr lang="en-US" dirty="0"/>
              <a:t> </a:t>
            </a:r>
            <a:r>
              <a:rPr lang="en-US" dirty="0" err="1"/>
              <a:t>gemaakt</a:t>
            </a:r>
            <a:r>
              <a:rPr lang="en-US" dirty="0"/>
              <a:t>. </a:t>
            </a:r>
            <a:r>
              <a:rPr lang="en-US" dirty="0" err="1"/>
              <a:t>Waarschijnlijk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gevolgen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pt. </a:t>
            </a:r>
            <a:r>
              <a:rPr lang="en-US" dirty="0" err="1"/>
              <a:t>Vertel</a:t>
            </a:r>
            <a:r>
              <a:rPr lang="en-US" dirty="0"/>
              <a:t> je het?</a:t>
            </a:r>
          </a:p>
          <a:p>
            <a:endParaRPr lang="en-US" dirty="0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quarter" idx="4294967295"/>
          </p:nvPr>
        </p:nvSpPr>
        <p:spPr>
          <a:xfrm>
            <a:off x="7008813" y="2505075"/>
            <a:ext cx="5183187" cy="3684588"/>
          </a:xfrm>
        </p:spPr>
        <p:txBody>
          <a:bodyPr/>
          <a:lstStyle/>
          <a:p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oudere</a:t>
            </a:r>
            <a:r>
              <a:rPr lang="en-US" dirty="0"/>
              <a:t> dame in het </a:t>
            </a:r>
            <a:r>
              <a:rPr lang="en-US" dirty="0" err="1"/>
              <a:t>verpleeghuis</a:t>
            </a:r>
            <a:r>
              <a:rPr lang="en-US" dirty="0"/>
              <a:t> </a:t>
            </a:r>
            <a:r>
              <a:rPr lang="en-US" dirty="0" err="1"/>
              <a:t>weigert</a:t>
            </a:r>
            <a:r>
              <a:rPr lang="en-US" dirty="0"/>
              <a:t> het </a:t>
            </a:r>
            <a:r>
              <a:rPr lang="en-US" dirty="0" err="1"/>
              <a:t>avondeten</a:t>
            </a:r>
            <a:r>
              <a:rPr lang="en-US" dirty="0"/>
              <a:t>. Wat doe je?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2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Kritiek deontologie/medische ethiek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Houdt </a:t>
            </a:r>
            <a:r>
              <a:rPr lang="en-US" dirty="0" err="1"/>
              <a:t>onvoldoende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met </a:t>
            </a:r>
            <a:r>
              <a:rPr lang="en-US" dirty="0" err="1"/>
              <a:t>specifieke</a:t>
            </a:r>
            <a:r>
              <a:rPr lang="en-US" dirty="0"/>
              <a:t> </a:t>
            </a:r>
            <a:r>
              <a:rPr lang="en-US" dirty="0" err="1"/>
              <a:t>situatie</a:t>
            </a:r>
            <a:endParaRPr lang="en-US" dirty="0"/>
          </a:p>
          <a:p>
            <a:r>
              <a:rPr lang="en-US" dirty="0" err="1"/>
              <a:t>Gevolgen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altijd</a:t>
            </a:r>
            <a:r>
              <a:rPr lang="en-US" dirty="0"/>
              <a:t> irrelevant</a:t>
            </a:r>
          </a:p>
          <a:p>
            <a:r>
              <a:rPr lang="en-US" dirty="0" err="1"/>
              <a:t>Weging</a:t>
            </a:r>
            <a:r>
              <a:rPr lang="en-US" dirty="0"/>
              <a:t> </a:t>
            </a:r>
            <a:r>
              <a:rPr lang="en-US" dirty="0" err="1"/>
              <a:t>principes</a:t>
            </a:r>
            <a:r>
              <a:rPr lang="en-US" dirty="0"/>
              <a:t> </a:t>
            </a:r>
          </a:p>
          <a:p>
            <a:r>
              <a:rPr lang="en-US" dirty="0"/>
              <a:t>Robots </a:t>
            </a:r>
            <a:r>
              <a:rPr lang="en-US" dirty="0" err="1"/>
              <a:t>ethiek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08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Consequentialisme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David Hume (1711 – 1776), Jeremy Bentham (1748 – 1832), </a:t>
            </a:r>
            <a:r>
              <a:rPr lang="en-US" dirty="0" err="1"/>
              <a:t>Juhn</a:t>
            </a:r>
            <a:r>
              <a:rPr lang="en-US" dirty="0"/>
              <a:t> </a:t>
            </a:r>
            <a:r>
              <a:rPr lang="en-US" dirty="0" smtClean="0"/>
              <a:t>Stuart </a:t>
            </a:r>
            <a:r>
              <a:rPr lang="en-US" dirty="0"/>
              <a:t>Mill (1808 – 1873)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 err="1"/>
              <a:t>Grootste</a:t>
            </a:r>
            <a:r>
              <a:rPr lang="en-US" dirty="0"/>
              <a:t> </a:t>
            </a:r>
            <a:r>
              <a:rPr lang="en-US" dirty="0" err="1"/>
              <a:t>geluk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grootste</a:t>
            </a:r>
            <a:r>
              <a:rPr lang="en-US" dirty="0"/>
              <a:t> </a:t>
            </a:r>
            <a:r>
              <a:rPr lang="en-US" dirty="0" err="1"/>
              <a:t>aantal</a:t>
            </a:r>
            <a:r>
              <a:rPr lang="en-US" dirty="0"/>
              <a:t> </a:t>
            </a:r>
            <a:r>
              <a:rPr lang="en-US" dirty="0" err="1"/>
              <a:t>mensen</a:t>
            </a:r>
            <a:r>
              <a:rPr lang="en-US" dirty="0"/>
              <a:t> </a:t>
            </a:r>
          </a:p>
          <a:p>
            <a:r>
              <a:rPr lang="en-US" dirty="0" err="1"/>
              <a:t>Maximaliseer</a:t>
            </a:r>
            <a:r>
              <a:rPr lang="en-US" dirty="0"/>
              <a:t> </a:t>
            </a:r>
            <a:r>
              <a:rPr lang="en-US" dirty="0" err="1"/>
              <a:t>goede</a:t>
            </a:r>
            <a:r>
              <a:rPr lang="en-US" dirty="0"/>
              <a:t> in de </a:t>
            </a:r>
            <a:r>
              <a:rPr lang="en-US" dirty="0" err="1"/>
              <a:t>wereld</a:t>
            </a:r>
            <a:endParaRPr lang="en-US" dirty="0"/>
          </a:p>
          <a:p>
            <a:r>
              <a:rPr lang="en-US" dirty="0"/>
              <a:t>Het </a:t>
            </a:r>
            <a:r>
              <a:rPr lang="en-US" dirty="0" err="1"/>
              <a:t>gaat</a:t>
            </a:r>
            <a:r>
              <a:rPr lang="en-US" dirty="0"/>
              <a:t> om het </a:t>
            </a:r>
            <a:r>
              <a:rPr lang="en-US" dirty="0" err="1"/>
              <a:t>totaal</a:t>
            </a:r>
            <a:r>
              <a:rPr lang="en-US" dirty="0"/>
              <a:t>, </a:t>
            </a:r>
            <a:r>
              <a:rPr lang="en-US" dirty="0" err="1"/>
              <a:t>verdeling</a:t>
            </a:r>
            <a:r>
              <a:rPr lang="en-US" dirty="0"/>
              <a:t> irrelevant</a:t>
            </a:r>
          </a:p>
          <a:p>
            <a:endParaRPr lang="en-US" dirty="0"/>
          </a:p>
          <a:p>
            <a:r>
              <a:rPr lang="en-US" dirty="0" err="1"/>
              <a:t>Goede</a:t>
            </a:r>
            <a:r>
              <a:rPr lang="en-US" dirty="0"/>
              <a:t> = </a:t>
            </a:r>
            <a:r>
              <a:rPr lang="en-US" dirty="0" err="1"/>
              <a:t>geluk</a:t>
            </a:r>
            <a:r>
              <a:rPr lang="en-US" dirty="0"/>
              <a:t>? </a:t>
            </a:r>
            <a:r>
              <a:rPr lang="en-US" dirty="0" err="1"/>
              <a:t>Utilitarisme</a:t>
            </a:r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226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health ethics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Gezondheid</a:t>
            </a:r>
          </a:p>
          <a:p>
            <a:endParaRPr lang="en-US" dirty="0"/>
          </a:p>
          <a:p>
            <a:r>
              <a:rPr lang="en-US" dirty="0"/>
              <a:t>Privacy</a:t>
            </a:r>
          </a:p>
          <a:p>
            <a:r>
              <a:rPr lang="en-US" dirty="0"/>
              <a:t>Autonomie</a:t>
            </a:r>
          </a:p>
          <a:p>
            <a:r>
              <a:rPr lang="en-US" dirty="0" err="1"/>
              <a:t>Rechtvaardigheid</a:t>
            </a:r>
            <a:r>
              <a:rPr lang="en-US" dirty="0"/>
              <a:t> 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313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Goed </a:t>
            </a:r>
            <a:r>
              <a:rPr lang="en-US" dirty="0" err="1"/>
              <a:t>handelen</a:t>
            </a:r>
            <a:r>
              <a:rPr lang="en-US" dirty="0"/>
              <a:t> </a:t>
            </a:r>
            <a:r>
              <a:rPr lang="en-US" dirty="0" err="1"/>
              <a:t>volgens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consequentialisme?? 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4294967295"/>
          </p:nvPr>
        </p:nvSpPr>
        <p:spPr>
          <a:xfrm>
            <a:off x="1163782" y="2505075"/>
            <a:ext cx="5157788" cy="3684588"/>
          </a:xfrm>
        </p:spPr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hebt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de </a:t>
            </a:r>
            <a:r>
              <a:rPr lang="en-US" dirty="0" err="1"/>
              <a:t>dosering</a:t>
            </a:r>
            <a:r>
              <a:rPr lang="en-US" dirty="0"/>
              <a:t> van </a:t>
            </a:r>
            <a:r>
              <a:rPr lang="en-US" dirty="0" err="1"/>
              <a:t>medicijnen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fout</a:t>
            </a:r>
            <a:r>
              <a:rPr lang="en-US" dirty="0"/>
              <a:t> </a:t>
            </a:r>
            <a:r>
              <a:rPr lang="en-US" dirty="0" err="1"/>
              <a:t>gemaakt</a:t>
            </a:r>
            <a:r>
              <a:rPr lang="en-US" dirty="0"/>
              <a:t>. </a:t>
            </a:r>
            <a:r>
              <a:rPr lang="en-US" dirty="0" err="1"/>
              <a:t>Waarschijnlijk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gevolgen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pt. </a:t>
            </a:r>
            <a:r>
              <a:rPr lang="en-US" dirty="0" err="1"/>
              <a:t>Vertel</a:t>
            </a:r>
            <a:r>
              <a:rPr lang="en-US" dirty="0"/>
              <a:t> je het?</a:t>
            </a:r>
          </a:p>
          <a:p>
            <a:endParaRPr lang="en-US" dirty="0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quarter" idx="4294967295"/>
          </p:nvPr>
        </p:nvSpPr>
        <p:spPr>
          <a:xfrm>
            <a:off x="7008813" y="2505075"/>
            <a:ext cx="5183187" cy="3684588"/>
          </a:xfrm>
        </p:spPr>
        <p:txBody>
          <a:bodyPr/>
          <a:lstStyle/>
          <a:p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oudere</a:t>
            </a:r>
            <a:r>
              <a:rPr lang="en-US" dirty="0"/>
              <a:t> dame in het </a:t>
            </a:r>
            <a:r>
              <a:rPr lang="en-US" dirty="0" err="1"/>
              <a:t>verpleeghuis</a:t>
            </a:r>
            <a:r>
              <a:rPr lang="en-US" dirty="0"/>
              <a:t> </a:t>
            </a:r>
            <a:r>
              <a:rPr lang="en-US" dirty="0" err="1"/>
              <a:t>weigert</a:t>
            </a:r>
            <a:r>
              <a:rPr lang="en-US" dirty="0"/>
              <a:t> het </a:t>
            </a:r>
            <a:r>
              <a:rPr lang="en-US" dirty="0" err="1"/>
              <a:t>avondeten</a:t>
            </a:r>
            <a:r>
              <a:rPr lang="en-US" dirty="0"/>
              <a:t>. Wat doe je?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30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Kritiek </a:t>
            </a:r>
            <a:r>
              <a:rPr lang="en-US" dirty="0" err="1"/>
              <a:t>consequentialisme</a:t>
            </a:r>
            <a:r>
              <a:rPr lang="en-US" dirty="0"/>
              <a:t>/public health ethics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Effecten van </a:t>
            </a:r>
            <a:r>
              <a:rPr lang="en-US" dirty="0" err="1"/>
              <a:t>handelen</a:t>
            </a:r>
            <a:r>
              <a:rPr lang="en-US" dirty="0"/>
              <a:t> </a:t>
            </a:r>
            <a:r>
              <a:rPr lang="en-US" dirty="0" err="1"/>
              <a:t>vaak</a:t>
            </a:r>
            <a:r>
              <a:rPr lang="en-US" dirty="0"/>
              <a:t> </a:t>
            </a:r>
            <a:r>
              <a:rPr lang="en-US" dirty="0" err="1"/>
              <a:t>onvoorspelbaar</a:t>
            </a:r>
            <a:endParaRPr lang="en-US" dirty="0"/>
          </a:p>
          <a:p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effecten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meetbaar</a:t>
            </a:r>
            <a:endParaRPr lang="en-US" dirty="0"/>
          </a:p>
          <a:p>
            <a:r>
              <a:rPr lang="en-US" dirty="0" err="1"/>
              <a:t>Verdeling</a:t>
            </a:r>
            <a:r>
              <a:rPr lang="en-US" dirty="0"/>
              <a:t> van het </a:t>
            </a:r>
            <a:r>
              <a:rPr lang="en-US" dirty="0" err="1"/>
              <a:t>goede</a:t>
            </a:r>
            <a:r>
              <a:rPr lang="en-US" dirty="0"/>
              <a:t> </a:t>
            </a:r>
          </a:p>
          <a:p>
            <a:r>
              <a:rPr lang="en-US" dirty="0" err="1"/>
              <a:t>Intentie</a:t>
            </a:r>
            <a:r>
              <a:rPr lang="en-US" dirty="0"/>
              <a:t> </a:t>
            </a:r>
            <a:r>
              <a:rPr lang="en-US" dirty="0" err="1"/>
              <a:t>doet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toe</a:t>
            </a:r>
          </a:p>
          <a:p>
            <a:r>
              <a:rPr lang="en-US" dirty="0" err="1"/>
              <a:t>Menselijke</a:t>
            </a:r>
            <a:r>
              <a:rPr lang="en-US" dirty="0"/>
              <a:t> </a:t>
            </a:r>
            <a:r>
              <a:rPr lang="en-US" dirty="0" err="1"/>
              <a:t>waardigheid</a:t>
            </a:r>
            <a:r>
              <a:rPr lang="en-US" dirty="0"/>
              <a:t>/</a:t>
            </a:r>
            <a:r>
              <a:rPr lang="en-US" dirty="0" err="1"/>
              <a:t>echtheid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79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Deugdenethiek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Aristoteles</a:t>
            </a:r>
            <a:r>
              <a:rPr lang="en-US" dirty="0"/>
              <a:t> (384 v. Chr. – 322 v. Chr.) </a:t>
            </a:r>
          </a:p>
          <a:p>
            <a:endParaRPr lang="en-US" dirty="0"/>
          </a:p>
          <a:p>
            <a:r>
              <a:rPr lang="en-US" dirty="0" err="1"/>
              <a:t>Deugd</a:t>
            </a:r>
            <a:r>
              <a:rPr lang="en-US" dirty="0"/>
              <a:t> = </a:t>
            </a:r>
            <a:r>
              <a:rPr lang="en-US" dirty="0" err="1"/>
              <a:t>karaktertrek</a:t>
            </a:r>
            <a:r>
              <a:rPr lang="en-US" dirty="0"/>
              <a:t> die </a:t>
            </a:r>
            <a:r>
              <a:rPr lang="en-US" dirty="0" err="1"/>
              <a:t>iemand</a:t>
            </a:r>
            <a:r>
              <a:rPr lang="en-US" dirty="0"/>
              <a:t> in </a:t>
            </a:r>
            <a:r>
              <a:rPr lang="en-US" dirty="0" err="1"/>
              <a:t>staat</a:t>
            </a:r>
            <a:r>
              <a:rPr lang="en-US" dirty="0"/>
              <a:t> </a:t>
            </a:r>
            <a:r>
              <a:rPr lang="en-US" dirty="0" err="1"/>
              <a:t>stelt</a:t>
            </a:r>
            <a:r>
              <a:rPr lang="en-US" dirty="0"/>
              <a:t> in </a:t>
            </a:r>
            <a:r>
              <a:rPr lang="en-US" dirty="0" err="1"/>
              <a:t>verschillende</a:t>
            </a:r>
            <a:r>
              <a:rPr lang="en-US" dirty="0"/>
              <a:t> </a:t>
            </a:r>
            <a:r>
              <a:rPr lang="en-US" dirty="0" err="1"/>
              <a:t>situaties</a:t>
            </a:r>
            <a:r>
              <a:rPr lang="en-US" dirty="0"/>
              <a:t> het </a:t>
            </a:r>
            <a:r>
              <a:rPr lang="en-US" dirty="0" err="1"/>
              <a:t>juiste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doen</a:t>
            </a:r>
            <a:endParaRPr lang="en-US" dirty="0"/>
          </a:p>
          <a:p>
            <a:r>
              <a:rPr lang="en-US" dirty="0"/>
              <a:t>Het ‘</a:t>
            </a:r>
            <a:r>
              <a:rPr lang="en-US" dirty="0" err="1"/>
              <a:t>midden</a:t>
            </a:r>
            <a:r>
              <a:rPr lang="en-US" dirty="0"/>
              <a:t>’ (</a:t>
            </a:r>
            <a:r>
              <a:rPr lang="en-US" dirty="0" err="1"/>
              <a:t>lafheid-moed-overmoed</a:t>
            </a:r>
            <a:r>
              <a:rPr lang="en-US" dirty="0"/>
              <a:t>) </a:t>
            </a:r>
          </a:p>
          <a:p>
            <a:r>
              <a:rPr lang="en-US" dirty="0" err="1"/>
              <a:t>Praktische</a:t>
            </a:r>
            <a:r>
              <a:rPr lang="en-US" dirty="0"/>
              <a:t> </a:t>
            </a:r>
            <a:r>
              <a:rPr lang="en-US" dirty="0" err="1"/>
              <a:t>wijsheid</a:t>
            </a:r>
            <a:r>
              <a:rPr lang="en-US" dirty="0"/>
              <a:t> </a:t>
            </a:r>
          </a:p>
          <a:p>
            <a:r>
              <a:rPr lang="en-US" dirty="0" err="1"/>
              <a:t>Rolmodel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Wat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soort</a:t>
            </a:r>
            <a:r>
              <a:rPr lang="en-US" dirty="0"/>
              <a:t> </a:t>
            </a:r>
            <a:r>
              <a:rPr lang="en-US" dirty="0" err="1"/>
              <a:t>mens</a:t>
            </a:r>
            <a:r>
              <a:rPr lang="en-US" dirty="0"/>
              <a:t> </a:t>
            </a:r>
            <a:r>
              <a:rPr lang="en-US" dirty="0" err="1"/>
              <a:t>willen</a:t>
            </a:r>
            <a:r>
              <a:rPr lang="en-US" dirty="0"/>
              <a:t> we </a:t>
            </a:r>
            <a:r>
              <a:rPr lang="en-US" dirty="0" err="1"/>
              <a:t>zijn</a:t>
            </a:r>
            <a:r>
              <a:rPr lang="en-US" dirty="0"/>
              <a:t>? </a:t>
            </a:r>
            <a:r>
              <a:rPr lang="en-US" dirty="0" err="1"/>
              <a:t>Wat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mens</a:t>
            </a:r>
            <a:r>
              <a:rPr lang="en-US" dirty="0"/>
              <a:t>? </a:t>
            </a:r>
          </a:p>
          <a:p>
            <a:pPr lvl="1"/>
            <a:r>
              <a:rPr lang="en-US" dirty="0" err="1"/>
              <a:t>Handelen</a:t>
            </a:r>
            <a:endParaRPr lang="en-US" dirty="0"/>
          </a:p>
          <a:p>
            <a:pPr lvl="1"/>
            <a:r>
              <a:rPr lang="en-US" dirty="0" err="1"/>
              <a:t>Voelen</a:t>
            </a:r>
            <a:endParaRPr lang="en-US" dirty="0"/>
          </a:p>
          <a:p>
            <a:pPr lvl="1"/>
            <a:r>
              <a:rPr lang="en-US" dirty="0" err="1"/>
              <a:t>Denken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37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8091" y="16625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nl-NL" dirty="0" smtClean="0"/>
              <a:t>Leerdoelen lessenreeks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382278"/>
            <a:ext cx="10515600" cy="5475721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nl-NL" dirty="0">
                <a:solidFill>
                  <a:srgbClr val="FF0000"/>
                </a:solidFill>
              </a:rPr>
              <a:t>Reflectieve </a:t>
            </a:r>
            <a:r>
              <a:rPr lang="nl-NL" dirty="0" smtClean="0">
                <a:solidFill>
                  <a:srgbClr val="FF0000"/>
                </a:solidFill>
              </a:rPr>
              <a:t>EBP-professional - Professionele reflectie</a:t>
            </a:r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Aan het eind van de lessenreeks </a:t>
            </a:r>
          </a:p>
          <a:p>
            <a:r>
              <a:rPr lang="nl-NL" dirty="0" smtClean="0"/>
              <a:t>Ken je de principes </a:t>
            </a:r>
            <a:r>
              <a:rPr lang="nl-NL" dirty="0"/>
              <a:t>van reflectieve praktijkvoering.</a:t>
            </a:r>
            <a:endParaRPr lang="en-US" dirty="0"/>
          </a:p>
          <a:p>
            <a:pPr lvl="0"/>
            <a:r>
              <a:rPr lang="nl-NL" dirty="0" smtClean="0"/>
              <a:t>Ken je de moreel-ethische </a:t>
            </a:r>
            <a:r>
              <a:rPr lang="nl-NL" dirty="0"/>
              <a:t>context van de zorgverlening.</a:t>
            </a:r>
            <a:endParaRPr lang="en-US" dirty="0"/>
          </a:p>
          <a:p>
            <a:pPr lvl="0"/>
            <a:r>
              <a:rPr lang="nl-NL" dirty="0"/>
              <a:t>Kan </a:t>
            </a:r>
            <a:r>
              <a:rPr lang="nl-NL" dirty="0" smtClean="0"/>
              <a:t>je het </a:t>
            </a:r>
            <a:r>
              <a:rPr lang="nl-NL" dirty="0"/>
              <a:t>eigen functioneren, de eigen motieven, normen en emoties herkennen, kritisch onderzoeken en bespreekbaar maken. </a:t>
            </a:r>
            <a:endParaRPr lang="en-US" dirty="0"/>
          </a:p>
          <a:p>
            <a:pPr lvl="0"/>
            <a:r>
              <a:rPr lang="nl-NL" dirty="0" smtClean="0"/>
              <a:t>Verhoud je je vanuit </a:t>
            </a:r>
            <a:r>
              <a:rPr lang="nl-NL" dirty="0"/>
              <a:t>eigen waarden tot beroepswaarden en weet deze te internaliseren en handelt daarbij te allen tijde zorgvuldig inzake ethische vragen en dilemma’s.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nl-NL" dirty="0" smtClean="0">
                <a:solidFill>
                  <a:srgbClr val="FF0000"/>
                </a:solidFill>
              </a:rPr>
              <a:t>Competentie </a:t>
            </a:r>
            <a:r>
              <a:rPr lang="nl-NL" dirty="0">
                <a:solidFill>
                  <a:srgbClr val="FF0000"/>
                </a:solidFill>
              </a:rPr>
              <a:t>Morele </a:t>
            </a:r>
            <a:r>
              <a:rPr lang="nl-NL" dirty="0" smtClean="0">
                <a:solidFill>
                  <a:srgbClr val="FF0000"/>
                </a:solidFill>
              </a:rPr>
              <a:t>sensitiviteit</a:t>
            </a:r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nl-NL" dirty="0" smtClean="0"/>
              <a:t>Ken je de </a:t>
            </a:r>
            <a:r>
              <a:rPr lang="nl-NL" dirty="0"/>
              <a:t>moreel-ethische context van de zorgverlening.</a:t>
            </a:r>
            <a:endParaRPr lang="en-US" dirty="0"/>
          </a:p>
          <a:p>
            <a:pPr lvl="0"/>
            <a:r>
              <a:rPr lang="nl-NL" dirty="0" smtClean="0"/>
              <a:t>Ben je je bewust </a:t>
            </a:r>
            <a:r>
              <a:rPr lang="nl-NL" dirty="0"/>
              <a:t>van eigen morele en ethische waarden. </a:t>
            </a:r>
            <a:endParaRPr lang="en-US" dirty="0"/>
          </a:p>
          <a:p>
            <a:r>
              <a:rPr lang="nl-NL" dirty="0" smtClean="0"/>
              <a:t>Zie </a:t>
            </a:r>
            <a:r>
              <a:rPr lang="nl-NL" dirty="0"/>
              <a:t>en erkent </a:t>
            </a:r>
            <a:r>
              <a:rPr lang="nl-NL" dirty="0" smtClean="0"/>
              <a:t>je de </a:t>
            </a:r>
            <a:r>
              <a:rPr lang="nl-NL" dirty="0"/>
              <a:t>professionele zorg als morele praktijk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28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Zorgethiek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Joan </a:t>
            </a:r>
            <a:r>
              <a:rPr lang="en-US" dirty="0" err="1"/>
              <a:t>Tronto’s</a:t>
            </a:r>
            <a:r>
              <a:rPr lang="en-US" dirty="0"/>
              <a:t> </a:t>
            </a:r>
            <a:r>
              <a:rPr lang="en-US" dirty="0" err="1"/>
              <a:t>fasen</a:t>
            </a:r>
            <a:r>
              <a:rPr lang="en-US" dirty="0"/>
              <a:t> van </a:t>
            </a:r>
            <a:r>
              <a:rPr lang="en-US" dirty="0" err="1"/>
              <a:t>zorg</a:t>
            </a:r>
            <a:endParaRPr lang="en-US" dirty="0"/>
          </a:p>
          <a:p>
            <a:pPr lvl="1"/>
            <a:r>
              <a:rPr lang="en-US" dirty="0" err="1"/>
              <a:t>Oog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– </a:t>
            </a:r>
            <a:r>
              <a:rPr lang="en-US" dirty="0" err="1"/>
              <a:t>aandacht</a:t>
            </a:r>
            <a:endParaRPr lang="en-US" dirty="0"/>
          </a:p>
          <a:p>
            <a:pPr lvl="1"/>
            <a:r>
              <a:rPr lang="en-US" dirty="0" err="1"/>
              <a:t>Ervoor</a:t>
            </a:r>
            <a:r>
              <a:rPr lang="en-US" dirty="0"/>
              <a:t> </a:t>
            </a:r>
            <a:r>
              <a:rPr lang="en-US" dirty="0" err="1"/>
              <a:t>zorgen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– </a:t>
            </a:r>
            <a:r>
              <a:rPr lang="en-US" dirty="0" err="1"/>
              <a:t>verantwoordelijkheid</a:t>
            </a:r>
            <a:endParaRPr lang="en-US" dirty="0"/>
          </a:p>
          <a:p>
            <a:pPr lvl="1"/>
            <a:r>
              <a:rPr lang="en-US" dirty="0" err="1"/>
              <a:t>Zorgen</a:t>
            </a:r>
            <a:r>
              <a:rPr lang="en-US" dirty="0"/>
              <a:t> – </a:t>
            </a:r>
            <a:r>
              <a:rPr lang="en-US" dirty="0" err="1"/>
              <a:t>competentie</a:t>
            </a:r>
            <a:endParaRPr lang="en-US" dirty="0"/>
          </a:p>
          <a:p>
            <a:pPr lvl="1"/>
            <a:r>
              <a:rPr lang="en-US" dirty="0" err="1"/>
              <a:t>Reageren</a:t>
            </a:r>
            <a:r>
              <a:rPr lang="en-US" dirty="0"/>
              <a:t> op </a:t>
            </a:r>
            <a:r>
              <a:rPr lang="en-US" dirty="0" err="1"/>
              <a:t>zorg</a:t>
            </a:r>
            <a:r>
              <a:rPr lang="en-US" dirty="0"/>
              <a:t> – </a:t>
            </a:r>
            <a:r>
              <a:rPr lang="en-US" dirty="0" err="1"/>
              <a:t>responsiviteit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Vertrouwen</a:t>
            </a:r>
            <a:endParaRPr lang="en-US" dirty="0"/>
          </a:p>
          <a:p>
            <a:r>
              <a:rPr lang="en-US" dirty="0" err="1"/>
              <a:t>Waardigheid</a:t>
            </a:r>
            <a:r>
              <a:rPr lang="en-US" dirty="0"/>
              <a:t>  </a:t>
            </a:r>
          </a:p>
          <a:p>
            <a:endParaRPr lang="en-US" dirty="0"/>
          </a:p>
          <a:p>
            <a:r>
              <a:rPr lang="en-US" dirty="0" err="1"/>
              <a:t>Zorgethische</a:t>
            </a:r>
            <a:r>
              <a:rPr lang="en-US" dirty="0"/>
              <a:t> </a:t>
            </a:r>
            <a:r>
              <a:rPr lang="en-US" dirty="0" err="1"/>
              <a:t>competenties</a:t>
            </a:r>
            <a:r>
              <a:rPr lang="en-US" dirty="0"/>
              <a:t> </a:t>
            </a:r>
            <a:r>
              <a:rPr lang="en-US" dirty="0" err="1"/>
              <a:t>Grypdonck</a:t>
            </a:r>
            <a:r>
              <a:rPr lang="en-US" dirty="0"/>
              <a:t> et al. </a:t>
            </a:r>
          </a:p>
          <a:p>
            <a:pPr lvl="1"/>
            <a:r>
              <a:rPr lang="en-US" dirty="0" err="1"/>
              <a:t>zien</a:t>
            </a:r>
            <a:r>
              <a:rPr lang="en-US" dirty="0"/>
              <a:t>, </a:t>
            </a:r>
            <a:r>
              <a:rPr lang="en-US" dirty="0" err="1"/>
              <a:t>weten</a:t>
            </a:r>
            <a:r>
              <a:rPr lang="en-US" dirty="0"/>
              <a:t>, </a:t>
            </a:r>
            <a:r>
              <a:rPr lang="en-US" dirty="0" err="1"/>
              <a:t>reflecteren</a:t>
            </a:r>
            <a:r>
              <a:rPr lang="en-US" dirty="0"/>
              <a:t>, </a:t>
            </a:r>
            <a:r>
              <a:rPr lang="en-US" dirty="0" err="1"/>
              <a:t>doen</a:t>
            </a:r>
            <a:r>
              <a:rPr lang="en-US" dirty="0"/>
              <a:t>, </a:t>
            </a:r>
            <a:r>
              <a:rPr lang="en-US" dirty="0" err="1"/>
              <a:t>zijn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90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Goed handelen volgens deugden/zorgethiek?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hebt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de </a:t>
            </a:r>
            <a:r>
              <a:rPr lang="en-US" dirty="0" err="1"/>
              <a:t>dosering</a:t>
            </a:r>
            <a:r>
              <a:rPr lang="en-US" dirty="0"/>
              <a:t> van </a:t>
            </a:r>
            <a:r>
              <a:rPr lang="en-US" dirty="0" err="1"/>
              <a:t>medicijnen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fout</a:t>
            </a:r>
            <a:r>
              <a:rPr lang="en-US" dirty="0"/>
              <a:t> </a:t>
            </a:r>
            <a:r>
              <a:rPr lang="en-US" dirty="0" err="1"/>
              <a:t>gemaakt</a:t>
            </a:r>
            <a:r>
              <a:rPr lang="en-US" dirty="0"/>
              <a:t>. </a:t>
            </a:r>
            <a:r>
              <a:rPr lang="en-US" dirty="0" err="1"/>
              <a:t>Waarschijnlijk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gevolgen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pt. </a:t>
            </a:r>
            <a:r>
              <a:rPr lang="en-US" dirty="0" err="1"/>
              <a:t>Vertel</a:t>
            </a:r>
            <a:r>
              <a:rPr lang="en-US" dirty="0"/>
              <a:t> je het?</a:t>
            </a:r>
          </a:p>
          <a:p>
            <a:endParaRPr lang="en-US" dirty="0"/>
          </a:p>
          <a:p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oudere</a:t>
            </a:r>
            <a:r>
              <a:rPr lang="en-US" dirty="0"/>
              <a:t> dame in het </a:t>
            </a:r>
            <a:r>
              <a:rPr lang="en-US" dirty="0" err="1"/>
              <a:t>verpleeghuis</a:t>
            </a:r>
            <a:r>
              <a:rPr lang="en-US" dirty="0"/>
              <a:t> </a:t>
            </a:r>
            <a:r>
              <a:rPr lang="en-US" dirty="0" err="1"/>
              <a:t>weigert</a:t>
            </a:r>
            <a:r>
              <a:rPr lang="en-US" dirty="0"/>
              <a:t> het </a:t>
            </a:r>
            <a:r>
              <a:rPr lang="en-US" dirty="0" err="1"/>
              <a:t>avondeten</a:t>
            </a:r>
            <a:r>
              <a:rPr lang="en-US" dirty="0"/>
              <a:t>. </a:t>
            </a:r>
            <a:r>
              <a:rPr lang="en-US" dirty="0" err="1"/>
              <a:t>Wat</a:t>
            </a:r>
            <a:r>
              <a:rPr lang="en-US" dirty="0"/>
              <a:t> doe je?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855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Kritiek op deugden/zorgethiek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Invulling </a:t>
            </a:r>
            <a:r>
              <a:rPr lang="en-US" dirty="0" err="1"/>
              <a:t>deugd</a:t>
            </a:r>
            <a:r>
              <a:rPr lang="en-US" dirty="0"/>
              <a:t> </a:t>
            </a:r>
            <a:r>
              <a:rPr lang="en-US" dirty="0" err="1"/>
              <a:t>verschilt</a:t>
            </a:r>
            <a:r>
              <a:rPr lang="en-US" dirty="0"/>
              <a:t> per </a:t>
            </a:r>
            <a:r>
              <a:rPr lang="en-US" dirty="0" err="1"/>
              <a:t>situatie</a:t>
            </a:r>
            <a:r>
              <a:rPr lang="en-US" dirty="0"/>
              <a:t> </a:t>
            </a:r>
          </a:p>
          <a:p>
            <a:r>
              <a:rPr lang="en-US" dirty="0" err="1"/>
              <a:t>Geen</a:t>
            </a:r>
            <a:r>
              <a:rPr lang="en-US" dirty="0"/>
              <a:t> concrete </a:t>
            </a:r>
            <a:r>
              <a:rPr lang="en-US" dirty="0" err="1"/>
              <a:t>richtlijnen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handelen</a:t>
            </a:r>
            <a:r>
              <a:rPr lang="en-US" dirty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575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Evaluatie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Klassiek </a:t>
            </a:r>
            <a:r>
              <a:rPr lang="en-US" dirty="0" err="1"/>
              <a:t>ethische</a:t>
            </a:r>
            <a:r>
              <a:rPr lang="en-US" dirty="0"/>
              <a:t> </a:t>
            </a:r>
            <a:r>
              <a:rPr lang="en-US" dirty="0" err="1"/>
              <a:t>stromingen</a:t>
            </a:r>
            <a:r>
              <a:rPr lang="en-US" dirty="0"/>
              <a:t> </a:t>
            </a:r>
            <a:r>
              <a:rPr lang="en-US" dirty="0" err="1"/>
              <a:t>vormen</a:t>
            </a:r>
            <a:r>
              <a:rPr lang="en-US" dirty="0"/>
              <a:t> de basis van </a:t>
            </a:r>
            <a:r>
              <a:rPr lang="en-US" dirty="0" err="1"/>
              <a:t>medisch</a:t>
            </a:r>
            <a:r>
              <a:rPr lang="en-US" dirty="0"/>
              <a:t> </a:t>
            </a:r>
            <a:r>
              <a:rPr lang="en-US" dirty="0" err="1"/>
              <a:t>ethische</a:t>
            </a:r>
            <a:r>
              <a:rPr lang="en-US" dirty="0"/>
              <a:t> - en </a:t>
            </a:r>
            <a:r>
              <a:rPr lang="en-US" dirty="0" err="1"/>
              <a:t>zorgethiek</a:t>
            </a:r>
            <a:r>
              <a:rPr lang="en-US" dirty="0"/>
              <a:t> ..?</a:t>
            </a:r>
          </a:p>
          <a:p>
            <a:r>
              <a:rPr lang="en-US" dirty="0" err="1"/>
              <a:t>Herkennen</a:t>
            </a:r>
            <a:r>
              <a:rPr lang="en-US" dirty="0"/>
              <a:t> van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‘</a:t>
            </a:r>
            <a:r>
              <a:rPr lang="en-US" dirty="0" err="1"/>
              <a:t>deontoloog</a:t>
            </a:r>
            <a:r>
              <a:rPr lang="en-US" dirty="0"/>
              <a:t>’, ‘consequentialist’ en ‘</a:t>
            </a:r>
            <a:r>
              <a:rPr lang="en-US" dirty="0" err="1"/>
              <a:t>deugdenethicus</a:t>
            </a:r>
            <a:r>
              <a:rPr lang="en-US" dirty="0"/>
              <a:t>’ en hen </a:t>
            </a:r>
            <a:r>
              <a:rPr lang="en-US" dirty="0" err="1"/>
              <a:t>uitleggen</a:t>
            </a:r>
            <a:r>
              <a:rPr lang="en-US" dirty="0"/>
              <a:t> wat </a:t>
            </a:r>
            <a:r>
              <a:rPr lang="en-US" dirty="0" err="1"/>
              <a:t>volgens</a:t>
            </a:r>
            <a:r>
              <a:rPr lang="en-US" dirty="0"/>
              <a:t> </a:t>
            </a:r>
            <a:r>
              <a:rPr lang="en-US" dirty="0" err="1"/>
              <a:t>jou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handelen</a:t>
            </a:r>
            <a:r>
              <a:rPr lang="en-US" dirty="0"/>
              <a:t> is met </a:t>
            </a:r>
            <a:r>
              <a:rPr lang="en-US" dirty="0" err="1"/>
              <a:t>voor</a:t>
            </a:r>
            <a:r>
              <a:rPr lang="en-US" dirty="0"/>
              <a:t> hen </a:t>
            </a:r>
            <a:r>
              <a:rPr lang="en-US" dirty="0" err="1"/>
              <a:t>overtuigende</a:t>
            </a:r>
            <a:r>
              <a:rPr lang="en-US" dirty="0"/>
              <a:t> </a:t>
            </a:r>
            <a:r>
              <a:rPr lang="en-US" dirty="0" err="1"/>
              <a:t>argumenten</a:t>
            </a:r>
            <a:r>
              <a:rPr lang="en-US" dirty="0"/>
              <a:t>…? </a:t>
            </a:r>
          </a:p>
          <a:p>
            <a:r>
              <a:rPr lang="en-US" dirty="0" err="1"/>
              <a:t>Begrip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evt</a:t>
            </a:r>
            <a:r>
              <a:rPr lang="en-US" dirty="0"/>
              <a:t>. mismatch </a:t>
            </a:r>
            <a:r>
              <a:rPr lang="en-US" dirty="0" err="1"/>
              <a:t>beleid</a:t>
            </a:r>
            <a:r>
              <a:rPr lang="en-US" dirty="0"/>
              <a:t> en </a:t>
            </a:r>
            <a:r>
              <a:rPr lang="en-US" dirty="0" err="1"/>
              <a:t>praktijk</a:t>
            </a:r>
            <a:r>
              <a:rPr lang="en-US" dirty="0"/>
              <a:t>…?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68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gaan we verder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Werkgroep: </a:t>
            </a:r>
            <a:r>
              <a:rPr lang="en-US" dirty="0" err="1"/>
              <a:t>casuistiek</a:t>
            </a:r>
            <a:r>
              <a:rPr lang="en-US" dirty="0"/>
              <a:t> </a:t>
            </a:r>
            <a:r>
              <a:rPr lang="en-US" dirty="0" err="1"/>
              <a:t>bespreken</a:t>
            </a:r>
            <a:r>
              <a:rPr lang="en-US" dirty="0"/>
              <a:t> </a:t>
            </a:r>
            <a:r>
              <a:rPr lang="en-US" dirty="0" err="1"/>
              <a:t>vanuit</a:t>
            </a:r>
            <a:r>
              <a:rPr lang="en-US" dirty="0"/>
              <a:t> </a:t>
            </a:r>
            <a:r>
              <a:rPr lang="en-US" dirty="0" err="1"/>
              <a:t>deontologie</a:t>
            </a:r>
            <a:r>
              <a:rPr lang="en-US" dirty="0"/>
              <a:t>, consequentialisme, </a:t>
            </a:r>
            <a:r>
              <a:rPr lang="en-US" dirty="0" err="1"/>
              <a:t>deugdenetiek</a:t>
            </a:r>
            <a:endParaRPr lang="en-US" dirty="0"/>
          </a:p>
          <a:p>
            <a:r>
              <a:rPr lang="en-US" dirty="0" err="1"/>
              <a:t>Volgend</a:t>
            </a:r>
            <a:r>
              <a:rPr lang="en-US" dirty="0"/>
              <a:t> college: </a:t>
            </a:r>
            <a:r>
              <a:rPr lang="en-US" dirty="0" err="1"/>
              <a:t>medische</a:t>
            </a:r>
            <a:r>
              <a:rPr lang="en-US" dirty="0"/>
              <a:t> </a:t>
            </a:r>
            <a:r>
              <a:rPr lang="en-US" dirty="0" err="1"/>
              <a:t>ethiek</a:t>
            </a:r>
            <a:r>
              <a:rPr lang="en-US" dirty="0"/>
              <a:t> 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585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Gebruikte bronnen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Visser, E. (2019). Die </a:t>
            </a:r>
            <a:r>
              <a:rPr lang="en-US" dirty="0" err="1"/>
              <a:t>ene</a:t>
            </a:r>
            <a:r>
              <a:rPr lang="en-US" dirty="0"/>
              <a:t> </a:t>
            </a:r>
            <a:r>
              <a:rPr lang="en-US" dirty="0" err="1"/>
              <a:t>patiënt</a:t>
            </a:r>
            <a:r>
              <a:rPr lang="en-US" dirty="0"/>
              <a:t>. Amsterdam. Amersfoort. Nederland: Ambos-Anthos.</a:t>
            </a:r>
          </a:p>
          <a:p>
            <a:r>
              <a:rPr lang="en-US" dirty="0" err="1"/>
              <a:t>Tenwolde</a:t>
            </a:r>
            <a:r>
              <a:rPr lang="en-US" dirty="0"/>
              <a:t>, H. &amp; </a:t>
            </a:r>
            <a:r>
              <a:rPr lang="en-US" dirty="0" err="1"/>
              <a:t>Houtlosser</a:t>
            </a:r>
            <a:r>
              <a:rPr lang="en-US" dirty="0"/>
              <a:t>, M. (2009) </a:t>
            </a:r>
            <a:r>
              <a:rPr lang="en-US" dirty="0" err="1"/>
              <a:t>Verpleegethiek</a:t>
            </a:r>
            <a:r>
              <a:rPr lang="en-US" dirty="0"/>
              <a:t>. Nederland: </a:t>
            </a:r>
            <a:r>
              <a:rPr lang="en-US" dirty="0" err="1"/>
              <a:t>ThiemeMeulenhoff</a:t>
            </a:r>
            <a:r>
              <a:rPr lang="en-US" dirty="0"/>
              <a:t> </a:t>
            </a:r>
            <a:r>
              <a:rPr lang="en-US" dirty="0" err="1"/>
              <a:t>bv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24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Opzet </a:t>
            </a:r>
            <a:r>
              <a:rPr lang="nl-NL" dirty="0" smtClean="0"/>
              <a:t>college 1, deel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Wat</a:t>
            </a:r>
            <a:r>
              <a:rPr lang="en-US" dirty="0"/>
              <a:t> is </a:t>
            </a:r>
            <a:r>
              <a:rPr lang="en-US" dirty="0" err="1"/>
              <a:t>ethiek</a:t>
            </a:r>
            <a:endParaRPr lang="nl-NL" dirty="0"/>
          </a:p>
          <a:p>
            <a:r>
              <a:rPr lang="en-US" dirty="0" err="1"/>
              <a:t>Drie</a:t>
            </a:r>
            <a:r>
              <a:rPr lang="en-US" dirty="0"/>
              <a:t> </a:t>
            </a:r>
            <a:r>
              <a:rPr lang="en-US" dirty="0" err="1"/>
              <a:t>ethische</a:t>
            </a:r>
            <a:r>
              <a:rPr lang="en-US" dirty="0"/>
              <a:t> </a:t>
            </a:r>
            <a:r>
              <a:rPr lang="en-US" dirty="0" err="1"/>
              <a:t>stromingen</a:t>
            </a:r>
            <a:r>
              <a:rPr lang="en-US" dirty="0"/>
              <a:t> </a:t>
            </a:r>
          </a:p>
          <a:p>
            <a:r>
              <a:rPr lang="en-US" dirty="0" err="1"/>
              <a:t>medische</a:t>
            </a:r>
            <a:r>
              <a:rPr lang="en-US" dirty="0"/>
              <a:t> </a:t>
            </a:r>
            <a:r>
              <a:rPr lang="en-US" dirty="0" err="1"/>
              <a:t>ethiek</a:t>
            </a:r>
            <a:r>
              <a:rPr lang="en-US" dirty="0"/>
              <a:t>, public health ethics, </a:t>
            </a:r>
            <a:r>
              <a:rPr lang="en-US" dirty="0" err="1"/>
              <a:t>zorgethiek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278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Onderwerpen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Ethiek</a:t>
            </a:r>
          </a:p>
          <a:p>
            <a:r>
              <a:rPr lang="nl-NL" dirty="0"/>
              <a:t>Ethisch dilemma</a:t>
            </a:r>
          </a:p>
          <a:p>
            <a:r>
              <a:rPr lang="nl-NL" dirty="0" err="1"/>
              <a:t>Moral</a:t>
            </a:r>
            <a:r>
              <a:rPr lang="nl-NL" dirty="0"/>
              <a:t> </a:t>
            </a:r>
            <a:r>
              <a:rPr lang="nl-NL" dirty="0" err="1"/>
              <a:t>distress</a:t>
            </a:r>
            <a:endParaRPr lang="nl-NL" dirty="0"/>
          </a:p>
          <a:p>
            <a:r>
              <a:rPr lang="nl-NL" dirty="0"/>
              <a:t>Deontologie</a:t>
            </a:r>
          </a:p>
          <a:p>
            <a:r>
              <a:rPr lang="nl-NL" dirty="0"/>
              <a:t>Utilitarisme</a:t>
            </a:r>
          </a:p>
          <a:p>
            <a:r>
              <a:rPr lang="nl-NL" dirty="0"/>
              <a:t>Deugdenethiek</a:t>
            </a:r>
          </a:p>
          <a:p>
            <a:r>
              <a:rPr lang="en-US" dirty="0" err="1"/>
              <a:t>Principes</a:t>
            </a:r>
            <a:r>
              <a:rPr lang="en-US" dirty="0"/>
              <a:t> </a:t>
            </a:r>
            <a:r>
              <a:rPr lang="en-US" dirty="0" err="1"/>
              <a:t>medische</a:t>
            </a:r>
            <a:r>
              <a:rPr lang="en-US" dirty="0"/>
              <a:t> </a:t>
            </a:r>
            <a:r>
              <a:rPr lang="en-US" dirty="0" err="1"/>
              <a:t>ethiek</a:t>
            </a:r>
            <a:r>
              <a:rPr lang="en-US" dirty="0"/>
              <a:t> </a:t>
            </a:r>
          </a:p>
          <a:p>
            <a:r>
              <a:rPr lang="en-US" dirty="0" err="1"/>
              <a:t>Waarden</a:t>
            </a:r>
            <a:r>
              <a:rPr lang="en-US" dirty="0"/>
              <a:t> public health ethics</a:t>
            </a:r>
          </a:p>
          <a:p>
            <a:r>
              <a:rPr lang="en-US" dirty="0" err="1"/>
              <a:t>Fasen</a:t>
            </a:r>
            <a:r>
              <a:rPr lang="en-US" dirty="0"/>
              <a:t> </a:t>
            </a:r>
            <a:r>
              <a:rPr lang="en-US" dirty="0" err="1"/>
              <a:t>Tronto</a:t>
            </a:r>
            <a:r>
              <a:rPr lang="en-US" dirty="0"/>
              <a:t> </a:t>
            </a:r>
            <a:r>
              <a:rPr lang="en-US" dirty="0" err="1"/>
              <a:t>zorgethiek</a:t>
            </a:r>
            <a:endParaRPr lang="en-US" dirty="0"/>
          </a:p>
          <a:p>
            <a:r>
              <a:rPr lang="en-US" dirty="0" err="1"/>
              <a:t>Verbanden</a:t>
            </a:r>
            <a:r>
              <a:rPr lang="en-US" dirty="0"/>
              <a:t> </a:t>
            </a:r>
            <a:r>
              <a:rPr lang="en-US" dirty="0" err="1"/>
              <a:t>deontologie</a:t>
            </a:r>
            <a:r>
              <a:rPr lang="en-US" dirty="0"/>
              <a:t>, </a:t>
            </a:r>
            <a:r>
              <a:rPr lang="en-US" dirty="0" err="1"/>
              <a:t>utilitarisme</a:t>
            </a:r>
            <a:r>
              <a:rPr lang="en-US" dirty="0"/>
              <a:t> en </a:t>
            </a:r>
            <a:r>
              <a:rPr lang="en-US" dirty="0" err="1"/>
              <a:t>deugdenethiek</a:t>
            </a:r>
            <a:r>
              <a:rPr lang="en-US" dirty="0"/>
              <a:t> met </a:t>
            </a:r>
            <a:r>
              <a:rPr lang="en-US" dirty="0" err="1"/>
              <a:t>medische</a:t>
            </a:r>
            <a:r>
              <a:rPr lang="en-US" dirty="0"/>
              <a:t> </a:t>
            </a:r>
            <a:r>
              <a:rPr lang="en-US" dirty="0" err="1"/>
              <a:t>ethiek</a:t>
            </a:r>
            <a:r>
              <a:rPr lang="en-US" dirty="0"/>
              <a:t>, public health ethics en </a:t>
            </a:r>
            <a:r>
              <a:rPr lang="en-US" dirty="0" err="1"/>
              <a:t>zorgethiek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75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ethiek?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hebt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de </a:t>
            </a:r>
            <a:r>
              <a:rPr lang="en-US" dirty="0" err="1"/>
              <a:t>dosering</a:t>
            </a:r>
            <a:r>
              <a:rPr lang="en-US" dirty="0"/>
              <a:t> van </a:t>
            </a:r>
            <a:r>
              <a:rPr lang="en-US" dirty="0" err="1"/>
              <a:t>medicijnen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fout</a:t>
            </a:r>
            <a:r>
              <a:rPr lang="en-US" dirty="0"/>
              <a:t> </a:t>
            </a:r>
            <a:r>
              <a:rPr lang="en-US" dirty="0" err="1"/>
              <a:t>gemaakt</a:t>
            </a:r>
            <a:r>
              <a:rPr lang="en-US" dirty="0"/>
              <a:t>. </a:t>
            </a:r>
            <a:r>
              <a:rPr lang="en-US" dirty="0" err="1"/>
              <a:t>Waarschijnlijk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gevolgen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pt. </a:t>
            </a:r>
            <a:r>
              <a:rPr lang="en-US" dirty="0" err="1"/>
              <a:t>Vertel</a:t>
            </a:r>
            <a:r>
              <a:rPr lang="en-US" dirty="0"/>
              <a:t> je het?</a:t>
            </a:r>
          </a:p>
          <a:p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oudere</a:t>
            </a:r>
            <a:r>
              <a:rPr lang="en-US" dirty="0"/>
              <a:t> dame in het </a:t>
            </a:r>
            <a:r>
              <a:rPr lang="en-US" dirty="0" err="1"/>
              <a:t>verpleeghuis</a:t>
            </a:r>
            <a:r>
              <a:rPr lang="en-US" dirty="0"/>
              <a:t> </a:t>
            </a:r>
            <a:r>
              <a:rPr lang="en-US" dirty="0" err="1"/>
              <a:t>weigert</a:t>
            </a:r>
            <a:r>
              <a:rPr lang="en-US" dirty="0"/>
              <a:t> het </a:t>
            </a:r>
            <a:r>
              <a:rPr lang="en-US" dirty="0" err="1"/>
              <a:t>avondeten</a:t>
            </a:r>
            <a:r>
              <a:rPr lang="en-US" dirty="0"/>
              <a:t>. </a:t>
            </a:r>
            <a:r>
              <a:rPr lang="en-US" dirty="0" err="1"/>
              <a:t>Wat</a:t>
            </a:r>
            <a:r>
              <a:rPr lang="en-US" dirty="0"/>
              <a:t> doe je? </a:t>
            </a:r>
          </a:p>
          <a:p>
            <a:r>
              <a:rPr lang="en-US" dirty="0"/>
              <a:t>In het </a:t>
            </a:r>
            <a:r>
              <a:rPr lang="en-US" dirty="0" err="1"/>
              <a:t>verpleeghuis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je </a:t>
            </a:r>
            <a:r>
              <a:rPr lang="en-US" dirty="0" err="1"/>
              <a:t>werkt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man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echtgenote</a:t>
            </a:r>
            <a:r>
              <a:rPr lang="en-US" dirty="0"/>
              <a:t> </a:t>
            </a:r>
            <a:r>
              <a:rPr lang="en-US" dirty="0" err="1"/>
              <a:t>verloren</a:t>
            </a:r>
            <a:r>
              <a:rPr lang="en-US" dirty="0"/>
              <a:t>.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verdriet</a:t>
            </a:r>
            <a:r>
              <a:rPr lang="en-US" dirty="0"/>
              <a:t>, maar </a:t>
            </a:r>
            <a:r>
              <a:rPr lang="en-US" dirty="0" err="1"/>
              <a:t>jij</a:t>
            </a:r>
            <a:r>
              <a:rPr lang="en-US" dirty="0"/>
              <a:t> en je </a:t>
            </a:r>
            <a:r>
              <a:rPr lang="en-US" dirty="0" err="1"/>
              <a:t>collega</a:t>
            </a:r>
            <a:r>
              <a:rPr lang="en-US" dirty="0"/>
              <a:t> </a:t>
            </a:r>
            <a:r>
              <a:rPr lang="en-US" dirty="0" err="1"/>
              <a:t>staan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in de </a:t>
            </a:r>
            <a:r>
              <a:rPr lang="en-US" dirty="0" err="1"/>
              <a:t>ochtenddienst</a:t>
            </a:r>
            <a:r>
              <a:rPr lang="en-US" dirty="0"/>
              <a:t> </a:t>
            </a:r>
            <a:r>
              <a:rPr lang="en-US" dirty="0" err="1"/>
              <a:t>alleen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. Je </a:t>
            </a:r>
            <a:r>
              <a:rPr lang="en-US" dirty="0" err="1"/>
              <a:t>praat</a:t>
            </a:r>
            <a:r>
              <a:rPr lang="en-US" dirty="0"/>
              <a:t> met hem </a:t>
            </a:r>
            <a:r>
              <a:rPr lang="en-US" dirty="0" err="1"/>
              <a:t>terwijl</a:t>
            </a:r>
            <a:r>
              <a:rPr lang="en-US" dirty="0"/>
              <a:t> je hem </a:t>
            </a:r>
            <a:r>
              <a:rPr lang="en-US" dirty="0" err="1"/>
              <a:t>wast</a:t>
            </a:r>
            <a:r>
              <a:rPr lang="en-US" dirty="0"/>
              <a:t> en </a:t>
            </a:r>
            <a:r>
              <a:rPr lang="en-US" dirty="0" err="1"/>
              <a:t>probeert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hem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, maar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daarna</a:t>
            </a:r>
            <a:r>
              <a:rPr lang="en-US" dirty="0"/>
              <a:t> door.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86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ethiek is: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Systematische</a:t>
            </a:r>
            <a:r>
              <a:rPr lang="en-US" dirty="0"/>
              <a:t> </a:t>
            </a:r>
            <a:r>
              <a:rPr lang="en-US" dirty="0" err="1"/>
              <a:t>bezinnig</a:t>
            </a:r>
            <a:r>
              <a:rPr lang="en-US" dirty="0"/>
              <a:t> op de </a:t>
            </a:r>
            <a:r>
              <a:rPr lang="en-US" dirty="0" err="1"/>
              <a:t>vraag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wat</a:t>
            </a:r>
            <a:r>
              <a:rPr lang="en-US" dirty="0"/>
              <a:t>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handelen</a:t>
            </a:r>
            <a:r>
              <a:rPr lang="en-US" dirty="0"/>
              <a:t>/</a:t>
            </a:r>
            <a:r>
              <a:rPr lang="en-US" dirty="0" err="1"/>
              <a:t>goede</a:t>
            </a:r>
            <a:r>
              <a:rPr lang="en-US" dirty="0"/>
              <a:t> </a:t>
            </a:r>
            <a:r>
              <a:rPr lang="en-US" dirty="0" err="1"/>
              <a:t>zorg</a:t>
            </a:r>
            <a:r>
              <a:rPr lang="en-US" dirty="0"/>
              <a:t> is, </a:t>
            </a:r>
          </a:p>
          <a:p>
            <a:r>
              <a:rPr lang="en-US" dirty="0"/>
              <a:t>en de </a:t>
            </a:r>
            <a:r>
              <a:rPr lang="en-US" dirty="0" err="1"/>
              <a:t>voorwaarden</a:t>
            </a:r>
            <a:r>
              <a:rPr lang="en-US" dirty="0"/>
              <a:t> om die </a:t>
            </a:r>
            <a:r>
              <a:rPr lang="en-US" dirty="0" err="1"/>
              <a:t>zorg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realiseren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32930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Goed handelen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Moreel dilemma: </a:t>
            </a:r>
            <a:r>
              <a:rPr lang="en-US" dirty="0" err="1"/>
              <a:t>Wat</a:t>
            </a:r>
            <a:r>
              <a:rPr lang="en-US" dirty="0"/>
              <a:t> is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handelen</a:t>
            </a:r>
            <a:r>
              <a:rPr lang="en-US" dirty="0"/>
              <a:t>? </a:t>
            </a:r>
            <a:endParaRPr lang="nl-NL" dirty="0"/>
          </a:p>
          <a:p>
            <a:r>
              <a:rPr lang="en-US" dirty="0"/>
              <a:t>Moral distress: Stress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zorgverlener</a:t>
            </a:r>
            <a:r>
              <a:rPr lang="en-US" dirty="0"/>
              <a:t> </a:t>
            </a:r>
            <a:r>
              <a:rPr lang="en-US" dirty="0" err="1"/>
              <a:t>omdat</a:t>
            </a:r>
            <a:r>
              <a:rPr lang="en-US" dirty="0"/>
              <a:t> </a:t>
            </a:r>
            <a:r>
              <a:rPr lang="en-US" dirty="0" err="1"/>
              <a:t>mogelijkheden</a:t>
            </a:r>
            <a:r>
              <a:rPr lang="en-US" dirty="0"/>
              <a:t> tot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handelen</a:t>
            </a:r>
            <a:r>
              <a:rPr lang="en-US" dirty="0"/>
              <a:t> </a:t>
            </a:r>
            <a:r>
              <a:rPr lang="en-US" dirty="0" err="1"/>
              <a:t>beperkt</a:t>
            </a:r>
            <a:r>
              <a:rPr lang="en-US" dirty="0"/>
              <a:t> </a:t>
            </a:r>
            <a:r>
              <a:rPr lang="en-US" dirty="0" err="1"/>
              <a:t>zijn.Je</a:t>
            </a:r>
            <a:r>
              <a:rPr lang="en-US" dirty="0"/>
              <a:t> </a:t>
            </a:r>
            <a:r>
              <a:rPr lang="en-US" dirty="0" err="1"/>
              <a:t>weet</a:t>
            </a:r>
            <a:r>
              <a:rPr lang="en-US" dirty="0"/>
              <a:t> </a:t>
            </a:r>
            <a:r>
              <a:rPr lang="en-US" dirty="0" err="1"/>
              <a:t>wat</a:t>
            </a:r>
            <a:r>
              <a:rPr lang="en-US" dirty="0"/>
              <a:t> het </a:t>
            </a:r>
            <a:r>
              <a:rPr lang="en-US" dirty="0" err="1"/>
              <a:t>goede</a:t>
            </a:r>
            <a:r>
              <a:rPr lang="en-US" dirty="0"/>
              <a:t> is, maar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realiseren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Het mag </a:t>
            </a:r>
            <a:r>
              <a:rPr lang="en-US" dirty="0" err="1"/>
              <a:t>niet</a:t>
            </a:r>
            <a:r>
              <a:rPr lang="en-US" dirty="0"/>
              <a:t> – </a:t>
            </a:r>
            <a:r>
              <a:rPr lang="en-US" dirty="0" err="1"/>
              <a:t>wetgeving</a:t>
            </a:r>
            <a:endParaRPr lang="en-US" dirty="0"/>
          </a:p>
          <a:p>
            <a:pPr lvl="1"/>
            <a:r>
              <a:rPr lang="en-US" dirty="0"/>
              <a:t>Het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– </a:t>
            </a:r>
            <a:r>
              <a:rPr lang="en-US" dirty="0" err="1"/>
              <a:t>bijv</a:t>
            </a:r>
            <a:r>
              <a:rPr lang="en-US" dirty="0"/>
              <a:t>. </a:t>
            </a:r>
            <a:r>
              <a:rPr lang="en-US" dirty="0" err="1"/>
              <a:t>onderbezetting</a:t>
            </a:r>
            <a:r>
              <a:rPr lang="en-US" dirty="0"/>
              <a:t> </a:t>
            </a:r>
            <a:endParaRPr lang="nl-NL" dirty="0"/>
          </a:p>
          <a:p>
            <a:endParaRPr lang="en-US" dirty="0"/>
          </a:p>
          <a:p>
            <a:r>
              <a:rPr lang="en-US" dirty="0"/>
              <a:t>Hoe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zorg</a:t>
            </a:r>
            <a:r>
              <a:rPr lang="en-US" dirty="0"/>
              <a:t> </a:t>
            </a:r>
            <a:r>
              <a:rPr lang="en-US" dirty="0" err="1"/>
              <a:t>zo</a:t>
            </a:r>
            <a:r>
              <a:rPr lang="en-US" dirty="0"/>
              <a:t> </a:t>
            </a:r>
            <a:r>
              <a:rPr lang="en-US" dirty="0" err="1"/>
              <a:t>verleend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het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voelt</a:t>
            </a:r>
            <a:r>
              <a:rPr lang="en-US" dirty="0"/>
              <a:t> om die </a:t>
            </a:r>
            <a:r>
              <a:rPr lang="en-US" dirty="0" err="1"/>
              <a:t>zorg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ontvangen</a:t>
            </a:r>
            <a:r>
              <a:rPr lang="en-US" dirty="0"/>
              <a:t>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020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goed handelen?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EC2729B-1132-460A-9C18-A707314B27D4}"/>
              </a:ext>
            </a:extLst>
          </p:cNvPr>
          <p:cNvSpPr txBox="1"/>
          <p:nvPr/>
        </p:nvSpPr>
        <p:spPr>
          <a:xfrm>
            <a:off x="549965" y="1888435"/>
            <a:ext cx="53218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Geef een voorbeeld van </a:t>
            </a:r>
            <a:r>
              <a:rPr lang="nl-NL" b="1" i="1" dirty="0"/>
              <a:t>goed handelen </a:t>
            </a:r>
            <a:r>
              <a:rPr lang="nl-NL" dirty="0"/>
              <a:t>uit de actualiteit en de geschiedenis</a:t>
            </a:r>
          </a:p>
          <a:p>
            <a:endParaRPr lang="nl-NL" dirty="0"/>
          </a:p>
          <a:p>
            <a:r>
              <a:rPr lang="nl-NL" dirty="0"/>
              <a:t>Geef een voorbeeld van </a:t>
            </a:r>
            <a:r>
              <a:rPr lang="nl-NL" b="1" i="1" dirty="0"/>
              <a:t>slecht handelen </a:t>
            </a:r>
            <a:r>
              <a:rPr lang="nl-NL" dirty="0"/>
              <a:t>uit de actualiteit en de geschiedenis</a:t>
            </a:r>
          </a:p>
        </p:txBody>
      </p:sp>
      <p:sp>
        <p:nvSpPr>
          <p:cNvPr id="7" name="Ovaal 6"/>
          <p:cNvSpPr/>
          <p:nvPr/>
        </p:nvSpPr>
        <p:spPr>
          <a:xfrm>
            <a:off x="7063310" y="1596736"/>
            <a:ext cx="3747655" cy="1745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Suggestie afbeelding: dictator</a:t>
            </a:r>
            <a:endParaRPr lang="en-US" dirty="0"/>
          </a:p>
        </p:txBody>
      </p:sp>
      <p:sp>
        <p:nvSpPr>
          <p:cNvPr id="8" name="Ovaal 7"/>
          <p:cNvSpPr/>
          <p:nvPr/>
        </p:nvSpPr>
        <p:spPr>
          <a:xfrm>
            <a:off x="5871819" y="4170290"/>
            <a:ext cx="2382982" cy="16625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Suggestie afbeelding:  boot met vluchtelingen</a:t>
            </a:r>
            <a:endParaRPr lang="en-US" dirty="0"/>
          </a:p>
        </p:txBody>
      </p:sp>
      <p:sp>
        <p:nvSpPr>
          <p:cNvPr id="9" name="Ovaal 8"/>
          <p:cNvSpPr/>
          <p:nvPr/>
        </p:nvSpPr>
        <p:spPr>
          <a:xfrm>
            <a:off x="1437409" y="4544362"/>
            <a:ext cx="266310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Suggestie afbeelding: donorcodicil</a:t>
            </a:r>
            <a:endParaRPr lang="en-US" dirty="0"/>
          </a:p>
        </p:txBody>
      </p:sp>
      <p:sp>
        <p:nvSpPr>
          <p:cNvPr id="12" name="Tijdelijke aanduiding voor inhoud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1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Perspectieven binnen de ethiek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Deontologie </a:t>
            </a:r>
          </a:p>
          <a:p>
            <a:r>
              <a:rPr lang="en-US" dirty="0"/>
              <a:t>Consequentialisme</a:t>
            </a:r>
          </a:p>
          <a:p>
            <a:r>
              <a:rPr lang="en-US" dirty="0" err="1"/>
              <a:t>Deugdenethiek</a:t>
            </a:r>
            <a:r>
              <a:rPr lang="en-US" dirty="0"/>
              <a:t>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Klassiek</a:t>
            </a:r>
            <a:r>
              <a:rPr lang="en-US" dirty="0"/>
              <a:t> </a:t>
            </a:r>
            <a:r>
              <a:rPr lang="en-US" dirty="0" err="1"/>
              <a:t>ethische</a:t>
            </a:r>
            <a:r>
              <a:rPr lang="en-US" dirty="0"/>
              <a:t> </a:t>
            </a:r>
            <a:r>
              <a:rPr lang="en-US" dirty="0" err="1"/>
              <a:t>stromingen</a:t>
            </a:r>
            <a:r>
              <a:rPr lang="en-US" dirty="0"/>
              <a:t> </a:t>
            </a:r>
            <a:r>
              <a:rPr lang="en-US" dirty="0" err="1"/>
              <a:t>vormen</a:t>
            </a:r>
            <a:r>
              <a:rPr lang="en-US" dirty="0"/>
              <a:t> de basis van </a:t>
            </a:r>
            <a:r>
              <a:rPr lang="en-US" dirty="0" err="1"/>
              <a:t>medisch</a:t>
            </a:r>
            <a:r>
              <a:rPr lang="en-US" dirty="0"/>
              <a:t> </a:t>
            </a:r>
            <a:r>
              <a:rPr lang="en-US" dirty="0" err="1"/>
              <a:t>ethische</a:t>
            </a:r>
            <a:r>
              <a:rPr lang="en-US" dirty="0"/>
              <a:t> - en </a:t>
            </a:r>
            <a:r>
              <a:rPr lang="en-US" dirty="0" err="1"/>
              <a:t>zorgethiek</a:t>
            </a:r>
            <a:r>
              <a:rPr lang="en-US" dirty="0"/>
              <a:t> </a:t>
            </a:r>
          </a:p>
          <a:p>
            <a:r>
              <a:rPr lang="en-US" dirty="0" err="1"/>
              <a:t>Herkennen</a:t>
            </a:r>
            <a:r>
              <a:rPr lang="en-US" dirty="0"/>
              <a:t> van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‘</a:t>
            </a:r>
            <a:r>
              <a:rPr lang="en-US" dirty="0" err="1"/>
              <a:t>deontoloog</a:t>
            </a:r>
            <a:r>
              <a:rPr lang="en-US" dirty="0"/>
              <a:t>’, ‘consequentialist’ en ‘</a:t>
            </a:r>
            <a:r>
              <a:rPr lang="en-US" dirty="0" err="1"/>
              <a:t>deugdenethicus</a:t>
            </a:r>
            <a:r>
              <a:rPr lang="en-US" dirty="0"/>
              <a:t>’ en hen </a:t>
            </a:r>
            <a:r>
              <a:rPr lang="en-US" dirty="0" err="1"/>
              <a:t>uitleggen</a:t>
            </a:r>
            <a:r>
              <a:rPr lang="en-US" dirty="0"/>
              <a:t> </a:t>
            </a:r>
            <a:r>
              <a:rPr lang="en-US" dirty="0" err="1"/>
              <a:t>wat</a:t>
            </a:r>
            <a:r>
              <a:rPr lang="en-US" dirty="0"/>
              <a:t> </a:t>
            </a:r>
            <a:r>
              <a:rPr lang="en-US" dirty="0" err="1"/>
              <a:t>volgens</a:t>
            </a:r>
            <a:r>
              <a:rPr lang="en-US" dirty="0"/>
              <a:t> </a:t>
            </a:r>
            <a:r>
              <a:rPr lang="en-US" dirty="0" err="1"/>
              <a:t>jou</a:t>
            </a:r>
            <a:r>
              <a:rPr lang="en-US" dirty="0"/>
              <a:t> </a:t>
            </a:r>
            <a:r>
              <a:rPr lang="en-US" dirty="0" err="1"/>
              <a:t>waarom</a:t>
            </a:r>
            <a:r>
              <a:rPr lang="en-US" dirty="0"/>
              <a:t>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handelen</a:t>
            </a:r>
            <a:r>
              <a:rPr lang="en-US" dirty="0"/>
              <a:t> is met </a:t>
            </a:r>
            <a:r>
              <a:rPr lang="en-US" dirty="0" err="1"/>
              <a:t>voor</a:t>
            </a:r>
            <a:r>
              <a:rPr lang="en-US" dirty="0"/>
              <a:t> hen </a:t>
            </a:r>
            <a:r>
              <a:rPr lang="en-US" dirty="0" err="1"/>
              <a:t>overtuigende</a:t>
            </a:r>
            <a:r>
              <a:rPr lang="en-US" dirty="0"/>
              <a:t> </a:t>
            </a:r>
            <a:r>
              <a:rPr lang="en-US" dirty="0" err="1"/>
              <a:t>argumenten</a:t>
            </a:r>
            <a:r>
              <a:rPr lang="en-US" dirty="0"/>
              <a:t>. </a:t>
            </a:r>
          </a:p>
          <a:p>
            <a:r>
              <a:rPr lang="en-US" dirty="0" err="1"/>
              <a:t>Begrip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evt</a:t>
            </a:r>
            <a:r>
              <a:rPr lang="en-US" dirty="0"/>
              <a:t>. mismatch </a:t>
            </a:r>
            <a:r>
              <a:rPr lang="en-US" dirty="0" err="1"/>
              <a:t>beleid</a:t>
            </a:r>
            <a:r>
              <a:rPr lang="en-US" dirty="0"/>
              <a:t> en </a:t>
            </a:r>
            <a:r>
              <a:rPr lang="en-US" dirty="0" err="1"/>
              <a:t>praktijk</a:t>
            </a:r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09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1008</Words>
  <Application>Microsoft Office PowerPoint</Application>
  <PresentationFormat>Breedbeeld</PresentationFormat>
  <Paragraphs>158</Paragraphs>
  <Slides>25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Mangal</vt:lpstr>
      <vt:lpstr>Office-thema</vt:lpstr>
      <vt:lpstr>Inleiding in de ethiek voor studenten verpleegkunde</vt:lpstr>
      <vt:lpstr> Leerdoelen lessenreeks </vt:lpstr>
      <vt:lpstr>Opzet college 1, deel 1</vt:lpstr>
      <vt:lpstr>Onderwerpen </vt:lpstr>
      <vt:lpstr>Wat is ethiek?</vt:lpstr>
      <vt:lpstr>Wat ethiek is:</vt:lpstr>
      <vt:lpstr>Goed handelen</vt:lpstr>
      <vt:lpstr>Wat is goed handelen?</vt:lpstr>
      <vt:lpstr>Perspectieven binnen de ethiek</vt:lpstr>
      <vt:lpstr>Deontologie </vt:lpstr>
      <vt:lpstr>Deontologie –Categorisch Imperatief</vt:lpstr>
      <vt:lpstr>Medische ethiek: principlisme </vt:lpstr>
      <vt:lpstr>Goed handelen volgens deontologie/medische ethiek? </vt:lpstr>
      <vt:lpstr>Kritiek deontologie/medische ethiek</vt:lpstr>
      <vt:lpstr>Consequentialisme </vt:lpstr>
      <vt:lpstr>Public health ethics </vt:lpstr>
      <vt:lpstr>Goed handelen volgens consequentialisme?? </vt:lpstr>
      <vt:lpstr>Kritiek consequentialisme/public health ethics </vt:lpstr>
      <vt:lpstr>Deugdenethiek </vt:lpstr>
      <vt:lpstr>Zorgethiek </vt:lpstr>
      <vt:lpstr>Goed handelen volgens deugden/zorgethiek?</vt:lpstr>
      <vt:lpstr>Kritiek op deugden/zorgethiek</vt:lpstr>
      <vt:lpstr>Evaluatie </vt:lpstr>
      <vt:lpstr>Hoe gaan we verder</vt:lpstr>
      <vt:lpstr>Gebruikte bronnen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Inleiding in de ethiek voor studenten verpleegkunde</dc:title>
  <dc:creator>Microsoft Office-gebruiker</dc:creator>
  <cp:lastModifiedBy>Loos, P.</cp:lastModifiedBy>
  <cp:revision>23</cp:revision>
  <dcterms:created xsi:type="dcterms:W3CDTF">2020-04-20T13:05:14Z</dcterms:created>
  <dcterms:modified xsi:type="dcterms:W3CDTF">2020-07-14T13:12:26Z</dcterms:modified>
</cp:coreProperties>
</file>