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F_E9F4C528.xml" ContentType="application/vnd.ms-powerpoint.comments+xml"/>
  <Override PartName="/ppt/notesSlides/notesSlide4.xml" ContentType="application/vnd.openxmlformats-officedocument.presentationml.notesSlide+xml"/>
  <Override PartName="/ppt/comments/modernComment_113_3AEF09D5.xml" ContentType="application/vnd.ms-powerpoint.comment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69" r:id="rId2"/>
    <p:sldId id="274" r:id="rId3"/>
    <p:sldId id="271" r:id="rId4"/>
    <p:sldId id="275" r:id="rId5"/>
    <p:sldId id="280" r:id="rId6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8"/>
    </p:embeddedFont>
    <p:embeddedFont>
      <p:font typeface="Corbel" panose="020B0503020204020204" pitchFamily="34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Helvetica Neue Light" panose="020B0604020202020204" charset="0"/>
      <p:regular r:id="rId17"/>
      <p:bold r:id="rId18"/>
      <p:italic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Ubuntu" panose="020B0504030602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637721-4C1B-6462-38AA-946C1A3BA63C}" name="J.C.E. Brill" initials="JB" userId="S::bri@hetnieuwelyceum.nl::c593e6e6-c753-48db-9f31-91fcad19a80e" providerId="AD"/>
  <p188:author id="{83059EF5-1DA7-FD06-0977-9C46FD0B5CDC}" name="Jeroen Nelissen" initials="JN" userId="S::nelissen.j2@2college.nl::7fc10d7b-ee9e-4bf6-add3-32b4948440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70E38C-8778-4C3B-A247-4EDE045A6A4A}" v="2" dt="2024-11-16T13:08:52.626"/>
    <p1510:client id="{F8544CCE-C47A-45B7-A1E6-FD106AC72BA8}" v="153" dt="2024-11-16T13:32:22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4497" autoAdjust="0"/>
  </p:normalViewPr>
  <p:slideViewPr>
    <p:cSldViewPr snapToGrid="0">
      <p:cViewPr varScale="1">
        <p:scale>
          <a:sx n="82" d="100"/>
          <a:sy n="82" d="100"/>
        </p:scale>
        <p:origin x="1644" y="60"/>
      </p:cViewPr>
      <p:guideLst/>
    </p:cSldViewPr>
  </p:slideViewPr>
  <p:outlineViewPr>
    <p:cViewPr>
      <p:scale>
        <a:sx n="33" d="100"/>
        <a:sy n="33" d="100"/>
      </p:scale>
      <p:origin x="0" y="-32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21" Type="http://schemas.openxmlformats.org/officeDocument/2006/relationships/font" Target="fonts/font14.fntdata"/><Relationship Id="rId34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36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35" Type="http://schemas.microsoft.com/office/2016/11/relationships/changesInfo" Target="changesInfos/changesInfo1.xml"/><Relationship Id="rId8" Type="http://schemas.openxmlformats.org/officeDocument/2006/relationships/font" Target="fonts/font1.fntdata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oen Nelissen" userId="7fc10d7b-ee9e-4bf6-add3-32b494844037" providerId="ADAL" clId="{F8544CCE-C47A-45B7-A1E6-FD106AC72BA8}"/>
    <pc:docChg chg="addSld delSld modSld">
      <pc:chgData name="Jeroen Nelissen" userId="7fc10d7b-ee9e-4bf6-add3-32b494844037" providerId="ADAL" clId="{F8544CCE-C47A-45B7-A1E6-FD106AC72BA8}" dt="2024-11-16T13:35:19.492" v="10" actId="47"/>
      <pc:docMkLst>
        <pc:docMk/>
      </pc:docMkLst>
      <pc:sldChg chg="del">
        <pc:chgData name="Jeroen Nelissen" userId="7fc10d7b-ee9e-4bf6-add3-32b494844037" providerId="ADAL" clId="{F8544CCE-C47A-45B7-A1E6-FD106AC72BA8}" dt="2024-11-16T13:35:19.492" v="10" actId="47"/>
        <pc:sldMkLst>
          <pc:docMk/>
          <pc:sldMk cId="0" sldId="261"/>
        </pc:sldMkLst>
      </pc:sldChg>
      <pc:sldChg chg="del">
        <pc:chgData name="Jeroen Nelissen" userId="7fc10d7b-ee9e-4bf6-add3-32b494844037" providerId="ADAL" clId="{F8544CCE-C47A-45B7-A1E6-FD106AC72BA8}" dt="2024-11-16T13:27:41.169" v="1" actId="47"/>
        <pc:sldMkLst>
          <pc:docMk/>
          <pc:sldMk cId="676058752" sldId="268"/>
        </pc:sldMkLst>
      </pc:sldChg>
      <pc:sldChg chg="modSp mod modNotesTx">
        <pc:chgData name="Jeroen Nelissen" userId="7fc10d7b-ee9e-4bf6-add3-32b494844037" providerId="ADAL" clId="{F8544CCE-C47A-45B7-A1E6-FD106AC72BA8}" dt="2024-11-16T13:32:19.204" v="8"/>
        <pc:sldMkLst>
          <pc:docMk/>
          <pc:sldMk cId="3925132584" sldId="271"/>
        </pc:sldMkLst>
        <pc:picChg chg="mod">
          <ac:chgData name="Jeroen Nelissen" userId="7fc10d7b-ee9e-4bf6-add3-32b494844037" providerId="ADAL" clId="{F8544CCE-C47A-45B7-A1E6-FD106AC72BA8}" dt="2024-11-16T13:28:04.788" v="5" actId="1076"/>
          <ac:picMkLst>
            <pc:docMk/>
            <pc:sldMk cId="3925132584" sldId="271"/>
            <ac:picMk id="4" creationId="{4F669BA2-EC19-3944-032F-04C4FC772EA6}"/>
          </ac:picMkLst>
        </pc:picChg>
      </pc:sldChg>
      <pc:sldChg chg="modSp">
        <pc:chgData name="Jeroen Nelissen" userId="7fc10d7b-ee9e-4bf6-add3-32b494844037" providerId="ADAL" clId="{F8544CCE-C47A-45B7-A1E6-FD106AC72BA8}" dt="2024-11-16T13:27:56.121" v="2" actId="1076"/>
        <pc:sldMkLst>
          <pc:docMk/>
          <pc:sldMk cId="490264204" sldId="274"/>
        </pc:sldMkLst>
        <pc:picChg chg="mod">
          <ac:chgData name="Jeroen Nelissen" userId="7fc10d7b-ee9e-4bf6-add3-32b494844037" providerId="ADAL" clId="{F8544CCE-C47A-45B7-A1E6-FD106AC72BA8}" dt="2024-11-16T13:27:56.121" v="2" actId="1076"/>
          <ac:picMkLst>
            <pc:docMk/>
            <pc:sldMk cId="490264204" sldId="274"/>
            <ac:picMk id="1026" creationId="{B9838577-7ADA-2BFC-50BF-9CABD4C12408}"/>
          </ac:picMkLst>
        </pc:picChg>
      </pc:sldChg>
      <pc:sldChg chg="modSp mod">
        <pc:chgData name="Jeroen Nelissen" userId="7fc10d7b-ee9e-4bf6-add3-32b494844037" providerId="ADAL" clId="{F8544CCE-C47A-45B7-A1E6-FD106AC72BA8}" dt="2024-11-16T13:33:15.096" v="9" actId="1076"/>
        <pc:sldMkLst>
          <pc:docMk/>
          <pc:sldMk cId="988744149" sldId="275"/>
        </pc:sldMkLst>
        <pc:picChg chg="mod">
          <ac:chgData name="Jeroen Nelissen" userId="7fc10d7b-ee9e-4bf6-add3-32b494844037" providerId="ADAL" clId="{F8544CCE-C47A-45B7-A1E6-FD106AC72BA8}" dt="2024-11-16T13:33:15.096" v="9" actId="1076"/>
          <ac:picMkLst>
            <pc:docMk/>
            <pc:sldMk cId="988744149" sldId="275"/>
            <ac:picMk id="3" creationId="{51CEEB56-601A-C845-6697-243186F9B43F}"/>
          </ac:picMkLst>
        </pc:picChg>
      </pc:sldChg>
      <pc:sldChg chg="add">
        <pc:chgData name="Jeroen Nelissen" userId="7fc10d7b-ee9e-4bf6-add3-32b494844037" providerId="ADAL" clId="{F8544CCE-C47A-45B7-A1E6-FD106AC72BA8}" dt="2024-11-16T13:27:39.962" v="0"/>
        <pc:sldMkLst>
          <pc:docMk/>
          <pc:sldMk cId="0" sldId="280"/>
        </pc:sldMkLst>
      </pc:sldChg>
    </pc:docChg>
  </pc:docChgLst>
</pc:chgInfo>
</file>

<file path=ppt/comments/modernComment_10F_E9F4C52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E0D6FFA-C744-47D9-BC76-157CA9A615D1}" authorId="{83059EF5-1DA7-FD06-0977-9C46FD0B5CDC}" created="2024-11-16T13:33:03.631">
    <pc:sldMkLst xmlns:pc="http://schemas.microsoft.com/office/powerpoint/2013/main/command">
      <pc:docMk/>
      <pc:sldMk cId="3925132584" sldId="271"/>
    </pc:sldMkLst>
    <p188:txBody>
      <a:bodyPr/>
      <a:lstStyle/>
      <a:p>
        <a:r>
          <a:rPr lang="nl-NL"/>
          <a:t>Ik zou inderdaad weglaten je vraagt hier immer DE snelheid en geen eindsnelheid.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11-23T10:15:38.089" authorId="{58637721-4C1B-6462-38AA-946C1A3BA63C}"/>
          </p223:rxn>
        </p223:reactions>
      </p:ext>
    </p188:extLst>
  </p188:cm>
</p188:cmLst>
</file>

<file path=ppt/comments/modernComment_113_3AEF09D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8B93983-A9C8-4B82-9261-AFBF0F6C1931}" authorId="{83059EF5-1DA7-FD06-0977-9C46FD0B5CDC}" created="2024-11-16T13:34:04.554">
    <pc:sldMkLst xmlns:pc="http://schemas.microsoft.com/office/powerpoint/2013/main/command">
      <pc:docMk/>
      <pc:sldMk cId="988744149" sldId="275"/>
    </pc:sldMkLst>
    <p188:txBody>
      <a:bodyPr/>
      <a:lstStyle/>
      <a:p>
        <a:r>
          <a:rPr lang="nl-NL"/>
          <a:t>Deze grafiek is van een voorwerp dat stilstaat, want het hellingsgetal is nul.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11-23T10:16:40.959" authorId="{58637721-4C1B-6462-38AA-946C1A3BA63C}"/>
          </p223:rxn>
        </p223:reactions>
      </p:ext>
    </p188:extLst>
  </p188:cm>
  <p188:cm id="{2B851BB7-C7D4-4383-9717-8DAB83422387}" authorId="{83059EF5-1DA7-FD06-0977-9C46FD0B5CDC}" created="2024-11-16T13:34:17.001">
    <pc:sldMkLst xmlns:pc="http://schemas.microsoft.com/office/powerpoint/2013/main/command">
      <pc:docMk/>
      <pc:sldMk cId="988744149" sldId="275"/>
    </pc:sldMkLst>
    <p188:txBody>
      <a:bodyPr/>
      <a:lstStyle/>
      <a:p>
        <a:r>
          <a:rPr lang="nl-NL"/>
          <a:t>Deze grafiek is van een voorwerp dat stilstaat, want het hellingsgetal is nul.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11-23T10:16:41.671" authorId="{58637721-4C1B-6462-38AA-946C1A3BA63C}"/>
          </p223:rxn>
        </p223:reactions>
      </p:ext>
    </p188:extLst>
  </p188:cm>
  <p188:cm id="{C5AF4EB1-EB96-4314-8A58-3201812A99CA}" authorId="{83059EF5-1DA7-FD06-0977-9C46FD0B5CDC}" created="2024-11-16T13:35:16.449">
    <pc:sldMkLst xmlns:pc="http://schemas.microsoft.com/office/powerpoint/2013/main/command">
      <pc:docMk/>
      <pc:sldMk cId="988744149" sldId="275"/>
    </pc:sldMkLst>
    <p188:txBody>
      <a:bodyPr/>
      <a:lstStyle/>
      <a:p>
        <a:r>
          <a:rPr lang="nl-NL"/>
          <a:t>Deze grafiek is minder stijl dan grafiek B dus is de snelheid ook lager.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11-23T10:16:42.268" authorId="{58637721-4C1B-6462-38AA-946C1A3BA63C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9827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42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930a8b2a2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GB" dirty="0" err="1"/>
              <a:t>Misvatting</a:t>
            </a:r>
            <a:r>
              <a:rPr lang="en-GB" dirty="0"/>
              <a:t>:</a:t>
            </a:r>
            <a:r>
              <a:rPr lang="en-GB" baseline="0" dirty="0"/>
              <a:t> </a:t>
            </a:r>
            <a:r>
              <a:rPr lang="nl-NL" dirty="0"/>
              <a:t>Leerlingen hebben moeite om (</a:t>
            </a:r>
            <a:r>
              <a:rPr lang="nl-NL" dirty="0" err="1"/>
              <a:t>x,t</a:t>
            </a:r>
            <a:r>
              <a:rPr lang="nl-NL" dirty="0"/>
              <a:t>) en (</a:t>
            </a:r>
            <a:r>
              <a:rPr lang="nl-NL" dirty="0" err="1"/>
              <a:t>v,t</a:t>
            </a:r>
            <a:r>
              <a:rPr lang="nl-NL" dirty="0"/>
              <a:t>) diagrammen uit elkaar te houden.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A </a:t>
            </a:r>
            <a:r>
              <a:rPr lang="nl-NL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 helling neemt toe, dus de snelheid is niet constant..</a:t>
            </a:r>
            <a:endParaRPr lang="nl-NL" dirty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B Correct</a:t>
            </a:r>
            <a:endParaRPr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C </a:t>
            </a:r>
            <a:r>
              <a:rPr lang="nl-NL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 plaats blijft gelijk, dus de snelheid is 0 m/s</a:t>
            </a:r>
            <a:endParaRPr lang="nl-NL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4" name="Google Shape;204;g13930a8b2a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96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Google Shape;203;g13930a8b2a2_0_44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6400" cy="360060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nl-NL" dirty="0"/>
                  <a:t>Misvatting:</a:t>
                </a:r>
                <a:r>
                  <a:rPr lang="nl-NL" baseline="0" dirty="0"/>
                  <a:t> </a:t>
                </a:r>
                <a:r>
                  <a:rPr lang="nl-NL" dirty="0"/>
                  <a:t>Leerlingen halen de begrippen plaats, verplaatsing en snelheid vaak door elkaar.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nl-NL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nl-NL" dirty="0"/>
                  <a:t>A</a:t>
                </a:r>
                <a:r>
                  <a:rPr lang="nl-NL" dirty="0">
                    <a:solidFill>
                      <a:schemeClr val="dk1"/>
                    </a:solidFill>
                    <a:latin typeface="Ubuntu"/>
                    <a:ea typeface="Ubuntu"/>
                    <a:cs typeface="Ubuntu"/>
                    <a:sym typeface="Ubuntu"/>
                  </a:rPr>
                  <a:t>. Dit is de beginplaats gedeeld door de tijd. Maar om de snelheid te vinden moet je het verschil in plaats delen door het verschil in de tijd.</a:t>
                </a: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nl-NL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nl-NL" dirty="0"/>
                  <a:t>B Correct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nl-NL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nl-NL" dirty="0"/>
                  <a:t>C Je hebt waarschijnlijk de eindsnelheid gedeeld door de eindtijd. Dit is echter niet de helling van de lijn. De formule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nl-NL" dirty="0"/>
                  <a:t> . Je moet dus het verschil in plaats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dirty="0"/>
                  <a:t> nemen, hier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=120−40=80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NL" dirty="0"/>
                  <a:t> en het verschil</a:t>
                </a:r>
                <a:r>
                  <a:rPr lang="nl-NL" baseline="0" dirty="0"/>
                  <a:t> in tijd </a:t>
                </a:r>
                <a14:m>
                  <m:oMath xmlns:m="http://schemas.openxmlformats.org/officeDocument/2006/math">
                    <m:r>
                      <a:rPr lang="nl-NL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nl-NL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nl-NL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l-NL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NL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l-NL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=10−0=10</m:t>
                    </m:r>
                    <m:r>
                      <a:rPr lang="nl-NL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nl-NL" dirty="0"/>
                  <a:t>. Dit geeft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 </m:t>
                    </m:r>
                    <m:f>
                      <m:fPr>
                        <m:type m:val="lin"/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nl-NL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endParaRPr lang="nl-NL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nl-NL" dirty="0"/>
                  <a:t>D Dit is de afstand die is afgelegd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NL" dirty="0"/>
                  <a:t>, maar de snelheid is gevraagd.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nl-NL" dirty="0">
                    <a:solidFill>
                      <a:schemeClr val="dk1"/>
                    </a:solidFill>
                    <a:latin typeface="Ubuntu"/>
                    <a:ea typeface="Ubuntu"/>
                    <a:cs typeface="Ubuntu"/>
                    <a:sym typeface="Ubuntu"/>
                  </a:rPr>
                  <a:t>E Dit is de plaats, niet de snelheid. Als het een (</a:t>
                </a:r>
                <a:r>
                  <a:rPr lang="nl-NL" dirty="0" err="1">
                    <a:solidFill>
                      <a:schemeClr val="dk1"/>
                    </a:solidFill>
                    <a:latin typeface="Ubuntu"/>
                    <a:ea typeface="Ubuntu"/>
                    <a:cs typeface="Ubuntu"/>
                    <a:sym typeface="Ubuntu"/>
                  </a:rPr>
                  <a:t>v,t</a:t>
                </a:r>
                <a:r>
                  <a:rPr lang="nl-NL" dirty="0">
                    <a:solidFill>
                      <a:schemeClr val="dk1"/>
                    </a:solidFill>
                    <a:latin typeface="Ubuntu"/>
                    <a:ea typeface="Ubuntu"/>
                    <a:cs typeface="Ubuntu"/>
                    <a:sym typeface="Ubuntu"/>
                  </a:rPr>
                  <a:t>) diagram was geweest, dan was de eindsnelheid 120 m/s geweest.</a:t>
                </a:r>
              </a:p>
            </p:txBody>
          </p:sp>
        </mc:Choice>
        <mc:Fallback xmlns="">
          <p:sp>
            <p:nvSpPr>
              <p:cNvPr id="203" name="Google Shape;203;g13930a8b2a2_0_44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6400" cy="360060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nl-NL" dirty="0"/>
                  <a:t>Misvatting:</a:t>
                </a:r>
                <a:r>
                  <a:rPr lang="nl-NL" baseline="0" dirty="0"/>
                  <a:t> </a:t>
                </a:r>
                <a:r>
                  <a:rPr lang="nl-NL" dirty="0"/>
                  <a:t>Leerlingen halen de begrippen plaats, verplaatsing en snelheid vaak door elkaar.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nl-NL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nl-NL" dirty="0"/>
                  <a:t>A</a:t>
                </a:r>
                <a:r>
                  <a:rPr lang="nl-NL" dirty="0">
                    <a:solidFill>
                      <a:schemeClr val="dk1"/>
                    </a:solidFill>
                    <a:latin typeface="Ubuntu"/>
                    <a:ea typeface="Ubuntu"/>
                    <a:cs typeface="Ubuntu"/>
                    <a:sym typeface="Ubuntu"/>
                  </a:rPr>
                  <a:t>. Dit is de beginplaats gedeeld door de tijd. Maar om de snelheid te vinden moet je het verschil in plaats delen door de tijd.</a:t>
                </a: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nl-NL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nl-NL" dirty="0"/>
                  <a:t>B Correct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nl-NL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nl-NL" dirty="0"/>
                  <a:t>C Je hebt waarschijnlijk de eindsnelheid gedeeld door de eindtijd. Dit is echter niet de helling van de lijn. De formule is </a:t>
                </a:r>
                <a:r>
                  <a:rPr lang="nl-NL" b="0" i="0">
                    <a:latin typeface="Cambria Math" panose="02040503050406030204" pitchFamily="18" charset="0"/>
                  </a:rPr>
                  <a:t>𝑣=</a:t>
                </a:r>
                <a:r>
                  <a:rPr lang="nl-NL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∆𝑥/∆𝑡</a:t>
                </a:r>
                <a:r>
                  <a:rPr lang="nl-NL" dirty="0"/>
                  <a:t> . Je moet dus het verschil in plaats </a:t>
                </a:r>
                <a:r>
                  <a:rPr lang="nl-NL" i="0">
                    <a:latin typeface="Cambria Math" panose="02040503050406030204" pitchFamily="18" charset="0"/>
                  </a:rPr>
                  <a:t>(</a:t>
                </a:r>
                <a:r>
                  <a:rPr lang="nl-NL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nl-NL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𝑥)</a:t>
                </a:r>
                <a:r>
                  <a:rPr lang="nl-NL" dirty="0"/>
                  <a:t> nemen, hier </a:t>
                </a:r>
                <a:r>
                  <a:rPr lang="nl-NL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nl-NL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𝑥=𝑥_1−𝑥_2=120−40=80𝑚</a:t>
                </a:r>
                <a:r>
                  <a:rPr lang="nl-NL" dirty="0"/>
                  <a:t> en het verschil</a:t>
                </a:r>
                <a:r>
                  <a:rPr lang="nl-NL" baseline="0" dirty="0"/>
                  <a:t> in tijd </a:t>
                </a:r>
                <a:r>
                  <a:rPr lang="nl-NL" i="0" baseline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nl-NL" b="0" i="0" baseline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𝑡=𝑡_1−𝑡_2=10−0=10𝑠</a:t>
                </a:r>
                <a:r>
                  <a:rPr lang="nl-NL" dirty="0"/>
                  <a:t>. Dit geeft </a:t>
                </a:r>
                <a:r>
                  <a:rPr lang="nl-NL" b="0" i="0">
                    <a:latin typeface="Cambria Math" panose="02040503050406030204" pitchFamily="18" charset="0"/>
                  </a:rPr>
                  <a:t>𝑣=</a:t>
                </a:r>
                <a:r>
                  <a:rPr lang="nl-NL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80/10=8  𝑚∕𝑠.</a:t>
                </a:r>
                <a:endParaRPr lang="nl-NL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endParaRPr lang="nl-NL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nl-NL" dirty="0"/>
                  <a:t>D Dit is de afstand die is afgelegd </a:t>
                </a:r>
                <a:r>
                  <a:rPr lang="nl-NL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nl-NL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𝑥</a:t>
                </a:r>
                <a:r>
                  <a:rPr lang="nl-NL" dirty="0"/>
                  <a:t>, maar de snelheid is gevraagd.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nl-NL" dirty="0">
                    <a:solidFill>
                      <a:schemeClr val="dk1"/>
                    </a:solidFill>
                    <a:latin typeface="Ubuntu"/>
                    <a:ea typeface="Ubuntu"/>
                    <a:cs typeface="Ubuntu"/>
                    <a:sym typeface="Ubuntu"/>
                  </a:rPr>
                  <a:t>E Dit is de plaats, niet de snelheid. Als het een (</a:t>
                </a:r>
                <a:r>
                  <a:rPr lang="nl-NL" dirty="0" err="1">
                    <a:solidFill>
                      <a:schemeClr val="dk1"/>
                    </a:solidFill>
                    <a:latin typeface="Ubuntu"/>
                    <a:ea typeface="Ubuntu"/>
                    <a:cs typeface="Ubuntu"/>
                    <a:sym typeface="Ubuntu"/>
                  </a:rPr>
                  <a:t>v,t</a:t>
                </a:r>
                <a:r>
                  <a:rPr lang="nl-NL" dirty="0">
                    <a:solidFill>
                      <a:schemeClr val="dk1"/>
                    </a:solidFill>
                    <a:latin typeface="Ubuntu"/>
                    <a:ea typeface="Ubuntu"/>
                    <a:cs typeface="Ubuntu"/>
                    <a:sym typeface="Ubuntu"/>
                  </a:rPr>
                  <a:t>) diagram was geweest, dan was de eindsnelheid inderdaad 120 m/s geweest.</a:t>
                </a:r>
              </a:p>
            </p:txBody>
          </p:sp>
        </mc:Fallback>
      </mc:AlternateContent>
      <p:sp>
        <p:nvSpPr>
          <p:cNvPr id="204" name="Google Shape;204;g13930a8b2a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965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930a8b2a2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GB" dirty="0" err="1"/>
              <a:t>Misvatting</a:t>
            </a:r>
            <a:r>
              <a:rPr lang="en-GB" dirty="0"/>
              <a:t>:</a:t>
            </a:r>
            <a:r>
              <a:rPr lang="en-GB" baseline="0" dirty="0"/>
              <a:t> </a:t>
            </a:r>
            <a:r>
              <a:rPr lang="nl-NL" dirty="0"/>
              <a:t>Leerlingen hebben moeite om (</a:t>
            </a:r>
            <a:r>
              <a:rPr lang="nl-NL" dirty="0" err="1"/>
              <a:t>x,t</a:t>
            </a:r>
            <a:r>
              <a:rPr lang="nl-NL" dirty="0"/>
              <a:t>) en (</a:t>
            </a:r>
            <a:r>
              <a:rPr lang="nl-NL" dirty="0" err="1"/>
              <a:t>v,t</a:t>
            </a:r>
            <a:r>
              <a:rPr lang="nl-NL" dirty="0"/>
              <a:t>) diagrammen uit elkaar te houden.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nl-NL" dirty="0"/>
              <a:t>Hoe steiler het (</a:t>
            </a:r>
            <a:r>
              <a:rPr lang="nl-NL" dirty="0" err="1"/>
              <a:t>x,t</a:t>
            </a:r>
            <a:r>
              <a:rPr lang="nl-NL" dirty="0"/>
              <a:t>) diagram, hoe groter de snelheid. Grafiek B is het steilst, en beschrijft dus de beweging met de hoogste snelheid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A </a:t>
            </a:r>
            <a:r>
              <a:rPr lang="nl-NL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Deze grafiek is van een voorwerp dat stilstaat. Want de lijn loopt horizontaal. De steilheid van de lijn is 0.</a:t>
            </a:r>
            <a:endParaRPr lang="nl-NL" dirty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B Correct</a:t>
            </a:r>
            <a:endParaRPr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C </a:t>
            </a:r>
            <a:r>
              <a:rPr lang="nl-NL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Deze grafiek is minder steil dan grafiek B, dus is de snelheid ook lager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nl-NL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 Deze grafiek is van een voorwerp dat stilstaat. Want de lijn loopt horizontaal. De steilheid van de lijn is 0.</a:t>
            </a:r>
            <a:endParaRPr lang="nl-NL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4" name="Google Shape;204;g13930a8b2a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807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db760db1be_0_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g2db760db1be_0_8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/>
              <a:t>De </a:t>
            </a:r>
            <a:r>
              <a:rPr lang="en-GB" dirty="0" err="1"/>
              <a:t>vragen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toelichtingen</a:t>
            </a:r>
            <a:r>
              <a:rPr lang="en-GB" dirty="0"/>
              <a:t> </a:t>
            </a:r>
            <a:r>
              <a:rPr lang="en-GB" dirty="0" err="1"/>
              <a:t>vallen</a:t>
            </a:r>
            <a:r>
              <a:rPr lang="en-GB" dirty="0"/>
              <a:t> </a:t>
            </a:r>
            <a:r>
              <a:rPr lang="en-GB" dirty="0" err="1"/>
              <a:t>onder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b="0" i="0" dirty="0">
                <a:latin typeface="Source Sans Pro"/>
                <a:ea typeface="Source Sans Pro"/>
                <a:cs typeface="Source Sans Pro"/>
                <a:sym typeface="Source Sans Pro"/>
              </a:rPr>
              <a:t>CC BY-SA 4.0 </a:t>
            </a:r>
            <a:r>
              <a:rPr lang="en-GB" b="0" i="0" dirty="0" err="1">
                <a:latin typeface="Source Sans Pro"/>
                <a:ea typeface="Source Sans Pro"/>
                <a:cs typeface="Source Sans Pro"/>
                <a:sym typeface="Source Sans Pro"/>
              </a:rPr>
              <a:t>licentie</a:t>
            </a:r>
            <a:r>
              <a:rPr lang="en-GB" b="0" i="0" dirty="0"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r>
              <a:rPr lang="en-GB" b="0" i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b="0" u="sng" dirty="0">
                <a:solidFill>
                  <a:schemeClr val="hlink"/>
                </a:solidFill>
                <a:hlinkClick r:id="rId3"/>
              </a:rPr>
              <a:t>https://creativecommons.org/licenses/by-sa/4.0</a:t>
            </a:r>
            <a:r>
              <a:rPr lang="en-GB" b="0" u="none" dirty="0"/>
              <a:t> </a:t>
            </a:r>
            <a:endParaRPr dirty="0"/>
          </a:p>
        </p:txBody>
      </p:sp>
      <p:sp>
        <p:nvSpPr>
          <p:cNvPr id="690" name="Google Shape;690;g2db760db1be_0_8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F_E9F4C52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3_3AEF09D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143000" y="483455"/>
            <a:ext cx="6858000" cy="294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GB" sz="5400" b="1" dirty="0" err="1">
                <a:solidFill>
                  <a:schemeClr val="accent1"/>
                </a:solidFill>
              </a:rPr>
              <a:t>Gemiddelde</a:t>
            </a:r>
            <a:r>
              <a:rPr lang="en-GB" sz="5400" b="1" dirty="0">
                <a:solidFill>
                  <a:schemeClr val="accent1"/>
                </a:solidFill>
              </a:rPr>
              <a:t> </a:t>
            </a:r>
            <a:r>
              <a:rPr lang="en-GB" sz="5400" b="1" dirty="0" err="1">
                <a:solidFill>
                  <a:schemeClr val="accent1"/>
                </a:solidFill>
              </a:rPr>
              <a:t>snelheid</a:t>
            </a:r>
            <a:br>
              <a:rPr lang="en-GB" b="1" dirty="0">
                <a:solidFill>
                  <a:schemeClr val="accent1"/>
                </a:solidFill>
              </a:rPr>
            </a:b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GB" sz="105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diagnostischevragen</a:t>
            </a:r>
            <a:r>
              <a:rPr lang="en-GB" sz="1050" b="0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.nl</a:t>
            </a:r>
            <a:endParaRPr lang="en-GB" sz="900" dirty="0"/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Een voorwerp verandert van snelheid. De gemiddelde snelheid is niet automatisch het gemiddelde van de maximale en de minimale snelheid.</a:t>
            </a:r>
          </a:p>
        </p:txBody>
      </p:sp>
    </p:spTree>
    <p:extLst>
      <p:ext uri="{BB962C8B-B14F-4D97-AF65-F5344CB8AC3E}">
        <p14:creationId xmlns:p14="http://schemas.microsoft.com/office/powerpoint/2010/main" val="351524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9838577-7ADA-2BFC-50BF-9CABD4C12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67" y="2081957"/>
            <a:ext cx="7516047" cy="563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" name="Google Shape;206;p21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GB" sz="105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diagnostischevragen</a:t>
            </a:r>
            <a:r>
              <a:rPr lang="en-GB" sz="1050" b="0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.nl</a:t>
            </a:r>
            <a:endParaRPr lang="en-GB" sz="900" dirty="0"/>
          </a:p>
        </p:txBody>
      </p:sp>
      <p:grpSp>
        <p:nvGrpSpPr>
          <p:cNvPr id="208" name="Google Shape;208;p21"/>
          <p:cNvGrpSpPr/>
          <p:nvPr/>
        </p:nvGrpSpPr>
        <p:grpSpPr>
          <a:xfrm>
            <a:off x="517052" y="2540123"/>
            <a:ext cx="908700" cy="908700"/>
            <a:chOff x="947033" y="2362454"/>
            <a:chExt cx="908700" cy="908700"/>
          </a:xfrm>
        </p:grpSpPr>
        <p:sp>
          <p:nvSpPr>
            <p:cNvPr id="209" name="Google Shape;209;p21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211" name="Google Shape;211;p21"/>
          <p:cNvGrpSpPr/>
          <p:nvPr/>
        </p:nvGrpSpPr>
        <p:grpSpPr>
          <a:xfrm>
            <a:off x="517051" y="3638789"/>
            <a:ext cx="908700" cy="908700"/>
            <a:chOff x="4665644" y="2362454"/>
            <a:chExt cx="908700" cy="908700"/>
          </a:xfrm>
        </p:grpSpPr>
        <p:sp>
          <p:nvSpPr>
            <p:cNvPr id="212" name="Google Shape;212;p21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214" name="Google Shape;214;p21"/>
          <p:cNvGrpSpPr/>
          <p:nvPr/>
        </p:nvGrpSpPr>
        <p:grpSpPr>
          <a:xfrm>
            <a:off x="517050" y="4774775"/>
            <a:ext cx="908700" cy="908700"/>
            <a:chOff x="947033" y="4156948"/>
            <a:chExt cx="908700" cy="908700"/>
          </a:xfrm>
        </p:grpSpPr>
        <p:sp>
          <p:nvSpPr>
            <p:cNvPr id="215" name="Google Shape;215;p21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sp>
        <p:nvSpPr>
          <p:cNvPr id="220" name="Google Shape;220;p21"/>
          <p:cNvSpPr/>
          <p:nvPr/>
        </p:nvSpPr>
        <p:spPr>
          <a:xfrm>
            <a:off x="1668240" y="269984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Grafiek A</a:t>
            </a:r>
          </a:p>
        </p:txBody>
      </p:sp>
      <p:sp>
        <p:nvSpPr>
          <p:cNvPr id="221" name="Google Shape;221;p21"/>
          <p:cNvSpPr/>
          <p:nvPr/>
        </p:nvSpPr>
        <p:spPr>
          <a:xfrm>
            <a:off x="1668240" y="3754915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Grafiek B</a:t>
            </a:r>
          </a:p>
        </p:txBody>
      </p:sp>
      <p:sp>
        <p:nvSpPr>
          <p:cNvPr id="222" name="Google Shape;222;p21"/>
          <p:cNvSpPr/>
          <p:nvPr/>
        </p:nvSpPr>
        <p:spPr>
          <a:xfrm>
            <a:off x="1668239" y="4900475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Grafiek C</a:t>
            </a:r>
          </a:p>
        </p:txBody>
      </p:sp>
      <p:sp>
        <p:nvSpPr>
          <p:cNvPr id="224" name="Google Shape;224;p21"/>
          <p:cNvSpPr txBox="1">
            <a:spLocks noGrp="1"/>
          </p:cNvSpPr>
          <p:nvPr>
            <p:ph type="title"/>
          </p:nvPr>
        </p:nvSpPr>
        <p:spPr>
          <a:xfrm>
            <a:off x="517050" y="314531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r>
              <a:rPr lang="nl-NL" dirty="0"/>
              <a:t>In een (</a:t>
            </a:r>
            <a:r>
              <a:rPr lang="nl-NL" dirty="0" err="1"/>
              <a:t>x,t</a:t>
            </a:r>
            <a:r>
              <a:rPr lang="nl-NL" dirty="0"/>
              <a:t>)-diagram is eenparige beweging te herkennen aan een rechte lijn. De lijn loopt niet horizontaal, dus de snelheid is niet 0. </a:t>
            </a:r>
            <a:endParaRPr lang="nl-NL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026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208" name="Google Shape;208;p21"/>
          <p:cNvGrpSpPr/>
          <p:nvPr/>
        </p:nvGrpSpPr>
        <p:grpSpPr>
          <a:xfrm>
            <a:off x="733304" y="1533381"/>
            <a:ext cx="908700" cy="908700"/>
            <a:chOff x="947033" y="2362454"/>
            <a:chExt cx="908700" cy="908700"/>
          </a:xfrm>
        </p:grpSpPr>
        <p:sp>
          <p:nvSpPr>
            <p:cNvPr id="209" name="Google Shape;209;p21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211" name="Google Shape;211;p21"/>
          <p:cNvGrpSpPr/>
          <p:nvPr/>
        </p:nvGrpSpPr>
        <p:grpSpPr>
          <a:xfrm>
            <a:off x="733304" y="2494443"/>
            <a:ext cx="908700" cy="908700"/>
            <a:chOff x="4665644" y="2362454"/>
            <a:chExt cx="908700" cy="908700"/>
          </a:xfrm>
        </p:grpSpPr>
        <p:sp>
          <p:nvSpPr>
            <p:cNvPr id="212" name="Google Shape;212;p21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dirty="0"/>
            </a:p>
          </p:txBody>
        </p:sp>
      </p:grpSp>
      <p:grpSp>
        <p:nvGrpSpPr>
          <p:cNvPr id="214" name="Google Shape;214;p21"/>
          <p:cNvGrpSpPr/>
          <p:nvPr/>
        </p:nvGrpSpPr>
        <p:grpSpPr>
          <a:xfrm>
            <a:off x="733304" y="3455183"/>
            <a:ext cx="908700" cy="908700"/>
            <a:chOff x="947033" y="4156948"/>
            <a:chExt cx="908700" cy="908700"/>
          </a:xfrm>
        </p:grpSpPr>
        <p:sp>
          <p:nvSpPr>
            <p:cNvPr id="215" name="Google Shape;215;p21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dirty="0"/>
            </a:p>
          </p:txBody>
        </p:sp>
      </p:grpSp>
      <p:sp>
        <p:nvSpPr>
          <p:cNvPr id="220" name="Google Shape;220;p21"/>
          <p:cNvSpPr/>
          <p:nvPr/>
        </p:nvSpPr>
        <p:spPr>
          <a:xfrm>
            <a:off x="1816263" y="1722824"/>
            <a:ext cx="1170563" cy="55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4 m/s</a:t>
            </a:r>
          </a:p>
        </p:txBody>
      </p:sp>
      <p:sp>
        <p:nvSpPr>
          <p:cNvPr id="224" name="Google Shape;224;p21"/>
          <p:cNvSpPr txBox="1">
            <a:spLocks noGrp="1"/>
          </p:cNvSpPr>
          <p:nvPr>
            <p:ph type="title"/>
          </p:nvPr>
        </p:nvSpPr>
        <p:spPr>
          <a:xfrm>
            <a:off x="280889" y="177634"/>
            <a:ext cx="89331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r>
              <a:rPr lang="nl-NL" dirty="0"/>
              <a:t>In de figuur is het (</a:t>
            </a:r>
            <a:r>
              <a:rPr lang="nl-NL" dirty="0" err="1"/>
              <a:t>x,t</a:t>
            </a:r>
            <a:r>
              <a:rPr lang="nl-NL" dirty="0"/>
              <a:t>)-diagram van een beweging weergegeven. Hoe groot is de snelheid van deze beweging?</a:t>
            </a:r>
            <a:endParaRPr lang="nl-NL" sz="3600" dirty="0">
              <a:effectLst/>
            </a:endParaRPr>
          </a:p>
        </p:txBody>
      </p:sp>
      <p:pic>
        <p:nvPicPr>
          <p:cNvPr id="4" name="Afbeelding 3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4F669BA2-EC19-3944-032F-04C4FC772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008" y="2391463"/>
            <a:ext cx="5641013" cy="3144953"/>
          </a:xfrm>
          <a:prstGeom prst="rect">
            <a:avLst/>
          </a:prstGeom>
        </p:spPr>
      </p:pic>
      <p:grpSp>
        <p:nvGrpSpPr>
          <p:cNvPr id="5" name="Google Shape;288;p24">
            <a:extLst>
              <a:ext uri="{FF2B5EF4-FFF2-40B4-BE49-F238E27FC236}">
                <a16:creationId xmlns:a16="http://schemas.microsoft.com/office/drawing/2014/main" id="{A7221214-992C-9859-259A-2DADCA52658A}"/>
              </a:ext>
            </a:extLst>
          </p:cNvPr>
          <p:cNvGrpSpPr/>
          <p:nvPr/>
        </p:nvGrpSpPr>
        <p:grpSpPr>
          <a:xfrm>
            <a:off x="759592" y="4418608"/>
            <a:ext cx="908647" cy="908646"/>
            <a:chOff x="4665644" y="4148177"/>
            <a:chExt cx="908647" cy="908646"/>
          </a:xfrm>
        </p:grpSpPr>
        <p:sp>
          <p:nvSpPr>
            <p:cNvPr id="6" name="Google Shape;289;p24">
              <a:extLst>
                <a:ext uri="{FF2B5EF4-FFF2-40B4-BE49-F238E27FC236}">
                  <a16:creationId xmlns:a16="http://schemas.microsoft.com/office/drawing/2014/main" id="{624E6707-7A53-DE4F-7A33-765723231B86}"/>
                </a:ext>
              </a:extLst>
            </p:cNvPr>
            <p:cNvSpPr/>
            <p:nvPr/>
          </p:nvSpPr>
          <p:spPr>
            <a:xfrm>
              <a:off x="4665644" y="4148177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" name="Google Shape;290;p24">
              <a:extLst>
                <a:ext uri="{FF2B5EF4-FFF2-40B4-BE49-F238E27FC236}">
                  <a16:creationId xmlns:a16="http://schemas.microsoft.com/office/drawing/2014/main" id="{6D1445C9-FF58-0789-2EFD-5A671AA03A98}"/>
                </a:ext>
              </a:extLst>
            </p:cNvPr>
            <p:cNvSpPr/>
            <p:nvPr/>
          </p:nvSpPr>
          <p:spPr>
            <a:xfrm>
              <a:off x="4979848" y="4374198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grpSp>
        <p:nvGrpSpPr>
          <p:cNvPr id="8" name="Google Shape;295;p24">
            <a:extLst>
              <a:ext uri="{FF2B5EF4-FFF2-40B4-BE49-F238E27FC236}">
                <a16:creationId xmlns:a16="http://schemas.microsoft.com/office/drawing/2014/main" id="{F6B23CB6-C87C-996B-61EC-973654674FEA}"/>
              </a:ext>
            </a:extLst>
          </p:cNvPr>
          <p:cNvGrpSpPr/>
          <p:nvPr/>
        </p:nvGrpSpPr>
        <p:grpSpPr>
          <a:xfrm>
            <a:off x="771383" y="5367894"/>
            <a:ext cx="908647" cy="908646"/>
            <a:chOff x="4665644" y="2362454"/>
            <a:chExt cx="908647" cy="908646"/>
          </a:xfrm>
        </p:grpSpPr>
        <p:sp>
          <p:nvSpPr>
            <p:cNvPr id="9" name="Google Shape;296;p24">
              <a:extLst>
                <a:ext uri="{FF2B5EF4-FFF2-40B4-BE49-F238E27FC236}">
                  <a16:creationId xmlns:a16="http://schemas.microsoft.com/office/drawing/2014/main" id="{B5781A6D-EB38-5CF8-CEB3-8926AF0EA588}"/>
                </a:ext>
              </a:extLst>
            </p:cNvPr>
            <p:cNvSpPr/>
            <p:nvPr/>
          </p:nvSpPr>
          <p:spPr>
            <a:xfrm>
              <a:off x="4665644" y="2362454"/>
              <a:ext cx="908647" cy="9086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" name="Google Shape;297;p24">
              <a:extLst>
                <a:ext uri="{FF2B5EF4-FFF2-40B4-BE49-F238E27FC236}">
                  <a16:creationId xmlns:a16="http://schemas.microsoft.com/office/drawing/2014/main" id="{4B899C52-58D9-C6AF-4896-154978C5EA2D}"/>
                </a:ext>
              </a:extLst>
            </p:cNvPr>
            <p:cNvSpPr/>
            <p:nvPr/>
          </p:nvSpPr>
          <p:spPr>
            <a:xfrm>
              <a:off x="4979847" y="2546412"/>
              <a:ext cx="356441" cy="5153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</a:t>
              </a:r>
              <a:endPara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" name="Google Shape;220;p21">
            <a:extLst>
              <a:ext uri="{FF2B5EF4-FFF2-40B4-BE49-F238E27FC236}">
                <a16:creationId xmlns:a16="http://schemas.microsoft.com/office/drawing/2014/main" id="{546EC340-D8F0-CE2B-B799-509C1C7F5BE6}"/>
              </a:ext>
            </a:extLst>
          </p:cNvPr>
          <p:cNvSpPr/>
          <p:nvPr/>
        </p:nvSpPr>
        <p:spPr>
          <a:xfrm>
            <a:off x="1786994" y="2672329"/>
            <a:ext cx="1170563" cy="55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8 m/s</a:t>
            </a:r>
          </a:p>
        </p:txBody>
      </p:sp>
      <p:sp>
        <p:nvSpPr>
          <p:cNvPr id="12" name="Google Shape;220;p21">
            <a:extLst>
              <a:ext uri="{FF2B5EF4-FFF2-40B4-BE49-F238E27FC236}">
                <a16:creationId xmlns:a16="http://schemas.microsoft.com/office/drawing/2014/main" id="{0C939E85-A644-49C8-6394-29C098213F93}"/>
              </a:ext>
            </a:extLst>
          </p:cNvPr>
          <p:cNvSpPr/>
          <p:nvPr/>
        </p:nvSpPr>
        <p:spPr>
          <a:xfrm>
            <a:off x="1816262" y="3603888"/>
            <a:ext cx="1170563" cy="55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12 m/s</a:t>
            </a:r>
          </a:p>
        </p:txBody>
      </p:sp>
      <p:sp>
        <p:nvSpPr>
          <p:cNvPr id="13" name="Google Shape;220;p21">
            <a:extLst>
              <a:ext uri="{FF2B5EF4-FFF2-40B4-BE49-F238E27FC236}">
                <a16:creationId xmlns:a16="http://schemas.microsoft.com/office/drawing/2014/main" id="{0D48C0D4-546F-54C6-6DB3-A72C9D6192A3}"/>
              </a:ext>
            </a:extLst>
          </p:cNvPr>
          <p:cNvSpPr/>
          <p:nvPr/>
        </p:nvSpPr>
        <p:spPr>
          <a:xfrm>
            <a:off x="1826141" y="4553393"/>
            <a:ext cx="1170563" cy="55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80 m/s</a:t>
            </a:r>
          </a:p>
        </p:txBody>
      </p:sp>
      <p:sp>
        <p:nvSpPr>
          <p:cNvPr id="14" name="Google Shape;220;p21">
            <a:extLst>
              <a:ext uri="{FF2B5EF4-FFF2-40B4-BE49-F238E27FC236}">
                <a16:creationId xmlns:a16="http://schemas.microsoft.com/office/drawing/2014/main" id="{63B4AD8C-BC7D-52D8-23F0-C750CA2369D8}"/>
              </a:ext>
            </a:extLst>
          </p:cNvPr>
          <p:cNvSpPr/>
          <p:nvPr/>
        </p:nvSpPr>
        <p:spPr>
          <a:xfrm>
            <a:off x="1816263" y="5462886"/>
            <a:ext cx="1475577" cy="55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120 m/s</a:t>
            </a:r>
          </a:p>
        </p:txBody>
      </p:sp>
    </p:spTree>
    <p:extLst>
      <p:ext uri="{BB962C8B-B14F-4D97-AF65-F5344CB8AC3E}">
        <p14:creationId xmlns:p14="http://schemas.microsoft.com/office/powerpoint/2010/main" val="39251325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208" name="Google Shape;208;p21"/>
          <p:cNvGrpSpPr/>
          <p:nvPr/>
        </p:nvGrpSpPr>
        <p:grpSpPr>
          <a:xfrm>
            <a:off x="517052" y="1666363"/>
            <a:ext cx="908700" cy="908700"/>
            <a:chOff x="947033" y="2362454"/>
            <a:chExt cx="908700" cy="908700"/>
          </a:xfrm>
        </p:grpSpPr>
        <p:sp>
          <p:nvSpPr>
            <p:cNvPr id="209" name="Google Shape;209;p21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211" name="Google Shape;211;p21"/>
          <p:cNvGrpSpPr/>
          <p:nvPr/>
        </p:nvGrpSpPr>
        <p:grpSpPr>
          <a:xfrm>
            <a:off x="517051" y="2765029"/>
            <a:ext cx="908700" cy="908700"/>
            <a:chOff x="4665644" y="2362454"/>
            <a:chExt cx="908700" cy="908700"/>
          </a:xfrm>
        </p:grpSpPr>
        <p:sp>
          <p:nvSpPr>
            <p:cNvPr id="212" name="Google Shape;212;p21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214" name="Google Shape;214;p21"/>
          <p:cNvGrpSpPr/>
          <p:nvPr/>
        </p:nvGrpSpPr>
        <p:grpSpPr>
          <a:xfrm>
            <a:off x="517050" y="3901015"/>
            <a:ext cx="908700" cy="908700"/>
            <a:chOff x="947033" y="4156948"/>
            <a:chExt cx="908700" cy="908700"/>
          </a:xfrm>
        </p:grpSpPr>
        <p:sp>
          <p:nvSpPr>
            <p:cNvPr id="215" name="Google Shape;215;p21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sp>
        <p:nvSpPr>
          <p:cNvPr id="220" name="Google Shape;220;p21"/>
          <p:cNvSpPr/>
          <p:nvPr/>
        </p:nvSpPr>
        <p:spPr>
          <a:xfrm>
            <a:off x="1668240" y="182608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Grafiek A</a:t>
            </a:r>
          </a:p>
        </p:txBody>
      </p:sp>
      <p:sp>
        <p:nvSpPr>
          <p:cNvPr id="221" name="Google Shape;221;p21"/>
          <p:cNvSpPr/>
          <p:nvPr/>
        </p:nvSpPr>
        <p:spPr>
          <a:xfrm>
            <a:off x="1668240" y="2881155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Grafiek B</a:t>
            </a:r>
          </a:p>
        </p:txBody>
      </p:sp>
      <p:sp>
        <p:nvSpPr>
          <p:cNvPr id="222" name="Google Shape;222;p21"/>
          <p:cNvSpPr/>
          <p:nvPr/>
        </p:nvSpPr>
        <p:spPr>
          <a:xfrm>
            <a:off x="1668239" y="4026715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Grafiek C</a:t>
            </a:r>
          </a:p>
        </p:txBody>
      </p:sp>
      <p:sp>
        <p:nvSpPr>
          <p:cNvPr id="224" name="Google Shape;224;p21"/>
          <p:cNvSpPr txBox="1">
            <a:spLocks noGrp="1"/>
          </p:cNvSpPr>
          <p:nvPr>
            <p:ph type="title"/>
          </p:nvPr>
        </p:nvSpPr>
        <p:spPr>
          <a:xfrm>
            <a:off x="517050" y="314531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r>
              <a:rPr lang="nl-NL" dirty="0"/>
              <a:t>In welke grafiek is de beweging met de hoogste snelheid weergegeven?</a:t>
            </a:r>
            <a:endParaRPr lang="nl-NL" sz="3600" dirty="0">
              <a:effectLst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1CEEB56-601A-C845-6697-243186F9B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324" y="1516923"/>
            <a:ext cx="8109900" cy="6082425"/>
          </a:xfrm>
          <a:prstGeom prst="rect">
            <a:avLst/>
          </a:prstGeom>
        </p:spPr>
      </p:pic>
      <p:grpSp>
        <p:nvGrpSpPr>
          <p:cNvPr id="4" name="Google Shape;288;p24">
            <a:extLst>
              <a:ext uri="{FF2B5EF4-FFF2-40B4-BE49-F238E27FC236}">
                <a16:creationId xmlns:a16="http://schemas.microsoft.com/office/drawing/2014/main" id="{95B1380B-C0F6-3ED3-3280-04BB17CCAA57}"/>
              </a:ext>
            </a:extLst>
          </p:cNvPr>
          <p:cNvGrpSpPr/>
          <p:nvPr/>
        </p:nvGrpSpPr>
        <p:grpSpPr>
          <a:xfrm>
            <a:off x="517050" y="5035736"/>
            <a:ext cx="908647" cy="908646"/>
            <a:chOff x="4665644" y="4148177"/>
            <a:chExt cx="908647" cy="908646"/>
          </a:xfrm>
        </p:grpSpPr>
        <p:sp>
          <p:nvSpPr>
            <p:cNvPr id="5" name="Google Shape;289;p24">
              <a:extLst>
                <a:ext uri="{FF2B5EF4-FFF2-40B4-BE49-F238E27FC236}">
                  <a16:creationId xmlns:a16="http://schemas.microsoft.com/office/drawing/2014/main" id="{9482ABA2-A2C7-82DB-5333-35DB31292B56}"/>
                </a:ext>
              </a:extLst>
            </p:cNvPr>
            <p:cNvSpPr/>
            <p:nvPr/>
          </p:nvSpPr>
          <p:spPr>
            <a:xfrm>
              <a:off x="4665644" y="4148177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" name="Google Shape;290;p24">
              <a:extLst>
                <a:ext uri="{FF2B5EF4-FFF2-40B4-BE49-F238E27FC236}">
                  <a16:creationId xmlns:a16="http://schemas.microsoft.com/office/drawing/2014/main" id="{0100829C-1552-9CA7-4932-2E481E1F77D3}"/>
                </a:ext>
              </a:extLst>
            </p:cNvPr>
            <p:cNvSpPr/>
            <p:nvPr/>
          </p:nvSpPr>
          <p:spPr>
            <a:xfrm>
              <a:off x="4979848" y="4374198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7" name="Google Shape;222;p21">
            <a:extLst>
              <a:ext uri="{FF2B5EF4-FFF2-40B4-BE49-F238E27FC236}">
                <a16:creationId xmlns:a16="http://schemas.microsoft.com/office/drawing/2014/main" id="{A0EA5C9C-2BE8-4B7B-5BB8-DDBF807F0E4D}"/>
              </a:ext>
            </a:extLst>
          </p:cNvPr>
          <p:cNvSpPr/>
          <p:nvPr/>
        </p:nvSpPr>
        <p:spPr>
          <a:xfrm>
            <a:off x="1668239" y="519545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lvl="0"/>
            <a:r>
              <a:rPr lang="nl-NL" sz="2800" dirty="0">
                <a:latin typeface="Ubuntu"/>
                <a:ea typeface="Ubuntu"/>
                <a:cs typeface="Ubuntu"/>
                <a:sym typeface="Ubuntu"/>
              </a:rPr>
              <a:t>Grafiek D</a:t>
            </a:r>
          </a:p>
        </p:txBody>
      </p:sp>
    </p:spTree>
    <p:extLst>
      <p:ext uri="{BB962C8B-B14F-4D97-AF65-F5344CB8AC3E}">
        <p14:creationId xmlns:p14="http://schemas.microsoft.com/office/powerpoint/2010/main" val="9887441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2db760db1be_0_870"/>
          <p:cNvSpPr txBox="1"/>
          <p:nvPr/>
        </p:nvSpPr>
        <p:spPr>
          <a:xfrm>
            <a:off x="5685183" y="6407433"/>
            <a:ext cx="3458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/>
          </a:p>
        </p:txBody>
      </p:sp>
      <p:sp>
        <p:nvSpPr>
          <p:cNvPr id="693" name="Google Shape;693;g2db760db1be_0_87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4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lang="en-GB" b="1"/>
            </a:br>
            <a:endParaRPr/>
          </a:p>
        </p:txBody>
      </p:sp>
      <p:sp>
        <p:nvSpPr>
          <p:cNvPr id="694" name="Google Shape;694;g2db760db1be_0_870"/>
          <p:cNvSpPr txBox="1"/>
          <p:nvPr/>
        </p:nvSpPr>
        <p:spPr>
          <a:xfrm>
            <a:off x="628650" y="572530"/>
            <a:ext cx="7886700" cy="3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Deze</a:t>
            </a: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3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vragen</a:t>
            </a: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 </a:t>
            </a:r>
            <a:r>
              <a:rPr lang="en-GB" sz="33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toelichting</a:t>
            </a: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3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zijn</a:t>
            </a: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3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ontwikkeld</a:t>
            </a: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door de </a:t>
            </a:r>
            <a:r>
              <a:rPr lang="en-GB" sz="33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werkgroep</a:t>
            </a: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3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diagnostische</a:t>
            </a: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3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vragen</a:t>
            </a: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van de NVON</a:t>
            </a:r>
            <a:r>
              <a:rPr lang="en-GB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Meer </a:t>
            </a:r>
            <a:r>
              <a:rPr lang="en-GB" sz="3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vragen</a:t>
            </a:r>
            <a:r>
              <a:rPr lang="en-GB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GB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info </a:t>
            </a:r>
            <a:r>
              <a:rPr lang="en-GB" sz="3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vind</a:t>
            </a:r>
            <a:r>
              <a:rPr lang="en-GB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op: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lang="en-GB" sz="3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www.diagnostischevragen.nl</a:t>
            </a:r>
            <a:endParaRPr lang="en-GB" sz="33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lang="en-GB" sz="3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5" name="Google Shape;695;g2db760db1be_0_8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0189" y="3557741"/>
            <a:ext cx="4243622" cy="1295421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g2db760db1be_0_87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97" name="Google Shape;697;g2db760db1be_0_87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8" name="Google Shape;698;g2db760db1be_0_870" descr="Creative Commons Attribution-ShareAlike 3.0 Unported - Wikida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188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572</Words>
  <Application>Microsoft Office PowerPoint</Application>
  <PresentationFormat>Diavoorstelling (4:3)</PresentationFormat>
  <Paragraphs>65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5" baseType="lpstr">
      <vt:lpstr>Helvetica Neue Light</vt:lpstr>
      <vt:lpstr>Cambria Math</vt:lpstr>
      <vt:lpstr>Calibri</vt:lpstr>
      <vt:lpstr>Arial</vt:lpstr>
      <vt:lpstr>Tahoma</vt:lpstr>
      <vt:lpstr>Corbel</vt:lpstr>
      <vt:lpstr>Ubuntu</vt:lpstr>
      <vt:lpstr>source sans pro</vt:lpstr>
      <vt:lpstr>Helvetica Neue</vt:lpstr>
      <vt:lpstr>Kantoorthema</vt:lpstr>
      <vt:lpstr>Gemiddelde snelheid </vt:lpstr>
      <vt:lpstr>In een (x,t)-diagram is eenparige beweging te herkennen aan een rechte lijn. De lijn loopt niet horizontaal, dus de snelheid is niet 0. </vt:lpstr>
      <vt:lpstr>In de figuur is het (x,t)-diagram van een beweging weergegeven. Hoe groot is de snelheid van deze beweging?</vt:lpstr>
      <vt:lpstr>In welke grafiek is de beweging met de hoogste snelheid weergegeven?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 Werkwijze </dc:title>
  <cp:lastModifiedBy>J.C.E. Brill</cp:lastModifiedBy>
  <cp:revision>17</cp:revision>
  <dcterms:modified xsi:type="dcterms:W3CDTF">2024-11-23T10:16:44Z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5030db-5b96-4a80-bef5-9bbf300e0d2e_Enabled">
    <vt:lpwstr>true</vt:lpwstr>
  </property>
  <property fmtid="{D5CDD505-2E9C-101B-9397-08002B2CF9AE}" pid="3" name="MSIP_Label_415030db-5b96-4a80-bef5-9bbf300e0d2e_SetDate">
    <vt:lpwstr>2024-11-16T13:08:25Z</vt:lpwstr>
  </property>
  <property fmtid="{D5CDD505-2E9C-101B-9397-08002B2CF9AE}" pid="4" name="MSIP_Label_415030db-5b96-4a80-bef5-9bbf300e0d2e_Method">
    <vt:lpwstr>Standard</vt:lpwstr>
  </property>
  <property fmtid="{D5CDD505-2E9C-101B-9397-08002B2CF9AE}" pid="5" name="MSIP_Label_415030db-5b96-4a80-bef5-9bbf300e0d2e_Name">
    <vt:lpwstr>General</vt:lpwstr>
  </property>
  <property fmtid="{D5CDD505-2E9C-101B-9397-08002B2CF9AE}" pid="6" name="MSIP_Label_415030db-5b96-4a80-bef5-9bbf300e0d2e_SiteId">
    <vt:lpwstr>9e9002aa-e50e-44b8-bb7a-021d21198024</vt:lpwstr>
  </property>
  <property fmtid="{D5CDD505-2E9C-101B-9397-08002B2CF9AE}" pid="7" name="MSIP_Label_415030db-5b96-4a80-bef5-9bbf300e0d2e_ActionId">
    <vt:lpwstr>d3990ad4-8870-4fb1-9820-49180da639dd</vt:lpwstr>
  </property>
  <property fmtid="{D5CDD505-2E9C-101B-9397-08002B2CF9AE}" pid="8" name="MSIP_Label_415030db-5b96-4a80-bef5-9bbf300e0d2e_ContentBits">
    <vt:lpwstr>0</vt:lpwstr>
  </property>
</Properties>
</file>