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8"/>
  </p:notesMasterIdLst>
  <p:sldIdLst>
    <p:sldId id="269" r:id="rId2"/>
    <p:sldId id="274" r:id="rId3"/>
    <p:sldId id="271" r:id="rId4"/>
    <p:sldId id="275" r:id="rId5"/>
    <p:sldId id="261" r:id="rId6"/>
    <p:sldId id="268" r:id="rId7"/>
  </p:sldIdLst>
  <p:sldSz cx="9144000" cy="6858000" type="screen4x3"/>
  <p:notesSz cx="6858000" cy="9144000"/>
  <p:embeddedFontLst>
    <p:embeddedFont>
      <p:font typeface="Corbel" panose="020B0503020204020204" pitchFamily="34" charset="0"/>
      <p:regular r:id="rId9"/>
      <p:bold r:id="rId10"/>
      <p:italic r:id="rId11"/>
      <p:boldItalic r:id="rId12"/>
    </p:embeddedFont>
    <p:embeddedFont>
      <p:font typeface="Helvetica Neue" panose="020B0604020202020204" charset="0"/>
      <p:regular r:id="rId13"/>
      <p:bold r:id="rId14"/>
      <p:italic r:id="rId15"/>
      <p:boldItalic r:id="rId16"/>
    </p:embeddedFont>
    <p:embeddedFont>
      <p:font typeface="Helvetica Neue Light" panose="020B0604020202020204" charset="0"/>
      <p:regular r:id="rId17"/>
      <p:bold r:id="rId18"/>
      <p:italic r:id="rId19"/>
      <p:boldItalic r:id="rId20"/>
    </p:embeddedFont>
    <p:embeddedFont>
      <p:font typeface="source sans pro" panose="020B0503030403020204" pitchFamily="34" charset="0"/>
      <p:regular r:id="rId21"/>
      <p:bold r:id="rId22"/>
      <p:italic r:id="rId23"/>
      <p:boldItalic r:id="rId24"/>
    </p:embeddedFont>
    <p:embeddedFont>
      <p:font typeface="Tahoma" panose="020B0604030504040204" pitchFamily="34" charset="0"/>
      <p:regular r:id="rId25"/>
      <p:bold r:id="rId26"/>
    </p:embeddedFont>
    <p:embeddedFont>
      <p:font typeface="Ubuntu" panose="020B0504030602030204" pitchFamily="34" charset="0"/>
      <p:regular r:id="rId27"/>
      <p:bold r:id="rId28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2" autoAdjust="0"/>
    <p:restoredTop sz="74497" autoAdjust="0"/>
  </p:normalViewPr>
  <p:slideViewPr>
    <p:cSldViewPr snapToGrid="0">
      <p:cViewPr varScale="1">
        <p:scale>
          <a:sx n="37" d="100"/>
          <a:sy n="37" d="100"/>
        </p:scale>
        <p:origin x="1718" y="48"/>
      </p:cViewPr>
      <p:guideLst/>
    </p:cSldViewPr>
  </p:slideViewPr>
  <p:outlineViewPr>
    <p:cViewPr>
      <p:scale>
        <a:sx n="33" d="100"/>
        <a:sy n="33" d="100"/>
      </p:scale>
      <p:origin x="0" y="-324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font" Target="fonts/font5.fntdata"/><Relationship Id="rId18" Type="http://schemas.openxmlformats.org/officeDocument/2006/relationships/font" Target="fonts/font10.fntdata"/><Relationship Id="rId26" Type="http://schemas.openxmlformats.org/officeDocument/2006/relationships/font" Target="fonts/font18.fntdata"/><Relationship Id="rId3" Type="http://schemas.openxmlformats.org/officeDocument/2006/relationships/slide" Target="slides/slide2.xml"/><Relationship Id="rId21" Type="http://schemas.openxmlformats.org/officeDocument/2006/relationships/font" Target="fonts/font13.fntdata"/><Relationship Id="rId7" Type="http://schemas.openxmlformats.org/officeDocument/2006/relationships/slide" Target="slides/slide6.xml"/><Relationship Id="rId12" Type="http://schemas.openxmlformats.org/officeDocument/2006/relationships/font" Target="fonts/font4.fntdata"/><Relationship Id="rId17" Type="http://schemas.openxmlformats.org/officeDocument/2006/relationships/font" Target="fonts/font9.fntdata"/><Relationship Id="rId25" Type="http://schemas.openxmlformats.org/officeDocument/2006/relationships/font" Target="fonts/font17.fntdata"/><Relationship Id="rId2" Type="http://schemas.openxmlformats.org/officeDocument/2006/relationships/slide" Target="slides/slide1.xml"/><Relationship Id="rId16" Type="http://schemas.openxmlformats.org/officeDocument/2006/relationships/font" Target="fonts/font8.fntdata"/><Relationship Id="rId20" Type="http://schemas.openxmlformats.org/officeDocument/2006/relationships/font" Target="fonts/font12.fntdata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3.fntdata"/><Relationship Id="rId24" Type="http://schemas.openxmlformats.org/officeDocument/2006/relationships/font" Target="fonts/font16.fntdata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font" Target="fonts/font7.fntdata"/><Relationship Id="rId23" Type="http://schemas.openxmlformats.org/officeDocument/2006/relationships/font" Target="fonts/font15.fntdata"/><Relationship Id="rId28" Type="http://schemas.openxmlformats.org/officeDocument/2006/relationships/font" Target="fonts/font20.fntdata"/><Relationship Id="rId10" Type="http://schemas.openxmlformats.org/officeDocument/2006/relationships/font" Target="fonts/font2.fntdata"/><Relationship Id="rId19" Type="http://schemas.openxmlformats.org/officeDocument/2006/relationships/font" Target="fonts/font11.fntdata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font" Target="fonts/font1.fntdata"/><Relationship Id="rId14" Type="http://schemas.openxmlformats.org/officeDocument/2006/relationships/font" Target="fonts/font6.fntdata"/><Relationship Id="rId22" Type="http://schemas.openxmlformats.org/officeDocument/2006/relationships/font" Target="fonts/font14.fntdata"/><Relationship Id="rId27" Type="http://schemas.openxmlformats.org/officeDocument/2006/relationships/font" Target="fonts/font19.fntdata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‹nr.›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916982785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6" name="Google Shape;86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/>
          </a:p>
        </p:txBody>
      </p:sp>
      <p:sp>
        <p:nvSpPr>
          <p:cNvPr id="87" name="Google Shape;87;p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GB"/>
              <a:t>1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5834255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g13930a8b2a2_0_4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  <a:tabLst/>
              <a:defRPr/>
            </a:pPr>
            <a:r>
              <a:rPr lang="en-GB" dirty="0" err="1"/>
              <a:t>Misvatting</a:t>
            </a:r>
            <a:r>
              <a:rPr lang="en-GB" dirty="0"/>
              <a:t>:</a:t>
            </a:r>
            <a:r>
              <a:rPr lang="en-GB" baseline="0" dirty="0"/>
              <a:t> </a:t>
            </a:r>
            <a:r>
              <a:rPr lang="nl-NL" dirty="0"/>
              <a:t>Leerlingen hebben moeite om (</a:t>
            </a:r>
            <a:r>
              <a:rPr lang="nl-NL" dirty="0" err="1"/>
              <a:t>x,t</a:t>
            </a:r>
            <a:r>
              <a:rPr lang="nl-NL" dirty="0"/>
              <a:t>) en (</a:t>
            </a:r>
            <a:r>
              <a:rPr lang="nl-NL" dirty="0" err="1"/>
              <a:t>v,t</a:t>
            </a:r>
            <a:r>
              <a:rPr lang="nl-NL" dirty="0"/>
              <a:t>) diagrammen uit elkaar te houden.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  <a:tabLst/>
              <a:defRPr/>
            </a:pPr>
            <a:endParaRPr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  <a:tabLst/>
              <a:defRPr/>
            </a:pPr>
            <a:r>
              <a:rPr lang="en-GB" dirty="0"/>
              <a:t>A </a:t>
            </a:r>
            <a:r>
              <a:rPr lang="nl-NL" dirty="0">
                <a:solidFill>
                  <a:schemeClr val="dk1"/>
                </a:solidFill>
                <a:latin typeface="Ubuntu"/>
                <a:ea typeface="Ubuntu"/>
                <a:cs typeface="Ubuntu"/>
                <a:sym typeface="Ubuntu"/>
              </a:rPr>
              <a:t>De helling neemt toe, dus de snelheid is niet constant..</a:t>
            </a:r>
            <a:endParaRPr lang="nl-NL" dirty="0">
              <a:latin typeface="Ubuntu"/>
              <a:ea typeface="Ubuntu"/>
              <a:cs typeface="Ubuntu"/>
              <a:sym typeface="Ubuntu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dirty="0"/>
              <a:t>B Correct</a:t>
            </a:r>
            <a:endParaRPr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  <a:tabLst/>
              <a:defRPr/>
            </a:pPr>
            <a:r>
              <a:rPr lang="en-GB" dirty="0"/>
              <a:t>C </a:t>
            </a:r>
            <a:r>
              <a:rPr lang="nl-NL" dirty="0">
                <a:solidFill>
                  <a:schemeClr val="dk1"/>
                </a:solidFill>
                <a:latin typeface="Ubuntu"/>
                <a:ea typeface="Ubuntu"/>
                <a:cs typeface="Ubuntu"/>
                <a:sym typeface="Ubuntu"/>
              </a:rPr>
              <a:t>De plaats blijft gelijk, dus de snelheid is 0 m/s</a:t>
            </a:r>
            <a:endParaRPr lang="nl-NL" dirty="0">
              <a:latin typeface="Ubuntu"/>
              <a:ea typeface="Ubuntu"/>
              <a:cs typeface="Ubuntu"/>
              <a:sym typeface="Ubuntu"/>
            </a:endParaRPr>
          </a:p>
        </p:txBody>
      </p:sp>
      <p:sp>
        <p:nvSpPr>
          <p:cNvPr id="204" name="Google Shape;204;g13930a8b2a2_0_4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5939653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g13930a8b2a2_0_4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  <a:tabLst/>
              <a:defRPr/>
            </a:pPr>
            <a:r>
              <a:rPr lang="en-GB" dirty="0" err="1"/>
              <a:t>Misvatting</a:t>
            </a:r>
            <a:r>
              <a:rPr lang="en-GB" dirty="0"/>
              <a:t>:</a:t>
            </a:r>
            <a:r>
              <a:rPr lang="en-GB" baseline="0" dirty="0"/>
              <a:t> </a:t>
            </a:r>
            <a:r>
              <a:rPr lang="nl-NL" dirty="0"/>
              <a:t>Leerlingen halen de begrippen plaats, verplaatsing en snelheid vaak door elkaar.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  <a:tabLst/>
              <a:defRPr/>
            </a:pPr>
            <a:r>
              <a:rPr lang="en-GB" dirty="0"/>
              <a:t>A</a:t>
            </a:r>
            <a:r>
              <a:rPr lang="nl-NL" dirty="0">
                <a:solidFill>
                  <a:schemeClr val="dk1"/>
                </a:solidFill>
                <a:latin typeface="Ubuntu"/>
                <a:ea typeface="Ubuntu"/>
                <a:cs typeface="Ubuntu"/>
                <a:sym typeface="Ubuntu"/>
              </a:rPr>
              <a:t>. Dit is de beginplaats gedeeld door de tijd. Maar om de snelheid te vinden moet je het verschil in plaats delen door de tijd.</a:t>
            </a:r>
            <a:endParaRPr lang="nl-NL" dirty="0">
              <a:latin typeface="Ubuntu"/>
              <a:ea typeface="Ubuntu"/>
              <a:cs typeface="Ubuntu"/>
              <a:sym typeface="Ubuntu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dirty="0"/>
              <a:t>B Correct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  <a:tabLst/>
              <a:defRPr/>
            </a:pPr>
            <a:r>
              <a:rPr lang="en-GB" dirty="0"/>
              <a:t>C </a:t>
            </a:r>
            <a:r>
              <a:rPr lang="nl-NL" dirty="0"/>
              <a:t>Je hebt waarschijnlijk de eindsnelheid gedeeld door de eindtijd. Dit is echter niet de helling van de lijn. De formule is $v=\</a:t>
            </a:r>
            <a:r>
              <a:rPr lang="nl-NL" dirty="0" err="1"/>
              <a:t>frac</a:t>
            </a:r>
            <a:r>
              <a:rPr lang="nl-NL" dirty="0"/>
              <a:t>{\Delta x}{\Delta t}$. Je moet dus het verschil in plaats nemen, hier 120 - 40 = 80 m.</a:t>
            </a:r>
            <a:endParaRPr lang="en-GB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  <a:tabLst/>
              <a:defRPr/>
            </a:pPr>
            <a:r>
              <a:rPr lang="en-GB" dirty="0"/>
              <a:t>D </a:t>
            </a:r>
            <a:r>
              <a:rPr lang="nl-NL" dirty="0"/>
              <a:t>Dit is de afstand die is afgelegd ($\Delta x$), maar de snelheid is gevraagd.</a:t>
            </a:r>
            <a:endParaRPr lang="en-GB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  <a:tabLst/>
              <a:defRPr/>
            </a:pPr>
            <a:r>
              <a:rPr lang="nl-NL" dirty="0">
                <a:solidFill>
                  <a:schemeClr val="dk1"/>
                </a:solidFill>
                <a:latin typeface="Ubuntu"/>
                <a:ea typeface="Ubuntu"/>
                <a:cs typeface="Ubuntu"/>
                <a:sym typeface="Ubuntu"/>
              </a:rPr>
              <a:t>E Dit is de plaats, niet de snelheid. Als het een (</a:t>
            </a:r>
            <a:r>
              <a:rPr lang="nl-NL" dirty="0" err="1">
                <a:solidFill>
                  <a:schemeClr val="dk1"/>
                </a:solidFill>
                <a:latin typeface="Ubuntu"/>
                <a:ea typeface="Ubuntu"/>
                <a:cs typeface="Ubuntu"/>
                <a:sym typeface="Ubuntu"/>
              </a:rPr>
              <a:t>v,t</a:t>
            </a:r>
            <a:r>
              <a:rPr lang="nl-NL" dirty="0">
                <a:solidFill>
                  <a:schemeClr val="dk1"/>
                </a:solidFill>
                <a:latin typeface="Ubuntu"/>
                <a:ea typeface="Ubuntu"/>
                <a:cs typeface="Ubuntu"/>
                <a:sym typeface="Ubuntu"/>
              </a:rPr>
              <a:t>) diagram was geweest, dan was de eindsnelheid inderdaad 120 m/s geweest.</a:t>
            </a:r>
          </a:p>
        </p:txBody>
      </p:sp>
      <p:sp>
        <p:nvSpPr>
          <p:cNvPr id="204" name="Google Shape;204;g13930a8b2a2_0_4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5939653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g13930a8b2a2_0_4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  <a:tabLst/>
              <a:defRPr/>
            </a:pPr>
            <a:r>
              <a:rPr lang="en-GB" dirty="0" err="1"/>
              <a:t>Misvatting</a:t>
            </a:r>
            <a:r>
              <a:rPr lang="en-GB" dirty="0"/>
              <a:t>:</a:t>
            </a:r>
            <a:r>
              <a:rPr lang="en-GB" baseline="0" dirty="0"/>
              <a:t> </a:t>
            </a:r>
            <a:r>
              <a:rPr lang="nl-NL" dirty="0"/>
              <a:t>Leerlingen hebben moeite om (</a:t>
            </a:r>
            <a:r>
              <a:rPr lang="nl-NL" dirty="0" err="1"/>
              <a:t>x,t</a:t>
            </a:r>
            <a:r>
              <a:rPr lang="nl-NL" dirty="0"/>
              <a:t>) en (</a:t>
            </a:r>
            <a:r>
              <a:rPr lang="nl-NL" dirty="0" err="1"/>
              <a:t>v,t</a:t>
            </a:r>
            <a:r>
              <a:rPr lang="nl-NL" dirty="0"/>
              <a:t>) diagrammen uit elkaar te houden.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  <a:tabLst/>
              <a:defRPr/>
            </a:pPr>
            <a:endParaRPr lang="nl-NL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  <a:tabLst/>
              <a:defRPr/>
            </a:pPr>
            <a:r>
              <a:rPr lang="nl-NL" dirty="0"/>
              <a:t>Hoe steiler het (</a:t>
            </a:r>
            <a:r>
              <a:rPr lang="nl-NL" dirty="0" err="1"/>
              <a:t>x,t</a:t>
            </a:r>
            <a:r>
              <a:rPr lang="nl-NL" dirty="0"/>
              <a:t>) diagram, hoe groter de snelheid. Grafiek B is het steilst, en beschrijft dus de beweging met de hoogste snelheid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  <a:tabLst/>
              <a:defRPr/>
            </a:pPr>
            <a:endParaRPr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  <a:tabLst/>
              <a:defRPr/>
            </a:pPr>
            <a:r>
              <a:rPr lang="en-GB" dirty="0"/>
              <a:t>A </a:t>
            </a:r>
            <a:r>
              <a:rPr lang="nl-NL" dirty="0">
                <a:solidFill>
                  <a:schemeClr val="dk1"/>
                </a:solidFill>
                <a:latin typeface="Ubuntu"/>
                <a:ea typeface="Ubuntu"/>
                <a:cs typeface="Ubuntu"/>
                <a:sym typeface="Ubuntu"/>
              </a:rPr>
              <a:t>Deze grafiek is van een voorwerp dat stilstaat.</a:t>
            </a:r>
            <a:endParaRPr lang="nl-NL" dirty="0">
              <a:latin typeface="Ubuntu"/>
              <a:ea typeface="Ubuntu"/>
              <a:cs typeface="Ubuntu"/>
              <a:sym typeface="Ubuntu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dirty="0"/>
              <a:t>B Correct</a:t>
            </a:r>
            <a:endParaRPr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  <a:tabLst/>
              <a:defRPr/>
            </a:pPr>
            <a:r>
              <a:rPr lang="en-GB" dirty="0"/>
              <a:t>C </a:t>
            </a:r>
            <a:r>
              <a:rPr lang="nl-NL" dirty="0">
                <a:solidFill>
                  <a:schemeClr val="dk1"/>
                </a:solidFill>
                <a:latin typeface="Ubuntu"/>
                <a:ea typeface="Ubuntu"/>
                <a:cs typeface="Ubuntu"/>
                <a:sym typeface="Ubuntu"/>
              </a:rPr>
              <a:t>Deze grafiek eindigt het hoogst, maar hij begint al met een voorsprong. Het verschil in plaats is groter bij grafiek B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  <a:tabLst/>
              <a:defRPr/>
            </a:pPr>
            <a:r>
              <a:rPr lang="nl-NL" dirty="0">
                <a:solidFill>
                  <a:schemeClr val="dk1"/>
                </a:solidFill>
                <a:latin typeface="Ubuntu"/>
                <a:ea typeface="Ubuntu"/>
                <a:cs typeface="Ubuntu"/>
                <a:sym typeface="Ubuntu"/>
              </a:rPr>
              <a:t>D Deze grafiek is van een voorwerp dat stilstaat.</a:t>
            </a:r>
            <a:endParaRPr lang="nl-NL" dirty="0">
              <a:latin typeface="Ubuntu"/>
              <a:ea typeface="Ubuntu"/>
              <a:cs typeface="Ubuntu"/>
              <a:sym typeface="Ubuntu"/>
            </a:endParaRPr>
          </a:p>
        </p:txBody>
      </p:sp>
      <p:sp>
        <p:nvSpPr>
          <p:cNvPr id="204" name="Google Shape;204;g13930a8b2a2_0_4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20807698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g27a50ca48c4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77" name="Google Shape;177;g27a50ca48c4_0_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8" name="Google Shape;178;g27a50ca48c4_0_0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5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6177671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r>
              <a:rPr lang="nl-NL" dirty="0"/>
              <a:t>De vragen en toelichtingen vallen onder een </a:t>
            </a:r>
            <a:r>
              <a:rPr lang="nl-NL" b="0" i="0" dirty="0">
                <a:solidFill>
                  <a:srgbClr val="FFFFFF"/>
                </a:solidFill>
                <a:effectLst/>
                <a:latin typeface="source sans pro" panose="020B0503030403020204" pitchFamily="34" charset="0"/>
              </a:rPr>
              <a:t>CC BY-SA 4.0 licentie </a:t>
            </a:r>
            <a:r>
              <a:rPr lang="nl-NL" b="0" u="none" dirty="0"/>
              <a:t>https://creativecommons.org/licenses/by-sa/4.0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759A49-2119-46F1-8D52-41E6FAD80798}" type="slidenum">
              <a:rPr lang="nl-NL" smtClean="0"/>
              <a:pPr/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322271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eldia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alibri"/>
              <a:buNone/>
              <a:defRPr sz="45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1pPr>
            <a:lvl2pPr lvl="1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2pPr>
            <a:lvl3pPr lvl="2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sz="1350"/>
            </a:lvl3pPr>
            <a:lvl4pPr lvl="3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4pPr>
            <a:lvl5pPr lvl="4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5pPr>
            <a:lvl6pPr lvl="5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6pPr>
            <a:lvl7pPr lvl="6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7pPr>
            <a:lvl8pPr lvl="7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8pPr>
            <a:lvl9pPr lvl="8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9pPr>
          </a:lstStyle>
          <a:p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2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2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el en verticale tekst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1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1"/>
          <p:cNvSpPr txBox="1">
            <a:spLocks noGrp="1"/>
          </p:cNvSpPr>
          <p:nvPr>
            <p:ph type="body" idx="1"/>
          </p:nvPr>
        </p:nvSpPr>
        <p:spPr>
          <a:xfrm rot="5400000">
            <a:off x="2396331" y="57944"/>
            <a:ext cx="4351338" cy="788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11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1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1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e titel en tekst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2"/>
          <p:cNvSpPr txBox="1">
            <a:spLocks noGrp="1"/>
          </p:cNvSpPr>
          <p:nvPr>
            <p:ph type="title"/>
          </p:nvPr>
        </p:nvSpPr>
        <p:spPr>
          <a:xfrm rot="5400000">
            <a:off x="2741216" y="2531666"/>
            <a:ext cx="5811838" cy="14787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2"/>
          <p:cNvSpPr txBox="1">
            <a:spLocks noGrp="1"/>
          </p:cNvSpPr>
          <p:nvPr>
            <p:ph type="body" idx="1"/>
          </p:nvPr>
        </p:nvSpPr>
        <p:spPr>
          <a:xfrm rot="5400000">
            <a:off x="-273446" y="1110059"/>
            <a:ext cx="5811838" cy="43219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12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2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2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el en object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3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3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3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ekop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4"/>
          <p:cNvSpPr txBox="1"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alibri"/>
              <a:buNone/>
              <a:defRPr sz="45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500"/>
              <a:buNone/>
              <a:defRPr sz="15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350"/>
              <a:buNone/>
              <a:defRPr sz="135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4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4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4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nhoud van twee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5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body" idx="1"/>
          </p:nvPr>
        </p:nvSpPr>
        <p:spPr>
          <a:xfrm>
            <a:off x="471487" y="1825625"/>
            <a:ext cx="2900363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p5"/>
          <p:cNvSpPr txBox="1">
            <a:spLocks noGrp="1"/>
          </p:cNvSpPr>
          <p:nvPr>
            <p:ph type="body" idx="2"/>
          </p:nvPr>
        </p:nvSpPr>
        <p:spPr>
          <a:xfrm>
            <a:off x="3486150" y="1825625"/>
            <a:ext cx="2900363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7" name="Google Shape;37;p5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5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5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gelijking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6"/>
          <p:cNvSpPr txBox="1"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 b="1"/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sz="1350" b="1"/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body" idx="2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body" idx="3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 b="1"/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sz="1350" b="1"/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9pPr>
          </a:lstStyle>
          <a:p>
            <a:endParaRPr/>
          </a:p>
        </p:txBody>
      </p:sp>
      <p:sp>
        <p:nvSpPr>
          <p:cNvPr id="45" name="Google Shape;45;p6"/>
          <p:cNvSpPr txBox="1">
            <a:spLocks noGrp="1"/>
          </p:cNvSpPr>
          <p:nvPr>
            <p:ph type="body" idx="4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6" name="Google Shape;46;p6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6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6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Alleen titel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7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7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7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7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Leeg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8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8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8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nhoud met bijschrift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9"/>
          <p:cNvSpPr txBox="1"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body"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619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sz="2100"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4pPr>
            <a:lvl5pPr marL="2286000" lvl="4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5pPr>
            <a:lvl6pPr marL="2743200" lvl="5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6pPr>
            <a:lvl7pPr marL="3200400" lvl="6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7pPr>
            <a:lvl8pPr marL="3657600" lvl="7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8pPr>
            <a:lvl9pPr marL="4114800" lvl="8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9pPr>
          </a:lstStyle>
          <a:p>
            <a:endParaRPr/>
          </a:p>
        </p:txBody>
      </p:sp>
      <p:sp>
        <p:nvSpPr>
          <p:cNvPr id="61" name="Google Shape;61;p9"/>
          <p:cNvSpPr txBox="1">
            <a:spLocks noGrp="1"/>
          </p:cNvSpPr>
          <p:nvPr>
            <p:ph type="body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9pPr>
          </a:lstStyle>
          <a:p>
            <a:endParaRPr/>
          </a:p>
        </p:txBody>
      </p:sp>
      <p:sp>
        <p:nvSpPr>
          <p:cNvPr id="62" name="Google Shape;62;p9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9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9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Afbeelding met bijschrift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0"/>
          <p:cNvSpPr txBox="1"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0"/>
          <p:cNvSpPr>
            <a:spLocks noGrp="1"/>
          </p:cNvSpPr>
          <p:nvPr>
            <p:ph type="pic" idx="2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10"/>
          <p:cNvSpPr txBox="1">
            <a:spLocks noGrp="1"/>
          </p:cNvSpPr>
          <p:nvPr>
            <p:ph type="body" idx="1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9pPr>
          </a:lstStyle>
          <a:p>
            <a:endParaRPr/>
          </a:p>
        </p:txBody>
      </p:sp>
      <p:sp>
        <p:nvSpPr>
          <p:cNvPr id="69" name="Google Shape;69;p10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0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0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‹nr.›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  <a:defRPr sz="3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6195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238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‹nr.›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diagnostischevragen@nvon.nl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"/>
          <p:cNvSpPr txBox="1">
            <a:spLocks noGrp="1"/>
          </p:cNvSpPr>
          <p:nvPr>
            <p:ph type="ctrTitle"/>
          </p:nvPr>
        </p:nvSpPr>
        <p:spPr>
          <a:xfrm>
            <a:off x="1143000" y="483455"/>
            <a:ext cx="6858000" cy="29455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Font typeface="Calibri"/>
              <a:buNone/>
            </a:pPr>
            <a:r>
              <a:rPr lang="en-GB" sz="5400" b="1" dirty="0" err="1">
                <a:solidFill>
                  <a:schemeClr val="accent1"/>
                </a:solidFill>
              </a:rPr>
              <a:t>Gemiddelde</a:t>
            </a:r>
            <a:r>
              <a:rPr lang="en-GB" sz="5400" b="1" dirty="0">
                <a:solidFill>
                  <a:schemeClr val="accent1"/>
                </a:solidFill>
              </a:rPr>
              <a:t> </a:t>
            </a:r>
            <a:r>
              <a:rPr lang="en-GB" sz="5400" b="1" dirty="0" err="1">
                <a:solidFill>
                  <a:schemeClr val="accent1"/>
                </a:solidFill>
              </a:rPr>
              <a:t>snelheid</a:t>
            </a:r>
            <a:br>
              <a:rPr lang="en-GB" b="1" dirty="0">
                <a:solidFill>
                  <a:schemeClr val="accent1"/>
                </a:solidFill>
              </a:rPr>
            </a:br>
            <a:endParaRPr b="1" dirty="0">
              <a:solidFill>
                <a:schemeClr val="accent1"/>
              </a:solidFill>
            </a:endParaRPr>
          </a:p>
        </p:txBody>
      </p:sp>
      <p:sp>
        <p:nvSpPr>
          <p:cNvPr id="91" name="Google Shape;91;p1"/>
          <p:cNvSpPr/>
          <p:nvPr/>
        </p:nvSpPr>
        <p:spPr>
          <a:xfrm>
            <a:off x="211015" y="6285469"/>
            <a:ext cx="8932986" cy="49784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3366FF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92" name="Google Shape;92;p1"/>
          <p:cNvSpPr txBox="1"/>
          <p:nvPr/>
        </p:nvSpPr>
        <p:spPr>
          <a:xfrm>
            <a:off x="6827520" y="6407433"/>
            <a:ext cx="2316480" cy="2539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50"/>
              <a:buFont typeface="Tahoma"/>
              <a:buNone/>
            </a:pPr>
            <a:r>
              <a:rPr lang="en-GB" sz="1050" b="0" i="0" u="none" strike="noStrike" cap="none" dirty="0"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rPr>
              <a:t>www.</a:t>
            </a:r>
            <a:r>
              <a:rPr lang="en-GB" sz="1050" dirty="0"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rPr>
              <a:t>diagnostischevragen</a:t>
            </a:r>
            <a:r>
              <a:rPr lang="en-GB" sz="1050" b="0" i="0" u="none" strike="noStrike" cap="none" dirty="0"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rPr>
              <a:t>.nl</a:t>
            </a:r>
            <a:endParaRPr lang="en-GB" sz="900" dirty="0"/>
          </a:p>
        </p:txBody>
      </p:sp>
      <p:sp>
        <p:nvSpPr>
          <p:cNvPr id="2" name="Ondertitel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/>
              <a:t>Een voorwerp verandert van snelheid. De gemiddelde snelheid is niet automatisch het gemiddelde van de maximale en de minimale snelheid.</a:t>
            </a:r>
          </a:p>
        </p:txBody>
      </p:sp>
    </p:spTree>
    <p:extLst>
      <p:ext uri="{BB962C8B-B14F-4D97-AF65-F5344CB8AC3E}">
        <p14:creationId xmlns:p14="http://schemas.microsoft.com/office/powerpoint/2010/main" val="35152428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B9838577-7ADA-2BFC-50BF-9CABD4C124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3267" y="1525597"/>
            <a:ext cx="7516047" cy="56370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6" name="Google Shape;206;p21"/>
          <p:cNvSpPr/>
          <p:nvPr/>
        </p:nvSpPr>
        <p:spPr>
          <a:xfrm>
            <a:off x="211015" y="6285469"/>
            <a:ext cx="8933100" cy="4977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3366FF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207" name="Google Shape;207;p21"/>
          <p:cNvSpPr txBox="1"/>
          <p:nvPr/>
        </p:nvSpPr>
        <p:spPr>
          <a:xfrm>
            <a:off x="6827520" y="6407433"/>
            <a:ext cx="2316600" cy="25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50"/>
              <a:buFont typeface="Tahoma"/>
              <a:buNone/>
            </a:pPr>
            <a:r>
              <a:rPr lang="en-GB" sz="1050" b="0" i="0" u="none" strike="noStrike" cap="none" dirty="0"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rPr>
              <a:t>www.</a:t>
            </a:r>
            <a:r>
              <a:rPr lang="en-GB" sz="1050" dirty="0"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rPr>
              <a:t>diagnostischevragen</a:t>
            </a:r>
            <a:r>
              <a:rPr lang="en-GB" sz="1050" b="0" i="0" u="none" strike="noStrike" cap="none" dirty="0"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rPr>
              <a:t>.nl</a:t>
            </a:r>
            <a:endParaRPr lang="en-GB" sz="900" dirty="0"/>
          </a:p>
        </p:txBody>
      </p:sp>
      <p:grpSp>
        <p:nvGrpSpPr>
          <p:cNvPr id="208" name="Google Shape;208;p21"/>
          <p:cNvGrpSpPr/>
          <p:nvPr/>
        </p:nvGrpSpPr>
        <p:grpSpPr>
          <a:xfrm>
            <a:off x="517052" y="2540123"/>
            <a:ext cx="908700" cy="908700"/>
            <a:chOff x="947033" y="2362454"/>
            <a:chExt cx="908700" cy="908700"/>
          </a:xfrm>
        </p:grpSpPr>
        <p:sp>
          <p:nvSpPr>
            <p:cNvPr id="209" name="Google Shape;209;p21"/>
            <p:cNvSpPr/>
            <p:nvPr/>
          </p:nvSpPr>
          <p:spPr>
            <a:xfrm>
              <a:off x="947033" y="2362454"/>
              <a:ext cx="908700" cy="908700"/>
            </a:xfrm>
            <a:prstGeom prst="ellipse">
              <a:avLst/>
            </a:prstGeom>
            <a:solidFill>
              <a:srgbClr val="73C3E3"/>
            </a:solidFill>
            <a:ln>
              <a:noFill/>
            </a:ln>
          </p:spPr>
          <p:txBody>
            <a:bodyPr spcFirstLastPara="1" wrap="square" lIns="35700" tIns="35700" rIns="35700" bIns="3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000"/>
                <a:buFont typeface="Helvetica Neue Light"/>
                <a:buNone/>
              </a:pPr>
              <a:endParaRPr sz="2000" b="0" i="0" u="none" strike="noStrike" cap="none">
                <a:solidFill>
                  <a:srgbClr val="FFFFFF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endParaRPr>
            </a:p>
          </p:txBody>
        </p:sp>
        <p:sp>
          <p:nvSpPr>
            <p:cNvPr id="210" name="Google Shape;210;p21"/>
            <p:cNvSpPr/>
            <p:nvPr/>
          </p:nvSpPr>
          <p:spPr>
            <a:xfrm>
              <a:off x="1261236" y="2588475"/>
              <a:ext cx="356400" cy="431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5700" tIns="35700" rIns="35700" bIns="35700" anchor="ctr" anchorCtr="0">
              <a:noAutofit/>
            </a:bodyPr>
            <a:lstStyle/>
            <a:p>
              <a:pPr marL="0" marR="0" lvl="0" indent="0" algn="l" rtl="0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400"/>
                <a:buFont typeface="Helvetica Neue"/>
                <a:buNone/>
              </a:pPr>
              <a:r>
                <a:rPr lang="en-GB" sz="2400" b="0" i="0" u="none" strike="noStrike" cap="none">
                  <a:solidFill>
                    <a:srgbClr val="FFFFFF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A</a:t>
              </a:r>
              <a:endParaRPr/>
            </a:p>
          </p:txBody>
        </p:sp>
      </p:grpSp>
      <p:grpSp>
        <p:nvGrpSpPr>
          <p:cNvPr id="211" name="Google Shape;211;p21"/>
          <p:cNvGrpSpPr/>
          <p:nvPr/>
        </p:nvGrpSpPr>
        <p:grpSpPr>
          <a:xfrm>
            <a:off x="517051" y="3638789"/>
            <a:ext cx="908700" cy="908700"/>
            <a:chOff x="4665644" y="2362454"/>
            <a:chExt cx="908700" cy="908700"/>
          </a:xfrm>
        </p:grpSpPr>
        <p:sp>
          <p:nvSpPr>
            <p:cNvPr id="212" name="Google Shape;212;p21"/>
            <p:cNvSpPr/>
            <p:nvPr/>
          </p:nvSpPr>
          <p:spPr>
            <a:xfrm>
              <a:off x="4665644" y="2362454"/>
              <a:ext cx="908700" cy="908700"/>
            </a:xfrm>
            <a:prstGeom prst="ellipse">
              <a:avLst/>
            </a:prstGeom>
            <a:solidFill>
              <a:srgbClr val="919CE3"/>
            </a:solidFill>
            <a:ln>
              <a:noFill/>
            </a:ln>
          </p:spPr>
          <p:txBody>
            <a:bodyPr spcFirstLastPara="1" wrap="square" lIns="35700" tIns="35700" rIns="35700" bIns="3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000"/>
                <a:buFont typeface="Helvetica Neue Light"/>
                <a:buNone/>
              </a:pPr>
              <a:endParaRPr sz="2000" b="0" i="0" u="none" strike="noStrike" cap="none">
                <a:solidFill>
                  <a:srgbClr val="FFFFFF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endParaRPr>
            </a:p>
          </p:txBody>
        </p:sp>
        <p:sp>
          <p:nvSpPr>
            <p:cNvPr id="213" name="Google Shape;213;p21"/>
            <p:cNvSpPr/>
            <p:nvPr/>
          </p:nvSpPr>
          <p:spPr>
            <a:xfrm>
              <a:off x="4979847" y="2588475"/>
              <a:ext cx="356400" cy="431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5700" tIns="35700" rIns="35700" bIns="35700" anchor="ctr" anchorCtr="0">
              <a:noAutofit/>
            </a:bodyPr>
            <a:lstStyle/>
            <a:p>
              <a:pPr marL="0" marR="0" lvl="0" indent="0" algn="l" rtl="0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400"/>
                <a:buFont typeface="Helvetica Neue"/>
                <a:buNone/>
              </a:pPr>
              <a:r>
                <a:rPr lang="en-GB" sz="2400" b="0" i="0" u="none" strike="noStrike" cap="none">
                  <a:solidFill>
                    <a:srgbClr val="FFFFFF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B</a:t>
              </a:r>
              <a:endParaRPr/>
            </a:p>
          </p:txBody>
        </p:sp>
      </p:grpSp>
      <p:grpSp>
        <p:nvGrpSpPr>
          <p:cNvPr id="214" name="Google Shape;214;p21"/>
          <p:cNvGrpSpPr/>
          <p:nvPr/>
        </p:nvGrpSpPr>
        <p:grpSpPr>
          <a:xfrm>
            <a:off x="517050" y="4774775"/>
            <a:ext cx="908700" cy="908700"/>
            <a:chOff x="947033" y="4156948"/>
            <a:chExt cx="908700" cy="908700"/>
          </a:xfrm>
        </p:grpSpPr>
        <p:sp>
          <p:nvSpPr>
            <p:cNvPr id="215" name="Google Shape;215;p21"/>
            <p:cNvSpPr/>
            <p:nvPr/>
          </p:nvSpPr>
          <p:spPr>
            <a:xfrm>
              <a:off x="947033" y="4156948"/>
              <a:ext cx="908700" cy="908700"/>
            </a:xfrm>
            <a:prstGeom prst="ellipse">
              <a:avLst/>
            </a:prstGeom>
            <a:solidFill>
              <a:srgbClr val="95DF83"/>
            </a:solidFill>
            <a:ln>
              <a:noFill/>
            </a:ln>
          </p:spPr>
          <p:txBody>
            <a:bodyPr spcFirstLastPara="1" wrap="square" lIns="35700" tIns="35700" rIns="35700" bIns="3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000"/>
                <a:buFont typeface="Helvetica Neue Light"/>
                <a:buNone/>
              </a:pPr>
              <a:endParaRPr sz="2000" b="0" i="0" u="none" strike="noStrike" cap="none">
                <a:solidFill>
                  <a:srgbClr val="FFFFFF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endParaRPr>
            </a:p>
          </p:txBody>
        </p:sp>
        <p:sp>
          <p:nvSpPr>
            <p:cNvPr id="216" name="Google Shape;216;p21"/>
            <p:cNvSpPr/>
            <p:nvPr/>
          </p:nvSpPr>
          <p:spPr>
            <a:xfrm>
              <a:off x="1261237" y="4382969"/>
              <a:ext cx="356400" cy="431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5700" tIns="35700" rIns="35700" bIns="35700" anchor="ctr" anchorCtr="0">
              <a:noAutofit/>
            </a:bodyPr>
            <a:lstStyle/>
            <a:p>
              <a:pPr marL="0" marR="0" lvl="0" indent="0" algn="l" rtl="0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400"/>
                <a:buFont typeface="Helvetica Neue"/>
                <a:buNone/>
              </a:pPr>
              <a:r>
                <a:rPr lang="en-GB" sz="2400" b="0" i="0" u="none" strike="noStrike" cap="none">
                  <a:solidFill>
                    <a:srgbClr val="FFFFFF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C</a:t>
              </a:r>
              <a:endParaRPr/>
            </a:p>
          </p:txBody>
        </p:sp>
      </p:grpSp>
      <p:sp>
        <p:nvSpPr>
          <p:cNvPr id="220" name="Google Shape;220;p21"/>
          <p:cNvSpPr/>
          <p:nvPr/>
        </p:nvSpPr>
        <p:spPr>
          <a:xfrm>
            <a:off x="1668240" y="2699847"/>
            <a:ext cx="6158400" cy="58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5700" tIns="35700" rIns="35700" bIns="35700" anchor="ctr" anchorCtr="0">
            <a:noAutofit/>
          </a:bodyPr>
          <a:lstStyle/>
          <a:p>
            <a:pPr lvl="0"/>
            <a:r>
              <a:rPr lang="nl-NL" sz="2800" dirty="0">
                <a:latin typeface="Ubuntu"/>
                <a:ea typeface="Ubuntu"/>
                <a:cs typeface="Ubuntu"/>
                <a:sym typeface="Ubuntu"/>
              </a:rPr>
              <a:t>Grafiek A</a:t>
            </a:r>
          </a:p>
        </p:txBody>
      </p:sp>
      <p:sp>
        <p:nvSpPr>
          <p:cNvPr id="221" name="Google Shape;221;p21"/>
          <p:cNvSpPr/>
          <p:nvPr/>
        </p:nvSpPr>
        <p:spPr>
          <a:xfrm>
            <a:off x="1668240" y="3754915"/>
            <a:ext cx="6158400" cy="58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5700" tIns="35700" rIns="35700" bIns="35700" anchor="ctr" anchorCtr="0">
            <a:noAutofit/>
          </a:bodyPr>
          <a:lstStyle/>
          <a:p>
            <a:pPr lvl="0"/>
            <a:r>
              <a:rPr lang="nl-NL" sz="2800" dirty="0">
                <a:latin typeface="Ubuntu"/>
                <a:ea typeface="Ubuntu"/>
                <a:cs typeface="Ubuntu"/>
                <a:sym typeface="Ubuntu"/>
              </a:rPr>
              <a:t>Grafiek B</a:t>
            </a:r>
          </a:p>
        </p:txBody>
      </p:sp>
      <p:sp>
        <p:nvSpPr>
          <p:cNvPr id="222" name="Google Shape;222;p21"/>
          <p:cNvSpPr/>
          <p:nvPr/>
        </p:nvSpPr>
        <p:spPr>
          <a:xfrm>
            <a:off x="1668239" y="4900475"/>
            <a:ext cx="6158400" cy="58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5700" tIns="35700" rIns="35700" bIns="35700" anchor="ctr" anchorCtr="0">
            <a:noAutofit/>
          </a:bodyPr>
          <a:lstStyle/>
          <a:p>
            <a:pPr lvl="0"/>
            <a:r>
              <a:rPr lang="nl-NL" sz="2800" dirty="0">
                <a:latin typeface="Ubuntu"/>
                <a:ea typeface="Ubuntu"/>
                <a:cs typeface="Ubuntu"/>
                <a:sym typeface="Ubuntu"/>
              </a:rPr>
              <a:t>Grafiek C</a:t>
            </a:r>
          </a:p>
        </p:txBody>
      </p:sp>
      <p:sp>
        <p:nvSpPr>
          <p:cNvPr id="224" name="Google Shape;224;p21"/>
          <p:cNvSpPr txBox="1">
            <a:spLocks noGrp="1"/>
          </p:cNvSpPr>
          <p:nvPr>
            <p:ph type="title"/>
          </p:nvPr>
        </p:nvSpPr>
        <p:spPr>
          <a:xfrm>
            <a:off x="517050" y="314531"/>
            <a:ext cx="8109900" cy="85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0000"/>
          </a:bodyPr>
          <a:lstStyle/>
          <a:p>
            <a:r>
              <a:rPr lang="nl-NL" dirty="0"/>
              <a:t>In een (</a:t>
            </a:r>
            <a:r>
              <a:rPr lang="nl-NL" dirty="0" err="1"/>
              <a:t>x,t</a:t>
            </a:r>
            <a:r>
              <a:rPr lang="nl-NL" dirty="0"/>
              <a:t>)-diagram is eenparige beweging te herkennen aan een rechte lijn. De lijn loopt niet horizontaal, dus de snelheid is niet 0. </a:t>
            </a:r>
            <a:endParaRPr lang="nl-NL" sz="36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902642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p21"/>
          <p:cNvSpPr/>
          <p:nvPr/>
        </p:nvSpPr>
        <p:spPr>
          <a:xfrm>
            <a:off x="211015" y="6285469"/>
            <a:ext cx="8933100" cy="4977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3366FF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207" name="Google Shape;207;p21"/>
          <p:cNvSpPr txBox="1"/>
          <p:nvPr/>
        </p:nvSpPr>
        <p:spPr>
          <a:xfrm>
            <a:off x="6827520" y="6407433"/>
            <a:ext cx="2316600" cy="25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50"/>
              <a:buFont typeface="Tahoma"/>
              <a:buNone/>
            </a:pPr>
            <a:r>
              <a:rPr lang="en-GB" sz="105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www.diagnostischevragen.nl</a:t>
            </a:r>
            <a:endParaRPr/>
          </a:p>
        </p:txBody>
      </p:sp>
      <p:grpSp>
        <p:nvGrpSpPr>
          <p:cNvPr id="208" name="Google Shape;208;p21"/>
          <p:cNvGrpSpPr/>
          <p:nvPr/>
        </p:nvGrpSpPr>
        <p:grpSpPr>
          <a:xfrm>
            <a:off x="733304" y="1533381"/>
            <a:ext cx="908700" cy="908700"/>
            <a:chOff x="947033" y="2362454"/>
            <a:chExt cx="908700" cy="908700"/>
          </a:xfrm>
        </p:grpSpPr>
        <p:sp>
          <p:nvSpPr>
            <p:cNvPr id="209" name="Google Shape;209;p21"/>
            <p:cNvSpPr/>
            <p:nvPr/>
          </p:nvSpPr>
          <p:spPr>
            <a:xfrm>
              <a:off x="947033" y="2362454"/>
              <a:ext cx="908700" cy="908700"/>
            </a:xfrm>
            <a:prstGeom prst="ellipse">
              <a:avLst/>
            </a:prstGeom>
            <a:solidFill>
              <a:srgbClr val="73C3E3"/>
            </a:solidFill>
            <a:ln>
              <a:noFill/>
            </a:ln>
          </p:spPr>
          <p:txBody>
            <a:bodyPr spcFirstLastPara="1" wrap="square" lIns="35700" tIns="35700" rIns="35700" bIns="3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000"/>
                <a:buFont typeface="Helvetica Neue Light"/>
                <a:buNone/>
              </a:pPr>
              <a:endParaRPr sz="2000" b="0" i="0" u="none" strike="noStrike" cap="none">
                <a:solidFill>
                  <a:srgbClr val="FFFFFF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endParaRPr>
            </a:p>
          </p:txBody>
        </p:sp>
        <p:sp>
          <p:nvSpPr>
            <p:cNvPr id="210" name="Google Shape;210;p21"/>
            <p:cNvSpPr/>
            <p:nvPr/>
          </p:nvSpPr>
          <p:spPr>
            <a:xfrm>
              <a:off x="1261236" y="2588475"/>
              <a:ext cx="356400" cy="431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5700" tIns="35700" rIns="35700" bIns="35700" anchor="ctr" anchorCtr="0">
              <a:noAutofit/>
            </a:bodyPr>
            <a:lstStyle/>
            <a:p>
              <a:pPr marL="0" marR="0" lvl="0" indent="0" algn="l" rtl="0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400"/>
                <a:buFont typeface="Helvetica Neue"/>
                <a:buNone/>
              </a:pPr>
              <a:r>
                <a:rPr lang="en-GB" sz="2400" b="0" i="0" u="none" strike="noStrike" cap="none">
                  <a:solidFill>
                    <a:srgbClr val="FFFFFF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A</a:t>
              </a:r>
              <a:endParaRPr/>
            </a:p>
          </p:txBody>
        </p:sp>
      </p:grpSp>
      <p:grpSp>
        <p:nvGrpSpPr>
          <p:cNvPr id="211" name="Google Shape;211;p21"/>
          <p:cNvGrpSpPr/>
          <p:nvPr/>
        </p:nvGrpSpPr>
        <p:grpSpPr>
          <a:xfrm>
            <a:off x="733304" y="2494443"/>
            <a:ext cx="908700" cy="908700"/>
            <a:chOff x="4665644" y="2362454"/>
            <a:chExt cx="908700" cy="908700"/>
          </a:xfrm>
        </p:grpSpPr>
        <p:sp>
          <p:nvSpPr>
            <p:cNvPr id="212" name="Google Shape;212;p21"/>
            <p:cNvSpPr/>
            <p:nvPr/>
          </p:nvSpPr>
          <p:spPr>
            <a:xfrm>
              <a:off x="4665644" y="2362454"/>
              <a:ext cx="908700" cy="908700"/>
            </a:xfrm>
            <a:prstGeom prst="ellipse">
              <a:avLst/>
            </a:prstGeom>
            <a:solidFill>
              <a:srgbClr val="919CE3"/>
            </a:solidFill>
            <a:ln>
              <a:noFill/>
            </a:ln>
          </p:spPr>
          <p:txBody>
            <a:bodyPr spcFirstLastPara="1" wrap="square" lIns="35700" tIns="35700" rIns="35700" bIns="3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000"/>
                <a:buFont typeface="Helvetica Neue Light"/>
                <a:buNone/>
              </a:pPr>
              <a:endParaRPr sz="2000" b="0" i="0" u="none" strike="noStrike" cap="none">
                <a:solidFill>
                  <a:srgbClr val="FFFFFF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endParaRPr>
            </a:p>
          </p:txBody>
        </p:sp>
        <p:sp>
          <p:nvSpPr>
            <p:cNvPr id="213" name="Google Shape;213;p21"/>
            <p:cNvSpPr/>
            <p:nvPr/>
          </p:nvSpPr>
          <p:spPr>
            <a:xfrm>
              <a:off x="4979847" y="2588475"/>
              <a:ext cx="356400" cy="431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5700" tIns="35700" rIns="35700" bIns="35700" anchor="ctr" anchorCtr="0">
              <a:noAutofit/>
            </a:bodyPr>
            <a:lstStyle/>
            <a:p>
              <a:pPr marL="0" marR="0" lvl="0" indent="0" algn="l" rtl="0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400"/>
                <a:buFont typeface="Helvetica Neue"/>
                <a:buNone/>
              </a:pPr>
              <a:r>
                <a:rPr lang="en-GB" sz="2400" b="0" i="0" u="none" strike="noStrike" cap="none" dirty="0">
                  <a:solidFill>
                    <a:srgbClr val="FFFFFF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B</a:t>
              </a:r>
              <a:endParaRPr dirty="0"/>
            </a:p>
          </p:txBody>
        </p:sp>
      </p:grpSp>
      <p:grpSp>
        <p:nvGrpSpPr>
          <p:cNvPr id="214" name="Google Shape;214;p21"/>
          <p:cNvGrpSpPr/>
          <p:nvPr/>
        </p:nvGrpSpPr>
        <p:grpSpPr>
          <a:xfrm>
            <a:off x="733304" y="3455183"/>
            <a:ext cx="908700" cy="908700"/>
            <a:chOff x="947033" y="4156948"/>
            <a:chExt cx="908700" cy="908700"/>
          </a:xfrm>
        </p:grpSpPr>
        <p:sp>
          <p:nvSpPr>
            <p:cNvPr id="215" name="Google Shape;215;p21"/>
            <p:cNvSpPr/>
            <p:nvPr/>
          </p:nvSpPr>
          <p:spPr>
            <a:xfrm>
              <a:off x="947033" y="4156948"/>
              <a:ext cx="908700" cy="908700"/>
            </a:xfrm>
            <a:prstGeom prst="ellipse">
              <a:avLst/>
            </a:prstGeom>
            <a:solidFill>
              <a:srgbClr val="95DF83"/>
            </a:solidFill>
            <a:ln>
              <a:noFill/>
            </a:ln>
          </p:spPr>
          <p:txBody>
            <a:bodyPr spcFirstLastPara="1" wrap="square" lIns="35700" tIns="35700" rIns="35700" bIns="3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000"/>
                <a:buFont typeface="Helvetica Neue Light"/>
                <a:buNone/>
              </a:pPr>
              <a:endParaRPr sz="2000" b="0" i="0" u="none" strike="noStrike" cap="none">
                <a:solidFill>
                  <a:srgbClr val="FFFFFF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endParaRPr>
            </a:p>
          </p:txBody>
        </p:sp>
        <p:sp>
          <p:nvSpPr>
            <p:cNvPr id="216" name="Google Shape;216;p21"/>
            <p:cNvSpPr/>
            <p:nvPr/>
          </p:nvSpPr>
          <p:spPr>
            <a:xfrm>
              <a:off x="1261237" y="4382969"/>
              <a:ext cx="356400" cy="431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5700" tIns="35700" rIns="35700" bIns="35700" anchor="ctr" anchorCtr="0">
              <a:noAutofit/>
            </a:bodyPr>
            <a:lstStyle/>
            <a:p>
              <a:pPr marL="0" marR="0" lvl="0" indent="0" algn="l" rtl="0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400"/>
                <a:buFont typeface="Helvetica Neue"/>
                <a:buNone/>
              </a:pPr>
              <a:r>
                <a:rPr lang="en-GB" sz="2400" b="0" i="0" u="none" strike="noStrike" cap="none" dirty="0">
                  <a:solidFill>
                    <a:srgbClr val="FFFFFF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C</a:t>
              </a:r>
              <a:endParaRPr dirty="0"/>
            </a:p>
          </p:txBody>
        </p:sp>
      </p:grpSp>
      <p:sp>
        <p:nvSpPr>
          <p:cNvPr id="220" name="Google Shape;220;p21"/>
          <p:cNvSpPr/>
          <p:nvPr/>
        </p:nvSpPr>
        <p:spPr>
          <a:xfrm>
            <a:off x="1816263" y="1722824"/>
            <a:ext cx="1170563" cy="5553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5700" tIns="35700" rIns="35700" bIns="35700" anchor="ctr" anchorCtr="0">
            <a:noAutofit/>
          </a:bodyPr>
          <a:lstStyle/>
          <a:p>
            <a:pPr lvl="0"/>
            <a:r>
              <a:rPr lang="nl-NL" sz="2800" dirty="0">
                <a:latin typeface="Ubuntu"/>
                <a:ea typeface="Ubuntu"/>
                <a:cs typeface="Ubuntu"/>
                <a:sym typeface="Ubuntu"/>
              </a:rPr>
              <a:t>4 m/s</a:t>
            </a:r>
          </a:p>
        </p:txBody>
      </p:sp>
      <p:sp>
        <p:nvSpPr>
          <p:cNvPr id="224" name="Google Shape;224;p21"/>
          <p:cNvSpPr txBox="1">
            <a:spLocks noGrp="1"/>
          </p:cNvSpPr>
          <p:nvPr>
            <p:ph type="title"/>
          </p:nvPr>
        </p:nvSpPr>
        <p:spPr>
          <a:xfrm>
            <a:off x="280889" y="177634"/>
            <a:ext cx="8933100" cy="85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0000"/>
          </a:bodyPr>
          <a:lstStyle/>
          <a:p>
            <a:r>
              <a:rPr lang="nl-NL" dirty="0"/>
              <a:t>In de figuur is het (</a:t>
            </a:r>
            <a:r>
              <a:rPr lang="nl-NL" dirty="0" err="1"/>
              <a:t>x,t</a:t>
            </a:r>
            <a:r>
              <a:rPr lang="nl-NL" dirty="0"/>
              <a:t>)-diagram van een beweging weergegeven. Hoe groot is de snelheid van deze beweging?</a:t>
            </a:r>
            <a:endParaRPr lang="nl-NL" sz="3600" dirty="0">
              <a:effectLst/>
            </a:endParaRPr>
          </a:p>
        </p:txBody>
      </p:sp>
      <p:pic>
        <p:nvPicPr>
          <p:cNvPr id="4" name="Afbeelding 3" descr="Afbeelding met zwart, duisternis&#10;&#10;Automatisch gegenereerde beschrijving">
            <a:extLst>
              <a:ext uri="{FF2B5EF4-FFF2-40B4-BE49-F238E27FC236}">
                <a16:creationId xmlns:a16="http://schemas.microsoft.com/office/drawing/2014/main" id="{4F669BA2-EC19-3944-032F-04C4FC772EA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77146" y="1408440"/>
            <a:ext cx="4987636" cy="3722874"/>
          </a:xfrm>
          <a:prstGeom prst="rect">
            <a:avLst/>
          </a:prstGeom>
        </p:spPr>
      </p:pic>
      <p:grpSp>
        <p:nvGrpSpPr>
          <p:cNvPr id="5" name="Google Shape;288;p24">
            <a:extLst>
              <a:ext uri="{FF2B5EF4-FFF2-40B4-BE49-F238E27FC236}">
                <a16:creationId xmlns:a16="http://schemas.microsoft.com/office/drawing/2014/main" id="{A7221214-992C-9859-259A-2DADCA52658A}"/>
              </a:ext>
            </a:extLst>
          </p:cNvPr>
          <p:cNvGrpSpPr/>
          <p:nvPr/>
        </p:nvGrpSpPr>
        <p:grpSpPr>
          <a:xfrm>
            <a:off x="759592" y="4418608"/>
            <a:ext cx="908647" cy="908646"/>
            <a:chOff x="4665644" y="4148177"/>
            <a:chExt cx="908647" cy="908646"/>
          </a:xfrm>
        </p:grpSpPr>
        <p:sp>
          <p:nvSpPr>
            <p:cNvPr id="6" name="Google Shape;289;p24">
              <a:extLst>
                <a:ext uri="{FF2B5EF4-FFF2-40B4-BE49-F238E27FC236}">
                  <a16:creationId xmlns:a16="http://schemas.microsoft.com/office/drawing/2014/main" id="{624E6707-7A53-DE4F-7A33-765723231B86}"/>
                </a:ext>
              </a:extLst>
            </p:cNvPr>
            <p:cNvSpPr/>
            <p:nvPr/>
          </p:nvSpPr>
          <p:spPr>
            <a:xfrm>
              <a:off x="4665644" y="4148177"/>
              <a:ext cx="908647" cy="908646"/>
            </a:xfrm>
            <a:prstGeom prst="ellipse">
              <a:avLst/>
            </a:prstGeom>
            <a:solidFill>
              <a:srgbClr val="E58BA8"/>
            </a:solidFill>
            <a:ln>
              <a:noFill/>
            </a:ln>
          </p:spPr>
          <p:txBody>
            <a:bodyPr spcFirstLastPara="1" wrap="square" lIns="35700" tIns="35700" rIns="35700" bIns="3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000"/>
                <a:buFont typeface="Helvetica Neue Light"/>
                <a:buNone/>
              </a:pPr>
              <a:endParaRPr sz="2000" b="0" i="0" u="none" strike="noStrike" cap="none">
                <a:solidFill>
                  <a:srgbClr val="FFFFFF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endParaRPr>
            </a:p>
          </p:txBody>
        </p:sp>
        <p:sp>
          <p:nvSpPr>
            <p:cNvPr id="7" name="Google Shape;290;p24">
              <a:extLst>
                <a:ext uri="{FF2B5EF4-FFF2-40B4-BE49-F238E27FC236}">
                  <a16:creationId xmlns:a16="http://schemas.microsoft.com/office/drawing/2014/main" id="{6D1445C9-FF58-0789-2EFD-5A671AA03A98}"/>
                </a:ext>
              </a:extLst>
            </p:cNvPr>
            <p:cNvSpPr/>
            <p:nvPr/>
          </p:nvSpPr>
          <p:spPr>
            <a:xfrm>
              <a:off x="4979848" y="4374198"/>
              <a:ext cx="356440" cy="43120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5700" tIns="35700" rIns="35700" bIns="35700" anchor="ctr" anchorCtr="0">
              <a:noAutofit/>
            </a:bodyPr>
            <a:lstStyle/>
            <a:p>
              <a:pPr marL="0" marR="0" lvl="0" indent="0" algn="l" rtl="0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400"/>
                <a:buFont typeface="Helvetica Neue"/>
                <a:buNone/>
              </a:pPr>
              <a:r>
                <a:rPr lang="en-GB" sz="2400" b="0" i="0" u="none" strike="noStrike" cap="none">
                  <a:solidFill>
                    <a:srgbClr val="FFFFFF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D</a:t>
              </a:r>
              <a:endParaRPr/>
            </a:p>
          </p:txBody>
        </p:sp>
      </p:grpSp>
      <p:grpSp>
        <p:nvGrpSpPr>
          <p:cNvPr id="8" name="Google Shape;295;p24">
            <a:extLst>
              <a:ext uri="{FF2B5EF4-FFF2-40B4-BE49-F238E27FC236}">
                <a16:creationId xmlns:a16="http://schemas.microsoft.com/office/drawing/2014/main" id="{F6B23CB6-C87C-996B-61EC-973654674FEA}"/>
              </a:ext>
            </a:extLst>
          </p:cNvPr>
          <p:cNvGrpSpPr/>
          <p:nvPr/>
        </p:nvGrpSpPr>
        <p:grpSpPr>
          <a:xfrm>
            <a:off x="771383" y="5367894"/>
            <a:ext cx="908647" cy="908646"/>
            <a:chOff x="4665644" y="2362454"/>
            <a:chExt cx="908647" cy="908646"/>
          </a:xfrm>
        </p:grpSpPr>
        <p:sp>
          <p:nvSpPr>
            <p:cNvPr id="9" name="Google Shape;296;p24">
              <a:extLst>
                <a:ext uri="{FF2B5EF4-FFF2-40B4-BE49-F238E27FC236}">
                  <a16:creationId xmlns:a16="http://schemas.microsoft.com/office/drawing/2014/main" id="{B5781A6D-EB38-5CF8-CEB3-8926AF0EA588}"/>
                </a:ext>
              </a:extLst>
            </p:cNvPr>
            <p:cNvSpPr/>
            <p:nvPr/>
          </p:nvSpPr>
          <p:spPr>
            <a:xfrm>
              <a:off x="4665644" y="2362454"/>
              <a:ext cx="908647" cy="908646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35700" tIns="35700" rIns="35700" bIns="3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000"/>
                <a:buFont typeface="Helvetica Neue Light"/>
                <a:buNone/>
              </a:pPr>
              <a:endParaRPr sz="2000" b="0" i="0" u="none" strike="noStrike" cap="none">
                <a:solidFill>
                  <a:srgbClr val="FFFFFF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endParaRPr>
            </a:p>
          </p:txBody>
        </p:sp>
        <p:sp>
          <p:nvSpPr>
            <p:cNvPr id="10" name="Google Shape;297;p24">
              <a:extLst>
                <a:ext uri="{FF2B5EF4-FFF2-40B4-BE49-F238E27FC236}">
                  <a16:creationId xmlns:a16="http://schemas.microsoft.com/office/drawing/2014/main" id="{4B899C52-58D9-C6AF-4896-154978C5EA2D}"/>
                </a:ext>
              </a:extLst>
            </p:cNvPr>
            <p:cNvSpPr/>
            <p:nvPr/>
          </p:nvSpPr>
          <p:spPr>
            <a:xfrm>
              <a:off x="4979847" y="2546412"/>
              <a:ext cx="356441" cy="515332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35700" tIns="35700" rIns="35700" bIns="35700" anchor="ctr" anchorCtr="0">
              <a:noAutofit/>
            </a:bodyPr>
            <a:lstStyle/>
            <a:p>
              <a:pPr marL="0" marR="0" lvl="0" indent="0" algn="l" rtl="0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400"/>
                <a:buFont typeface="Helvetica Neue"/>
                <a:buNone/>
              </a:pPr>
              <a:r>
                <a:rPr lang="en-GB" sz="2400" b="0" i="0" u="none" strike="noStrike" cap="none">
                  <a:solidFill>
                    <a:srgbClr val="FFFFFF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E</a:t>
              </a:r>
              <a:endParaRPr sz="24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</p:grpSp>
      <p:sp>
        <p:nvSpPr>
          <p:cNvPr id="11" name="Google Shape;220;p21">
            <a:extLst>
              <a:ext uri="{FF2B5EF4-FFF2-40B4-BE49-F238E27FC236}">
                <a16:creationId xmlns:a16="http://schemas.microsoft.com/office/drawing/2014/main" id="{546EC340-D8F0-CE2B-B799-509C1C7F5BE6}"/>
              </a:ext>
            </a:extLst>
          </p:cNvPr>
          <p:cNvSpPr/>
          <p:nvPr/>
        </p:nvSpPr>
        <p:spPr>
          <a:xfrm>
            <a:off x="1786994" y="2672329"/>
            <a:ext cx="1170563" cy="5553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5700" tIns="35700" rIns="35700" bIns="35700" anchor="ctr" anchorCtr="0">
            <a:noAutofit/>
          </a:bodyPr>
          <a:lstStyle/>
          <a:p>
            <a:pPr lvl="0"/>
            <a:r>
              <a:rPr lang="nl-NL" sz="2800" dirty="0">
                <a:latin typeface="Ubuntu"/>
                <a:ea typeface="Ubuntu"/>
                <a:cs typeface="Ubuntu"/>
                <a:sym typeface="Ubuntu"/>
              </a:rPr>
              <a:t>8 m/s</a:t>
            </a:r>
          </a:p>
        </p:txBody>
      </p:sp>
      <p:sp>
        <p:nvSpPr>
          <p:cNvPr id="12" name="Google Shape;220;p21">
            <a:extLst>
              <a:ext uri="{FF2B5EF4-FFF2-40B4-BE49-F238E27FC236}">
                <a16:creationId xmlns:a16="http://schemas.microsoft.com/office/drawing/2014/main" id="{0C939E85-A644-49C8-6394-29C098213F93}"/>
              </a:ext>
            </a:extLst>
          </p:cNvPr>
          <p:cNvSpPr/>
          <p:nvPr/>
        </p:nvSpPr>
        <p:spPr>
          <a:xfrm>
            <a:off x="1816262" y="3603888"/>
            <a:ext cx="1170563" cy="5553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5700" tIns="35700" rIns="35700" bIns="35700" anchor="ctr" anchorCtr="0">
            <a:noAutofit/>
          </a:bodyPr>
          <a:lstStyle/>
          <a:p>
            <a:pPr lvl="0"/>
            <a:r>
              <a:rPr lang="nl-NL" sz="2800" dirty="0">
                <a:latin typeface="Ubuntu"/>
                <a:ea typeface="Ubuntu"/>
                <a:cs typeface="Ubuntu"/>
                <a:sym typeface="Ubuntu"/>
              </a:rPr>
              <a:t>12 m/s</a:t>
            </a:r>
          </a:p>
        </p:txBody>
      </p:sp>
      <p:sp>
        <p:nvSpPr>
          <p:cNvPr id="13" name="Google Shape;220;p21">
            <a:extLst>
              <a:ext uri="{FF2B5EF4-FFF2-40B4-BE49-F238E27FC236}">
                <a16:creationId xmlns:a16="http://schemas.microsoft.com/office/drawing/2014/main" id="{0D48C0D4-546F-54C6-6DB3-A72C9D6192A3}"/>
              </a:ext>
            </a:extLst>
          </p:cNvPr>
          <p:cNvSpPr/>
          <p:nvPr/>
        </p:nvSpPr>
        <p:spPr>
          <a:xfrm>
            <a:off x="1826141" y="4553393"/>
            <a:ext cx="1170563" cy="5553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5700" tIns="35700" rIns="35700" bIns="35700" anchor="ctr" anchorCtr="0">
            <a:noAutofit/>
          </a:bodyPr>
          <a:lstStyle/>
          <a:p>
            <a:pPr lvl="0"/>
            <a:r>
              <a:rPr lang="nl-NL" sz="2800" dirty="0">
                <a:latin typeface="Ubuntu"/>
                <a:ea typeface="Ubuntu"/>
                <a:cs typeface="Ubuntu"/>
                <a:sym typeface="Ubuntu"/>
              </a:rPr>
              <a:t>80 m/s</a:t>
            </a:r>
          </a:p>
        </p:txBody>
      </p:sp>
      <p:sp>
        <p:nvSpPr>
          <p:cNvPr id="14" name="Google Shape;220;p21">
            <a:extLst>
              <a:ext uri="{FF2B5EF4-FFF2-40B4-BE49-F238E27FC236}">
                <a16:creationId xmlns:a16="http://schemas.microsoft.com/office/drawing/2014/main" id="{63B4AD8C-BC7D-52D8-23F0-C750CA2369D8}"/>
              </a:ext>
            </a:extLst>
          </p:cNvPr>
          <p:cNvSpPr/>
          <p:nvPr/>
        </p:nvSpPr>
        <p:spPr>
          <a:xfrm>
            <a:off x="1816263" y="5462886"/>
            <a:ext cx="1475577" cy="5553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5700" tIns="35700" rIns="35700" bIns="35700" anchor="ctr" anchorCtr="0">
            <a:noAutofit/>
          </a:bodyPr>
          <a:lstStyle/>
          <a:p>
            <a:pPr lvl="0"/>
            <a:r>
              <a:rPr lang="nl-NL" sz="2800" dirty="0">
                <a:latin typeface="Ubuntu"/>
                <a:ea typeface="Ubuntu"/>
                <a:cs typeface="Ubuntu"/>
                <a:sym typeface="Ubuntu"/>
              </a:rPr>
              <a:t>120 m/s</a:t>
            </a:r>
          </a:p>
        </p:txBody>
      </p:sp>
    </p:spTree>
    <p:extLst>
      <p:ext uri="{BB962C8B-B14F-4D97-AF65-F5344CB8AC3E}">
        <p14:creationId xmlns:p14="http://schemas.microsoft.com/office/powerpoint/2010/main" val="39251325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p21"/>
          <p:cNvSpPr/>
          <p:nvPr/>
        </p:nvSpPr>
        <p:spPr>
          <a:xfrm>
            <a:off x="211015" y="6285469"/>
            <a:ext cx="8933100" cy="4977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3366FF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207" name="Google Shape;207;p21"/>
          <p:cNvSpPr txBox="1"/>
          <p:nvPr/>
        </p:nvSpPr>
        <p:spPr>
          <a:xfrm>
            <a:off x="6827520" y="6407433"/>
            <a:ext cx="2316600" cy="25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50"/>
              <a:buFont typeface="Tahoma"/>
              <a:buNone/>
            </a:pPr>
            <a:r>
              <a:rPr lang="en-GB" sz="105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www.diagnostischevragen.nl</a:t>
            </a:r>
            <a:endParaRPr/>
          </a:p>
        </p:txBody>
      </p:sp>
      <p:grpSp>
        <p:nvGrpSpPr>
          <p:cNvPr id="208" name="Google Shape;208;p21"/>
          <p:cNvGrpSpPr/>
          <p:nvPr/>
        </p:nvGrpSpPr>
        <p:grpSpPr>
          <a:xfrm>
            <a:off x="517052" y="1666363"/>
            <a:ext cx="908700" cy="908700"/>
            <a:chOff x="947033" y="2362454"/>
            <a:chExt cx="908700" cy="908700"/>
          </a:xfrm>
        </p:grpSpPr>
        <p:sp>
          <p:nvSpPr>
            <p:cNvPr id="209" name="Google Shape;209;p21"/>
            <p:cNvSpPr/>
            <p:nvPr/>
          </p:nvSpPr>
          <p:spPr>
            <a:xfrm>
              <a:off x="947033" y="2362454"/>
              <a:ext cx="908700" cy="908700"/>
            </a:xfrm>
            <a:prstGeom prst="ellipse">
              <a:avLst/>
            </a:prstGeom>
            <a:solidFill>
              <a:srgbClr val="73C3E3"/>
            </a:solidFill>
            <a:ln>
              <a:noFill/>
            </a:ln>
          </p:spPr>
          <p:txBody>
            <a:bodyPr spcFirstLastPara="1" wrap="square" lIns="35700" tIns="35700" rIns="35700" bIns="3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000"/>
                <a:buFont typeface="Helvetica Neue Light"/>
                <a:buNone/>
              </a:pPr>
              <a:endParaRPr sz="2000" b="0" i="0" u="none" strike="noStrike" cap="none">
                <a:solidFill>
                  <a:srgbClr val="FFFFFF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endParaRPr>
            </a:p>
          </p:txBody>
        </p:sp>
        <p:sp>
          <p:nvSpPr>
            <p:cNvPr id="210" name="Google Shape;210;p21"/>
            <p:cNvSpPr/>
            <p:nvPr/>
          </p:nvSpPr>
          <p:spPr>
            <a:xfrm>
              <a:off x="1261236" y="2588475"/>
              <a:ext cx="356400" cy="431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5700" tIns="35700" rIns="35700" bIns="35700" anchor="ctr" anchorCtr="0">
              <a:noAutofit/>
            </a:bodyPr>
            <a:lstStyle/>
            <a:p>
              <a:pPr marL="0" marR="0" lvl="0" indent="0" algn="l" rtl="0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400"/>
                <a:buFont typeface="Helvetica Neue"/>
                <a:buNone/>
              </a:pPr>
              <a:r>
                <a:rPr lang="en-GB" sz="2400" b="0" i="0" u="none" strike="noStrike" cap="none">
                  <a:solidFill>
                    <a:srgbClr val="FFFFFF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A</a:t>
              </a:r>
              <a:endParaRPr/>
            </a:p>
          </p:txBody>
        </p:sp>
      </p:grpSp>
      <p:grpSp>
        <p:nvGrpSpPr>
          <p:cNvPr id="211" name="Google Shape;211;p21"/>
          <p:cNvGrpSpPr/>
          <p:nvPr/>
        </p:nvGrpSpPr>
        <p:grpSpPr>
          <a:xfrm>
            <a:off x="517051" y="2765029"/>
            <a:ext cx="908700" cy="908700"/>
            <a:chOff x="4665644" y="2362454"/>
            <a:chExt cx="908700" cy="908700"/>
          </a:xfrm>
        </p:grpSpPr>
        <p:sp>
          <p:nvSpPr>
            <p:cNvPr id="212" name="Google Shape;212;p21"/>
            <p:cNvSpPr/>
            <p:nvPr/>
          </p:nvSpPr>
          <p:spPr>
            <a:xfrm>
              <a:off x="4665644" y="2362454"/>
              <a:ext cx="908700" cy="908700"/>
            </a:xfrm>
            <a:prstGeom prst="ellipse">
              <a:avLst/>
            </a:prstGeom>
            <a:solidFill>
              <a:srgbClr val="919CE3"/>
            </a:solidFill>
            <a:ln>
              <a:noFill/>
            </a:ln>
          </p:spPr>
          <p:txBody>
            <a:bodyPr spcFirstLastPara="1" wrap="square" lIns="35700" tIns="35700" rIns="35700" bIns="3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000"/>
                <a:buFont typeface="Helvetica Neue Light"/>
                <a:buNone/>
              </a:pPr>
              <a:endParaRPr sz="2000" b="0" i="0" u="none" strike="noStrike" cap="none">
                <a:solidFill>
                  <a:srgbClr val="FFFFFF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endParaRPr>
            </a:p>
          </p:txBody>
        </p:sp>
        <p:sp>
          <p:nvSpPr>
            <p:cNvPr id="213" name="Google Shape;213;p21"/>
            <p:cNvSpPr/>
            <p:nvPr/>
          </p:nvSpPr>
          <p:spPr>
            <a:xfrm>
              <a:off x="4979847" y="2588475"/>
              <a:ext cx="356400" cy="431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5700" tIns="35700" rIns="35700" bIns="35700" anchor="ctr" anchorCtr="0">
              <a:noAutofit/>
            </a:bodyPr>
            <a:lstStyle/>
            <a:p>
              <a:pPr marL="0" marR="0" lvl="0" indent="0" algn="l" rtl="0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400"/>
                <a:buFont typeface="Helvetica Neue"/>
                <a:buNone/>
              </a:pPr>
              <a:r>
                <a:rPr lang="en-GB" sz="2400" b="0" i="0" u="none" strike="noStrike" cap="none">
                  <a:solidFill>
                    <a:srgbClr val="FFFFFF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B</a:t>
              </a:r>
              <a:endParaRPr/>
            </a:p>
          </p:txBody>
        </p:sp>
      </p:grpSp>
      <p:grpSp>
        <p:nvGrpSpPr>
          <p:cNvPr id="214" name="Google Shape;214;p21"/>
          <p:cNvGrpSpPr/>
          <p:nvPr/>
        </p:nvGrpSpPr>
        <p:grpSpPr>
          <a:xfrm>
            <a:off x="517050" y="3901015"/>
            <a:ext cx="908700" cy="908700"/>
            <a:chOff x="947033" y="4156948"/>
            <a:chExt cx="908700" cy="908700"/>
          </a:xfrm>
        </p:grpSpPr>
        <p:sp>
          <p:nvSpPr>
            <p:cNvPr id="215" name="Google Shape;215;p21"/>
            <p:cNvSpPr/>
            <p:nvPr/>
          </p:nvSpPr>
          <p:spPr>
            <a:xfrm>
              <a:off x="947033" y="4156948"/>
              <a:ext cx="908700" cy="908700"/>
            </a:xfrm>
            <a:prstGeom prst="ellipse">
              <a:avLst/>
            </a:prstGeom>
            <a:solidFill>
              <a:srgbClr val="95DF83"/>
            </a:solidFill>
            <a:ln>
              <a:noFill/>
            </a:ln>
          </p:spPr>
          <p:txBody>
            <a:bodyPr spcFirstLastPara="1" wrap="square" lIns="35700" tIns="35700" rIns="35700" bIns="3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000"/>
                <a:buFont typeface="Helvetica Neue Light"/>
                <a:buNone/>
              </a:pPr>
              <a:endParaRPr sz="2000" b="0" i="0" u="none" strike="noStrike" cap="none">
                <a:solidFill>
                  <a:srgbClr val="FFFFFF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endParaRPr>
            </a:p>
          </p:txBody>
        </p:sp>
        <p:sp>
          <p:nvSpPr>
            <p:cNvPr id="216" name="Google Shape;216;p21"/>
            <p:cNvSpPr/>
            <p:nvPr/>
          </p:nvSpPr>
          <p:spPr>
            <a:xfrm>
              <a:off x="1261237" y="4382969"/>
              <a:ext cx="356400" cy="431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5700" tIns="35700" rIns="35700" bIns="35700" anchor="ctr" anchorCtr="0">
              <a:noAutofit/>
            </a:bodyPr>
            <a:lstStyle/>
            <a:p>
              <a:pPr marL="0" marR="0" lvl="0" indent="0" algn="l" rtl="0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400"/>
                <a:buFont typeface="Helvetica Neue"/>
                <a:buNone/>
              </a:pPr>
              <a:r>
                <a:rPr lang="en-GB" sz="2400" b="0" i="0" u="none" strike="noStrike" cap="none">
                  <a:solidFill>
                    <a:srgbClr val="FFFFFF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C</a:t>
              </a:r>
              <a:endParaRPr/>
            </a:p>
          </p:txBody>
        </p:sp>
      </p:grpSp>
      <p:sp>
        <p:nvSpPr>
          <p:cNvPr id="220" name="Google Shape;220;p21"/>
          <p:cNvSpPr/>
          <p:nvPr/>
        </p:nvSpPr>
        <p:spPr>
          <a:xfrm>
            <a:off x="1668240" y="1826087"/>
            <a:ext cx="6158400" cy="58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5700" tIns="35700" rIns="35700" bIns="35700" anchor="ctr" anchorCtr="0">
            <a:noAutofit/>
          </a:bodyPr>
          <a:lstStyle/>
          <a:p>
            <a:pPr lvl="0"/>
            <a:r>
              <a:rPr lang="nl-NL" sz="2800" dirty="0">
                <a:latin typeface="Ubuntu"/>
                <a:ea typeface="Ubuntu"/>
                <a:cs typeface="Ubuntu"/>
                <a:sym typeface="Ubuntu"/>
              </a:rPr>
              <a:t>Grafiek A</a:t>
            </a:r>
          </a:p>
        </p:txBody>
      </p:sp>
      <p:sp>
        <p:nvSpPr>
          <p:cNvPr id="221" name="Google Shape;221;p21"/>
          <p:cNvSpPr/>
          <p:nvPr/>
        </p:nvSpPr>
        <p:spPr>
          <a:xfrm>
            <a:off x="1668240" y="2881155"/>
            <a:ext cx="6158400" cy="58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5700" tIns="35700" rIns="35700" bIns="35700" anchor="ctr" anchorCtr="0">
            <a:noAutofit/>
          </a:bodyPr>
          <a:lstStyle/>
          <a:p>
            <a:pPr lvl="0"/>
            <a:r>
              <a:rPr lang="nl-NL" sz="2800" dirty="0">
                <a:latin typeface="Ubuntu"/>
                <a:ea typeface="Ubuntu"/>
                <a:cs typeface="Ubuntu"/>
                <a:sym typeface="Ubuntu"/>
              </a:rPr>
              <a:t>Grafiek B</a:t>
            </a:r>
          </a:p>
        </p:txBody>
      </p:sp>
      <p:sp>
        <p:nvSpPr>
          <p:cNvPr id="222" name="Google Shape;222;p21"/>
          <p:cNvSpPr/>
          <p:nvPr/>
        </p:nvSpPr>
        <p:spPr>
          <a:xfrm>
            <a:off x="1668239" y="4026715"/>
            <a:ext cx="6158400" cy="58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5700" tIns="35700" rIns="35700" bIns="35700" anchor="ctr" anchorCtr="0">
            <a:noAutofit/>
          </a:bodyPr>
          <a:lstStyle/>
          <a:p>
            <a:pPr lvl="0"/>
            <a:r>
              <a:rPr lang="nl-NL" sz="2800" dirty="0">
                <a:latin typeface="Ubuntu"/>
                <a:ea typeface="Ubuntu"/>
                <a:cs typeface="Ubuntu"/>
                <a:sym typeface="Ubuntu"/>
              </a:rPr>
              <a:t>Grafiek C</a:t>
            </a:r>
          </a:p>
        </p:txBody>
      </p:sp>
      <p:sp>
        <p:nvSpPr>
          <p:cNvPr id="224" name="Google Shape;224;p21"/>
          <p:cNvSpPr txBox="1">
            <a:spLocks noGrp="1"/>
          </p:cNvSpPr>
          <p:nvPr>
            <p:ph type="title"/>
          </p:nvPr>
        </p:nvSpPr>
        <p:spPr>
          <a:xfrm>
            <a:off x="517050" y="314531"/>
            <a:ext cx="8109900" cy="85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0000"/>
          </a:bodyPr>
          <a:lstStyle/>
          <a:p>
            <a:r>
              <a:rPr lang="nl-NL" dirty="0"/>
              <a:t>In welke grafiek is de beweging met de hoogste snelheid weergegeven?</a:t>
            </a:r>
            <a:endParaRPr lang="nl-NL" sz="3600" dirty="0">
              <a:effectLst/>
            </a:endParaRPr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51CEEB56-601A-C845-6697-243186F9B43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03540" y="1547874"/>
            <a:ext cx="8109900" cy="6082425"/>
          </a:xfrm>
          <a:prstGeom prst="rect">
            <a:avLst/>
          </a:prstGeom>
        </p:spPr>
      </p:pic>
      <p:grpSp>
        <p:nvGrpSpPr>
          <p:cNvPr id="4" name="Google Shape;288;p24">
            <a:extLst>
              <a:ext uri="{FF2B5EF4-FFF2-40B4-BE49-F238E27FC236}">
                <a16:creationId xmlns:a16="http://schemas.microsoft.com/office/drawing/2014/main" id="{95B1380B-C0F6-3ED3-3280-04BB17CCAA57}"/>
              </a:ext>
            </a:extLst>
          </p:cNvPr>
          <p:cNvGrpSpPr/>
          <p:nvPr/>
        </p:nvGrpSpPr>
        <p:grpSpPr>
          <a:xfrm>
            <a:off x="517050" y="5035736"/>
            <a:ext cx="908647" cy="908646"/>
            <a:chOff x="4665644" y="4148177"/>
            <a:chExt cx="908647" cy="908646"/>
          </a:xfrm>
        </p:grpSpPr>
        <p:sp>
          <p:nvSpPr>
            <p:cNvPr id="5" name="Google Shape;289;p24">
              <a:extLst>
                <a:ext uri="{FF2B5EF4-FFF2-40B4-BE49-F238E27FC236}">
                  <a16:creationId xmlns:a16="http://schemas.microsoft.com/office/drawing/2014/main" id="{9482ABA2-A2C7-82DB-5333-35DB31292B56}"/>
                </a:ext>
              </a:extLst>
            </p:cNvPr>
            <p:cNvSpPr/>
            <p:nvPr/>
          </p:nvSpPr>
          <p:spPr>
            <a:xfrm>
              <a:off x="4665644" y="4148177"/>
              <a:ext cx="908647" cy="908646"/>
            </a:xfrm>
            <a:prstGeom prst="ellipse">
              <a:avLst/>
            </a:prstGeom>
            <a:solidFill>
              <a:srgbClr val="E58BA8"/>
            </a:solidFill>
            <a:ln>
              <a:noFill/>
            </a:ln>
          </p:spPr>
          <p:txBody>
            <a:bodyPr spcFirstLastPara="1" wrap="square" lIns="35700" tIns="35700" rIns="35700" bIns="3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000"/>
                <a:buFont typeface="Helvetica Neue Light"/>
                <a:buNone/>
              </a:pPr>
              <a:endParaRPr sz="2000" b="0" i="0" u="none" strike="noStrike" cap="none">
                <a:solidFill>
                  <a:srgbClr val="FFFFFF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endParaRPr>
            </a:p>
          </p:txBody>
        </p:sp>
        <p:sp>
          <p:nvSpPr>
            <p:cNvPr id="6" name="Google Shape;290;p24">
              <a:extLst>
                <a:ext uri="{FF2B5EF4-FFF2-40B4-BE49-F238E27FC236}">
                  <a16:creationId xmlns:a16="http://schemas.microsoft.com/office/drawing/2014/main" id="{0100829C-1552-9CA7-4932-2E481E1F77D3}"/>
                </a:ext>
              </a:extLst>
            </p:cNvPr>
            <p:cNvSpPr/>
            <p:nvPr/>
          </p:nvSpPr>
          <p:spPr>
            <a:xfrm>
              <a:off x="4979848" y="4374198"/>
              <a:ext cx="356440" cy="43120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5700" tIns="35700" rIns="35700" bIns="35700" anchor="ctr" anchorCtr="0">
              <a:noAutofit/>
            </a:bodyPr>
            <a:lstStyle/>
            <a:p>
              <a:pPr marL="0" marR="0" lvl="0" indent="0" algn="l" rtl="0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400"/>
                <a:buFont typeface="Helvetica Neue"/>
                <a:buNone/>
              </a:pPr>
              <a:r>
                <a:rPr lang="en-GB" sz="2400" b="0" i="0" u="none" strike="noStrike" cap="none">
                  <a:solidFill>
                    <a:srgbClr val="FFFFFF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D</a:t>
              </a:r>
              <a:endParaRPr/>
            </a:p>
          </p:txBody>
        </p:sp>
      </p:grpSp>
      <p:sp>
        <p:nvSpPr>
          <p:cNvPr id="7" name="Google Shape;222;p21">
            <a:extLst>
              <a:ext uri="{FF2B5EF4-FFF2-40B4-BE49-F238E27FC236}">
                <a16:creationId xmlns:a16="http://schemas.microsoft.com/office/drawing/2014/main" id="{A0EA5C9C-2BE8-4B7B-5BB8-DDBF807F0E4D}"/>
              </a:ext>
            </a:extLst>
          </p:cNvPr>
          <p:cNvSpPr/>
          <p:nvPr/>
        </p:nvSpPr>
        <p:spPr>
          <a:xfrm>
            <a:off x="1668239" y="5195459"/>
            <a:ext cx="6158400" cy="58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5700" tIns="35700" rIns="35700" bIns="35700" anchor="ctr" anchorCtr="0">
            <a:noAutofit/>
          </a:bodyPr>
          <a:lstStyle/>
          <a:p>
            <a:pPr lvl="0"/>
            <a:r>
              <a:rPr lang="nl-NL" sz="2800" dirty="0">
                <a:latin typeface="Ubuntu"/>
                <a:ea typeface="Ubuntu"/>
                <a:cs typeface="Ubuntu"/>
                <a:sym typeface="Ubuntu"/>
              </a:rPr>
              <a:t>Grafiek D</a:t>
            </a:r>
          </a:p>
        </p:txBody>
      </p:sp>
    </p:spTree>
    <p:extLst>
      <p:ext uri="{BB962C8B-B14F-4D97-AF65-F5344CB8AC3E}">
        <p14:creationId xmlns:p14="http://schemas.microsoft.com/office/powerpoint/2010/main" val="9887441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18"/>
          <p:cNvSpPr txBox="1">
            <a:spLocks noGrp="1"/>
          </p:cNvSpPr>
          <p:nvPr>
            <p:ph type="ctrTitle"/>
          </p:nvPr>
        </p:nvSpPr>
        <p:spPr>
          <a:xfrm>
            <a:off x="1143000" y="424046"/>
            <a:ext cx="6858000" cy="158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Font typeface="Calibri"/>
              <a:buNone/>
            </a:pPr>
            <a:r>
              <a:rPr lang="en-GB" sz="5400" b="1">
                <a:solidFill>
                  <a:schemeClr val="accent1"/>
                </a:solidFill>
              </a:rPr>
              <a:t>Tags</a:t>
            </a:r>
            <a:br>
              <a:rPr lang="en-GB" b="1">
                <a:solidFill>
                  <a:schemeClr val="accent1"/>
                </a:solidFill>
              </a:rPr>
            </a:br>
            <a:endParaRPr b="1">
              <a:solidFill>
                <a:schemeClr val="accent1"/>
              </a:solidFill>
            </a:endParaRPr>
          </a:p>
        </p:txBody>
      </p:sp>
      <p:sp>
        <p:nvSpPr>
          <p:cNvPr id="181" name="Google Shape;181;p18"/>
          <p:cNvSpPr txBox="1">
            <a:spLocks noGrp="1"/>
          </p:cNvSpPr>
          <p:nvPr>
            <p:ph type="subTitle" idx="1"/>
          </p:nvPr>
        </p:nvSpPr>
        <p:spPr>
          <a:xfrm>
            <a:off x="1143000" y="1504100"/>
            <a:ext cx="6858000" cy="448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None/>
            </a:pPr>
            <a:r>
              <a:rPr lang="en-GB" dirty="0"/>
              <a:t>Om de </a:t>
            </a:r>
            <a:r>
              <a:rPr lang="en-GB" dirty="0" err="1"/>
              <a:t>vragen</a:t>
            </a:r>
            <a:r>
              <a:rPr lang="en-GB" dirty="0"/>
              <a:t> </a:t>
            </a:r>
            <a:r>
              <a:rPr lang="en-GB" dirty="0" err="1"/>
              <a:t>goed</a:t>
            </a:r>
            <a:r>
              <a:rPr lang="en-GB" dirty="0"/>
              <a:t> </a:t>
            </a:r>
            <a:r>
              <a:rPr lang="en-GB" dirty="0" err="1"/>
              <a:t>vindbaar</a:t>
            </a:r>
            <a:r>
              <a:rPr lang="en-GB" dirty="0"/>
              <a:t> </a:t>
            </a:r>
            <a:r>
              <a:rPr lang="en-GB" dirty="0" err="1"/>
              <a:t>te</a:t>
            </a:r>
            <a:r>
              <a:rPr lang="en-GB" dirty="0"/>
              <a:t> </a:t>
            </a:r>
            <a:r>
              <a:rPr lang="en-GB" dirty="0" err="1"/>
              <a:t>maken</a:t>
            </a:r>
            <a:r>
              <a:rPr lang="en-GB" dirty="0"/>
              <a:t> </a:t>
            </a:r>
            <a:r>
              <a:rPr lang="en-GB" dirty="0" err="1"/>
              <a:t>worden</a:t>
            </a:r>
            <a:r>
              <a:rPr lang="en-GB" dirty="0"/>
              <a:t> er </a:t>
            </a:r>
            <a:r>
              <a:rPr lang="en-GB" dirty="0" err="1"/>
              <a:t>aan</a:t>
            </a:r>
            <a:r>
              <a:rPr lang="en-GB" dirty="0"/>
              <a:t> </a:t>
            </a:r>
            <a:r>
              <a:rPr lang="en-GB" dirty="0" err="1"/>
              <a:t>elke</a:t>
            </a:r>
            <a:r>
              <a:rPr lang="en-GB" dirty="0"/>
              <a:t> </a:t>
            </a:r>
            <a:r>
              <a:rPr lang="en-GB" dirty="0" err="1"/>
              <a:t>presentatie</a:t>
            </a:r>
            <a:r>
              <a:rPr lang="en-GB" dirty="0"/>
              <a:t> tags </a:t>
            </a:r>
            <a:r>
              <a:rPr lang="en-GB" dirty="0" err="1"/>
              <a:t>gekoppeld</a:t>
            </a:r>
            <a:r>
              <a:rPr lang="en-GB" dirty="0"/>
              <a:t>. Via de </a:t>
            </a:r>
            <a:r>
              <a:rPr lang="en-GB" dirty="0" err="1"/>
              <a:t>zoekmachine</a:t>
            </a:r>
            <a:r>
              <a:rPr lang="en-GB" dirty="0"/>
              <a:t> </a:t>
            </a:r>
            <a:r>
              <a:rPr lang="en-GB" dirty="0" err="1"/>
              <a:t>kan</a:t>
            </a:r>
            <a:r>
              <a:rPr lang="en-GB" dirty="0"/>
              <a:t> zo elk </a:t>
            </a:r>
            <a:r>
              <a:rPr lang="en-GB" dirty="0" err="1"/>
              <a:t>onderwerp</a:t>
            </a:r>
            <a:r>
              <a:rPr lang="en-GB" dirty="0"/>
              <a:t> </a:t>
            </a:r>
            <a:r>
              <a:rPr lang="en-GB" dirty="0" err="1"/>
              <a:t>makkelijk</a:t>
            </a:r>
            <a:r>
              <a:rPr lang="en-GB" dirty="0"/>
              <a:t> </a:t>
            </a:r>
            <a:r>
              <a:rPr lang="en-GB" dirty="0" err="1"/>
              <a:t>gevonden</a:t>
            </a:r>
            <a:r>
              <a:rPr lang="en-GB" dirty="0"/>
              <a:t> </a:t>
            </a:r>
            <a:r>
              <a:rPr lang="en-GB" dirty="0" err="1"/>
              <a:t>worden</a:t>
            </a:r>
            <a:r>
              <a:rPr lang="en-GB" dirty="0"/>
              <a:t>. Tip: </a:t>
            </a:r>
            <a:r>
              <a:rPr lang="en-GB" dirty="0" err="1"/>
              <a:t>bedenk</a:t>
            </a:r>
            <a:r>
              <a:rPr lang="en-GB" dirty="0"/>
              <a:t> </a:t>
            </a:r>
            <a:r>
              <a:rPr lang="en-GB" dirty="0" err="1"/>
              <a:t>welke</a:t>
            </a:r>
            <a:r>
              <a:rPr lang="en-GB" dirty="0"/>
              <a:t> </a:t>
            </a:r>
            <a:r>
              <a:rPr lang="en-GB" dirty="0" err="1"/>
              <a:t>zoektermen</a:t>
            </a:r>
            <a:r>
              <a:rPr lang="en-GB" dirty="0"/>
              <a:t> </a:t>
            </a:r>
            <a:r>
              <a:rPr lang="en-GB" dirty="0" err="1"/>
              <a:t>een</a:t>
            </a:r>
            <a:r>
              <a:rPr lang="en-GB" dirty="0"/>
              <a:t> docent </a:t>
            </a:r>
            <a:r>
              <a:rPr lang="en-GB" dirty="0" err="1"/>
              <a:t>zou</a:t>
            </a:r>
            <a:r>
              <a:rPr lang="en-GB" dirty="0"/>
              <a:t> </a:t>
            </a:r>
            <a:r>
              <a:rPr lang="en-GB" dirty="0" err="1"/>
              <a:t>gebruiken</a:t>
            </a:r>
            <a:r>
              <a:rPr lang="en-GB" dirty="0"/>
              <a:t>.</a:t>
            </a:r>
            <a:endParaRPr dirty="0"/>
          </a:p>
          <a:p>
            <a:pPr marL="0" lvl="0" indent="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None/>
            </a:pPr>
            <a:r>
              <a:rPr lang="en-GB" dirty="0" err="1"/>
              <a:t>Vul</a:t>
            </a:r>
            <a:r>
              <a:rPr lang="en-GB" dirty="0"/>
              <a:t> de tags </a:t>
            </a:r>
            <a:r>
              <a:rPr lang="en-GB" dirty="0" err="1"/>
              <a:t>hier</a:t>
            </a:r>
            <a:r>
              <a:rPr lang="en-GB" dirty="0"/>
              <a:t> in:</a:t>
            </a:r>
          </a:p>
          <a:p>
            <a:pPr marL="0" lvl="0" indent="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None/>
            </a:pPr>
            <a:r>
              <a:rPr lang="en-GB" dirty="0" err="1"/>
              <a:t>Snelheid</a:t>
            </a:r>
            <a:r>
              <a:rPr lang="en-GB" dirty="0"/>
              <a:t>, </a:t>
            </a:r>
            <a:r>
              <a:rPr lang="en-GB" dirty="0" err="1"/>
              <a:t>gemiddelde</a:t>
            </a:r>
            <a:r>
              <a:rPr lang="en-GB" dirty="0"/>
              <a:t> </a:t>
            </a:r>
            <a:r>
              <a:rPr lang="en-GB" dirty="0" err="1"/>
              <a:t>snelheid</a:t>
            </a:r>
            <a:r>
              <a:rPr lang="en-GB" dirty="0"/>
              <a:t>, </a:t>
            </a:r>
            <a:r>
              <a:rPr lang="en-GB" dirty="0" err="1"/>
              <a:t>beweging</a:t>
            </a:r>
            <a:endParaRPr dirty="0"/>
          </a:p>
        </p:txBody>
      </p:sp>
      <p:sp>
        <p:nvSpPr>
          <p:cNvPr id="182" name="Google Shape;182;p18"/>
          <p:cNvSpPr/>
          <p:nvPr/>
        </p:nvSpPr>
        <p:spPr>
          <a:xfrm>
            <a:off x="211015" y="6285469"/>
            <a:ext cx="8933100" cy="4977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3366FF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183" name="Google Shape;183;p18"/>
          <p:cNvSpPr txBox="1"/>
          <p:nvPr/>
        </p:nvSpPr>
        <p:spPr>
          <a:xfrm>
            <a:off x="6827520" y="6407433"/>
            <a:ext cx="2316600" cy="25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50"/>
              <a:buFont typeface="Tahoma"/>
              <a:buNone/>
            </a:pPr>
            <a:r>
              <a:rPr lang="en-GB" sz="105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www.diagnostischevragen.nl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vak 4"/>
          <p:cNvSpPr txBox="1"/>
          <p:nvPr/>
        </p:nvSpPr>
        <p:spPr>
          <a:xfrm>
            <a:off x="5685183" y="6407433"/>
            <a:ext cx="3458817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>
              <a:defRPr/>
            </a:pPr>
            <a:r>
              <a:rPr lang="nl-NL" sz="1050" dirty="0">
                <a:solidFill>
                  <a:prstClr val="whit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www.nvon.nl/diagnostischevragen        © 2022 NVON 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4097544"/>
          </a:xfrm>
        </p:spPr>
        <p:txBody>
          <a:bodyPr>
            <a:normAutofit/>
          </a:bodyPr>
          <a:lstStyle/>
          <a:p>
            <a:br>
              <a:rPr lang="nl-NL" b="1" dirty="0"/>
            </a:br>
            <a:endParaRPr lang="nl-NL" dirty="0"/>
          </a:p>
        </p:txBody>
      </p:sp>
      <p:sp>
        <p:nvSpPr>
          <p:cNvPr id="28" name="Titel 1"/>
          <p:cNvSpPr txBox="1">
            <a:spLocks/>
          </p:cNvSpPr>
          <p:nvPr/>
        </p:nvSpPr>
        <p:spPr>
          <a:xfrm>
            <a:off x="628650" y="572530"/>
            <a:ext cx="7886700" cy="336336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Deze vragen met toelichting zijn ontwikkeld door de diagnostische vragen werkgroep van de NVON</a:t>
            </a:r>
          </a:p>
          <a:p>
            <a:endParaRPr lang="nl-NL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nl-NL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Heb je feedback, wil je bijdragen, vragen testen of samenwerken? Laat het weten via:</a:t>
            </a:r>
            <a:br>
              <a:rPr lang="nl-NL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nl-NL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hlinkClick r:id="rId3"/>
              </a:rPr>
              <a:t>diagnostischevragen@nvon.nl</a:t>
            </a:r>
            <a:r>
              <a:rPr lang="nl-NL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</p:txBody>
      </p:sp>
      <p:pic>
        <p:nvPicPr>
          <p:cNvPr id="8" name="Afbeelding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0189" y="4281356"/>
            <a:ext cx="4243622" cy="1295421"/>
          </a:xfrm>
          <a:prstGeom prst="rect">
            <a:avLst/>
          </a:prstGeom>
        </p:spPr>
      </p:pic>
      <p:sp>
        <p:nvSpPr>
          <p:cNvPr id="3" name="Google Shape;256;p23">
            <a:extLst>
              <a:ext uri="{FF2B5EF4-FFF2-40B4-BE49-F238E27FC236}">
                <a16:creationId xmlns:a16="http://schemas.microsoft.com/office/drawing/2014/main" id="{3D284F5F-7F6D-0502-A99B-28EE7AF38E53}"/>
              </a:ext>
            </a:extLst>
          </p:cNvPr>
          <p:cNvSpPr/>
          <p:nvPr/>
        </p:nvSpPr>
        <p:spPr>
          <a:xfrm>
            <a:off x="211015" y="6285469"/>
            <a:ext cx="8933100" cy="4977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Clr>
                <a:srgbClr val="FFFFFF"/>
              </a:buClr>
              <a:buSzPts val="1800"/>
              <a:buFont typeface="Calibri"/>
              <a:buNone/>
            </a:pPr>
            <a:endParaRPr sz="1800">
              <a:solidFill>
                <a:srgbClr val="3366FF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6" name="Google Shape;257;p23">
            <a:extLst>
              <a:ext uri="{FF2B5EF4-FFF2-40B4-BE49-F238E27FC236}">
                <a16:creationId xmlns:a16="http://schemas.microsoft.com/office/drawing/2014/main" id="{7DDAA764-CB52-A160-5C10-76CA2D0967B2}"/>
              </a:ext>
            </a:extLst>
          </p:cNvPr>
          <p:cNvSpPr txBox="1"/>
          <p:nvPr/>
        </p:nvSpPr>
        <p:spPr>
          <a:xfrm>
            <a:off x="6827520" y="6407433"/>
            <a:ext cx="2316600" cy="25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r">
              <a:buClr>
                <a:srgbClr val="FFFFFF"/>
              </a:buClr>
              <a:buSzPts val="1050"/>
              <a:buFont typeface="Tahoma"/>
              <a:buNone/>
            </a:pPr>
            <a:r>
              <a:rPr lang="en-GB" sz="1050" dirty="0"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rPr>
              <a:t>www.diagnostischevragen.nl</a:t>
            </a:r>
            <a:endParaRPr dirty="0"/>
          </a:p>
        </p:txBody>
      </p:sp>
      <p:pic>
        <p:nvPicPr>
          <p:cNvPr id="1028" name="Picture 4" descr="Creative Commons Attribution-ShareAlike 3.0 Unported - Wikidata">
            <a:extLst>
              <a:ext uri="{FF2B5EF4-FFF2-40B4-BE49-F238E27FC236}">
                <a16:creationId xmlns:a16="http://schemas.microsoft.com/office/drawing/2014/main" id="{9F608E1F-C09A-D688-42AC-36E8E18741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188" y="6332184"/>
            <a:ext cx="1148977" cy="4042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76058752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Aangepast 1">
      <a:dk1>
        <a:srgbClr val="000000"/>
      </a:dk1>
      <a:lt1>
        <a:srgbClr val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589</TotalTime>
  <Words>592</Words>
  <Application>Microsoft Office PowerPoint</Application>
  <PresentationFormat>Diavoorstelling (4:3)</PresentationFormat>
  <Paragraphs>72</Paragraphs>
  <Slides>6</Slides>
  <Notes>6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8</vt:i4>
      </vt:variant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15" baseType="lpstr">
      <vt:lpstr>Ubuntu</vt:lpstr>
      <vt:lpstr>Calibri</vt:lpstr>
      <vt:lpstr>Arial</vt:lpstr>
      <vt:lpstr>Helvetica Neue</vt:lpstr>
      <vt:lpstr>Tahoma</vt:lpstr>
      <vt:lpstr>Helvetica Neue Light</vt:lpstr>
      <vt:lpstr>source sans pro</vt:lpstr>
      <vt:lpstr>Corbel</vt:lpstr>
      <vt:lpstr>Kantoorthema</vt:lpstr>
      <vt:lpstr>Gemiddelde snelheid </vt:lpstr>
      <vt:lpstr>In een (x,t)-diagram is eenparige beweging te herkennen aan een rechte lijn. De lijn loopt niet horizontaal, dus de snelheid is niet 0. </vt:lpstr>
      <vt:lpstr>In de figuur is het (x,t)-diagram van een beweging weergegeven. Hoe groot is de snelheid van deze beweging?</vt:lpstr>
      <vt:lpstr>In welke grafiek is de beweging met de hoogste snelheid weergegeven?</vt:lpstr>
      <vt:lpstr>Tags </vt:lpstr>
      <vt:lpstr>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DV Werkwijze </dc:title>
  <cp:lastModifiedBy>J.C.E. Brill</cp:lastModifiedBy>
  <cp:revision>15</cp:revision>
  <dcterms:modified xsi:type="dcterms:W3CDTF">2024-04-10T18:28:15Z</dcterms:modified>
</cp:coreProperties>
</file>