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69" r:id="rId2"/>
    <p:sldId id="274" r:id="rId3"/>
    <p:sldId id="271" r:id="rId4"/>
    <p:sldId id="275" r:id="rId5"/>
    <p:sldId id="261" r:id="rId6"/>
    <p:sldId id="268" r:id="rId7"/>
  </p:sldIdLst>
  <p:sldSz cx="9144000" cy="6858000" type="screen4x3"/>
  <p:notesSz cx="6858000" cy="9144000"/>
  <p:embeddedFontLst>
    <p:embeddedFont>
      <p:font typeface="Corbel" panose="020B0503020204020204" pitchFamily="34" charset="0"/>
      <p:regular r:id="rId9"/>
      <p:bold r:id="rId10"/>
      <p:italic r:id="rId11"/>
      <p:boldItalic r:id="rId12"/>
    </p:embeddedFont>
    <p:embeddedFont>
      <p:font typeface="Helvetica Neue" panose="020B0604020202020204" charset="0"/>
      <p:regular r:id="rId13"/>
      <p:bold r:id="rId14"/>
      <p:italic r:id="rId15"/>
      <p:boldItalic r:id="rId16"/>
    </p:embeddedFont>
    <p:embeddedFont>
      <p:font typeface="Helvetica Neue Light" panose="020B0604020202020204" charset="0"/>
      <p:regular r:id="rId17"/>
      <p:bold r:id="rId18"/>
      <p:italic r:id="rId19"/>
      <p:boldItalic r:id="rId20"/>
    </p:embeddedFont>
    <p:embeddedFont>
      <p:font typeface="source sans pro" panose="020B0503030403020204" pitchFamily="3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  <p:embeddedFont>
      <p:font typeface="Ubuntu" panose="020B0504030602030204" pitchFamily="3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74497" autoAdjust="0"/>
  </p:normalViewPr>
  <p:slideViewPr>
    <p:cSldViewPr snapToGrid="0">
      <p:cViewPr varScale="1">
        <p:scale>
          <a:sx n="37" d="100"/>
          <a:sy n="37" d="100"/>
        </p:scale>
        <p:origin x="1718" y="48"/>
      </p:cViewPr>
      <p:guideLst/>
    </p:cSldViewPr>
  </p:slideViewPr>
  <p:outlineViewPr>
    <p:cViewPr>
      <p:scale>
        <a:sx n="33" d="100"/>
        <a:sy n="33" d="100"/>
      </p:scale>
      <p:origin x="0" y="-32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font" Target="fonts/font18.fntdata"/><Relationship Id="rId3" Type="http://schemas.openxmlformats.org/officeDocument/2006/relationships/slide" Target="slides/slide2.xml"/><Relationship Id="rId21" Type="http://schemas.openxmlformats.org/officeDocument/2006/relationships/font" Target="fonts/font13.fnt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font" Target="fonts/font17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font" Target="fonts/font1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font" Target="fonts/font15.fntdata"/><Relationship Id="rId28" Type="http://schemas.openxmlformats.org/officeDocument/2006/relationships/font" Target="fonts/font20.fntdata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font" Target="fonts/font14.fntdata"/><Relationship Id="rId27" Type="http://schemas.openxmlformats.org/officeDocument/2006/relationships/font" Target="fonts/font19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69827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3930a8b2a2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 err="1"/>
              <a:t>Misvatting</a:t>
            </a:r>
            <a:r>
              <a:rPr lang="en-GB" dirty="0"/>
              <a:t>:</a:t>
            </a:r>
            <a:r>
              <a:rPr lang="en-GB" baseline="0" dirty="0"/>
              <a:t> </a:t>
            </a:r>
            <a:r>
              <a:rPr lang="nl-NL" dirty="0"/>
              <a:t>Leerlingen hebben moeite om (</a:t>
            </a:r>
            <a:r>
              <a:rPr lang="nl-NL" dirty="0" err="1"/>
              <a:t>x,t</a:t>
            </a:r>
            <a:r>
              <a:rPr lang="nl-NL" dirty="0"/>
              <a:t>) en (</a:t>
            </a:r>
            <a:r>
              <a:rPr lang="nl-NL" dirty="0" err="1"/>
              <a:t>v,t</a:t>
            </a:r>
            <a:r>
              <a:rPr lang="nl-NL" dirty="0"/>
              <a:t>) diagrammen uit elkaar te houden.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A </a:t>
            </a: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De helling neemt toe, dus de snelheid is niet constant..</a:t>
            </a:r>
            <a:endParaRPr lang="nl-NL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 Correct</a:t>
            </a: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C </a:t>
            </a: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De plaats blijft gelijk, dus de snelheid is 0 m/s</a:t>
            </a:r>
            <a:endParaRPr lang="nl-NL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04" name="Google Shape;204;g13930a8b2a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965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3930a8b2a2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 err="1"/>
              <a:t>Misvatting</a:t>
            </a:r>
            <a:r>
              <a:rPr lang="en-GB" dirty="0"/>
              <a:t>:</a:t>
            </a:r>
            <a:r>
              <a:rPr lang="en-GB" baseline="0" dirty="0"/>
              <a:t> </a:t>
            </a:r>
            <a:r>
              <a:rPr lang="nl-NL" dirty="0"/>
              <a:t>Leerlingen halen de begrippen plaats, verplaatsing en snelheid vaak door elkaar.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A</a:t>
            </a: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. Dit is de beginplaats gedeeld door de tijd. Maar om de snelheid te vinden moet je het verschil in plaats delen door de tijd.</a:t>
            </a:r>
            <a:endParaRPr lang="nl-NL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 Correct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C </a:t>
            </a:r>
            <a:r>
              <a:rPr lang="nl-NL" dirty="0"/>
              <a:t>Je hebt waarschijnlijk de eindsnelheid gedeeld door de eindtijd. Dit is echter niet de helling van de lijn. De formule is $v=\</a:t>
            </a:r>
            <a:r>
              <a:rPr lang="nl-NL" dirty="0" err="1"/>
              <a:t>frac</a:t>
            </a:r>
            <a:r>
              <a:rPr lang="nl-NL" dirty="0"/>
              <a:t>{\Delta x}{\Delta t}$. Je moet dus het verschil in plaats nemen, hier 120 - 40 = 80 m.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D </a:t>
            </a:r>
            <a:r>
              <a:rPr lang="nl-NL" dirty="0"/>
              <a:t>Dit is de afstand die is afgelegd ($\Delta x$), maar de snelheid is gevraagd.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E Dit is de plaats, niet de snelheid. Als het een (</a:t>
            </a:r>
            <a:r>
              <a:rPr lang="nl-NL" dirty="0" err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v,t</a:t>
            </a: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) diagram was geweest, dan was de eindsnelheid inderdaad 120 m/s geweest.</a:t>
            </a:r>
          </a:p>
        </p:txBody>
      </p:sp>
      <p:sp>
        <p:nvSpPr>
          <p:cNvPr id="204" name="Google Shape;204;g13930a8b2a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965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3930a8b2a2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 err="1"/>
              <a:t>Misvatting</a:t>
            </a:r>
            <a:r>
              <a:rPr lang="en-GB" dirty="0"/>
              <a:t>:</a:t>
            </a:r>
            <a:r>
              <a:rPr lang="en-GB" baseline="0" dirty="0"/>
              <a:t> </a:t>
            </a:r>
            <a:r>
              <a:rPr lang="nl-NL" dirty="0"/>
              <a:t>Leerlingen hebben moeite om (</a:t>
            </a:r>
            <a:r>
              <a:rPr lang="nl-NL" dirty="0" err="1"/>
              <a:t>x,t</a:t>
            </a:r>
            <a:r>
              <a:rPr lang="nl-NL" dirty="0"/>
              <a:t>) en (</a:t>
            </a:r>
            <a:r>
              <a:rPr lang="nl-NL" dirty="0" err="1"/>
              <a:t>v,t</a:t>
            </a:r>
            <a:r>
              <a:rPr lang="nl-NL" dirty="0"/>
              <a:t>) diagrammen uit elkaar te houden.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nl-NL" dirty="0"/>
              <a:t>Hoe steiler het (</a:t>
            </a:r>
            <a:r>
              <a:rPr lang="nl-NL" dirty="0" err="1"/>
              <a:t>x,t</a:t>
            </a:r>
            <a:r>
              <a:rPr lang="nl-NL" dirty="0"/>
              <a:t>) diagram, hoe groter de snelheid. Grafiek B is het steilst, en beschrijft dus de beweging met de hoogste snelheid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A </a:t>
            </a: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Deze grafiek is van een voorwerp dat stilstaat.</a:t>
            </a:r>
            <a:endParaRPr lang="nl-NL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 Correct</a:t>
            </a: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C </a:t>
            </a: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Deze grafiek eindigt het hoogst, maar hij begint al met een voorsprong. Het verschil in plaats is groter bij grafiek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nl-NL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D Deze grafiek is van een voorwerp dat stilstaat.</a:t>
            </a:r>
            <a:endParaRPr lang="nl-NL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04" name="Google Shape;204;g13930a8b2a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8076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7a50ca48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27a50ca48c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27a50ca48c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776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l-NL" dirty="0"/>
              <a:t>De vragen en toelichtingen vallen onder een </a:t>
            </a:r>
            <a:r>
              <a:rPr lang="nl-NL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CC BY-SA 4.0 licentie </a:t>
            </a:r>
            <a:r>
              <a:rPr lang="nl-NL" b="0" u="none" dirty="0"/>
              <a:t>https://creativecommons.org/licenses/by-sa/4.0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59A49-2119-46F1-8D52-41E6FAD80798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22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 dirty="0" err="1">
                <a:solidFill>
                  <a:schemeClr val="accent1"/>
                </a:solidFill>
              </a:rPr>
              <a:t>Gemiddelde</a:t>
            </a:r>
            <a:r>
              <a:rPr lang="en-GB" sz="5400" b="1" dirty="0">
                <a:solidFill>
                  <a:schemeClr val="accent1"/>
                </a:solidFill>
              </a:rPr>
              <a:t> </a:t>
            </a:r>
            <a:r>
              <a:rPr lang="en-GB" sz="5400" b="1" dirty="0" err="1">
                <a:solidFill>
                  <a:schemeClr val="accent1"/>
                </a:solidFill>
              </a:rPr>
              <a:t>snelheid</a:t>
            </a:r>
            <a:br>
              <a:rPr lang="en-GB" b="1" dirty="0">
                <a:solidFill>
                  <a:schemeClr val="accent1"/>
                </a:solidFill>
              </a:rPr>
            </a:b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voorwerp verandert van snelheid. De gemiddelde snelheid is niet automatisch het gemiddelde van de maximale en de minimale snelheid.</a:t>
            </a:r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9838577-7ADA-2BFC-50BF-9CABD4C12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267" y="1525597"/>
            <a:ext cx="7516047" cy="563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" name="Google Shape;206;p21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7" name="Google Shape;207;p21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208" name="Google Shape;208;p21"/>
          <p:cNvGrpSpPr/>
          <p:nvPr/>
        </p:nvGrpSpPr>
        <p:grpSpPr>
          <a:xfrm>
            <a:off x="517052" y="2540123"/>
            <a:ext cx="908700" cy="908700"/>
            <a:chOff x="947033" y="2362454"/>
            <a:chExt cx="908700" cy="908700"/>
          </a:xfrm>
        </p:grpSpPr>
        <p:sp>
          <p:nvSpPr>
            <p:cNvPr id="209" name="Google Shape;209;p21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211" name="Google Shape;211;p21"/>
          <p:cNvGrpSpPr/>
          <p:nvPr/>
        </p:nvGrpSpPr>
        <p:grpSpPr>
          <a:xfrm>
            <a:off x="517051" y="3638789"/>
            <a:ext cx="908700" cy="908700"/>
            <a:chOff x="4665644" y="2362454"/>
            <a:chExt cx="908700" cy="908700"/>
          </a:xfrm>
        </p:grpSpPr>
        <p:sp>
          <p:nvSpPr>
            <p:cNvPr id="212" name="Google Shape;212;p21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14" name="Google Shape;214;p21"/>
          <p:cNvGrpSpPr/>
          <p:nvPr/>
        </p:nvGrpSpPr>
        <p:grpSpPr>
          <a:xfrm>
            <a:off x="517050" y="4774775"/>
            <a:ext cx="908700" cy="908700"/>
            <a:chOff x="947033" y="4156948"/>
            <a:chExt cx="908700" cy="908700"/>
          </a:xfrm>
        </p:grpSpPr>
        <p:sp>
          <p:nvSpPr>
            <p:cNvPr id="215" name="Google Shape;215;p21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6" name="Google Shape;216;p21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sp>
        <p:nvSpPr>
          <p:cNvPr id="220" name="Google Shape;220;p21"/>
          <p:cNvSpPr/>
          <p:nvPr/>
        </p:nvSpPr>
        <p:spPr>
          <a:xfrm>
            <a:off x="1668240" y="269984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A</a:t>
            </a:r>
          </a:p>
        </p:txBody>
      </p:sp>
      <p:sp>
        <p:nvSpPr>
          <p:cNvPr id="221" name="Google Shape;221;p21"/>
          <p:cNvSpPr/>
          <p:nvPr/>
        </p:nvSpPr>
        <p:spPr>
          <a:xfrm>
            <a:off x="1668240" y="3754915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B</a:t>
            </a:r>
          </a:p>
        </p:txBody>
      </p:sp>
      <p:sp>
        <p:nvSpPr>
          <p:cNvPr id="222" name="Google Shape;222;p21"/>
          <p:cNvSpPr/>
          <p:nvPr/>
        </p:nvSpPr>
        <p:spPr>
          <a:xfrm>
            <a:off x="1668239" y="4900475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C</a:t>
            </a:r>
          </a:p>
        </p:txBody>
      </p:sp>
      <p:sp>
        <p:nvSpPr>
          <p:cNvPr id="224" name="Google Shape;224;p21"/>
          <p:cNvSpPr txBox="1">
            <a:spLocks noGrp="1"/>
          </p:cNvSpPr>
          <p:nvPr>
            <p:ph type="title"/>
          </p:nvPr>
        </p:nvSpPr>
        <p:spPr>
          <a:xfrm>
            <a:off x="517050" y="314531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r>
              <a:rPr lang="nl-NL" dirty="0"/>
              <a:t>In een (</a:t>
            </a:r>
            <a:r>
              <a:rPr lang="nl-NL" dirty="0" err="1"/>
              <a:t>x,t</a:t>
            </a:r>
            <a:r>
              <a:rPr lang="nl-NL" dirty="0"/>
              <a:t>)-diagram is eenparige beweging te herkennen aan een rechte lijn. De lijn loopt niet horizontaal, dus de snelheid is niet 0. </a:t>
            </a:r>
            <a:endParaRPr lang="nl-NL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026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7" name="Google Shape;207;p21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Tahoma"/>
              <a:buNone/>
            </a:pPr>
            <a:r>
              <a:rPr lang="en-GB" sz="105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/>
          </a:p>
        </p:txBody>
      </p:sp>
      <p:grpSp>
        <p:nvGrpSpPr>
          <p:cNvPr id="208" name="Google Shape;208;p21"/>
          <p:cNvGrpSpPr/>
          <p:nvPr/>
        </p:nvGrpSpPr>
        <p:grpSpPr>
          <a:xfrm>
            <a:off x="733304" y="1533381"/>
            <a:ext cx="908700" cy="908700"/>
            <a:chOff x="947033" y="2362454"/>
            <a:chExt cx="908700" cy="908700"/>
          </a:xfrm>
        </p:grpSpPr>
        <p:sp>
          <p:nvSpPr>
            <p:cNvPr id="209" name="Google Shape;209;p21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211" name="Google Shape;211;p21"/>
          <p:cNvGrpSpPr/>
          <p:nvPr/>
        </p:nvGrpSpPr>
        <p:grpSpPr>
          <a:xfrm>
            <a:off x="733304" y="2494443"/>
            <a:ext cx="908700" cy="908700"/>
            <a:chOff x="4665644" y="2362454"/>
            <a:chExt cx="908700" cy="908700"/>
          </a:xfrm>
        </p:grpSpPr>
        <p:sp>
          <p:nvSpPr>
            <p:cNvPr id="212" name="Google Shape;212;p21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dirty="0"/>
            </a:p>
          </p:txBody>
        </p:sp>
      </p:grpSp>
      <p:grpSp>
        <p:nvGrpSpPr>
          <p:cNvPr id="214" name="Google Shape;214;p21"/>
          <p:cNvGrpSpPr/>
          <p:nvPr/>
        </p:nvGrpSpPr>
        <p:grpSpPr>
          <a:xfrm>
            <a:off x="733304" y="3455183"/>
            <a:ext cx="908700" cy="908700"/>
            <a:chOff x="947033" y="4156948"/>
            <a:chExt cx="908700" cy="908700"/>
          </a:xfrm>
        </p:grpSpPr>
        <p:sp>
          <p:nvSpPr>
            <p:cNvPr id="215" name="Google Shape;215;p21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6" name="Google Shape;216;p21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dirty="0"/>
            </a:p>
          </p:txBody>
        </p:sp>
      </p:grpSp>
      <p:sp>
        <p:nvSpPr>
          <p:cNvPr id="220" name="Google Shape;220;p21"/>
          <p:cNvSpPr/>
          <p:nvPr/>
        </p:nvSpPr>
        <p:spPr>
          <a:xfrm>
            <a:off x="1816263" y="1722824"/>
            <a:ext cx="1170563" cy="555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4 m/s</a:t>
            </a:r>
          </a:p>
        </p:txBody>
      </p:sp>
      <p:sp>
        <p:nvSpPr>
          <p:cNvPr id="224" name="Google Shape;224;p21"/>
          <p:cNvSpPr txBox="1">
            <a:spLocks noGrp="1"/>
          </p:cNvSpPr>
          <p:nvPr>
            <p:ph type="title"/>
          </p:nvPr>
        </p:nvSpPr>
        <p:spPr>
          <a:xfrm>
            <a:off x="280889" y="177634"/>
            <a:ext cx="89331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r>
              <a:rPr lang="nl-NL" dirty="0"/>
              <a:t>In de figuur is het (</a:t>
            </a:r>
            <a:r>
              <a:rPr lang="nl-NL" dirty="0" err="1"/>
              <a:t>x,t</a:t>
            </a:r>
            <a:r>
              <a:rPr lang="nl-NL" dirty="0"/>
              <a:t>)-diagram van een beweging weergegeven. Hoe groot is de snelheid van deze beweging?</a:t>
            </a:r>
            <a:endParaRPr lang="nl-NL" sz="3600" dirty="0">
              <a:effectLst/>
            </a:endParaRPr>
          </a:p>
        </p:txBody>
      </p:sp>
      <p:pic>
        <p:nvPicPr>
          <p:cNvPr id="4" name="Afbeelding 3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4F669BA2-EC19-3944-032F-04C4FC772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7146" y="1408440"/>
            <a:ext cx="4987636" cy="3722874"/>
          </a:xfrm>
          <a:prstGeom prst="rect">
            <a:avLst/>
          </a:prstGeom>
        </p:spPr>
      </p:pic>
      <p:grpSp>
        <p:nvGrpSpPr>
          <p:cNvPr id="5" name="Google Shape;288;p24">
            <a:extLst>
              <a:ext uri="{FF2B5EF4-FFF2-40B4-BE49-F238E27FC236}">
                <a16:creationId xmlns:a16="http://schemas.microsoft.com/office/drawing/2014/main" id="{A7221214-992C-9859-259A-2DADCA52658A}"/>
              </a:ext>
            </a:extLst>
          </p:cNvPr>
          <p:cNvGrpSpPr/>
          <p:nvPr/>
        </p:nvGrpSpPr>
        <p:grpSpPr>
          <a:xfrm>
            <a:off x="759592" y="4418608"/>
            <a:ext cx="908647" cy="908646"/>
            <a:chOff x="4665644" y="4148177"/>
            <a:chExt cx="908647" cy="908646"/>
          </a:xfrm>
        </p:grpSpPr>
        <p:sp>
          <p:nvSpPr>
            <p:cNvPr id="6" name="Google Shape;289;p24">
              <a:extLst>
                <a:ext uri="{FF2B5EF4-FFF2-40B4-BE49-F238E27FC236}">
                  <a16:creationId xmlns:a16="http://schemas.microsoft.com/office/drawing/2014/main" id="{624E6707-7A53-DE4F-7A33-765723231B86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7" name="Google Shape;290;p24">
              <a:extLst>
                <a:ext uri="{FF2B5EF4-FFF2-40B4-BE49-F238E27FC236}">
                  <a16:creationId xmlns:a16="http://schemas.microsoft.com/office/drawing/2014/main" id="{6D1445C9-FF58-0789-2EFD-5A671AA03A98}"/>
                </a:ext>
              </a:extLst>
            </p:cNvPr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grpSp>
        <p:nvGrpSpPr>
          <p:cNvPr id="8" name="Google Shape;295;p24">
            <a:extLst>
              <a:ext uri="{FF2B5EF4-FFF2-40B4-BE49-F238E27FC236}">
                <a16:creationId xmlns:a16="http://schemas.microsoft.com/office/drawing/2014/main" id="{F6B23CB6-C87C-996B-61EC-973654674FEA}"/>
              </a:ext>
            </a:extLst>
          </p:cNvPr>
          <p:cNvGrpSpPr/>
          <p:nvPr/>
        </p:nvGrpSpPr>
        <p:grpSpPr>
          <a:xfrm>
            <a:off x="771383" y="5367894"/>
            <a:ext cx="908647" cy="908646"/>
            <a:chOff x="4665644" y="2362454"/>
            <a:chExt cx="908647" cy="908646"/>
          </a:xfrm>
        </p:grpSpPr>
        <p:sp>
          <p:nvSpPr>
            <p:cNvPr id="9" name="Google Shape;296;p24">
              <a:extLst>
                <a:ext uri="{FF2B5EF4-FFF2-40B4-BE49-F238E27FC236}">
                  <a16:creationId xmlns:a16="http://schemas.microsoft.com/office/drawing/2014/main" id="{B5781A6D-EB38-5CF8-CEB3-8926AF0EA588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" name="Google Shape;297;p24">
              <a:extLst>
                <a:ext uri="{FF2B5EF4-FFF2-40B4-BE49-F238E27FC236}">
                  <a16:creationId xmlns:a16="http://schemas.microsoft.com/office/drawing/2014/main" id="{4B899C52-58D9-C6AF-4896-154978C5EA2D}"/>
                </a:ext>
              </a:extLst>
            </p:cNvPr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</a:t>
              </a:r>
              <a:endParaRPr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1" name="Google Shape;220;p21">
            <a:extLst>
              <a:ext uri="{FF2B5EF4-FFF2-40B4-BE49-F238E27FC236}">
                <a16:creationId xmlns:a16="http://schemas.microsoft.com/office/drawing/2014/main" id="{546EC340-D8F0-CE2B-B799-509C1C7F5BE6}"/>
              </a:ext>
            </a:extLst>
          </p:cNvPr>
          <p:cNvSpPr/>
          <p:nvPr/>
        </p:nvSpPr>
        <p:spPr>
          <a:xfrm>
            <a:off x="1786994" y="2672329"/>
            <a:ext cx="1170563" cy="555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8 m/s</a:t>
            </a:r>
          </a:p>
        </p:txBody>
      </p:sp>
      <p:sp>
        <p:nvSpPr>
          <p:cNvPr id="12" name="Google Shape;220;p21">
            <a:extLst>
              <a:ext uri="{FF2B5EF4-FFF2-40B4-BE49-F238E27FC236}">
                <a16:creationId xmlns:a16="http://schemas.microsoft.com/office/drawing/2014/main" id="{0C939E85-A644-49C8-6394-29C098213F93}"/>
              </a:ext>
            </a:extLst>
          </p:cNvPr>
          <p:cNvSpPr/>
          <p:nvPr/>
        </p:nvSpPr>
        <p:spPr>
          <a:xfrm>
            <a:off x="1816262" y="3603888"/>
            <a:ext cx="1170563" cy="555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12 m/s</a:t>
            </a:r>
          </a:p>
        </p:txBody>
      </p:sp>
      <p:sp>
        <p:nvSpPr>
          <p:cNvPr id="13" name="Google Shape;220;p21">
            <a:extLst>
              <a:ext uri="{FF2B5EF4-FFF2-40B4-BE49-F238E27FC236}">
                <a16:creationId xmlns:a16="http://schemas.microsoft.com/office/drawing/2014/main" id="{0D48C0D4-546F-54C6-6DB3-A72C9D6192A3}"/>
              </a:ext>
            </a:extLst>
          </p:cNvPr>
          <p:cNvSpPr/>
          <p:nvPr/>
        </p:nvSpPr>
        <p:spPr>
          <a:xfrm>
            <a:off x="1826141" y="4553393"/>
            <a:ext cx="1170563" cy="555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80 m/s</a:t>
            </a:r>
          </a:p>
        </p:txBody>
      </p:sp>
      <p:sp>
        <p:nvSpPr>
          <p:cNvPr id="14" name="Google Shape;220;p21">
            <a:extLst>
              <a:ext uri="{FF2B5EF4-FFF2-40B4-BE49-F238E27FC236}">
                <a16:creationId xmlns:a16="http://schemas.microsoft.com/office/drawing/2014/main" id="{63B4AD8C-BC7D-52D8-23F0-C750CA2369D8}"/>
              </a:ext>
            </a:extLst>
          </p:cNvPr>
          <p:cNvSpPr/>
          <p:nvPr/>
        </p:nvSpPr>
        <p:spPr>
          <a:xfrm>
            <a:off x="1816263" y="5462886"/>
            <a:ext cx="1475577" cy="555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120 m/s</a:t>
            </a:r>
          </a:p>
        </p:txBody>
      </p:sp>
    </p:spTree>
    <p:extLst>
      <p:ext uri="{BB962C8B-B14F-4D97-AF65-F5344CB8AC3E}">
        <p14:creationId xmlns:p14="http://schemas.microsoft.com/office/powerpoint/2010/main" val="392513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7" name="Google Shape;207;p21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Tahoma"/>
              <a:buNone/>
            </a:pPr>
            <a:r>
              <a:rPr lang="en-GB" sz="105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/>
          </a:p>
        </p:txBody>
      </p:sp>
      <p:grpSp>
        <p:nvGrpSpPr>
          <p:cNvPr id="208" name="Google Shape;208;p21"/>
          <p:cNvGrpSpPr/>
          <p:nvPr/>
        </p:nvGrpSpPr>
        <p:grpSpPr>
          <a:xfrm>
            <a:off x="517052" y="1666363"/>
            <a:ext cx="908700" cy="908700"/>
            <a:chOff x="947033" y="2362454"/>
            <a:chExt cx="908700" cy="908700"/>
          </a:xfrm>
        </p:grpSpPr>
        <p:sp>
          <p:nvSpPr>
            <p:cNvPr id="209" name="Google Shape;209;p21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211" name="Google Shape;211;p21"/>
          <p:cNvGrpSpPr/>
          <p:nvPr/>
        </p:nvGrpSpPr>
        <p:grpSpPr>
          <a:xfrm>
            <a:off x="517051" y="2765029"/>
            <a:ext cx="908700" cy="908700"/>
            <a:chOff x="4665644" y="2362454"/>
            <a:chExt cx="908700" cy="908700"/>
          </a:xfrm>
        </p:grpSpPr>
        <p:sp>
          <p:nvSpPr>
            <p:cNvPr id="212" name="Google Shape;212;p21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14" name="Google Shape;214;p21"/>
          <p:cNvGrpSpPr/>
          <p:nvPr/>
        </p:nvGrpSpPr>
        <p:grpSpPr>
          <a:xfrm>
            <a:off x="517050" y="3901015"/>
            <a:ext cx="908700" cy="908700"/>
            <a:chOff x="947033" y="4156948"/>
            <a:chExt cx="908700" cy="908700"/>
          </a:xfrm>
        </p:grpSpPr>
        <p:sp>
          <p:nvSpPr>
            <p:cNvPr id="215" name="Google Shape;215;p21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6" name="Google Shape;216;p21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sp>
        <p:nvSpPr>
          <p:cNvPr id="220" name="Google Shape;220;p21"/>
          <p:cNvSpPr/>
          <p:nvPr/>
        </p:nvSpPr>
        <p:spPr>
          <a:xfrm>
            <a:off x="1668240" y="182608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A</a:t>
            </a:r>
          </a:p>
        </p:txBody>
      </p:sp>
      <p:sp>
        <p:nvSpPr>
          <p:cNvPr id="221" name="Google Shape;221;p21"/>
          <p:cNvSpPr/>
          <p:nvPr/>
        </p:nvSpPr>
        <p:spPr>
          <a:xfrm>
            <a:off x="1668240" y="2881155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B</a:t>
            </a:r>
          </a:p>
        </p:txBody>
      </p:sp>
      <p:sp>
        <p:nvSpPr>
          <p:cNvPr id="222" name="Google Shape;222;p21"/>
          <p:cNvSpPr/>
          <p:nvPr/>
        </p:nvSpPr>
        <p:spPr>
          <a:xfrm>
            <a:off x="1668239" y="4026715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C</a:t>
            </a:r>
          </a:p>
        </p:txBody>
      </p:sp>
      <p:sp>
        <p:nvSpPr>
          <p:cNvPr id="224" name="Google Shape;224;p21"/>
          <p:cNvSpPr txBox="1">
            <a:spLocks noGrp="1"/>
          </p:cNvSpPr>
          <p:nvPr>
            <p:ph type="title"/>
          </p:nvPr>
        </p:nvSpPr>
        <p:spPr>
          <a:xfrm>
            <a:off x="517050" y="314531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r>
              <a:rPr lang="nl-NL" dirty="0"/>
              <a:t>In welke grafiek is de beweging met de hoogste snelheid weergegeven?</a:t>
            </a:r>
            <a:endParaRPr lang="nl-NL" sz="3600" dirty="0">
              <a:effectLst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1CEEB56-601A-C845-6697-243186F9B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540" y="1547874"/>
            <a:ext cx="8109900" cy="6082425"/>
          </a:xfrm>
          <a:prstGeom prst="rect">
            <a:avLst/>
          </a:prstGeom>
        </p:spPr>
      </p:pic>
      <p:grpSp>
        <p:nvGrpSpPr>
          <p:cNvPr id="4" name="Google Shape;288;p24">
            <a:extLst>
              <a:ext uri="{FF2B5EF4-FFF2-40B4-BE49-F238E27FC236}">
                <a16:creationId xmlns:a16="http://schemas.microsoft.com/office/drawing/2014/main" id="{95B1380B-C0F6-3ED3-3280-04BB17CCAA57}"/>
              </a:ext>
            </a:extLst>
          </p:cNvPr>
          <p:cNvGrpSpPr/>
          <p:nvPr/>
        </p:nvGrpSpPr>
        <p:grpSpPr>
          <a:xfrm>
            <a:off x="517050" y="5035736"/>
            <a:ext cx="908647" cy="908646"/>
            <a:chOff x="4665644" y="4148177"/>
            <a:chExt cx="908647" cy="908646"/>
          </a:xfrm>
        </p:grpSpPr>
        <p:sp>
          <p:nvSpPr>
            <p:cNvPr id="5" name="Google Shape;289;p24">
              <a:extLst>
                <a:ext uri="{FF2B5EF4-FFF2-40B4-BE49-F238E27FC236}">
                  <a16:creationId xmlns:a16="http://schemas.microsoft.com/office/drawing/2014/main" id="{9482ABA2-A2C7-82DB-5333-35DB31292B56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6" name="Google Shape;290;p24">
              <a:extLst>
                <a:ext uri="{FF2B5EF4-FFF2-40B4-BE49-F238E27FC236}">
                  <a16:creationId xmlns:a16="http://schemas.microsoft.com/office/drawing/2014/main" id="{0100829C-1552-9CA7-4932-2E481E1F77D3}"/>
                </a:ext>
              </a:extLst>
            </p:cNvPr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7" name="Google Shape;222;p21">
            <a:extLst>
              <a:ext uri="{FF2B5EF4-FFF2-40B4-BE49-F238E27FC236}">
                <a16:creationId xmlns:a16="http://schemas.microsoft.com/office/drawing/2014/main" id="{A0EA5C9C-2BE8-4B7B-5BB8-DDBF807F0E4D}"/>
              </a:ext>
            </a:extLst>
          </p:cNvPr>
          <p:cNvSpPr/>
          <p:nvPr/>
        </p:nvSpPr>
        <p:spPr>
          <a:xfrm>
            <a:off x="1668239" y="519545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lvl="0"/>
            <a:r>
              <a:rPr lang="nl-NL" sz="2800" dirty="0">
                <a:latin typeface="Ubuntu"/>
                <a:ea typeface="Ubuntu"/>
                <a:cs typeface="Ubuntu"/>
                <a:sym typeface="Ubuntu"/>
              </a:rPr>
              <a:t>Grafiek D</a:t>
            </a:r>
          </a:p>
        </p:txBody>
      </p:sp>
    </p:spTree>
    <p:extLst>
      <p:ext uri="{BB962C8B-B14F-4D97-AF65-F5344CB8AC3E}">
        <p14:creationId xmlns:p14="http://schemas.microsoft.com/office/powerpoint/2010/main" val="98874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>
            <a:spLocks noGrp="1"/>
          </p:cNvSpPr>
          <p:nvPr>
            <p:ph type="ctrTitle"/>
          </p:nvPr>
        </p:nvSpPr>
        <p:spPr>
          <a:xfrm>
            <a:off x="1143000" y="424046"/>
            <a:ext cx="6858000" cy="15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Tags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1"/>
          </p:nvPr>
        </p:nvSpPr>
        <p:spPr>
          <a:xfrm>
            <a:off x="1143000" y="1504100"/>
            <a:ext cx="6858000" cy="44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GB" dirty="0"/>
              <a:t>Om de </a:t>
            </a:r>
            <a:r>
              <a:rPr lang="en-GB" dirty="0" err="1"/>
              <a:t>vragen</a:t>
            </a:r>
            <a:r>
              <a:rPr lang="en-GB" dirty="0"/>
              <a:t> </a:t>
            </a:r>
            <a:r>
              <a:rPr lang="en-GB" dirty="0" err="1"/>
              <a:t>goed</a:t>
            </a:r>
            <a:r>
              <a:rPr lang="en-GB" dirty="0"/>
              <a:t> </a:t>
            </a:r>
            <a:r>
              <a:rPr lang="en-GB" dirty="0" err="1"/>
              <a:t>vindbaar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er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elke</a:t>
            </a:r>
            <a:r>
              <a:rPr lang="en-GB" dirty="0"/>
              <a:t> </a:t>
            </a:r>
            <a:r>
              <a:rPr lang="en-GB" dirty="0" err="1"/>
              <a:t>presentatie</a:t>
            </a:r>
            <a:r>
              <a:rPr lang="en-GB" dirty="0"/>
              <a:t> tags </a:t>
            </a:r>
            <a:r>
              <a:rPr lang="en-GB" dirty="0" err="1"/>
              <a:t>gekoppeld</a:t>
            </a:r>
            <a:r>
              <a:rPr lang="en-GB" dirty="0"/>
              <a:t>. Via de </a:t>
            </a:r>
            <a:r>
              <a:rPr lang="en-GB" dirty="0" err="1"/>
              <a:t>zoekmachine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zo elk </a:t>
            </a:r>
            <a:r>
              <a:rPr lang="en-GB" dirty="0" err="1"/>
              <a:t>onderwerp</a:t>
            </a:r>
            <a:r>
              <a:rPr lang="en-GB" dirty="0"/>
              <a:t> </a:t>
            </a:r>
            <a:r>
              <a:rPr lang="en-GB" dirty="0" err="1"/>
              <a:t>makkelijk</a:t>
            </a:r>
            <a:r>
              <a:rPr lang="en-GB" dirty="0"/>
              <a:t> </a:t>
            </a:r>
            <a:r>
              <a:rPr lang="en-GB" dirty="0" err="1"/>
              <a:t>gevonden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. Tip: </a:t>
            </a:r>
            <a:r>
              <a:rPr lang="en-GB" dirty="0" err="1"/>
              <a:t>bedenk</a:t>
            </a:r>
            <a:r>
              <a:rPr lang="en-GB" dirty="0"/>
              <a:t>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zoektermen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docent </a:t>
            </a:r>
            <a:r>
              <a:rPr lang="en-GB" dirty="0" err="1"/>
              <a:t>zou</a:t>
            </a:r>
            <a:r>
              <a:rPr lang="en-GB" dirty="0"/>
              <a:t> </a:t>
            </a:r>
            <a:r>
              <a:rPr lang="en-GB" dirty="0" err="1"/>
              <a:t>gebruiken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GB" dirty="0" err="1"/>
              <a:t>Vul</a:t>
            </a:r>
            <a:r>
              <a:rPr lang="en-GB" dirty="0"/>
              <a:t> de tags </a:t>
            </a:r>
            <a:r>
              <a:rPr lang="en-GB" dirty="0" err="1"/>
              <a:t>hier</a:t>
            </a:r>
            <a:r>
              <a:rPr lang="en-GB" dirty="0"/>
              <a:t> in: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GB" dirty="0" err="1"/>
              <a:t>Snelheid</a:t>
            </a:r>
            <a:r>
              <a:rPr lang="en-GB" dirty="0"/>
              <a:t>, </a:t>
            </a:r>
            <a:r>
              <a:rPr lang="en-GB" dirty="0" err="1"/>
              <a:t>gemiddelde</a:t>
            </a:r>
            <a:r>
              <a:rPr lang="en-GB" dirty="0"/>
              <a:t> </a:t>
            </a:r>
            <a:r>
              <a:rPr lang="en-GB" dirty="0" err="1"/>
              <a:t>snelheid</a:t>
            </a:r>
            <a:r>
              <a:rPr lang="en-GB" dirty="0"/>
              <a:t>, </a:t>
            </a:r>
            <a:r>
              <a:rPr lang="en-GB" dirty="0" err="1"/>
              <a:t>beweging</a:t>
            </a:r>
            <a:endParaRPr dirty="0"/>
          </a:p>
        </p:txBody>
      </p:sp>
      <p:sp>
        <p:nvSpPr>
          <p:cNvPr id="182" name="Google Shape;182;p18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83" name="Google Shape;183;p18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Tahoma"/>
              <a:buNone/>
            </a:pPr>
            <a:r>
              <a:rPr lang="en-GB" sz="105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        © 2022 NVON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</p:spPr>
        <p:txBody>
          <a:bodyPr>
            <a:normAutofit/>
          </a:bodyPr>
          <a:lstStyle/>
          <a:p>
            <a:br>
              <a:rPr lang="nl-NL" b="1" dirty="0"/>
            </a:br>
            <a:endParaRPr lang="nl-NL" dirty="0"/>
          </a:p>
        </p:txBody>
      </p:sp>
      <p:sp>
        <p:nvSpPr>
          <p:cNvPr id="28" name="Titel 1"/>
          <p:cNvSpPr txBox="1">
            <a:spLocks/>
          </p:cNvSpPr>
          <p:nvPr/>
        </p:nvSpPr>
        <p:spPr>
          <a:xfrm>
            <a:off x="628650" y="572530"/>
            <a:ext cx="7886700" cy="3363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Deze vragen met toelichting zijn ontwikkeld door de diagnostische vragen werkgroep van de NVON</a:t>
            </a:r>
          </a:p>
          <a:p>
            <a:endParaRPr lang="nl-N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 je feedback, wil je bijdragen, vragen testen of samenwerken? Laat het weten via:</a:t>
            </a:r>
            <a:b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diagnostischevragen@nvon.nl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89" y="4281356"/>
            <a:ext cx="4243622" cy="1295421"/>
          </a:xfrm>
          <a:prstGeom prst="rect">
            <a:avLst/>
          </a:prstGeom>
        </p:spPr>
      </p:pic>
      <p:sp>
        <p:nvSpPr>
          <p:cNvPr id="3" name="Google Shape;256;p23">
            <a:extLst>
              <a:ext uri="{FF2B5EF4-FFF2-40B4-BE49-F238E27FC236}">
                <a16:creationId xmlns:a16="http://schemas.microsoft.com/office/drawing/2014/main" id="{3D284F5F-7F6D-0502-A99B-28EE7AF38E53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Calibri"/>
              <a:buNone/>
            </a:pPr>
            <a:endParaRPr sz="1800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" name="Google Shape;257;p23">
            <a:extLst>
              <a:ext uri="{FF2B5EF4-FFF2-40B4-BE49-F238E27FC236}">
                <a16:creationId xmlns:a16="http://schemas.microsoft.com/office/drawing/2014/main" id="{7DDAA764-CB52-A160-5C10-76CA2D0967B2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dirty="0"/>
          </a:p>
        </p:txBody>
      </p:sp>
      <p:pic>
        <p:nvPicPr>
          <p:cNvPr id="1028" name="Picture 4" descr="Creative Commons Attribution-ShareAlike 3.0 Unported - Wikidata">
            <a:extLst>
              <a:ext uri="{FF2B5EF4-FFF2-40B4-BE49-F238E27FC236}">
                <a16:creationId xmlns:a16="http://schemas.microsoft.com/office/drawing/2014/main" id="{9F608E1F-C09A-D688-42AC-36E8E187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8" y="6332184"/>
            <a:ext cx="1148977" cy="40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0587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592</Words>
  <Application>Microsoft Office PowerPoint</Application>
  <PresentationFormat>Diavoorstelling (4:3)</PresentationFormat>
  <Paragraphs>72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5" baseType="lpstr">
      <vt:lpstr>Ubuntu</vt:lpstr>
      <vt:lpstr>Calibri</vt:lpstr>
      <vt:lpstr>Arial</vt:lpstr>
      <vt:lpstr>Helvetica Neue</vt:lpstr>
      <vt:lpstr>Tahoma</vt:lpstr>
      <vt:lpstr>Helvetica Neue Light</vt:lpstr>
      <vt:lpstr>source sans pro</vt:lpstr>
      <vt:lpstr>Corbel</vt:lpstr>
      <vt:lpstr>Kantoorthema</vt:lpstr>
      <vt:lpstr>Gemiddelde snelheid </vt:lpstr>
      <vt:lpstr>In een (x,t)-diagram is eenparige beweging te herkennen aan een rechte lijn. De lijn loopt niet horizontaal, dus de snelheid is niet 0. </vt:lpstr>
      <vt:lpstr>In de figuur is het (x,t)-diagram van een beweging weergegeven. Hoe groot is de snelheid van deze beweging?</vt:lpstr>
      <vt:lpstr>In welke grafiek is de beweging met de hoogste snelheid weergegeven?</vt:lpstr>
      <vt:lpstr>Tags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Werkwijze </dc:title>
  <cp:lastModifiedBy>J.C.E. Brill</cp:lastModifiedBy>
  <cp:revision>15</cp:revision>
  <dcterms:modified xsi:type="dcterms:W3CDTF">2024-04-10T18:28:15Z</dcterms:modified>
</cp:coreProperties>
</file>