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5" r:id="rId6"/>
  </p:sldIdLst>
  <p:sldSz cx="9144000" cy="6858000" type="screen4x3"/>
  <p:notesSz cx="6858000" cy="9144000"/>
  <p:embeddedFontLst>
    <p:embeddedFont>
      <p:font typeface="Corbel" panose="020B0503020204020204" pitchFamily="34" charset="0"/>
      <p:regular r:id="rId8"/>
      <p:bold r:id="rId9"/>
      <p:italic r:id="rId10"/>
      <p:boldItalic r:id="rId11"/>
    </p:embeddedFont>
    <p:embeddedFont>
      <p:font typeface="Helvetica Neue" panose="02000503000000020004" pitchFamily="2" charset="0"/>
      <p:regular r:id="rId12"/>
      <p:bold r:id="rId13"/>
      <p:italic r:id="rId14"/>
      <p:boldItalic r:id="rId15"/>
    </p:embeddedFont>
    <p:embeddedFont>
      <p:font typeface="Helvetica Neue Light" panose="02000403000000020004" pitchFamily="2" charset="0"/>
      <p:regular r:id="rId16"/>
      <p:bold r:id="rId17"/>
      <p:italic r:id="rId18"/>
      <p:boldItalic r:id="rId19"/>
    </p:embeddedFont>
    <p:embeddedFont>
      <p:font typeface="Tahoma" panose="020B0604030504040204" pitchFamily="34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jgXWwWatSk+ouguA9peu70cEl2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8" Type="http://schemas.openxmlformats.org/officeDocument/2006/relationships/theme" Target="theme/theme1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a2df58dd0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g2a2df58dd08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g2a2df58dd08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DI-7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Misvatting/veel gemaakte fout: Verkeerd hanteren van de afgeleide van de wortelfunctie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  Alleen wortel geschreven als macht, nog niet de afgeleide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B  Exponent correct ervoor gehaald, weggehaald bij exponent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C  Vergeten de exponent te veranderen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D  Juist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DI-8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diverse fouten maken bij het bepalen van de extreme waarde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A: f(x)=0 berekend (nulpunten).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B: f’(x)=0 berekend, maar de x-coördinaat gegeven in plaats van de y-coördinaat.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C: Goed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D: f(0) berekend, in plaats van f’(x)=0.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29" name="Google Shape;12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DI-9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koppeling afgeleide en extreme waarde mist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A: nulpunten aantonen i.p.v. extreme waarde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B: Goed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C: Aangetoond dat snijpunt met de y-as 2 is.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D: Aangetoond bij welke x-waarde(n) de afgeleide gelijk is aan 2.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53" name="Google Shape;15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2a310bc0b3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g2a310bc0b3e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De vragen en toelichtingen vallen onder een </a:t>
            </a:r>
            <a:r>
              <a:rPr lang="en-GB" b="0" i="0">
                <a:latin typeface="Arial"/>
                <a:ea typeface="Arial"/>
                <a:cs typeface="Arial"/>
                <a:sym typeface="Arial"/>
              </a:rPr>
              <a:t>CC BY-SA 4.0 licentie </a:t>
            </a:r>
            <a:r>
              <a:rPr lang="en-GB" b="0" u="none"/>
              <a:t>https://creativecommons.org/licenses/by-sa/4.0</a:t>
            </a:r>
            <a:endParaRPr/>
          </a:p>
        </p:txBody>
      </p:sp>
      <p:sp>
        <p:nvSpPr>
          <p:cNvPr id="214" name="Google Shape;214;g2a310bc0b3e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-273446" y="1110059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iagnostischevragen@nvon.n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a2df58dd08_0_0"/>
          <p:cNvSpPr txBox="1">
            <a:spLocks noGrp="1"/>
          </p:cNvSpPr>
          <p:nvPr>
            <p:ph type="ctrTitle"/>
          </p:nvPr>
        </p:nvSpPr>
        <p:spPr>
          <a:xfrm>
            <a:off x="1143000" y="483455"/>
            <a:ext cx="6858000" cy="29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alibri"/>
              <a:buNone/>
            </a:pPr>
            <a:r>
              <a:rPr lang="en-GB" sz="5400" b="1">
                <a:solidFill>
                  <a:schemeClr val="accent1"/>
                </a:solidFill>
              </a:rPr>
              <a:t>Extreme waarden</a:t>
            </a:r>
            <a:br>
              <a:rPr lang="en-GB" b="1">
                <a:solidFill>
                  <a:schemeClr val="accent1"/>
                </a:solidFill>
              </a:rPr>
            </a:br>
            <a:endParaRPr b="1">
              <a:solidFill>
                <a:schemeClr val="accent1"/>
              </a:solidFill>
            </a:endParaRPr>
          </a:p>
        </p:txBody>
      </p:sp>
      <p:sp>
        <p:nvSpPr>
          <p:cNvPr id="90" name="Google Shape;90;g2a2df58dd08_0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1" name="Google Shape;91;g2a2df58dd08_0_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g2a2df58dd08_0_0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195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93" name="Google Shape;93;g2a2df58dd08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0" name="Google Shape;100;p1"/>
          <p:cNvGrpSpPr/>
          <p:nvPr/>
        </p:nvGrpSpPr>
        <p:grpSpPr>
          <a:xfrm>
            <a:off x="806913" y="1496245"/>
            <a:ext cx="7309476" cy="908646"/>
            <a:chOff x="806913" y="1496245"/>
            <a:chExt cx="7309476" cy="908646"/>
          </a:xfrm>
        </p:grpSpPr>
        <p:grpSp>
          <p:nvGrpSpPr>
            <p:cNvPr id="101" name="Google Shape;101;p1"/>
            <p:cNvGrpSpPr/>
            <p:nvPr/>
          </p:nvGrpSpPr>
          <p:grpSpPr>
            <a:xfrm>
              <a:off x="806913" y="1496245"/>
              <a:ext cx="908647" cy="908646"/>
              <a:chOff x="947033" y="2362454"/>
              <a:chExt cx="908647" cy="908646"/>
            </a:xfrm>
          </p:grpSpPr>
          <p:sp>
            <p:nvSpPr>
              <p:cNvPr id="102" name="Google Shape;102;p1"/>
              <p:cNvSpPr/>
              <p:nvPr/>
            </p:nvSpPr>
            <p:spPr>
              <a:xfrm>
                <a:off x="947033" y="2362454"/>
                <a:ext cx="908647" cy="908646"/>
              </a:xfrm>
              <a:prstGeom prst="ellipse">
                <a:avLst/>
              </a:prstGeom>
              <a:solidFill>
                <a:srgbClr val="73C3E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103" name="Google Shape;103;p1"/>
              <p:cNvSpPr/>
              <p:nvPr/>
            </p:nvSpPr>
            <p:spPr>
              <a:xfrm>
                <a:off x="1261236" y="2588475"/>
                <a:ext cx="356441" cy="4312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A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4" name="Google Shape;104;p1"/>
            <p:cNvSpPr/>
            <p:nvPr/>
          </p:nvSpPr>
          <p:spPr>
            <a:xfrm>
              <a:off x="1958101" y="1655969"/>
              <a:ext cx="6158288" cy="5891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806912" y="2594911"/>
            <a:ext cx="7309477" cy="908646"/>
            <a:chOff x="806912" y="2594911"/>
            <a:chExt cx="7309477" cy="908646"/>
          </a:xfrm>
        </p:grpSpPr>
        <p:grpSp>
          <p:nvGrpSpPr>
            <p:cNvPr id="106" name="Google Shape;106;p1"/>
            <p:cNvGrpSpPr/>
            <p:nvPr/>
          </p:nvGrpSpPr>
          <p:grpSpPr>
            <a:xfrm>
              <a:off x="806912" y="2594911"/>
              <a:ext cx="908647" cy="908646"/>
              <a:chOff x="4665644" y="2362454"/>
              <a:chExt cx="908647" cy="908646"/>
            </a:xfrm>
          </p:grpSpPr>
          <p:sp>
            <p:nvSpPr>
              <p:cNvPr id="107" name="Google Shape;107;p1"/>
              <p:cNvSpPr/>
              <p:nvPr/>
            </p:nvSpPr>
            <p:spPr>
              <a:xfrm>
                <a:off x="4665644" y="2362454"/>
                <a:ext cx="908647" cy="908646"/>
              </a:xfrm>
              <a:prstGeom prst="ellipse">
                <a:avLst/>
              </a:prstGeom>
              <a:solidFill>
                <a:srgbClr val="919CE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108" name="Google Shape;108;p1"/>
              <p:cNvSpPr/>
              <p:nvPr/>
            </p:nvSpPr>
            <p:spPr>
              <a:xfrm>
                <a:off x="4979847" y="2588475"/>
                <a:ext cx="356441" cy="4312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B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9" name="Google Shape;109;p1"/>
            <p:cNvSpPr/>
            <p:nvPr/>
          </p:nvSpPr>
          <p:spPr>
            <a:xfrm>
              <a:off x="1958101" y="2711037"/>
              <a:ext cx="6158288" cy="5891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" name="Google Shape;110;p1"/>
          <p:cNvGrpSpPr/>
          <p:nvPr/>
        </p:nvGrpSpPr>
        <p:grpSpPr>
          <a:xfrm>
            <a:off x="806911" y="3730897"/>
            <a:ext cx="7309478" cy="908646"/>
            <a:chOff x="806911" y="3730897"/>
            <a:chExt cx="7309478" cy="908646"/>
          </a:xfrm>
        </p:grpSpPr>
        <p:grpSp>
          <p:nvGrpSpPr>
            <p:cNvPr id="111" name="Google Shape;111;p1"/>
            <p:cNvGrpSpPr/>
            <p:nvPr/>
          </p:nvGrpSpPr>
          <p:grpSpPr>
            <a:xfrm>
              <a:off x="806911" y="3730897"/>
              <a:ext cx="908647" cy="908646"/>
              <a:chOff x="947033" y="4156948"/>
              <a:chExt cx="908647" cy="908646"/>
            </a:xfrm>
          </p:grpSpPr>
          <p:sp>
            <p:nvSpPr>
              <p:cNvPr id="112" name="Google Shape;112;p1"/>
              <p:cNvSpPr/>
              <p:nvPr/>
            </p:nvSpPr>
            <p:spPr>
              <a:xfrm>
                <a:off x="947033" y="4156948"/>
                <a:ext cx="908647" cy="908646"/>
              </a:xfrm>
              <a:prstGeom prst="ellipse">
                <a:avLst/>
              </a:prstGeom>
              <a:solidFill>
                <a:srgbClr val="95DF8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113" name="Google Shape;113;p1"/>
              <p:cNvSpPr/>
              <p:nvPr/>
            </p:nvSpPr>
            <p:spPr>
              <a:xfrm>
                <a:off x="1261237" y="4382969"/>
                <a:ext cx="356440" cy="4312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C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4" name="Google Shape;114;p1"/>
            <p:cNvSpPr/>
            <p:nvPr/>
          </p:nvSpPr>
          <p:spPr>
            <a:xfrm>
              <a:off x="1958100" y="3856597"/>
              <a:ext cx="6158289" cy="5891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5" name="Google Shape;115;p1"/>
          <p:cNvGrpSpPr/>
          <p:nvPr/>
        </p:nvGrpSpPr>
        <p:grpSpPr>
          <a:xfrm>
            <a:off x="806911" y="4829563"/>
            <a:ext cx="7309588" cy="908646"/>
            <a:chOff x="806911" y="4829563"/>
            <a:chExt cx="7309588" cy="908646"/>
          </a:xfrm>
        </p:grpSpPr>
        <p:grpSp>
          <p:nvGrpSpPr>
            <p:cNvPr id="116" name="Google Shape;116;p1"/>
            <p:cNvGrpSpPr/>
            <p:nvPr/>
          </p:nvGrpSpPr>
          <p:grpSpPr>
            <a:xfrm>
              <a:off x="806911" y="4829563"/>
              <a:ext cx="908647" cy="908646"/>
              <a:chOff x="4665644" y="4148177"/>
              <a:chExt cx="908647" cy="908646"/>
            </a:xfrm>
          </p:grpSpPr>
          <p:sp>
            <p:nvSpPr>
              <p:cNvPr id="117" name="Google Shape;117;p1"/>
              <p:cNvSpPr/>
              <p:nvPr/>
            </p:nvSpPr>
            <p:spPr>
              <a:xfrm>
                <a:off x="4665644" y="4148177"/>
                <a:ext cx="908647" cy="908646"/>
              </a:xfrm>
              <a:prstGeom prst="ellipse">
                <a:avLst/>
              </a:prstGeom>
              <a:solidFill>
                <a:srgbClr val="E58BA8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118" name="Google Shape;118;p1"/>
              <p:cNvSpPr/>
              <p:nvPr/>
            </p:nvSpPr>
            <p:spPr>
              <a:xfrm>
                <a:off x="4979848" y="4374198"/>
                <a:ext cx="356440" cy="4312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D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9" name="Google Shape;119;p1"/>
            <p:cNvSpPr/>
            <p:nvPr/>
          </p:nvSpPr>
          <p:spPr>
            <a:xfrm>
              <a:off x="1958099" y="4989297"/>
              <a:ext cx="6158400" cy="58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0" name="Google Shape;120;p1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782" cy="1098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/>
              <a:t>Gegeven </a:t>
            </a:r>
            <a:br>
              <a:rPr lang="en-GB"/>
            </a:br>
            <a:r>
              <a:rPr lang="en-GB" sz="3200"/>
              <a:t>De afgeleide is gelijk aan</a:t>
            </a:r>
            <a:endParaRPr/>
          </a:p>
        </p:txBody>
      </p:sp>
      <p:pic>
        <p:nvPicPr>
          <p:cNvPr id="121" name="Google Shape;12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73458" y="342763"/>
            <a:ext cx="1911350" cy="687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029763" y="1655941"/>
            <a:ext cx="1539190" cy="608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096718" y="2783954"/>
            <a:ext cx="1601787" cy="542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030836" y="3852638"/>
            <a:ext cx="1733550" cy="639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029762" y="4938735"/>
            <a:ext cx="1858962" cy="639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2" name="Google Shape;132;p8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" name="Google Shape;133;p8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134" name="Google Shape;134;p8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" name="Google Shape;136;p8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137" name="Google Shape;137;p8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9" name="Google Shape;139;p8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140" name="Google Shape;140;p8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2" name="Google Shape;142;p8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143" name="Google Shape;143;p8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4" name="Google Shape;144;p8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5" name="Google Shape;145;p8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t="-3118" b="-2498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8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8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8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8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1204070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l="-1948" t="-4031" b="-8071"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 </a:t>
            </a:r>
            <a:endParaRPr/>
          </a:p>
        </p:txBody>
      </p:sp>
      <p:pic>
        <p:nvPicPr>
          <p:cNvPr id="150" name="Google Shape;150;p8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9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6" name="Google Shape;156;p9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9"/>
          <p:cNvSpPr/>
          <p:nvPr/>
        </p:nvSpPr>
        <p:spPr>
          <a:xfrm>
            <a:off x="3871295" y="2628633"/>
            <a:ext cx="356441" cy="431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</a:pPr>
            <a:r>
              <a:rPr lang="en-GB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8" name="Google Shape;158;p9"/>
          <p:cNvGrpSpPr/>
          <p:nvPr/>
        </p:nvGrpSpPr>
        <p:grpSpPr>
          <a:xfrm>
            <a:off x="973791" y="4076370"/>
            <a:ext cx="908647" cy="908646"/>
            <a:chOff x="1339856" y="4930964"/>
            <a:chExt cx="908647" cy="908646"/>
          </a:xfrm>
        </p:grpSpPr>
        <p:sp>
          <p:nvSpPr>
            <p:cNvPr id="159" name="Google Shape;159;p9"/>
            <p:cNvSpPr/>
            <p:nvPr/>
          </p:nvSpPr>
          <p:spPr>
            <a:xfrm>
              <a:off x="1339856" y="4930964"/>
              <a:ext cx="908647" cy="908646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1654059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1" name="Google Shape;161;p9"/>
          <p:cNvGrpSpPr/>
          <p:nvPr/>
        </p:nvGrpSpPr>
        <p:grpSpPr>
          <a:xfrm>
            <a:off x="3040415" y="4076370"/>
            <a:ext cx="908647" cy="908646"/>
            <a:chOff x="4181543" y="4930964"/>
            <a:chExt cx="908647" cy="908646"/>
          </a:xfrm>
        </p:grpSpPr>
        <p:sp>
          <p:nvSpPr>
            <p:cNvPr id="162" name="Google Shape;162;p9"/>
            <p:cNvSpPr/>
            <p:nvPr/>
          </p:nvSpPr>
          <p:spPr>
            <a:xfrm>
              <a:off x="4181543" y="4930964"/>
              <a:ext cx="908647" cy="908646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4495746" y="515698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p9"/>
          <p:cNvGrpSpPr/>
          <p:nvPr/>
        </p:nvGrpSpPr>
        <p:grpSpPr>
          <a:xfrm>
            <a:off x="5107039" y="4076370"/>
            <a:ext cx="908647" cy="908646"/>
            <a:chOff x="7016818" y="4930964"/>
            <a:chExt cx="908647" cy="908646"/>
          </a:xfrm>
        </p:grpSpPr>
        <p:sp>
          <p:nvSpPr>
            <p:cNvPr id="165" name="Google Shape;165;p9"/>
            <p:cNvSpPr/>
            <p:nvPr/>
          </p:nvSpPr>
          <p:spPr>
            <a:xfrm>
              <a:off x="7016818" y="4930964"/>
              <a:ext cx="908647" cy="908646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66" name="Google Shape;166;p9"/>
            <p:cNvSpPr/>
            <p:nvPr/>
          </p:nvSpPr>
          <p:spPr>
            <a:xfrm>
              <a:off x="7331022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7" name="Google Shape;167;p9"/>
          <p:cNvGrpSpPr/>
          <p:nvPr/>
        </p:nvGrpSpPr>
        <p:grpSpPr>
          <a:xfrm>
            <a:off x="7173663" y="4076370"/>
            <a:ext cx="908647" cy="908646"/>
            <a:chOff x="9854506" y="4930964"/>
            <a:chExt cx="908647" cy="908646"/>
          </a:xfrm>
        </p:grpSpPr>
        <p:sp>
          <p:nvSpPr>
            <p:cNvPr id="168" name="Google Shape;168;p9"/>
            <p:cNvSpPr/>
            <p:nvPr/>
          </p:nvSpPr>
          <p:spPr>
            <a:xfrm>
              <a:off x="9854506" y="4930964"/>
              <a:ext cx="908647" cy="908646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69" name="Google Shape;169;p9"/>
            <p:cNvSpPr/>
            <p:nvPr/>
          </p:nvSpPr>
          <p:spPr>
            <a:xfrm>
              <a:off x="10168710" y="5156985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0" name="Google Shape;170;p9"/>
          <p:cNvSpPr/>
          <p:nvPr/>
        </p:nvSpPr>
        <p:spPr>
          <a:xfrm>
            <a:off x="4816898" y="5352772"/>
            <a:ext cx="1644548" cy="58919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9"/>
          <p:cNvSpPr/>
          <p:nvPr/>
        </p:nvSpPr>
        <p:spPr>
          <a:xfrm>
            <a:off x="6779794" y="5094239"/>
            <a:ext cx="1696384" cy="110626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9"/>
          <p:cNvSpPr txBox="1">
            <a:spLocks noGrp="1"/>
          </p:cNvSpPr>
          <p:nvPr>
            <p:ph type="title"/>
          </p:nvPr>
        </p:nvSpPr>
        <p:spPr>
          <a:xfrm>
            <a:off x="729419" y="548639"/>
            <a:ext cx="8109782" cy="2908663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l="-1948" t="-412"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 </a:t>
            </a:r>
            <a:endParaRPr/>
          </a:p>
        </p:txBody>
      </p:sp>
      <p:pic>
        <p:nvPicPr>
          <p:cNvPr id="173" name="Google Shape;173;p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11015" y="6256868"/>
            <a:ext cx="535219" cy="52644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9"/>
          <p:cNvSpPr txBox="1"/>
          <p:nvPr/>
        </p:nvSpPr>
        <p:spPr>
          <a:xfrm>
            <a:off x="973791" y="5419799"/>
            <a:ext cx="1418734" cy="430887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9"/>
          <p:cNvSpPr txBox="1"/>
          <p:nvPr/>
        </p:nvSpPr>
        <p:spPr>
          <a:xfrm>
            <a:off x="2923567" y="5417464"/>
            <a:ext cx="1574983" cy="430887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2a310bc0b3e_1_0"/>
          <p:cNvSpPr txBox="1"/>
          <p:nvPr/>
        </p:nvSpPr>
        <p:spPr>
          <a:xfrm>
            <a:off x="5685183" y="6407433"/>
            <a:ext cx="34587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        © 2022 NVON </a:t>
            </a:r>
            <a:endParaRPr/>
          </a:p>
        </p:txBody>
      </p:sp>
      <p:sp>
        <p:nvSpPr>
          <p:cNvPr id="217" name="Google Shape;217;g2a310bc0b3e_1_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br>
              <a:rPr lang="en-GB" b="1"/>
            </a:br>
            <a:endParaRPr/>
          </a:p>
        </p:txBody>
      </p:sp>
      <p:sp>
        <p:nvSpPr>
          <p:cNvPr id="218" name="Google Shape;218;g2a310bc0b3e_1_0"/>
          <p:cNvSpPr txBox="1"/>
          <p:nvPr/>
        </p:nvSpPr>
        <p:spPr>
          <a:xfrm>
            <a:off x="628650" y="572530"/>
            <a:ext cx="7886700" cy="3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Deze vragen met toelichting zijn ontwikkeld door de werkgroep diagnostische vragen van de NVvW.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Heb je feedback, wil je bijdragen, vragen testen of samenwerken? Laat het weten via:</a:t>
            </a:r>
            <a:b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3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diagnostischevragen@nvvw.nl</a:t>
            </a: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219" name="Google Shape;219;g2a310bc0b3e_1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20" name="Google Shape;220;g2a310bc0b3e_1_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1" name="Google Shape;221;g2a310bc0b3e_1_0" descr="Creative Commons Attribution-ShareAlike 3.0 Unported - Wikidat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188" y="6332184"/>
            <a:ext cx="1148977" cy="4042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g2a310bc0b3e_1_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41800" y="4223450"/>
            <a:ext cx="5660400" cy="166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Macintosh PowerPoint</Application>
  <PresentationFormat>Diavoorstelling (4:3)</PresentationFormat>
  <Paragraphs>57</Paragraphs>
  <Slides>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2" baseType="lpstr">
      <vt:lpstr>Calibri</vt:lpstr>
      <vt:lpstr>Corbel</vt:lpstr>
      <vt:lpstr>Tahoma</vt:lpstr>
      <vt:lpstr>Arial</vt:lpstr>
      <vt:lpstr>Helvetica Neue</vt:lpstr>
      <vt:lpstr>Helvetica Neue Light</vt:lpstr>
      <vt:lpstr>Kantoorthema</vt:lpstr>
      <vt:lpstr>Extreme waarden </vt:lpstr>
      <vt:lpstr>Gegeven  De afgeleide is gelijk aan</vt:lpstr>
      <vt:lpstr> </vt:lpstr>
      <vt:lpstr> 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Extreme waarden </dc:title>
  <dc:creator>Mariska</dc:creator>
  <cp:lastModifiedBy>Els Franken-Durieux</cp:lastModifiedBy>
  <cp:revision>1</cp:revision>
  <dcterms:modified xsi:type="dcterms:W3CDTF">2024-04-01T18:10:19Z</dcterms:modified>
</cp:coreProperties>
</file>