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5" r:id="rId6"/>
  </p:sldIdLst>
  <p:sldSz cx="9144000" cy="6858000" type="screen4x3"/>
  <p:notesSz cx="6858000" cy="9144000"/>
  <p:embeddedFontLst>
    <p:embeddedFont>
      <p:font typeface="Corbel" panose="020B0503020204020204" pitchFamily="34" charset="0"/>
      <p:regular r:id="rId8"/>
      <p:bold r:id="rId9"/>
      <p:italic r:id="rId10"/>
      <p:boldItalic r:id="rId11"/>
    </p:embeddedFont>
    <p:embeddedFont>
      <p:font typeface="Helvetica Neue" panose="02000503000000020004" pitchFamily="2" charset="0"/>
      <p:regular r:id="rId12"/>
      <p:bold r:id="rId13"/>
      <p:italic r:id="rId14"/>
      <p:boldItalic r:id="rId15"/>
    </p:embeddedFont>
    <p:embeddedFont>
      <p:font typeface="Helvetica Neue Light" panose="02000403000000020004" pitchFamily="2" charset="0"/>
      <p:regular r:id="rId16"/>
      <p:bold r:id="rId17"/>
      <p:italic r:id="rId18"/>
      <p:boldItalic r:id="rId19"/>
    </p:embeddedFont>
    <p:embeddedFont>
      <p:font typeface="Tahoma" panose="020B0604030504040204" pitchFamily="34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jgXWwWatSk+ouguA9peu70cEl2S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a2df58dd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a2df58dd0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g2a2df58dd0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DI-7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Misvatting/veel gemaakte fout: Verkeerd hanteren van de afgeleide van de wortelfunctie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  Alleen wortel geschreven als macht, nog niet de afgeleide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  Exponent correct ervoor gehaald, weggehaald bij exponent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  Vergeten de exponent te veranderen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  Juist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DI-8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diverse fouten maken bij het bepalen van de extreme waarde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f(x)=0 berekend (nulpunten).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f’(x)=0 berekend, maar de x-coördinaat gegeven in plaats van de y-coördinaat.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Goed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f(0) berekend, in plaats van f’(x)=0.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29" name="Google Shape;1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DI-9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koppeling afgeleide en extreme waarde mist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nulpunten aantonen i.p.v. extreme waarde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Goed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Aangetoond dat snijpunt met de y-as 2 is.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Aangetoond bij welke x-waarde(n) de afgeleide gelijk is aan 2.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53" name="Google Shape;15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a310bc0b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g2a310bc0b3e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lang="en-GB" b="0" i="0"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lang="en-GB" b="0" u="none"/>
              <a:t>https://creativecommons.org/licenses/by-sa/4.0</a:t>
            </a:r>
            <a:endParaRPr/>
          </a:p>
        </p:txBody>
      </p:sp>
      <p:sp>
        <p:nvSpPr>
          <p:cNvPr id="214" name="Google Shape;214;g2a310bc0b3e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a2df58dd08_0_0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29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>
                <a:solidFill>
                  <a:schemeClr val="accent1"/>
                </a:solidFill>
              </a:rPr>
              <a:t>Extreme waarden</a:t>
            </a:r>
            <a:br>
              <a:rPr lang="en-GB" b="1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g2a2df58dd08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g2a2df58dd08_0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g2a2df58dd08_0_0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19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pic>
        <p:nvPicPr>
          <p:cNvPr id="93" name="Google Shape;93;g2a2df58dd08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" name="Google Shape;100;p1"/>
          <p:cNvGrpSpPr/>
          <p:nvPr/>
        </p:nvGrpSpPr>
        <p:grpSpPr>
          <a:xfrm>
            <a:off x="806913" y="1496245"/>
            <a:ext cx="7309476" cy="908646"/>
            <a:chOff x="806913" y="1496245"/>
            <a:chExt cx="7309476" cy="908646"/>
          </a:xfrm>
        </p:grpSpPr>
        <p:grpSp>
          <p:nvGrpSpPr>
            <p:cNvPr id="101" name="Google Shape;101;p1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102" name="Google Shape;102;p1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03" name="Google Shape;103;p1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4" name="Google Shape;104;p1"/>
            <p:cNvSpPr/>
            <p:nvPr/>
          </p:nvSpPr>
          <p:spPr>
            <a:xfrm>
              <a:off x="1958101" y="1655969"/>
              <a:ext cx="6158288" cy="589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" name="Google Shape;105;p1"/>
          <p:cNvGrpSpPr/>
          <p:nvPr/>
        </p:nvGrpSpPr>
        <p:grpSpPr>
          <a:xfrm>
            <a:off x="806912" y="2594911"/>
            <a:ext cx="7309477" cy="908646"/>
            <a:chOff x="806912" y="2594911"/>
            <a:chExt cx="7309477" cy="908646"/>
          </a:xfrm>
        </p:grpSpPr>
        <p:grpSp>
          <p:nvGrpSpPr>
            <p:cNvPr id="106" name="Google Shape;106;p1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107" name="Google Shape;107;p1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08" name="Google Shape;108;p1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9" name="Google Shape;109;p1"/>
            <p:cNvSpPr/>
            <p:nvPr/>
          </p:nvSpPr>
          <p:spPr>
            <a:xfrm>
              <a:off x="1958101" y="2711037"/>
              <a:ext cx="6158288" cy="589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" name="Google Shape;110;p1"/>
          <p:cNvGrpSpPr/>
          <p:nvPr/>
        </p:nvGrpSpPr>
        <p:grpSpPr>
          <a:xfrm>
            <a:off x="806911" y="3730897"/>
            <a:ext cx="7309478" cy="908646"/>
            <a:chOff x="806911" y="3730897"/>
            <a:chExt cx="7309478" cy="908646"/>
          </a:xfrm>
        </p:grpSpPr>
        <p:grpSp>
          <p:nvGrpSpPr>
            <p:cNvPr id="111" name="Google Shape;111;p1"/>
            <p:cNvGrpSpPr/>
            <p:nvPr/>
          </p:nvGrpSpPr>
          <p:grpSpPr>
            <a:xfrm>
              <a:off x="806911" y="3730897"/>
              <a:ext cx="908647" cy="908646"/>
              <a:chOff x="947033" y="4156948"/>
              <a:chExt cx="908647" cy="908646"/>
            </a:xfrm>
          </p:grpSpPr>
          <p:sp>
            <p:nvSpPr>
              <p:cNvPr id="112" name="Google Shape;112;p1"/>
              <p:cNvSpPr/>
              <p:nvPr/>
            </p:nvSpPr>
            <p:spPr>
              <a:xfrm>
                <a:off x="947033" y="4156948"/>
                <a:ext cx="908647" cy="908646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13" name="Google Shape;113;p1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4" name="Google Shape;114;p1"/>
            <p:cNvSpPr/>
            <p:nvPr/>
          </p:nvSpPr>
          <p:spPr>
            <a:xfrm>
              <a:off x="1958100" y="3856597"/>
              <a:ext cx="6158289" cy="589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1"/>
          <p:cNvGrpSpPr/>
          <p:nvPr/>
        </p:nvGrpSpPr>
        <p:grpSpPr>
          <a:xfrm>
            <a:off x="806911" y="4829563"/>
            <a:ext cx="7309588" cy="908646"/>
            <a:chOff x="806911" y="4829563"/>
            <a:chExt cx="7309588" cy="908646"/>
          </a:xfrm>
        </p:grpSpPr>
        <p:grpSp>
          <p:nvGrpSpPr>
            <p:cNvPr id="116" name="Google Shape;116;p1"/>
            <p:cNvGrpSpPr/>
            <p:nvPr/>
          </p:nvGrpSpPr>
          <p:grpSpPr>
            <a:xfrm>
              <a:off x="806911" y="4829563"/>
              <a:ext cx="908647" cy="908646"/>
              <a:chOff x="4665644" y="4148177"/>
              <a:chExt cx="908647" cy="908646"/>
            </a:xfrm>
          </p:grpSpPr>
          <p:sp>
            <p:nvSpPr>
              <p:cNvPr id="117" name="Google Shape;117;p1"/>
              <p:cNvSpPr/>
              <p:nvPr/>
            </p:nvSpPr>
            <p:spPr>
              <a:xfrm>
                <a:off x="4665644" y="4148177"/>
                <a:ext cx="908647" cy="908646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18" name="Google Shape;118;p1"/>
              <p:cNvSpPr/>
              <p:nvPr/>
            </p:nvSpPr>
            <p:spPr>
              <a:xfrm>
                <a:off x="4979848" y="4374198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9" name="Google Shape;119;p1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0" name="Google Shape;120;p1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782" cy="1098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/>
              <a:t>Gegeven </a:t>
            </a:r>
            <a:br>
              <a:rPr lang="en-GB"/>
            </a:br>
            <a:r>
              <a:rPr lang="en-GB" sz="3200"/>
              <a:t>De afgeleide is gelijk aan</a:t>
            </a:r>
            <a:endParaRPr/>
          </a:p>
        </p:txBody>
      </p:sp>
      <p:pic>
        <p:nvPicPr>
          <p:cNvPr id="121" name="Google Shape;12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73458" y="342763"/>
            <a:ext cx="1911350" cy="687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29763" y="1655941"/>
            <a:ext cx="1539190" cy="608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96718" y="2783954"/>
            <a:ext cx="1601787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30836" y="3852638"/>
            <a:ext cx="1733550" cy="639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29762" y="4938735"/>
            <a:ext cx="1858962" cy="639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32" name="Google Shape;132;p8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" name="Google Shape;133;p8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34" name="Google Shape;134;p8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" name="Google Shape;136;p8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37" name="Google Shape;137;p8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" name="Google Shape;139;p8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40" name="Google Shape;140;p8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" name="Google Shape;142;p8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43" name="Google Shape;143;p8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4" name="Google Shape;144;p8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5" name="Google Shape;145;p8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t="-3118" b="-2498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8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8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8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8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120407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l="-1948" t="-4031" b="-8071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50" name="Google Shape;150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6" name="Google Shape;156;p9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9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" name="Google Shape;158;p9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59" name="Google Shape;159;p9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0" name="Google Shape;160;p9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" name="Google Shape;161;p9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62" name="Google Shape;162;p9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3" name="Google Shape;163;p9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" name="Google Shape;164;p9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65" name="Google Shape;165;p9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6" name="Google Shape;166;p9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" name="Google Shape;167;p9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68" name="Google Shape;168;p9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9" name="Google Shape;169;p9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" name="Google Shape;170;p9"/>
          <p:cNvSpPr/>
          <p:nvPr/>
        </p:nvSpPr>
        <p:spPr>
          <a:xfrm>
            <a:off x="4816898" y="5352772"/>
            <a:ext cx="1644548" cy="58919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9"/>
          <p:cNvSpPr/>
          <p:nvPr/>
        </p:nvSpPr>
        <p:spPr>
          <a:xfrm>
            <a:off x="6779794" y="5094239"/>
            <a:ext cx="1696384" cy="110626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9"/>
          <p:cNvSpPr txBox="1">
            <a:spLocks noGrp="1"/>
          </p:cNvSpPr>
          <p:nvPr>
            <p:ph type="title"/>
          </p:nvPr>
        </p:nvSpPr>
        <p:spPr>
          <a:xfrm>
            <a:off x="729419" y="548639"/>
            <a:ext cx="8109782" cy="2908663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l="-1948" t="-412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73" name="Google Shape;173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9"/>
          <p:cNvSpPr txBox="1"/>
          <p:nvPr/>
        </p:nvSpPr>
        <p:spPr>
          <a:xfrm>
            <a:off x="973791" y="5419799"/>
            <a:ext cx="1418734" cy="430887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9"/>
          <p:cNvSpPr txBox="1"/>
          <p:nvPr/>
        </p:nvSpPr>
        <p:spPr>
          <a:xfrm>
            <a:off x="2923567" y="5417464"/>
            <a:ext cx="1574983" cy="430887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a310bc0b3e_1_0"/>
          <p:cNvSpPr txBox="1"/>
          <p:nvPr/>
        </p:nvSpPr>
        <p:spPr>
          <a:xfrm>
            <a:off x="5685183" y="6407433"/>
            <a:ext cx="34587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/>
          </a:p>
        </p:txBody>
      </p:sp>
      <p:sp>
        <p:nvSpPr>
          <p:cNvPr id="217" name="Google Shape;217;g2a310bc0b3e_1_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en-GB" b="1"/>
            </a:br>
            <a:endParaRPr/>
          </a:p>
        </p:txBody>
      </p:sp>
      <p:sp>
        <p:nvSpPr>
          <p:cNvPr id="218" name="Google Shape;218;g2a310bc0b3e_1_0"/>
          <p:cNvSpPr txBox="1"/>
          <p:nvPr/>
        </p:nvSpPr>
        <p:spPr>
          <a:xfrm>
            <a:off x="628650" y="572530"/>
            <a:ext cx="7886700" cy="33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werkgroep diagnostische vragen van de NVvW.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33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diagnostischevragen@nvvw.nl</a:t>
            </a: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19" name="Google Shape;219;g2a310bc0b3e_1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0" name="Google Shape;220;g2a310bc0b3e_1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g2a310bc0b3e_1_0" descr="Creative Commons Attribution-ShareAlike 3.0 Unported - Wikida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g2a310bc0b3e_1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41800" y="4223450"/>
            <a:ext cx="5660400" cy="16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</Words>
  <Application>Microsoft Macintosh PowerPoint</Application>
  <PresentationFormat>Diavoorstelling (4:3)</PresentationFormat>
  <Paragraphs>57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2" baseType="lpstr">
      <vt:lpstr>Calibri</vt:lpstr>
      <vt:lpstr>Corbel</vt:lpstr>
      <vt:lpstr>Tahoma</vt:lpstr>
      <vt:lpstr>Arial</vt:lpstr>
      <vt:lpstr>Helvetica Neue</vt:lpstr>
      <vt:lpstr>Helvetica Neue Light</vt:lpstr>
      <vt:lpstr>Kantoorthema</vt:lpstr>
      <vt:lpstr>Extreme waarden </vt:lpstr>
      <vt:lpstr>Gegeven  De afgeleide is gelijk aan</vt:lpstr>
      <vt:lpstr> </vt:lpstr>
      <vt:lpstr> 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Extreme waarden </dc:title>
  <dc:creator>Mariska</dc:creator>
  <cp:lastModifiedBy>Els Franken-Durieux</cp:lastModifiedBy>
  <cp:revision>1</cp:revision>
  <dcterms:modified xsi:type="dcterms:W3CDTF">2024-04-01T18:10:19Z</dcterms:modified>
</cp:coreProperties>
</file>