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XtsUGY3ddtoUY8F+d/gYjxo+9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6B2A9-37F4-4627-876A-C5B4AC131AFA}">
  <a:tblStyle styleId="{77F6B2A9-37F4-4627-876A-C5B4AC131A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699" autoAdjust="0"/>
  </p:normalViewPr>
  <p:slideViewPr>
    <p:cSldViewPr snapToGrid="0" showGuides="1">
      <p:cViewPr varScale="1">
        <p:scale>
          <a:sx n="39" d="100"/>
          <a:sy n="39" d="100"/>
        </p:scale>
        <p:origin x="22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480" name="Google Shape;48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de </a:t>
            </a:r>
            <a:r>
              <a:rPr lang="en-GB" dirty="0" err="1"/>
              <a:t>naamgeving</a:t>
            </a:r>
            <a:r>
              <a:rPr lang="en-GB" dirty="0"/>
              <a:t> van </a:t>
            </a:r>
            <a:r>
              <a:rPr lang="en-GB" dirty="0" err="1"/>
              <a:t>carbonzuren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passen</a:t>
            </a:r>
            <a:r>
              <a:rPr lang="en-GB" dirty="0"/>
              <a:t> met </a:t>
            </a:r>
            <a:r>
              <a:rPr lang="en-GB" dirty="0" err="1"/>
              <a:t>Binas</a:t>
            </a:r>
            <a:r>
              <a:rPr lang="en-GB" dirty="0"/>
              <a:t> </a:t>
            </a:r>
            <a:r>
              <a:rPr lang="en-GB" dirty="0" err="1"/>
              <a:t>tabel</a:t>
            </a:r>
            <a:r>
              <a:rPr lang="en-GB" dirty="0"/>
              <a:t> 66D (hoe </a:t>
            </a:r>
            <a:r>
              <a:rPr lang="en-GB" dirty="0" err="1"/>
              <a:t>heet</a:t>
            </a:r>
            <a:r>
              <a:rPr lang="en-GB" dirty="0"/>
              <a:t> het </a:t>
            </a:r>
            <a:r>
              <a:rPr lang="en-GB" dirty="0" err="1"/>
              <a:t>en</a:t>
            </a:r>
            <a:r>
              <a:rPr lang="en-GB" dirty="0"/>
              <a:t> hoe </a:t>
            </a:r>
            <a:r>
              <a:rPr lang="en-GB" dirty="0" err="1"/>
              <a:t>tel</a:t>
            </a:r>
            <a:r>
              <a:rPr lang="en-GB" dirty="0"/>
              <a:t> je het mee)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dirty="0"/>
            </a:b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zuurgroep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meetelt</a:t>
            </a:r>
            <a:r>
              <a:rPr lang="en-GB" dirty="0"/>
              <a:t> in de </a:t>
            </a:r>
            <a:r>
              <a:rPr lang="en-GB" dirty="0" err="1"/>
              <a:t>stamnaam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dubbele</a:t>
            </a:r>
            <a:r>
              <a:rPr lang="en-GB" dirty="0"/>
              <a:t> binding in de </a:t>
            </a:r>
            <a:r>
              <a:rPr lang="en-GB" dirty="0" err="1"/>
              <a:t>zuurgroep</a:t>
            </a:r>
            <a:r>
              <a:rPr lang="en-GB" dirty="0"/>
              <a:t> </a:t>
            </a:r>
            <a:r>
              <a:rPr lang="en-GB" dirty="0" err="1"/>
              <a:t>benoemd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alsof</a:t>
            </a:r>
            <a:r>
              <a:rPr lang="en-GB" dirty="0"/>
              <a:t> er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dubbele</a:t>
            </a:r>
            <a:r>
              <a:rPr lang="en-GB" dirty="0"/>
              <a:t> binding in het </a:t>
            </a:r>
            <a:r>
              <a:rPr lang="en-GB" dirty="0" err="1"/>
              <a:t>koolstofskelet</a:t>
            </a:r>
            <a:r>
              <a:rPr lang="en-GB" dirty="0"/>
              <a:t> </a:t>
            </a:r>
            <a:r>
              <a:rPr lang="en-GB" dirty="0" err="1"/>
              <a:t>aanwezig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de </a:t>
            </a:r>
            <a:r>
              <a:rPr lang="en-GB" dirty="0" err="1"/>
              <a:t>zuurgroep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in de naam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E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naam </a:t>
            </a:r>
            <a:r>
              <a:rPr lang="en-GB" dirty="0" err="1"/>
              <a:t>uit</a:t>
            </a:r>
            <a:r>
              <a:rPr lang="en-GB" dirty="0"/>
              <a:t> BINAS 66D </a:t>
            </a:r>
            <a:r>
              <a:rPr lang="en-GB" dirty="0" err="1"/>
              <a:t>waarbij</a:t>
            </a:r>
            <a:r>
              <a:rPr lang="en-GB" dirty="0"/>
              <a:t> de </a:t>
            </a:r>
            <a:r>
              <a:rPr lang="en-GB" dirty="0" err="1"/>
              <a:t>carbonzuurgroep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voorvoegsel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gekozen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F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naam </a:t>
            </a:r>
            <a:r>
              <a:rPr lang="en-GB" dirty="0" err="1"/>
              <a:t>uit</a:t>
            </a:r>
            <a:r>
              <a:rPr lang="en-GB" dirty="0"/>
              <a:t> BINAS 66D </a:t>
            </a:r>
            <a:r>
              <a:rPr lang="en-GB" dirty="0" err="1"/>
              <a:t>waarbij</a:t>
            </a:r>
            <a:r>
              <a:rPr lang="en-GB" dirty="0"/>
              <a:t> de </a:t>
            </a:r>
            <a:r>
              <a:rPr lang="en-GB" dirty="0" err="1"/>
              <a:t>carbonzuurgroep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voorvoegsel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gekozen</a:t>
            </a:r>
            <a:r>
              <a:rPr lang="en-GB" dirty="0"/>
              <a:t> EN </a:t>
            </a:r>
            <a:r>
              <a:rPr lang="en-GB" dirty="0" err="1"/>
              <a:t>tellen</a:t>
            </a:r>
            <a:r>
              <a:rPr lang="en-GB" dirty="0"/>
              <a:t> de </a:t>
            </a:r>
            <a:r>
              <a:rPr lang="en-GB" dirty="0" err="1"/>
              <a:t>carbonzuurgroep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mee in de </a:t>
            </a:r>
            <a:r>
              <a:rPr lang="en-GB" dirty="0" err="1"/>
              <a:t>stamnaam</a:t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087a581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enkel</a:t>
            </a:r>
            <a:r>
              <a:rPr lang="en-GB" dirty="0"/>
              <a:t> </a:t>
            </a:r>
            <a:r>
              <a:rPr lang="en-GB" dirty="0" err="1"/>
              <a:t>fluoratoom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fluor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F</a:t>
            </a:r>
            <a:r>
              <a:rPr lang="en-GB" baseline="-25000" dirty="0"/>
              <a:t>2</a:t>
            </a:r>
            <a:r>
              <a:rPr lang="en-GB" dirty="0"/>
              <a:t> is;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vergeten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waterstofatoom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vervangen</a:t>
            </a:r>
            <a:r>
              <a:rPr lang="en-GB" dirty="0"/>
              <a:t>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fluoratoom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fluormolecuul</a:t>
            </a:r>
            <a:r>
              <a:rPr lang="en-GB" dirty="0"/>
              <a:t>. fluor </a:t>
            </a:r>
            <a:r>
              <a:rPr lang="en-GB" dirty="0" err="1"/>
              <a:t>als</a:t>
            </a:r>
            <a:r>
              <a:rPr lang="en-GB" dirty="0"/>
              <a:t> element is F</a:t>
            </a:r>
            <a:r>
              <a:rPr lang="en-GB" baseline="-25000" dirty="0"/>
              <a:t>2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b="0" dirty="0" err="1"/>
              <a:t>leerlingen</a:t>
            </a:r>
            <a:r>
              <a:rPr lang="en-GB" b="0" dirty="0"/>
              <a:t> </a:t>
            </a:r>
            <a:r>
              <a:rPr lang="en-GB" b="0" dirty="0" err="1"/>
              <a:t>denken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waterstofatoom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vervangen</a:t>
            </a:r>
            <a:r>
              <a:rPr lang="en-GB" dirty="0"/>
              <a:t>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fluoratoom</a:t>
            </a:r>
            <a:r>
              <a:rPr lang="en-GB" dirty="0"/>
              <a:t>,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 B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over het </a:t>
            </a:r>
            <a:r>
              <a:rPr lang="en-GB" dirty="0" err="1"/>
              <a:t>hoofd</a:t>
            </a:r>
            <a:r>
              <a:rPr lang="en-GB" dirty="0"/>
              <a:t> </a:t>
            </a:r>
            <a:r>
              <a:rPr lang="en-GB" dirty="0" err="1"/>
              <a:t>gezien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b="0" dirty="0" err="1"/>
              <a:t>leerlingen</a:t>
            </a:r>
            <a:r>
              <a:rPr lang="en-GB" b="0" dirty="0"/>
              <a:t> </a:t>
            </a:r>
            <a:r>
              <a:rPr lang="en-GB" b="0" dirty="0" err="1"/>
              <a:t>denken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</a:t>
            </a:r>
            <a:r>
              <a:rPr lang="en-GB" dirty="0" err="1"/>
              <a:t>omdat</a:t>
            </a:r>
            <a:r>
              <a:rPr lang="en-GB" dirty="0"/>
              <a:t> fluor </a:t>
            </a:r>
            <a:r>
              <a:rPr lang="en-GB" dirty="0" err="1"/>
              <a:t>als</a:t>
            </a:r>
            <a:r>
              <a:rPr lang="en-GB" dirty="0"/>
              <a:t> element </a:t>
            </a:r>
            <a:r>
              <a:rPr lang="en-GB" dirty="0" err="1"/>
              <a:t>voorkomt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twee-</a:t>
            </a:r>
            <a:r>
              <a:rPr lang="en-GB" dirty="0" err="1"/>
              <a:t>atomig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fluor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F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voorkomt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b="0" dirty="0" err="1"/>
              <a:t>leerlingen</a:t>
            </a:r>
            <a:r>
              <a:rPr lang="en-GB" b="0" dirty="0"/>
              <a:t> </a:t>
            </a:r>
            <a:r>
              <a:rPr lang="en-GB" b="0" dirty="0" err="1"/>
              <a:t>denken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</a:t>
            </a:r>
            <a:r>
              <a:rPr lang="en-GB" dirty="0"/>
              <a:t>de </a:t>
            </a:r>
            <a:r>
              <a:rPr lang="en-GB" dirty="0" err="1"/>
              <a:t>formules</a:t>
            </a:r>
            <a:r>
              <a:rPr lang="en-GB" dirty="0"/>
              <a:t> van </a:t>
            </a:r>
            <a:r>
              <a:rPr lang="en-GB" dirty="0" err="1"/>
              <a:t>methaan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fluor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samengevoegd</a:t>
            </a:r>
            <a:r>
              <a:rPr lang="en-GB" dirty="0"/>
              <a:t>,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houden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rekening</a:t>
            </a:r>
            <a:r>
              <a:rPr lang="en-GB" dirty="0"/>
              <a:t> met de </a:t>
            </a:r>
            <a:r>
              <a:rPr lang="en-GB" dirty="0" err="1"/>
              <a:t>covalentie</a:t>
            </a:r>
            <a:r>
              <a:rPr lang="en-GB" dirty="0"/>
              <a:t> van 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E </a:t>
            </a:r>
            <a:r>
              <a:rPr lang="en-GB" b="0" dirty="0" err="1"/>
              <a:t>leerlingen</a:t>
            </a:r>
            <a:r>
              <a:rPr lang="en-GB" b="0" dirty="0"/>
              <a:t> </a:t>
            </a:r>
            <a:r>
              <a:rPr lang="en-GB" b="0" dirty="0" err="1"/>
              <a:t>denken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 </a:t>
            </a:r>
            <a:r>
              <a:rPr lang="en-GB" dirty="0" err="1"/>
              <a:t>dit</a:t>
            </a:r>
            <a:r>
              <a:rPr lang="en-GB" dirty="0"/>
              <a:t> is de </a:t>
            </a:r>
            <a:r>
              <a:rPr lang="en-GB" dirty="0" err="1"/>
              <a:t>formule</a:t>
            </a:r>
            <a:r>
              <a:rPr lang="en-GB" dirty="0"/>
              <a:t> van </a:t>
            </a:r>
            <a:r>
              <a:rPr lang="en-GB" dirty="0" err="1"/>
              <a:t>difluormethaan</a:t>
            </a:r>
            <a:r>
              <a:rPr lang="en-GB" dirty="0"/>
              <a:t>,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fluor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F</a:t>
            </a:r>
            <a:r>
              <a:rPr lang="en-GB" baseline="-25000" dirty="0"/>
              <a:t>2</a:t>
            </a:r>
            <a:r>
              <a:rPr lang="en-GB" dirty="0"/>
              <a:t>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</a:t>
            </a:r>
            <a:r>
              <a:rPr lang="en-GB" baseline="-25000" dirty="0"/>
              <a:t>2</a:t>
            </a:r>
            <a:r>
              <a:rPr lang="en-GB" dirty="0"/>
              <a:t>) </a:t>
            </a:r>
            <a:r>
              <a:rPr lang="en-GB" dirty="0" err="1"/>
              <a:t>voorkomt</a:t>
            </a:r>
            <a:r>
              <a:rPr lang="en-GB" dirty="0"/>
              <a:t> is </a:t>
            </a:r>
            <a:r>
              <a:rPr lang="en-GB" dirty="0" err="1"/>
              <a:t>dit</a:t>
            </a:r>
            <a:r>
              <a:rPr lang="en-GB" dirty="0"/>
              <a:t> de </a:t>
            </a:r>
            <a:r>
              <a:rPr lang="en-GB" dirty="0" err="1"/>
              <a:t>molecuulformule</a:t>
            </a:r>
            <a:r>
              <a:rPr lang="en-GB" dirty="0"/>
              <a:t> die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genoemd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3" name="Google Shape;293;g24087a581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087a581a3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fouten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naamgeving</a:t>
            </a:r>
            <a:r>
              <a:rPr lang="en-GB" dirty="0"/>
              <a:t>, </a:t>
            </a:r>
            <a:r>
              <a:rPr lang="en-GB" dirty="0" err="1"/>
              <a:t>omdat</a:t>
            </a:r>
            <a:r>
              <a:rPr lang="en-GB" dirty="0"/>
              <a:t> </a:t>
            </a:r>
            <a:r>
              <a:rPr lang="en-GB" dirty="0" err="1"/>
              <a:t>voorkennis</a:t>
            </a:r>
            <a:r>
              <a:rPr lang="en-GB" dirty="0"/>
              <a:t> in de </a:t>
            </a:r>
            <a:r>
              <a:rPr lang="en-GB" dirty="0" err="1"/>
              <a:t>weg</a:t>
            </a:r>
            <a:r>
              <a:rPr lang="en-GB" dirty="0"/>
              <a:t> zit.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atoomsoort</a:t>
            </a:r>
            <a:r>
              <a:rPr lang="en-GB" dirty="0"/>
              <a:t> broom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Br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weergegeven</a:t>
            </a:r>
            <a:r>
              <a:rPr lang="en-GB" dirty="0"/>
              <a:t>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telwoord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“</a:t>
            </a:r>
            <a:r>
              <a:rPr lang="en-GB" dirty="0" err="1"/>
              <a:t>methaan</a:t>
            </a:r>
            <a:r>
              <a:rPr lang="en-GB" dirty="0"/>
              <a:t>” </a:t>
            </a:r>
            <a:r>
              <a:rPr lang="en-GB" dirty="0" err="1"/>
              <a:t>alsof</a:t>
            </a:r>
            <a:r>
              <a:rPr lang="en-GB" dirty="0"/>
              <a:t> het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atoomsoort</a:t>
            </a:r>
            <a:r>
              <a:rPr lang="en-GB" dirty="0"/>
              <a:t> is,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verbinding</a:t>
            </a:r>
            <a:r>
              <a:rPr lang="en-GB" dirty="0"/>
              <a:t> </a:t>
            </a:r>
            <a:r>
              <a:rPr lang="en-GB" dirty="0" err="1"/>
              <a:t>methaan</a:t>
            </a:r>
            <a:r>
              <a:rPr lang="en-GB" dirty="0"/>
              <a:t>-twee-</a:t>
            </a:r>
            <a:r>
              <a:rPr lang="en-GB" dirty="0" err="1"/>
              <a:t>broomatomen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moleculaire</a:t>
            </a:r>
            <a:r>
              <a:rPr lang="en-GB" dirty="0"/>
              <a:t> </a:t>
            </a:r>
            <a:r>
              <a:rPr lang="en-GB" dirty="0" err="1"/>
              <a:t>stoffen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gokken</a:t>
            </a:r>
            <a:r>
              <a:rPr lang="en-GB" dirty="0"/>
              <a:t> op </a:t>
            </a:r>
            <a:r>
              <a:rPr lang="en-GB" dirty="0" err="1"/>
              <a:t>grond</a:t>
            </a:r>
            <a:r>
              <a:rPr lang="en-GB" dirty="0"/>
              <a:t> van BINAS 66D </a:t>
            </a:r>
            <a:r>
              <a:rPr lang="en-GB" dirty="0" err="1"/>
              <a:t>zonder</a:t>
            </a:r>
            <a:r>
              <a:rPr lang="en-GB" dirty="0"/>
              <a:t> de </a:t>
            </a:r>
            <a:r>
              <a:rPr lang="en-GB" dirty="0" err="1"/>
              <a:t>systematische</a:t>
            </a:r>
            <a:r>
              <a:rPr lang="en-GB" dirty="0"/>
              <a:t> regels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passen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20" name="Google Shape;320;g24087a581a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087a581a3_3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interpreteren</a:t>
            </a:r>
            <a:r>
              <a:rPr lang="en-GB" dirty="0"/>
              <a:t> de </a:t>
            </a:r>
            <a:r>
              <a:rPr lang="en-GB" dirty="0" err="1"/>
              <a:t>definitie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isomeer</a:t>
            </a:r>
            <a:r>
              <a:rPr lang="en-GB" dirty="0"/>
              <a:t>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zijketen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oplevert</a:t>
            </a:r>
            <a:r>
              <a:rPr lang="en-GB" dirty="0"/>
              <a:t>, </a:t>
            </a:r>
            <a:r>
              <a:rPr lang="en-GB" dirty="0" err="1"/>
              <a:t>iets</a:t>
            </a:r>
            <a:r>
              <a:rPr lang="en-GB" dirty="0"/>
              <a:t> is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isomeer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het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stamnaam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,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hoek</a:t>
            </a:r>
            <a:r>
              <a:rPr lang="en-GB" dirty="0"/>
              <a:t> om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getekend</a:t>
            </a:r>
            <a:r>
              <a:rPr lang="en-GB" dirty="0"/>
              <a:t> het </a:t>
            </a:r>
            <a:r>
              <a:rPr lang="en-GB" dirty="0" err="1"/>
              <a:t>een</a:t>
            </a:r>
            <a:r>
              <a:rPr lang="en-GB" dirty="0"/>
              <a:t> heel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zijketen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oplevertiets</a:t>
            </a:r>
            <a:r>
              <a:rPr lang="en-GB" dirty="0"/>
              <a:t> is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isomeer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het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stamnaam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zijketen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oplevertiets</a:t>
            </a:r>
            <a:r>
              <a:rPr lang="en-GB" dirty="0"/>
              <a:t> is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isomeer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het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stamnaam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,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44" name="Google Shape;344;g24087a581a3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087a581a3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vergissen</a:t>
            </a:r>
            <a:r>
              <a:rPr lang="en-GB" dirty="0"/>
              <a:t> </a:t>
            </a:r>
            <a:r>
              <a:rPr lang="en-GB" dirty="0" err="1"/>
              <a:t>zich</a:t>
            </a:r>
            <a:r>
              <a:rPr lang="en-GB" dirty="0"/>
              <a:t> in de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notatie</a:t>
            </a:r>
            <a:r>
              <a:rPr lang="en-GB" dirty="0"/>
              <a:t> van de -OH </a:t>
            </a:r>
            <a:r>
              <a:rPr lang="en-GB" dirty="0" err="1"/>
              <a:t>groep</a:t>
            </a:r>
            <a:r>
              <a:rPr lang="en-GB" dirty="0"/>
              <a:t>. Alleen </a:t>
            </a:r>
            <a:r>
              <a:rPr lang="en-GB" dirty="0" err="1"/>
              <a:t>als</a:t>
            </a:r>
            <a:r>
              <a:rPr lang="en-GB" dirty="0"/>
              <a:t> de -H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C-</a:t>
            </a:r>
            <a:r>
              <a:rPr lang="en-GB" dirty="0" err="1"/>
              <a:t>atoom</a:t>
            </a:r>
            <a:r>
              <a:rPr lang="en-GB" dirty="0"/>
              <a:t> zit, mag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atoombinding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getekend</a:t>
            </a:r>
            <a:r>
              <a:rPr lang="en-GB" dirty="0"/>
              <a:t>; </a:t>
            </a:r>
            <a:r>
              <a:rPr lang="en-GB" dirty="0" err="1"/>
              <a:t>als</a:t>
            </a:r>
            <a:r>
              <a:rPr lang="en-GB" dirty="0"/>
              <a:t> de -H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atoom</a:t>
            </a:r>
            <a:r>
              <a:rPr lang="en-GB" dirty="0"/>
              <a:t> zit, mag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. </a:t>
            </a:r>
            <a:r>
              <a:rPr lang="en-GB" dirty="0" err="1"/>
              <a:t>Zie</a:t>
            </a:r>
            <a:r>
              <a:rPr lang="en-GB" dirty="0"/>
              <a:t> syllabus. LET OP: </a:t>
            </a:r>
            <a:r>
              <a:rPr lang="en-GB" dirty="0" err="1"/>
              <a:t>uitzondering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aldehyden</a:t>
            </a:r>
            <a:r>
              <a:rPr lang="en-GB" dirty="0"/>
              <a:t>, </a:t>
            </a:r>
            <a:r>
              <a:rPr lang="en-GB" dirty="0" err="1"/>
              <a:t>daar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de -H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uitgeschreven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voorkomende</a:t>
            </a:r>
            <a:r>
              <a:rPr lang="en-GB" dirty="0"/>
              <a:t> </a:t>
            </a:r>
            <a:r>
              <a:rPr lang="en-GB" dirty="0" err="1"/>
              <a:t>verwarring</a:t>
            </a:r>
            <a:r>
              <a:rPr lang="en-GB" dirty="0"/>
              <a:t> met methanol, de </a:t>
            </a:r>
            <a:r>
              <a:rPr lang="en-GB" dirty="0" err="1"/>
              <a:t>laatste</a:t>
            </a:r>
            <a:r>
              <a:rPr lang="en-GB" dirty="0"/>
              <a:t> C </a:t>
            </a:r>
            <a:r>
              <a:rPr lang="en-GB" dirty="0" err="1"/>
              <a:t>heeft</a:t>
            </a:r>
            <a:r>
              <a:rPr lang="en-GB" dirty="0"/>
              <a:t> 5 </a:t>
            </a:r>
            <a:r>
              <a:rPr lang="en-GB" dirty="0" err="1"/>
              <a:t>atoombindingen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O- </a:t>
            </a:r>
            <a:r>
              <a:rPr lang="en-GB" dirty="0" err="1"/>
              <a:t>ipv</a:t>
            </a:r>
            <a:r>
              <a:rPr lang="en-GB" dirty="0"/>
              <a:t> OH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OH-</a:t>
            </a:r>
            <a:r>
              <a:rPr lang="en-GB" dirty="0" err="1"/>
              <a:t>groep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 om, </a:t>
            </a:r>
            <a:r>
              <a:rPr lang="en-GB" dirty="0" err="1"/>
              <a:t>waardoor</a:t>
            </a:r>
            <a:r>
              <a:rPr lang="en-GB" dirty="0"/>
              <a:t> </a:t>
            </a:r>
            <a:r>
              <a:rPr lang="en-GB" dirty="0" err="1"/>
              <a:t>covalentie</a:t>
            </a:r>
            <a:r>
              <a:rPr lang="en-GB" dirty="0"/>
              <a:t> van O </a:t>
            </a:r>
            <a:r>
              <a:rPr lang="en-GB" dirty="0" err="1"/>
              <a:t>en</a:t>
            </a:r>
            <a:r>
              <a:rPr lang="en-GB" dirty="0"/>
              <a:t> H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aangegeven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7" name="Google Shape;367;g24087a581a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087a581a3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met </a:t>
            </a:r>
            <a:r>
              <a:rPr lang="en-GB" dirty="0" err="1"/>
              <a:t>substitutie</a:t>
            </a:r>
            <a:r>
              <a:rPr lang="en-GB" dirty="0"/>
              <a:t>.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alkeen</a:t>
            </a:r>
            <a:r>
              <a:rPr lang="en-GB" dirty="0"/>
              <a:t> </a:t>
            </a:r>
            <a:r>
              <a:rPr lang="en-GB" dirty="0" err="1"/>
              <a:t>betrokken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slechts</a:t>
            </a:r>
            <a:r>
              <a:rPr lang="en-GB" dirty="0"/>
              <a:t> 1 </a:t>
            </a:r>
            <a:r>
              <a:rPr lang="en-GB" dirty="0" err="1"/>
              <a:t>reactieproduct</a:t>
            </a:r>
            <a:r>
              <a:rPr lang="en-GB" dirty="0"/>
              <a:t>.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substitutie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waterstofhalogenide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substitutie</a:t>
            </a:r>
            <a:r>
              <a:rPr lang="en-GB" dirty="0"/>
              <a:t> door </a:t>
            </a:r>
            <a:r>
              <a:rPr lang="en-GB" dirty="0" err="1"/>
              <a:t>elkaar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i="0" dirty="0" err="1"/>
              <a:t>deze</a:t>
            </a:r>
            <a:r>
              <a:rPr lang="en-GB" i="0" dirty="0"/>
              <a:t> </a:t>
            </a:r>
            <a:r>
              <a:rPr lang="en-GB" i="0" dirty="0" err="1"/>
              <a:t>vergelijking</a:t>
            </a:r>
            <a:r>
              <a:rPr lang="en-GB" i="0" dirty="0"/>
              <a:t> is </a:t>
            </a:r>
            <a:r>
              <a:rPr lang="en-GB" i="0" dirty="0" err="1"/>
              <a:t>niet</a:t>
            </a:r>
            <a:r>
              <a:rPr lang="en-GB" i="0" dirty="0"/>
              <a:t> </a:t>
            </a:r>
            <a:r>
              <a:rPr lang="en-GB" i="0" dirty="0" err="1"/>
              <a:t>kloppend</a:t>
            </a:r>
            <a:r>
              <a:rPr lang="en-GB" i="0" dirty="0"/>
              <a:t>, </a:t>
            </a:r>
            <a:r>
              <a:rPr lang="en-GB" i="0" dirty="0" err="1"/>
              <a:t>bevat</a:t>
            </a:r>
            <a:r>
              <a:rPr lang="en-GB" i="0" dirty="0"/>
              <a:t> </a:t>
            </a:r>
            <a:r>
              <a:rPr lang="en-GB" i="0" dirty="0" err="1"/>
              <a:t>wel</a:t>
            </a:r>
            <a:r>
              <a:rPr lang="en-GB" i="0" dirty="0"/>
              <a:t> de </a:t>
            </a:r>
            <a:r>
              <a:rPr lang="en-GB" i="0" dirty="0" err="1"/>
              <a:t>juiste</a:t>
            </a:r>
            <a:r>
              <a:rPr lang="en-GB" i="0" dirty="0"/>
              <a:t> </a:t>
            </a:r>
            <a:r>
              <a:rPr lang="en-GB" i="0" dirty="0" err="1"/>
              <a:t>stoffen</a:t>
            </a: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substitutiereactie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halogeen</a:t>
            </a:r>
            <a:r>
              <a:rPr lang="en-GB" dirty="0"/>
              <a:t>, is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gemaakte</a:t>
            </a:r>
            <a:r>
              <a:rPr lang="en-GB" dirty="0"/>
              <a:t> </a:t>
            </a:r>
            <a:r>
              <a:rPr lang="en-GB" dirty="0" err="1"/>
              <a:t>fout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90" name="Google Shape;390;g24087a581a3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087a581a3_3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met </a:t>
            </a:r>
            <a:r>
              <a:rPr lang="en-GB" dirty="0" err="1"/>
              <a:t>substitutie</a:t>
            </a:r>
            <a:r>
              <a:rPr lang="en-GB" dirty="0"/>
              <a:t>.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alkeen</a:t>
            </a:r>
            <a:r>
              <a:rPr lang="en-GB" dirty="0"/>
              <a:t> </a:t>
            </a:r>
            <a:r>
              <a:rPr lang="en-GB" dirty="0" err="1"/>
              <a:t>betrokken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slechts</a:t>
            </a:r>
            <a:r>
              <a:rPr lang="en-GB" dirty="0"/>
              <a:t> 1 </a:t>
            </a:r>
            <a:r>
              <a:rPr lang="en-GB" dirty="0" err="1"/>
              <a:t>reactieproduct</a:t>
            </a:r>
            <a:r>
              <a:rPr lang="en-GB" dirty="0"/>
              <a:t>.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substitutie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waterstofhalogenide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waterstofatomen</a:t>
            </a:r>
            <a:r>
              <a:rPr lang="en-GB" dirty="0"/>
              <a:t> </a:t>
            </a:r>
            <a:r>
              <a:rPr lang="en-GB" dirty="0" err="1"/>
              <a:t>vrijkomen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H</a:t>
            </a:r>
            <a:r>
              <a:rPr lang="en-GB" baseline="-25000" dirty="0"/>
              <a:t>2</a:t>
            </a:r>
            <a:r>
              <a:rPr lang="en-GB" dirty="0"/>
              <a:t>; </a:t>
            </a:r>
            <a:r>
              <a:rPr lang="en-GB" dirty="0" err="1"/>
              <a:t>lijkt</a:t>
            </a:r>
            <a:r>
              <a:rPr lang="en-GB" dirty="0"/>
              <a:t> heel erg op de </a:t>
            </a:r>
            <a:r>
              <a:rPr lang="en-GB" dirty="0" err="1"/>
              <a:t>substitutie</a:t>
            </a:r>
            <a:r>
              <a:rPr lang="en-GB" dirty="0"/>
              <a:t>,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door </a:t>
            </a:r>
            <a:r>
              <a:rPr lang="en-GB" dirty="0" err="1"/>
              <a:t>elkaar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substitutie</a:t>
            </a:r>
            <a:r>
              <a:rPr lang="en-GB" dirty="0"/>
              <a:t> met </a:t>
            </a:r>
            <a:r>
              <a:rPr lang="en-GB" dirty="0" err="1"/>
              <a:t>additie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b="0" dirty="0" err="1"/>
              <a:t>leerlingen</a:t>
            </a:r>
            <a:r>
              <a:rPr lang="en-GB" b="0" dirty="0"/>
              <a:t> </a:t>
            </a:r>
            <a:r>
              <a:rPr lang="en-GB" b="0" dirty="0" err="1"/>
              <a:t>denken</a:t>
            </a:r>
            <a:r>
              <a:rPr lang="en-GB" b="0" dirty="0"/>
              <a:t> </a:t>
            </a:r>
            <a:r>
              <a:rPr lang="en-GB" b="0" dirty="0" err="1"/>
              <a:t>als</a:t>
            </a:r>
            <a:r>
              <a:rPr lang="en-GB" b="0" dirty="0"/>
              <a:t> er </a:t>
            </a:r>
            <a:r>
              <a:rPr lang="en-GB" b="0" dirty="0" err="1"/>
              <a:t>een</a:t>
            </a:r>
            <a:r>
              <a:rPr lang="en-GB" b="0" dirty="0"/>
              <a:t> product </a:t>
            </a:r>
            <a:r>
              <a:rPr lang="en-GB" b="0" dirty="0" err="1"/>
              <a:t>ontstaat</a:t>
            </a:r>
            <a:r>
              <a:rPr lang="en-GB" b="0" dirty="0"/>
              <a:t> </a:t>
            </a:r>
            <a:r>
              <a:rPr lang="en-GB" b="0" dirty="0" err="1"/>
              <a:t>uit</a:t>
            </a:r>
            <a:r>
              <a:rPr lang="en-GB" b="0" dirty="0"/>
              <a:t> twee </a:t>
            </a:r>
            <a:r>
              <a:rPr lang="en-GB" b="0" dirty="0" err="1"/>
              <a:t>beginstoffen</a:t>
            </a:r>
            <a:r>
              <a:rPr lang="en-GB" b="0" dirty="0"/>
              <a:t> het </a:t>
            </a:r>
            <a:r>
              <a:rPr lang="en-GB" b="0" dirty="0" err="1"/>
              <a:t>altijd</a:t>
            </a:r>
            <a:r>
              <a:rPr lang="en-GB" b="0" dirty="0"/>
              <a:t> </a:t>
            </a:r>
            <a:r>
              <a:rPr lang="en-GB" b="0" dirty="0" err="1"/>
              <a:t>additie</a:t>
            </a:r>
            <a:r>
              <a:rPr lang="en-GB" b="0" dirty="0"/>
              <a:t> is. </a:t>
            </a:r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additie</a:t>
            </a:r>
            <a:r>
              <a:rPr lang="en-GB" dirty="0"/>
              <a:t> (</a:t>
            </a:r>
            <a:r>
              <a:rPr lang="en-GB" dirty="0" err="1"/>
              <a:t>als</a:t>
            </a:r>
            <a:r>
              <a:rPr lang="en-GB" dirty="0"/>
              <a:t> in: het </a:t>
            </a:r>
            <a:r>
              <a:rPr lang="en-GB" dirty="0" err="1"/>
              <a:t>lijkt</a:t>
            </a:r>
            <a:r>
              <a:rPr lang="en-GB" dirty="0"/>
              <a:t> op twee </a:t>
            </a:r>
            <a:r>
              <a:rPr lang="en-GB" dirty="0" err="1"/>
              <a:t>beginstoffen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eindproduct</a:t>
            </a:r>
            <a:r>
              <a:rPr lang="en-GB" dirty="0"/>
              <a:t>), er is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alkeen</a:t>
            </a:r>
            <a:r>
              <a:rPr lang="en-GB" dirty="0"/>
              <a:t> maar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alkaan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zo </a:t>
            </a:r>
            <a:r>
              <a:rPr lang="en-GB" dirty="0" err="1"/>
              <a:t>worden</a:t>
            </a:r>
            <a:r>
              <a:rPr lang="en-GB" dirty="0"/>
              <a:t> de </a:t>
            </a:r>
            <a:r>
              <a:rPr lang="en-GB" dirty="0" err="1"/>
              <a:t>molecuulformules</a:t>
            </a:r>
            <a:r>
              <a:rPr lang="en-GB" dirty="0"/>
              <a:t> </a:t>
            </a:r>
            <a:r>
              <a:rPr lang="en-GB" dirty="0" err="1"/>
              <a:t>fout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3" name="Google Shape;413;g24087a581a3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087a581a3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vergissen</a:t>
            </a:r>
            <a:r>
              <a:rPr lang="en-GB" dirty="0"/>
              <a:t> </a:t>
            </a:r>
            <a:r>
              <a:rPr lang="en-GB" dirty="0" err="1"/>
              <a:t>zich</a:t>
            </a:r>
            <a:r>
              <a:rPr lang="en-GB" dirty="0"/>
              <a:t> in de </a:t>
            </a:r>
            <a:r>
              <a:rPr lang="en-GB" dirty="0" err="1"/>
              <a:t>plaatsing</a:t>
            </a:r>
            <a:r>
              <a:rPr lang="en-GB" dirty="0"/>
              <a:t> van de -H </a:t>
            </a:r>
            <a:r>
              <a:rPr lang="en-GB" dirty="0" err="1"/>
              <a:t>en</a:t>
            </a:r>
            <a:r>
              <a:rPr lang="en-GB" dirty="0"/>
              <a:t> -OH in de </a:t>
            </a:r>
            <a:r>
              <a:rPr lang="en-GB" dirty="0" err="1"/>
              <a:t>estergroep</a:t>
            </a:r>
            <a:r>
              <a:rPr lang="en-GB" dirty="0"/>
              <a:t>, de </a:t>
            </a:r>
            <a:r>
              <a:rPr lang="en-GB" dirty="0" err="1"/>
              <a:t>estergroep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 </a:t>
            </a:r>
            <a:r>
              <a:rPr lang="en-GB" dirty="0" err="1"/>
              <a:t>gelinkt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zuurgroep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reactieproduct</a:t>
            </a:r>
            <a:r>
              <a:rPr lang="en-GB" dirty="0"/>
              <a:t> (COMM: </a:t>
            </a:r>
            <a:r>
              <a:rPr lang="en-GB" dirty="0" err="1"/>
              <a:t>Misschien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ipv</a:t>
            </a:r>
            <a:r>
              <a:rPr lang="en-GB" dirty="0"/>
              <a:t> in </a:t>
            </a:r>
            <a:r>
              <a:rPr lang="en-GB" dirty="0" err="1"/>
              <a:t>ieder</a:t>
            </a:r>
            <a:r>
              <a:rPr lang="en-GB" dirty="0"/>
              <a:t> </a:t>
            </a:r>
            <a:r>
              <a:rPr lang="en-GB" dirty="0" err="1"/>
              <a:t>geval</a:t>
            </a:r>
            <a:r>
              <a:rPr lang="en-GB" dirty="0"/>
              <a:t>?)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hydrolyse is water </a:t>
            </a:r>
            <a:r>
              <a:rPr lang="en-GB" dirty="0" err="1"/>
              <a:t>beginstof</a:t>
            </a:r>
            <a:r>
              <a:rPr lang="en-GB" dirty="0"/>
              <a:t> is </a:t>
            </a:r>
            <a:r>
              <a:rPr lang="en-GB" dirty="0" err="1"/>
              <a:t>en</a:t>
            </a:r>
            <a:r>
              <a:rPr lang="en-GB" dirty="0"/>
              <a:t> 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reactieproduct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-om </a:t>
            </a:r>
            <a:r>
              <a:rPr lang="en-GB" dirty="0" err="1"/>
              <a:t>gehydrolyseerd</a:t>
            </a:r>
            <a:r>
              <a:rPr lang="en-GB" dirty="0"/>
              <a:t>,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gokken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omdat</a:t>
            </a:r>
            <a:r>
              <a:rPr lang="en-GB" dirty="0"/>
              <a:t> het </a:t>
            </a:r>
            <a:r>
              <a:rPr lang="en-GB" dirty="0" err="1"/>
              <a:t>bekend</a:t>
            </a:r>
            <a:r>
              <a:rPr lang="en-GB" dirty="0"/>
              <a:t> </a:t>
            </a:r>
            <a:r>
              <a:rPr lang="en-GB" dirty="0" err="1"/>
              <a:t>voorkomt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-om </a:t>
            </a:r>
            <a:r>
              <a:rPr lang="en-GB" dirty="0" err="1"/>
              <a:t>gehydrolyseerd</a:t>
            </a:r>
            <a:r>
              <a:rPr lang="en-GB" dirty="0"/>
              <a:t>,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gokken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omdat</a:t>
            </a:r>
            <a:r>
              <a:rPr lang="en-GB" dirty="0"/>
              <a:t> het </a:t>
            </a:r>
            <a:r>
              <a:rPr lang="en-GB" dirty="0" err="1"/>
              <a:t>bekend</a:t>
            </a:r>
            <a:r>
              <a:rPr lang="en-GB" dirty="0"/>
              <a:t> </a:t>
            </a:r>
            <a:r>
              <a:rPr lang="en-GB" dirty="0" err="1"/>
              <a:t>voorkomt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36" name="Google Shape;436;g24087a581a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087a581a3_0_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4087a581a3_0_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4087a581a3_0_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4087a581a3_0_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24087a581a3_0_22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087a581a3_0_22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4087a581a3_0_22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24087a581a3_0_22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087a581a3_0_31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4087a581a3_0_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4087a581a3_0_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4087a581a3_0_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4087a581a3_0_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24087a581a3_0_31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4087a581a3_0_31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4087a581a3_0_31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4087a581a3_0_31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087a581a3_0_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4087a581a3_0_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4087a581a3_0_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4087a581a3_0_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24087a581a3_0_41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{77F6B2A9-37F4-4627-876A-C5B4AC131AFA}</a:tableStyleId>
              </a:tblPr>
              <a:tblGrid>
                <a:gridCol w="10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Google Shape;109;g24087a581a3_0_41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4087a581a3_0_41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4087a581a3_0_41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4087a581a3_0_41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4087a581a3_0_41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24087a581a3_0_41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{77F6B2A9-37F4-4627-876A-C5B4AC131AFA}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g24087a581a3_0_41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{77F6B2A9-37F4-4627-876A-C5B4AC131AFA}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g24087a581a3_0_41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{77F6B2A9-37F4-4627-876A-C5B4AC131AFA}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g24087a581a3_0_41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{77F6B2A9-37F4-4627-876A-C5B4AC131AFA}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agnostischevragen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agnostischevragen.n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Diagnostische vragen scheikunde</a:t>
            </a:r>
            <a:br>
              <a:rPr lang="en-GB" sz="5400" b="1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koolstofchemie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2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8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484" name="Google Shape;484;p28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87" name="Google Shape;487;p28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64" name="Google Shape;264;p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65" name="Google Shape;265;p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68" name="Google Shape;268;p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71" name="Google Shape;271;p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74" name="Google Shape;274;p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4"/>
          <p:cNvSpPr/>
          <p:nvPr/>
        </p:nvSpPr>
        <p:spPr>
          <a:xfrm>
            <a:off x="1958101" y="1655975"/>
            <a:ext cx="2577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Propaanzuur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Buteenzuur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1958100" y="3850175"/>
            <a:ext cx="2661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Butaanzuur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958099" y="4989325"/>
            <a:ext cx="2230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Buteen-1-ol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 txBox="1">
            <a:spLocks noGrp="1"/>
          </p:cNvSpPr>
          <p:nvPr>
            <p:ph type="title"/>
          </p:nvPr>
        </p:nvSpPr>
        <p:spPr>
          <a:xfrm>
            <a:off x="729419" y="196228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GB" sz="3200" dirty="0"/>
              <a:t>1. Wat is de naam van </a:t>
            </a:r>
            <a:endParaRPr sz="3200" dirty="0"/>
          </a:p>
        </p:txBody>
      </p:sp>
      <p:pic>
        <p:nvPicPr>
          <p:cNvPr id="281" name="Google Shape;2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050" y="1058576"/>
            <a:ext cx="4608951" cy="2243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4757451" y="3690429"/>
            <a:ext cx="908700" cy="908700"/>
            <a:chOff x="4665644" y="2362454"/>
            <a:chExt cx="908700" cy="908700"/>
          </a:xfrm>
        </p:grpSpPr>
        <p:sp>
          <p:nvSpPr>
            <p:cNvPr id="283" name="Google Shape;283;p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979847" y="2546412"/>
              <a:ext cx="356400" cy="51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85" name="Google Shape;285;p4"/>
          <p:cNvGrpSpPr/>
          <p:nvPr/>
        </p:nvGrpSpPr>
        <p:grpSpPr>
          <a:xfrm>
            <a:off x="4757451" y="4987948"/>
            <a:ext cx="908700" cy="908700"/>
            <a:chOff x="4665644" y="2362454"/>
            <a:chExt cx="908700" cy="908700"/>
          </a:xfrm>
        </p:grpSpPr>
        <p:sp>
          <p:nvSpPr>
            <p:cNvPr id="286" name="Google Shape;286;p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979847" y="2546412"/>
              <a:ext cx="356400" cy="51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8" name="Google Shape;288;p4"/>
          <p:cNvSpPr/>
          <p:nvPr/>
        </p:nvSpPr>
        <p:spPr>
          <a:xfrm>
            <a:off x="5804425" y="5085075"/>
            <a:ext cx="31173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Carboxypropaan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5804425" y="3850175"/>
            <a:ext cx="311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Carboxybutaan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">
            <a:hlinkClick r:id="rId4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087a581a3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96" name="Google Shape;296;g24087a581a3_0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97" name="Google Shape;297;g24087a581a3_0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Google Shape;298;g24087a581a3_0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24087a581a3_0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00" name="Google Shape;300;g24087a581a3_0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1" name="Google Shape;301;g24087a581a3_0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24087a581a3_0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03" name="Google Shape;303;g24087a581a3_0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4" name="Google Shape;304;g24087a581a3_0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g24087a581a3_0_0"/>
          <p:cNvGrpSpPr/>
          <p:nvPr/>
        </p:nvGrpSpPr>
        <p:grpSpPr>
          <a:xfrm>
            <a:off x="4757461" y="1526925"/>
            <a:ext cx="908700" cy="908700"/>
            <a:chOff x="4665644" y="4148177"/>
            <a:chExt cx="908700" cy="908700"/>
          </a:xfrm>
        </p:grpSpPr>
        <p:sp>
          <p:nvSpPr>
            <p:cNvPr id="306" name="Google Shape;306;g24087a581a3_0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7" name="Google Shape;307;g24087a581a3_0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g24087a581a3_0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4087a581a3_0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4087a581a3_0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4087a581a3_0_0"/>
          <p:cNvSpPr/>
          <p:nvPr/>
        </p:nvSpPr>
        <p:spPr>
          <a:xfrm>
            <a:off x="5906700" y="1686688"/>
            <a:ext cx="62442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4087a581a3_0_0"/>
          <p:cNvSpPr txBox="1">
            <a:spLocks noGrp="1"/>
          </p:cNvSpPr>
          <p:nvPr>
            <p:ph type="title"/>
          </p:nvPr>
        </p:nvSpPr>
        <p:spPr>
          <a:xfrm>
            <a:off x="729419" y="196232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2. Wat is de </a:t>
            </a:r>
            <a:r>
              <a:rPr lang="en-GB" sz="3600" dirty="0" err="1"/>
              <a:t>molecuulformule</a:t>
            </a:r>
            <a:r>
              <a:rPr lang="en-GB" sz="3600" dirty="0"/>
              <a:t> van </a:t>
            </a:r>
            <a:r>
              <a:rPr lang="en-GB" sz="3600" dirty="0" err="1"/>
              <a:t>fluormethaan</a:t>
            </a:r>
            <a:r>
              <a:rPr lang="en-GB" sz="3600" dirty="0"/>
              <a:t>?</a:t>
            </a:r>
            <a:br>
              <a:rPr lang="en-GB" dirty="0"/>
            </a:br>
            <a:endParaRPr dirty="0"/>
          </a:p>
        </p:txBody>
      </p:sp>
      <p:grpSp>
        <p:nvGrpSpPr>
          <p:cNvPr id="313" name="Google Shape;313;g24087a581a3_0_0"/>
          <p:cNvGrpSpPr/>
          <p:nvPr/>
        </p:nvGrpSpPr>
        <p:grpSpPr>
          <a:xfrm>
            <a:off x="4757451" y="2551279"/>
            <a:ext cx="908700" cy="908700"/>
            <a:chOff x="4665644" y="2362454"/>
            <a:chExt cx="908700" cy="908700"/>
          </a:xfrm>
        </p:grpSpPr>
        <p:sp>
          <p:nvSpPr>
            <p:cNvPr id="314" name="Google Shape;314;g24087a581a3_0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5" name="Google Shape;315;g24087a581a3_0_0"/>
            <p:cNvSpPr/>
            <p:nvPr/>
          </p:nvSpPr>
          <p:spPr>
            <a:xfrm>
              <a:off x="4979847" y="2546412"/>
              <a:ext cx="356400" cy="51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6" name="Google Shape;316;g24087a581a3_0_0"/>
          <p:cNvSpPr/>
          <p:nvPr/>
        </p:nvSpPr>
        <p:spPr>
          <a:xfrm>
            <a:off x="5906699" y="27562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4087a581a3_0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087a581a3_0_8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3" name="Google Shape;323;g24087a581a3_0_8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24" name="Google Shape;324;g24087a581a3_0_8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5" name="Google Shape;325;g24087a581a3_0_8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g24087a581a3_0_8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27" name="Google Shape;327;g24087a581a3_0_8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8" name="Google Shape;328;g24087a581a3_0_8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g24087a581a3_0_8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30" name="Google Shape;330;g24087a581a3_0_8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1" name="Google Shape;331;g24087a581a3_0_8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g24087a581a3_0_8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33" name="Google Shape;333;g24087a581a3_0_8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4" name="Google Shape;334;g24087a581a3_0_8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g24087a581a3_0_89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broommethaan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4087a581a3_0_89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methaandibromide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24087a581a3_0_89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halogeenmethaan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4087a581a3_0_89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dibroommethaan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4087a581a3_0_89"/>
          <p:cNvSpPr txBox="1">
            <a:spLocks noGrp="1"/>
          </p:cNvSpPr>
          <p:nvPr>
            <p:ph type="title"/>
          </p:nvPr>
        </p:nvSpPr>
        <p:spPr>
          <a:xfrm>
            <a:off x="704705" y="223262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200" dirty="0"/>
              <a:t>3. Wat is de </a:t>
            </a:r>
            <a:r>
              <a:rPr lang="en-GB" sz="3200" dirty="0" err="1"/>
              <a:t>systematische</a:t>
            </a:r>
            <a:r>
              <a:rPr lang="en-GB" sz="3200" dirty="0"/>
              <a:t> naam van </a:t>
            </a:r>
            <a:endParaRPr sz="3200" dirty="0"/>
          </a:p>
        </p:txBody>
      </p:sp>
      <p:pic>
        <p:nvPicPr>
          <p:cNvPr id="340" name="Google Shape;340;g24087a581a3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700" y="1073050"/>
            <a:ext cx="2316601" cy="224001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4087a581a3_0_89">
            <a:hlinkClick r:id="rId4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087a581a3_3_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47" name="Google Shape;347;g24087a581a3_3_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48" name="Google Shape;348;g24087a581a3_3_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9" name="Google Shape;349;g24087a581a3_3_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g24087a581a3_3_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51" name="Google Shape;351;g24087a581a3_3_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2" name="Google Shape;352;g24087a581a3_3_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g24087a581a3_3_4"/>
          <p:cNvSpPr txBox="1">
            <a:spLocks noGrp="1"/>
          </p:cNvSpPr>
          <p:nvPr>
            <p:ph type="title"/>
          </p:nvPr>
        </p:nvSpPr>
        <p:spPr>
          <a:xfrm>
            <a:off x="704705" y="223262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4. Welk </a:t>
            </a:r>
            <a:r>
              <a:rPr lang="en-GB" sz="3600" dirty="0" err="1"/>
              <a:t>molecuul</a:t>
            </a:r>
            <a:r>
              <a:rPr lang="en-GB" sz="3600" dirty="0"/>
              <a:t> is GEEN </a:t>
            </a:r>
            <a:r>
              <a:rPr lang="en-GB" sz="3600" dirty="0" err="1"/>
              <a:t>isomeer</a:t>
            </a:r>
            <a:r>
              <a:rPr lang="en-GB" sz="3600" dirty="0"/>
              <a:t> van </a:t>
            </a:r>
            <a:r>
              <a:rPr lang="en-GB" sz="3600" dirty="0" err="1"/>
              <a:t>hexaan</a:t>
            </a:r>
            <a:r>
              <a:rPr lang="en-GB" sz="3600" dirty="0"/>
              <a:t>? </a:t>
            </a:r>
            <a:endParaRPr dirty="0"/>
          </a:p>
        </p:txBody>
      </p:sp>
      <p:pic>
        <p:nvPicPr>
          <p:cNvPr id="354" name="Google Shape;354;g24087a581a3_3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176" y="1235575"/>
            <a:ext cx="3675054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4087a581a3_3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635" y="4374288"/>
            <a:ext cx="3434016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4087a581a3_3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2182" y="3275610"/>
            <a:ext cx="3057525" cy="181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g24087a581a3_3_4"/>
          <p:cNvGrpSpPr/>
          <p:nvPr/>
        </p:nvGrpSpPr>
        <p:grpSpPr>
          <a:xfrm>
            <a:off x="4613012" y="2770224"/>
            <a:ext cx="908700" cy="908700"/>
            <a:chOff x="4665644" y="2362454"/>
            <a:chExt cx="908700" cy="908700"/>
          </a:xfrm>
        </p:grpSpPr>
        <p:sp>
          <p:nvSpPr>
            <p:cNvPr id="358" name="Google Shape;358;g24087a581a3_3_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9" name="Google Shape;359;g24087a581a3_3_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g24087a581a3_3_4"/>
          <p:cNvGrpSpPr/>
          <p:nvPr/>
        </p:nvGrpSpPr>
        <p:grpSpPr>
          <a:xfrm>
            <a:off x="4117661" y="4918376"/>
            <a:ext cx="908700" cy="908700"/>
            <a:chOff x="4665644" y="4148177"/>
            <a:chExt cx="908700" cy="908700"/>
          </a:xfrm>
        </p:grpSpPr>
        <p:sp>
          <p:nvSpPr>
            <p:cNvPr id="361" name="Google Shape;361;g24087a581a3_3_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62" name="Google Shape;362;g24087a581a3_3_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3" name="Google Shape;363;g24087a581a3_3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7226" y="2483339"/>
            <a:ext cx="2492027" cy="14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087a581a3_3_4">
            <a:hlinkClick r:id="rId7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087a581a3_0_11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0" name="Google Shape;370;g24087a581a3_0_111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71" name="Google Shape;371;g24087a581a3_0_11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2" name="Google Shape;372;g24087a581a3_0_11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g24087a581a3_0_111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74" name="Google Shape;374;g24087a581a3_0_11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5" name="Google Shape;375;g24087a581a3_0_11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g24087a581a3_0_111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77" name="Google Shape;377;g24087a581a3_0_11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8" name="Google Shape;378;g24087a581a3_0_11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g24087a581a3_0_111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80" name="Google Shape;380;g24087a581a3_0_11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1" name="Google Shape;381;g24087a581a3_0_11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g24087a581a3_0_111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4087a581a3_0_111"/>
          <p:cNvSpPr txBox="1">
            <a:spLocks noGrp="1"/>
          </p:cNvSpPr>
          <p:nvPr>
            <p:ph type="title"/>
          </p:nvPr>
        </p:nvSpPr>
        <p:spPr>
          <a:xfrm>
            <a:off x="760068" y="228574"/>
            <a:ext cx="8414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5. </a:t>
            </a:r>
            <a:r>
              <a:rPr lang="en-GB" sz="3600" dirty="0" err="1"/>
              <a:t>Welke</a:t>
            </a:r>
            <a:r>
              <a:rPr lang="en-GB" sz="3600" dirty="0"/>
              <a:t> </a:t>
            </a:r>
            <a:r>
              <a:rPr lang="en-GB" sz="3600" dirty="0" err="1"/>
              <a:t>structuurformule</a:t>
            </a:r>
            <a:r>
              <a:rPr lang="en-GB" sz="3600" dirty="0"/>
              <a:t> van butaan-1-ol is </a:t>
            </a:r>
            <a:r>
              <a:rPr lang="en-GB" sz="3600" dirty="0" err="1"/>
              <a:t>goed</a:t>
            </a:r>
            <a:r>
              <a:rPr lang="en-GB" sz="3600" dirty="0"/>
              <a:t>?</a:t>
            </a:r>
            <a:br>
              <a:rPr lang="en-GB" dirty="0"/>
            </a:br>
            <a:endParaRPr dirty="0"/>
          </a:p>
        </p:txBody>
      </p:sp>
      <p:pic>
        <p:nvPicPr>
          <p:cNvPr id="384" name="Google Shape;384;g24087a581a3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101" y="2551275"/>
            <a:ext cx="3083780" cy="9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4087a581a3_0_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6476" y="3766075"/>
            <a:ext cx="3195401" cy="9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4087a581a3_0_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6485" y="4895299"/>
            <a:ext cx="2649389" cy="12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4087a581a3_0_111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087a581a3_0_19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93" name="Google Shape;393;g24087a581a3_0_191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94" name="Google Shape;394;g24087a581a3_0_19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5" name="Google Shape;395;g24087a581a3_0_19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g24087a581a3_0_191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97" name="Google Shape;397;g24087a581a3_0_19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8" name="Google Shape;398;g24087a581a3_0_19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g24087a581a3_0_191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00" name="Google Shape;400;g24087a581a3_0_19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1" name="Google Shape;401;g24087a581a3_0_19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g24087a581a3_0_191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03" name="Google Shape;403;g24087a581a3_0_19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4" name="Google Shape;404;g24087a581a3_0_19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g24087a581a3_0_191"/>
          <p:cNvSpPr/>
          <p:nvPr/>
        </p:nvSpPr>
        <p:spPr>
          <a:xfrm>
            <a:off x="1958101" y="165599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4087a581a3_0_191"/>
          <p:cNvSpPr txBox="1">
            <a:spLocks noGrp="1"/>
          </p:cNvSpPr>
          <p:nvPr>
            <p:ph type="title"/>
          </p:nvPr>
        </p:nvSpPr>
        <p:spPr>
          <a:xfrm>
            <a:off x="729425" y="149108"/>
            <a:ext cx="81099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200" dirty="0"/>
              <a:t>6. Wat is de </a:t>
            </a:r>
            <a:r>
              <a:rPr lang="en-GB" sz="3200" dirty="0" err="1"/>
              <a:t>juiste</a:t>
            </a:r>
            <a:r>
              <a:rPr lang="en-GB" sz="3200" dirty="0"/>
              <a:t> </a:t>
            </a:r>
            <a:r>
              <a:rPr lang="en-GB" sz="3200" dirty="0" err="1"/>
              <a:t>vergelijking</a:t>
            </a:r>
            <a:r>
              <a:rPr lang="en-GB" sz="3200" dirty="0"/>
              <a:t> </a:t>
            </a:r>
            <a:r>
              <a:rPr lang="en-GB" sz="3200" dirty="0" err="1"/>
              <a:t>voor</a:t>
            </a:r>
            <a:r>
              <a:rPr lang="en-GB" sz="3200" dirty="0"/>
              <a:t> de </a:t>
            </a:r>
            <a:r>
              <a:rPr lang="en-GB" sz="3200" dirty="0" err="1"/>
              <a:t>substitutie</a:t>
            </a:r>
            <a:r>
              <a:rPr lang="en-GB" sz="3200" dirty="0"/>
              <a:t> </a:t>
            </a:r>
            <a:r>
              <a:rPr lang="en-GB" sz="3200" dirty="0" err="1"/>
              <a:t>waarbij</a:t>
            </a:r>
            <a:r>
              <a:rPr lang="en-GB" sz="3200" dirty="0"/>
              <a:t> </a:t>
            </a:r>
            <a:r>
              <a:rPr lang="en-GB" sz="3200" dirty="0" err="1"/>
              <a:t>dibroom-ethaan</a:t>
            </a:r>
            <a:r>
              <a:rPr lang="en-GB" sz="3200" dirty="0"/>
              <a:t> </a:t>
            </a:r>
            <a:r>
              <a:rPr lang="en-GB" sz="3200" dirty="0" err="1"/>
              <a:t>ontstaat</a:t>
            </a:r>
            <a:r>
              <a:rPr lang="en-GB" sz="3200" dirty="0"/>
              <a:t>?</a:t>
            </a:r>
            <a:endParaRPr sz="3200" dirty="0"/>
          </a:p>
        </p:txBody>
      </p:sp>
      <p:sp>
        <p:nvSpPr>
          <p:cNvPr id="407" name="Google Shape;407;g24087a581a3_0_191"/>
          <p:cNvSpPr/>
          <p:nvPr/>
        </p:nvSpPr>
        <p:spPr>
          <a:xfrm>
            <a:off x="1958101" y="275464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HBr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4087a581a3_0_191"/>
          <p:cNvSpPr/>
          <p:nvPr/>
        </p:nvSpPr>
        <p:spPr>
          <a:xfrm>
            <a:off x="1958101" y="391815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+ 2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+ 2 HBr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4087a581a3_0_191"/>
          <p:cNvSpPr/>
          <p:nvPr/>
        </p:nvSpPr>
        <p:spPr>
          <a:xfrm>
            <a:off x="1958101" y="498930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4087a581a3_0_191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4087a581a3_3_7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16" name="Google Shape;416;g24087a581a3_3_7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17" name="Google Shape;417;g24087a581a3_3_7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8" name="Google Shape;418;g24087a581a3_3_7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g24087a581a3_3_7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20" name="Google Shape;420;g24087a581a3_3_7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1" name="Google Shape;421;g24087a581a3_3_7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g24087a581a3_3_7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23" name="Google Shape;423;g24087a581a3_3_7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4" name="Google Shape;424;g24087a581a3_3_7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g24087a581a3_3_7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26" name="Google Shape;426;g24087a581a3_3_7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7" name="Google Shape;427;g24087a581a3_3_7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" name="Google Shape;428;g24087a581a3_3_78"/>
          <p:cNvSpPr/>
          <p:nvPr/>
        </p:nvSpPr>
        <p:spPr>
          <a:xfrm>
            <a:off x="1958101" y="165599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4087a581a3_3_78"/>
          <p:cNvSpPr txBox="1">
            <a:spLocks noGrp="1"/>
          </p:cNvSpPr>
          <p:nvPr>
            <p:ph type="title"/>
          </p:nvPr>
        </p:nvSpPr>
        <p:spPr>
          <a:xfrm>
            <a:off x="704711" y="149108"/>
            <a:ext cx="81099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200" dirty="0"/>
              <a:t>7. Wat is de </a:t>
            </a:r>
            <a:r>
              <a:rPr lang="en-GB" sz="3200" dirty="0" err="1"/>
              <a:t>juiste</a:t>
            </a:r>
            <a:r>
              <a:rPr lang="en-GB" sz="3200" dirty="0"/>
              <a:t> </a:t>
            </a:r>
            <a:r>
              <a:rPr lang="en-GB" sz="3200" dirty="0" err="1"/>
              <a:t>vergelijking</a:t>
            </a:r>
            <a:r>
              <a:rPr lang="en-GB" sz="3200" dirty="0"/>
              <a:t> </a:t>
            </a:r>
            <a:r>
              <a:rPr lang="en-GB" sz="3200" dirty="0" err="1"/>
              <a:t>voor</a:t>
            </a:r>
            <a:r>
              <a:rPr lang="en-GB" sz="3200" dirty="0"/>
              <a:t> de </a:t>
            </a:r>
            <a:r>
              <a:rPr lang="en-GB" sz="3200" dirty="0" err="1"/>
              <a:t>additie</a:t>
            </a:r>
            <a:r>
              <a:rPr lang="en-GB" sz="3200" dirty="0"/>
              <a:t> </a:t>
            </a:r>
            <a:r>
              <a:rPr lang="en-GB" sz="3200" dirty="0" err="1"/>
              <a:t>waarbij</a:t>
            </a:r>
            <a:r>
              <a:rPr lang="en-GB" sz="3200" dirty="0"/>
              <a:t> </a:t>
            </a:r>
            <a:r>
              <a:rPr lang="en-GB" sz="3200" dirty="0" err="1"/>
              <a:t>dibroomethaan</a:t>
            </a:r>
            <a:r>
              <a:rPr lang="en-GB" sz="3200" dirty="0"/>
              <a:t> </a:t>
            </a:r>
            <a:r>
              <a:rPr lang="en-GB" sz="3200" dirty="0" err="1"/>
              <a:t>ontstaat</a:t>
            </a:r>
            <a:r>
              <a:rPr lang="en-GB" sz="3200" dirty="0"/>
              <a:t>?</a:t>
            </a:r>
            <a:endParaRPr sz="3200" dirty="0"/>
          </a:p>
        </p:txBody>
      </p:sp>
      <p:sp>
        <p:nvSpPr>
          <p:cNvPr id="430" name="Google Shape;430;g24087a581a3_3_78"/>
          <p:cNvSpPr/>
          <p:nvPr/>
        </p:nvSpPr>
        <p:spPr>
          <a:xfrm>
            <a:off x="1958101" y="275464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+ 2 HBr 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24087a581a3_3_78"/>
          <p:cNvSpPr/>
          <p:nvPr/>
        </p:nvSpPr>
        <p:spPr>
          <a:xfrm>
            <a:off x="1958101" y="387198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+ 2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+ 2 HBr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24087a581a3_3_78"/>
          <p:cNvSpPr/>
          <p:nvPr/>
        </p:nvSpPr>
        <p:spPr>
          <a:xfrm>
            <a:off x="1958101" y="498930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4087a581a3_3_78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087a581a3_0_14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39" name="Google Shape;439;g24087a581a3_0_14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40" name="Google Shape;440;g24087a581a3_0_14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1" name="Google Shape;441;g24087a581a3_0_14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g24087a581a3_0_14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43" name="Google Shape;443;g24087a581a3_0_14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4" name="Google Shape;444;g24087a581a3_0_14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g24087a581a3_0_14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46" name="Google Shape;446;g24087a581a3_0_14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7" name="Google Shape;447;g24087a581a3_0_14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g24087a581a3_0_14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49" name="Google Shape;449;g24087a581a3_0_14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0" name="Google Shape;450;g24087a581a3_0_14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g24087a581a3_0_14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4087a581a3_0_140"/>
          <p:cNvSpPr txBox="1">
            <a:spLocks noGrp="1"/>
          </p:cNvSpPr>
          <p:nvPr>
            <p:ph type="title"/>
          </p:nvPr>
        </p:nvSpPr>
        <p:spPr>
          <a:xfrm>
            <a:off x="729419" y="223262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8. Wat </a:t>
            </a:r>
            <a:r>
              <a:rPr lang="en-GB" sz="3600" dirty="0" err="1"/>
              <a:t>ontstaat</a:t>
            </a:r>
            <a:r>
              <a:rPr lang="en-GB" sz="3600" dirty="0"/>
              <a:t> in </a:t>
            </a:r>
            <a:r>
              <a:rPr lang="en-GB" sz="3600" dirty="0" err="1"/>
              <a:t>ieder</a:t>
            </a:r>
            <a:r>
              <a:rPr lang="en-GB" sz="3600" dirty="0"/>
              <a:t> </a:t>
            </a:r>
            <a:r>
              <a:rPr lang="en-GB" sz="3600" dirty="0" err="1"/>
              <a:t>geval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 err="1"/>
              <a:t>bij</a:t>
            </a:r>
            <a:r>
              <a:rPr lang="en-GB" sz="3600" dirty="0"/>
              <a:t> de hydrolyse van </a:t>
            </a:r>
            <a:br>
              <a:rPr lang="en-GB" dirty="0"/>
            </a:br>
            <a:endParaRPr dirty="0"/>
          </a:p>
        </p:txBody>
      </p:sp>
      <p:pic>
        <p:nvPicPr>
          <p:cNvPr id="453" name="Google Shape;453;g24087a581a3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850" y="465350"/>
            <a:ext cx="21526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4087a581a3_0_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8096" y="2554788"/>
            <a:ext cx="17526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24087a581a3_0_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1296" y="3683863"/>
            <a:ext cx="17240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4087a581a3_0_1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2377" y="4903074"/>
            <a:ext cx="1474458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24087a581a3_0_140"/>
          <p:cNvSpPr/>
          <p:nvPr/>
        </p:nvSpPr>
        <p:spPr>
          <a:xfrm>
            <a:off x="3448500" y="4348375"/>
            <a:ext cx="506700" cy="5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4087a581a3_0_140">
            <a:hlinkClick r:id="rId7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1105</Words>
  <Application>Microsoft Office PowerPoint</Application>
  <PresentationFormat>Diavoorstelling (4:3)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Corbel</vt:lpstr>
      <vt:lpstr>Tahoma</vt:lpstr>
      <vt:lpstr>Calibri</vt:lpstr>
      <vt:lpstr>Verdana</vt:lpstr>
      <vt:lpstr>Helvetica Neue Light</vt:lpstr>
      <vt:lpstr>Arial</vt:lpstr>
      <vt:lpstr>Helvetica Neue</vt:lpstr>
      <vt:lpstr>Kantoorthema</vt:lpstr>
      <vt:lpstr>Diagnostische vragen scheikunde koolstofchemie </vt:lpstr>
      <vt:lpstr>1. Wat is de naam van </vt:lpstr>
      <vt:lpstr>2. Wat is de molecuulformule van fluormethaan? </vt:lpstr>
      <vt:lpstr>3. Wat is de systematische naam van </vt:lpstr>
      <vt:lpstr>4. Welk molecuul is GEEN isomeer van hexaan? </vt:lpstr>
      <vt:lpstr>5. Welke structuurformule van butaan-1-ol is goed? </vt:lpstr>
      <vt:lpstr>6. Wat is de juiste vergelijking voor de substitutie waarbij dibroom-ethaan ontstaat?</vt:lpstr>
      <vt:lpstr>7. Wat is de juiste vergelijking voor de additie waarbij dibroomethaan ontstaat?</vt:lpstr>
      <vt:lpstr>8. Wat ontstaat in ieder geval  bij de hydrolyse van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koolstofchemie </dc:title>
  <cp:lastModifiedBy>Moos van Dam</cp:lastModifiedBy>
  <cp:revision>2</cp:revision>
  <dcterms:modified xsi:type="dcterms:W3CDTF">2024-02-05T15:21:16Z</dcterms:modified>
</cp:coreProperties>
</file>