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IpU/c6bHkcQpl5UMjUHkW24we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9081DC-F06C-4E30-BAC4-DC6767553159}">
  <a:tblStyle styleId="{6E9081DC-F06C-4E30-BAC4-DC676755315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6767" autoAdjust="0"/>
  </p:normalViewPr>
  <p:slideViewPr>
    <p:cSldViewPr snapToGrid="0">
      <p:cViewPr varScale="1">
        <p:scale>
          <a:sx n="40" d="100"/>
          <a:sy n="40" d="100"/>
        </p:scale>
        <p:origin x="22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336" name="Google Shape;33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15f8bf0c33_2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vanderwaalsbindingen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waterstofbruggen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 in de </a:t>
            </a:r>
            <a:r>
              <a:rPr lang="en-GB" dirty="0" err="1"/>
              <a:t>gasfase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de </a:t>
            </a:r>
            <a:r>
              <a:rPr lang="en-GB" dirty="0" err="1"/>
              <a:t>gasfase</a:t>
            </a:r>
            <a:r>
              <a:rPr lang="en-GB" dirty="0"/>
              <a:t> </a:t>
            </a:r>
            <a:r>
              <a:rPr lang="en-GB" dirty="0" err="1"/>
              <a:t>vanderwaalsbindingen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moleculen</a:t>
            </a:r>
            <a:r>
              <a:rPr lang="en-GB" dirty="0"/>
              <a:t> </a:t>
            </a:r>
            <a:r>
              <a:rPr lang="en-GB" dirty="0" err="1"/>
              <a:t>aanwezig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de </a:t>
            </a:r>
            <a:r>
              <a:rPr lang="en-GB" dirty="0" err="1"/>
              <a:t>gasfase</a:t>
            </a:r>
            <a:r>
              <a:rPr lang="en-GB" dirty="0"/>
              <a:t> </a:t>
            </a:r>
            <a:r>
              <a:rPr lang="en-GB" dirty="0" err="1"/>
              <a:t>waterstofbruggen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moleculen</a:t>
            </a:r>
            <a:r>
              <a:rPr lang="en-GB" dirty="0"/>
              <a:t> </a:t>
            </a:r>
            <a:r>
              <a:rPr lang="en-GB" dirty="0" err="1"/>
              <a:t>aanwezig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waterstof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metaal</a:t>
            </a:r>
            <a:r>
              <a:rPr lang="en-GB" dirty="0"/>
              <a:t> is.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36" name="Google Shape;136;g215f8bf0c33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65dc69413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welke</a:t>
            </a:r>
            <a:r>
              <a:rPr lang="en-GB" dirty="0"/>
              <a:t> </a:t>
            </a:r>
            <a:r>
              <a:rPr lang="en-GB" dirty="0" err="1"/>
              <a:t>bindingen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welke</a:t>
            </a:r>
            <a:r>
              <a:rPr lang="en-GB" dirty="0"/>
              <a:t> </a:t>
            </a:r>
            <a:r>
              <a:rPr lang="en-GB" dirty="0" err="1"/>
              <a:t>soorten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horen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metalen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metalen</a:t>
            </a:r>
            <a:r>
              <a:rPr lang="en-GB" dirty="0"/>
              <a:t> </a:t>
            </a:r>
            <a:r>
              <a:rPr lang="en-GB" dirty="0" err="1"/>
              <a:t>vanderwaalsbindingen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metalen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vanderwaalsbindingen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59" name="Google Shape;159;g2865dc6941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15f8bf0c33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 </a:t>
            </a:r>
            <a:r>
              <a:rPr lang="en-GB" dirty="0" err="1"/>
              <a:t>wanneer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oplost</a:t>
            </a:r>
            <a:r>
              <a:rPr lang="en-GB" dirty="0"/>
              <a:t> in water. Om </a:t>
            </a:r>
            <a:r>
              <a:rPr lang="en-GB" dirty="0" err="1"/>
              <a:t>gokken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 </a:t>
            </a:r>
            <a:r>
              <a:rPr lang="en-GB" dirty="0" err="1"/>
              <a:t>staat</a:t>
            </a:r>
            <a:r>
              <a:rPr lang="en-GB" dirty="0"/>
              <a:t> de </a:t>
            </a:r>
            <a:r>
              <a:rPr lang="en-GB" dirty="0" err="1"/>
              <a:t>optie</a:t>
            </a:r>
            <a:r>
              <a:rPr lang="en-GB" dirty="0"/>
              <a:t> “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erbij</a:t>
            </a:r>
            <a:r>
              <a:rPr lang="en-GB" dirty="0"/>
              <a:t>”.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hele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valt</a:t>
            </a:r>
            <a:r>
              <a:rPr lang="en-GB" dirty="0"/>
              <a:t>  in </a:t>
            </a:r>
            <a:r>
              <a:rPr lang="en-GB" dirty="0" err="1"/>
              <a:t>atomen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oplost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B: </a:t>
            </a:r>
            <a:r>
              <a:rPr lang="en-GB" dirty="0"/>
              <a:t>GOED. </a:t>
            </a:r>
            <a:br>
              <a:rPr lang="en-GB" dirty="0"/>
            </a:br>
            <a:r>
              <a:rPr lang="en-GB" dirty="0"/>
              <a:t>Maar dan </a:t>
            </a:r>
            <a:r>
              <a:rPr lang="en-GB" dirty="0" err="1"/>
              <a:t>wel</a:t>
            </a:r>
            <a:r>
              <a:rPr lang="en-GB" dirty="0"/>
              <a:t> de </a:t>
            </a:r>
            <a:r>
              <a:rPr lang="en-GB" dirty="0" err="1"/>
              <a:t>molecuulbindingen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de </a:t>
            </a:r>
            <a:r>
              <a:rPr lang="en-GB" dirty="0" err="1"/>
              <a:t>sucrosemoleculen</a:t>
            </a:r>
            <a:r>
              <a:rPr lang="en-GB" dirty="0"/>
              <a:t>. Er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natuurlijk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molecuulbindingen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sucrosemoleculen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watermoleculen</a:t>
            </a:r>
            <a:r>
              <a:rPr lang="en-GB" dirty="0"/>
              <a:t> </a:t>
            </a:r>
            <a:r>
              <a:rPr lang="en-GB" dirty="0" err="1"/>
              <a:t>gevormd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oplossen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ionbindingen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D: </a:t>
            </a:r>
            <a:r>
              <a:rPr lang="en-GB" dirty="0"/>
              <a:t>Om </a:t>
            </a:r>
            <a:r>
              <a:rPr lang="en-GB" dirty="0" err="1"/>
              <a:t>metacognitieve</a:t>
            </a:r>
            <a:r>
              <a:rPr lang="en-GB" dirty="0"/>
              <a:t> </a:t>
            </a:r>
            <a:r>
              <a:rPr lang="en-GB" dirty="0" err="1"/>
              <a:t>vaardigheden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trainen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het is </a:t>
            </a:r>
            <a:r>
              <a:rPr lang="en-GB" dirty="0" err="1"/>
              <a:t>goed</a:t>
            </a:r>
            <a:r>
              <a:rPr lang="en-GB" dirty="0"/>
              <a:t> om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bewust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eigenaar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over </a:t>
            </a:r>
            <a:r>
              <a:rPr lang="en-GB" dirty="0" err="1"/>
              <a:t>hun</a:t>
            </a:r>
            <a:r>
              <a:rPr lang="en-GB" dirty="0"/>
              <a:t> </a:t>
            </a:r>
            <a:r>
              <a:rPr lang="en-GB" dirty="0" err="1"/>
              <a:t>leren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mag </a:t>
            </a:r>
            <a:r>
              <a:rPr lang="en-GB" dirty="0" err="1"/>
              <a:t>dat</a:t>
            </a:r>
            <a:r>
              <a:rPr lang="en-GB" dirty="0"/>
              <a:t> ze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. Je </a:t>
            </a:r>
            <a:r>
              <a:rPr lang="en-GB" dirty="0" err="1"/>
              <a:t>hebt</a:t>
            </a:r>
            <a:r>
              <a:rPr lang="en-GB" dirty="0"/>
              <a:t> er </a:t>
            </a:r>
            <a:r>
              <a:rPr lang="en-GB" dirty="0" err="1"/>
              <a:t>als</a:t>
            </a:r>
            <a:r>
              <a:rPr lang="en-GB" dirty="0"/>
              <a:t> docent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zeggen</a:t>
            </a:r>
            <a:r>
              <a:rPr lang="en-GB" dirty="0"/>
              <a:t> dan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gokken</a:t>
            </a:r>
            <a:r>
              <a:rPr lang="en-GB" dirty="0"/>
              <a:t>.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het </a:t>
            </a:r>
            <a:r>
              <a:rPr lang="en-GB" dirty="0" err="1"/>
              <a:t>goede</a:t>
            </a:r>
            <a:r>
              <a:rPr lang="en-GB" dirty="0"/>
              <a:t> </a:t>
            </a:r>
            <a:r>
              <a:rPr lang="en-GB" dirty="0" err="1"/>
              <a:t>antwoord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zegt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of er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waterstofbruggen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2" name="Google Shape;182;g215f8bf0c3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15f8bf0c33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alle </a:t>
            </a:r>
            <a:r>
              <a:rPr lang="en-GB" dirty="0" err="1"/>
              <a:t>aanwezige</a:t>
            </a:r>
            <a:r>
              <a:rPr lang="en-GB" dirty="0"/>
              <a:t> </a:t>
            </a:r>
            <a:r>
              <a:rPr lang="en-GB" dirty="0" err="1"/>
              <a:t>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verdampen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verdampen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de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verbreken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atomen</a:t>
            </a:r>
            <a:r>
              <a:rPr lang="en-GB" dirty="0"/>
              <a:t> </a:t>
            </a:r>
            <a:r>
              <a:rPr lang="en-GB" dirty="0" err="1"/>
              <a:t>ontstaan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verdampen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vanderwaalsbindingen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alle </a:t>
            </a:r>
            <a:r>
              <a:rPr lang="en-GB" dirty="0" err="1"/>
              <a:t>mogelijke</a:t>
            </a:r>
            <a:r>
              <a:rPr lang="en-GB" dirty="0"/>
              <a:t> </a:t>
            </a:r>
            <a:r>
              <a:rPr lang="en-GB" dirty="0" err="1"/>
              <a:t>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het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intramoleculaire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intermoleculaire</a:t>
            </a:r>
            <a:r>
              <a:rPr lang="en-GB" dirty="0"/>
              <a:t> </a:t>
            </a:r>
            <a:r>
              <a:rPr lang="en-GB" dirty="0" err="1"/>
              <a:t>bindingen</a:t>
            </a:r>
            <a:endParaRPr dirty="0"/>
          </a:p>
        </p:txBody>
      </p:sp>
      <p:sp>
        <p:nvSpPr>
          <p:cNvPr id="205" name="Google Shape;205;g215f8bf0c33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15f8bf0c33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zout</a:t>
            </a:r>
            <a:r>
              <a:rPr lang="en-GB" dirty="0"/>
              <a:t> </a:t>
            </a:r>
            <a:r>
              <a:rPr lang="en-GB" dirty="0" err="1"/>
              <a:t>metalen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metaalbindingen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: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metaalatomen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niet-metaalatomen</a:t>
            </a:r>
            <a:r>
              <a:rPr lang="en-GB" dirty="0"/>
              <a:t> </a:t>
            </a:r>
            <a:r>
              <a:rPr lang="en-GB" dirty="0" err="1"/>
              <a:t>komen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zout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metaalatomen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niet-metaalatomen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zout</a:t>
            </a:r>
            <a:r>
              <a:rPr lang="en-GB" dirty="0"/>
              <a:t> </a:t>
            </a:r>
            <a:r>
              <a:rPr lang="en-GB" dirty="0" err="1"/>
              <a:t>metaalbindingen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Om </a:t>
            </a:r>
            <a:r>
              <a:rPr lang="en-GB" dirty="0" err="1"/>
              <a:t>metacognitieve</a:t>
            </a:r>
            <a:r>
              <a:rPr lang="en-GB" dirty="0"/>
              <a:t> </a:t>
            </a:r>
            <a:r>
              <a:rPr lang="en-GB" dirty="0" err="1"/>
              <a:t>vaardigheden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trainen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het is </a:t>
            </a:r>
            <a:r>
              <a:rPr lang="en-GB" dirty="0" err="1"/>
              <a:t>goed</a:t>
            </a:r>
            <a:r>
              <a:rPr lang="en-GB" dirty="0"/>
              <a:t> om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bewust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eigenaar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over </a:t>
            </a:r>
            <a:r>
              <a:rPr lang="en-GB" dirty="0" err="1"/>
              <a:t>hun</a:t>
            </a:r>
            <a:r>
              <a:rPr lang="en-GB" dirty="0"/>
              <a:t> </a:t>
            </a:r>
            <a:r>
              <a:rPr lang="en-GB" dirty="0" err="1"/>
              <a:t>leren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mag </a:t>
            </a:r>
            <a:r>
              <a:rPr lang="en-GB" dirty="0" err="1"/>
              <a:t>dat</a:t>
            </a:r>
            <a:r>
              <a:rPr lang="en-GB" dirty="0"/>
              <a:t> ze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. Je </a:t>
            </a:r>
            <a:r>
              <a:rPr lang="en-GB" dirty="0" err="1"/>
              <a:t>hebt</a:t>
            </a:r>
            <a:r>
              <a:rPr lang="en-GB" dirty="0"/>
              <a:t> er </a:t>
            </a:r>
            <a:r>
              <a:rPr lang="en-GB" dirty="0" err="1"/>
              <a:t>als</a:t>
            </a:r>
            <a:r>
              <a:rPr lang="en-GB" dirty="0"/>
              <a:t> docent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zeggen</a:t>
            </a:r>
            <a:r>
              <a:rPr lang="en-GB" dirty="0"/>
              <a:t> dan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gokken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28" name="Google Shape;228;g215f8bf0c33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52b5aa413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252b5aa413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waterstofbruggen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met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atomen</a:t>
            </a:r>
            <a:r>
              <a:rPr lang="en-GB" dirty="0"/>
              <a:t> dan </a:t>
            </a:r>
            <a:r>
              <a:rPr lang="en-GB" dirty="0" err="1"/>
              <a:t>waterstof</a:t>
            </a:r>
            <a:r>
              <a:rPr lang="en-GB" dirty="0"/>
              <a:t> of </a:t>
            </a:r>
            <a:r>
              <a:rPr lang="en-GB" dirty="0" err="1"/>
              <a:t>apolaire</a:t>
            </a:r>
            <a:r>
              <a:rPr lang="en-GB" dirty="0"/>
              <a:t> H-</a:t>
            </a:r>
            <a:r>
              <a:rPr lang="en-GB" dirty="0" err="1"/>
              <a:t>atomen</a:t>
            </a:r>
            <a:r>
              <a:rPr lang="en-GB" dirty="0"/>
              <a:t> </a:t>
            </a:r>
            <a:r>
              <a:rPr lang="en-GB" dirty="0" err="1"/>
              <a:t>gevormd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dirty="0"/>
              <a:t>Let op: </a:t>
            </a:r>
            <a:r>
              <a:rPr lang="en-GB" dirty="0" err="1"/>
              <a:t>meerdere</a:t>
            </a:r>
            <a:r>
              <a:rPr lang="en-GB" dirty="0"/>
              <a:t> </a:t>
            </a:r>
            <a:r>
              <a:rPr lang="en-GB" dirty="0" err="1"/>
              <a:t>antwoorden</a:t>
            </a:r>
            <a:r>
              <a:rPr lang="en-GB" dirty="0"/>
              <a:t> </a:t>
            </a:r>
            <a:r>
              <a:rPr lang="en-GB" dirty="0" err="1"/>
              <a:t>mogelijk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is </a:t>
            </a:r>
            <a:r>
              <a:rPr lang="en-GB" dirty="0" err="1"/>
              <a:t>juist</a:t>
            </a:r>
            <a:r>
              <a:rPr lang="en-GB" dirty="0"/>
              <a:t>,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tussen</a:t>
            </a:r>
            <a:r>
              <a:rPr lang="en-GB" dirty="0"/>
              <a:t> N </a:t>
            </a:r>
            <a:r>
              <a:rPr lang="en-GB" dirty="0" err="1"/>
              <a:t>en</a:t>
            </a:r>
            <a:r>
              <a:rPr lang="en-GB" dirty="0"/>
              <a:t> O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waterstofbrug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gevormd</a:t>
            </a:r>
            <a:r>
              <a:rPr lang="en-GB" dirty="0"/>
              <a:t>, </a:t>
            </a:r>
            <a:r>
              <a:rPr lang="en-GB" dirty="0" err="1"/>
              <a:t>dat</a:t>
            </a:r>
            <a:r>
              <a:rPr lang="en-GB" dirty="0"/>
              <a:t> is </a:t>
            </a:r>
            <a:r>
              <a:rPr lang="en-GB" dirty="0" err="1"/>
              <a:t>niet</a:t>
            </a:r>
            <a:r>
              <a:rPr lang="en-GB" dirty="0"/>
              <a:t> zo want “</a:t>
            </a:r>
            <a:r>
              <a:rPr lang="en-GB" dirty="0" err="1"/>
              <a:t>waterstof”brug</a:t>
            </a:r>
            <a:r>
              <a:rPr lang="en-GB" dirty="0"/>
              <a:t> (</a:t>
            </a:r>
            <a:r>
              <a:rPr lang="en-GB" dirty="0" err="1"/>
              <a:t>beide</a:t>
            </a:r>
            <a:r>
              <a:rPr lang="en-GB" dirty="0"/>
              <a:t> </a:t>
            </a:r>
            <a:r>
              <a:rPr lang="en-GB" dirty="0" err="1"/>
              <a:t>atomen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partieel</a:t>
            </a:r>
            <a:r>
              <a:rPr lang="en-GB" dirty="0"/>
              <a:t> </a:t>
            </a:r>
            <a:r>
              <a:rPr lang="en-GB" dirty="0" err="1"/>
              <a:t>negatief</a:t>
            </a:r>
            <a:r>
              <a:rPr lang="en-GB" dirty="0"/>
              <a:t>),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juist</a:t>
            </a:r>
            <a:r>
              <a:rPr lang="en-GB" dirty="0"/>
              <a:t>,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waterstofbrug</a:t>
            </a:r>
            <a:r>
              <a:rPr lang="en-GB" dirty="0"/>
              <a:t> </a:t>
            </a:r>
            <a:r>
              <a:rPr lang="en-GB" dirty="0" err="1"/>
              <a:t>gevormd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twee H’s (</a:t>
            </a:r>
            <a:r>
              <a:rPr lang="en-GB" dirty="0" err="1"/>
              <a:t>beide</a:t>
            </a:r>
            <a:r>
              <a:rPr lang="en-GB" dirty="0"/>
              <a:t> </a:t>
            </a:r>
            <a:r>
              <a:rPr lang="en-GB" dirty="0" err="1"/>
              <a:t>partieel</a:t>
            </a:r>
            <a:r>
              <a:rPr lang="en-GB" dirty="0"/>
              <a:t> </a:t>
            </a:r>
            <a:r>
              <a:rPr lang="en-GB" dirty="0" err="1"/>
              <a:t>positief</a:t>
            </a:r>
            <a:r>
              <a:rPr lang="en-GB" dirty="0"/>
              <a:t> </a:t>
            </a:r>
            <a:r>
              <a:rPr lang="en-GB" dirty="0" err="1"/>
              <a:t>geladen</a:t>
            </a:r>
            <a:r>
              <a:rPr lang="en-GB" dirty="0"/>
              <a:t>),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E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apolaire</a:t>
            </a:r>
            <a:r>
              <a:rPr lang="en-GB" dirty="0"/>
              <a:t> H (die </a:t>
            </a:r>
            <a:r>
              <a:rPr lang="en-GB" dirty="0" err="1"/>
              <a:t>gebonden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C)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waterstofbrug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vormen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 dirty="0"/>
              <a:t>F </a:t>
            </a:r>
            <a:r>
              <a:rPr lang="en-GB" dirty="0" err="1"/>
              <a:t>juist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52" name="Google Shape;252;g252b5aa413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865dc69413_5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2865dc69413_5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faseverandering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faseverandering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i="1" dirty="0" err="1"/>
              <a:t>inter</a:t>
            </a:r>
            <a:r>
              <a:rPr lang="en-GB" i="0" dirty="0" err="1"/>
              <a:t>moleculaire</a:t>
            </a:r>
            <a:r>
              <a:rPr lang="en-GB" i="0" dirty="0"/>
              <a:t> binding (de </a:t>
            </a:r>
            <a:r>
              <a:rPr lang="en-GB" i="0" dirty="0" err="1"/>
              <a:t>vanderwaalsbinding</a:t>
            </a:r>
            <a:r>
              <a:rPr lang="en-GB" i="0" dirty="0"/>
              <a:t> </a:t>
            </a:r>
            <a:r>
              <a:rPr lang="en-GB" i="0" dirty="0" err="1"/>
              <a:t>verbroken</a:t>
            </a:r>
            <a:r>
              <a:rPr lang="en-GB" i="0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i="0" dirty="0"/>
              <a:t>B </a:t>
            </a:r>
            <a:r>
              <a:rPr lang="en-GB" b="0" i="0" dirty="0"/>
              <a:t>GOED, </a:t>
            </a:r>
            <a:r>
              <a:rPr lang="en-GB" b="0" i="0" dirty="0" err="1"/>
              <a:t>hier</a:t>
            </a:r>
            <a:r>
              <a:rPr lang="en-GB" b="0" i="0" dirty="0"/>
              <a:t> </a:t>
            </a:r>
            <a:r>
              <a:rPr lang="en-GB" b="0" i="0" dirty="0" err="1"/>
              <a:t>vindt</a:t>
            </a:r>
            <a:r>
              <a:rPr lang="en-GB" b="0" i="0" dirty="0"/>
              <a:t> </a:t>
            </a:r>
            <a:r>
              <a:rPr lang="en-GB" b="0" i="0" dirty="0" err="1"/>
              <a:t>een</a:t>
            </a:r>
            <a:r>
              <a:rPr lang="en-GB" b="0" i="0" dirty="0"/>
              <a:t> </a:t>
            </a:r>
            <a:r>
              <a:rPr lang="en-GB" b="0" i="0" dirty="0" err="1"/>
              <a:t>chemische</a:t>
            </a:r>
            <a:r>
              <a:rPr lang="en-GB" b="0" i="0" dirty="0"/>
              <a:t> </a:t>
            </a:r>
            <a:r>
              <a:rPr lang="en-GB" b="0" i="0" dirty="0" err="1"/>
              <a:t>reactie</a:t>
            </a:r>
            <a:r>
              <a:rPr lang="en-GB" b="0" i="0" dirty="0"/>
              <a:t> </a:t>
            </a:r>
            <a:r>
              <a:rPr lang="en-GB" b="0" i="0" dirty="0" err="1"/>
              <a:t>plaats</a:t>
            </a:r>
            <a:r>
              <a:rPr lang="en-GB" b="0" i="0" dirty="0"/>
              <a:t>, </a:t>
            </a:r>
            <a:r>
              <a:rPr lang="en-GB" b="0" i="0" dirty="0" err="1"/>
              <a:t>en</a:t>
            </a:r>
            <a:r>
              <a:rPr lang="en-GB" b="0" i="0" dirty="0"/>
              <a:t> </a:t>
            </a:r>
            <a:r>
              <a:rPr lang="en-GB" b="0" i="0" dirty="0" err="1"/>
              <a:t>wordt</a:t>
            </a:r>
            <a:r>
              <a:rPr lang="en-GB" b="0" i="0" dirty="0"/>
              <a:t> er </a:t>
            </a:r>
            <a:r>
              <a:rPr lang="en-GB" b="0" i="0" dirty="0" err="1"/>
              <a:t>dus</a:t>
            </a:r>
            <a:r>
              <a:rPr lang="en-GB" b="0" i="0" dirty="0"/>
              <a:t> </a:t>
            </a:r>
            <a:r>
              <a:rPr lang="en-GB" b="0" i="0" dirty="0" err="1"/>
              <a:t>een</a:t>
            </a:r>
            <a:r>
              <a:rPr lang="en-GB" b="0" i="0" dirty="0"/>
              <a:t> </a:t>
            </a:r>
            <a:r>
              <a:rPr lang="en-GB" b="0" i="0" dirty="0" err="1"/>
              <a:t>atoombinding</a:t>
            </a:r>
            <a:r>
              <a:rPr lang="en-GB" b="0" i="0" dirty="0"/>
              <a:t> </a:t>
            </a:r>
            <a:r>
              <a:rPr lang="en-GB" b="0" i="0" dirty="0" err="1"/>
              <a:t>verbroken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i="0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faseverandering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 In </a:t>
            </a:r>
            <a:r>
              <a:rPr lang="en-GB" dirty="0" err="1"/>
              <a:t>proces</a:t>
            </a:r>
            <a:r>
              <a:rPr lang="en-GB" dirty="0"/>
              <a:t> 1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i="1" dirty="0" err="1"/>
              <a:t>inter</a:t>
            </a:r>
            <a:r>
              <a:rPr lang="en-GB" dirty="0" err="1"/>
              <a:t>moleculaire</a:t>
            </a:r>
            <a:r>
              <a:rPr lang="en-GB" dirty="0"/>
              <a:t> binding (de </a:t>
            </a:r>
            <a:r>
              <a:rPr lang="en-GB" dirty="0" err="1"/>
              <a:t>vanderwaalsbinding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). In </a:t>
            </a:r>
            <a:r>
              <a:rPr lang="en-GB" dirty="0" err="1"/>
              <a:t>proces</a:t>
            </a:r>
            <a:r>
              <a:rPr lang="en-GB" dirty="0"/>
              <a:t> 2 </a:t>
            </a:r>
            <a:r>
              <a:rPr lang="en-GB" dirty="0" err="1"/>
              <a:t>vindt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chemische</a:t>
            </a:r>
            <a:r>
              <a:rPr lang="en-GB" dirty="0"/>
              <a:t> </a:t>
            </a:r>
            <a:r>
              <a:rPr lang="en-GB" dirty="0" err="1"/>
              <a:t>reactie</a:t>
            </a:r>
            <a:r>
              <a:rPr lang="en-GB" dirty="0"/>
              <a:t> </a:t>
            </a:r>
            <a:r>
              <a:rPr lang="en-GB" dirty="0" err="1"/>
              <a:t>plaats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atoombindingen</a:t>
            </a:r>
            <a:r>
              <a:rPr lang="en-GB" dirty="0"/>
              <a:t> </a:t>
            </a:r>
            <a:r>
              <a:rPr lang="en-GB" dirty="0" err="1"/>
              <a:t>verbroken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i="0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van </a:t>
            </a:r>
            <a:r>
              <a:rPr lang="en-GB" dirty="0" err="1"/>
              <a:t>beide</a:t>
            </a:r>
            <a:r>
              <a:rPr lang="en-GB" dirty="0"/>
              <a:t> </a:t>
            </a:r>
            <a:r>
              <a:rPr lang="en-GB" dirty="0" err="1"/>
              <a:t>processen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chemische</a:t>
            </a:r>
            <a:r>
              <a:rPr lang="en-GB" dirty="0"/>
              <a:t> </a:t>
            </a:r>
            <a:r>
              <a:rPr lang="en-GB" dirty="0" err="1"/>
              <a:t>reactie</a:t>
            </a:r>
            <a:r>
              <a:rPr lang="en-GB" dirty="0"/>
              <a:t> </a:t>
            </a:r>
            <a:r>
              <a:rPr lang="en-GB" dirty="0" err="1"/>
              <a:t>plaatsvindt</a:t>
            </a:r>
            <a:r>
              <a:rPr lang="en-GB" dirty="0"/>
              <a:t>. In </a:t>
            </a:r>
            <a:r>
              <a:rPr lang="en-GB" dirty="0" err="1"/>
              <a:t>proces</a:t>
            </a:r>
            <a:r>
              <a:rPr lang="en-GB" dirty="0"/>
              <a:t> 2 </a:t>
            </a:r>
            <a:r>
              <a:rPr lang="en-GB" dirty="0" err="1"/>
              <a:t>vindt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chemische</a:t>
            </a:r>
            <a:r>
              <a:rPr lang="en-GB" dirty="0"/>
              <a:t> </a:t>
            </a:r>
            <a:r>
              <a:rPr lang="en-GB" dirty="0" err="1"/>
              <a:t>reactie</a:t>
            </a:r>
            <a:r>
              <a:rPr lang="en-GB" dirty="0"/>
              <a:t> </a:t>
            </a:r>
            <a:r>
              <a:rPr lang="en-GB" dirty="0" err="1"/>
              <a:t>plaats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0" name="Google Shape;270;g2865dc69413_5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865dc69413_3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dubbele</a:t>
            </a:r>
            <a:r>
              <a:rPr lang="en-GB" dirty="0"/>
              <a:t> binding </a:t>
            </a:r>
            <a:r>
              <a:rPr lang="en-GB" dirty="0" err="1"/>
              <a:t>zorgt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hoog</a:t>
            </a:r>
            <a:r>
              <a:rPr lang="en-GB" dirty="0"/>
              <a:t> </a:t>
            </a:r>
            <a:r>
              <a:rPr lang="en-GB" dirty="0" err="1"/>
              <a:t>kookpunt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met </a:t>
            </a:r>
            <a:r>
              <a:rPr lang="en-GB" dirty="0" err="1"/>
              <a:t>kleinere</a:t>
            </a:r>
            <a:r>
              <a:rPr lang="en-GB" dirty="0"/>
              <a:t> </a:t>
            </a:r>
            <a:r>
              <a:rPr lang="en-GB" dirty="0" err="1"/>
              <a:t>moleculen</a:t>
            </a:r>
            <a:r>
              <a:rPr lang="en-GB" dirty="0"/>
              <a:t> </a:t>
            </a:r>
            <a:r>
              <a:rPr lang="en-GB" dirty="0" err="1"/>
              <a:t>hogere</a:t>
            </a:r>
            <a:r>
              <a:rPr lang="en-GB" dirty="0"/>
              <a:t> </a:t>
            </a:r>
            <a:r>
              <a:rPr lang="en-GB" dirty="0" err="1"/>
              <a:t>kookpunten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met </a:t>
            </a:r>
            <a:r>
              <a:rPr lang="en-GB" dirty="0" err="1"/>
              <a:t>grotere</a:t>
            </a:r>
            <a:r>
              <a:rPr lang="en-GB" dirty="0"/>
              <a:t> </a:t>
            </a:r>
            <a:r>
              <a:rPr lang="en-GB" dirty="0" err="1"/>
              <a:t>moleculen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C=C binding </a:t>
            </a:r>
            <a:r>
              <a:rPr lang="en-GB" dirty="0" err="1"/>
              <a:t>zorgt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kookpunt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verband</a:t>
            </a:r>
            <a:r>
              <a:rPr lang="en-GB" dirty="0"/>
              <a:t> is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molecuulgrootte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sterkte</a:t>
            </a:r>
            <a:r>
              <a:rPr lang="en-GB" dirty="0"/>
              <a:t> van de </a:t>
            </a:r>
            <a:r>
              <a:rPr lang="en-GB" dirty="0" err="1"/>
              <a:t>vanderwaalsbindingen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4" name="Google Shape;294;g2865dc69413_3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15f8bf0c33_2_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15f8bf0c33_2_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15f8bf0c33_2_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15f8bf0c33_2_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15f8bf0c33_2_22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15f8bf0c33_2_22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15f8bf0c33_2_22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15f8bf0c33_2_22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15f8bf0c33_2_31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15f8bf0c33_2_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15f8bf0c33_2_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15f8bf0c33_2_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15f8bf0c33_2_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15f8bf0c33_2_31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15f8bf0c33_2_31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15f8bf0c33_2_31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15f8bf0c33_2_31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5f8bf0c33_2_4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15f8bf0c33_2_4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15f8bf0c33_2_4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15f8bf0c33_2_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15f8bf0c33_2_41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{6E9081DC-F06C-4E30-BAC4-DC6767553159}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215f8bf0c33_2_41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15f8bf0c33_2_41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15f8bf0c33_2_41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15f8bf0c33_2_41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15f8bf0c33_2_41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15f8bf0c33_2_41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{6E9081DC-F06C-4E30-BAC4-DC6767553159}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215f8bf0c33_2_41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{6E9081DC-F06C-4E30-BAC4-DC6767553159}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215f8bf0c33_2_41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{6E9081DC-F06C-4E30-BAC4-DC6767553159}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215f8bf0c33_2_41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{6E9081DC-F06C-4E30-BAC4-DC6767553159}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54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 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Bindingen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26" name="Google Shape;126;p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40" name="Google Shape;340;p2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3" name="Google Shape;343;p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4" name="Google Shape;344;p2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15f8bf0c33_2_5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9" name="Google Shape;139;g215f8bf0c33_2_5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0" name="Google Shape;140;g215f8bf0c33_2_5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141;g215f8bf0c33_2_5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g215f8bf0c33_2_5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43" name="Google Shape;143;g215f8bf0c33_2_5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4" name="Google Shape;144;g215f8bf0c33_2_5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" name="Google Shape;145;g215f8bf0c33_2_5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46" name="Google Shape;146;g215f8bf0c33_2_5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7" name="Google Shape;147;g215f8bf0c33_2_5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g215f8bf0c33_2_5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49" name="Google Shape;149;g215f8bf0c33_2_5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g215f8bf0c33_2_5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g215f8bf0c33_2_5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215f8bf0c33_2_57"/>
          <p:cNvSpPr/>
          <p:nvPr/>
        </p:nvSpPr>
        <p:spPr>
          <a:xfrm>
            <a:off x="1958101" y="264961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vanderwaalsbinding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215f8bf0c33_2_5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waterstofbrug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215f8bf0c33_2_5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metaalbinding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215f8bf0c33_2_57"/>
          <p:cNvSpPr txBox="1">
            <a:spLocks noGrp="1"/>
          </p:cNvSpPr>
          <p:nvPr>
            <p:ph type="title"/>
          </p:nvPr>
        </p:nvSpPr>
        <p:spPr>
          <a:xfrm>
            <a:off x="685491" y="34495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148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-GB" sz="3200" dirty="0" err="1"/>
              <a:t>Welke</a:t>
            </a:r>
            <a:r>
              <a:rPr lang="en-GB" sz="3200" dirty="0"/>
              <a:t> binding </a:t>
            </a:r>
            <a:r>
              <a:rPr lang="en-GB" sz="3200" dirty="0" err="1"/>
              <a:t>wordt</a:t>
            </a:r>
            <a:r>
              <a:rPr lang="en-GB" sz="3200" dirty="0"/>
              <a:t> </a:t>
            </a:r>
            <a:r>
              <a:rPr lang="en-GB" sz="3200" dirty="0" err="1"/>
              <a:t>verbroken</a:t>
            </a:r>
            <a:r>
              <a:rPr lang="en-GB" sz="3200" dirty="0"/>
              <a:t> </a:t>
            </a:r>
            <a:r>
              <a:rPr lang="en-GB" sz="3200" dirty="0" err="1"/>
              <a:t>bij</a:t>
            </a:r>
            <a:r>
              <a:rPr lang="en-GB" sz="3200" dirty="0"/>
              <a:t> het </a:t>
            </a:r>
            <a:r>
              <a:rPr lang="en-GB" sz="3200" dirty="0" err="1"/>
              <a:t>verbranden</a:t>
            </a:r>
            <a:r>
              <a:rPr lang="en-GB" sz="3200" dirty="0"/>
              <a:t> van </a:t>
            </a:r>
            <a:r>
              <a:rPr lang="en-GB" sz="3200" dirty="0" err="1"/>
              <a:t>waterstofgas</a:t>
            </a:r>
            <a:r>
              <a:rPr lang="en-GB" sz="3200" dirty="0"/>
              <a:t>?</a:t>
            </a:r>
            <a:endParaRPr sz="3200" dirty="0"/>
          </a:p>
          <a:p>
            <a:pPr marL="0" lvl="0" indent="0" algn="l" rtl="0">
              <a:lnSpc>
                <a:spcPct val="111111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endParaRPr sz="3200" dirty="0"/>
          </a:p>
        </p:txBody>
      </p:sp>
      <p:sp>
        <p:nvSpPr>
          <p:cNvPr id="156" name="Google Shape;156;g215f8bf0c33_2_57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865dc69413_3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62" name="Google Shape;162;g2865dc69413_3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63" name="Google Shape;163;g2865dc69413_3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4" name="Google Shape;164;g2865dc69413_3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g2865dc69413_3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66" name="Google Shape;166;g2865dc69413_3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167;g2865dc69413_3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g2865dc69413_3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69" name="Google Shape;169;g2865dc69413_3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170;g2865dc69413_3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g2865dc69413_3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72" name="Google Shape;172;g2865dc69413_3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g2865dc69413_3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g2865dc69413_3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865dc69413_3_0"/>
          <p:cNvSpPr/>
          <p:nvPr/>
        </p:nvSpPr>
        <p:spPr>
          <a:xfrm>
            <a:off x="1958101" y="264961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vanderwaalsbinding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2865dc69413_3_0"/>
          <p:cNvSpPr/>
          <p:nvPr/>
        </p:nvSpPr>
        <p:spPr>
          <a:xfrm>
            <a:off x="1958100" y="3963475"/>
            <a:ext cx="66858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 en vanderwaalsbinding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2865dc69413_3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metaalbinding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2865dc69413_3_0"/>
          <p:cNvSpPr txBox="1">
            <a:spLocks noGrp="1"/>
          </p:cNvSpPr>
          <p:nvPr>
            <p:ph type="title"/>
          </p:nvPr>
        </p:nvSpPr>
        <p:spPr>
          <a:xfrm>
            <a:off x="729419" y="35315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 dirty="0"/>
              <a:t>2. </a:t>
            </a:r>
            <a:r>
              <a:rPr lang="en-GB" sz="3200" dirty="0" err="1"/>
              <a:t>Welke</a:t>
            </a:r>
            <a:r>
              <a:rPr lang="en-GB" sz="3200" dirty="0"/>
              <a:t> binding </a:t>
            </a:r>
            <a:r>
              <a:rPr lang="en-GB" sz="3200" dirty="0" err="1"/>
              <a:t>wordt</a:t>
            </a:r>
            <a:r>
              <a:rPr lang="en-GB" sz="3200" dirty="0"/>
              <a:t> in magnesium </a:t>
            </a:r>
            <a:r>
              <a:rPr lang="en-GB" sz="3200" dirty="0" err="1"/>
              <a:t>verbroken</a:t>
            </a:r>
            <a:r>
              <a:rPr lang="en-GB" sz="3200" dirty="0"/>
              <a:t> </a:t>
            </a:r>
            <a:r>
              <a:rPr lang="en-GB" sz="3200" dirty="0" err="1"/>
              <a:t>bij</a:t>
            </a:r>
            <a:r>
              <a:rPr lang="en-GB" sz="3200" dirty="0"/>
              <a:t> het </a:t>
            </a:r>
            <a:r>
              <a:rPr lang="en-GB" sz="3200" dirty="0" err="1"/>
              <a:t>verbranden</a:t>
            </a:r>
            <a:r>
              <a:rPr lang="en-GB" sz="3200" dirty="0"/>
              <a:t> van magnesium?</a:t>
            </a:r>
            <a:endParaRPr sz="3200" dirty="0"/>
          </a:p>
          <a:p>
            <a:pPr marL="0" lvl="0" indent="0" algn="l" rtl="0">
              <a:lnSpc>
                <a:spcPct val="111111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endParaRPr sz="3200" dirty="0"/>
          </a:p>
        </p:txBody>
      </p:sp>
      <p:sp>
        <p:nvSpPr>
          <p:cNvPr id="179" name="Google Shape;179;g2865dc69413_3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15f8bf0c33_3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5" name="Google Shape;185;g215f8bf0c33_3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15f8bf0c33_3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215f8bf0c33_3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Molecuulbinding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215f8bf0c33_3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Ionbinding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215f8bf0c33_3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 weet ik nog niet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215f8bf0c33_3_0"/>
          <p:cNvSpPr txBox="1">
            <a:spLocks noGrp="1"/>
          </p:cNvSpPr>
          <p:nvPr>
            <p:ph type="title"/>
          </p:nvPr>
        </p:nvSpPr>
        <p:spPr>
          <a:xfrm>
            <a:off x="729419" y="227819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3. Welk(e) binding(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en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)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wordt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(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en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)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verbroken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als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je de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moleculaire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stof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sucrose </a:t>
            </a:r>
            <a:r>
              <a:rPr lang="en-GB" sz="3200" dirty="0" err="1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oplost</a:t>
            </a:r>
            <a:r>
              <a:rPr lang="en-GB" sz="32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in water?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260;g252b5aa4131_0_0">
            <a:extLst>
              <a:ext uri="{FF2B5EF4-FFF2-40B4-BE49-F238E27FC236}">
                <a16:creationId xmlns:a16="http://schemas.microsoft.com/office/drawing/2014/main" id="{D7F943F1-2C13-D692-FAE7-1088C9CB5BFF}"/>
              </a:ext>
            </a:extLst>
          </p:cNvPr>
          <p:cNvSpPr/>
          <p:nvPr/>
        </p:nvSpPr>
        <p:spPr>
          <a:xfrm>
            <a:off x="806911" y="1496219"/>
            <a:ext cx="908700" cy="9087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61;g252b5aa4131_0_0">
            <a:extLst>
              <a:ext uri="{FF2B5EF4-FFF2-40B4-BE49-F238E27FC236}">
                <a16:creationId xmlns:a16="http://schemas.microsoft.com/office/drawing/2014/main" id="{1E8233C6-7F11-7E77-D365-717AFA434553}"/>
              </a:ext>
            </a:extLst>
          </p:cNvPr>
          <p:cNvSpPr/>
          <p:nvPr/>
        </p:nvSpPr>
        <p:spPr>
          <a:xfrm>
            <a:off x="795867" y="2630833"/>
            <a:ext cx="908700" cy="9087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2;g252b5aa4131_0_0">
            <a:extLst>
              <a:ext uri="{FF2B5EF4-FFF2-40B4-BE49-F238E27FC236}">
                <a16:creationId xmlns:a16="http://schemas.microsoft.com/office/drawing/2014/main" id="{E297DF3D-72C9-4546-3A15-71AC73D0CDFD}"/>
              </a:ext>
            </a:extLst>
          </p:cNvPr>
          <p:cNvSpPr/>
          <p:nvPr/>
        </p:nvSpPr>
        <p:spPr>
          <a:xfrm>
            <a:off x="795868" y="3670786"/>
            <a:ext cx="908700" cy="9087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3;g252b5aa4131_0_0">
            <a:extLst>
              <a:ext uri="{FF2B5EF4-FFF2-40B4-BE49-F238E27FC236}">
                <a16:creationId xmlns:a16="http://schemas.microsoft.com/office/drawing/2014/main" id="{92862E6F-9421-FF8F-B33C-5B2E6DF80DE8}"/>
              </a:ext>
            </a:extLst>
          </p:cNvPr>
          <p:cNvSpPr/>
          <p:nvPr/>
        </p:nvSpPr>
        <p:spPr>
          <a:xfrm>
            <a:off x="795869" y="4806985"/>
            <a:ext cx="908700" cy="9087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15f8bf0c33_2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08" name="Google Shape;208;g215f8bf0c33_2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09" name="Google Shape;209;g215f8bf0c33_2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g215f8bf0c33_2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g215f8bf0c33_2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12" name="Google Shape;212;g215f8bf0c33_2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g215f8bf0c33_2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g215f8bf0c33_2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15" name="Google Shape;215;g215f8bf0c33_2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6" name="Google Shape;216;g215f8bf0c33_2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g215f8bf0c33_2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18" name="Google Shape;218;g215f8bf0c33_2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9" name="Google Shape;219;g215f8bf0c33_2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g215f8bf0c33_2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atoombinding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215f8bf0c33_2_0"/>
          <p:cNvSpPr/>
          <p:nvPr/>
        </p:nvSpPr>
        <p:spPr>
          <a:xfrm>
            <a:off x="1958101" y="264961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vanderwaalsbinding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215f8bf0c33_2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vanderwaalsbinding en waterstofbrug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215f8bf0c33_2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atoombinding, vanderwaalsbinding en waterstofbrug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215f8bf0c33_2_0"/>
          <p:cNvSpPr txBox="1">
            <a:spLocks noGrp="1"/>
          </p:cNvSpPr>
          <p:nvPr>
            <p:ph type="title"/>
          </p:nvPr>
        </p:nvSpPr>
        <p:spPr>
          <a:xfrm>
            <a:off x="729419" y="227819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r>
              <a:rPr lang="en-GB" sz="3200" dirty="0"/>
              <a:t>4. </a:t>
            </a:r>
            <a:r>
              <a:rPr lang="en-GB" sz="3200" dirty="0" err="1"/>
              <a:t>Welke</a:t>
            </a:r>
            <a:r>
              <a:rPr lang="en-GB" sz="3200" dirty="0"/>
              <a:t> binding(</a:t>
            </a:r>
            <a:r>
              <a:rPr lang="en-GB" sz="3200" dirty="0" err="1"/>
              <a:t>en</a:t>
            </a:r>
            <a:r>
              <a:rPr lang="en-GB" sz="3200" dirty="0"/>
              <a:t>) </a:t>
            </a:r>
            <a:r>
              <a:rPr lang="en-GB" sz="3200" dirty="0" err="1"/>
              <a:t>wordt</a:t>
            </a:r>
            <a:r>
              <a:rPr lang="en-GB" sz="3200" dirty="0"/>
              <a:t>/</a:t>
            </a:r>
            <a:r>
              <a:rPr lang="en-GB" sz="3200" dirty="0" err="1"/>
              <a:t>worden</a:t>
            </a:r>
            <a:r>
              <a:rPr lang="en-GB" sz="3200" dirty="0"/>
              <a:t> </a:t>
            </a:r>
            <a:r>
              <a:rPr lang="en-GB" sz="3200" dirty="0" err="1"/>
              <a:t>verbroken</a:t>
            </a:r>
            <a:r>
              <a:rPr lang="en-GB" sz="3200" dirty="0"/>
              <a:t> </a:t>
            </a:r>
            <a:r>
              <a:rPr lang="en-GB" sz="3200" dirty="0" err="1"/>
              <a:t>bij</a:t>
            </a:r>
            <a:r>
              <a:rPr lang="en-GB" sz="3200" dirty="0"/>
              <a:t> het </a:t>
            </a:r>
            <a:r>
              <a:rPr lang="en-GB" sz="3200" dirty="0" err="1"/>
              <a:t>verdampen</a:t>
            </a:r>
            <a:r>
              <a:rPr lang="en-GB" sz="3200" dirty="0"/>
              <a:t> van methanol, CH</a:t>
            </a:r>
            <a:r>
              <a:rPr lang="en-GB" sz="3200" baseline="-25000" dirty="0"/>
              <a:t>3</a:t>
            </a:r>
            <a:r>
              <a:rPr lang="en-GB" sz="3200" dirty="0"/>
              <a:t>OH?</a:t>
            </a:r>
            <a:endParaRPr sz="3200" dirty="0"/>
          </a:p>
        </p:txBody>
      </p:sp>
      <p:sp>
        <p:nvSpPr>
          <p:cNvPr id="225" name="Google Shape;225;g215f8bf0c33_2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15f8bf0c33_2_8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31" name="Google Shape;231;g215f8bf0c33_2_8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32" name="Google Shape;232;g215f8bf0c33_2_8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g215f8bf0c33_2_8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g215f8bf0c33_2_8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35" name="Google Shape;235;g215f8bf0c33_2_8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6" name="Google Shape;236;g215f8bf0c33_2_8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g215f8bf0c33_2_8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38" name="Google Shape;238;g215f8bf0c33_2_8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9" name="Google Shape;239;g215f8bf0c33_2_8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g215f8bf0c33_2_8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41" name="Google Shape;241;g215f8bf0c33_2_8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2" name="Google Shape;242;g215f8bf0c33_2_8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g215f8bf0c33_2_8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atoombinding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15f8bf0c33_2_80"/>
          <p:cNvSpPr/>
          <p:nvPr/>
        </p:nvSpPr>
        <p:spPr>
          <a:xfrm>
            <a:off x="1958101" y="264961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metaalbinding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215f8bf0c33_2_8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ionbinding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215f8bf0c33_2_8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ik weet het nog niet.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215f8bf0c33_2_80"/>
          <p:cNvSpPr txBox="1">
            <a:spLocks noGrp="1"/>
          </p:cNvSpPr>
          <p:nvPr>
            <p:ph type="title"/>
          </p:nvPr>
        </p:nvSpPr>
        <p:spPr>
          <a:xfrm>
            <a:off x="718871" y="43785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 dirty="0"/>
              <a:t>5. </a:t>
            </a:r>
            <a:r>
              <a:rPr lang="en-GB" sz="3200" dirty="0" err="1"/>
              <a:t>Welke</a:t>
            </a:r>
            <a:r>
              <a:rPr lang="en-GB" sz="3200" dirty="0"/>
              <a:t> binding </a:t>
            </a:r>
            <a:r>
              <a:rPr lang="en-GB" sz="3200" dirty="0" err="1"/>
              <a:t>wordt</a:t>
            </a:r>
            <a:r>
              <a:rPr lang="en-GB" sz="3200" dirty="0"/>
              <a:t> </a:t>
            </a:r>
            <a:r>
              <a:rPr lang="en-GB" sz="3200" dirty="0" err="1"/>
              <a:t>verbroken</a:t>
            </a:r>
            <a:r>
              <a:rPr lang="en-GB" sz="3200" dirty="0"/>
              <a:t> </a:t>
            </a:r>
            <a:r>
              <a:rPr lang="en-GB" sz="3200" dirty="0" err="1"/>
              <a:t>bij</a:t>
            </a:r>
            <a:r>
              <a:rPr lang="en-GB" sz="3200" dirty="0"/>
              <a:t> het </a:t>
            </a:r>
            <a:r>
              <a:rPr lang="en-GB" sz="3200" dirty="0" err="1"/>
              <a:t>oplossen</a:t>
            </a:r>
            <a:r>
              <a:rPr lang="en-GB" sz="3200" dirty="0"/>
              <a:t> van </a:t>
            </a:r>
            <a:r>
              <a:rPr lang="en-GB" sz="3200" dirty="0" err="1"/>
              <a:t>magnesiumchloride</a:t>
            </a:r>
            <a:r>
              <a:rPr lang="en-GB" sz="3200" dirty="0"/>
              <a:t> in water?</a:t>
            </a:r>
            <a:endParaRPr sz="3200" dirty="0"/>
          </a:p>
          <a:p>
            <a:pPr marL="0" lvl="0" indent="0" algn="l" rtl="0">
              <a:lnSpc>
                <a:spcPct val="111111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endParaRPr sz="3200" dirty="0"/>
          </a:p>
        </p:txBody>
      </p:sp>
      <p:sp>
        <p:nvSpPr>
          <p:cNvPr id="248" name="Google Shape;248;g215f8bf0c33_2_8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52b5aa4131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252b5aa4131_0_0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252b5aa4131_0_0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252b5aa4131_0_0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252b5aa4131_0_0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252b5aa4131_0_0"/>
          <p:cNvSpPr txBox="1">
            <a:spLocks noGrp="1"/>
          </p:cNvSpPr>
          <p:nvPr>
            <p:ph type="title"/>
          </p:nvPr>
        </p:nvSpPr>
        <p:spPr>
          <a:xfrm>
            <a:off x="1424678" y="19727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6. </a:t>
            </a:r>
            <a:r>
              <a:rPr lang="en-GB" sz="3200" dirty="0" err="1"/>
              <a:t>Welke</a:t>
            </a:r>
            <a:r>
              <a:rPr lang="en-GB" sz="3200" dirty="0"/>
              <a:t> </a:t>
            </a:r>
            <a:r>
              <a:rPr lang="en-GB" sz="3200" dirty="0" err="1"/>
              <a:t>waterstofbruggen</a:t>
            </a:r>
            <a:r>
              <a:rPr lang="en-GB" sz="3200" dirty="0"/>
              <a:t> </a:t>
            </a:r>
            <a:r>
              <a:rPr lang="en-GB" sz="3200" dirty="0" err="1"/>
              <a:t>zijn</a:t>
            </a:r>
            <a:r>
              <a:rPr lang="en-GB" sz="3200" dirty="0"/>
              <a:t> </a:t>
            </a:r>
            <a:r>
              <a:rPr lang="en-GB" sz="3200" dirty="0" err="1"/>
              <a:t>juist</a:t>
            </a:r>
            <a:r>
              <a:rPr lang="en-GB" sz="3200" dirty="0"/>
              <a:t>?</a:t>
            </a:r>
            <a:endParaRPr sz="3200" dirty="0"/>
          </a:p>
        </p:txBody>
      </p:sp>
      <p:sp>
        <p:nvSpPr>
          <p:cNvPr id="260" name="Google Shape;260;g252b5aa4131_0_0"/>
          <p:cNvSpPr/>
          <p:nvPr/>
        </p:nvSpPr>
        <p:spPr>
          <a:xfrm>
            <a:off x="386796" y="387702"/>
            <a:ext cx="908700" cy="9087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252b5aa4131_0_0"/>
          <p:cNvSpPr/>
          <p:nvPr/>
        </p:nvSpPr>
        <p:spPr>
          <a:xfrm>
            <a:off x="386796" y="1403612"/>
            <a:ext cx="908700" cy="9087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252b5aa4131_0_0"/>
          <p:cNvSpPr/>
          <p:nvPr/>
        </p:nvSpPr>
        <p:spPr>
          <a:xfrm>
            <a:off x="386797" y="2419503"/>
            <a:ext cx="908700" cy="9087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252b5aa4131_0_0"/>
          <p:cNvSpPr/>
          <p:nvPr/>
        </p:nvSpPr>
        <p:spPr>
          <a:xfrm>
            <a:off x="386798" y="3435388"/>
            <a:ext cx="908700" cy="9087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g252b5aa413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3124" y="1026488"/>
            <a:ext cx="7246199" cy="572652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252b5aa4131_0_0"/>
          <p:cNvSpPr/>
          <p:nvPr/>
        </p:nvSpPr>
        <p:spPr>
          <a:xfrm>
            <a:off x="386797" y="4451303"/>
            <a:ext cx="908700" cy="9087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252b5aa4131_0_0"/>
          <p:cNvSpPr/>
          <p:nvPr/>
        </p:nvSpPr>
        <p:spPr>
          <a:xfrm>
            <a:off x="386797" y="5467191"/>
            <a:ext cx="908700" cy="908700"/>
          </a:xfrm>
          <a:prstGeom prst="rect">
            <a:avLst/>
          </a:prstGeom>
          <a:solidFill>
            <a:srgbClr val="4581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865dc69413_5_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3" name="Google Shape;273;g2865dc69413_5_16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g2865dc69413_5_16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75" name="Google Shape;275;g2865dc69413_5_16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6" name="Google Shape;276;g2865dc69413_5_16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g2865dc69413_5_16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78" name="Google Shape;278;g2865dc69413_5_16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g2865dc69413_5_16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g2865dc69413_5_16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81" name="Google Shape;281;g2865dc69413_5_16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2" name="Google Shape;282;g2865dc69413_5_16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g2865dc69413_5_16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84" name="Google Shape;284;g2865dc69413_5_16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5" name="Google Shape;285;g2865dc69413_5_16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g2865dc69413_5_16"/>
          <p:cNvSpPr/>
          <p:nvPr/>
        </p:nvSpPr>
        <p:spPr>
          <a:xfrm>
            <a:off x="722087" y="5047243"/>
            <a:ext cx="14121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proces 1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2865dc69413_5_16"/>
          <p:cNvSpPr/>
          <p:nvPr/>
        </p:nvSpPr>
        <p:spPr>
          <a:xfrm>
            <a:off x="2784797" y="5042957"/>
            <a:ext cx="14199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proces 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2865dc69413_5_16"/>
          <p:cNvSpPr/>
          <p:nvPr/>
        </p:nvSpPr>
        <p:spPr>
          <a:xfrm>
            <a:off x="4739088" y="5068201"/>
            <a:ext cx="1644600" cy="1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processen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2865dc69413_5_16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Geen van beide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2865dc69413_5_16"/>
          <p:cNvSpPr txBox="1">
            <a:spLocks noGrp="1"/>
          </p:cNvSpPr>
          <p:nvPr>
            <p:ph type="title"/>
          </p:nvPr>
        </p:nvSpPr>
        <p:spPr>
          <a:xfrm>
            <a:off x="705356" y="115505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7. In welk van </a:t>
            </a:r>
            <a:r>
              <a:rPr lang="en-GB" sz="3600" dirty="0" err="1"/>
              <a:t>onderstaande</a:t>
            </a:r>
            <a:r>
              <a:rPr lang="en-GB" sz="3600" dirty="0"/>
              <a:t> </a:t>
            </a:r>
            <a:r>
              <a:rPr lang="en-GB" sz="3600" dirty="0" err="1"/>
              <a:t>processen</a:t>
            </a:r>
            <a:r>
              <a:rPr lang="en-GB" sz="3600" dirty="0"/>
              <a:t> </a:t>
            </a:r>
            <a:r>
              <a:rPr lang="en-GB" sz="3600" dirty="0" err="1"/>
              <a:t>worden</a:t>
            </a:r>
            <a:r>
              <a:rPr lang="en-GB" sz="3600" dirty="0"/>
              <a:t> </a:t>
            </a:r>
            <a:r>
              <a:rPr lang="en-GB" sz="3600" dirty="0" err="1"/>
              <a:t>atoombindingen</a:t>
            </a:r>
            <a:r>
              <a:rPr lang="en-GB" sz="3600" dirty="0"/>
              <a:t> </a:t>
            </a:r>
            <a:r>
              <a:rPr lang="en-GB" sz="3600" dirty="0" err="1"/>
              <a:t>verbroken</a:t>
            </a:r>
            <a:r>
              <a:rPr lang="en-GB" sz="3600" dirty="0"/>
              <a:t>?</a:t>
            </a:r>
            <a:br>
              <a:rPr lang="en-GB" sz="3200" dirty="0"/>
            </a:br>
            <a:br>
              <a:rPr lang="en-GB" sz="3200" dirty="0"/>
            </a:br>
            <a:r>
              <a:rPr lang="en-GB" sz="3100" dirty="0" err="1"/>
              <a:t>proces</a:t>
            </a:r>
            <a:r>
              <a:rPr lang="en-GB" sz="3100" dirty="0"/>
              <a:t> 1:	CO</a:t>
            </a:r>
            <a:r>
              <a:rPr lang="en-GB" sz="3100" baseline="-25000" dirty="0"/>
              <a:t>2</a:t>
            </a:r>
            <a:r>
              <a:rPr lang="en-GB" sz="3100" dirty="0"/>
              <a:t> (s) ⭢ CO</a:t>
            </a:r>
            <a:r>
              <a:rPr lang="en-GB" sz="3100" baseline="-25000" dirty="0"/>
              <a:t>2</a:t>
            </a:r>
            <a:r>
              <a:rPr lang="en-GB" sz="3100" dirty="0"/>
              <a:t> (g)</a:t>
            </a:r>
            <a:br>
              <a:rPr lang="en-GB" sz="3100" dirty="0"/>
            </a:br>
            <a:r>
              <a:rPr lang="en-GB" sz="3100" dirty="0" err="1"/>
              <a:t>proces</a:t>
            </a:r>
            <a:r>
              <a:rPr lang="en-GB" sz="3100" dirty="0"/>
              <a:t> 2:	CO</a:t>
            </a:r>
            <a:r>
              <a:rPr lang="en-GB" sz="3100" baseline="-25000" dirty="0"/>
              <a:t>2</a:t>
            </a:r>
            <a:r>
              <a:rPr lang="en-GB" sz="3100" dirty="0"/>
              <a:t> (g) ⭢ C (s) + O</a:t>
            </a:r>
            <a:r>
              <a:rPr lang="en-GB" sz="3100" baseline="-25000" dirty="0"/>
              <a:t>2</a:t>
            </a:r>
            <a:r>
              <a:rPr lang="en-GB" sz="3100" dirty="0"/>
              <a:t> (g)</a:t>
            </a:r>
            <a:endParaRPr sz="3100" dirty="0"/>
          </a:p>
        </p:txBody>
      </p:sp>
      <p:sp>
        <p:nvSpPr>
          <p:cNvPr id="291" name="Google Shape;291;g2865dc69413_5_1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865dc69413_3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7" name="Google Shape;297;g2865dc69413_3_2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8" name="Google Shape;298;g2865dc69413_3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g2865dc69413_3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g2865dc69413_3_2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1" name="Google Shape;301;g2865dc69413_3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g2865dc69413_3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g2865dc69413_3_2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4" name="Google Shape;304;g2865dc69413_3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5" name="Google Shape;305;g2865dc69413_3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g2865dc69413_3_2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7" name="Google Shape;307;g2865dc69413_3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8" name="Google Shape;308;g2865dc69413_3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9" name="Google Shape;309;g2865dc69413_3_22"/>
          <p:cNvSpPr/>
          <p:nvPr/>
        </p:nvSpPr>
        <p:spPr>
          <a:xfrm>
            <a:off x="1958075" y="2792400"/>
            <a:ext cx="6158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2865dc69413_3_2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2865dc69413_3_2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Dit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kun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je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niet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weten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zonder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Binas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g2865dc69413_3_22"/>
          <p:cNvSpPr txBox="1">
            <a:spLocks noGrp="1"/>
          </p:cNvSpPr>
          <p:nvPr>
            <p:ph type="title"/>
          </p:nvPr>
        </p:nvSpPr>
        <p:spPr>
          <a:xfrm>
            <a:off x="729419" y="11252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 dirty="0"/>
              <a:t>8. </a:t>
            </a:r>
            <a:r>
              <a:rPr lang="en-GB" sz="3200" dirty="0" err="1"/>
              <a:t>Welke</a:t>
            </a:r>
            <a:r>
              <a:rPr lang="en-GB" sz="3200" dirty="0"/>
              <a:t> </a:t>
            </a:r>
            <a:r>
              <a:rPr lang="en-GB" sz="3200" dirty="0" err="1"/>
              <a:t>stof</a:t>
            </a:r>
            <a:r>
              <a:rPr lang="en-GB" sz="3200" dirty="0"/>
              <a:t> </a:t>
            </a:r>
            <a:r>
              <a:rPr lang="en-GB" sz="3200" dirty="0" err="1"/>
              <a:t>heeft</a:t>
            </a:r>
            <a:r>
              <a:rPr lang="en-GB" sz="3200" dirty="0"/>
              <a:t> het </a:t>
            </a:r>
            <a:r>
              <a:rPr lang="en-GB" sz="3200" dirty="0" err="1"/>
              <a:t>hoogste</a:t>
            </a:r>
            <a:r>
              <a:rPr lang="en-GB" sz="3200" dirty="0"/>
              <a:t> </a:t>
            </a:r>
            <a:r>
              <a:rPr lang="en-GB" sz="3200" dirty="0" err="1"/>
              <a:t>kookpunt</a:t>
            </a:r>
            <a:r>
              <a:rPr lang="en-GB" sz="3200" dirty="0"/>
              <a:t>?</a:t>
            </a:r>
            <a:endParaRPr sz="3200" dirty="0"/>
          </a:p>
          <a:p>
            <a:pPr marL="0" lvl="0" indent="0" algn="l" rtl="0">
              <a:lnSpc>
                <a:spcPct val="111111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12500"/>
              <a:buFont typeface="Calibri"/>
              <a:buNone/>
            </a:pPr>
            <a:endParaRPr sz="3200" dirty="0"/>
          </a:p>
        </p:txBody>
      </p:sp>
      <p:sp>
        <p:nvSpPr>
          <p:cNvPr id="313" name="Google Shape;313;g2865dc69413_3_22"/>
          <p:cNvSpPr txBox="1"/>
          <p:nvPr/>
        </p:nvSpPr>
        <p:spPr>
          <a:xfrm>
            <a:off x="1958075" y="1495200"/>
            <a:ext cx="722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7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2865dc69413_3_2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1078</Words>
  <Application>Microsoft Office PowerPoint</Application>
  <PresentationFormat>Diavoorstelling (4:3)</PresentationFormat>
  <Paragraphs>144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Corbel</vt:lpstr>
      <vt:lpstr>Tahoma</vt:lpstr>
      <vt:lpstr>Calibri</vt:lpstr>
      <vt:lpstr>Verdana</vt:lpstr>
      <vt:lpstr>Helvetica Neue Light</vt:lpstr>
      <vt:lpstr>Arial</vt:lpstr>
      <vt:lpstr>Helvetica Neue</vt:lpstr>
      <vt:lpstr>Kantoorthema</vt:lpstr>
      <vt:lpstr>Diagnostische vragen scheikunde  Bindingen </vt:lpstr>
      <vt:lpstr>Welke binding wordt verbroken bij het verbranden van waterstofgas? </vt:lpstr>
      <vt:lpstr>2. Welke binding wordt in magnesium verbroken bij het verbranden van magnesium? </vt:lpstr>
      <vt:lpstr>3. Welk(e) binding(en) wordt(en) verbroken als je de moleculaire stof sucrose oplost in water?</vt:lpstr>
      <vt:lpstr>4. Welke binding(en) wordt/worden verbroken bij het verdampen van methanol, CH3OH?</vt:lpstr>
      <vt:lpstr>5. Welke binding wordt verbroken bij het oplossen van magnesiumchloride in water? </vt:lpstr>
      <vt:lpstr>6. Welke waterstofbruggen zijn juist?</vt:lpstr>
      <vt:lpstr>7. In welk van onderstaande processen worden atoombindingen verbroken?  proces 1: CO2 (s) ⭢ CO2 (g) proces 2: CO2 (g) ⭢ C (s) + O2 (g)</vt:lpstr>
      <vt:lpstr>8. Welke stof heeft het hoogste kookpunt?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 Bindingen </dc:title>
  <cp:lastModifiedBy>Moos van Dam</cp:lastModifiedBy>
  <cp:revision>2</cp:revision>
  <dcterms:modified xsi:type="dcterms:W3CDTF">2024-02-05T14:04:05Z</dcterms:modified>
</cp:coreProperties>
</file>