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</p:sldIdLst>
  <p:sldSz cx="9144000" cy="6858000" type="screen4x3"/>
  <p:notesSz cx="6858000" cy="9144000"/>
  <p:embeddedFontLst>
    <p:embeddedFont>
      <p:font typeface="Corbel" panose="020B050302020402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Helvetica Neue Light" panose="020B060402020202020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IpU/c6bHkcQpl5UMjUHkW24we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9081DC-F06C-4E30-BAC4-DC6767553159}">
  <a:tblStyle styleId="{6E9081DC-F06C-4E30-BAC4-DC676755315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767" autoAdjust="0"/>
  </p:normalViewPr>
  <p:slideViewPr>
    <p:cSldViewPr snapToGrid="0">
      <p:cViewPr varScale="1">
        <p:scale>
          <a:sx n="40" d="100"/>
          <a:sy n="40" d="100"/>
        </p:scale>
        <p:origin x="22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lang="en-GB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lang="en-GB" b="0" u="none"/>
              <a:t>https://creativecommons.org/licenses/by-sa/4.0</a:t>
            </a:r>
            <a:endParaRPr/>
          </a:p>
        </p:txBody>
      </p:sp>
      <p:sp>
        <p:nvSpPr>
          <p:cNvPr id="336" name="Google Shape;33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5f8bf0c33_2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vanderwaalsbindingen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waterstofbruggen</a:t>
            </a:r>
            <a:r>
              <a:rPr lang="en-GB" dirty="0"/>
              <a:t> </a:t>
            </a:r>
            <a:r>
              <a:rPr lang="en-GB" dirty="0" err="1"/>
              <a:t>voorkomen</a:t>
            </a:r>
            <a:r>
              <a:rPr lang="en-GB" dirty="0"/>
              <a:t> in de </a:t>
            </a:r>
            <a:r>
              <a:rPr lang="en-GB" dirty="0" err="1"/>
              <a:t>gasfase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 </a:t>
            </a:r>
            <a:r>
              <a:rPr lang="en-GB" dirty="0"/>
              <a:t>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in de </a:t>
            </a:r>
            <a:r>
              <a:rPr lang="en-GB" dirty="0" err="1"/>
              <a:t>gasfase</a:t>
            </a:r>
            <a:r>
              <a:rPr lang="en-GB" dirty="0"/>
              <a:t> </a:t>
            </a:r>
            <a:r>
              <a:rPr lang="en-GB" dirty="0" err="1"/>
              <a:t>vanderwaalsbindingen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moleculen</a:t>
            </a:r>
            <a:r>
              <a:rPr lang="en-GB" dirty="0"/>
              <a:t> </a:t>
            </a:r>
            <a:r>
              <a:rPr lang="en-GB" dirty="0" err="1"/>
              <a:t>aanwezig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in de </a:t>
            </a:r>
            <a:r>
              <a:rPr lang="en-GB" dirty="0" err="1"/>
              <a:t>gasfase</a:t>
            </a:r>
            <a:r>
              <a:rPr lang="en-GB" dirty="0"/>
              <a:t> </a:t>
            </a:r>
            <a:r>
              <a:rPr lang="en-GB" dirty="0" err="1"/>
              <a:t>waterstofbruggen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moleculen</a:t>
            </a:r>
            <a:r>
              <a:rPr lang="en-GB" dirty="0"/>
              <a:t> </a:t>
            </a:r>
            <a:r>
              <a:rPr lang="en-GB" dirty="0" err="1"/>
              <a:t>aanwezig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waterstof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metaal</a:t>
            </a:r>
            <a:r>
              <a:rPr lang="en-GB" dirty="0"/>
              <a:t> is.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6" name="Google Shape;136;g215f8bf0c33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65dc69413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bindingen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soorten</a:t>
            </a:r>
            <a:r>
              <a:rPr lang="en-GB" dirty="0"/>
              <a:t> </a:t>
            </a:r>
            <a:r>
              <a:rPr lang="en-GB" dirty="0" err="1"/>
              <a:t>stoffen</a:t>
            </a:r>
            <a:r>
              <a:rPr lang="en-GB" dirty="0"/>
              <a:t> </a:t>
            </a:r>
            <a:r>
              <a:rPr lang="en-GB" dirty="0" err="1"/>
              <a:t>horen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in </a:t>
            </a:r>
            <a:r>
              <a:rPr lang="en-GB" dirty="0" err="1"/>
              <a:t>metalen</a:t>
            </a:r>
            <a:r>
              <a:rPr lang="en-GB" dirty="0"/>
              <a:t> </a:t>
            </a:r>
            <a:r>
              <a:rPr lang="en-GB" dirty="0" err="1"/>
              <a:t>atoombindingen</a:t>
            </a:r>
            <a:r>
              <a:rPr lang="en-GB" dirty="0"/>
              <a:t> </a:t>
            </a:r>
            <a:r>
              <a:rPr lang="en-GB" dirty="0" err="1"/>
              <a:t>voorkomen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in </a:t>
            </a:r>
            <a:r>
              <a:rPr lang="en-GB" dirty="0" err="1"/>
              <a:t>metalen</a:t>
            </a:r>
            <a:r>
              <a:rPr lang="en-GB" dirty="0"/>
              <a:t> </a:t>
            </a:r>
            <a:r>
              <a:rPr lang="en-GB" dirty="0" err="1"/>
              <a:t>vanderwaalsbindingen</a:t>
            </a:r>
            <a:r>
              <a:rPr lang="en-GB" dirty="0"/>
              <a:t> </a:t>
            </a:r>
            <a:r>
              <a:rPr lang="en-GB" dirty="0" err="1"/>
              <a:t>voorkomen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in </a:t>
            </a:r>
            <a:r>
              <a:rPr lang="en-GB" dirty="0" err="1"/>
              <a:t>metalen</a:t>
            </a:r>
            <a:r>
              <a:rPr lang="en-GB" dirty="0"/>
              <a:t> </a:t>
            </a:r>
            <a:r>
              <a:rPr lang="en-GB" dirty="0" err="1"/>
              <a:t>atoombindingen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vanderwaalsbindingen</a:t>
            </a:r>
            <a:r>
              <a:rPr lang="en-GB" dirty="0"/>
              <a:t> </a:t>
            </a:r>
            <a:r>
              <a:rPr lang="en-GB" dirty="0" err="1"/>
              <a:t>voorkomen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59" name="Google Shape;159;g2865dc6941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15f8bf0c33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atoombindingen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verbroken</a:t>
            </a:r>
            <a:r>
              <a:rPr lang="en-GB" dirty="0"/>
              <a:t> </a:t>
            </a:r>
            <a:r>
              <a:rPr lang="en-GB" dirty="0" err="1"/>
              <a:t>wanneer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moleculaire</a:t>
            </a:r>
            <a:r>
              <a:rPr lang="en-GB" dirty="0"/>
              <a:t> </a:t>
            </a:r>
            <a:r>
              <a:rPr lang="en-GB" dirty="0" err="1"/>
              <a:t>stof</a:t>
            </a:r>
            <a:r>
              <a:rPr lang="en-GB" dirty="0"/>
              <a:t> </a:t>
            </a:r>
            <a:r>
              <a:rPr lang="en-GB" dirty="0" err="1"/>
              <a:t>oplost</a:t>
            </a:r>
            <a:r>
              <a:rPr lang="en-GB" dirty="0"/>
              <a:t> in water. Om </a:t>
            </a:r>
            <a:r>
              <a:rPr lang="en-GB" dirty="0" err="1"/>
              <a:t>gokken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voorkomen</a:t>
            </a:r>
            <a:r>
              <a:rPr lang="en-GB" dirty="0"/>
              <a:t> </a:t>
            </a:r>
            <a:r>
              <a:rPr lang="en-GB" dirty="0" err="1"/>
              <a:t>staat</a:t>
            </a:r>
            <a:r>
              <a:rPr lang="en-GB" dirty="0"/>
              <a:t> de </a:t>
            </a:r>
            <a:r>
              <a:rPr lang="en-GB" dirty="0" err="1"/>
              <a:t>optie</a:t>
            </a:r>
            <a:r>
              <a:rPr lang="en-GB" dirty="0"/>
              <a:t> “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weet</a:t>
            </a:r>
            <a:r>
              <a:rPr lang="en-GB" dirty="0"/>
              <a:t> </a:t>
            </a:r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erbij</a:t>
            </a:r>
            <a:r>
              <a:rPr lang="en-GB" dirty="0"/>
              <a:t>”.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hele </a:t>
            </a:r>
            <a:r>
              <a:rPr lang="en-GB" dirty="0" err="1"/>
              <a:t>molecuul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elkaar</a:t>
            </a:r>
            <a:r>
              <a:rPr lang="en-GB" dirty="0"/>
              <a:t> </a:t>
            </a:r>
            <a:r>
              <a:rPr lang="en-GB" dirty="0" err="1"/>
              <a:t>valt</a:t>
            </a:r>
            <a:r>
              <a:rPr lang="en-GB" dirty="0"/>
              <a:t>  in </a:t>
            </a:r>
            <a:r>
              <a:rPr lang="en-GB" dirty="0" err="1"/>
              <a:t>atomen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stof</a:t>
            </a:r>
            <a:r>
              <a:rPr lang="en-GB" dirty="0"/>
              <a:t> </a:t>
            </a:r>
            <a:r>
              <a:rPr lang="en-GB" dirty="0" err="1"/>
              <a:t>oplost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B: </a:t>
            </a:r>
            <a:r>
              <a:rPr lang="en-GB" dirty="0"/>
              <a:t>GOED. </a:t>
            </a:r>
            <a:br>
              <a:rPr lang="en-GB" dirty="0"/>
            </a:br>
            <a:r>
              <a:rPr lang="en-GB" dirty="0"/>
              <a:t>Maar dan </a:t>
            </a:r>
            <a:r>
              <a:rPr lang="en-GB" dirty="0" err="1"/>
              <a:t>wel</a:t>
            </a:r>
            <a:r>
              <a:rPr lang="en-GB" dirty="0"/>
              <a:t> de </a:t>
            </a:r>
            <a:r>
              <a:rPr lang="en-GB" dirty="0" err="1"/>
              <a:t>molecuulbindingen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de </a:t>
            </a:r>
            <a:r>
              <a:rPr lang="en-GB" dirty="0" err="1"/>
              <a:t>sucrosemoleculen</a:t>
            </a:r>
            <a:r>
              <a:rPr lang="en-GB" dirty="0"/>
              <a:t>. Er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natuurlijk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molecuulbindingen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sucrosemoleculen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watermoleculen</a:t>
            </a:r>
            <a:r>
              <a:rPr lang="en-GB" dirty="0"/>
              <a:t> </a:t>
            </a:r>
            <a:r>
              <a:rPr lang="en-GB" dirty="0" err="1"/>
              <a:t>gevormd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het </a:t>
            </a:r>
            <a:r>
              <a:rPr lang="en-GB" dirty="0" err="1"/>
              <a:t>oplossen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moleculaire</a:t>
            </a:r>
            <a:r>
              <a:rPr lang="en-GB" dirty="0"/>
              <a:t> </a:t>
            </a:r>
            <a:r>
              <a:rPr lang="en-GB" dirty="0" err="1"/>
              <a:t>stof</a:t>
            </a:r>
            <a:r>
              <a:rPr lang="en-GB" dirty="0"/>
              <a:t> </a:t>
            </a:r>
            <a:r>
              <a:rPr lang="en-GB" dirty="0" err="1"/>
              <a:t>ionbindingen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verbroken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D: </a:t>
            </a:r>
            <a:r>
              <a:rPr lang="en-GB" dirty="0"/>
              <a:t>Om </a:t>
            </a:r>
            <a:r>
              <a:rPr lang="en-GB" dirty="0" err="1"/>
              <a:t>metacognitieve</a:t>
            </a:r>
            <a:r>
              <a:rPr lang="en-GB" dirty="0"/>
              <a:t> </a:t>
            </a:r>
            <a:r>
              <a:rPr lang="en-GB" dirty="0" err="1"/>
              <a:t>vaardigheden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trainen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het is </a:t>
            </a:r>
            <a:r>
              <a:rPr lang="en-GB" dirty="0" err="1"/>
              <a:t>goed</a:t>
            </a:r>
            <a:r>
              <a:rPr lang="en-GB" dirty="0"/>
              <a:t> om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bewust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maken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zij</a:t>
            </a:r>
            <a:r>
              <a:rPr lang="en-GB" dirty="0"/>
              <a:t> </a:t>
            </a:r>
            <a:r>
              <a:rPr lang="en-GB" dirty="0" err="1"/>
              <a:t>eigenaar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over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leren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mag </a:t>
            </a:r>
            <a:r>
              <a:rPr lang="en-GB" dirty="0" err="1"/>
              <a:t>dat</a:t>
            </a:r>
            <a:r>
              <a:rPr lang="en-GB" dirty="0"/>
              <a:t> ze </a:t>
            </a:r>
            <a:r>
              <a:rPr lang="en-GB" dirty="0" err="1"/>
              <a:t>iets</a:t>
            </a:r>
            <a:r>
              <a:rPr lang="en-GB" dirty="0"/>
              <a:t>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. Je </a:t>
            </a:r>
            <a:r>
              <a:rPr lang="en-GB" dirty="0" err="1"/>
              <a:t>hebt</a:t>
            </a:r>
            <a:r>
              <a:rPr lang="en-GB" dirty="0"/>
              <a:t> er </a:t>
            </a:r>
            <a:r>
              <a:rPr lang="en-GB" dirty="0" err="1"/>
              <a:t>als</a:t>
            </a:r>
            <a:r>
              <a:rPr lang="en-GB" dirty="0"/>
              <a:t> docent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zeggen</a:t>
            </a:r>
            <a:r>
              <a:rPr lang="en-GB" dirty="0"/>
              <a:t> dan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gaan</a:t>
            </a:r>
            <a:r>
              <a:rPr lang="en-GB" dirty="0"/>
              <a:t> </a:t>
            </a:r>
            <a:r>
              <a:rPr lang="en-GB" dirty="0" err="1"/>
              <a:t>gokken</a:t>
            </a:r>
            <a:r>
              <a:rPr lang="en-GB" dirty="0"/>
              <a:t>.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het </a:t>
            </a:r>
            <a:r>
              <a:rPr lang="en-GB" dirty="0" err="1"/>
              <a:t>goede</a:t>
            </a:r>
            <a:r>
              <a:rPr lang="en-GB" dirty="0"/>
              <a:t> </a:t>
            </a:r>
            <a:r>
              <a:rPr lang="en-GB" dirty="0" err="1"/>
              <a:t>antwoord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zegt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hij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weet</a:t>
            </a:r>
            <a:r>
              <a:rPr lang="en-GB" dirty="0"/>
              <a:t> of er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waterstofbruggen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verbroken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82" name="Google Shape;182;g215f8bf0c3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15f8bf0c33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alle </a:t>
            </a:r>
            <a:r>
              <a:rPr lang="en-GB" dirty="0" err="1"/>
              <a:t>aanwezige</a:t>
            </a:r>
            <a:r>
              <a:rPr lang="en-GB" dirty="0"/>
              <a:t> </a:t>
            </a:r>
            <a:r>
              <a:rPr lang="en-GB" dirty="0" err="1"/>
              <a:t>bindingen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verbroken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verdampen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het </a:t>
            </a:r>
            <a:r>
              <a:rPr lang="en-GB" dirty="0" err="1"/>
              <a:t>verdampen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stof</a:t>
            </a:r>
            <a:r>
              <a:rPr lang="en-GB" dirty="0"/>
              <a:t> de </a:t>
            </a:r>
            <a:r>
              <a:rPr lang="en-GB" dirty="0" err="1"/>
              <a:t>atoombindingen</a:t>
            </a:r>
            <a:r>
              <a:rPr lang="en-GB" dirty="0"/>
              <a:t> </a:t>
            </a:r>
            <a:r>
              <a:rPr lang="en-GB" dirty="0" err="1"/>
              <a:t>verbreken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losse</a:t>
            </a:r>
            <a:r>
              <a:rPr lang="en-GB" dirty="0"/>
              <a:t> </a:t>
            </a:r>
            <a:r>
              <a:rPr lang="en-GB" dirty="0" err="1"/>
              <a:t>atomen</a:t>
            </a:r>
            <a:r>
              <a:rPr lang="en-GB" dirty="0"/>
              <a:t> </a:t>
            </a:r>
            <a:r>
              <a:rPr lang="en-GB" dirty="0" err="1"/>
              <a:t>ontstaan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het </a:t>
            </a:r>
            <a:r>
              <a:rPr lang="en-GB" dirty="0" err="1"/>
              <a:t>verdampen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</a:t>
            </a:r>
            <a:r>
              <a:rPr lang="en-GB" dirty="0" err="1"/>
              <a:t>vanderwaalsbindingen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verbroken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alle </a:t>
            </a:r>
            <a:r>
              <a:rPr lang="en-GB" dirty="0" err="1"/>
              <a:t>mogelijke</a:t>
            </a:r>
            <a:r>
              <a:rPr lang="en-GB" dirty="0"/>
              <a:t> </a:t>
            </a:r>
            <a:r>
              <a:rPr lang="en-GB" dirty="0" err="1"/>
              <a:t>bindingen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verbroken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het </a:t>
            </a:r>
            <a:r>
              <a:rPr lang="en-GB" dirty="0" err="1"/>
              <a:t>verschil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intramoleculaire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intermoleculaire</a:t>
            </a:r>
            <a:r>
              <a:rPr lang="en-GB" dirty="0"/>
              <a:t> </a:t>
            </a:r>
            <a:r>
              <a:rPr lang="en-GB" dirty="0" err="1"/>
              <a:t>bindingen</a:t>
            </a:r>
            <a:endParaRPr dirty="0"/>
          </a:p>
        </p:txBody>
      </p:sp>
      <p:sp>
        <p:nvSpPr>
          <p:cNvPr id="205" name="Google Shape;205;g215f8bf0c3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5f8bf0c33_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in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zout</a:t>
            </a:r>
            <a:r>
              <a:rPr lang="en-GB" dirty="0"/>
              <a:t> </a:t>
            </a:r>
            <a:r>
              <a:rPr lang="en-GB" dirty="0" err="1"/>
              <a:t>metalen</a:t>
            </a:r>
            <a:r>
              <a:rPr lang="en-GB" dirty="0"/>
              <a:t> </a:t>
            </a:r>
            <a:r>
              <a:rPr lang="en-GB" dirty="0" err="1"/>
              <a:t>voorkomen</a:t>
            </a:r>
            <a:r>
              <a:rPr lang="en-GB" dirty="0"/>
              <a:t>,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metaalbindingen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: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metaalatomen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niet-metaalatomen</a:t>
            </a:r>
            <a:r>
              <a:rPr lang="en-GB" dirty="0"/>
              <a:t> </a:t>
            </a:r>
            <a:r>
              <a:rPr lang="en-GB" dirty="0" err="1"/>
              <a:t>komen</a:t>
            </a:r>
            <a:r>
              <a:rPr lang="en-GB" dirty="0"/>
              <a:t> </a:t>
            </a:r>
            <a:r>
              <a:rPr lang="en-GB" dirty="0" err="1"/>
              <a:t>atoombindingen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in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zout</a:t>
            </a:r>
            <a:r>
              <a:rPr lang="en-GB" dirty="0"/>
              <a:t> </a:t>
            </a:r>
            <a:r>
              <a:rPr lang="en-GB" dirty="0" err="1"/>
              <a:t>atoombindingen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metaalatomen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niet-metaalatomen</a:t>
            </a:r>
            <a:r>
              <a:rPr lang="en-GB" dirty="0"/>
              <a:t> </a:t>
            </a:r>
            <a:r>
              <a:rPr lang="en-GB" dirty="0" err="1"/>
              <a:t>voorkomen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in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zout</a:t>
            </a:r>
            <a:r>
              <a:rPr lang="en-GB" dirty="0"/>
              <a:t> </a:t>
            </a:r>
            <a:r>
              <a:rPr lang="en-GB" dirty="0" err="1"/>
              <a:t>metaalbindingen</a:t>
            </a:r>
            <a:r>
              <a:rPr lang="en-GB" dirty="0"/>
              <a:t> </a:t>
            </a:r>
            <a:r>
              <a:rPr lang="en-GB" dirty="0" err="1"/>
              <a:t>voorkomen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Om </a:t>
            </a:r>
            <a:r>
              <a:rPr lang="en-GB" dirty="0" err="1"/>
              <a:t>metacognitieve</a:t>
            </a:r>
            <a:r>
              <a:rPr lang="en-GB" dirty="0"/>
              <a:t> </a:t>
            </a:r>
            <a:r>
              <a:rPr lang="en-GB" dirty="0" err="1"/>
              <a:t>vaardigheden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trainen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het is </a:t>
            </a:r>
            <a:r>
              <a:rPr lang="en-GB" dirty="0" err="1"/>
              <a:t>goed</a:t>
            </a:r>
            <a:r>
              <a:rPr lang="en-GB" dirty="0"/>
              <a:t> om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bewust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maken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zij</a:t>
            </a:r>
            <a:r>
              <a:rPr lang="en-GB" dirty="0"/>
              <a:t> </a:t>
            </a:r>
            <a:r>
              <a:rPr lang="en-GB" dirty="0" err="1"/>
              <a:t>eigenaar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over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leren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mag </a:t>
            </a:r>
            <a:r>
              <a:rPr lang="en-GB" dirty="0" err="1"/>
              <a:t>dat</a:t>
            </a:r>
            <a:r>
              <a:rPr lang="en-GB" dirty="0"/>
              <a:t> ze </a:t>
            </a:r>
            <a:r>
              <a:rPr lang="en-GB" dirty="0" err="1"/>
              <a:t>iets</a:t>
            </a:r>
            <a:r>
              <a:rPr lang="en-GB" dirty="0"/>
              <a:t>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. Je </a:t>
            </a:r>
            <a:r>
              <a:rPr lang="en-GB" dirty="0" err="1"/>
              <a:t>hebt</a:t>
            </a:r>
            <a:r>
              <a:rPr lang="en-GB" dirty="0"/>
              <a:t> er </a:t>
            </a:r>
            <a:r>
              <a:rPr lang="en-GB" dirty="0" err="1"/>
              <a:t>als</a:t>
            </a:r>
            <a:r>
              <a:rPr lang="en-GB" dirty="0"/>
              <a:t> docent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zeggen</a:t>
            </a:r>
            <a:r>
              <a:rPr lang="en-GB" dirty="0"/>
              <a:t> dan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gaan</a:t>
            </a:r>
            <a:r>
              <a:rPr lang="en-GB" dirty="0"/>
              <a:t> </a:t>
            </a:r>
            <a:r>
              <a:rPr lang="en-GB" dirty="0" err="1"/>
              <a:t>gokken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8" name="Google Shape;228;g215f8bf0c33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2b5aa41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252b5aa413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waterstofbruggen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met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atomen</a:t>
            </a:r>
            <a:r>
              <a:rPr lang="en-GB" dirty="0"/>
              <a:t> dan </a:t>
            </a:r>
            <a:r>
              <a:rPr lang="en-GB" dirty="0" err="1"/>
              <a:t>waterstof</a:t>
            </a:r>
            <a:r>
              <a:rPr lang="en-GB" dirty="0"/>
              <a:t> of </a:t>
            </a:r>
            <a:r>
              <a:rPr lang="en-GB" dirty="0" err="1"/>
              <a:t>apolaire</a:t>
            </a:r>
            <a:r>
              <a:rPr lang="en-GB" dirty="0"/>
              <a:t> H-</a:t>
            </a:r>
            <a:r>
              <a:rPr lang="en-GB" dirty="0" err="1"/>
              <a:t>atomen</a:t>
            </a:r>
            <a:r>
              <a:rPr lang="en-GB" dirty="0"/>
              <a:t> </a:t>
            </a:r>
            <a:r>
              <a:rPr lang="en-GB" dirty="0" err="1"/>
              <a:t>gevormd</a:t>
            </a:r>
            <a:r>
              <a:rPr lang="en-GB" dirty="0"/>
              <a:t> </a:t>
            </a:r>
            <a:r>
              <a:rPr lang="en-GB" dirty="0" err="1"/>
              <a:t>kunnen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dirty="0"/>
              <a:t>Let op: </a:t>
            </a:r>
            <a:r>
              <a:rPr lang="en-GB" dirty="0" err="1"/>
              <a:t>meerdere</a:t>
            </a:r>
            <a:r>
              <a:rPr lang="en-GB" dirty="0"/>
              <a:t> </a:t>
            </a:r>
            <a:r>
              <a:rPr lang="en-GB" dirty="0" err="1"/>
              <a:t>antwoorden</a:t>
            </a:r>
            <a:r>
              <a:rPr lang="en-GB" dirty="0"/>
              <a:t> </a:t>
            </a:r>
            <a:r>
              <a:rPr lang="en-GB" dirty="0" err="1"/>
              <a:t>mogelijk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is </a:t>
            </a:r>
            <a:r>
              <a:rPr lang="en-GB" dirty="0" err="1"/>
              <a:t>juist</a:t>
            </a:r>
            <a:r>
              <a:rPr lang="en-GB" dirty="0"/>
              <a:t>,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er </a:t>
            </a:r>
            <a:r>
              <a:rPr lang="en-GB" dirty="0" err="1"/>
              <a:t>tussen</a:t>
            </a:r>
            <a:r>
              <a:rPr lang="en-GB" dirty="0"/>
              <a:t> N </a:t>
            </a:r>
            <a:r>
              <a:rPr lang="en-GB" dirty="0" err="1"/>
              <a:t>en</a:t>
            </a:r>
            <a:r>
              <a:rPr lang="en-GB" dirty="0"/>
              <a:t> O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waterstofbrug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gevormd</a:t>
            </a:r>
            <a:r>
              <a:rPr lang="en-GB" dirty="0"/>
              <a:t>, </a:t>
            </a:r>
            <a:r>
              <a:rPr lang="en-GB" dirty="0" err="1"/>
              <a:t>dat</a:t>
            </a:r>
            <a:r>
              <a:rPr lang="en-GB" dirty="0"/>
              <a:t> is </a:t>
            </a:r>
            <a:r>
              <a:rPr lang="en-GB" dirty="0" err="1"/>
              <a:t>niet</a:t>
            </a:r>
            <a:r>
              <a:rPr lang="en-GB" dirty="0"/>
              <a:t> zo want “</a:t>
            </a:r>
            <a:r>
              <a:rPr lang="en-GB" dirty="0" err="1"/>
              <a:t>waterstof”brug</a:t>
            </a:r>
            <a:r>
              <a:rPr lang="en-GB" dirty="0"/>
              <a:t> (</a:t>
            </a:r>
            <a:r>
              <a:rPr lang="en-GB" dirty="0" err="1"/>
              <a:t>beide</a:t>
            </a:r>
            <a:r>
              <a:rPr lang="en-GB" dirty="0"/>
              <a:t> </a:t>
            </a:r>
            <a:r>
              <a:rPr lang="en-GB" dirty="0" err="1"/>
              <a:t>atomen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partieel</a:t>
            </a:r>
            <a:r>
              <a:rPr lang="en-GB" dirty="0"/>
              <a:t> </a:t>
            </a:r>
            <a:r>
              <a:rPr lang="en-GB" dirty="0" err="1"/>
              <a:t>negatief</a:t>
            </a:r>
            <a:r>
              <a:rPr lang="en-GB" dirty="0"/>
              <a:t>),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juist</a:t>
            </a:r>
            <a:r>
              <a:rPr lang="en-GB" dirty="0"/>
              <a:t>,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b="1" dirty="0"/>
              <a:t>D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waterstofbrug</a:t>
            </a:r>
            <a:r>
              <a:rPr lang="en-GB" dirty="0"/>
              <a:t> </a:t>
            </a:r>
            <a:r>
              <a:rPr lang="en-GB" dirty="0" err="1"/>
              <a:t>gevormd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twee H’s (</a:t>
            </a:r>
            <a:r>
              <a:rPr lang="en-GB" dirty="0" err="1"/>
              <a:t>beide</a:t>
            </a:r>
            <a:r>
              <a:rPr lang="en-GB" dirty="0"/>
              <a:t> </a:t>
            </a:r>
            <a:r>
              <a:rPr lang="en-GB" dirty="0" err="1"/>
              <a:t>partieel</a:t>
            </a:r>
            <a:r>
              <a:rPr lang="en-GB" dirty="0"/>
              <a:t> </a:t>
            </a:r>
            <a:r>
              <a:rPr lang="en-GB" dirty="0" err="1"/>
              <a:t>positief</a:t>
            </a:r>
            <a:r>
              <a:rPr lang="en-GB" dirty="0"/>
              <a:t> </a:t>
            </a:r>
            <a:r>
              <a:rPr lang="en-GB" dirty="0" err="1"/>
              <a:t>geladen</a:t>
            </a:r>
            <a:r>
              <a:rPr lang="en-GB" dirty="0"/>
              <a:t>),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b="1" dirty="0"/>
              <a:t>E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apolaire</a:t>
            </a:r>
            <a:r>
              <a:rPr lang="en-GB" dirty="0"/>
              <a:t> H (die </a:t>
            </a:r>
            <a:r>
              <a:rPr lang="en-GB" dirty="0" err="1"/>
              <a:t>gebonden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C)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waterstofbrug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vormen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b="1" dirty="0"/>
              <a:t>F </a:t>
            </a:r>
            <a:r>
              <a:rPr lang="en-GB" dirty="0" err="1"/>
              <a:t>juist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52" name="Google Shape;252;g252b5aa413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865dc69413_5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2865dc69413_5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faseverandering</a:t>
            </a:r>
            <a:r>
              <a:rPr lang="en-GB" dirty="0"/>
              <a:t> </a:t>
            </a:r>
            <a:r>
              <a:rPr lang="en-GB" dirty="0" err="1"/>
              <a:t>atoombindingen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verbroken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A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faseverandering</a:t>
            </a:r>
            <a:r>
              <a:rPr lang="en-GB" dirty="0"/>
              <a:t> </a:t>
            </a:r>
            <a:r>
              <a:rPr lang="en-GB" dirty="0" err="1"/>
              <a:t>atoombindingen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verbroken</a:t>
            </a:r>
            <a:r>
              <a:rPr lang="en-GB" dirty="0"/>
              <a:t>.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i="1" dirty="0" err="1"/>
              <a:t>inter</a:t>
            </a:r>
            <a:r>
              <a:rPr lang="en-GB" i="0" dirty="0" err="1"/>
              <a:t>moleculaire</a:t>
            </a:r>
            <a:r>
              <a:rPr lang="en-GB" i="0" dirty="0"/>
              <a:t> binding (de </a:t>
            </a:r>
            <a:r>
              <a:rPr lang="en-GB" i="0" dirty="0" err="1"/>
              <a:t>vanderwaalsbinding</a:t>
            </a:r>
            <a:r>
              <a:rPr lang="en-GB" i="0" dirty="0"/>
              <a:t> </a:t>
            </a:r>
            <a:r>
              <a:rPr lang="en-GB" i="0" dirty="0" err="1"/>
              <a:t>verbroken</a:t>
            </a:r>
            <a:r>
              <a:rPr lang="en-GB" i="0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i="0" dirty="0"/>
              <a:t>B </a:t>
            </a:r>
            <a:r>
              <a:rPr lang="en-GB" b="0" i="0" dirty="0"/>
              <a:t>GOED, </a:t>
            </a:r>
            <a:r>
              <a:rPr lang="en-GB" b="0" i="0" dirty="0" err="1"/>
              <a:t>hier</a:t>
            </a:r>
            <a:r>
              <a:rPr lang="en-GB" b="0" i="0" dirty="0"/>
              <a:t> </a:t>
            </a:r>
            <a:r>
              <a:rPr lang="en-GB" b="0" i="0" dirty="0" err="1"/>
              <a:t>vindt</a:t>
            </a:r>
            <a:r>
              <a:rPr lang="en-GB" b="0" i="0" dirty="0"/>
              <a:t> </a:t>
            </a:r>
            <a:r>
              <a:rPr lang="en-GB" b="0" i="0" dirty="0" err="1"/>
              <a:t>een</a:t>
            </a:r>
            <a:r>
              <a:rPr lang="en-GB" b="0" i="0" dirty="0"/>
              <a:t> </a:t>
            </a:r>
            <a:r>
              <a:rPr lang="en-GB" b="0" i="0" dirty="0" err="1"/>
              <a:t>chemische</a:t>
            </a:r>
            <a:r>
              <a:rPr lang="en-GB" b="0" i="0" dirty="0"/>
              <a:t> </a:t>
            </a:r>
            <a:r>
              <a:rPr lang="en-GB" b="0" i="0" dirty="0" err="1"/>
              <a:t>reactie</a:t>
            </a:r>
            <a:r>
              <a:rPr lang="en-GB" b="0" i="0" dirty="0"/>
              <a:t> </a:t>
            </a:r>
            <a:r>
              <a:rPr lang="en-GB" b="0" i="0" dirty="0" err="1"/>
              <a:t>plaats</a:t>
            </a:r>
            <a:r>
              <a:rPr lang="en-GB" b="0" i="0" dirty="0"/>
              <a:t>, </a:t>
            </a:r>
            <a:r>
              <a:rPr lang="en-GB" b="0" i="0" dirty="0" err="1"/>
              <a:t>en</a:t>
            </a:r>
            <a:r>
              <a:rPr lang="en-GB" b="0" i="0" dirty="0"/>
              <a:t> </a:t>
            </a:r>
            <a:r>
              <a:rPr lang="en-GB" b="0" i="0" dirty="0" err="1"/>
              <a:t>wordt</a:t>
            </a:r>
            <a:r>
              <a:rPr lang="en-GB" b="0" i="0" dirty="0"/>
              <a:t> er </a:t>
            </a:r>
            <a:r>
              <a:rPr lang="en-GB" b="0" i="0" dirty="0" err="1"/>
              <a:t>dus</a:t>
            </a:r>
            <a:r>
              <a:rPr lang="en-GB" b="0" i="0" dirty="0"/>
              <a:t> </a:t>
            </a:r>
            <a:r>
              <a:rPr lang="en-GB" b="0" i="0" dirty="0" err="1"/>
              <a:t>een</a:t>
            </a:r>
            <a:r>
              <a:rPr lang="en-GB" b="0" i="0" dirty="0"/>
              <a:t> </a:t>
            </a:r>
            <a:r>
              <a:rPr lang="en-GB" b="0" i="0" dirty="0" err="1"/>
              <a:t>atoombinding</a:t>
            </a:r>
            <a:r>
              <a:rPr lang="en-GB" b="0" i="0" dirty="0"/>
              <a:t> </a:t>
            </a:r>
            <a:r>
              <a:rPr lang="en-GB" b="0" i="0" dirty="0" err="1"/>
              <a:t>verbroken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i="0" dirty="0"/>
              <a:t>C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faseverandering</a:t>
            </a:r>
            <a:r>
              <a:rPr lang="en-GB" dirty="0"/>
              <a:t> </a:t>
            </a:r>
            <a:r>
              <a:rPr lang="en-GB" dirty="0" err="1"/>
              <a:t>atoombindingen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verbroken</a:t>
            </a:r>
            <a:r>
              <a:rPr lang="en-GB" dirty="0"/>
              <a:t>. In </a:t>
            </a:r>
            <a:r>
              <a:rPr lang="en-GB" dirty="0" err="1"/>
              <a:t>proces</a:t>
            </a:r>
            <a:r>
              <a:rPr lang="en-GB" dirty="0"/>
              <a:t> 1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i="1" dirty="0" err="1"/>
              <a:t>inter</a:t>
            </a:r>
            <a:r>
              <a:rPr lang="en-GB" dirty="0" err="1"/>
              <a:t>moleculaire</a:t>
            </a:r>
            <a:r>
              <a:rPr lang="en-GB" dirty="0"/>
              <a:t> binding (de </a:t>
            </a:r>
            <a:r>
              <a:rPr lang="en-GB" dirty="0" err="1"/>
              <a:t>vanderwaalsbinding</a:t>
            </a:r>
            <a:r>
              <a:rPr lang="en-GB" dirty="0"/>
              <a:t> </a:t>
            </a:r>
            <a:r>
              <a:rPr lang="en-GB" dirty="0" err="1"/>
              <a:t>verbroken</a:t>
            </a:r>
            <a:r>
              <a:rPr lang="en-GB" dirty="0"/>
              <a:t>). In </a:t>
            </a:r>
            <a:r>
              <a:rPr lang="en-GB" dirty="0" err="1"/>
              <a:t>proces</a:t>
            </a:r>
            <a:r>
              <a:rPr lang="en-GB" dirty="0"/>
              <a:t> 2 </a:t>
            </a:r>
            <a:r>
              <a:rPr lang="en-GB" dirty="0" err="1"/>
              <a:t>vindt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chemische</a:t>
            </a:r>
            <a:r>
              <a:rPr lang="en-GB" dirty="0"/>
              <a:t> </a:t>
            </a:r>
            <a:r>
              <a:rPr lang="en-GB" dirty="0" err="1"/>
              <a:t>reactie</a:t>
            </a:r>
            <a:r>
              <a:rPr lang="en-GB" dirty="0"/>
              <a:t> 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atoombindingen</a:t>
            </a:r>
            <a:r>
              <a:rPr lang="en-GB" dirty="0"/>
              <a:t> </a:t>
            </a:r>
            <a:r>
              <a:rPr lang="en-GB" dirty="0" err="1"/>
              <a:t>verbroken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i="0" dirty="0"/>
              <a:t>D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geen</a:t>
            </a:r>
            <a:r>
              <a:rPr lang="en-GB" dirty="0"/>
              <a:t> van </a:t>
            </a:r>
            <a:r>
              <a:rPr lang="en-GB" dirty="0" err="1"/>
              <a:t>beide</a:t>
            </a:r>
            <a:r>
              <a:rPr lang="en-GB" dirty="0"/>
              <a:t> </a:t>
            </a:r>
            <a:r>
              <a:rPr lang="en-GB" dirty="0" err="1"/>
              <a:t>processen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chemische</a:t>
            </a:r>
            <a:r>
              <a:rPr lang="en-GB" dirty="0"/>
              <a:t> </a:t>
            </a:r>
            <a:r>
              <a:rPr lang="en-GB" dirty="0" err="1"/>
              <a:t>reactie</a:t>
            </a:r>
            <a:r>
              <a:rPr lang="en-GB" dirty="0"/>
              <a:t> </a:t>
            </a:r>
            <a:r>
              <a:rPr lang="en-GB" dirty="0" err="1"/>
              <a:t>plaatsvindt</a:t>
            </a:r>
            <a:r>
              <a:rPr lang="en-GB" dirty="0"/>
              <a:t>. In </a:t>
            </a:r>
            <a:r>
              <a:rPr lang="en-GB" dirty="0" err="1"/>
              <a:t>proces</a:t>
            </a:r>
            <a:r>
              <a:rPr lang="en-GB" dirty="0"/>
              <a:t> 2 </a:t>
            </a:r>
            <a:r>
              <a:rPr lang="en-GB" dirty="0" err="1"/>
              <a:t>vindt</a:t>
            </a:r>
            <a:r>
              <a:rPr lang="en-GB" dirty="0"/>
              <a:t> </a:t>
            </a:r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chemische</a:t>
            </a:r>
            <a:r>
              <a:rPr lang="en-GB" dirty="0"/>
              <a:t> </a:t>
            </a:r>
            <a:r>
              <a:rPr lang="en-GB" dirty="0" err="1"/>
              <a:t>reactie</a:t>
            </a:r>
            <a:r>
              <a:rPr lang="en-GB" dirty="0"/>
              <a:t> </a:t>
            </a:r>
            <a:r>
              <a:rPr lang="en-GB" dirty="0" err="1"/>
              <a:t>plaats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70" name="Google Shape;270;g2865dc69413_5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865dc69413_3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dubbele</a:t>
            </a:r>
            <a:r>
              <a:rPr lang="en-GB" dirty="0"/>
              <a:t> binding </a:t>
            </a:r>
            <a:r>
              <a:rPr lang="en-GB" dirty="0" err="1"/>
              <a:t>zorgt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hoog</a:t>
            </a:r>
            <a:r>
              <a:rPr lang="en-GB" dirty="0"/>
              <a:t> </a:t>
            </a:r>
            <a:r>
              <a:rPr lang="en-GB" dirty="0" err="1"/>
              <a:t>kookpunt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stoffen</a:t>
            </a:r>
            <a:r>
              <a:rPr lang="en-GB" dirty="0"/>
              <a:t> met </a:t>
            </a:r>
            <a:r>
              <a:rPr lang="en-GB" dirty="0" err="1"/>
              <a:t>kleinere</a:t>
            </a:r>
            <a:r>
              <a:rPr lang="en-GB" dirty="0"/>
              <a:t> </a:t>
            </a:r>
            <a:r>
              <a:rPr lang="en-GB" dirty="0" err="1"/>
              <a:t>moleculen</a:t>
            </a:r>
            <a:r>
              <a:rPr lang="en-GB" dirty="0"/>
              <a:t> </a:t>
            </a:r>
            <a:r>
              <a:rPr lang="en-GB" dirty="0" err="1"/>
              <a:t>hogere</a:t>
            </a:r>
            <a:r>
              <a:rPr lang="en-GB" dirty="0"/>
              <a:t> </a:t>
            </a:r>
            <a:r>
              <a:rPr lang="en-GB" dirty="0" err="1"/>
              <a:t>kookpunten</a:t>
            </a:r>
            <a:r>
              <a:rPr lang="en-GB" dirty="0"/>
              <a:t> </a:t>
            </a:r>
            <a:r>
              <a:rPr lang="en-GB" dirty="0" err="1"/>
              <a:t>hebben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stoffen</a:t>
            </a:r>
            <a:r>
              <a:rPr lang="en-GB" dirty="0"/>
              <a:t> met </a:t>
            </a:r>
            <a:r>
              <a:rPr lang="en-GB" dirty="0" err="1"/>
              <a:t>grotere</a:t>
            </a:r>
            <a:r>
              <a:rPr lang="en-GB" dirty="0"/>
              <a:t> </a:t>
            </a:r>
            <a:r>
              <a:rPr lang="en-GB" dirty="0" err="1"/>
              <a:t>moleculen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C=C binding </a:t>
            </a:r>
            <a:r>
              <a:rPr lang="en-GB" dirty="0" err="1"/>
              <a:t>zorgt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hoger</a:t>
            </a:r>
            <a:r>
              <a:rPr lang="en-GB" dirty="0"/>
              <a:t> </a:t>
            </a:r>
            <a:r>
              <a:rPr lang="en-GB" dirty="0" err="1"/>
              <a:t>kookpunt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 </a:t>
            </a:r>
            <a:r>
              <a:rPr lang="en-GB" dirty="0"/>
              <a:t>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er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verband</a:t>
            </a:r>
            <a:r>
              <a:rPr lang="en-GB" dirty="0"/>
              <a:t> is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molecuulgrootte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sterkte</a:t>
            </a:r>
            <a:r>
              <a:rPr lang="en-GB" dirty="0"/>
              <a:t> van de </a:t>
            </a:r>
            <a:r>
              <a:rPr lang="en-GB" dirty="0" err="1"/>
              <a:t>vanderwaalsbindingen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94" name="Google Shape;294;g2865dc69413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ict - Explain -">
  <p:cSld name="Predict - Explain -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5f8bf0c33_2_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15f8bf0c33_2_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15f8bf0c33_2_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15f8bf0c33_2_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9" name="Google Shape;89;g215f8bf0c33_2_22"/>
          <p:cNvSpPr txBox="1"/>
          <p:nvPr/>
        </p:nvSpPr>
        <p:spPr>
          <a:xfrm>
            <a:off x="457198" y="1095877"/>
            <a:ext cx="8507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Predict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Explain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15f8bf0c33_2_22"/>
          <p:cNvSpPr txBox="1">
            <a:spLocks noGrp="1"/>
          </p:cNvSpPr>
          <p:nvPr>
            <p:ph type="body" idx="1"/>
          </p:nvPr>
        </p:nvSpPr>
        <p:spPr>
          <a:xfrm>
            <a:off x="457197" y="1546523"/>
            <a:ext cx="4230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215f8bf0c33_2_22"/>
          <p:cNvSpPr txBox="1">
            <a:spLocks noGrp="1"/>
          </p:cNvSpPr>
          <p:nvPr>
            <p:ph type="body" idx="2"/>
          </p:nvPr>
        </p:nvSpPr>
        <p:spPr>
          <a:xfrm>
            <a:off x="457198" y="3274760"/>
            <a:ext cx="4230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g215f8bf0c33_2_22"/>
          <p:cNvSpPr>
            <a:spLocks noGrp="1"/>
          </p:cNvSpPr>
          <p:nvPr>
            <p:ph type="pic" idx="3"/>
          </p:nvPr>
        </p:nvSpPr>
        <p:spPr>
          <a:xfrm>
            <a:off x="4794250" y="931491"/>
            <a:ext cx="3879900" cy="452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erve - Explain">
  <p:cSld name="Observe - Explai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5f8bf0c33_2_31"/>
          <p:cNvSpPr txBox="1"/>
          <p:nvPr/>
        </p:nvSpPr>
        <p:spPr>
          <a:xfrm>
            <a:off x="457199" y="2049707"/>
            <a:ext cx="8507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Observe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Explain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15f8bf0c33_2_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15f8bf0c33_2_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15f8bf0c33_2_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15f8bf0c33_2_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9" name="Google Shape;99;g215f8bf0c33_2_31"/>
          <p:cNvSpPr txBox="1">
            <a:spLocks noGrp="1"/>
          </p:cNvSpPr>
          <p:nvPr>
            <p:ph type="body" idx="1"/>
          </p:nvPr>
        </p:nvSpPr>
        <p:spPr>
          <a:xfrm>
            <a:off x="475395" y="2477316"/>
            <a:ext cx="5562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g215f8bf0c33_2_31"/>
          <p:cNvSpPr txBox="1">
            <a:spLocks noGrp="1"/>
          </p:cNvSpPr>
          <p:nvPr>
            <p:ph type="body" idx="2"/>
          </p:nvPr>
        </p:nvSpPr>
        <p:spPr>
          <a:xfrm>
            <a:off x="457199" y="4224843"/>
            <a:ext cx="82170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g215f8bf0c33_2_31"/>
          <p:cNvSpPr>
            <a:spLocks noGrp="1"/>
          </p:cNvSpPr>
          <p:nvPr>
            <p:ph type="pic" idx="3"/>
          </p:nvPr>
        </p:nvSpPr>
        <p:spPr>
          <a:xfrm>
            <a:off x="6400800" y="931491"/>
            <a:ext cx="2273400" cy="2709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g215f8bf0c33_2_31"/>
          <p:cNvSpPr txBox="1">
            <a:spLocks noGrp="1"/>
          </p:cNvSpPr>
          <p:nvPr>
            <p:ph type="body" idx="4"/>
          </p:nvPr>
        </p:nvSpPr>
        <p:spPr>
          <a:xfrm>
            <a:off x="457199" y="925794"/>
            <a:ext cx="5562600" cy="800400"/>
          </a:xfrm>
          <a:prstGeom prst="rect">
            <a:avLst/>
          </a:prstGeom>
          <a:solidFill>
            <a:srgbClr val="FAFAEA"/>
          </a:solidFill>
          <a:ln w="9525" cap="flat" cmpd="sng">
            <a:solidFill>
              <a:srgbClr val="3B2F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1"/>
            </a:lvl1pPr>
            <a:lvl2pPr marL="914400" lvl="1" indent="-3429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432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4pPr>
            <a:lvl5pPr marL="2286000" lvl="4" indent="-31432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hoice    4 answer">
  <p:cSld name="Multiple choice    4 answ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5f8bf0c33_2_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15f8bf0c33_2_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15f8bf0c33_2_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15f8bf0c33_2_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aphicFrame>
        <p:nvGraphicFramePr>
          <p:cNvPr id="108" name="Google Shape;108;g215f8bf0c33_2_41"/>
          <p:cNvGraphicFramePr/>
          <p:nvPr/>
        </p:nvGraphicFramePr>
        <p:xfrm>
          <a:off x="457207" y="340776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{6E9081DC-F06C-4E30-BAC4-DC6767553159}</a:tableStyleId>
              </a:tblPr>
              <a:tblGrid>
                <a:gridCol w="105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9" name="Google Shape;109;g215f8bf0c33_2_41"/>
          <p:cNvSpPr txBox="1">
            <a:spLocks noGrp="1"/>
          </p:cNvSpPr>
          <p:nvPr>
            <p:ph type="body" idx="1"/>
          </p:nvPr>
        </p:nvSpPr>
        <p:spPr>
          <a:xfrm>
            <a:off x="457200" y="863126"/>
            <a:ext cx="8285100" cy="24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215f8bf0c33_2_41"/>
          <p:cNvSpPr txBox="1">
            <a:spLocks noGrp="1"/>
          </p:cNvSpPr>
          <p:nvPr>
            <p:ph type="body" idx="2"/>
          </p:nvPr>
        </p:nvSpPr>
        <p:spPr>
          <a:xfrm>
            <a:off x="1523992" y="3415646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15f8bf0c33_2_41"/>
          <p:cNvSpPr txBox="1">
            <a:spLocks noGrp="1"/>
          </p:cNvSpPr>
          <p:nvPr>
            <p:ph type="body" idx="3"/>
          </p:nvPr>
        </p:nvSpPr>
        <p:spPr>
          <a:xfrm>
            <a:off x="1523977" y="4063702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15f8bf0c33_2_41"/>
          <p:cNvSpPr txBox="1">
            <a:spLocks noGrp="1"/>
          </p:cNvSpPr>
          <p:nvPr>
            <p:ph type="body" idx="4"/>
          </p:nvPr>
        </p:nvSpPr>
        <p:spPr>
          <a:xfrm>
            <a:off x="1523977" y="4717542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15f8bf0c33_2_41"/>
          <p:cNvSpPr txBox="1">
            <a:spLocks noGrp="1"/>
          </p:cNvSpPr>
          <p:nvPr>
            <p:ph type="body" idx="5"/>
          </p:nvPr>
        </p:nvSpPr>
        <p:spPr>
          <a:xfrm>
            <a:off x="1523977" y="5379294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14" name="Google Shape;114;g215f8bf0c33_2_41"/>
          <p:cNvGraphicFramePr/>
          <p:nvPr/>
        </p:nvGraphicFramePr>
        <p:xfrm>
          <a:off x="457200" y="34013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{6E9081DC-F06C-4E30-BAC4-DC6767553159}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" name="Google Shape;115;g215f8bf0c33_2_41"/>
          <p:cNvGraphicFramePr/>
          <p:nvPr/>
        </p:nvGraphicFramePr>
        <p:xfrm>
          <a:off x="457200" y="40600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{6E9081DC-F06C-4E30-BAC4-DC6767553159}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6" name="Google Shape;116;g215f8bf0c33_2_41"/>
          <p:cNvGraphicFramePr/>
          <p:nvPr/>
        </p:nvGraphicFramePr>
        <p:xfrm>
          <a:off x="457199" y="47261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{6E9081DC-F06C-4E30-BAC4-DC6767553159}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" name="Google Shape;117;g215f8bf0c33_2_41"/>
          <p:cNvGraphicFramePr/>
          <p:nvPr/>
        </p:nvGraphicFramePr>
        <p:xfrm>
          <a:off x="457199" y="53826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{6E9081DC-F06C-4E30-BAC4-DC6767553159}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iagnostischevragen@nvon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454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>
                <a:solidFill>
                  <a:schemeClr val="accent1"/>
                </a:solidFill>
              </a:rPr>
              <a:t>Diagnostische vragen scheikunde </a:t>
            </a:r>
            <a:br>
              <a:rPr lang="en-GB" sz="5400" b="1">
                <a:solidFill>
                  <a:schemeClr val="accent1"/>
                </a:solidFill>
              </a:rPr>
            </a:br>
            <a:r>
              <a:rPr lang="en-GB" sz="5400" b="1">
                <a:solidFill>
                  <a:schemeClr val="accent1"/>
                </a:solidFill>
              </a:rPr>
              <a:t>Bindingen</a:t>
            </a:r>
            <a:br>
              <a:rPr lang="en-GB" b="1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5" name="Google Shape;125;p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26" name="Google Shape;126;p1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"/>
          <p:cNvSpPr txBox="1"/>
          <p:nvPr/>
        </p:nvSpPr>
        <p:spPr>
          <a:xfrm>
            <a:off x="5685183" y="6407433"/>
            <a:ext cx="345881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40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GB" b="1"/>
            </a:br>
            <a:endParaRPr/>
          </a:p>
        </p:txBody>
      </p:sp>
      <p:sp>
        <p:nvSpPr>
          <p:cNvPr id="340" name="Google Shape;340;p2"/>
          <p:cNvSpPr txBox="1"/>
          <p:nvPr/>
        </p:nvSpPr>
        <p:spPr>
          <a:xfrm>
            <a:off x="628650" y="572530"/>
            <a:ext cx="7886700" cy="336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diagnostische vragen werkgroep van de NVON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Heb je feedback, wil je bijdragen, vragen testen of samenwerken? Laat het weten via:</a:t>
            </a:r>
            <a:b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3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diagnostischevragen@nvon.nl</a:t>
            </a: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0189" y="4281356"/>
            <a:ext cx="4243622" cy="129542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3" name="Google Shape;343;p2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2" descr="Creative Commons Attribution-ShareAlike 3.0 Unported - Wikid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5f8bf0c33_2_5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9" name="Google Shape;139;g215f8bf0c33_2_57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40" name="Google Shape;140;g215f8bf0c33_2_57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1" name="Google Shape;141;g215f8bf0c33_2_57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g215f8bf0c33_2_57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43" name="Google Shape;143;g215f8bf0c33_2_57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4" name="Google Shape;144;g215f8bf0c33_2_57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g215f8bf0c33_2_57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46" name="Google Shape;146;g215f8bf0c33_2_57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7" name="Google Shape;147;g215f8bf0c33_2_57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g215f8bf0c33_2_57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49" name="Google Shape;149;g215f8bf0c33_2_57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0" name="Google Shape;150;g215f8bf0c33_2_57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215f8bf0c33_2_57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atoombinding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15f8bf0c33_2_57"/>
          <p:cNvSpPr/>
          <p:nvPr/>
        </p:nvSpPr>
        <p:spPr>
          <a:xfrm>
            <a:off x="1958101" y="2649612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vanderwaalsbinding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15f8bf0c33_2_57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waterstofbrug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15f8bf0c33_2_57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metaalbinding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15f8bf0c33_2_57"/>
          <p:cNvSpPr txBox="1">
            <a:spLocks noGrp="1"/>
          </p:cNvSpPr>
          <p:nvPr>
            <p:ph type="title"/>
          </p:nvPr>
        </p:nvSpPr>
        <p:spPr>
          <a:xfrm>
            <a:off x="685491" y="34495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148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3200" dirty="0" err="1"/>
              <a:t>Welke</a:t>
            </a:r>
            <a:r>
              <a:rPr lang="en-GB" sz="3200" dirty="0"/>
              <a:t> binding </a:t>
            </a:r>
            <a:r>
              <a:rPr lang="en-GB" sz="3200" dirty="0" err="1"/>
              <a:t>wordt</a:t>
            </a:r>
            <a:r>
              <a:rPr lang="en-GB" sz="3200" dirty="0"/>
              <a:t> </a:t>
            </a:r>
            <a:r>
              <a:rPr lang="en-GB" sz="3200" dirty="0" err="1"/>
              <a:t>verbroken</a:t>
            </a:r>
            <a:r>
              <a:rPr lang="en-GB" sz="3200" dirty="0"/>
              <a:t> </a:t>
            </a:r>
            <a:r>
              <a:rPr lang="en-GB" sz="3200" dirty="0" err="1"/>
              <a:t>bij</a:t>
            </a:r>
            <a:r>
              <a:rPr lang="en-GB" sz="3200" dirty="0"/>
              <a:t> het </a:t>
            </a:r>
            <a:r>
              <a:rPr lang="en-GB" sz="3200" dirty="0" err="1"/>
              <a:t>verbranden</a:t>
            </a:r>
            <a:r>
              <a:rPr lang="en-GB" sz="3200" dirty="0"/>
              <a:t> van </a:t>
            </a:r>
            <a:r>
              <a:rPr lang="en-GB" sz="3200" dirty="0" err="1"/>
              <a:t>waterstofgas</a:t>
            </a:r>
            <a:r>
              <a:rPr lang="en-GB" sz="3200" dirty="0"/>
              <a:t>?</a:t>
            </a:r>
            <a:endParaRPr sz="3200" dirty="0"/>
          </a:p>
          <a:p>
            <a:pPr marL="0" lvl="0" indent="0" algn="l" rtl="0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Calibri"/>
              <a:buNone/>
            </a:pPr>
            <a:endParaRPr sz="3200" dirty="0"/>
          </a:p>
        </p:txBody>
      </p:sp>
      <p:sp>
        <p:nvSpPr>
          <p:cNvPr id="156" name="Google Shape;156;g215f8bf0c33_2_57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65dc69413_3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62" name="Google Shape;162;g2865dc69413_3_0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63" name="Google Shape;163;g2865dc69413_3_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4" name="Google Shape;164;g2865dc69413_3_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g2865dc69413_3_0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66" name="Google Shape;166;g2865dc69413_3_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7" name="Google Shape;167;g2865dc69413_3_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g2865dc69413_3_0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69" name="Google Shape;169;g2865dc69413_3_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0" name="Google Shape;170;g2865dc69413_3_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g2865dc69413_3_0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72" name="Google Shape;172;g2865dc69413_3_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3" name="Google Shape;173;g2865dc69413_3_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g2865dc69413_3_0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atoombinding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865dc69413_3_0"/>
          <p:cNvSpPr/>
          <p:nvPr/>
        </p:nvSpPr>
        <p:spPr>
          <a:xfrm>
            <a:off x="1958101" y="2649612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vanderwaalsbinding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865dc69413_3_0"/>
          <p:cNvSpPr/>
          <p:nvPr/>
        </p:nvSpPr>
        <p:spPr>
          <a:xfrm>
            <a:off x="1958100" y="3963475"/>
            <a:ext cx="66858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atoombinding en vanderwaalsbinding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865dc69413_3_0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metaalbinding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865dc69413_3_0"/>
          <p:cNvSpPr txBox="1">
            <a:spLocks noGrp="1"/>
          </p:cNvSpPr>
          <p:nvPr>
            <p:ph type="title"/>
          </p:nvPr>
        </p:nvSpPr>
        <p:spPr>
          <a:xfrm>
            <a:off x="729419" y="35315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GB" sz="3200" dirty="0"/>
              <a:t>2. </a:t>
            </a:r>
            <a:r>
              <a:rPr lang="en-GB" sz="3200" dirty="0" err="1"/>
              <a:t>Welke</a:t>
            </a:r>
            <a:r>
              <a:rPr lang="en-GB" sz="3200" dirty="0"/>
              <a:t> binding </a:t>
            </a:r>
            <a:r>
              <a:rPr lang="en-GB" sz="3200" dirty="0" err="1"/>
              <a:t>wordt</a:t>
            </a:r>
            <a:r>
              <a:rPr lang="en-GB" sz="3200" dirty="0"/>
              <a:t> in magnesium </a:t>
            </a:r>
            <a:r>
              <a:rPr lang="en-GB" sz="3200" dirty="0" err="1"/>
              <a:t>verbroken</a:t>
            </a:r>
            <a:r>
              <a:rPr lang="en-GB" sz="3200" dirty="0"/>
              <a:t> </a:t>
            </a:r>
            <a:r>
              <a:rPr lang="en-GB" sz="3200" dirty="0" err="1"/>
              <a:t>bij</a:t>
            </a:r>
            <a:r>
              <a:rPr lang="en-GB" sz="3200" dirty="0"/>
              <a:t> het </a:t>
            </a:r>
            <a:r>
              <a:rPr lang="en-GB" sz="3200" dirty="0" err="1"/>
              <a:t>verbranden</a:t>
            </a:r>
            <a:r>
              <a:rPr lang="en-GB" sz="3200" dirty="0"/>
              <a:t> van magnesium?</a:t>
            </a:r>
            <a:endParaRPr sz="3200" dirty="0"/>
          </a:p>
          <a:p>
            <a:pPr marL="0" lvl="0" indent="0" algn="l" rtl="0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Calibri"/>
              <a:buNone/>
            </a:pPr>
            <a:endParaRPr sz="3200" dirty="0"/>
          </a:p>
        </p:txBody>
      </p:sp>
      <p:sp>
        <p:nvSpPr>
          <p:cNvPr id="179" name="Google Shape;179;g2865dc69413_3_0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5f8bf0c33_3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5" name="Google Shape;185;g215f8bf0c33_3_0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15f8bf0c33_3_0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Atoombinding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15f8bf0c33_3_0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Molecuulbinding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15f8bf0c33_3_0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Ionbinding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15f8bf0c33_3_0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 weet ik nog niet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15f8bf0c33_3_0"/>
          <p:cNvSpPr txBox="1">
            <a:spLocks noGrp="1"/>
          </p:cNvSpPr>
          <p:nvPr>
            <p:ph type="title"/>
          </p:nvPr>
        </p:nvSpPr>
        <p:spPr>
          <a:xfrm>
            <a:off x="729419" y="227819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Calibri"/>
              <a:buNone/>
            </a:pPr>
            <a:r>
              <a:rPr lang="en-GB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3. Welk(e) binding(</a:t>
            </a:r>
            <a:r>
              <a:rPr lang="en-GB" sz="32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en</a:t>
            </a:r>
            <a:r>
              <a:rPr lang="en-GB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) </a:t>
            </a:r>
            <a:r>
              <a:rPr lang="en-GB" sz="32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wordt</a:t>
            </a:r>
            <a:r>
              <a:rPr lang="en-GB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</a:t>
            </a:r>
            <a:r>
              <a:rPr lang="en-GB" sz="32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en</a:t>
            </a:r>
            <a:r>
              <a:rPr lang="en-GB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) </a:t>
            </a:r>
            <a:r>
              <a:rPr lang="en-GB" sz="32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verbroken</a:t>
            </a:r>
            <a:r>
              <a:rPr lang="en-GB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als</a:t>
            </a:r>
            <a:r>
              <a:rPr lang="en-GB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je de </a:t>
            </a:r>
            <a:r>
              <a:rPr lang="en-GB" sz="32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moleculaire</a:t>
            </a:r>
            <a:r>
              <a:rPr lang="en-GB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GB" sz="32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stof</a:t>
            </a:r>
            <a:r>
              <a:rPr lang="en-GB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sucrose </a:t>
            </a:r>
            <a:r>
              <a:rPr lang="en-GB" sz="32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oplost</a:t>
            </a:r>
            <a:r>
              <a:rPr lang="en-GB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in water?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260;g252b5aa4131_0_0">
            <a:extLst>
              <a:ext uri="{FF2B5EF4-FFF2-40B4-BE49-F238E27FC236}">
                <a16:creationId xmlns:a16="http://schemas.microsoft.com/office/drawing/2014/main" id="{D7F943F1-2C13-D692-FAE7-1088C9CB5BFF}"/>
              </a:ext>
            </a:extLst>
          </p:cNvPr>
          <p:cNvSpPr/>
          <p:nvPr/>
        </p:nvSpPr>
        <p:spPr>
          <a:xfrm>
            <a:off x="806911" y="1496219"/>
            <a:ext cx="908700" cy="908700"/>
          </a:xfrm>
          <a:prstGeom prst="rect">
            <a:avLst/>
          </a:prstGeom>
          <a:solidFill>
            <a:srgbClr val="73C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61;g252b5aa4131_0_0">
            <a:extLst>
              <a:ext uri="{FF2B5EF4-FFF2-40B4-BE49-F238E27FC236}">
                <a16:creationId xmlns:a16="http://schemas.microsoft.com/office/drawing/2014/main" id="{1E8233C6-7F11-7E77-D365-717AFA434553}"/>
              </a:ext>
            </a:extLst>
          </p:cNvPr>
          <p:cNvSpPr/>
          <p:nvPr/>
        </p:nvSpPr>
        <p:spPr>
          <a:xfrm>
            <a:off x="795867" y="2630833"/>
            <a:ext cx="908700" cy="908700"/>
          </a:xfrm>
          <a:prstGeom prst="rect">
            <a:avLst/>
          </a:prstGeom>
          <a:solidFill>
            <a:srgbClr val="919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62;g252b5aa4131_0_0">
            <a:extLst>
              <a:ext uri="{FF2B5EF4-FFF2-40B4-BE49-F238E27FC236}">
                <a16:creationId xmlns:a16="http://schemas.microsoft.com/office/drawing/2014/main" id="{E297DF3D-72C9-4546-3A15-71AC73D0CDFD}"/>
              </a:ext>
            </a:extLst>
          </p:cNvPr>
          <p:cNvSpPr/>
          <p:nvPr/>
        </p:nvSpPr>
        <p:spPr>
          <a:xfrm>
            <a:off x="795868" y="3670786"/>
            <a:ext cx="908700" cy="908700"/>
          </a:xfrm>
          <a:prstGeom prst="rect">
            <a:avLst/>
          </a:prstGeom>
          <a:solidFill>
            <a:srgbClr val="95D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63;g252b5aa4131_0_0">
            <a:extLst>
              <a:ext uri="{FF2B5EF4-FFF2-40B4-BE49-F238E27FC236}">
                <a16:creationId xmlns:a16="http://schemas.microsoft.com/office/drawing/2014/main" id="{92862E6F-9421-FF8F-B33C-5B2E6DF80DE8}"/>
              </a:ext>
            </a:extLst>
          </p:cNvPr>
          <p:cNvSpPr/>
          <p:nvPr/>
        </p:nvSpPr>
        <p:spPr>
          <a:xfrm>
            <a:off x="795869" y="4806985"/>
            <a:ext cx="908700" cy="908700"/>
          </a:xfrm>
          <a:prstGeom prst="rect">
            <a:avLst/>
          </a:prstGeom>
          <a:solidFill>
            <a:srgbClr val="E58B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5f8bf0c33_2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08" name="Google Shape;208;g215f8bf0c33_2_0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09" name="Google Shape;209;g215f8bf0c33_2_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0" name="Google Shape;210;g215f8bf0c33_2_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g215f8bf0c33_2_0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12" name="Google Shape;212;g215f8bf0c33_2_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3" name="Google Shape;213;g215f8bf0c33_2_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g215f8bf0c33_2_0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15" name="Google Shape;215;g215f8bf0c33_2_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6" name="Google Shape;216;g215f8bf0c33_2_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g215f8bf0c33_2_0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18" name="Google Shape;218;g215f8bf0c33_2_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9" name="Google Shape;219;g215f8bf0c33_2_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g215f8bf0c33_2_0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atoombinding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15f8bf0c33_2_0"/>
          <p:cNvSpPr/>
          <p:nvPr/>
        </p:nvSpPr>
        <p:spPr>
          <a:xfrm>
            <a:off x="1958101" y="2649612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vanderwaalsbinding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15f8bf0c33_2_0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vanderwaalsbinding en waterstofbrug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15f8bf0c33_2_0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atoombinding, vanderwaalsbinding en waterstofbrug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15f8bf0c33_2_0"/>
          <p:cNvSpPr txBox="1">
            <a:spLocks noGrp="1"/>
          </p:cNvSpPr>
          <p:nvPr>
            <p:ph type="title"/>
          </p:nvPr>
        </p:nvSpPr>
        <p:spPr>
          <a:xfrm>
            <a:off x="729419" y="227819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Calibri"/>
              <a:buNone/>
            </a:pPr>
            <a:r>
              <a:rPr lang="en-GB" sz="3200" dirty="0"/>
              <a:t>4. </a:t>
            </a:r>
            <a:r>
              <a:rPr lang="en-GB" sz="3200" dirty="0" err="1"/>
              <a:t>Welke</a:t>
            </a:r>
            <a:r>
              <a:rPr lang="en-GB" sz="3200" dirty="0"/>
              <a:t> binding(</a:t>
            </a:r>
            <a:r>
              <a:rPr lang="en-GB" sz="3200" dirty="0" err="1"/>
              <a:t>en</a:t>
            </a:r>
            <a:r>
              <a:rPr lang="en-GB" sz="3200" dirty="0"/>
              <a:t>) </a:t>
            </a:r>
            <a:r>
              <a:rPr lang="en-GB" sz="3200" dirty="0" err="1"/>
              <a:t>wordt</a:t>
            </a:r>
            <a:r>
              <a:rPr lang="en-GB" sz="3200" dirty="0"/>
              <a:t>/</a:t>
            </a:r>
            <a:r>
              <a:rPr lang="en-GB" sz="3200" dirty="0" err="1"/>
              <a:t>worden</a:t>
            </a:r>
            <a:r>
              <a:rPr lang="en-GB" sz="3200" dirty="0"/>
              <a:t> </a:t>
            </a:r>
            <a:r>
              <a:rPr lang="en-GB" sz="3200" dirty="0" err="1"/>
              <a:t>verbroken</a:t>
            </a:r>
            <a:r>
              <a:rPr lang="en-GB" sz="3200" dirty="0"/>
              <a:t> </a:t>
            </a:r>
            <a:r>
              <a:rPr lang="en-GB" sz="3200" dirty="0" err="1"/>
              <a:t>bij</a:t>
            </a:r>
            <a:r>
              <a:rPr lang="en-GB" sz="3200" dirty="0"/>
              <a:t> het </a:t>
            </a:r>
            <a:r>
              <a:rPr lang="en-GB" sz="3200" dirty="0" err="1"/>
              <a:t>verdampen</a:t>
            </a:r>
            <a:r>
              <a:rPr lang="en-GB" sz="3200" dirty="0"/>
              <a:t> van methanol, CH</a:t>
            </a:r>
            <a:r>
              <a:rPr lang="en-GB" sz="3200" baseline="-25000" dirty="0"/>
              <a:t>3</a:t>
            </a:r>
            <a:r>
              <a:rPr lang="en-GB" sz="3200" dirty="0"/>
              <a:t>OH?</a:t>
            </a:r>
            <a:endParaRPr sz="3200" dirty="0"/>
          </a:p>
        </p:txBody>
      </p:sp>
      <p:sp>
        <p:nvSpPr>
          <p:cNvPr id="225" name="Google Shape;225;g215f8bf0c33_2_0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15f8bf0c33_2_8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31" name="Google Shape;231;g215f8bf0c33_2_80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32" name="Google Shape;232;g215f8bf0c33_2_8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3" name="Google Shape;233;g215f8bf0c33_2_8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g215f8bf0c33_2_80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35" name="Google Shape;235;g215f8bf0c33_2_8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6" name="Google Shape;236;g215f8bf0c33_2_8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g215f8bf0c33_2_80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38" name="Google Shape;238;g215f8bf0c33_2_8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9" name="Google Shape;239;g215f8bf0c33_2_8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g215f8bf0c33_2_80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41" name="Google Shape;241;g215f8bf0c33_2_8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2" name="Google Shape;242;g215f8bf0c33_2_8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g215f8bf0c33_2_80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atoombinding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15f8bf0c33_2_80"/>
          <p:cNvSpPr/>
          <p:nvPr/>
        </p:nvSpPr>
        <p:spPr>
          <a:xfrm>
            <a:off x="1958101" y="2649612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metaalbinding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15f8bf0c33_2_80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ionbinding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15f8bf0c33_2_80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ik weet het nog niet.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15f8bf0c33_2_80"/>
          <p:cNvSpPr txBox="1">
            <a:spLocks noGrp="1"/>
          </p:cNvSpPr>
          <p:nvPr>
            <p:ph type="title"/>
          </p:nvPr>
        </p:nvSpPr>
        <p:spPr>
          <a:xfrm>
            <a:off x="718871" y="43785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GB" sz="3200" dirty="0"/>
              <a:t>5. </a:t>
            </a:r>
            <a:r>
              <a:rPr lang="en-GB" sz="3200" dirty="0" err="1"/>
              <a:t>Welke</a:t>
            </a:r>
            <a:r>
              <a:rPr lang="en-GB" sz="3200" dirty="0"/>
              <a:t> binding </a:t>
            </a:r>
            <a:r>
              <a:rPr lang="en-GB" sz="3200" dirty="0" err="1"/>
              <a:t>wordt</a:t>
            </a:r>
            <a:r>
              <a:rPr lang="en-GB" sz="3200" dirty="0"/>
              <a:t> </a:t>
            </a:r>
            <a:r>
              <a:rPr lang="en-GB" sz="3200" dirty="0" err="1"/>
              <a:t>verbroken</a:t>
            </a:r>
            <a:r>
              <a:rPr lang="en-GB" sz="3200" dirty="0"/>
              <a:t> </a:t>
            </a:r>
            <a:r>
              <a:rPr lang="en-GB" sz="3200" dirty="0" err="1"/>
              <a:t>bij</a:t>
            </a:r>
            <a:r>
              <a:rPr lang="en-GB" sz="3200" dirty="0"/>
              <a:t> het </a:t>
            </a:r>
            <a:r>
              <a:rPr lang="en-GB" sz="3200" dirty="0" err="1"/>
              <a:t>oplossen</a:t>
            </a:r>
            <a:r>
              <a:rPr lang="en-GB" sz="3200" dirty="0"/>
              <a:t> van </a:t>
            </a:r>
            <a:r>
              <a:rPr lang="en-GB" sz="3200" dirty="0" err="1"/>
              <a:t>magnesiumchloride</a:t>
            </a:r>
            <a:r>
              <a:rPr lang="en-GB" sz="3200" dirty="0"/>
              <a:t> in water?</a:t>
            </a:r>
            <a:endParaRPr sz="3200" dirty="0"/>
          </a:p>
          <a:p>
            <a:pPr marL="0" lvl="0" indent="0" algn="l" rtl="0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Calibri"/>
              <a:buNone/>
            </a:pPr>
            <a:endParaRPr sz="3200" dirty="0"/>
          </a:p>
        </p:txBody>
      </p:sp>
      <p:sp>
        <p:nvSpPr>
          <p:cNvPr id="248" name="Google Shape;248;g215f8bf0c33_2_80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2b5aa4131_0_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52b5aa4131_0_0"/>
          <p:cNvSpPr/>
          <p:nvPr/>
        </p:nvSpPr>
        <p:spPr>
          <a:xfrm>
            <a:off x="1958101" y="1673217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52b5aa4131_0_0"/>
          <p:cNvSpPr/>
          <p:nvPr/>
        </p:nvSpPr>
        <p:spPr>
          <a:xfrm>
            <a:off x="1958101" y="2728285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52b5aa4131_0_0"/>
          <p:cNvSpPr/>
          <p:nvPr/>
        </p:nvSpPr>
        <p:spPr>
          <a:xfrm>
            <a:off x="1958100" y="3873845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52b5aa4131_0_0"/>
          <p:cNvSpPr/>
          <p:nvPr/>
        </p:nvSpPr>
        <p:spPr>
          <a:xfrm>
            <a:off x="1958099" y="5079657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52b5aa4131_0_0"/>
          <p:cNvSpPr txBox="1">
            <a:spLocks noGrp="1"/>
          </p:cNvSpPr>
          <p:nvPr>
            <p:ph type="title"/>
          </p:nvPr>
        </p:nvSpPr>
        <p:spPr>
          <a:xfrm>
            <a:off x="1424678" y="19727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200" dirty="0"/>
              <a:t>6. </a:t>
            </a:r>
            <a:r>
              <a:rPr lang="en-GB" sz="3200" dirty="0" err="1"/>
              <a:t>Welke</a:t>
            </a:r>
            <a:r>
              <a:rPr lang="en-GB" sz="3200" dirty="0"/>
              <a:t> </a:t>
            </a:r>
            <a:r>
              <a:rPr lang="en-GB" sz="3200" dirty="0" err="1"/>
              <a:t>waterstofbruggen</a:t>
            </a:r>
            <a:r>
              <a:rPr lang="en-GB" sz="3200" dirty="0"/>
              <a:t> </a:t>
            </a:r>
            <a:r>
              <a:rPr lang="en-GB" sz="3200" dirty="0" err="1"/>
              <a:t>zijn</a:t>
            </a:r>
            <a:r>
              <a:rPr lang="en-GB" sz="3200" dirty="0"/>
              <a:t> </a:t>
            </a:r>
            <a:r>
              <a:rPr lang="en-GB" sz="3200" dirty="0" err="1"/>
              <a:t>juist</a:t>
            </a:r>
            <a:r>
              <a:rPr lang="en-GB" sz="3200" dirty="0"/>
              <a:t>?</a:t>
            </a:r>
            <a:endParaRPr sz="3200" dirty="0"/>
          </a:p>
        </p:txBody>
      </p:sp>
      <p:sp>
        <p:nvSpPr>
          <p:cNvPr id="260" name="Google Shape;260;g252b5aa4131_0_0"/>
          <p:cNvSpPr/>
          <p:nvPr/>
        </p:nvSpPr>
        <p:spPr>
          <a:xfrm>
            <a:off x="386796" y="387702"/>
            <a:ext cx="908700" cy="908700"/>
          </a:xfrm>
          <a:prstGeom prst="rect">
            <a:avLst/>
          </a:prstGeom>
          <a:solidFill>
            <a:srgbClr val="73C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52b5aa4131_0_0"/>
          <p:cNvSpPr/>
          <p:nvPr/>
        </p:nvSpPr>
        <p:spPr>
          <a:xfrm>
            <a:off x="386796" y="1403612"/>
            <a:ext cx="908700" cy="908700"/>
          </a:xfrm>
          <a:prstGeom prst="rect">
            <a:avLst/>
          </a:prstGeom>
          <a:solidFill>
            <a:srgbClr val="919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52b5aa4131_0_0"/>
          <p:cNvSpPr/>
          <p:nvPr/>
        </p:nvSpPr>
        <p:spPr>
          <a:xfrm>
            <a:off x="386797" y="2419503"/>
            <a:ext cx="908700" cy="908700"/>
          </a:xfrm>
          <a:prstGeom prst="rect">
            <a:avLst/>
          </a:prstGeom>
          <a:solidFill>
            <a:srgbClr val="95D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52b5aa4131_0_0"/>
          <p:cNvSpPr/>
          <p:nvPr/>
        </p:nvSpPr>
        <p:spPr>
          <a:xfrm>
            <a:off x="386798" y="3435388"/>
            <a:ext cx="908700" cy="908700"/>
          </a:xfrm>
          <a:prstGeom prst="rect">
            <a:avLst/>
          </a:prstGeom>
          <a:solidFill>
            <a:srgbClr val="E58B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252b5aa413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3124" y="1026488"/>
            <a:ext cx="7246199" cy="572652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52b5aa4131_0_0"/>
          <p:cNvSpPr/>
          <p:nvPr/>
        </p:nvSpPr>
        <p:spPr>
          <a:xfrm>
            <a:off x="386797" y="4451303"/>
            <a:ext cx="908700" cy="9087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252b5aa4131_0_0"/>
          <p:cNvSpPr/>
          <p:nvPr/>
        </p:nvSpPr>
        <p:spPr>
          <a:xfrm>
            <a:off x="386797" y="5467191"/>
            <a:ext cx="908700" cy="908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65dc69413_5_1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3" name="Google Shape;273;g2865dc69413_5_16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g2865dc69413_5_16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275" name="Google Shape;275;g2865dc69413_5_16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6" name="Google Shape;276;g2865dc69413_5_16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g2865dc69413_5_16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278" name="Google Shape;278;g2865dc69413_5_16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9" name="Google Shape;279;g2865dc69413_5_16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g2865dc69413_5_16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281" name="Google Shape;281;g2865dc69413_5_16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2" name="Google Shape;282;g2865dc69413_5_16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g2865dc69413_5_16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284" name="Google Shape;284;g2865dc69413_5_16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5" name="Google Shape;285;g2865dc69413_5_16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g2865dc69413_5_16"/>
          <p:cNvSpPr/>
          <p:nvPr/>
        </p:nvSpPr>
        <p:spPr>
          <a:xfrm>
            <a:off x="722087" y="5047243"/>
            <a:ext cx="14121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proces 1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865dc69413_5_16"/>
          <p:cNvSpPr/>
          <p:nvPr/>
        </p:nvSpPr>
        <p:spPr>
          <a:xfrm>
            <a:off x="2784797" y="5042957"/>
            <a:ext cx="14199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Alleen proces 2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865dc69413_5_16"/>
          <p:cNvSpPr/>
          <p:nvPr/>
        </p:nvSpPr>
        <p:spPr>
          <a:xfrm>
            <a:off x="4739088" y="5068201"/>
            <a:ext cx="16446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Beide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865dc69413_5_16"/>
          <p:cNvSpPr/>
          <p:nvPr/>
        </p:nvSpPr>
        <p:spPr>
          <a:xfrm>
            <a:off x="6779794" y="50572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Geen van beide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865dc69413_5_16"/>
          <p:cNvSpPr txBox="1">
            <a:spLocks noGrp="1"/>
          </p:cNvSpPr>
          <p:nvPr>
            <p:ph type="title"/>
          </p:nvPr>
        </p:nvSpPr>
        <p:spPr>
          <a:xfrm>
            <a:off x="705356" y="115505"/>
            <a:ext cx="81099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7. In welk van </a:t>
            </a:r>
            <a:r>
              <a:rPr lang="en-GB" sz="3600" dirty="0" err="1"/>
              <a:t>onderstaande</a:t>
            </a:r>
            <a:r>
              <a:rPr lang="en-GB" sz="3600" dirty="0"/>
              <a:t> </a:t>
            </a:r>
            <a:r>
              <a:rPr lang="en-GB" sz="3600" dirty="0" err="1"/>
              <a:t>processen</a:t>
            </a:r>
            <a:r>
              <a:rPr lang="en-GB" sz="3600" dirty="0"/>
              <a:t> </a:t>
            </a:r>
            <a:r>
              <a:rPr lang="en-GB" sz="3600" dirty="0" err="1"/>
              <a:t>worden</a:t>
            </a:r>
            <a:r>
              <a:rPr lang="en-GB" sz="3600" dirty="0"/>
              <a:t> </a:t>
            </a:r>
            <a:r>
              <a:rPr lang="en-GB" sz="3600" dirty="0" err="1"/>
              <a:t>atoombindingen</a:t>
            </a:r>
            <a:r>
              <a:rPr lang="en-GB" sz="3600" dirty="0"/>
              <a:t> </a:t>
            </a:r>
            <a:r>
              <a:rPr lang="en-GB" sz="3600" dirty="0" err="1"/>
              <a:t>verbroken</a:t>
            </a:r>
            <a:r>
              <a:rPr lang="en-GB" sz="3600" dirty="0"/>
              <a:t>?</a:t>
            </a:r>
            <a:br>
              <a:rPr lang="en-GB" sz="3200" dirty="0"/>
            </a:br>
            <a:br>
              <a:rPr lang="en-GB" sz="3200" dirty="0"/>
            </a:br>
            <a:r>
              <a:rPr lang="en-GB" sz="3100" dirty="0" err="1"/>
              <a:t>proces</a:t>
            </a:r>
            <a:r>
              <a:rPr lang="en-GB" sz="3100" dirty="0"/>
              <a:t> 1:	CO</a:t>
            </a:r>
            <a:r>
              <a:rPr lang="en-GB" sz="3100" baseline="-25000" dirty="0"/>
              <a:t>2</a:t>
            </a:r>
            <a:r>
              <a:rPr lang="en-GB" sz="3100" dirty="0"/>
              <a:t> (s) ⭢ CO</a:t>
            </a:r>
            <a:r>
              <a:rPr lang="en-GB" sz="3100" baseline="-25000" dirty="0"/>
              <a:t>2</a:t>
            </a:r>
            <a:r>
              <a:rPr lang="en-GB" sz="3100" dirty="0"/>
              <a:t> (g)</a:t>
            </a:r>
            <a:br>
              <a:rPr lang="en-GB" sz="3100" dirty="0"/>
            </a:br>
            <a:r>
              <a:rPr lang="en-GB" sz="3100" dirty="0" err="1"/>
              <a:t>proces</a:t>
            </a:r>
            <a:r>
              <a:rPr lang="en-GB" sz="3100" dirty="0"/>
              <a:t> 2:	CO</a:t>
            </a:r>
            <a:r>
              <a:rPr lang="en-GB" sz="3100" baseline="-25000" dirty="0"/>
              <a:t>2</a:t>
            </a:r>
            <a:r>
              <a:rPr lang="en-GB" sz="3100" dirty="0"/>
              <a:t> (g) ⭢ C (s) + O</a:t>
            </a:r>
            <a:r>
              <a:rPr lang="en-GB" sz="3100" baseline="-25000" dirty="0"/>
              <a:t>2</a:t>
            </a:r>
            <a:r>
              <a:rPr lang="en-GB" sz="3100" dirty="0"/>
              <a:t> (g)</a:t>
            </a:r>
            <a:endParaRPr sz="3100" dirty="0"/>
          </a:p>
        </p:txBody>
      </p:sp>
      <p:sp>
        <p:nvSpPr>
          <p:cNvPr id="291" name="Google Shape;291;g2865dc69413_5_16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865dc69413_3_22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97" name="Google Shape;297;g2865dc69413_3_22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98" name="Google Shape;298;g2865dc69413_3_22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9" name="Google Shape;299;g2865dc69413_3_22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g2865dc69413_3_22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301" name="Google Shape;301;g2865dc69413_3_22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2" name="Google Shape;302;g2865dc69413_3_22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g2865dc69413_3_22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304" name="Google Shape;304;g2865dc69413_3_22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5" name="Google Shape;305;g2865dc69413_3_22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g2865dc69413_3_22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307" name="Google Shape;307;g2865dc69413_3_22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8" name="Google Shape;308;g2865dc69413_3_22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g2865dc69413_3_22"/>
          <p:cNvSpPr/>
          <p:nvPr/>
        </p:nvSpPr>
        <p:spPr>
          <a:xfrm>
            <a:off x="1958075" y="2792400"/>
            <a:ext cx="6158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=CH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865dc69413_3_22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28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2865dc69413_3_22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Dit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kun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niet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weten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zonder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Binas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2865dc69413_3_22"/>
          <p:cNvSpPr txBox="1">
            <a:spLocks noGrp="1"/>
          </p:cNvSpPr>
          <p:nvPr>
            <p:ph type="title"/>
          </p:nvPr>
        </p:nvSpPr>
        <p:spPr>
          <a:xfrm>
            <a:off x="729419" y="11252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GB" sz="3200" dirty="0"/>
              <a:t>8. </a:t>
            </a:r>
            <a:r>
              <a:rPr lang="en-GB" sz="3200" dirty="0" err="1"/>
              <a:t>Welke</a:t>
            </a:r>
            <a:r>
              <a:rPr lang="en-GB" sz="3200" dirty="0"/>
              <a:t> </a:t>
            </a:r>
            <a:r>
              <a:rPr lang="en-GB" sz="3200" dirty="0" err="1"/>
              <a:t>stof</a:t>
            </a:r>
            <a:r>
              <a:rPr lang="en-GB" sz="3200" dirty="0"/>
              <a:t> </a:t>
            </a:r>
            <a:r>
              <a:rPr lang="en-GB" sz="3200" dirty="0" err="1"/>
              <a:t>heeft</a:t>
            </a:r>
            <a:r>
              <a:rPr lang="en-GB" sz="3200" dirty="0"/>
              <a:t> het </a:t>
            </a:r>
            <a:r>
              <a:rPr lang="en-GB" sz="3200" dirty="0" err="1"/>
              <a:t>hoogste</a:t>
            </a:r>
            <a:r>
              <a:rPr lang="en-GB" sz="3200" dirty="0"/>
              <a:t> </a:t>
            </a:r>
            <a:r>
              <a:rPr lang="en-GB" sz="3200" dirty="0" err="1"/>
              <a:t>kookpunt</a:t>
            </a:r>
            <a:r>
              <a:rPr lang="en-GB" sz="3200" dirty="0"/>
              <a:t>?</a:t>
            </a:r>
            <a:endParaRPr sz="3200" dirty="0"/>
          </a:p>
          <a:p>
            <a:pPr marL="0" lvl="0" indent="0" algn="l" rtl="0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Calibri"/>
              <a:buNone/>
            </a:pPr>
            <a:endParaRPr sz="3200" dirty="0"/>
          </a:p>
        </p:txBody>
      </p:sp>
      <p:sp>
        <p:nvSpPr>
          <p:cNvPr id="313" name="Google Shape;313;g2865dc69413_3_22"/>
          <p:cNvSpPr txBox="1"/>
          <p:nvPr/>
        </p:nvSpPr>
        <p:spPr>
          <a:xfrm>
            <a:off x="1958075" y="1495200"/>
            <a:ext cx="722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GB" sz="2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7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2865dc69413_3_22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1078</Words>
  <Application>Microsoft Office PowerPoint</Application>
  <PresentationFormat>Diavoorstelling (4:3)</PresentationFormat>
  <Paragraphs>144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Corbel</vt:lpstr>
      <vt:lpstr>Tahoma</vt:lpstr>
      <vt:lpstr>Calibri</vt:lpstr>
      <vt:lpstr>Verdana</vt:lpstr>
      <vt:lpstr>Helvetica Neue Light</vt:lpstr>
      <vt:lpstr>Arial</vt:lpstr>
      <vt:lpstr>Helvetica Neue</vt:lpstr>
      <vt:lpstr>Kantoorthema</vt:lpstr>
      <vt:lpstr>Diagnostische vragen scheikunde  Bindingen </vt:lpstr>
      <vt:lpstr>Welke binding wordt verbroken bij het verbranden van waterstofgas? </vt:lpstr>
      <vt:lpstr>2. Welke binding wordt in magnesium verbroken bij het verbranden van magnesium? </vt:lpstr>
      <vt:lpstr>3. Welk(e) binding(en) wordt(en) verbroken als je de moleculaire stof sucrose oplost in water?</vt:lpstr>
      <vt:lpstr>4. Welke binding(en) wordt/worden verbroken bij het verdampen van methanol, CH3OH?</vt:lpstr>
      <vt:lpstr>5. Welke binding wordt verbroken bij het oplossen van magnesiumchloride in water? </vt:lpstr>
      <vt:lpstr>6. Welke waterstofbruggen zijn juist?</vt:lpstr>
      <vt:lpstr>7. In welk van onderstaande processen worden atoombindingen verbroken?  proces 1: CO2 (s) ⭢ CO2 (g) proces 2: CO2 (g) ⭢ C (s) + O2 (g)</vt:lpstr>
      <vt:lpstr>8. Welke stof heeft het hoogste kookpunt?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Diagnostische vragen scheikunde  Bindingen </dc:title>
  <cp:lastModifiedBy>Moos van Dam</cp:lastModifiedBy>
  <cp:revision>2</cp:revision>
  <dcterms:modified xsi:type="dcterms:W3CDTF">2024-02-05T14:04:05Z</dcterms:modified>
</cp:coreProperties>
</file>