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256" r:id="rId2"/>
    <p:sldId id="317" r:id="rId3"/>
    <p:sldId id="296" r:id="rId4"/>
    <p:sldId id="278" r:id="rId5"/>
    <p:sldId id="327" r:id="rId6"/>
    <p:sldId id="328" r:id="rId7"/>
    <p:sldId id="330" r:id="rId8"/>
    <p:sldId id="332" r:id="rId9"/>
    <p:sldId id="329" r:id="rId10"/>
    <p:sldId id="333" r:id="rId11"/>
    <p:sldId id="349" r:id="rId12"/>
    <p:sldId id="334" r:id="rId13"/>
    <p:sldId id="335" r:id="rId14"/>
    <p:sldId id="331" r:id="rId15"/>
    <p:sldId id="336" r:id="rId16"/>
    <p:sldId id="337" r:id="rId17"/>
    <p:sldId id="348" r:id="rId18"/>
    <p:sldId id="338" r:id="rId19"/>
    <p:sldId id="339" r:id="rId20"/>
    <p:sldId id="343" r:id="rId21"/>
    <p:sldId id="340" r:id="rId22"/>
    <p:sldId id="341" r:id="rId23"/>
    <p:sldId id="342" r:id="rId24"/>
    <p:sldId id="345" r:id="rId25"/>
    <p:sldId id="350" r:id="rId26"/>
    <p:sldId id="258" r:id="rId27"/>
  </p:sldIdLst>
  <p:sldSz cx="12192000" cy="6858000"/>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el" id="{D3A013C6-5F55-B142-9290-64515C9E5C8C}">
          <p14:sldIdLst>
            <p14:sldId id="256"/>
            <p14:sldId id="317"/>
            <p14:sldId id="296"/>
            <p14:sldId id="278"/>
            <p14:sldId id="327"/>
            <p14:sldId id="328"/>
            <p14:sldId id="330"/>
            <p14:sldId id="332"/>
            <p14:sldId id="329"/>
            <p14:sldId id="333"/>
            <p14:sldId id="349"/>
            <p14:sldId id="334"/>
            <p14:sldId id="335"/>
            <p14:sldId id="331"/>
            <p14:sldId id="336"/>
            <p14:sldId id="337"/>
            <p14:sldId id="348"/>
            <p14:sldId id="338"/>
            <p14:sldId id="339"/>
            <p14:sldId id="343"/>
            <p14:sldId id="340"/>
            <p14:sldId id="341"/>
            <p14:sldId id="342"/>
            <p14:sldId id="345"/>
            <p14:sldId id="350"/>
            <p14:sldId id="258"/>
          </p14:sldIdLst>
        </p14:section>
        <p14:section name="Presentatie" id="{FA00A26E-548D-464D-A15F-40A49EFC5B7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343"/>
    <a:srgbClr val="9097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9558" autoAdjust="0"/>
  </p:normalViewPr>
  <p:slideViewPr>
    <p:cSldViewPr snapToGrid="0" showGuides="1">
      <p:cViewPr varScale="1">
        <p:scale>
          <a:sx n="58" d="100"/>
          <a:sy n="58" d="100"/>
        </p:scale>
        <p:origin x="1014" y="6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howGuides="1">
      <p:cViewPr varScale="1">
        <p:scale>
          <a:sx n="84" d="100"/>
          <a:sy n="84" d="100"/>
        </p:scale>
        <p:origin x="282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5E45A5-A29D-4E3B-B598-F32F75400083}" type="datetimeFigureOut">
              <a:rPr lang="nl-NL" smtClean="0"/>
              <a:t>7-1-2020</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CBF5EA7-A535-4ACE-B87A-C2984926A9ED}" type="slidenum">
              <a:rPr lang="nl-NL" smtClean="0"/>
              <a:t>‹nr.›</a:t>
            </a:fld>
            <a:endParaRPr lang="nl-NL"/>
          </a:p>
        </p:txBody>
      </p:sp>
    </p:spTree>
    <p:extLst>
      <p:ext uri="{BB962C8B-B14F-4D97-AF65-F5344CB8AC3E}">
        <p14:creationId xmlns:p14="http://schemas.microsoft.com/office/powerpoint/2010/main" val="2860839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F8CFED-38D0-4B88-9B36-FF395476E392}" type="datetimeFigureOut">
              <a:rPr lang="nl-NL" smtClean="0"/>
              <a:t>7-1-2020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FACC1F-386F-4E42-8E38-7BACBF493300}" type="slidenum">
              <a:rPr lang="nl-NL" smtClean="0"/>
              <a:t>‹nr.›</a:t>
            </a:fld>
            <a:endParaRPr lang="nl-NL"/>
          </a:p>
        </p:txBody>
      </p:sp>
    </p:spTree>
    <p:extLst>
      <p:ext uri="{BB962C8B-B14F-4D97-AF65-F5344CB8AC3E}">
        <p14:creationId xmlns:p14="http://schemas.microsoft.com/office/powerpoint/2010/main" val="2709178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eerste 9 minuten kunnen in het college getoond worden. Vraag </a:t>
            </a:r>
            <a:r>
              <a:rPr lang="nl-NL" dirty="0" err="1"/>
              <a:t>bijv</a:t>
            </a:r>
            <a:r>
              <a:rPr lang="nl-NL" dirty="0"/>
              <a:t> aan studenten wat hen opvalt aan wat ouderen missen in de zorg (een praatje, vaker naar de wc kunnen gaan). Veel van wat de ouderen noemen heeft te maken met schaarste.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11</a:t>
            </a:fld>
            <a:endParaRPr lang="nl-NL"/>
          </a:p>
        </p:txBody>
      </p:sp>
    </p:spTree>
    <p:extLst>
      <p:ext uri="{BB962C8B-B14F-4D97-AF65-F5344CB8AC3E}">
        <p14:creationId xmlns:p14="http://schemas.microsoft.com/office/powerpoint/2010/main" val="2964976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Schaarste vormt een bedreiging voor “goede” zorg volgens de zorgethiek (zie ook hoorcollege medische ethiek en zorgethiek). Door schaarste kan een (of meerdere) van de bovengenoemde stappen niet plaatsvinden waardoor er geen sprake is van “goede” zorg. </a:t>
            </a:r>
          </a:p>
        </p:txBody>
      </p:sp>
      <p:sp>
        <p:nvSpPr>
          <p:cNvPr id="4" name="Tijdelijke aanduiding voor dianummer 3"/>
          <p:cNvSpPr>
            <a:spLocks noGrp="1"/>
          </p:cNvSpPr>
          <p:nvPr>
            <p:ph type="sldNum" sz="quarter" idx="5"/>
          </p:nvPr>
        </p:nvSpPr>
        <p:spPr/>
        <p:txBody>
          <a:bodyPr/>
          <a:lstStyle/>
          <a:p>
            <a:fld id="{78FACC1F-386F-4E42-8E38-7BACBF493300}" type="slidenum">
              <a:rPr lang="nl-NL" smtClean="0"/>
              <a:t>17</a:t>
            </a:fld>
            <a:endParaRPr lang="nl-NL"/>
          </a:p>
        </p:txBody>
      </p:sp>
    </p:spTree>
    <p:extLst>
      <p:ext uri="{BB962C8B-B14F-4D97-AF65-F5344CB8AC3E}">
        <p14:creationId xmlns:p14="http://schemas.microsoft.com/office/powerpoint/2010/main" val="3222550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latin typeface="+mn-lt"/>
                <a:ea typeface="+mn-ea"/>
                <a:cs typeface="+mn-cs"/>
              </a:rPr>
              <a:t>Uit een rapport van het CEG </a:t>
            </a:r>
            <a:r>
              <a:rPr lang="nl-NL" sz="1200" i="1" kern="1200" dirty="0">
                <a:solidFill>
                  <a:schemeClr val="tx1"/>
                </a:solidFill>
                <a:effectLst/>
                <a:latin typeface="+mn-lt"/>
                <a:ea typeface="+mn-ea"/>
                <a:cs typeface="+mn-cs"/>
              </a:rPr>
              <a:t>Dilemma’s van verpleegkundigen en verzorgenden (2009)</a:t>
            </a:r>
            <a:r>
              <a:rPr lang="nl-NL" sz="1200" kern="1200" dirty="0">
                <a:solidFill>
                  <a:schemeClr val="tx1"/>
                </a:solidFill>
                <a:effectLst/>
                <a:latin typeface="+mn-lt"/>
                <a:ea typeface="+mn-ea"/>
                <a:cs typeface="+mn-cs"/>
              </a:rPr>
              <a:t> blijkt dat een belangrijke categorie van dilemma’s die verpleegkundigen en verzorgenden ervaren samen te hangen met een personeelstekort, werkdruk en kwaliteit van zorg.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8FACC1F-386F-4E42-8E38-7BACBF493300}" type="slidenum">
              <a:rPr lang="nl-NL" smtClean="0"/>
              <a:t>19</a:t>
            </a:fld>
            <a:endParaRPr lang="nl-NL"/>
          </a:p>
        </p:txBody>
      </p:sp>
    </p:spTree>
    <p:extLst>
      <p:ext uri="{BB962C8B-B14F-4D97-AF65-F5344CB8AC3E}">
        <p14:creationId xmlns:p14="http://schemas.microsoft.com/office/powerpoint/2010/main" val="33936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en-US"/>
              <a:t>Click to edit Master text styles</a:t>
            </a:r>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en-US"/>
              <a:t>Click to edit Master title style</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28805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inhou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3008542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nl-NL"/>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spTree>
    <p:extLst>
      <p:ext uri="{BB962C8B-B14F-4D97-AF65-F5344CB8AC3E}">
        <p14:creationId xmlns:p14="http://schemas.microsoft.com/office/powerpoint/2010/main" val="2780585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a:t>Click to edit Master title style</a:t>
            </a:r>
            <a:endParaRPr lang="nl-NL"/>
          </a:p>
        </p:txBody>
      </p:sp>
      <p:sp>
        <p:nvSpPr>
          <p:cNvPr id="3" name="Tijdelijke aanduiding voor inhoud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753530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en-US"/>
              <a:t>Click to edit Master title style</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7"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3" name="Afbeelding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9590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en-US"/>
              <a:t>Click icon to add picture</a:t>
            </a:r>
            <a:endParaRPr lang="nl-NL"/>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en-US"/>
              <a:t>Click to edit Master title style</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sp>
        <p:nvSpPr>
          <p:cNvPr id="8" name="object 3"/>
          <p:cNvSpPr/>
          <p:nvPr userDrawn="1"/>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907497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en-US"/>
              <a:t>Click icon to add picture</a:t>
            </a:r>
            <a:endParaRPr lang="nl-NL"/>
          </a:p>
        </p:txBody>
      </p:sp>
      <p:sp>
        <p:nvSpPr>
          <p:cNvPr id="2" name="Titel 1"/>
          <p:cNvSpPr>
            <a:spLocks noGrp="1"/>
          </p:cNvSpPr>
          <p:nvPr userDrawn="1">
            <p:ph type="title"/>
          </p:nvPr>
        </p:nvSpPr>
        <p:spPr>
          <a:xfrm>
            <a:off x="6693558" y="709001"/>
            <a:ext cx="4091304" cy="705834"/>
          </a:xfrm>
        </p:spPr>
        <p:txBody>
          <a:bodyPr/>
          <a:lstStyle>
            <a:lvl1pPr algn="l">
              <a:defRPr sz="2400" b="0">
                <a:solidFill>
                  <a:schemeClr val="accent1"/>
                </a:solidFill>
              </a:defRPr>
            </a:lvl1pPr>
          </a:lstStyle>
          <a:p>
            <a:r>
              <a:rPr lang="en-US"/>
              <a:t>Click to edit Master title style</a:t>
            </a:r>
            <a:endParaRPr lang="nl-NL" dirty="0"/>
          </a:p>
        </p:txBody>
      </p:sp>
      <p:sp>
        <p:nvSpPr>
          <p:cNvPr id="3" name="Tijdelijke aanduiding voor inhoud 2"/>
          <p:cNvSpPr>
            <a:spLocks noGrp="1"/>
          </p:cNvSpPr>
          <p:nvPr userDrawn="1">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dirty="0"/>
          </a:p>
        </p:txBody>
      </p:sp>
      <p:pic>
        <p:nvPicPr>
          <p:cNvPr id="12" name="Afbeelding 11"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44210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userDrawn="1"/>
        </p:nvGrpSpPr>
        <p:grpSpPr>
          <a:xfrm>
            <a:off x="1219320" y="406440"/>
            <a:ext cx="9754870" cy="5487515"/>
            <a:chOff x="1219320" y="406440"/>
            <a:chExt cx="9754870" cy="5487515"/>
          </a:xfrm>
        </p:grpSpPr>
        <p:grpSp>
          <p:nvGrpSpPr>
            <p:cNvPr id="22" name="Groep 21"/>
            <p:cNvGrpSpPr/>
            <p:nvPr userDrawn="1"/>
          </p:nvGrpSpPr>
          <p:grpSpPr>
            <a:xfrm>
              <a:off x="1219320" y="406440"/>
              <a:ext cx="9754870" cy="5487515"/>
              <a:chOff x="1219320" y="406440"/>
              <a:chExt cx="9754870" cy="5487515"/>
            </a:xfrm>
          </p:grpSpPr>
          <p:sp>
            <p:nvSpPr>
              <p:cNvPr id="11" name="object 2"/>
              <p:cNvSpPr/>
              <p:nvPr userDrawn="1"/>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userDrawn="1"/>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userDrawn="1"/>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a:t>Click to edit Master text styles</a:t>
            </a:r>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descr="HHS_NL_groen_HEX.pn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41026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userDrawn="1"/>
        </p:nvGrpSpPr>
        <p:grpSpPr>
          <a:xfrm>
            <a:off x="1219315" y="406440"/>
            <a:ext cx="9754870" cy="5283835"/>
            <a:chOff x="1219315" y="406440"/>
            <a:chExt cx="9754870" cy="5283835"/>
          </a:xfrm>
        </p:grpSpPr>
        <p:sp>
          <p:nvSpPr>
            <p:cNvPr id="14" name="object 2"/>
            <p:cNvSpPr/>
            <p:nvPr userDrawn="1"/>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userDrawn="1"/>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userDrawn="1"/>
          </p:nvPicPr>
          <p:blipFill rotWithShape="1">
            <a:blip r:embed="rId3"/>
            <a:srcRect l="35801" t="59806" r="32463" b="20796"/>
            <a:stretch/>
          </p:blipFill>
          <p:spPr>
            <a:xfrm>
              <a:off x="9344025" y="4886325"/>
              <a:ext cx="866775" cy="622062"/>
            </a:xfrm>
            <a:prstGeom prst="rect">
              <a:avLst/>
            </a:prstGeom>
          </p:spPr>
        </p:pic>
      </p:grpSp>
      <p:sp>
        <p:nvSpPr>
          <p:cNvPr id="16" name="object 3"/>
          <p:cNvSpPr/>
          <p:nvPr userDrawn="1"/>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en-US"/>
              <a:t>Click to edit Master text styles</a:t>
            </a:r>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24" name="Afbeelding 2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24408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en-US"/>
              <a:t>Click to edit Master title style</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en-US"/>
              <a:t>Click to edit Master text styles</a:t>
            </a:r>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3993191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5486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10" name="Afbeelding 9" descr="HHS_NL_groen_HE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236565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userDrawn="1"/>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userDrawn="1"/>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userDrawn="1"/>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userDrawn="1"/>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58576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2632541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pPr marL="12700">
              <a:lnSpc>
                <a:spcPts val="1535"/>
              </a:lnSpc>
            </a:pPr>
            <a:fld id="{CAD1C12C-E026-46B5-8F6B-A3D2EAEC19FC}" type="datetime1">
              <a:rPr lang="nl-NL" smtClean="0"/>
              <a:t>7-1-2020</a:t>
            </a:fld>
            <a:endParaRPr lang="en-GB"/>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pPr marL="12700">
              <a:lnSpc>
                <a:spcPts val="1535"/>
              </a:lnSpc>
            </a:pPr>
            <a:r>
              <a:rPr lang="nl-NL"/>
              <a:t>korte titel presentatie - aan te passen via voettekst</a:t>
            </a:r>
            <a:endParaRPr lang="nl-NL" dirty="0"/>
          </a:p>
        </p:txBody>
      </p:sp>
      <p:sp>
        <p:nvSpPr>
          <p:cNvPr id="11" name="object 2"/>
          <p:cNvSpPr/>
          <p:nvPr userDrawn="1"/>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pPr marL="25400">
              <a:lnSpc>
                <a:spcPts val="1425"/>
              </a:lnSpc>
            </a:pPr>
            <a:fld id="{68BC35B1-DB37-4D69-B23B-4C9E9B475BB5}" type="slidenum">
              <a:rPr lang="en-GB" smtClean="0"/>
              <a:pPr marL="25400">
                <a:lnSpc>
                  <a:spcPts val="1425"/>
                </a:lnSpc>
              </a:pPr>
              <a:t>‹nr.›</a:t>
            </a:fld>
            <a:endParaRPr lang="en-GB" dirty="0"/>
          </a:p>
        </p:txBody>
      </p:sp>
      <p:pic>
        <p:nvPicPr>
          <p:cNvPr id="8" name="Afbeelding 7" descr="HHS_NL_groen_HEX.png"/>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8925838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8" r:id="rId4"/>
    <p:sldLayoutId id="2147483659" r:id="rId5"/>
    <p:sldLayoutId id="2147483660" r:id="rId6"/>
    <p:sldLayoutId id="2147483663" r:id="rId7"/>
    <p:sldLayoutId id="2147483664" r:id="rId8"/>
    <p:sldLayoutId id="2147483665" r:id="rId9"/>
    <p:sldLayoutId id="2147483651" r:id="rId10"/>
    <p:sldLayoutId id="2147483656" r:id="rId11"/>
    <p:sldLayoutId id="2147483655" r:id="rId12"/>
    <p:sldLayoutId id="2147483667" r:id="rId13"/>
    <p:sldLayoutId id="2147483666"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www.venvn.nl/Portals/1/Nieuws/Ouder%20dan%202010/20070619VerantwoordelijkheidEnSchaarste.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Tijdelijke aanduiding voor afbeelding 27"/>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DB08BBF5-CD40-4A16-8903-8DF4B0919940}"/>
              </a:ext>
            </a:extLst>
          </p:cNvPr>
          <p:cNvSpPr>
            <a:spLocks noGrp="1"/>
          </p:cNvSpPr>
          <p:nvPr>
            <p:ph type="body" sz="quarter" idx="11"/>
          </p:nvPr>
        </p:nvSpPr>
        <p:spPr/>
        <p:txBody>
          <a:bodyPr/>
          <a:lstStyle/>
          <a:p>
            <a:endParaRPr lang="nl-NL" dirty="0"/>
          </a:p>
        </p:txBody>
      </p:sp>
      <p:sp>
        <p:nvSpPr>
          <p:cNvPr id="30" name="Titel 29"/>
          <p:cNvSpPr>
            <a:spLocks noGrp="1"/>
          </p:cNvSpPr>
          <p:nvPr>
            <p:ph type="ctrTitle"/>
          </p:nvPr>
        </p:nvSpPr>
        <p:spPr>
          <a:xfrm>
            <a:off x="1050210" y="4196156"/>
            <a:ext cx="7576433" cy="1120798"/>
          </a:xfrm>
        </p:spPr>
        <p:txBody>
          <a:bodyPr/>
          <a:lstStyle/>
          <a:p>
            <a:r>
              <a:rPr lang="nl-NL" dirty="0"/>
              <a:t>Professionaliteit en Goede zorg</a:t>
            </a:r>
            <a:br>
              <a:rPr lang="nl-NL" dirty="0"/>
            </a:br>
            <a:r>
              <a:rPr lang="nl-NL" sz="2400" dirty="0"/>
              <a:t>Rechtvaardigheid &amp; Schaarste</a:t>
            </a:r>
          </a:p>
        </p:txBody>
      </p:sp>
      <p:sp>
        <p:nvSpPr>
          <p:cNvPr id="31" name="Ondertitel 30"/>
          <p:cNvSpPr>
            <a:spLocks noGrp="1"/>
          </p:cNvSpPr>
          <p:nvPr>
            <p:ph type="subTitle" idx="1"/>
          </p:nvPr>
        </p:nvSpPr>
        <p:spPr/>
        <p:txBody>
          <a:bodyPr/>
          <a:lstStyle/>
          <a:p>
            <a:endParaRPr lang="nl-NL" i="1" dirty="0"/>
          </a:p>
        </p:txBody>
      </p:sp>
      <p:sp>
        <p:nvSpPr>
          <p:cNvPr id="6" name="Tijdelijke aanduiding voor tekst 5">
            <a:extLst>
              <a:ext uri="{FF2B5EF4-FFF2-40B4-BE49-F238E27FC236}">
                <a16:creationId xmlns:a16="http://schemas.microsoft.com/office/drawing/2014/main" id="{261E422D-6F58-4DFE-B09A-977A670799DC}"/>
              </a:ext>
            </a:extLst>
          </p:cNvPr>
          <p:cNvSpPr>
            <a:spLocks noGrp="1"/>
          </p:cNvSpPr>
          <p:nvPr>
            <p:ph type="body" sz="quarter" idx="13"/>
          </p:nvPr>
        </p:nvSpPr>
        <p:spPr/>
        <p:txBody>
          <a:bodyPr/>
          <a:lstStyle/>
          <a:p>
            <a:endParaRPr lang="nl-NL" dirty="0"/>
          </a:p>
        </p:txBody>
      </p:sp>
      <p:sp>
        <p:nvSpPr>
          <p:cNvPr id="7" name="Tijdelijke aanduiding voor tekst 6">
            <a:extLst>
              <a:ext uri="{FF2B5EF4-FFF2-40B4-BE49-F238E27FC236}">
                <a16:creationId xmlns:a16="http://schemas.microsoft.com/office/drawing/2014/main" id="{CF43F662-A34D-4B2E-B273-EB28CE016E9D}"/>
              </a:ext>
            </a:extLst>
          </p:cNvPr>
          <p:cNvSpPr>
            <a:spLocks noGrp="1"/>
          </p:cNvSpPr>
          <p:nvPr>
            <p:ph type="body" sz="quarter" idx="14"/>
          </p:nvPr>
        </p:nvSpPr>
        <p:spPr/>
        <p:txBody>
          <a:bodyPr/>
          <a:lstStyle/>
          <a:p>
            <a:r>
              <a:rPr lang="nl-NL" dirty="0"/>
              <a:t>21-03-2019</a:t>
            </a:r>
          </a:p>
        </p:txBody>
      </p:sp>
    </p:spTree>
    <p:extLst>
      <p:ext uri="{BB962C8B-B14F-4D97-AF65-F5344CB8AC3E}">
        <p14:creationId xmlns:p14="http://schemas.microsoft.com/office/powerpoint/2010/main" val="190558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Leerdoelen</a:t>
            </a:r>
            <a:r>
              <a:rPr lang="en-US" dirty="0"/>
              <a:t>	</a:t>
            </a:r>
          </a:p>
        </p:txBody>
      </p:sp>
      <p:sp>
        <p:nvSpPr>
          <p:cNvPr id="3" name="Content Placeholder 2"/>
          <p:cNvSpPr>
            <a:spLocks noGrp="1"/>
          </p:cNvSpPr>
          <p:nvPr>
            <p:ph idx="1"/>
          </p:nvPr>
        </p:nvSpPr>
        <p:spPr/>
        <p:txBody>
          <a:bodyPr>
            <a:normAutofit/>
          </a:bodyPr>
          <a:lstStyle/>
          <a:p>
            <a:pPr marL="0" lvl="0" indent="0">
              <a:buNone/>
            </a:pPr>
            <a:r>
              <a:rPr lang="nl-NL" dirty="0"/>
              <a:t>Je kunt:</a:t>
            </a:r>
          </a:p>
          <a:p>
            <a:pPr lvl="0"/>
            <a:r>
              <a:rPr lang="nl-NL" dirty="0"/>
              <a:t>uitleggen wat het principe van </a:t>
            </a:r>
            <a:r>
              <a:rPr lang="nl-NL" u="sng" dirty="0"/>
              <a:t>rechtvaardigheid </a:t>
            </a:r>
            <a:r>
              <a:rPr lang="nl-NL" dirty="0"/>
              <a:t>in de zorg betekent.</a:t>
            </a:r>
            <a:endParaRPr lang="en-US" dirty="0"/>
          </a:p>
          <a:p>
            <a:pPr lvl="0"/>
            <a:r>
              <a:rPr lang="nl-NL" dirty="0"/>
              <a:t>de invloed van schaarste op </a:t>
            </a:r>
            <a:r>
              <a:rPr lang="nl-NL" u="sng" dirty="0"/>
              <a:t>functionele verantwoordelijkheid</a:t>
            </a:r>
            <a:r>
              <a:rPr lang="nl-NL" dirty="0"/>
              <a:t> uiteenzetten.</a:t>
            </a:r>
            <a:endParaRPr lang="en-US" dirty="0"/>
          </a:p>
          <a:p>
            <a:pPr lvl="0"/>
            <a:r>
              <a:rPr lang="nl-NL" dirty="0"/>
              <a:t>de invloed van schaarste op </a:t>
            </a:r>
            <a:r>
              <a:rPr lang="nl-NL" u="sng" dirty="0"/>
              <a:t>professionele verantwoordelijkheid</a:t>
            </a:r>
            <a:r>
              <a:rPr lang="nl-NL" dirty="0"/>
              <a:t> uiteenzetten.</a:t>
            </a:r>
            <a:endParaRPr lang="en-US" dirty="0"/>
          </a:p>
          <a:p>
            <a:pPr lvl="0"/>
            <a:r>
              <a:rPr lang="nl-NL" dirty="0"/>
              <a:t>de invloed van schaarste op </a:t>
            </a:r>
            <a:r>
              <a:rPr lang="nl-NL" u="sng" dirty="0"/>
              <a:t>individuele verantwoordelijkheid</a:t>
            </a:r>
            <a:r>
              <a:rPr lang="nl-NL" dirty="0"/>
              <a:t> uiteenzetten.</a:t>
            </a:r>
            <a:endParaRPr lang="en-US"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a:t>
            </a:fld>
            <a:endParaRPr lang="en-GB" dirty="0"/>
          </a:p>
        </p:txBody>
      </p:sp>
    </p:spTree>
    <p:extLst>
      <p:ext uri="{BB962C8B-B14F-4D97-AF65-F5344CB8AC3E}">
        <p14:creationId xmlns:p14="http://schemas.microsoft.com/office/powerpoint/2010/main" val="268736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Inhoud</a:t>
            </a:r>
            <a:endParaRPr lang="en-US" dirty="0"/>
          </a:p>
        </p:txBody>
      </p:sp>
      <p:sp>
        <p:nvSpPr>
          <p:cNvPr id="3" name="Content Placeholder 2"/>
          <p:cNvSpPr>
            <a:spLocks noGrp="1"/>
          </p:cNvSpPr>
          <p:nvPr>
            <p:ph idx="1"/>
          </p:nvPr>
        </p:nvSpPr>
        <p:spPr/>
        <p:txBody>
          <a:bodyPr/>
          <a:lstStyle/>
          <a:p>
            <a:r>
              <a:rPr lang="en-US" dirty="0" err="1"/>
              <a:t>Rechtvaardigheid</a:t>
            </a:r>
            <a:endParaRPr lang="en-US" dirty="0"/>
          </a:p>
          <a:p>
            <a:r>
              <a:rPr lang="en-US" dirty="0" err="1"/>
              <a:t>Schaarste</a:t>
            </a:r>
            <a:endParaRPr lang="en-US" dirty="0"/>
          </a:p>
          <a:p>
            <a:r>
              <a:rPr lang="en-US" dirty="0" err="1"/>
              <a:t>Invloed</a:t>
            </a:r>
            <a:r>
              <a:rPr lang="en-US" dirty="0"/>
              <a:t> </a:t>
            </a:r>
            <a:r>
              <a:rPr lang="en-US" dirty="0" err="1"/>
              <a:t>schaarste</a:t>
            </a:r>
            <a:r>
              <a:rPr lang="en-US" dirty="0"/>
              <a:t> op </a:t>
            </a:r>
            <a:r>
              <a:rPr lang="en-US" dirty="0" err="1"/>
              <a:t>functionele</a:t>
            </a:r>
            <a:r>
              <a:rPr lang="en-US" dirty="0"/>
              <a:t> </a:t>
            </a:r>
            <a:r>
              <a:rPr lang="en-US" dirty="0" err="1"/>
              <a:t>verantwoordelijkheid</a:t>
            </a:r>
            <a:endParaRPr lang="en-US" dirty="0"/>
          </a:p>
          <a:p>
            <a:r>
              <a:rPr lang="en-US" dirty="0" err="1"/>
              <a:t>Invloed</a:t>
            </a:r>
            <a:r>
              <a:rPr lang="en-US" dirty="0"/>
              <a:t> </a:t>
            </a:r>
            <a:r>
              <a:rPr lang="en-US" dirty="0" err="1"/>
              <a:t>schaarste</a:t>
            </a:r>
            <a:r>
              <a:rPr lang="en-US" dirty="0"/>
              <a:t> op </a:t>
            </a:r>
            <a:r>
              <a:rPr lang="en-US" dirty="0" err="1"/>
              <a:t>professionele</a:t>
            </a:r>
            <a:r>
              <a:rPr lang="en-US" dirty="0"/>
              <a:t> </a:t>
            </a:r>
            <a:r>
              <a:rPr lang="en-US" dirty="0" err="1"/>
              <a:t>verantwoordelijkheid</a:t>
            </a:r>
            <a:endParaRPr lang="en-US" dirty="0"/>
          </a:p>
          <a:p>
            <a:r>
              <a:rPr lang="en-US" dirty="0" err="1"/>
              <a:t>Invloed</a:t>
            </a:r>
            <a:r>
              <a:rPr lang="en-US" dirty="0"/>
              <a:t> </a:t>
            </a:r>
            <a:r>
              <a:rPr lang="en-US" dirty="0" err="1"/>
              <a:t>schaarste</a:t>
            </a:r>
            <a:r>
              <a:rPr lang="en-US" dirty="0"/>
              <a:t> op </a:t>
            </a:r>
            <a:r>
              <a:rPr lang="en-US" dirty="0" err="1"/>
              <a:t>individuele</a:t>
            </a:r>
            <a:r>
              <a:rPr lang="en-US" dirty="0"/>
              <a:t> </a:t>
            </a:r>
            <a:r>
              <a:rPr lang="en-US" dirty="0" err="1"/>
              <a:t>verantwoordelijkheid</a:t>
            </a:r>
            <a:endParaRPr lang="en-US" dirty="0"/>
          </a:p>
          <a:p>
            <a:r>
              <a:rPr lang="en-US" dirty="0" err="1"/>
              <a:t>Afsluiting</a:t>
            </a:r>
            <a:endParaRPr lang="en-US" dirty="0"/>
          </a:p>
          <a:p>
            <a:endParaRPr lang="en-US"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3</a:t>
            </a:fld>
            <a:endParaRPr lang="en-GB" dirty="0"/>
          </a:p>
        </p:txBody>
      </p:sp>
    </p:spTree>
    <p:extLst>
      <p:ext uri="{BB962C8B-B14F-4D97-AF65-F5344CB8AC3E}">
        <p14:creationId xmlns:p14="http://schemas.microsoft.com/office/powerpoint/2010/main" val="119602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Principes</a:t>
            </a:r>
            <a:endParaRPr lang="en-US" dirty="0"/>
          </a:p>
        </p:txBody>
      </p:sp>
      <p:sp>
        <p:nvSpPr>
          <p:cNvPr id="3" name="Content Placeholder 2"/>
          <p:cNvSpPr>
            <a:spLocks noGrp="1"/>
          </p:cNvSpPr>
          <p:nvPr>
            <p:ph idx="1"/>
          </p:nvPr>
        </p:nvSpPr>
        <p:spPr/>
        <p:txBody>
          <a:bodyPr>
            <a:normAutofit/>
          </a:bodyPr>
          <a:lstStyle/>
          <a:p>
            <a:r>
              <a:rPr lang="nl-NL" dirty="0"/>
              <a:t>Weldoen</a:t>
            </a:r>
          </a:p>
          <a:p>
            <a:endParaRPr lang="nl-NL" dirty="0"/>
          </a:p>
          <a:p>
            <a:r>
              <a:rPr lang="nl-NL" dirty="0"/>
              <a:t>Niet schaden</a:t>
            </a:r>
          </a:p>
          <a:p>
            <a:endParaRPr lang="nl-NL" dirty="0"/>
          </a:p>
          <a:p>
            <a:r>
              <a:rPr lang="nl-NL" dirty="0"/>
              <a:t>Respect voor de autonomie</a:t>
            </a:r>
          </a:p>
          <a:p>
            <a:endParaRPr lang="nl-NL" dirty="0"/>
          </a:p>
          <a:p>
            <a:r>
              <a:rPr lang="nl-NL" b="1" dirty="0"/>
              <a:t>Rechtvaardigheid</a:t>
            </a:r>
          </a:p>
          <a:p>
            <a:endParaRPr lang="nl-NL" dirty="0"/>
          </a:p>
          <a:p>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(2008)</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4</a:t>
            </a:fld>
            <a:endParaRPr lang="en-GB" dirty="0"/>
          </a:p>
        </p:txBody>
      </p:sp>
    </p:spTree>
    <p:extLst>
      <p:ext uri="{BB962C8B-B14F-4D97-AF65-F5344CB8AC3E}">
        <p14:creationId xmlns:p14="http://schemas.microsoft.com/office/powerpoint/2010/main" val="2027589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Rechtvaardigheid</a:t>
            </a:r>
            <a:endParaRPr lang="en-US" dirty="0"/>
          </a:p>
        </p:txBody>
      </p:sp>
      <p:sp>
        <p:nvSpPr>
          <p:cNvPr id="3" name="Content Placeholder 2"/>
          <p:cNvSpPr>
            <a:spLocks noGrp="1"/>
          </p:cNvSpPr>
          <p:nvPr>
            <p:ph idx="1"/>
          </p:nvPr>
        </p:nvSpPr>
        <p:spPr/>
        <p:txBody>
          <a:bodyPr/>
          <a:lstStyle/>
          <a:p>
            <a:pPr marL="0" indent="0">
              <a:buNone/>
            </a:pPr>
            <a:r>
              <a:rPr lang="en-US" dirty="0" err="1"/>
              <a:t>Gaat</a:t>
            </a:r>
            <a:r>
              <a:rPr lang="en-US" dirty="0"/>
              <a:t> over de </a:t>
            </a:r>
            <a:r>
              <a:rPr lang="en-US" dirty="0" err="1"/>
              <a:t>verdeling</a:t>
            </a:r>
            <a:r>
              <a:rPr lang="en-US" dirty="0"/>
              <a:t> van </a:t>
            </a:r>
            <a:r>
              <a:rPr lang="en-US" dirty="0" err="1"/>
              <a:t>middelen</a:t>
            </a:r>
            <a:r>
              <a:rPr lang="en-US" dirty="0"/>
              <a:t>:</a:t>
            </a:r>
          </a:p>
          <a:p>
            <a:pPr marL="0" indent="0">
              <a:buNone/>
            </a:pPr>
            <a:endParaRPr lang="en-US" dirty="0"/>
          </a:p>
          <a:p>
            <a:pPr lvl="0"/>
            <a:r>
              <a:rPr lang="nl-NL" dirty="0"/>
              <a:t>Aan iedereen hetzelfde</a:t>
            </a:r>
            <a:endParaRPr lang="en-US" dirty="0"/>
          </a:p>
          <a:p>
            <a:pPr lvl="0"/>
            <a:r>
              <a:rPr lang="nl-NL" dirty="0"/>
              <a:t>Naar behoefte</a:t>
            </a:r>
            <a:endParaRPr lang="en-US" dirty="0"/>
          </a:p>
          <a:p>
            <a:pPr lvl="0"/>
            <a:r>
              <a:rPr lang="nl-NL" dirty="0"/>
              <a:t>Naar gelang de uitkomst/succes</a:t>
            </a:r>
            <a:endParaRPr lang="en-US" dirty="0"/>
          </a:p>
          <a:p>
            <a:pPr lvl="0"/>
            <a:r>
              <a:rPr lang="nl-NL" dirty="0"/>
              <a:t>Naar gelang iemands autonome keuze</a:t>
            </a:r>
            <a:endParaRPr lang="en-US" dirty="0"/>
          </a:p>
          <a:p>
            <a:pPr lvl="0"/>
            <a:r>
              <a:rPr lang="nl-NL" dirty="0"/>
              <a:t>Naar gelang iemands verdienste</a:t>
            </a:r>
            <a:endParaRPr lang="en-US" dirty="0"/>
          </a:p>
          <a:p>
            <a:pPr lvl="0"/>
            <a:r>
              <a:rPr lang="nl-NL" dirty="0"/>
              <a:t>Naar gelang iemands mogelijkheden om te betalen</a:t>
            </a: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3"/>
          </p:nvPr>
        </p:nvSpPr>
        <p:spPr>
          <a:xfrm>
            <a:off x="939555" y="6418800"/>
            <a:ext cx="4114800" cy="176395"/>
          </a:xfrm>
        </p:spPr>
        <p:txBody>
          <a:bodyPr/>
          <a:lstStyle/>
          <a:p>
            <a:pPr marL="12700">
              <a:lnSpc>
                <a:spcPts val="1535"/>
              </a:lnSpc>
            </a:pPr>
            <a:r>
              <a:rPr lang="nl-NL" dirty="0"/>
              <a:t>Ten Have et al (2008)</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5</a:t>
            </a:fld>
            <a:endParaRPr lang="en-GB" dirty="0"/>
          </a:p>
        </p:txBody>
      </p:sp>
    </p:spTree>
    <p:extLst>
      <p:ext uri="{BB962C8B-B14F-4D97-AF65-F5344CB8AC3E}">
        <p14:creationId xmlns:p14="http://schemas.microsoft.com/office/powerpoint/2010/main" val="432160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Rechtvaardigheid</a:t>
            </a:r>
            <a:r>
              <a:rPr lang="en-US" dirty="0"/>
              <a:t> in Nederland</a:t>
            </a:r>
          </a:p>
        </p:txBody>
      </p:sp>
      <p:sp>
        <p:nvSpPr>
          <p:cNvPr id="3" name="Content Placeholder 2"/>
          <p:cNvSpPr>
            <a:spLocks noGrp="1"/>
          </p:cNvSpPr>
          <p:nvPr>
            <p:ph idx="1"/>
          </p:nvPr>
        </p:nvSpPr>
        <p:spPr/>
        <p:txBody>
          <a:bodyPr/>
          <a:lstStyle/>
          <a:p>
            <a:pPr>
              <a:buFontTx/>
              <a:buChar char="-"/>
            </a:pPr>
            <a:r>
              <a:rPr lang="en-US" dirty="0" err="1"/>
              <a:t>gelijke</a:t>
            </a:r>
            <a:r>
              <a:rPr lang="en-US" dirty="0"/>
              <a:t> </a:t>
            </a:r>
            <a:r>
              <a:rPr lang="en-US" dirty="0" err="1"/>
              <a:t>toegang</a:t>
            </a:r>
            <a:r>
              <a:rPr lang="en-US" dirty="0"/>
              <a:t> tot de </a:t>
            </a:r>
            <a:r>
              <a:rPr lang="en-US" dirty="0" err="1"/>
              <a:t>zorg</a:t>
            </a:r>
            <a:r>
              <a:rPr lang="en-US" dirty="0"/>
              <a:t>, </a:t>
            </a:r>
            <a:r>
              <a:rPr lang="en-US" dirty="0" err="1"/>
              <a:t>dwz</a:t>
            </a:r>
            <a:r>
              <a:rPr lang="en-US" dirty="0"/>
              <a:t> </a:t>
            </a:r>
            <a:r>
              <a:rPr lang="en-US" dirty="0" err="1"/>
              <a:t>dat</a:t>
            </a:r>
            <a:r>
              <a:rPr lang="en-US" dirty="0"/>
              <a:t> </a:t>
            </a:r>
            <a:r>
              <a:rPr lang="en-US" dirty="0" err="1"/>
              <a:t>iedereen</a:t>
            </a:r>
            <a:r>
              <a:rPr lang="en-US" dirty="0"/>
              <a:t> </a:t>
            </a:r>
            <a:r>
              <a:rPr lang="en-US" dirty="0" err="1"/>
              <a:t>ongeacht</a:t>
            </a:r>
            <a:r>
              <a:rPr lang="en-US" dirty="0"/>
              <a:t> </a:t>
            </a:r>
            <a:r>
              <a:rPr lang="en-US" dirty="0" err="1"/>
              <a:t>sekse</a:t>
            </a:r>
            <a:r>
              <a:rPr lang="en-US" dirty="0"/>
              <a:t>, </a:t>
            </a:r>
            <a:r>
              <a:rPr lang="en-US" dirty="0" err="1"/>
              <a:t>leeftijd</a:t>
            </a:r>
            <a:r>
              <a:rPr lang="en-US" dirty="0"/>
              <a:t>, </a:t>
            </a:r>
            <a:r>
              <a:rPr lang="en-US" dirty="0" err="1"/>
              <a:t>woonplaats</a:t>
            </a:r>
            <a:r>
              <a:rPr lang="en-US" dirty="0"/>
              <a:t> of </a:t>
            </a:r>
            <a:r>
              <a:rPr lang="en-US" dirty="0" err="1"/>
              <a:t>inkomen</a:t>
            </a:r>
            <a:r>
              <a:rPr lang="en-US" dirty="0"/>
              <a:t> </a:t>
            </a:r>
            <a:r>
              <a:rPr lang="en-US" dirty="0" err="1"/>
              <a:t>recht</a:t>
            </a:r>
            <a:r>
              <a:rPr lang="en-US" dirty="0"/>
              <a:t> </a:t>
            </a:r>
            <a:r>
              <a:rPr lang="en-US" dirty="0" err="1"/>
              <a:t>heeft</a:t>
            </a:r>
            <a:r>
              <a:rPr lang="en-US" dirty="0"/>
              <a:t> op </a:t>
            </a:r>
            <a:r>
              <a:rPr lang="en-US" dirty="0" err="1"/>
              <a:t>een</a:t>
            </a:r>
            <a:r>
              <a:rPr lang="en-US" dirty="0"/>
              <a:t> </a:t>
            </a:r>
            <a:r>
              <a:rPr lang="en-US" dirty="0" err="1"/>
              <a:t>bepaald</a:t>
            </a:r>
            <a:r>
              <a:rPr lang="en-US" dirty="0"/>
              <a:t> </a:t>
            </a:r>
            <a:r>
              <a:rPr lang="en-US" dirty="0" err="1"/>
              <a:t>basispakket</a:t>
            </a:r>
            <a:r>
              <a:rPr lang="en-US" dirty="0"/>
              <a:t> </a:t>
            </a:r>
            <a:r>
              <a:rPr lang="en-US" dirty="0" err="1"/>
              <a:t>aan</a:t>
            </a:r>
            <a:r>
              <a:rPr lang="en-US" dirty="0"/>
              <a:t> </a:t>
            </a:r>
            <a:r>
              <a:rPr lang="en-US" dirty="0" err="1"/>
              <a:t>zorgvoorzieningen</a:t>
            </a:r>
            <a:r>
              <a:rPr lang="en-US" dirty="0"/>
              <a:t>.</a:t>
            </a:r>
          </a:p>
          <a:p>
            <a:pPr>
              <a:buFontTx/>
              <a:buChar char="-"/>
            </a:pPr>
            <a:endParaRPr lang="en-US" dirty="0"/>
          </a:p>
          <a:p>
            <a:pPr>
              <a:buFontTx/>
              <a:buChar char="-"/>
            </a:pPr>
            <a:r>
              <a:rPr lang="en-US" dirty="0" err="1"/>
              <a:t>Een</a:t>
            </a:r>
            <a:r>
              <a:rPr lang="en-US" dirty="0"/>
              <a:t> </a:t>
            </a:r>
            <a:r>
              <a:rPr lang="en-US" dirty="0" err="1"/>
              <a:t>verdeling</a:t>
            </a:r>
            <a:r>
              <a:rPr lang="en-US" dirty="0"/>
              <a:t> </a:t>
            </a:r>
            <a:r>
              <a:rPr lang="en-US" dirty="0" err="1"/>
              <a:t>waarbij</a:t>
            </a:r>
            <a:r>
              <a:rPr lang="en-US" dirty="0"/>
              <a:t> </a:t>
            </a:r>
            <a:r>
              <a:rPr lang="en-US" dirty="0" err="1"/>
              <a:t>mensen</a:t>
            </a:r>
            <a:r>
              <a:rPr lang="en-US" dirty="0"/>
              <a:t> met </a:t>
            </a:r>
            <a:r>
              <a:rPr lang="en-US" dirty="0" err="1"/>
              <a:t>dezelfde</a:t>
            </a:r>
            <a:r>
              <a:rPr lang="en-US" dirty="0"/>
              <a:t> </a:t>
            </a:r>
            <a:r>
              <a:rPr lang="en-US" dirty="0" err="1"/>
              <a:t>zorgbehoefte</a:t>
            </a:r>
            <a:r>
              <a:rPr lang="en-US" dirty="0"/>
              <a:t> </a:t>
            </a:r>
            <a:r>
              <a:rPr lang="en-US" dirty="0" err="1"/>
              <a:t>dezelfde</a:t>
            </a:r>
            <a:r>
              <a:rPr lang="en-US" dirty="0"/>
              <a:t> </a:t>
            </a:r>
            <a:r>
              <a:rPr lang="en-US" dirty="0" err="1"/>
              <a:t>zorg</a:t>
            </a:r>
            <a:r>
              <a:rPr lang="en-US" dirty="0"/>
              <a:t> </a:t>
            </a:r>
            <a:r>
              <a:rPr lang="en-US" dirty="0" err="1"/>
              <a:t>krijgen</a:t>
            </a:r>
            <a:r>
              <a:rPr lang="en-US" dirty="0"/>
              <a:t>.</a:t>
            </a:r>
          </a:p>
          <a:p>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Ten Have et al (2008)</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6</a:t>
            </a:fld>
            <a:endParaRPr lang="en-GB" dirty="0"/>
          </a:p>
        </p:txBody>
      </p:sp>
    </p:spTree>
    <p:extLst>
      <p:ext uri="{BB962C8B-B14F-4D97-AF65-F5344CB8AC3E}">
        <p14:creationId xmlns:p14="http://schemas.microsoft.com/office/powerpoint/2010/main" val="95125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Schaarste</a:t>
            </a:r>
            <a:r>
              <a:rPr lang="en-US" dirty="0"/>
              <a:t> </a:t>
            </a:r>
            <a:r>
              <a:rPr lang="en-US" dirty="0" err="1"/>
              <a:t>en</a:t>
            </a:r>
            <a:r>
              <a:rPr lang="en-US" dirty="0"/>
              <a:t> </a:t>
            </a:r>
            <a:r>
              <a:rPr lang="en-US" dirty="0" err="1"/>
              <a:t>verpleegkundigen</a:t>
            </a:r>
            <a:endParaRPr lang="en-US" dirty="0"/>
          </a:p>
        </p:txBody>
      </p:sp>
      <p:sp>
        <p:nvSpPr>
          <p:cNvPr id="3" name="Content Placeholder 2"/>
          <p:cNvSpPr>
            <a:spLocks noGrp="1"/>
          </p:cNvSpPr>
          <p:nvPr>
            <p:ph idx="1"/>
          </p:nvPr>
        </p:nvSpPr>
        <p:spPr/>
        <p:txBody>
          <a:bodyPr/>
          <a:lstStyle/>
          <a:p>
            <a:r>
              <a:rPr lang="en-US" dirty="0"/>
              <a:t>In 2004-2006 </a:t>
            </a:r>
            <a:r>
              <a:rPr lang="en-US" dirty="0" err="1"/>
              <a:t>thema</a:t>
            </a:r>
            <a:r>
              <a:rPr lang="en-US" dirty="0"/>
              <a:t> agenda </a:t>
            </a:r>
            <a:r>
              <a:rPr lang="en-US" dirty="0" err="1"/>
              <a:t>Ethiek</a:t>
            </a:r>
            <a:r>
              <a:rPr lang="en-US" dirty="0"/>
              <a:t> V&amp;VN</a:t>
            </a:r>
          </a:p>
          <a:p>
            <a:endParaRPr lang="en-US" dirty="0"/>
          </a:p>
          <a:p>
            <a:r>
              <a:rPr lang="en-US" u="sng" dirty="0"/>
              <a:t>Attitude </a:t>
            </a:r>
            <a:r>
              <a:rPr lang="en-US" u="sng" dirty="0" err="1"/>
              <a:t>beroepsgroep</a:t>
            </a:r>
            <a:r>
              <a:rPr lang="en-US" dirty="0"/>
              <a:t> </a:t>
            </a:r>
            <a:r>
              <a:rPr lang="en-US" dirty="0" err="1"/>
              <a:t>bij</a:t>
            </a:r>
            <a:r>
              <a:rPr lang="en-US" dirty="0"/>
              <a:t> </a:t>
            </a:r>
            <a:r>
              <a:rPr lang="en-US" dirty="0" err="1"/>
              <a:t>confrontatie</a:t>
            </a:r>
            <a:r>
              <a:rPr lang="en-US" dirty="0"/>
              <a:t> met </a:t>
            </a:r>
            <a:r>
              <a:rPr lang="en-US" dirty="0" err="1"/>
              <a:t>schaarste</a:t>
            </a:r>
            <a:endParaRPr lang="en-US" dirty="0"/>
          </a:p>
          <a:p>
            <a:endParaRPr lang="en-US" dirty="0"/>
          </a:p>
          <a:p>
            <a:r>
              <a:rPr lang="en-US" u="sng" dirty="0" err="1"/>
              <a:t>Ondergrens</a:t>
            </a:r>
            <a:r>
              <a:rPr lang="en-US" dirty="0"/>
              <a:t> </a:t>
            </a:r>
            <a:r>
              <a:rPr lang="en-US" dirty="0" err="1"/>
              <a:t>aan</a:t>
            </a:r>
            <a:r>
              <a:rPr lang="en-US" dirty="0"/>
              <a:t> </a:t>
            </a:r>
            <a:r>
              <a:rPr lang="en-US" dirty="0" err="1"/>
              <a:t>vereiste</a:t>
            </a:r>
            <a:r>
              <a:rPr lang="en-US" dirty="0"/>
              <a:t> </a:t>
            </a:r>
            <a:r>
              <a:rPr lang="en-US" u="sng" dirty="0" err="1"/>
              <a:t>deskundigheid</a:t>
            </a:r>
            <a:r>
              <a:rPr lang="en-US" dirty="0"/>
              <a:t> van </a:t>
            </a:r>
            <a:r>
              <a:rPr lang="en-US" dirty="0" err="1"/>
              <a:t>zorgverleners</a:t>
            </a:r>
            <a:endParaRPr lang="en-US" dirty="0"/>
          </a:p>
          <a:p>
            <a:endParaRPr lang="en-US" dirty="0"/>
          </a:p>
          <a:p>
            <a:r>
              <a:rPr lang="en-US" dirty="0" err="1"/>
              <a:t>Verantwoordelijkheid</a:t>
            </a:r>
            <a:r>
              <a:rPr lang="en-US" dirty="0"/>
              <a:t> </a:t>
            </a:r>
            <a:r>
              <a:rPr lang="en-US" dirty="0" err="1"/>
              <a:t>instelling</a:t>
            </a:r>
            <a:r>
              <a:rPr lang="en-US" dirty="0"/>
              <a:t> &amp; </a:t>
            </a:r>
            <a:r>
              <a:rPr lang="en-US" dirty="0" err="1"/>
              <a:t>inviduele</a:t>
            </a:r>
            <a:r>
              <a:rPr lang="en-US" dirty="0"/>
              <a:t> </a:t>
            </a:r>
            <a:r>
              <a:rPr lang="en-US" dirty="0" err="1"/>
              <a:t>verpleegkundige</a:t>
            </a:r>
            <a:r>
              <a:rPr lang="en-US" dirty="0"/>
              <a:t> </a:t>
            </a:r>
            <a:r>
              <a:rPr lang="en-US" dirty="0" err="1"/>
              <a:t>wanneer</a:t>
            </a:r>
            <a:r>
              <a:rPr lang="en-US" dirty="0"/>
              <a:t> </a:t>
            </a:r>
            <a:r>
              <a:rPr lang="en-US" dirty="0" err="1"/>
              <a:t>ze</a:t>
            </a:r>
            <a:r>
              <a:rPr lang="en-US" dirty="0"/>
              <a:t> door </a:t>
            </a:r>
            <a:r>
              <a:rPr lang="en-US" dirty="0" err="1"/>
              <a:t>schaarste</a:t>
            </a:r>
            <a:r>
              <a:rPr lang="en-US" dirty="0"/>
              <a:t> </a:t>
            </a:r>
            <a:r>
              <a:rPr lang="en-US" dirty="0" err="1"/>
              <a:t>tegen</a:t>
            </a:r>
            <a:r>
              <a:rPr lang="en-US" dirty="0"/>
              <a:t> </a:t>
            </a:r>
            <a:r>
              <a:rPr lang="en-US" dirty="0" err="1"/>
              <a:t>een</a:t>
            </a:r>
            <a:r>
              <a:rPr lang="en-US" dirty="0"/>
              <a:t> </a:t>
            </a:r>
            <a:r>
              <a:rPr lang="en-US" dirty="0" err="1"/>
              <a:t>grens</a:t>
            </a:r>
            <a:r>
              <a:rPr lang="en-US" dirty="0"/>
              <a:t> </a:t>
            </a:r>
            <a:r>
              <a:rPr lang="en-US" dirty="0" err="1"/>
              <a:t>aanlopen</a:t>
            </a:r>
            <a:endParaRPr lang="en-US" dirty="0"/>
          </a:p>
        </p:txBody>
      </p:sp>
      <p:sp>
        <p:nvSpPr>
          <p:cNvPr id="4" name="Footer Placeholder 3"/>
          <p:cNvSpPr>
            <a:spLocks noGrp="1"/>
          </p:cNvSpPr>
          <p:nvPr>
            <p:ph type="ftr" sz="quarter" idx="3"/>
          </p:nvPr>
        </p:nvSpPr>
        <p:spPr>
          <a:xfrm>
            <a:off x="910799" y="6404400"/>
            <a:ext cx="7543087" cy="338554"/>
          </a:xfrm>
        </p:spPr>
        <p:txBody>
          <a:bodyPr/>
          <a:lstStyle/>
          <a:p>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7</a:t>
            </a:fld>
            <a:endParaRPr lang="en-GB" dirty="0"/>
          </a:p>
        </p:txBody>
      </p:sp>
    </p:spTree>
    <p:extLst>
      <p:ext uri="{BB962C8B-B14F-4D97-AF65-F5344CB8AC3E}">
        <p14:creationId xmlns:p14="http://schemas.microsoft.com/office/powerpoint/2010/main" val="172342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Schaarste</a:t>
            </a:r>
            <a:endParaRPr lang="en-US" dirty="0"/>
          </a:p>
        </p:txBody>
      </p:sp>
      <p:sp>
        <p:nvSpPr>
          <p:cNvPr id="3" name="Content Placeholder 2"/>
          <p:cNvSpPr>
            <a:spLocks noGrp="1"/>
          </p:cNvSpPr>
          <p:nvPr>
            <p:ph idx="1"/>
          </p:nvPr>
        </p:nvSpPr>
        <p:spPr/>
        <p:txBody>
          <a:bodyPr/>
          <a:lstStyle/>
          <a:p>
            <a:r>
              <a:rPr lang="en-US" dirty="0"/>
              <a:t>“</a:t>
            </a:r>
            <a:r>
              <a:rPr lang="en-US" dirty="0" err="1"/>
              <a:t>er</a:t>
            </a:r>
            <a:r>
              <a:rPr lang="en-US" dirty="0"/>
              <a:t> is </a:t>
            </a:r>
            <a:r>
              <a:rPr lang="en-US" dirty="0" err="1"/>
              <a:t>sprake</a:t>
            </a:r>
            <a:r>
              <a:rPr lang="en-US" dirty="0"/>
              <a:t> van </a:t>
            </a:r>
            <a:r>
              <a:rPr lang="en-US" dirty="0" err="1"/>
              <a:t>een</a:t>
            </a:r>
            <a:r>
              <a:rPr lang="en-US" dirty="0"/>
              <a:t> </a:t>
            </a:r>
            <a:r>
              <a:rPr lang="en-US" dirty="0" err="1"/>
              <a:t>beperkte</a:t>
            </a:r>
            <a:r>
              <a:rPr lang="en-US" dirty="0"/>
              <a:t> </a:t>
            </a:r>
            <a:r>
              <a:rPr lang="en-US" dirty="0" err="1"/>
              <a:t>beschikbaarheid</a:t>
            </a:r>
            <a:r>
              <a:rPr lang="en-US" dirty="0"/>
              <a:t> van </a:t>
            </a:r>
            <a:r>
              <a:rPr lang="en-US" dirty="0" err="1"/>
              <a:t>middelen</a:t>
            </a:r>
            <a:r>
              <a:rPr lang="en-US" dirty="0"/>
              <a:t> (geld, </a:t>
            </a:r>
            <a:r>
              <a:rPr lang="en-US" dirty="0" err="1"/>
              <a:t>tijd</a:t>
            </a:r>
            <a:r>
              <a:rPr lang="en-US" dirty="0"/>
              <a:t>, </a:t>
            </a:r>
            <a:r>
              <a:rPr lang="en-US" dirty="0" err="1"/>
              <a:t>personeel</a:t>
            </a:r>
            <a:r>
              <a:rPr lang="en-US" dirty="0"/>
              <a:t>) in </a:t>
            </a:r>
            <a:r>
              <a:rPr lang="en-US" dirty="0" err="1"/>
              <a:t>verhouding</a:t>
            </a:r>
            <a:r>
              <a:rPr lang="en-US" dirty="0"/>
              <a:t> tot </a:t>
            </a:r>
            <a:r>
              <a:rPr lang="en-US" dirty="0" err="1"/>
              <a:t>een</a:t>
            </a:r>
            <a:r>
              <a:rPr lang="en-US" dirty="0"/>
              <a:t> </a:t>
            </a:r>
            <a:r>
              <a:rPr lang="en-US" dirty="0" err="1"/>
              <a:t>gestelde</a:t>
            </a:r>
            <a:r>
              <a:rPr lang="en-US" dirty="0"/>
              <a:t> norm” (V&amp;VN 2007)</a:t>
            </a:r>
          </a:p>
          <a:p>
            <a:pPr marL="0" indent="0">
              <a:buNone/>
            </a:pPr>
            <a:endParaRPr lang="en-US" dirty="0"/>
          </a:p>
          <a:p>
            <a:endParaRPr lang="en-US" dirty="0"/>
          </a:p>
          <a:p>
            <a:r>
              <a:rPr lang="en-US" dirty="0"/>
              <a:t>“of de norm </a:t>
            </a:r>
            <a:r>
              <a:rPr lang="en-US" dirty="0" err="1"/>
              <a:t>voldoet</a:t>
            </a:r>
            <a:r>
              <a:rPr lang="en-US" dirty="0"/>
              <a:t>, [maar] is </a:t>
            </a:r>
            <a:r>
              <a:rPr lang="en-US" dirty="0" err="1"/>
              <a:t>voortdurend</a:t>
            </a:r>
            <a:r>
              <a:rPr lang="en-US" dirty="0"/>
              <a:t> </a:t>
            </a:r>
            <a:r>
              <a:rPr lang="en-US" dirty="0" err="1"/>
              <a:t>onderwerp</a:t>
            </a:r>
            <a:r>
              <a:rPr lang="en-US" dirty="0"/>
              <a:t> van </a:t>
            </a:r>
            <a:r>
              <a:rPr lang="en-US" dirty="0" err="1"/>
              <a:t>discussie</a:t>
            </a:r>
            <a:r>
              <a:rPr lang="en-US" dirty="0"/>
              <a:t>” (V&amp;VN 2007)</a:t>
            </a:r>
          </a:p>
        </p:txBody>
      </p:sp>
      <p:sp>
        <p:nvSpPr>
          <p:cNvPr id="4" name="Footer Placeholder 3"/>
          <p:cNvSpPr>
            <a:spLocks noGrp="1"/>
          </p:cNvSpPr>
          <p:nvPr>
            <p:ph type="ftr" sz="quarter" idx="3"/>
          </p:nvPr>
        </p:nvSpPr>
        <p:spPr>
          <a:xfrm>
            <a:off x="910799" y="6404400"/>
            <a:ext cx="7847887" cy="75347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a:p>
            <a:pPr marL="12700">
              <a:lnSpc>
                <a:spcPts val="1535"/>
              </a:lnSpc>
            </a:pP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8</a:t>
            </a:fld>
            <a:endParaRPr lang="en-GB" dirty="0"/>
          </a:p>
        </p:txBody>
      </p:sp>
    </p:spTree>
    <p:extLst>
      <p:ext uri="{BB962C8B-B14F-4D97-AF65-F5344CB8AC3E}">
        <p14:creationId xmlns:p14="http://schemas.microsoft.com/office/powerpoint/2010/main" val="179029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Schaarste</a:t>
            </a:r>
            <a:endParaRPr lang="en-US" dirty="0"/>
          </a:p>
        </p:txBody>
      </p:sp>
      <p:sp>
        <p:nvSpPr>
          <p:cNvPr id="3" name="Content Placeholder 2"/>
          <p:cNvSpPr>
            <a:spLocks noGrp="1"/>
          </p:cNvSpPr>
          <p:nvPr>
            <p:ph idx="1"/>
          </p:nvPr>
        </p:nvSpPr>
        <p:spPr/>
        <p:txBody>
          <a:bodyPr/>
          <a:lstStyle/>
          <a:p>
            <a:r>
              <a:rPr lang="en-US" dirty="0" err="1"/>
              <a:t>Vergrijzing</a:t>
            </a:r>
            <a:endParaRPr lang="en-US" dirty="0"/>
          </a:p>
          <a:p>
            <a:pPr marL="0" indent="0">
              <a:buNone/>
            </a:pPr>
            <a:endParaRPr lang="en-US" dirty="0"/>
          </a:p>
          <a:p>
            <a:r>
              <a:rPr lang="en-US" dirty="0" err="1"/>
              <a:t>Dubbele</a:t>
            </a:r>
            <a:r>
              <a:rPr lang="en-US" dirty="0"/>
              <a:t> </a:t>
            </a:r>
            <a:r>
              <a:rPr lang="en-US" dirty="0" err="1"/>
              <a:t>vergrijzing</a:t>
            </a:r>
            <a:endParaRPr lang="en-US" dirty="0"/>
          </a:p>
          <a:p>
            <a:pPr marL="0" indent="0">
              <a:buNone/>
            </a:pPr>
            <a:endParaRPr lang="en-US" dirty="0"/>
          </a:p>
          <a:p>
            <a:r>
              <a:rPr lang="en-US" dirty="0" err="1"/>
              <a:t>Te</a:t>
            </a:r>
            <a:r>
              <a:rPr lang="en-US" dirty="0"/>
              <a:t> </a:t>
            </a:r>
            <a:r>
              <a:rPr lang="en-US" dirty="0" err="1"/>
              <a:t>weinig</a:t>
            </a:r>
            <a:r>
              <a:rPr lang="en-US" dirty="0"/>
              <a:t> (</a:t>
            </a:r>
            <a:r>
              <a:rPr lang="en-US" dirty="0" err="1"/>
              <a:t>goed</a:t>
            </a:r>
            <a:r>
              <a:rPr lang="en-US" dirty="0"/>
              <a:t> </a:t>
            </a:r>
            <a:r>
              <a:rPr lang="en-US" dirty="0" err="1"/>
              <a:t>opgeleid</a:t>
            </a:r>
            <a:r>
              <a:rPr lang="en-US" dirty="0"/>
              <a:t>) </a:t>
            </a:r>
            <a:r>
              <a:rPr lang="en-US" dirty="0" err="1"/>
              <a:t>personeel</a:t>
            </a:r>
            <a:endParaRPr lang="en-US" dirty="0"/>
          </a:p>
          <a:p>
            <a:pPr lvl="1"/>
            <a:r>
              <a:rPr lang="en-US" dirty="0" err="1"/>
              <a:t>Krap</a:t>
            </a:r>
            <a:r>
              <a:rPr lang="en-US" dirty="0"/>
              <a:t> budget om </a:t>
            </a:r>
            <a:r>
              <a:rPr lang="en-US" dirty="0" err="1"/>
              <a:t>goed</a:t>
            </a:r>
            <a:r>
              <a:rPr lang="en-US" dirty="0"/>
              <a:t> </a:t>
            </a:r>
            <a:r>
              <a:rPr lang="en-US" dirty="0" err="1"/>
              <a:t>opgeleid</a:t>
            </a:r>
            <a:r>
              <a:rPr lang="en-US" dirty="0"/>
              <a:t> </a:t>
            </a:r>
            <a:r>
              <a:rPr lang="en-US" dirty="0" err="1"/>
              <a:t>personeel</a:t>
            </a:r>
            <a:r>
              <a:rPr lang="en-US" dirty="0"/>
              <a:t> </a:t>
            </a:r>
            <a:r>
              <a:rPr lang="en-US" dirty="0" err="1"/>
              <a:t>aan</a:t>
            </a:r>
            <a:r>
              <a:rPr lang="en-US" dirty="0"/>
              <a:t> </a:t>
            </a:r>
            <a:r>
              <a:rPr lang="en-US" dirty="0" err="1"/>
              <a:t>te</a:t>
            </a:r>
            <a:r>
              <a:rPr lang="en-US" dirty="0"/>
              <a:t> </a:t>
            </a:r>
            <a:r>
              <a:rPr lang="en-US" dirty="0" err="1"/>
              <a:t>stellen</a:t>
            </a:r>
            <a:endParaRPr lang="en-US" dirty="0"/>
          </a:p>
          <a:p>
            <a:pPr lvl="1"/>
            <a:r>
              <a:rPr lang="en-US" dirty="0"/>
              <a:t>Gering </a:t>
            </a:r>
            <a:r>
              <a:rPr lang="en-US" dirty="0" err="1"/>
              <a:t>aanbod</a:t>
            </a:r>
            <a:r>
              <a:rPr lang="en-US" dirty="0"/>
              <a:t> van </a:t>
            </a:r>
            <a:r>
              <a:rPr lang="en-US" dirty="0" err="1"/>
              <a:t>goed</a:t>
            </a:r>
            <a:r>
              <a:rPr lang="en-US" dirty="0"/>
              <a:t> </a:t>
            </a:r>
            <a:r>
              <a:rPr lang="en-US" dirty="0" err="1"/>
              <a:t>opgeleid</a:t>
            </a:r>
            <a:r>
              <a:rPr lang="en-US" dirty="0"/>
              <a:t> </a:t>
            </a:r>
            <a:r>
              <a:rPr lang="en-US" dirty="0" err="1"/>
              <a:t>personeel</a:t>
            </a:r>
            <a:endParaRPr lang="en-US" dirty="0"/>
          </a:p>
          <a:p>
            <a:pPr marL="0" indent="0">
              <a:buNone/>
            </a:pPr>
            <a:endParaRPr lang="en-US" dirty="0"/>
          </a:p>
          <a:p>
            <a:r>
              <a:rPr lang="en-US" dirty="0" err="1"/>
              <a:t>Kosten</a:t>
            </a:r>
            <a:r>
              <a:rPr lang="en-US" dirty="0"/>
              <a:t> van </a:t>
            </a:r>
            <a:r>
              <a:rPr lang="en-US" dirty="0" err="1"/>
              <a:t>medische</a:t>
            </a:r>
            <a:r>
              <a:rPr lang="en-US" dirty="0"/>
              <a:t> </a:t>
            </a:r>
            <a:r>
              <a:rPr lang="en-US" dirty="0" err="1"/>
              <a:t>technologieeen</a:t>
            </a:r>
            <a:r>
              <a:rPr lang="en-US" dirty="0"/>
              <a:t> </a:t>
            </a:r>
          </a:p>
          <a:p>
            <a:pPr lvl="1"/>
            <a:endParaRPr lang="en-US" dirty="0"/>
          </a:p>
          <a:p>
            <a:pPr lvl="1"/>
            <a:endParaRPr lang="en-US" dirty="0"/>
          </a:p>
        </p:txBody>
      </p:sp>
      <p:sp>
        <p:nvSpPr>
          <p:cNvPr id="4" name="Footer Placeholder 3"/>
          <p:cNvSpPr>
            <a:spLocks noGrp="1"/>
          </p:cNvSpPr>
          <p:nvPr>
            <p:ph type="ftr" sz="quarter" idx="3"/>
          </p:nvPr>
        </p:nvSpPr>
        <p:spPr>
          <a:xfrm>
            <a:off x="910799" y="6404400"/>
            <a:ext cx="7761623" cy="384721"/>
          </a:xfrm>
        </p:spPr>
        <p:txBody>
          <a:bodyPr/>
          <a:lstStyle/>
          <a:p>
            <a:pPr marL="12700">
              <a:lnSpc>
                <a:spcPts val="1535"/>
              </a:lnSpc>
            </a:pPr>
            <a:r>
              <a:rPr lang="nl-NL" dirty="0"/>
              <a:t>Ten Have et al (2008); </a:t>
            </a: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9</a:t>
            </a:fld>
            <a:endParaRPr lang="en-GB" dirty="0"/>
          </a:p>
        </p:txBody>
      </p:sp>
    </p:spTree>
    <p:extLst>
      <p:ext uri="{BB962C8B-B14F-4D97-AF65-F5344CB8AC3E}">
        <p14:creationId xmlns:p14="http://schemas.microsoft.com/office/powerpoint/2010/main" val="1740307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Schaarste</a:t>
            </a:r>
            <a:r>
              <a:rPr lang="en-US" dirty="0"/>
              <a:t>: </a:t>
            </a:r>
            <a:r>
              <a:rPr lang="en-US" dirty="0" err="1"/>
              <a:t>Verschillende</a:t>
            </a:r>
            <a:r>
              <a:rPr lang="en-US" dirty="0"/>
              <a:t> </a:t>
            </a:r>
            <a:r>
              <a:rPr lang="en-US" dirty="0" err="1"/>
              <a:t>niveau’s</a:t>
            </a:r>
            <a:endParaRPr lang="en-US" dirty="0"/>
          </a:p>
        </p:txBody>
      </p:sp>
      <p:sp>
        <p:nvSpPr>
          <p:cNvPr id="3" name="Content Placeholder 2"/>
          <p:cNvSpPr>
            <a:spLocks noGrp="1"/>
          </p:cNvSpPr>
          <p:nvPr>
            <p:ph idx="1"/>
          </p:nvPr>
        </p:nvSpPr>
        <p:spPr/>
        <p:txBody>
          <a:bodyPr/>
          <a:lstStyle/>
          <a:p>
            <a:pPr lvl="0"/>
            <a:r>
              <a:rPr lang="nl-NL" dirty="0"/>
              <a:t>Het niveau van de samenleving (macroniveau)</a:t>
            </a:r>
          </a:p>
          <a:p>
            <a:pPr lvl="0"/>
            <a:endParaRPr lang="en-US" dirty="0"/>
          </a:p>
          <a:p>
            <a:pPr lvl="0"/>
            <a:r>
              <a:rPr lang="nl-NL" dirty="0"/>
              <a:t>Het niveau van de instelling (mesoniveau)</a:t>
            </a:r>
            <a:endParaRPr lang="en-US" dirty="0"/>
          </a:p>
          <a:p>
            <a:pPr lvl="0"/>
            <a:endParaRPr lang="nl-NL" dirty="0"/>
          </a:p>
          <a:p>
            <a:pPr lvl="0"/>
            <a:r>
              <a:rPr lang="nl-NL" dirty="0"/>
              <a:t>Het niveau van de individuele verpleegkundige of verzorgende (microniveau)</a:t>
            </a:r>
            <a:endParaRPr lang="en-US" dirty="0"/>
          </a:p>
          <a:p>
            <a:endParaRPr lang="en-US" dirty="0"/>
          </a:p>
        </p:txBody>
      </p:sp>
      <p:sp>
        <p:nvSpPr>
          <p:cNvPr id="4" name="Footer Placeholder 3"/>
          <p:cNvSpPr>
            <a:spLocks noGrp="1"/>
          </p:cNvSpPr>
          <p:nvPr>
            <p:ph type="ftr" sz="quarter" idx="3"/>
          </p:nvPr>
        </p:nvSpPr>
        <p:spPr>
          <a:xfrm>
            <a:off x="910799" y="6404400"/>
            <a:ext cx="7704113"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10</a:t>
            </a:fld>
            <a:endParaRPr lang="en-GB" dirty="0"/>
          </a:p>
        </p:txBody>
      </p:sp>
    </p:spTree>
    <p:extLst>
      <p:ext uri="{BB962C8B-B14F-4D97-AF65-F5344CB8AC3E}">
        <p14:creationId xmlns:p14="http://schemas.microsoft.com/office/powerpoint/2010/main" val="76267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829604"/>
            <a:ext cx="7114540" cy="816634"/>
          </a:xfrm>
        </p:spPr>
        <p:txBody>
          <a:bodyPr/>
          <a:lstStyle/>
          <a:p>
            <a:r>
              <a:rPr lang="en-US" dirty="0"/>
              <a:t>Het </a:t>
            </a:r>
            <a:r>
              <a:rPr lang="en-US" dirty="0" err="1"/>
              <a:t>zoet</a:t>
            </a:r>
            <a:r>
              <a:rPr lang="en-US" dirty="0"/>
              <a:t> </a:t>
            </a:r>
            <a:r>
              <a:rPr lang="en-US" dirty="0" err="1"/>
              <a:t>en</a:t>
            </a:r>
            <a:r>
              <a:rPr lang="en-US" dirty="0"/>
              <a:t> het </a:t>
            </a:r>
            <a:r>
              <a:rPr lang="en-US" dirty="0" err="1"/>
              <a:t>zuur</a:t>
            </a:r>
            <a:r>
              <a:rPr lang="en-US" dirty="0"/>
              <a:t> in de </a:t>
            </a:r>
            <a:r>
              <a:rPr lang="en-US" dirty="0" err="1"/>
              <a:t>verpleeghuiszorg</a:t>
            </a:r>
            <a:endParaRPr lang="en-US" dirty="0"/>
          </a:p>
        </p:txBody>
      </p:sp>
      <p:sp>
        <p:nvSpPr>
          <p:cNvPr id="3" name="Content Placeholder 2"/>
          <p:cNvSpPr>
            <a:spLocks noGrp="1"/>
          </p:cNvSpPr>
          <p:nvPr>
            <p:ph idx="1"/>
          </p:nvPr>
        </p:nvSpPr>
        <p:spPr/>
        <p:txBody>
          <a:bodyPr/>
          <a:lstStyle/>
          <a:p>
            <a:r>
              <a:rPr lang="en-US" dirty="0"/>
              <a:t>https://www.npostart.nl/eenvandaag/30-04-2016/AT_2047530</a:t>
            </a:r>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11</a:t>
            </a:fld>
            <a:endParaRPr lang="en-GB" dirty="0"/>
          </a:p>
        </p:txBody>
      </p:sp>
    </p:spTree>
    <p:extLst>
      <p:ext uri="{BB962C8B-B14F-4D97-AF65-F5344CB8AC3E}">
        <p14:creationId xmlns:p14="http://schemas.microsoft.com/office/powerpoint/2010/main" val="2182410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Dimensies</a:t>
            </a:r>
            <a:r>
              <a:rPr lang="en-US" dirty="0"/>
              <a:t> van </a:t>
            </a:r>
            <a:r>
              <a:rPr lang="en-US" dirty="0" err="1"/>
              <a:t>verantwoordelijkheid</a:t>
            </a:r>
            <a:endParaRPr lang="en-US" dirty="0"/>
          </a:p>
        </p:txBody>
      </p:sp>
      <p:sp>
        <p:nvSpPr>
          <p:cNvPr id="3" name="Content Placeholder 2"/>
          <p:cNvSpPr>
            <a:spLocks noGrp="1"/>
          </p:cNvSpPr>
          <p:nvPr>
            <p:ph idx="1"/>
          </p:nvPr>
        </p:nvSpPr>
        <p:spPr/>
        <p:txBody>
          <a:bodyPr/>
          <a:lstStyle/>
          <a:p>
            <a:r>
              <a:rPr lang="en-US" dirty="0" err="1"/>
              <a:t>Functionele</a:t>
            </a:r>
            <a:r>
              <a:rPr lang="en-US" dirty="0"/>
              <a:t> </a:t>
            </a:r>
            <a:r>
              <a:rPr lang="en-US" dirty="0" err="1"/>
              <a:t>verantwoordelijkheid</a:t>
            </a:r>
            <a:endParaRPr lang="en-US" dirty="0"/>
          </a:p>
          <a:p>
            <a:endParaRPr lang="en-US" dirty="0"/>
          </a:p>
          <a:p>
            <a:r>
              <a:rPr lang="en-US" dirty="0" err="1"/>
              <a:t>Professionele</a:t>
            </a:r>
            <a:r>
              <a:rPr lang="en-US" dirty="0"/>
              <a:t> </a:t>
            </a:r>
            <a:r>
              <a:rPr lang="en-US" dirty="0" err="1"/>
              <a:t>verantwoordelijkheid</a:t>
            </a:r>
            <a:endParaRPr lang="en-US" dirty="0"/>
          </a:p>
          <a:p>
            <a:endParaRPr lang="en-US" dirty="0"/>
          </a:p>
          <a:p>
            <a:r>
              <a:rPr lang="en-US" dirty="0" err="1"/>
              <a:t>Individuele</a:t>
            </a:r>
            <a:r>
              <a:rPr lang="en-US" dirty="0"/>
              <a:t> </a:t>
            </a:r>
            <a:r>
              <a:rPr lang="en-US" dirty="0" err="1"/>
              <a:t>verantwoordelijkheid</a:t>
            </a:r>
            <a:endParaRPr lang="en-US" dirty="0"/>
          </a:p>
          <a:p>
            <a:endParaRPr lang="en-US" dirty="0"/>
          </a:p>
          <a:p>
            <a:r>
              <a:rPr lang="en-US" dirty="0" err="1"/>
              <a:t>Ideale</a:t>
            </a:r>
            <a:r>
              <a:rPr lang="en-US" dirty="0"/>
              <a:t> </a:t>
            </a:r>
            <a:r>
              <a:rPr lang="en-US" dirty="0" err="1"/>
              <a:t>situatie</a:t>
            </a:r>
            <a:r>
              <a:rPr lang="en-US" dirty="0"/>
              <a:t>: </a:t>
            </a:r>
            <a:r>
              <a:rPr lang="en-US" dirty="0" err="1"/>
              <a:t>evenwicht</a:t>
            </a:r>
            <a:endParaRPr lang="en-US" dirty="0"/>
          </a:p>
        </p:txBody>
      </p:sp>
      <p:sp>
        <p:nvSpPr>
          <p:cNvPr id="4" name="Footer Placeholder 3"/>
          <p:cNvSpPr>
            <a:spLocks noGrp="1"/>
          </p:cNvSpPr>
          <p:nvPr>
            <p:ph type="ftr" sz="quarter" idx="3"/>
          </p:nvPr>
        </p:nvSpPr>
        <p:spPr>
          <a:xfrm>
            <a:off x="910799" y="6404400"/>
            <a:ext cx="7422317"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12</a:t>
            </a:fld>
            <a:endParaRPr lang="en-GB" dirty="0"/>
          </a:p>
        </p:txBody>
      </p:sp>
    </p:spTree>
    <p:extLst>
      <p:ext uri="{BB962C8B-B14F-4D97-AF65-F5344CB8AC3E}">
        <p14:creationId xmlns:p14="http://schemas.microsoft.com/office/powerpoint/2010/main" val="8048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Dimensies</a:t>
            </a:r>
            <a:r>
              <a:rPr lang="en-US" dirty="0"/>
              <a:t> van </a:t>
            </a:r>
            <a:r>
              <a:rPr lang="en-US" dirty="0" err="1"/>
              <a:t>verantwoordelijkheid</a:t>
            </a:r>
            <a:endParaRPr lang="en-US" dirty="0"/>
          </a:p>
        </p:txBody>
      </p:sp>
      <p:sp>
        <p:nvSpPr>
          <p:cNvPr id="3" name="Content Placeholder 2"/>
          <p:cNvSpPr>
            <a:spLocks noGrp="1"/>
          </p:cNvSpPr>
          <p:nvPr>
            <p:ph idx="1"/>
          </p:nvPr>
        </p:nvSpPr>
        <p:spPr/>
        <p:txBody>
          <a:bodyPr/>
          <a:lstStyle/>
          <a:p>
            <a:pPr marL="0" indent="0">
              <a:buNone/>
            </a:pPr>
            <a:r>
              <a:rPr lang="nl-NL" dirty="0"/>
              <a:t>“De verpleegkundige kan de opgedragen taken (functionele verantwoordelijkheid) </a:t>
            </a:r>
            <a:r>
              <a:rPr lang="nl-NL" u="sng" dirty="0"/>
              <a:t>uitvoeren</a:t>
            </a:r>
            <a:r>
              <a:rPr lang="nl-NL" dirty="0"/>
              <a:t> op een manier die voldoet aan de </a:t>
            </a:r>
            <a:r>
              <a:rPr lang="nl-NL" u="sng" dirty="0"/>
              <a:t>kwaliteitseisen van de beroepsgroep</a:t>
            </a:r>
            <a:r>
              <a:rPr lang="nl-NL" dirty="0"/>
              <a:t> (professionele verantwoordelijkheid) en met </a:t>
            </a:r>
            <a:r>
              <a:rPr lang="nl-NL" u="sng" dirty="0"/>
              <a:t>voldoende aandachtige betrokkenheid </a:t>
            </a:r>
            <a:r>
              <a:rPr lang="nl-NL" dirty="0"/>
              <a:t>voor de zorgvrager (persoonlijke verantwoordelijkheid)” (V&amp;VN 2007)</a:t>
            </a:r>
            <a:endParaRPr lang="en-US" dirty="0"/>
          </a:p>
        </p:txBody>
      </p:sp>
      <p:sp>
        <p:nvSpPr>
          <p:cNvPr id="4" name="Footer Placeholder 3"/>
          <p:cNvSpPr>
            <a:spLocks noGrp="1"/>
          </p:cNvSpPr>
          <p:nvPr>
            <p:ph type="ftr" sz="quarter" idx="3"/>
          </p:nvPr>
        </p:nvSpPr>
        <p:spPr>
          <a:xfrm>
            <a:off x="910799" y="6404400"/>
            <a:ext cx="7410815"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13</a:t>
            </a:fld>
            <a:endParaRPr lang="en-GB" dirty="0"/>
          </a:p>
        </p:txBody>
      </p:sp>
    </p:spTree>
    <p:extLst>
      <p:ext uri="{BB962C8B-B14F-4D97-AF65-F5344CB8AC3E}">
        <p14:creationId xmlns:p14="http://schemas.microsoft.com/office/powerpoint/2010/main" val="1604323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829604"/>
            <a:ext cx="7114540" cy="816634"/>
          </a:xfrm>
        </p:spPr>
        <p:txBody>
          <a:bodyPr/>
          <a:lstStyle/>
          <a:p>
            <a:r>
              <a:rPr lang="en-US" dirty="0" err="1"/>
              <a:t>Schaarste</a:t>
            </a:r>
            <a:r>
              <a:rPr lang="en-US" dirty="0"/>
              <a:t> </a:t>
            </a:r>
            <a:r>
              <a:rPr lang="en-US" dirty="0" err="1"/>
              <a:t>en</a:t>
            </a:r>
            <a:r>
              <a:rPr lang="en-US" dirty="0"/>
              <a:t> </a:t>
            </a:r>
            <a:r>
              <a:rPr lang="en-US" dirty="0" err="1"/>
              <a:t>functionele</a:t>
            </a:r>
            <a:r>
              <a:rPr lang="en-US" dirty="0"/>
              <a:t> </a:t>
            </a:r>
            <a:r>
              <a:rPr lang="en-US" dirty="0" err="1"/>
              <a:t>verantwoordelijkheid</a:t>
            </a:r>
            <a:endParaRPr lang="en-US" dirty="0"/>
          </a:p>
        </p:txBody>
      </p:sp>
      <p:sp>
        <p:nvSpPr>
          <p:cNvPr id="3" name="Content Placeholder 2"/>
          <p:cNvSpPr>
            <a:spLocks noGrp="1"/>
          </p:cNvSpPr>
          <p:nvPr>
            <p:ph idx="1"/>
          </p:nvPr>
        </p:nvSpPr>
        <p:spPr/>
        <p:txBody>
          <a:bodyPr/>
          <a:lstStyle/>
          <a:p>
            <a:r>
              <a:rPr lang="en-US" dirty="0" err="1"/>
              <a:t>Economisering</a:t>
            </a:r>
            <a:r>
              <a:rPr lang="en-US" dirty="0"/>
              <a:t> van de </a:t>
            </a:r>
            <a:r>
              <a:rPr lang="en-US" dirty="0" err="1"/>
              <a:t>zorg</a:t>
            </a:r>
            <a:endParaRPr lang="en-US" dirty="0"/>
          </a:p>
          <a:p>
            <a:pPr lvl="1"/>
            <a:r>
              <a:rPr lang="en-US" dirty="0" err="1"/>
              <a:t>Doelmatig</a:t>
            </a:r>
            <a:endParaRPr lang="en-US" dirty="0"/>
          </a:p>
          <a:p>
            <a:pPr lvl="1"/>
            <a:r>
              <a:rPr lang="en-US" dirty="0"/>
              <a:t>Efficient</a:t>
            </a:r>
          </a:p>
          <a:p>
            <a:pPr lvl="1"/>
            <a:r>
              <a:rPr lang="en-US" dirty="0" err="1"/>
              <a:t>Klantgericht</a:t>
            </a:r>
            <a:endParaRPr lang="en-US" dirty="0"/>
          </a:p>
          <a:p>
            <a:pPr marL="0" indent="0">
              <a:buNone/>
            </a:pPr>
            <a:endParaRPr lang="en-US" dirty="0"/>
          </a:p>
          <a:p>
            <a:r>
              <a:rPr lang="en-US" dirty="0"/>
              <a:t>Door </a:t>
            </a:r>
            <a:r>
              <a:rPr lang="en-US" dirty="0" err="1"/>
              <a:t>schaarste</a:t>
            </a:r>
            <a:r>
              <a:rPr lang="en-US" dirty="0"/>
              <a:t> </a:t>
            </a:r>
            <a:r>
              <a:rPr lang="en-US" dirty="0" err="1"/>
              <a:t>nadruk</a:t>
            </a:r>
            <a:r>
              <a:rPr lang="en-US" dirty="0"/>
              <a:t> op </a:t>
            </a:r>
            <a:r>
              <a:rPr lang="en-US" dirty="0" err="1"/>
              <a:t>uitgevoerde</a:t>
            </a:r>
            <a:r>
              <a:rPr lang="en-US" dirty="0"/>
              <a:t> taken </a:t>
            </a:r>
            <a:r>
              <a:rPr lang="en-US" dirty="0" err="1"/>
              <a:t>binnen</a:t>
            </a:r>
            <a:r>
              <a:rPr lang="en-US" dirty="0"/>
              <a:t> </a:t>
            </a:r>
            <a:r>
              <a:rPr lang="en-US" dirty="0" err="1"/>
              <a:t>een</a:t>
            </a:r>
            <a:r>
              <a:rPr lang="en-US" dirty="0"/>
              <a:t> </a:t>
            </a:r>
            <a:r>
              <a:rPr lang="en-US" dirty="0" err="1"/>
              <a:t>bepaalde</a:t>
            </a:r>
            <a:r>
              <a:rPr lang="en-US" dirty="0"/>
              <a:t> </a:t>
            </a:r>
            <a:r>
              <a:rPr lang="en-US" dirty="0" err="1"/>
              <a:t>tijd</a:t>
            </a:r>
            <a:endParaRPr lang="en-US" dirty="0"/>
          </a:p>
          <a:p>
            <a:endParaRPr lang="en-US" dirty="0"/>
          </a:p>
          <a:p>
            <a:r>
              <a:rPr lang="en-US" dirty="0" err="1"/>
              <a:t>Functionele</a:t>
            </a:r>
            <a:r>
              <a:rPr lang="en-US" dirty="0"/>
              <a:t> </a:t>
            </a:r>
            <a:r>
              <a:rPr lang="en-US" dirty="0" err="1"/>
              <a:t>perspectief</a:t>
            </a:r>
            <a:r>
              <a:rPr lang="en-US" dirty="0"/>
              <a:t> </a:t>
            </a:r>
            <a:r>
              <a:rPr lang="en-US" dirty="0" err="1"/>
              <a:t>domineert</a:t>
            </a:r>
            <a:r>
              <a:rPr lang="en-US" dirty="0"/>
              <a:t> </a:t>
            </a:r>
            <a:r>
              <a:rPr lang="en-US" dirty="0" err="1"/>
              <a:t>bij</a:t>
            </a:r>
            <a:r>
              <a:rPr lang="en-US" dirty="0"/>
              <a:t> </a:t>
            </a:r>
            <a:r>
              <a:rPr lang="en-US" dirty="0" err="1"/>
              <a:t>schaarste</a:t>
            </a:r>
            <a:endParaRPr lang="en-US" dirty="0"/>
          </a:p>
        </p:txBody>
      </p:sp>
      <p:sp>
        <p:nvSpPr>
          <p:cNvPr id="4" name="Footer Placeholder 3"/>
          <p:cNvSpPr>
            <a:spLocks noGrp="1"/>
          </p:cNvSpPr>
          <p:nvPr>
            <p:ph type="ftr" sz="quarter" idx="3"/>
          </p:nvPr>
        </p:nvSpPr>
        <p:spPr>
          <a:xfrm>
            <a:off x="910799" y="6404400"/>
            <a:ext cx="7847887"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14</a:t>
            </a:fld>
            <a:endParaRPr lang="en-GB" dirty="0"/>
          </a:p>
        </p:txBody>
      </p:sp>
    </p:spTree>
    <p:extLst>
      <p:ext uri="{BB962C8B-B14F-4D97-AF65-F5344CB8AC3E}">
        <p14:creationId xmlns:p14="http://schemas.microsoft.com/office/powerpoint/2010/main" val="383971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829604"/>
            <a:ext cx="7114540" cy="816634"/>
          </a:xfrm>
        </p:spPr>
        <p:txBody>
          <a:bodyPr/>
          <a:lstStyle/>
          <a:p>
            <a:r>
              <a:rPr lang="en-US" dirty="0" err="1"/>
              <a:t>Schaarste</a:t>
            </a:r>
            <a:r>
              <a:rPr lang="en-US" dirty="0"/>
              <a:t> </a:t>
            </a:r>
            <a:r>
              <a:rPr lang="en-US" dirty="0" err="1"/>
              <a:t>en</a:t>
            </a:r>
            <a:r>
              <a:rPr lang="en-US" dirty="0"/>
              <a:t> </a:t>
            </a:r>
            <a:r>
              <a:rPr lang="en-US" dirty="0" err="1"/>
              <a:t>professionele</a:t>
            </a:r>
            <a:r>
              <a:rPr lang="en-US" dirty="0"/>
              <a:t> </a:t>
            </a:r>
            <a:r>
              <a:rPr lang="en-US" dirty="0" err="1"/>
              <a:t>verantwoordelijkheid</a:t>
            </a:r>
            <a:endParaRPr lang="en-US" dirty="0"/>
          </a:p>
        </p:txBody>
      </p:sp>
      <p:sp>
        <p:nvSpPr>
          <p:cNvPr id="3" name="Content Placeholder 2"/>
          <p:cNvSpPr>
            <a:spLocks noGrp="1"/>
          </p:cNvSpPr>
          <p:nvPr>
            <p:ph idx="1"/>
          </p:nvPr>
        </p:nvSpPr>
        <p:spPr/>
        <p:txBody>
          <a:bodyPr/>
          <a:lstStyle/>
          <a:p>
            <a:r>
              <a:rPr lang="en-US" dirty="0" err="1"/>
              <a:t>Zorgverlenen</a:t>
            </a:r>
            <a:r>
              <a:rPr lang="en-US" dirty="0"/>
              <a:t> die </a:t>
            </a:r>
            <a:r>
              <a:rPr lang="en-US" dirty="0" err="1"/>
              <a:t>voldoet</a:t>
            </a:r>
            <a:r>
              <a:rPr lang="en-US" dirty="0"/>
              <a:t> </a:t>
            </a:r>
            <a:r>
              <a:rPr lang="en-US" dirty="0" err="1"/>
              <a:t>aan</a:t>
            </a:r>
            <a:r>
              <a:rPr lang="en-US" dirty="0"/>
              <a:t> de </a:t>
            </a:r>
            <a:r>
              <a:rPr lang="en-US" dirty="0" err="1"/>
              <a:t>kwaliteitseisen</a:t>
            </a:r>
            <a:r>
              <a:rPr lang="en-US" dirty="0"/>
              <a:t> van de </a:t>
            </a:r>
            <a:r>
              <a:rPr lang="en-US" dirty="0" err="1"/>
              <a:t>beroepsgroep</a:t>
            </a:r>
            <a:r>
              <a:rPr lang="en-US" dirty="0"/>
              <a:t>.</a:t>
            </a:r>
          </a:p>
          <a:p>
            <a:endParaRPr lang="en-US" dirty="0"/>
          </a:p>
          <a:p>
            <a:r>
              <a:rPr lang="en-US" dirty="0" err="1"/>
              <a:t>Botsing</a:t>
            </a:r>
            <a:r>
              <a:rPr lang="en-US" dirty="0"/>
              <a:t> </a:t>
            </a:r>
            <a:r>
              <a:rPr lang="en-US" dirty="0" err="1"/>
              <a:t>kwaliteit</a:t>
            </a:r>
            <a:r>
              <a:rPr lang="en-US" dirty="0"/>
              <a:t> van </a:t>
            </a:r>
            <a:r>
              <a:rPr lang="en-US" dirty="0" err="1"/>
              <a:t>zorg</a:t>
            </a:r>
            <a:r>
              <a:rPr lang="en-US" dirty="0"/>
              <a:t> </a:t>
            </a:r>
            <a:r>
              <a:rPr lang="en-US" dirty="0" err="1"/>
              <a:t>en</a:t>
            </a:r>
            <a:r>
              <a:rPr lang="en-US" dirty="0"/>
              <a:t> </a:t>
            </a:r>
            <a:r>
              <a:rPr lang="en-US" dirty="0" err="1"/>
              <a:t>toegankelijkheid</a:t>
            </a:r>
            <a:r>
              <a:rPr lang="en-US" dirty="0"/>
              <a:t>.</a:t>
            </a:r>
          </a:p>
          <a:p>
            <a:endParaRPr lang="en-US" dirty="0"/>
          </a:p>
          <a:p>
            <a:endParaRPr lang="en-US" dirty="0"/>
          </a:p>
          <a:p>
            <a:endParaRPr lang="en-US" dirty="0"/>
          </a:p>
        </p:txBody>
      </p:sp>
      <p:sp>
        <p:nvSpPr>
          <p:cNvPr id="4" name="Footer Placeholder 3"/>
          <p:cNvSpPr>
            <a:spLocks noGrp="1"/>
          </p:cNvSpPr>
          <p:nvPr>
            <p:ph type="ftr" sz="quarter" idx="3"/>
          </p:nvPr>
        </p:nvSpPr>
        <p:spPr>
          <a:xfrm>
            <a:off x="910799" y="6404400"/>
            <a:ext cx="8762287" cy="75347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a:p>
            <a:pPr marL="12700">
              <a:lnSpc>
                <a:spcPts val="1535"/>
              </a:lnSpc>
            </a:pP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15</a:t>
            </a:fld>
            <a:endParaRPr lang="en-GB" dirty="0"/>
          </a:p>
        </p:txBody>
      </p:sp>
    </p:spTree>
    <p:extLst>
      <p:ext uri="{BB962C8B-B14F-4D97-AF65-F5344CB8AC3E}">
        <p14:creationId xmlns:p14="http://schemas.microsoft.com/office/powerpoint/2010/main" val="23019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829604"/>
            <a:ext cx="7114540" cy="816634"/>
          </a:xfrm>
        </p:spPr>
        <p:txBody>
          <a:bodyPr/>
          <a:lstStyle/>
          <a:p>
            <a:r>
              <a:rPr lang="en-US" dirty="0" err="1"/>
              <a:t>Schaarste</a:t>
            </a:r>
            <a:r>
              <a:rPr lang="en-US" dirty="0"/>
              <a:t> &amp; </a:t>
            </a:r>
            <a:r>
              <a:rPr lang="en-US" dirty="0" err="1"/>
              <a:t>individuele</a:t>
            </a:r>
            <a:r>
              <a:rPr lang="en-US" dirty="0"/>
              <a:t> </a:t>
            </a:r>
            <a:r>
              <a:rPr lang="en-US" dirty="0" err="1"/>
              <a:t>verantwoordelijkheid</a:t>
            </a:r>
            <a:endParaRPr lang="en-US" dirty="0"/>
          </a:p>
        </p:txBody>
      </p:sp>
      <p:sp>
        <p:nvSpPr>
          <p:cNvPr id="3" name="Content Placeholder 2"/>
          <p:cNvSpPr>
            <a:spLocks noGrp="1"/>
          </p:cNvSpPr>
          <p:nvPr>
            <p:ph idx="1"/>
          </p:nvPr>
        </p:nvSpPr>
        <p:spPr/>
        <p:txBody>
          <a:bodyPr/>
          <a:lstStyle/>
          <a:p>
            <a:r>
              <a:rPr lang="en-US" dirty="0"/>
              <a:t>Minder </a:t>
            </a:r>
            <a:r>
              <a:rPr lang="en-US" dirty="0" err="1"/>
              <a:t>tijd</a:t>
            </a:r>
            <a:r>
              <a:rPr lang="en-US" dirty="0"/>
              <a:t> </a:t>
            </a:r>
            <a:r>
              <a:rPr lang="en-US" dirty="0" err="1"/>
              <a:t>voor</a:t>
            </a:r>
            <a:r>
              <a:rPr lang="en-US" dirty="0"/>
              <a:t> </a:t>
            </a:r>
            <a:r>
              <a:rPr lang="en-US" dirty="0" err="1"/>
              <a:t>hulp</a:t>
            </a:r>
            <a:r>
              <a:rPr lang="en-US" dirty="0"/>
              <a:t> </a:t>
            </a:r>
            <a:r>
              <a:rPr lang="en-US" dirty="0" err="1"/>
              <a:t>bij</a:t>
            </a:r>
            <a:r>
              <a:rPr lang="en-US" dirty="0"/>
              <a:t> </a:t>
            </a:r>
            <a:r>
              <a:rPr lang="en-US" dirty="0" err="1"/>
              <a:t>wassen</a:t>
            </a:r>
            <a:r>
              <a:rPr lang="en-US" dirty="0"/>
              <a:t> </a:t>
            </a:r>
            <a:r>
              <a:rPr lang="en-US" dirty="0" err="1"/>
              <a:t>en</a:t>
            </a:r>
            <a:r>
              <a:rPr lang="en-US" dirty="0"/>
              <a:t> </a:t>
            </a:r>
            <a:r>
              <a:rPr lang="en-US" dirty="0" err="1"/>
              <a:t>eten</a:t>
            </a:r>
            <a:endParaRPr lang="en-US" dirty="0"/>
          </a:p>
          <a:p>
            <a:endParaRPr lang="en-US" dirty="0"/>
          </a:p>
          <a:p>
            <a:r>
              <a:rPr lang="en-US" dirty="0" err="1"/>
              <a:t>Zorgverlening</a:t>
            </a:r>
            <a:r>
              <a:rPr lang="en-US" dirty="0"/>
              <a:t> “</a:t>
            </a:r>
            <a:r>
              <a:rPr lang="en-US" dirty="0" err="1"/>
              <a:t>naar</a:t>
            </a:r>
            <a:r>
              <a:rPr lang="en-US" dirty="0"/>
              <a:t> </a:t>
            </a:r>
            <a:r>
              <a:rPr lang="en-US" dirty="0" err="1"/>
              <a:t>behoefte</a:t>
            </a:r>
            <a:r>
              <a:rPr lang="en-US" dirty="0"/>
              <a:t>”</a:t>
            </a:r>
          </a:p>
          <a:p>
            <a:endParaRPr lang="en-US" dirty="0"/>
          </a:p>
          <a:p>
            <a:r>
              <a:rPr lang="en-US" dirty="0" err="1"/>
              <a:t>Moeilijker</a:t>
            </a:r>
            <a:r>
              <a:rPr lang="en-US" dirty="0"/>
              <a:t> om </a:t>
            </a:r>
            <a:r>
              <a:rPr lang="en-US" dirty="0" err="1"/>
              <a:t>te</a:t>
            </a:r>
            <a:r>
              <a:rPr lang="en-US" dirty="0"/>
              <a:t> </a:t>
            </a:r>
            <a:r>
              <a:rPr lang="en-US" dirty="0" err="1"/>
              <a:t>antwoorden</a:t>
            </a:r>
            <a:r>
              <a:rPr lang="en-US" dirty="0"/>
              <a:t> op het </a:t>
            </a:r>
            <a:r>
              <a:rPr lang="en-US" dirty="0" err="1"/>
              <a:t>morele</a:t>
            </a:r>
            <a:r>
              <a:rPr lang="en-US" dirty="0"/>
              <a:t> </a:t>
            </a:r>
            <a:r>
              <a:rPr lang="en-US" dirty="0" err="1"/>
              <a:t>appèl</a:t>
            </a:r>
            <a:r>
              <a:rPr lang="en-US" dirty="0"/>
              <a:t> van de </a:t>
            </a:r>
            <a:r>
              <a:rPr lang="en-US" dirty="0" err="1"/>
              <a:t>zorgvrager</a:t>
            </a:r>
            <a:endParaRPr lang="en-US" dirty="0"/>
          </a:p>
          <a:p>
            <a:endParaRPr lang="en-US" dirty="0"/>
          </a:p>
          <a:p>
            <a:r>
              <a:rPr lang="en-US" dirty="0" err="1"/>
              <a:t>Moeilijker</a:t>
            </a:r>
            <a:r>
              <a:rPr lang="en-US" dirty="0"/>
              <a:t> om </a:t>
            </a:r>
            <a:r>
              <a:rPr lang="en-US" dirty="0" err="1"/>
              <a:t>zorg</a:t>
            </a:r>
            <a:r>
              <a:rPr lang="en-US" dirty="0"/>
              <a:t> </a:t>
            </a:r>
            <a:r>
              <a:rPr lang="en-US" dirty="0" err="1"/>
              <a:t>te</a:t>
            </a:r>
            <a:r>
              <a:rPr lang="en-US" dirty="0"/>
              <a:t> </a:t>
            </a:r>
            <a:r>
              <a:rPr lang="en-US" dirty="0" err="1"/>
              <a:t>verlenen</a:t>
            </a:r>
            <a:r>
              <a:rPr lang="en-US" dirty="0"/>
              <a:t> met </a:t>
            </a:r>
            <a:r>
              <a:rPr lang="en-US" u="sng" dirty="0" err="1"/>
              <a:t>aandachtige</a:t>
            </a:r>
            <a:r>
              <a:rPr lang="en-US" u="sng" dirty="0"/>
              <a:t> </a:t>
            </a:r>
            <a:r>
              <a:rPr lang="en-US" u="sng" dirty="0" err="1"/>
              <a:t>betrokkenheid</a:t>
            </a:r>
            <a:endParaRPr lang="en-US" u="sng" dirty="0"/>
          </a:p>
          <a:p>
            <a:endParaRPr lang="en-US" dirty="0"/>
          </a:p>
          <a:p>
            <a:endParaRPr lang="en-US" dirty="0"/>
          </a:p>
        </p:txBody>
      </p:sp>
      <p:sp>
        <p:nvSpPr>
          <p:cNvPr id="4" name="Footer Placeholder 3"/>
          <p:cNvSpPr>
            <a:spLocks noGrp="1"/>
          </p:cNvSpPr>
          <p:nvPr>
            <p:ph type="ftr" sz="quarter" idx="3"/>
          </p:nvPr>
        </p:nvSpPr>
        <p:spPr>
          <a:xfrm>
            <a:off x="910799" y="6404400"/>
            <a:ext cx="8371223"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16</a:t>
            </a:fld>
            <a:endParaRPr lang="en-GB" dirty="0"/>
          </a:p>
        </p:txBody>
      </p:sp>
    </p:spTree>
    <p:extLst>
      <p:ext uri="{BB962C8B-B14F-4D97-AF65-F5344CB8AC3E}">
        <p14:creationId xmlns:p14="http://schemas.microsoft.com/office/powerpoint/2010/main" val="2589001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Zorgethiek</a:t>
            </a:r>
            <a:r>
              <a:rPr lang="en-US" dirty="0"/>
              <a:t> (</a:t>
            </a:r>
            <a:r>
              <a:rPr lang="en-US" dirty="0" err="1"/>
              <a:t>Tronto</a:t>
            </a:r>
            <a:r>
              <a:rPr lang="en-US" dirty="0"/>
              <a:t> 1993)</a:t>
            </a:r>
          </a:p>
        </p:txBody>
      </p:sp>
      <p:sp>
        <p:nvSpPr>
          <p:cNvPr id="3" name="Content Placeholder 2"/>
          <p:cNvSpPr>
            <a:spLocks noGrp="1"/>
          </p:cNvSpPr>
          <p:nvPr>
            <p:ph idx="1"/>
          </p:nvPr>
        </p:nvSpPr>
        <p:spPr>
          <a:xfrm>
            <a:off x="2425938" y="2070299"/>
            <a:ext cx="9766062" cy="3985854"/>
          </a:xfrm>
        </p:spPr>
        <p:txBody>
          <a:bodyPr/>
          <a:lstStyle/>
          <a:p>
            <a:pPr marL="457200" indent="-457200">
              <a:buAutoNum type="arabicPeriod"/>
            </a:pPr>
            <a:r>
              <a:rPr lang="en-US" dirty="0"/>
              <a:t>“</a:t>
            </a:r>
            <a:r>
              <a:rPr lang="en-US" dirty="0" err="1"/>
              <a:t>Oog</a:t>
            </a:r>
            <a:r>
              <a:rPr lang="en-US" dirty="0"/>
              <a:t> </a:t>
            </a:r>
            <a:r>
              <a:rPr lang="en-US" dirty="0" err="1"/>
              <a:t>hebben</a:t>
            </a:r>
            <a:r>
              <a:rPr lang="en-US" dirty="0"/>
              <a:t> </a:t>
            </a:r>
            <a:r>
              <a:rPr lang="en-US" dirty="0" err="1"/>
              <a:t>voor</a:t>
            </a:r>
            <a:r>
              <a:rPr lang="en-US" dirty="0"/>
              <a:t>”: </a:t>
            </a:r>
            <a:r>
              <a:rPr lang="en-US" b="1" dirty="0" err="1">
                <a:solidFill>
                  <a:srgbClr val="FF0000"/>
                </a:solidFill>
              </a:rPr>
              <a:t>Aandacht</a:t>
            </a:r>
            <a:endParaRPr lang="en-US" b="1" dirty="0">
              <a:solidFill>
                <a:srgbClr val="FF0000"/>
              </a:solidFill>
            </a:endParaRPr>
          </a:p>
          <a:p>
            <a:pPr marL="457200" indent="-457200">
              <a:buAutoNum type="arabicPeriod"/>
            </a:pPr>
            <a:endParaRPr lang="en-US" b="1" dirty="0">
              <a:solidFill>
                <a:srgbClr val="FF0000"/>
              </a:solidFill>
            </a:endParaRPr>
          </a:p>
          <a:p>
            <a:pPr marL="457200" indent="-457200">
              <a:buAutoNum type="arabicPeriod"/>
            </a:pPr>
            <a:r>
              <a:rPr lang="en-US" dirty="0"/>
              <a:t>“</a:t>
            </a:r>
            <a:r>
              <a:rPr lang="en-US" dirty="0" err="1"/>
              <a:t>Ervoor</a:t>
            </a:r>
            <a:r>
              <a:rPr lang="en-US" dirty="0"/>
              <a:t> </a:t>
            </a:r>
            <a:r>
              <a:rPr lang="en-US" dirty="0" err="1"/>
              <a:t>zorgen</a:t>
            </a:r>
            <a:r>
              <a:rPr lang="en-US" dirty="0"/>
              <a:t> </a:t>
            </a:r>
            <a:r>
              <a:rPr lang="en-US" dirty="0" err="1"/>
              <a:t>dat</a:t>
            </a:r>
            <a:r>
              <a:rPr lang="en-US" dirty="0"/>
              <a:t>”: </a:t>
            </a:r>
            <a:r>
              <a:rPr lang="en-US" b="1" dirty="0" err="1">
                <a:solidFill>
                  <a:srgbClr val="FF0000"/>
                </a:solidFill>
              </a:rPr>
              <a:t>Verantwoordelijkheid</a:t>
            </a:r>
            <a:endParaRPr lang="en-US" b="1" dirty="0">
              <a:solidFill>
                <a:srgbClr val="FF0000"/>
              </a:solidFill>
            </a:endParaRPr>
          </a:p>
          <a:p>
            <a:pPr marL="457200" indent="-457200">
              <a:buAutoNum type="arabicPeriod"/>
            </a:pPr>
            <a:endParaRPr lang="en-US" b="1" dirty="0">
              <a:solidFill>
                <a:srgbClr val="FF0000"/>
              </a:solidFill>
            </a:endParaRPr>
          </a:p>
          <a:p>
            <a:pPr marL="457200" indent="-457200">
              <a:buAutoNum type="arabicPeriod"/>
            </a:pPr>
            <a:r>
              <a:rPr lang="en-US" dirty="0"/>
              <a:t>“</a:t>
            </a:r>
            <a:r>
              <a:rPr lang="en-US" dirty="0" err="1"/>
              <a:t>zorgen</a:t>
            </a:r>
            <a:r>
              <a:rPr lang="en-US" dirty="0"/>
              <a:t>”: </a:t>
            </a:r>
            <a:r>
              <a:rPr lang="en-US" b="1" dirty="0" err="1">
                <a:solidFill>
                  <a:srgbClr val="FF0000"/>
                </a:solidFill>
              </a:rPr>
              <a:t>Competentie</a:t>
            </a:r>
            <a:endParaRPr lang="en-US" b="1" dirty="0">
              <a:solidFill>
                <a:srgbClr val="FF0000"/>
              </a:solidFill>
            </a:endParaRPr>
          </a:p>
          <a:p>
            <a:pPr marL="457200" indent="-457200">
              <a:buAutoNum type="arabicPeriod"/>
            </a:pPr>
            <a:endParaRPr lang="en-US" b="1" dirty="0">
              <a:solidFill>
                <a:srgbClr val="FF0000"/>
              </a:solidFill>
            </a:endParaRPr>
          </a:p>
          <a:p>
            <a:pPr marL="457200" indent="-457200">
              <a:buAutoNum type="arabicPeriod"/>
            </a:pPr>
            <a:r>
              <a:rPr lang="en-US" dirty="0"/>
              <a:t>“</a:t>
            </a:r>
            <a:r>
              <a:rPr lang="en-US" dirty="0" err="1"/>
              <a:t>reageren</a:t>
            </a:r>
            <a:r>
              <a:rPr lang="en-US" dirty="0"/>
              <a:t> op de </a:t>
            </a:r>
            <a:r>
              <a:rPr lang="en-US" dirty="0" err="1"/>
              <a:t>zorg</a:t>
            </a:r>
            <a:r>
              <a:rPr lang="en-US" dirty="0"/>
              <a:t>”: </a:t>
            </a:r>
            <a:r>
              <a:rPr lang="en-US" b="1" dirty="0" err="1">
                <a:solidFill>
                  <a:srgbClr val="FF0000"/>
                </a:solidFill>
              </a:rPr>
              <a:t>Responsiviteit</a:t>
            </a:r>
            <a:endParaRPr lang="en-US" b="1" dirty="0">
              <a:solidFill>
                <a:srgbClr val="FF0000"/>
              </a:solidFill>
            </a:endParaRPr>
          </a:p>
          <a:p>
            <a:pPr marL="457200" indent="-457200">
              <a:buAutoNum type="arabicPeriod"/>
            </a:pPr>
            <a:endParaRPr lang="en-US" dirty="0"/>
          </a:p>
          <a:p>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nl-NL" dirty="0"/>
              <a:t>Van </a:t>
            </a:r>
            <a:r>
              <a:rPr lang="nl-NL" dirty="0" err="1"/>
              <a:t>Nistelrooij</a:t>
            </a:r>
            <a:r>
              <a:rPr lang="nl-NL" dirty="0"/>
              <a:t> (2007)</a:t>
            </a:r>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17</a:t>
            </a:fld>
            <a:endParaRPr lang="en-GB" dirty="0"/>
          </a:p>
        </p:txBody>
      </p:sp>
    </p:spTree>
    <p:extLst>
      <p:ext uri="{BB962C8B-B14F-4D97-AF65-F5344CB8AC3E}">
        <p14:creationId xmlns:p14="http://schemas.microsoft.com/office/powerpoint/2010/main" val="3710066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829604"/>
            <a:ext cx="7114540" cy="816634"/>
          </a:xfrm>
        </p:spPr>
        <p:txBody>
          <a:bodyPr/>
          <a:lstStyle/>
          <a:p>
            <a:r>
              <a:rPr lang="en-US" dirty="0" err="1"/>
              <a:t>Schaarste</a:t>
            </a:r>
            <a:r>
              <a:rPr lang="en-US" dirty="0"/>
              <a:t> &amp; </a:t>
            </a:r>
            <a:r>
              <a:rPr lang="en-US" dirty="0" err="1"/>
              <a:t>persoonlijke</a:t>
            </a:r>
            <a:r>
              <a:rPr lang="en-US" dirty="0"/>
              <a:t> </a:t>
            </a:r>
            <a:r>
              <a:rPr lang="en-US" dirty="0" err="1"/>
              <a:t>verantwoordelijkheid</a:t>
            </a:r>
            <a:endParaRPr lang="en-US" dirty="0"/>
          </a:p>
        </p:txBody>
      </p:sp>
      <p:sp>
        <p:nvSpPr>
          <p:cNvPr id="3" name="Content Placeholder 2"/>
          <p:cNvSpPr>
            <a:spLocks noGrp="1"/>
          </p:cNvSpPr>
          <p:nvPr>
            <p:ph idx="1"/>
          </p:nvPr>
        </p:nvSpPr>
        <p:spPr/>
        <p:txBody>
          <a:bodyPr/>
          <a:lstStyle/>
          <a:p>
            <a:pPr marL="0" indent="0">
              <a:buNone/>
            </a:pPr>
            <a:r>
              <a:rPr lang="en-US" dirty="0" err="1"/>
              <a:t>Gevolgen</a:t>
            </a:r>
            <a:endParaRPr lang="en-US" dirty="0"/>
          </a:p>
          <a:p>
            <a:pPr marL="0" indent="0">
              <a:buNone/>
            </a:pPr>
            <a:endParaRPr lang="en-US" u="sng" dirty="0"/>
          </a:p>
          <a:p>
            <a:r>
              <a:rPr lang="en-US" u="sng" dirty="0"/>
              <a:t>Moral distress</a:t>
            </a:r>
            <a:r>
              <a:rPr lang="en-US" dirty="0"/>
              <a:t>: </a:t>
            </a:r>
            <a:r>
              <a:rPr lang="nl-NL" dirty="0"/>
              <a:t>je weet wat goede zorg is, maar je voelt je machteloos, gehinderd of niet in de positie om die zorg in de praktijk te brengen</a:t>
            </a:r>
            <a:endParaRPr lang="en-US" dirty="0"/>
          </a:p>
          <a:p>
            <a:endParaRPr lang="en-US" dirty="0"/>
          </a:p>
          <a:p>
            <a:r>
              <a:rPr lang="en-US" dirty="0" err="1"/>
              <a:t>Morele</a:t>
            </a:r>
            <a:r>
              <a:rPr lang="en-US" dirty="0"/>
              <a:t> </a:t>
            </a:r>
            <a:r>
              <a:rPr lang="en-US" dirty="0" err="1"/>
              <a:t>onverschilligheid</a:t>
            </a:r>
            <a:r>
              <a:rPr lang="en-US" dirty="0"/>
              <a:t>: </a:t>
            </a:r>
            <a:r>
              <a:rPr lang="en-US" dirty="0" err="1"/>
              <a:t>alleen</a:t>
            </a:r>
            <a:r>
              <a:rPr lang="en-US" dirty="0"/>
              <a:t> maar </a:t>
            </a:r>
            <a:r>
              <a:rPr lang="en-US" dirty="0" err="1"/>
              <a:t>taakgericht</a:t>
            </a:r>
            <a:r>
              <a:rPr lang="en-US" dirty="0"/>
              <a:t> </a:t>
            </a:r>
            <a:r>
              <a:rPr lang="en-US" dirty="0" err="1"/>
              <a:t>werken</a:t>
            </a:r>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en-US" dirty="0" err="1"/>
              <a:t>Struijs</a:t>
            </a:r>
            <a:r>
              <a:rPr lang="en-US" dirty="0"/>
              <a:t> &amp; van de </a:t>
            </a:r>
            <a:r>
              <a:rPr lang="en-US" dirty="0" err="1"/>
              <a:t>Vathorst</a:t>
            </a:r>
            <a:r>
              <a:rPr lang="en-US" dirty="0"/>
              <a:t> (2009)</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18</a:t>
            </a:fld>
            <a:endParaRPr lang="en-GB" dirty="0"/>
          </a:p>
        </p:txBody>
      </p:sp>
    </p:spTree>
    <p:extLst>
      <p:ext uri="{BB962C8B-B14F-4D97-AF65-F5344CB8AC3E}">
        <p14:creationId xmlns:p14="http://schemas.microsoft.com/office/powerpoint/2010/main" val="177865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7972" y="191832"/>
            <a:ext cx="7114540" cy="816634"/>
          </a:xfrm>
        </p:spPr>
        <p:txBody>
          <a:bodyPr/>
          <a:lstStyle/>
          <a:p>
            <a:r>
              <a:rPr lang="en-US" dirty="0" err="1"/>
              <a:t>Personeelstekort</a:t>
            </a:r>
            <a:r>
              <a:rPr lang="en-US" dirty="0"/>
              <a:t>, </a:t>
            </a:r>
            <a:r>
              <a:rPr lang="en-US" dirty="0" err="1"/>
              <a:t>werkdruk</a:t>
            </a:r>
            <a:r>
              <a:rPr lang="en-US" dirty="0"/>
              <a:t>, </a:t>
            </a:r>
            <a:r>
              <a:rPr lang="en-US" dirty="0" err="1"/>
              <a:t>kwaliteit</a:t>
            </a:r>
            <a:r>
              <a:rPr lang="en-US" dirty="0"/>
              <a:t> van </a:t>
            </a:r>
            <a:r>
              <a:rPr lang="en-US" dirty="0" err="1"/>
              <a:t>zorg</a:t>
            </a:r>
            <a:r>
              <a:rPr lang="en-US" dirty="0"/>
              <a:t> </a:t>
            </a:r>
            <a:r>
              <a:rPr lang="en-US" sz="1800" dirty="0"/>
              <a:t>(</a:t>
            </a:r>
            <a:r>
              <a:rPr lang="en-US" sz="1800" dirty="0" err="1"/>
              <a:t>Struijs</a:t>
            </a:r>
            <a:r>
              <a:rPr lang="en-US" sz="1800" dirty="0"/>
              <a:t> &amp; </a:t>
            </a:r>
            <a:r>
              <a:rPr lang="en-US" sz="1800" dirty="0" err="1"/>
              <a:t>Vathorst</a:t>
            </a:r>
            <a:r>
              <a:rPr lang="en-US" sz="1800" dirty="0"/>
              <a:t> 2009)</a:t>
            </a:r>
            <a:endParaRPr lang="en-US" dirty="0"/>
          </a:p>
        </p:txBody>
      </p:sp>
      <p:pic>
        <p:nvPicPr>
          <p:cNvPr id="6" name="Content Placeholder 5"/>
          <p:cNvPicPr>
            <a:picLocks noGrp="1" noChangeAspect="1"/>
          </p:cNvPicPr>
          <p:nvPr>
            <p:ph idx="1"/>
          </p:nvPr>
        </p:nvPicPr>
        <p:blipFill>
          <a:blip r:embed="rId3"/>
          <a:stretch>
            <a:fillRect/>
          </a:stretch>
        </p:blipFill>
        <p:spPr>
          <a:xfrm>
            <a:off x="2102307" y="1404737"/>
            <a:ext cx="6489602" cy="4913938"/>
          </a:xfrm>
          <a:prstGeom prst="rect">
            <a:avLst/>
          </a:prstGeom>
        </p:spPr>
      </p:pic>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en-US" dirty="0" err="1"/>
              <a:t>Struijs</a:t>
            </a:r>
            <a:r>
              <a:rPr lang="en-US" dirty="0"/>
              <a:t> &amp; van de </a:t>
            </a:r>
            <a:r>
              <a:rPr lang="en-US" dirty="0" err="1"/>
              <a:t>Vathorst</a:t>
            </a:r>
            <a:r>
              <a:rPr lang="en-US" dirty="0"/>
              <a:t> (2009)</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19</a:t>
            </a:fld>
            <a:endParaRPr lang="en-GB" dirty="0"/>
          </a:p>
        </p:txBody>
      </p:sp>
    </p:spTree>
    <p:extLst>
      <p:ext uri="{BB962C8B-B14F-4D97-AF65-F5344CB8AC3E}">
        <p14:creationId xmlns:p14="http://schemas.microsoft.com/office/powerpoint/2010/main" val="3805647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a:t>(</a:t>
            </a:r>
            <a:r>
              <a:rPr lang="en-US" dirty="0" err="1"/>
              <a:t>Struijs</a:t>
            </a:r>
            <a:r>
              <a:rPr lang="en-US" dirty="0"/>
              <a:t> &amp; </a:t>
            </a:r>
            <a:r>
              <a:rPr lang="en-US" dirty="0" err="1"/>
              <a:t>Vathorst</a:t>
            </a:r>
            <a:r>
              <a:rPr lang="en-US" dirty="0"/>
              <a:t> 2009)</a:t>
            </a:r>
          </a:p>
        </p:txBody>
      </p:sp>
      <p:sp>
        <p:nvSpPr>
          <p:cNvPr id="3" name="Content Placeholder 2"/>
          <p:cNvSpPr>
            <a:spLocks noGrp="1"/>
          </p:cNvSpPr>
          <p:nvPr>
            <p:ph idx="1"/>
          </p:nvPr>
        </p:nvSpPr>
        <p:spPr>
          <a:xfrm>
            <a:off x="2477699" y="2032392"/>
            <a:ext cx="7114540" cy="3985854"/>
          </a:xfrm>
        </p:spPr>
        <p:txBody>
          <a:bodyPr/>
          <a:lstStyle/>
          <a:p>
            <a:pPr marL="0" indent="0">
              <a:buNone/>
            </a:pPr>
            <a:r>
              <a:rPr lang="nl-NL" sz="2400" dirty="0"/>
              <a:t>“</a:t>
            </a:r>
            <a:r>
              <a:rPr lang="nl-NL" sz="2400" i="1" dirty="0"/>
              <a:t>Leerlingen worden te snel ingezet en krijgen de volle bak verantwoording. Dit zijn de collega’s van de toekomst en werkbegeleiders willen hen het vak goed aanleren, maar ze krijgen er geen kans toe het goed te leren</a:t>
            </a:r>
            <a:r>
              <a:rPr lang="nl-NL" sz="2400" dirty="0"/>
              <a:t>.” (verzorgende)</a:t>
            </a:r>
            <a:endParaRPr lang="en-US" sz="2400" dirty="0"/>
          </a:p>
          <a:p>
            <a:endParaRPr lang="en-US" dirty="0"/>
          </a:p>
        </p:txBody>
      </p:sp>
      <p:sp>
        <p:nvSpPr>
          <p:cNvPr id="4" name="Footer Placeholder 3"/>
          <p:cNvSpPr>
            <a:spLocks noGrp="1"/>
          </p:cNvSpPr>
          <p:nvPr>
            <p:ph type="ftr" sz="quarter" idx="3"/>
          </p:nvPr>
        </p:nvSpPr>
        <p:spPr>
          <a:xfrm>
            <a:off x="910800" y="6404400"/>
            <a:ext cx="4114800" cy="176395"/>
          </a:xfrm>
        </p:spPr>
        <p:txBody>
          <a:bodyPr/>
          <a:lstStyle/>
          <a:p>
            <a:pPr marL="12700">
              <a:lnSpc>
                <a:spcPts val="1535"/>
              </a:lnSpc>
            </a:pPr>
            <a:r>
              <a:rPr lang="en-US" dirty="0" err="1"/>
              <a:t>Struijs</a:t>
            </a:r>
            <a:r>
              <a:rPr lang="en-US" dirty="0"/>
              <a:t>, A. &amp; van de </a:t>
            </a:r>
            <a:r>
              <a:rPr lang="en-US" dirty="0" err="1"/>
              <a:t>Vathorst</a:t>
            </a:r>
            <a:r>
              <a:rPr lang="en-US" dirty="0"/>
              <a:t>, S. (2009)</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20</a:t>
            </a:fld>
            <a:endParaRPr lang="en-GB" dirty="0"/>
          </a:p>
        </p:txBody>
      </p:sp>
    </p:spTree>
    <p:extLst>
      <p:ext uri="{BB962C8B-B14F-4D97-AF65-F5344CB8AC3E}">
        <p14:creationId xmlns:p14="http://schemas.microsoft.com/office/powerpoint/2010/main" val="2016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Omgaan</a:t>
            </a:r>
            <a:r>
              <a:rPr lang="en-US" dirty="0"/>
              <a:t> met </a:t>
            </a:r>
            <a:r>
              <a:rPr lang="en-US" dirty="0" err="1"/>
              <a:t>schaarste</a:t>
            </a:r>
            <a:endParaRPr lang="en-US" dirty="0"/>
          </a:p>
        </p:txBody>
      </p:sp>
      <p:sp>
        <p:nvSpPr>
          <p:cNvPr id="3" name="Content Placeholder 2"/>
          <p:cNvSpPr>
            <a:spLocks noGrp="1"/>
          </p:cNvSpPr>
          <p:nvPr>
            <p:ph idx="1"/>
          </p:nvPr>
        </p:nvSpPr>
        <p:spPr/>
        <p:txBody>
          <a:bodyPr>
            <a:normAutofit lnSpcReduction="10000"/>
          </a:bodyPr>
          <a:lstStyle/>
          <a:p>
            <a:r>
              <a:rPr lang="en-US" dirty="0" err="1"/>
              <a:t>Documenteren</a:t>
            </a:r>
            <a:r>
              <a:rPr lang="en-US" dirty="0"/>
              <a:t> van </a:t>
            </a:r>
            <a:r>
              <a:rPr lang="en-US" dirty="0" err="1"/>
              <a:t>schaarste</a:t>
            </a:r>
            <a:r>
              <a:rPr lang="en-US" dirty="0"/>
              <a:t> </a:t>
            </a:r>
          </a:p>
          <a:p>
            <a:pPr lvl="1"/>
            <a:r>
              <a:rPr lang="en-US" dirty="0" err="1"/>
              <a:t>Benodigde</a:t>
            </a:r>
            <a:r>
              <a:rPr lang="en-US" dirty="0"/>
              <a:t> </a:t>
            </a:r>
            <a:r>
              <a:rPr lang="en-US" dirty="0" err="1"/>
              <a:t>zorg</a:t>
            </a:r>
            <a:r>
              <a:rPr lang="en-US" dirty="0"/>
              <a:t>?</a:t>
            </a:r>
          </a:p>
          <a:p>
            <a:pPr lvl="1"/>
            <a:r>
              <a:rPr lang="en-US" dirty="0" err="1"/>
              <a:t>Personeelstekort</a:t>
            </a:r>
            <a:r>
              <a:rPr lang="en-US" dirty="0"/>
              <a:t>?</a:t>
            </a:r>
          </a:p>
          <a:p>
            <a:pPr lvl="1"/>
            <a:r>
              <a:rPr lang="en-US" dirty="0" err="1"/>
              <a:t>Incidenten</a:t>
            </a:r>
            <a:r>
              <a:rPr lang="en-US" dirty="0"/>
              <a:t>?</a:t>
            </a:r>
          </a:p>
          <a:p>
            <a:endParaRPr lang="en-US" dirty="0"/>
          </a:p>
          <a:p>
            <a:r>
              <a:rPr lang="en-US" dirty="0" err="1"/>
              <a:t>Gevolgen</a:t>
            </a:r>
            <a:r>
              <a:rPr lang="en-US" dirty="0"/>
              <a:t> </a:t>
            </a:r>
            <a:r>
              <a:rPr lang="en-US" dirty="0" err="1"/>
              <a:t>aanstellingsbeleid</a:t>
            </a:r>
            <a:endParaRPr lang="en-US" dirty="0"/>
          </a:p>
          <a:p>
            <a:pPr lvl="1"/>
            <a:r>
              <a:rPr lang="en-US" dirty="0" err="1"/>
              <a:t>Overbelasting</a:t>
            </a:r>
            <a:r>
              <a:rPr lang="en-US" dirty="0"/>
              <a:t> </a:t>
            </a:r>
            <a:r>
              <a:rPr lang="en-US" dirty="0" err="1"/>
              <a:t>anderen</a:t>
            </a:r>
            <a:r>
              <a:rPr lang="en-US" dirty="0"/>
              <a:t> door </a:t>
            </a:r>
            <a:r>
              <a:rPr lang="en-US" dirty="0" err="1"/>
              <a:t>niet</a:t>
            </a:r>
            <a:r>
              <a:rPr lang="en-US" dirty="0"/>
              <a:t> (</a:t>
            </a:r>
            <a:r>
              <a:rPr lang="en-US" dirty="0" err="1"/>
              <a:t>goed</a:t>
            </a:r>
            <a:r>
              <a:rPr lang="en-US" dirty="0"/>
              <a:t>) </a:t>
            </a:r>
            <a:r>
              <a:rPr lang="en-US" dirty="0" err="1"/>
              <a:t>geschoold</a:t>
            </a:r>
            <a:r>
              <a:rPr lang="en-US" dirty="0"/>
              <a:t> </a:t>
            </a:r>
            <a:r>
              <a:rPr lang="en-US" dirty="0" err="1"/>
              <a:t>personeel</a:t>
            </a:r>
            <a:r>
              <a:rPr lang="en-US" dirty="0"/>
              <a:t>?</a:t>
            </a:r>
          </a:p>
          <a:p>
            <a:pPr lvl="1"/>
            <a:r>
              <a:rPr lang="en-US" dirty="0" err="1"/>
              <a:t>Onveilige</a:t>
            </a:r>
            <a:r>
              <a:rPr lang="en-US" dirty="0"/>
              <a:t> </a:t>
            </a:r>
            <a:r>
              <a:rPr lang="en-US" dirty="0" err="1"/>
              <a:t>situaties</a:t>
            </a:r>
            <a:r>
              <a:rPr lang="en-US" dirty="0"/>
              <a:t>?</a:t>
            </a:r>
          </a:p>
          <a:p>
            <a:pPr lvl="1"/>
            <a:r>
              <a:rPr lang="en-US" dirty="0" err="1"/>
              <a:t>Opdrachten</a:t>
            </a:r>
            <a:r>
              <a:rPr lang="en-US" dirty="0"/>
              <a:t> </a:t>
            </a:r>
            <a:r>
              <a:rPr lang="en-US" dirty="0" err="1"/>
              <a:t>buiten</a:t>
            </a:r>
            <a:r>
              <a:rPr lang="en-US" dirty="0"/>
              <a:t> </a:t>
            </a:r>
            <a:r>
              <a:rPr lang="en-US" dirty="0" err="1"/>
              <a:t>deskundigheid</a:t>
            </a:r>
            <a:r>
              <a:rPr lang="en-US" dirty="0"/>
              <a:t>?</a:t>
            </a:r>
          </a:p>
          <a:p>
            <a:pPr lvl="1"/>
            <a:endParaRPr lang="en-US" dirty="0"/>
          </a:p>
        </p:txBody>
      </p:sp>
      <p:sp>
        <p:nvSpPr>
          <p:cNvPr id="4" name="Footer Placeholder 3"/>
          <p:cNvSpPr>
            <a:spLocks noGrp="1"/>
          </p:cNvSpPr>
          <p:nvPr>
            <p:ph type="ftr" sz="quarter" idx="3"/>
          </p:nvPr>
        </p:nvSpPr>
        <p:spPr>
          <a:xfrm>
            <a:off x="910800" y="6404400"/>
            <a:ext cx="8037668"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21</a:t>
            </a:fld>
            <a:endParaRPr lang="en-GB" dirty="0"/>
          </a:p>
        </p:txBody>
      </p:sp>
    </p:spTree>
    <p:extLst>
      <p:ext uri="{BB962C8B-B14F-4D97-AF65-F5344CB8AC3E}">
        <p14:creationId xmlns:p14="http://schemas.microsoft.com/office/powerpoint/2010/main" val="3713587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Omgaan</a:t>
            </a:r>
            <a:r>
              <a:rPr lang="en-US" dirty="0"/>
              <a:t> met </a:t>
            </a:r>
            <a:r>
              <a:rPr lang="en-US" dirty="0" err="1"/>
              <a:t>schaarste</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a:t>Minimale</a:t>
            </a:r>
            <a:r>
              <a:rPr lang="en-US" dirty="0"/>
              <a:t> </a:t>
            </a:r>
            <a:r>
              <a:rPr lang="en-US" dirty="0" err="1"/>
              <a:t>kwaliteit</a:t>
            </a:r>
            <a:r>
              <a:rPr lang="en-US" dirty="0"/>
              <a:t> van </a:t>
            </a:r>
            <a:r>
              <a:rPr lang="en-US" dirty="0" err="1"/>
              <a:t>zorg</a:t>
            </a:r>
            <a:r>
              <a:rPr lang="en-US" dirty="0"/>
              <a:t> </a:t>
            </a:r>
          </a:p>
          <a:p>
            <a:pPr lvl="1"/>
            <a:r>
              <a:rPr lang="en-US" dirty="0" err="1"/>
              <a:t>Signaleringsinstrument</a:t>
            </a:r>
            <a:r>
              <a:rPr lang="en-US" dirty="0"/>
              <a:t> </a:t>
            </a:r>
            <a:r>
              <a:rPr lang="en-US" dirty="0" err="1"/>
              <a:t>voor</a:t>
            </a:r>
            <a:r>
              <a:rPr lang="en-US" dirty="0"/>
              <a:t> </a:t>
            </a:r>
            <a:r>
              <a:rPr lang="en-US" dirty="0" err="1"/>
              <a:t>minimale</a:t>
            </a:r>
            <a:r>
              <a:rPr lang="en-US" dirty="0"/>
              <a:t> </a:t>
            </a:r>
            <a:r>
              <a:rPr lang="en-US" dirty="0" err="1"/>
              <a:t>kwaliteit</a:t>
            </a:r>
            <a:r>
              <a:rPr lang="en-US" dirty="0"/>
              <a:t> V&amp;VN</a:t>
            </a:r>
          </a:p>
          <a:p>
            <a:endParaRPr lang="en-US" dirty="0"/>
          </a:p>
          <a:p>
            <a:r>
              <a:rPr lang="en-US" dirty="0" err="1"/>
              <a:t>Draagkracht</a:t>
            </a:r>
            <a:r>
              <a:rPr lang="en-US" dirty="0"/>
              <a:t> </a:t>
            </a:r>
            <a:r>
              <a:rPr lang="en-US" dirty="0" err="1"/>
              <a:t>personeel</a:t>
            </a:r>
            <a:endParaRPr lang="en-US" dirty="0"/>
          </a:p>
          <a:p>
            <a:pPr lvl="1"/>
            <a:r>
              <a:rPr lang="en-US" dirty="0" err="1"/>
              <a:t>Ziekmeldingen</a:t>
            </a:r>
            <a:endParaRPr lang="en-US" dirty="0"/>
          </a:p>
          <a:p>
            <a:pPr lvl="1"/>
            <a:r>
              <a:rPr lang="en-US" dirty="0" err="1"/>
              <a:t>Overbelasting</a:t>
            </a:r>
            <a:endParaRPr lang="en-US" dirty="0"/>
          </a:p>
          <a:p>
            <a:pPr lvl="1"/>
            <a:endParaRPr lang="en-US" dirty="0"/>
          </a:p>
          <a:p>
            <a:r>
              <a:rPr lang="en-US" dirty="0" err="1"/>
              <a:t>Tijdelijke</a:t>
            </a:r>
            <a:r>
              <a:rPr lang="en-US" dirty="0"/>
              <a:t> of </a:t>
            </a:r>
            <a:r>
              <a:rPr lang="en-US" dirty="0" err="1"/>
              <a:t>structurele</a:t>
            </a:r>
            <a:r>
              <a:rPr lang="en-US" dirty="0"/>
              <a:t> </a:t>
            </a:r>
            <a:r>
              <a:rPr lang="en-US" dirty="0" err="1"/>
              <a:t>aard</a:t>
            </a:r>
            <a:r>
              <a:rPr lang="en-US" dirty="0"/>
              <a:t> van </a:t>
            </a:r>
            <a:r>
              <a:rPr lang="en-US" dirty="0" err="1"/>
              <a:t>schaarste</a:t>
            </a:r>
            <a:endParaRPr lang="en-US" dirty="0"/>
          </a:p>
          <a:p>
            <a:endParaRPr lang="en-US" dirty="0"/>
          </a:p>
          <a:p>
            <a:r>
              <a:rPr lang="en-US" dirty="0" err="1"/>
              <a:t>Ruimte</a:t>
            </a:r>
            <a:r>
              <a:rPr lang="en-US" dirty="0"/>
              <a:t> </a:t>
            </a:r>
            <a:r>
              <a:rPr lang="en-US" dirty="0" err="1"/>
              <a:t>voor</a:t>
            </a:r>
            <a:r>
              <a:rPr lang="en-US" dirty="0"/>
              <a:t> </a:t>
            </a:r>
            <a:r>
              <a:rPr lang="en-US" dirty="0" err="1"/>
              <a:t>verdieping</a:t>
            </a:r>
            <a:r>
              <a:rPr lang="en-US" dirty="0"/>
              <a:t>?</a:t>
            </a:r>
          </a:p>
          <a:p>
            <a:pPr lvl="1"/>
            <a:r>
              <a:rPr lang="en-US" dirty="0" err="1"/>
              <a:t>Leeractiviteiten</a:t>
            </a:r>
            <a:r>
              <a:rPr lang="en-US" dirty="0"/>
              <a:t> </a:t>
            </a:r>
            <a:r>
              <a:rPr lang="en-US" dirty="0" err="1"/>
              <a:t>en</a:t>
            </a:r>
            <a:r>
              <a:rPr lang="en-US" dirty="0"/>
              <a:t> </a:t>
            </a:r>
            <a:r>
              <a:rPr lang="en-US" dirty="0" err="1"/>
              <a:t>overleg</a:t>
            </a:r>
            <a:endParaRPr lang="en-US" dirty="0"/>
          </a:p>
          <a:p>
            <a:endParaRPr lang="en-US" dirty="0"/>
          </a:p>
          <a:p>
            <a:r>
              <a:rPr lang="en-US" dirty="0" err="1"/>
              <a:t>Schaarste</a:t>
            </a:r>
            <a:r>
              <a:rPr lang="en-US" dirty="0"/>
              <a:t> </a:t>
            </a:r>
            <a:r>
              <a:rPr lang="en-US" dirty="0" err="1"/>
              <a:t>aankaarten</a:t>
            </a:r>
            <a:r>
              <a:rPr lang="en-US" dirty="0"/>
              <a:t> </a:t>
            </a:r>
            <a:r>
              <a:rPr lang="en-US" dirty="0" err="1"/>
              <a:t>bij</a:t>
            </a:r>
            <a:r>
              <a:rPr lang="en-US" dirty="0"/>
              <a:t> </a:t>
            </a:r>
            <a:r>
              <a:rPr lang="en-US" dirty="0" err="1"/>
              <a:t>leidinggevende</a:t>
            </a:r>
            <a:r>
              <a:rPr lang="en-US" dirty="0"/>
              <a:t> of </a:t>
            </a:r>
            <a:r>
              <a:rPr lang="en-US" dirty="0" err="1"/>
              <a:t>aan</a:t>
            </a:r>
            <a:r>
              <a:rPr lang="en-US" dirty="0"/>
              <a:t> de </a:t>
            </a:r>
            <a:r>
              <a:rPr lang="en-US" dirty="0" err="1"/>
              <a:t>Verpleegkundige</a:t>
            </a:r>
            <a:r>
              <a:rPr lang="en-US" dirty="0"/>
              <a:t>/</a:t>
            </a:r>
            <a:r>
              <a:rPr lang="en-US" dirty="0" err="1"/>
              <a:t>verzorgende</a:t>
            </a:r>
            <a:r>
              <a:rPr lang="en-US" dirty="0"/>
              <a:t> </a:t>
            </a:r>
            <a:r>
              <a:rPr lang="en-US" dirty="0" err="1"/>
              <a:t>Adviesraad</a:t>
            </a:r>
            <a:r>
              <a:rPr lang="en-US" dirty="0"/>
              <a:t> (VAR)</a:t>
            </a:r>
          </a:p>
        </p:txBody>
      </p:sp>
      <p:sp>
        <p:nvSpPr>
          <p:cNvPr id="4" name="Footer Placeholder 3"/>
          <p:cNvSpPr>
            <a:spLocks noGrp="1"/>
          </p:cNvSpPr>
          <p:nvPr>
            <p:ph type="ftr" sz="quarter" idx="3"/>
          </p:nvPr>
        </p:nvSpPr>
        <p:spPr>
          <a:xfrm>
            <a:off x="910800" y="6404400"/>
            <a:ext cx="7853638"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22</a:t>
            </a:fld>
            <a:endParaRPr lang="en-GB" dirty="0"/>
          </a:p>
        </p:txBody>
      </p:sp>
    </p:spTree>
    <p:extLst>
      <p:ext uri="{BB962C8B-B14F-4D97-AF65-F5344CB8AC3E}">
        <p14:creationId xmlns:p14="http://schemas.microsoft.com/office/powerpoint/2010/main" val="347009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Omgaan</a:t>
            </a:r>
            <a:r>
              <a:rPr lang="en-US" dirty="0"/>
              <a:t> met </a:t>
            </a:r>
            <a:r>
              <a:rPr lang="en-US" dirty="0" err="1"/>
              <a:t>schaarste</a:t>
            </a:r>
            <a:endParaRPr lang="en-US" dirty="0"/>
          </a:p>
        </p:txBody>
      </p:sp>
      <p:sp>
        <p:nvSpPr>
          <p:cNvPr id="3" name="Content Placeholder 2"/>
          <p:cNvSpPr>
            <a:spLocks noGrp="1"/>
          </p:cNvSpPr>
          <p:nvPr>
            <p:ph idx="1"/>
          </p:nvPr>
        </p:nvSpPr>
        <p:spPr/>
        <p:txBody>
          <a:bodyPr/>
          <a:lstStyle/>
          <a:p>
            <a:pPr marL="0" indent="0">
              <a:buNone/>
            </a:pPr>
            <a:r>
              <a:rPr lang="en-US" b="1" dirty="0" err="1"/>
              <a:t>Gevolgen</a:t>
            </a:r>
            <a:endParaRPr lang="en-US" b="1" dirty="0"/>
          </a:p>
          <a:p>
            <a:endParaRPr lang="en-US" dirty="0"/>
          </a:p>
          <a:p>
            <a:r>
              <a:rPr lang="en-US" dirty="0"/>
              <a:t>Burn-out</a:t>
            </a:r>
          </a:p>
          <a:p>
            <a:endParaRPr lang="en-US" dirty="0"/>
          </a:p>
          <a:p>
            <a:r>
              <a:rPr lang="en-US" dirty="0" err="1"/>
              <a:t>Morele</a:t>
            </a:r>
            <a:r>
              <a:rPr lang="en-US" dirty="0"/>
              <a:t> </a:t>
            </a:r>
            <a:r>
              <a:rPr lang="en-US" dirty="0" err="1"/>
              <a:t>onverschilligheid</a:t>
            </a:r>
            <a:r>
              <a:rPr lang="en-US" dirty="0"/>
              <a:t>/</a:t>
            </a:r>
            <a:r>
              <a:rPr lang="en-US" dirty="0" err="1"/>
              <a:t>morele</a:t>
            </a:r>
            <a:r>
              <a:rPr lang="en-US" dirty="0"/>
              <a:t> distress</a:t>
            </a:r>
          </a:p>
          <a:p>
            <a:endParaRPr lang="en-US" dirty="0"/>
          </a:p>
          <a:p>
            <a:r>
              <a:rPr lang="en-US" dirty="0" err="1"/>
              <a:t>Isolatie</a:t>
            </a:r>
            <a:r>
              <a:rPr lang="en-US" dirty="0"/>
              <a:t> van </a:t>
            </a:r>
            <a:r>
              <a:rPr lang="en-US" dirty="0" err="1"/>
              <a:t>anderen</a:t>
            </a:r>
            <a:endParaRPr lang="en-US" dirty="0"/>
          </a:p>
        </p:txBody>
      </p:sp>
      <p:sp>
        <p:nvSpPr>
          <p:cNvPr id="4" name="Footer Placeholder 3"/>
          <p:cNvSpPr>
            <a:spLocks noGrp="1"/>
          </p:cNvSpPr>
          <p:nvPr>
            <p:ph type="ftr" sz="quarter" idx="3"/>
          </p:nvPr>
        </p:nvSpPr>
        <p:spPr>
          <a:xfrm>
            <a:off x="910800" y="6404400"/>
            <a:ext cx="8629680" cy="561116"/>
          </a:xfrm>
        </p:spPr>
        <p:txBody>
          <a:bodyPr/>
          <a:lstStyle/>
          <a:p>
            <a:pPr marL="12700">
              <a:lnSpc>
                <a:spcPts val="1535"/>
              </a:lnSpc>
            </a:pPr>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23</a:t>
            </a:fld>
            <a:endParaRPr lang="en-GB" dirty="0"/>
          </a:p>
        </p:txBody>
      </p:sp>
    </p:spTree>
    <p:extLst>
      <p:ext uri="{BB962C8B-B14F-4D97-AF65-F5344CB8AC3E}">
        <p14:creationId xmlns:p14="http://schemas.microsoft.com/office/powerpoint/2010/main" val="117432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Leerdoelen</a:t>
            </a:r>
            <a:r>
              <a:rPr lang="en-US" dirty="0"/>
              <a:t>	</a:t>
            </a:r>
          </a:p>
        </p:txBody>
      </p:sp>
      <p:sp>
        <p:nvSpPr>
          <p:cNvPr id="3" name="Content Placeholder 2"/>
          <p:cNvSpPr>
            <a:spLocks noGrp="1"/>
          </p:cNvSpPr>
          <p:nvPr>
            <p:ph idx="1"/>
          </p:nvPr>
        </p:nvSpPr>
        <p:spPr/>
        <p:txBody>
          <a:bodyPr>
            <a:normAutofit/>
          </a:bodyPr>
          <a:lstStyle/>
          <a:p>
            <a:pPr marL="0" lvl="0" indent="0">
              <a:buNone/>
            </a:pPr>
            <a:r>
              <a:rPr lang="nl-NL" dirty="0"/>
              <a:t>Je kunt:</a:t>
            </a:r>
          </a:p>
          <a:p>
            <a:pPr lvl="0"/>
            <a:r>
              <a:rPr lang="nl-NL" dirty="0"/>
              <a:t>uitleggen wat het principe van </a:t>
            </a:r>
            <a:r>
              <a:rPr lang="nl-NL" u="sng" dirty="0"/>
              <a:t>rechtvaardigheid </a:t>
            </a:r>
            <a:r>
              <a:rPr lang="nl-NL" dirty="0"/>
              <a:t>in de zorg betekent.</a:t>
            </a:r>
            <a:endParaRPr lang="en-US" dirty="0"/>
          </a:p>
          <a:p>
            <a:pPr lvl="0"/>
            <a:r>
              <a:rPr lang="nl-NL" dirty="0"/>
              <a:t>de invloed van schaarste op </a:t>
            </a:r>
            <a:r>
              <a:rPr lang="nl-NL" u="sng" dirty="0"/>
              <a:t>functionele verantwoordelijkheid</a:t>
            </a:r>
            <a:r>
              <a:rPr lang="nl-NL" dirty="0"/>
              <a:t> uiteenzetten.</a:t>
            </a:r>
            <a:endParaRPr lang="en-US" dirty="0"/>
          </a:p>
          <a:p>
            <a:pPr lvl="0"/>
            <a:r>
              <a:rPr lang="nl-NL" dirty="0"/>
              <a:t>de invloed van schaarste op </a:t>
            </a:r>
            <a:r>
              <a:rPr lang="nl-NL" u="sng" dirty="0"/>
              <a:t>professionele verantwoordelijkheid</a:t>
            </a:r>
            <a:r>
              <a:rPr lang="nl-NL" dirty="0"/>
              <a:t> uiteenzetten.</a:t>
            </a:r>
            <a:endParaRPr lang="en-US" dirty="0"/>
          </a:p>
          <a:p>
            <a:pPr lvl="0"/>
            <a:r>
              <a:rPr lang="nl-NL" dirty="0"/>
              <a:t>de invloed van schaarste op </a:t>
            </a:r>
            <a:r>
              <a:rPr lang="nl-NL" u="sng" dirty="0"/>
              <a:t>individuele verantwoordelijkheid</a:t>
            </a:r>
            <a:r>
              <a:rPr lang="nl-NL" dirty="0"/>
              <a:t> uiteenzetten.</a:t>
            </a:r>
            <a:endParaRPr lang="en-US"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24</a:t>
            </a:fld>
            <a:endParaRPr lang="en-GB" dirty="0"/>
          </a:p>
        </p:txBody>
      </p:sp>
    </p:spTree>
    <p:extLst>
      <p:ext uri="{BB962C8B-B14F-4D97-AF65-F5344CB8AC3E}">
        <p14:creationId xmlns:p14="http://schemas.microsoft.com/office/powerpoint/2010/main" val="21440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40" y="1217403"/>
            <a:ext cx="7114540" cy="428835"/>
          </a:xfrm>
        </p:spPr>
        <p:txBody>
          <a:bodyPr/>
          <a:lstStyle/>
          <a:p>
            <a:r>
              <a:rPr lang="en-US" dirty="0" err="1"/>
              <a:t>Bronnen</a:t>
            </a:r>
            <a:endParaRPr lang="en-US" dirty="0"/>
          </a:p>
        </p:txBody>
      </p:sp>
      <p:sp>
        <p:nvSpPr>
          <p:cNvPr id="3" name="Content Placeholder 2"/>
          <p:cNvSpPr>
            <a:spLocks noGrp="1"/>
          </p:cNvSpPr>
          <p:nvPr>
            <p:ph idx="1"/>
          </p:nvPr>
        </p:nvSpPr>
        <p:spPr/>
        <p:txBody>
          <a:bodyPr>
            <a:normAutofit lnSpcReduction="10000"/>
          </a:bodyPr>
          <a:lstStyle/>
          <a:p>
            <a:r>
              <a:rPr lang="en-US" dirty="0" err="1"/>
              <a:t>Struijs</a:t>
            </a:r>
            <a:r>
              <a:rPr lang="en-US" dirty="0"/>
              <a:t>, A. &amp; van de </a:t>
            </a:r>
            <a:r>
              <a:rPr lang="en-US" dirty="0" err="1"/>
              <a:t>Vathorst</a:t>
            </a:r>
            <a:r>
              <a:rPr lang="en-US" dirty="0"/>
              <a:t>, S. (2009) Dilemma’s van </a:t>
            </a:r>
            <a:r>
              <a:rPr lang="en-US" dirty="0" err="1"/>
              <a:t>verpleegkundingen</a:t>
            </a:r>
            <a:r>
              <a:rPr lang="en-US" dirty="0"/>
              <a:t> </a:t>
            </a:r>
            <a:r>
              <a:rPr lang="en-US" dirty="0" err="1"/>
              <a:t>en</a:t>
            </a:r>
            <a:r>
              <a:rPr lang="en-US" dirty="0"/>
              <a:t> </a:t>
            </a:r>
            <a:r>
              <a:rPr lang="en-US" dirty="0" err="1"/>
              <a:t>verzorgenden</a:t>
            </a:r>
            <a:r>
              <a:rPr lang="en-US" dirty="0"/>
              <a:t>, </a:t>
            </a:r>
            <a:r>
              <a:rPr lang="en-US" dirty="0" err="1"/>
              <a:t>Signalering</a:t>
            </a:r>
            <a:r>
              <a:rPr lang="en-US" dirty="0"/>
              <a:t> </a:t>
            </a:r>
            <a:r>
              <a:rPr lang="en-US" dirty="0" err="1"/>
              <a:t>ethiek</a:t>
            </a:r>
            <a:r>
              <a:rPr lang="en-US" dirty="0"/>
              <a:t> </a:t>
            </a:r>
            <a:r>
              <a:rPr lang="en-US" dirty="0" err="1"/>
              <a:t>en</a:t>
            </a:r>
            <a:r>
              <a:rPr lang="en-US" dirty="0"/>
              <a:t> </a:t>
            </a:r>
            <a:r>
              <a:rPr lang="en-US" dirty="0" err="1"/>
              <a:t>gezondheid</a:t>
            </a:r>
            <a:r>
              <a:rPr lang="en-US" dirty="0"/>
              <a:t>, Centrum </a:t>
            </a:r>
            <a:r>
              <a:rPr lang="en-US" dirty="0" err="1"/>
              <a:t>voor</a:t>
            </a:r>
            <a:r>
              <a:rPr lang="en-US" dirty="0"/>
              <a:t> </a:t>
            </a:r>
            <a:r>
              <a:rPr lang="en-US" dirty="0" err="1"/>
              <a:t>ethiek</a:t>
            </a:r>
            <a:r>
              <a:rPr lang="en-US" dirty="0"/>
              <a:t> </a:t>
            </a:r>
            <a:r>
              <a:rPr lang="en-US" dirty="0" err="1"/>
              <a:t>en</a:t>
            </a:r>
            <a:r>
              <a:rPr lang="en-US" dirty="0"/>
              <a:t> </a:t>
            </a:r>
            <a:r>
              <a:rPr lang="en-US" dirty="0" err="1"/>
              <a:t>gezondheid</a:t>
            </a:r>
            <a:r>
              <a:rPr lang="en-US" dirty="0"/>
              <a:t>. https://www.ceg.nl/uploads/publicaties/signalement-dilemmasverpleegkundigen.pdf</a:t>
            </a:r>
          </a:p>
          <a:p>
            <a:r>
              <a:rPr lang="en-US" dirty="0"/>
              <a:t>Ten Have et al (2008). </a:t>
            </a:r>
            <a:r>
              <a:rPr lang="en-US" dirty="0" err="1"/>
              <a:t>Leerboek</a:t>
            </a:r>
            <a:r>
              <a:rPr lang="en-US" dirty="0"/>
              <a:t> </a:t>
            </a:r>
            <a:r>
              <a:rPr lang="en-US" dirty="0" err="1"/>
              <a:t>Medische</a:t>
            </a:r>
            <a:r>
              <a:rPr lang="en-US" dirty="0"/>
              <a:t> </a:t>
            </a:r>
            <a:r>
              <a:rPr lang="en-US" dirty="0" err="1"/>
              <a:t>ethiek</a:t>
            </a:r>
            <a:r>
              <a:rPr lang="en-US" dirty="0"/>
              <a:t>, Bohn </a:t>
            </a:r>
            <a:r>
              <a:rPr lang="en-US" dirty="0" err="1"/>
              <a:t>Stafleu</a:t>
            </a:r>
            <a:r>
              <a:rPr lang="en-US" dirty="0"/>
              <a:t> van </a:t>
            </a:r>
            <a:r>
              <a:rPr lang="en-US" dirty="0" err="1"/>
              <a:t>Loghum</a:t>
            </a:r>
            <a:r>
              <a:rPr lang="en-US" dirty="0"/>
              <a:t>: </a:t>
            </a:r>
            <a:r>
              <a:rPr lang="en-US" dirty="0" err="1"/>
              <a:t>Houten</a:t>
            </a:r>
            <a:r>
              <a:rPr lang="en-US" dirty="0"/>
              <a:t>. </a:t>
            </a:r>
          </a:p>
          <a:p>
            <a:r>
              <a:rPr lang="en-US" dirty="0"/>
              <a:t>V&amp;VN 2007, </a:t>
            </a:r>
            <a:r>
              <a:rPr lang="en-US" dirty="0" err="1"/>
              <a:t>Verantwoordelijkheid</a:t>
            </a:r>
            <a:r>
              <a:rPr lang="en-US" dirty="0"/>
              <a:t> </a:t>
            </a:r>
            <a:r>
              <a:rPr lang="en-US" dirty="0" err="1"/>
              <a:t>en</a:t>
            </a:r>
            <a:r>
              <a:rPr lang="en-US" dirty="0"/>
              <a:t> </a:t>
            </a:r>
            <a:r>
              <a:rPr lang="en-US" dirty="0" err="1"/>
              <a:t>schaarste</a:t>
            </a:r>
            <a:r>
              <a:rPr lang="en-US" dirty="0"/>
              <a:t> </a:t>
            </a:r>
            <a:r>
              <a:rPr lang="en-US" dirty="0">
                <a:hlinkClick r:id="rId2"/>
              </a:rPr>
              <a:t>https://www.venvn.nl/Portals/1/Nieuws/Ouder%20dan%202010/20070619VerantwoordelijkheidEnSchaarste.pdf</a:t>
            </a:r>
            <a:endParaRPr lang="en-US" dirty="0"/>
          </a:p>
        </p:txBody>
      </p:sp>
      <p:sp>
        <p:nvSpPr>
          <p:cNvPr id="4" name="Footer Placeholder 3"/>
          <p:cNvSpPr>
            <a:spLocks noGrp="1"/>
          </p:cNvSpPr>
          <p:nvPr>
            <p:ph type="ftr" sz="quarter" idx="3"/>
          </p:nvPr>
        </p:nvSpPr>
        <p:spPr/>
        <p:txBody>
          <a:bodyPr/>
          <a:lstStyle/>
          <a:p>
            <a:pPr marL="12700">
              <a:lnSpc>
                <a:spcPts val="1535"/>
              </a:lnSpc>
            </a:pPr>
            <a:r>
              <a:rPr lang="nl-NL"/>
              <a:t>korte titel presentatie - aan te passen via voettekst</a:t>
            </a:r>
            <a:endParaRPr lang="nl-NL" dirty="0"/>
          </a:p>
        </p:txBody>
      </p:sp>
      <p:sp>
        <p:nvSpPr>
          <p:cNvPr id="5" name="Slide Number Placeholder 4"/>
          <p:cNvSpPr>
            <a:spLocks noGrp="1"/>
          </p:cNvSpPr>
          <p:nvPr>
            <p:ph type="sldNum" sz="quarter" idx="4"/>
          </p:nvPr>
        </p:nvSpPr>
        <p:spPr/>
        <p:txBody>
          <a:bodyPr/>
          <a:lstStyle/>
          <a:p>
            <a:pPr marL="25400">
              <a:lnSpc>
                <a:spcPts val="1425"/>
              </a:lnSpc>
            </a:pPr>
            <a:fld id="{68BC35B1-DB37-4D69-B23B-4C9E9B475BB5}" type="slidenum">
              <a:rPr lang="en-GB" smtClean="0"/>
              <a:pPr marL="25400">
                <a:lnSpc>
                  <a:spcPts val="1425"/>
                </a:lnSpc>
              </a:pPr>
              <a:t>25</a:t>
            </a:fld>
            <a:endParaRPr lang="en-GB" dirty="0"/>
          </a:p>
        </p:txBody>
      </p:sp>
    </p:spTree>
    <p:extLst>
      <p:ext uri="{BB962C8B-B14F-4D97-AF65-F5344CB8AC3E}">
        <p14:creationId xmlns:p14="http://schemas.microsoft.com/office/powerpoint/2010/main" val="80598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Tijdelijke aanduiding voor afbeelding 18"/>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5" name="Tijdelijke aanduiding voor tekst 4">
            <a:extLst>
              <a:ext uri="{FF2B5EF4-FFF2-40B4-BE49-F238E27FC236}">
                <a16:creationId xmlns:a16="http://schemas.microsoft.com/office/drawing/2014/main" id="{C1B2CECE-6016-4E9D-B65A-C7C696436145}"/>
              </a:ext>
            </a:extLst>
          </p:cNvPr>
          <p:cNvSpPr>
            <a:spLocks noGrp="1"/>
          </p:cNvSpPr>
          <p:nvPr>
            <p:ph type="body" sz="quarter" idx="11"/>
          </p:nvPr>
        </p:nvSpPr>
        <p:spPr/>
        <p:txBody>
          <a:bodyPr/>
          <a:lstStyle/>
          <a:p>
            <a:endParaRPr lang="nl-NL" dirty="0"/>
          </a:p>
        </p:txBody>
      </p:sp>
    </p:spTree>
    <p:extLst>
      <p:ext uri="{BB962C8B-B14F-4D97-AF65-F5344CB8AC3E}">
        <p14:creationId xmlns:p14="http://schemas.microsoft.com/office/powerpoint/2010/main" val="1979212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2e7eb5fd271471ceb031aa7637231df710576e42"/>
</p:tagLst>
</file>

<file path=ppt/theme/theme1.xml><?xml version="1.0" encoding="utf-8"?>
<a:theme xmlns:a="http://schemas.openxmlformats.org/drawingml/2006/main" name="Kantoorthema">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ppt-template-NL-16x9" id="{088E9C5B-7272-814F-B966-5AFBBEBA7DAA}" vid="{777E0F1A-08F6-7F4C-9C2F-E163E2249B97}"/>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HHS-ppt-template-NL-16x9</Template>
  <TotalTime>11006</TotalTime>
  <Words>1459</Words>
  <Application>Microsoft Office PowerPoint</Application>
  <PresentationFormat>Breedbeeld</PresentationFormat>
  <Paragraphs>212</Paragraphs>
  <Slides>26</Slides>
  <Notes>3</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26</vt:i4>
      </vt:variant>
    </vt:vector>
  </HeadingPairs>
  <TitlesOfParts>
    <vt:vector size="30" baseType="lpstr">
      <vt:lpstr>Arial</vt:lpstr>
      <vt:lpstr>Arial Black</vt:lpstr>
      <vt:lpstr>Calibri</vt:lpstr>
      <vt:lpstr>Kantoorthema</vt:lpstr>
      <vt:lpstr>Professionaliteit en Goede zorg Rechtvaardigheid &amp; Schaarste</vt:lpstr>
      <vt:lpstr>Leerdoelen </vt:lpstr>
      <vt:lpstr>Inhoud</vt:lpstr>
      <vt:lpstr>Principes</vt:lpstr>
      <vt:lpstr>Rechtvaardigheid</vt:lpstr>
      <vt:lpstr>Rechtvaardigheid in Nederland</vt:lpstr>
      <vt:lpstr>Schaarste en verpleegkundigen</vt:lpstr>
      <vt:lpstr>Schaarste</vt:lpstr>
      <vt:lpstr>Schaarste</vt:lpstr>
      <vt:lpstr>Schaarste: Verschillende niveau’s</vt:lpstr>
      <vt:lpstr>Het zoet en het zuur in de verpleeghuiszorg</vt:lpstr>
      <vt:lpstr>Dimensies van verantwoordelijkheid</vt:lpstr>
      <vt:lpstr>Dimensies van verantwoordelijkheid</vt:lpstr>
      <vt:lpstr>Schaarste en functionele verantwoordelijkheid</vt:lpstr>
      <vt:lpstr>Schaarste en professionele verantwoordelijkheid</vt:lpstr>
      <vt:lpstr>Schaarste &amp; individuele verantwoordelijkheid</vt:lpstr>
      <vt:lpstr>Zorgethiek (Tronto 1993)</vt:lpstr>
      <vt:lpstr>Schaarste &amp; persoonlijke verantwoordelijkheid</vt:lpstr>
      <vt:lpstr>Personeelstekort, werkdruk, kwaliteit van zorg (Struijs &amp; Vathorst 2009)</vt:lpstr>
      <vt:lpstr>(Struijs &amp; Vathorst 2009)</vt:lpstr>
      <vt:lpstr>Omgaan met schaarste</vt:lpstr>
      <vt:lpstr>Omgaan met schaarste</vt:lpstr>
      <vt:lpstr>Omgaan met schaarste</vt:lpstr>
      <vt:lpstr>Leerdoelen </vt:lpstr>
      <vt:lpstr>Bronnen</vt:lpstr>
      <vt:lpstr>PowerPoint-presentatie</vt:lpstr>
    </vt:vector>
  </TitlesOfParts>
  <Manager/>
  <Company>HHS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Kwalitatief onderzoek</dc:title>
  <dc:subject/>
  <dc:creator>Oueslati, R.</dc:creator>
  <cp:keywords/>
  <dc:description/>
  <cp:lastModifiedBy>Roukayya</cp:lastModifiedBy>
  <cp:revision>180</cp:revision>
  <dcterms:created xsi:type="dcterms:W3CDTF">2018-11-13T09:00:03Z</dcterms:created>
  <dcterms:modified xsi:type="dcterms:W3CDTF">2020-01-07T21:28:47Z</dcterms:modified>
  <cp:category/>
</cp:coreProperties>
</file>