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2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87" r:id="rId3"/>
    <p:sldId id="288" r:id="rId4"/>
    <p:sldId id="289" r:id="rId5"/>
    <p:sldId id="301" r:id="rId6"/>
    <p:sldId id="302" r:id="rId7"/>
    <p:sldId id="305" r:id="rId8"/>
    <p:sldId id="290" r:id="rId9"/>
    <p:sldId id="307" r:id="rId10"/>
    <p:sldId id="325" r:id="rId11"/>
    <p:sldId id="309" r:id="rId12"/>
    <p:sldId id="324" r:id="rId13"/>
    <p:sldId id="337" r:id="rId14"/>
    <p:sldId id="303" r:id="rId15"/>
    <p:sldId id="308" r:id="rId16"/>
    <p:sldId id="310" r:id="rId17"/>
    <p:sldId id="311" r:id="rId18"/>
    <p:sldId id="312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34" r:id="rId29"/>
    <p:sldId id="326" r:id="rId30"/>
    <p:sldId id="336" r:id="rId31"/>
    <p:sldId id="327" r:id="rId32"/>
    <p:sldId id="328" r:id="rId33"/>
    <p:sldId id="335" r:id="rId34"/>
    <p:sldId id="329" r:id="rId35"/>
    <p:sldId id="330" r:id="rId36"/>
    <p:sldId id="331" r:id="rId37"/>
    <p:sldId id="332" r:id="rId38"/>
    <p:sldId id="333" r:id="rId39"/>
    <p:sldId id="258" r:id="rId40"/>
  </p:sldIdLst>
  <p:sldSz cx="12192000" cy="6858000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88D81C50-2009-4646-B547-125E5BAC4CCA}">
          <p14:sldIdLst>
            <p14:sldId id="256"/>
            <p14:sldId id="287"/>
            <p14:sldId id="288"/>
            <p14:sldId id="289"/>
            <p14:sldId id="301"/>
            <p14:sldId id="302"/>
            <p14:sldId id="305"/>
            <p14:sldId id="290"/>
            <p14:sldId id="307"/>
            <p14:sldId id="325"/>
            <p14:sldId id="309"/>
            <p14:sldId id="324"/>
            <p14:sldId id="337"/>
            <p14:sldId id="303"/>
            <p14:sldId id="308"/>
            <p14:sldId id="310"/>
            <p14:sldId id="311"/>
            <p14:sldId id="312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34"/>
            <p14:sldId id="326"/>
            <p14:sldId id="336"/>
            <p14:sldId id="327"/>
            <p14:sldId id="328"/>
            <p14:sldId id="335"/>
            <p14:sldId id="329"/>
            <p14:sldId id="330"/>
            <p14:sldId id="331"/>
            <p14:sldId id="332"/>
            <p14:sldId id="333"/>
            <p14:sldId id="258"/>
          </p14:sldIdLst>
        </p14:section>
        <p14:section name="Presentation" id="{9B066A1E-9E72-A44D-A06D-5E3C75E8027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9706"/>
    <a:srgbClr val="213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0" autoAdjust="0"/>
    <p:restoredTop sz="87226" autoAdjust="0"/>
  </p:normalViewPr>
  <p:slideViewPr>
    <p:cSldViewPr showGuides="1">
      <p:cViewPr varScale="1">
        <p:scale>
          <a:sx n="100" d="100"/>
          <a:sy n="100" d="100"/>
        </p:scale>
        <p:origin x="70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82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68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69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67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E45A5-A29D-4E3B-B598-F32F75400083}" type="datetimeFigureOut">
              <a:rPr lang="nl-NL" smtClean="0"/>
              <a:t>14-1-2020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5EA7-A535-4ACE-B87A-C2984926A9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839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8CFED-38D0-4B88-9B36-FF395476E392}" type="datetimeFigureOut">
              <a:rPr lang="nl-NL" smtClean="0"/>
              <a:t>14-1-2020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ACC1F-386F-4E42-8E38-7BACBF4933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91789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 altLang="nl-NL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6125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7763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655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65338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22538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9738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36938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94138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D8C5D13-C313-4AA3-BE57-E0D909C4753D}" type="slidenum">
              <a:rPr lang="nl-NL" altLang="nl-NL" smtClean="0"/>
              <a:pPr/>
              <a:t>2</a:t>
            </a:fld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419932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1=kwalitatief</a:t>
            </a:r>
          </a:p>
          <a:p>
            <a:r>
              <a:rPr lang="nl-NL" dirty="0" smtClean="0"/>
              <a:t>2=kwantitatief</a:t>
            </a:r>
          </a:p>
          <a:p>
            <a:r>
              <a:rPr lang="nl-NL" smtClean="0"/>
              <a:t>3=kwalitatief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947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Steekproef valt soms deels buiten Populatie</a:t>
            </a:r>
            <a:r>
              <a:rPr lang="nl-NL" baseline="0" dirty="0" smtClean="0"/>
              <a:t> (bijv. niet alle </a:t>
            </a:r>
            <a:r>
              <a:rPr lang="nl-NL" baseline="0" dirty="0" err="1" smtClean="0"/>
              <a:t>Parnassia</a:t>
            </a:r>
            <a:r>
              <a:rPr lang="nl-NL" baseline="0" dirty="0" smtClean="0"/>
              <a:t>-medewerkers met een HBO-V-diploma is werkzaam als verpleegkundige)</a:t>
            </a:r>
          </a:p>
          <a:p>
            <a:r>
              <a:rPr lang="nl-NL" baseline="0" dirty="0" smtClean="0"/>
              <a:t>Respondenten behoren soms niet tot de </a:t>
            </a:r>
            <a:r>
              <a:rPr lang="nl-NL" baseline="0" smtClean="0"/>
              <a:t>steekproef (bijv. iemand </a:t>
            </a:r>
            <a:r>
              <a:rPr lang="nl-NL" baseline="0" dirty="0" smtClean="0"/>
              <a:t>laat de vragenlijst invullen door zijn/haar partner)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8032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06620" y="4484914"/>
            <a:ext cx="5876351" cy="1120798"/>
          </a:xfrm>
        </p:spPr>
        <p:txBody>
          <a:bodyPr tIns="0" anchor="b">
            <a:noAutofit/>
          </a:bodyPr>
          <a:lstStyle>
            <a:lvl1pPr algn="l">
              <a:defRPr lang="nl-NL" sz="2800" b="1" kern="1200" cap="all" spc="-5" baseline="0" smtClean="0">
                <a:solidFill>
                  <a:schemeClr val="tx2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6620" y="5654426"/>
            <a:ext cx="5876351" cy="760888"/>
          </a:xfrm>
        </p:spPr>
        <p:txBody>
          <a:bodyPr lIns="0" tIns="0" rIns="0" bIns="0"/>
          <a:lstStyle>
            <a:lvl1pPr marL="0" indent="0" algn="l">
              <a:buNone/>
              <a:defRPr lang="nl-NL" sz="1800" kern="1200" spc="-5" dirty="0" smtClean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8522539" y="2260840"/>
            <a:ext cx="2159000" cy="12080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nl-NL" sz="1300" kern="1200" dirty="0">
                <a:solidFill>
                  <a:srgbClr val="FFFFFF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 smtClean="0"/>
              <a:t>Name</a:t>
            </a:r>
            <a:endParaRPr lang="nl-NL" dirty="0"/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4" hasCustomPrompt="1"/>
          </p:nvPr>
        </p:nvSpPr>
        <p:spPr>
          <a:xfrm>
            <a:off x="8522539" y="1103085"/>
            <a:ext cx="2159000" cy="772229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lang="nl-NL" sz="1300" i="1" kern="1200" dirty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 smtClean="0"/>
              <a:t>Version/Date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05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1424" y="6597352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AB90E8CF-965F-5A42-8080-8C03999F4901}" type="datetime1">
              <a:rPr lang="en-US" smtClean="0"/>
              <a:t>1/14/2020</a:t>
            </a:fld>
            <a:endParaRPr lang="en-GB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1424" y="6405099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 algn="l">
              <a:lnSpc>
                <a:spcPts val="1535"/>
              </a:lnSpc>
            </a:pPr>
            <a:r>
              <a:rPr lang="en-US" dirty="0" smtClean="0"/>
              <a:t>short title presentation - customize via footnote</a:t>
            </a:r>
            <a:endParaRPr lang="en-US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3352" y="6418136"/>
            <a:ext cx="574829" cy="179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54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bject - withou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1424" y="6597352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AB90E8CF-965F-5A42-8080-8C03999F4901}" type="datetime1">
              <a:rPr lang="en-US" smtClean="0"/>
              <a:t>1/14/2020</a:t>
            </a:fld>
            <a:endParaRPr lang="en-GB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1424" y="6405099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 algn="l">
              <a:lnSpc>
                <a:spcPts val="1535"/>
              </a:lnSpc>
            </a:pPr>
            <a:r>
              <a:rPr lang="en-US" dirty="0" smtClean="0"/>
              <a:t>short title presentation - customize via footnote</a:t>
            </a:r>
            <a:endParaRPr lang="en-US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3352" y="6418136"/>
            <a:ext cx="574829" cy="179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58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1424" y="6597352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AB90E8CF-965F-5A42-8080-8C03999F4901}" type="datetime1">
              <a:rPr lang="en-US" smtClean="0"/>
              <a:t>1/14/2020</a:t>
            </a:fld>
            <a:endParaRPr lang="en-GB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1424" y="6405099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 algn="l">
              <a:lnSpc>
                <a:spcPts val="1535"/>
              </a:lnSpc>
            </a:pPr>
            <a:r>
              <a:rPr lang="en-US" dirty="0" smtClean="0"/>
              <a:t>short title presentation - customize via footnote</a:t>
            </a:r>
            <a:endParaRPr lang="en-US" dirty="0"/>
          </a:p>
        </p:txBody>
      </p:sp>
      <p:sp>
        <p:nvSpPr>
          <p:cNvPr id="15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3352" y="6418136"/>
            <a:ext cx="574829" cy="179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5733256"/>
            <a:ext cx="2880000" cy="102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3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object - withou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1424" y="6597352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AB90E8CF-965F-5A42-8080-8C03999F4901}" type="datetime1">
              <a:rPr lang="en-US" smtClean="0"/>
              <a:t>1/14/2020</a:t>
            </a:fld>
            <a:endParaRPr lang="en-GB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1424" y="6405099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 algn="l">
              <a:lnSpc>
                <a:spcPts val="1535"/>
              </a:lnSpc>
            </a:pPr>
            <a:r>
              <a:rPr lang="en-US" dirty="0" smtClean="0"/>
              <a:t>short title presentation - customize via footnote</a:t>
            </a:r>
            <a:endParaRPr lang="en-US" dirty="0"/>
          </a:p>
        </p:txBody>
      </p:sp>
      <p:sp>
        <p:nvSpPr>
          <p:cNvPr id="15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3352" y="6418136"/>
            <a:ext cx="574829" cy="179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5733256"/>
            <a:ext cx="2880000" cy="102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0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596" cy="5080494"/>
          </a:xfrm>
          <a:custGeom>
            <a:avLst/>
            <a:gdLst>
              <a:gd name="connsiteX0" fmla="*/ 0 w 6096596"/>
              <a:gd name="connsiteY0" fmla="*/ 0 h 5080494"/>
              <a:gd name="connsiteX1" fmla="*/ 6096596 w 6096596"/>
              <a:gd name="connsiteY1" fmla="*/ 0 h 5080494"/>
              <a:gd name="connsiteX2" fmla="*/ 5908637 w 6096596"/>
              <a:gd name="connsiteY2" fmla="*/ 4479966 h 5080494"/>
              <a:gd name="connsiteX3" fmla="*/ 10 w 6096596"/>
              <a:gd name="connsiteY3" fmla="*/ 5080494 h 5080494"/>
              <a:gd name="connsiteX4" fmla="*/ 0 w 6096596"/>
              <a:gd name="connsiteY4" fmla="*/ 5080494 h 508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596" h="5080494">
                <a:moveTo>
                  <a:pt x="0" y="0"/>
                </a:moveTo>
                <a:lnTo>
                  <a:pt x="6096596" y="0"/>
                </a:lnTo>
                <a:lnTo>
                  <a:pt x="5908637" y="4479966"/>
                </a:lnTo>
                <a:lnTo>
                  <a:pt x="10" y="5080494"/>
                </a:lnTo>
                <a:lnTo>
                  <a:pt x="0" y="508049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8" name="object 3"/>
          <p:cNvSpPr/>
          <p:nvPr userDrawn="1"/>
        </p:nvSpPr>
        <p:spPr>
          <a:xfrm>
            <a:off x="0" y="4674059"/>
            <a:ext cx="6299835" cy="2184400"/>
          </a:xfrm>
          <a:custGeom>
            <a:avLst/>
            <a:gdLst/>
            <a:ahLst/>
            <a:cxnLst/>
            <a:rect l="l" t="t" r="r" b="b"/>
            <a:pathLst>
              <a:path w="6299835" h="2184400">
                <a:moveTo>
                  <a:pt x="5893371" y="0"/>
                </a:moveTo>
                <a:lnTo>
                  <a:pt x="0" y="609663"/>
                </a:lnTo>
                <a:lnTo>
                  <a:pt x="0" y="2183942"/>
                </a:lnTo>
                <a:lnTo>
                  <a:pt x="6299809" y="2183942"/>
                </a:lnTo>
                <a:lnTo>
                  <a:pt x="58933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5733256"/>
            <a:ext cx="2880000" cy="102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9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/>
          <p:cNvSpPr>
            <a:spLocks noGrp="1"/>
          </p:cNvSpPr>
          <p:nvPr>
            <p:ph type="pic" sz="quarter" idx="12"/>
          </p:nvPr>
        </p:nvSpPr>
        <p:spPr>
          <a:xfrm>
            <a:off x="-7620" y="0"/>
            <a:ext cx="5913120" cy="6858000"/>
          </a:xfrm>
          <a:custGeom>
            <a:avLst/>
            <a:gdLst>
              <a:gd name="connsiteX0" fmla="*/ 0 w 5905500"/>
              <a:gd name="connsiteY0" fmla="*/ 4133849 h 6858000"/>
              <a:gd name="connsiteX1" fmla="*/ 5886450 w 5905500"/>
              <a:gd name="connsiteY1" fmla="*/ 4743449 h 6858000"/>
              <a:gd name="connsiteX2" fmla="*/ 5705475 w 5905500"/>
              <a:gd name="connsiteY2" fmla="*/ 6848474 h 6858000"/>
              <a:gd name="connsiteX3" fmla="*/ 5705474 w 5905500"/>
              <a:gd name="connsiteY3" fmla="*/ 6848474 h 6858000"/>
              <a:gd name="connsiteX4" fmla="*/ 5705474 w 5905500"/>
              <a:gd name="connsiteY4" fmla="*/ 6858000 h 6858000"/>
              <a:gd name="connsiteX5" fmla="*/ 0 w 5905500"/>
              <a:gd name="connsiteY5" fmla="*/ 6858000 h 6858000"/>
              <a:gd name="connsiteX6" fmla="*/ 0 w 5905500"/>
              <a:gd name="connsiteY6" fmla="*/ 6315074 h 6858000"/>
              <a:gd name="connsiteX7" fmla="*/ 0 w 5905500"/>
              <a:gd name="connsiteY7" fmla="*/ 0 h 6858000"/>
              <a:gd name="connsiteX8" fmla="*/ 5410200 w 5905500"/>
              <a:gd name="connsiteY8" fmla="*/ 0 h 6858000"/>
              <a:gd name="connsiteX9" fmla="*/ 5410200 w 5905500"/>
              <a:gd name="connsiteY9" fmla="*/ 3174 h 6858000"/>
              <a:gd name="connsiteX10" fmla="*/ 5419725 w 5905500"/>
              <a:gd name="connsiteY10" fmla="*/ 3179 h 6858000"/>
              <a:gd name="connsiteX11" fmla="*/ 5905500 w 5905500"/>
              <a:gd name="connsiteY11" fmla="*/ 4474988 h 6858000"/>
              <a:gd name="connsiteX12" fmla="*/ 0 w 5905500"/>
              <a:gd name="connsiteY12" fmla="*/ 3802483 h 6858000"/>
              <a:gd name="connsiteX13" fmla="*/ 0 w 5905500"/>
              <a:gd name="connsiteY13" fmla="*/ 542925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3296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6344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13120" h="6858000">
                <a:moveTo>
                  <a:pt x="7620" y="4133849"/>
                </a:moveTo>
                <a:lnTo>
                  <a:pt x="5894070" y="4743449"/>
                </a:lnTo>
                <a:lnTo>
                  <a:pt x="5713095" y="6848474"/>
                </a:lnTo>
                <a:lnTo>
                  <a:pt x="5713094" y="6848474"/>
                </a:lnTo>
                <a:lnTo>
                  <a:pt x="5713094" y="6858000"/>
                </a:lnTo>
                <a:lnTo>
                  <a:pt x="7620" y="6858000"/>
                </a:lnTo>
                <a:lnTo>
                  <a:pt x="7620" y="6315074"/>
                </a:lnTo>
                <a:lnTo>
                  <a:pt x="7620" y="4133849"/>
                </a:lnTo>
                <a:close/>
                <a:moveTo>
                  <a:pt x="7620" y="0"/>
                </a:moveTo>
                <a:lnTo>
                  <a:pt x="5417820" y="0"/>
                </a:lnTo>
                <a:lnTo>
                  <a:pt x="5417820" y="3174"/>
                </a:lnTo>
                <a:lnTo>
                  <a:pt x="5427345" y="3179"/>
                </a:lnTo>
                <a:lnTo>
                  <a:pt x="5913120" y="4474988"/>
                </a:lnTo>
                <a:lnTo>
                  <a:pt x="0" y="3863443"/>
                </a:lnTo>
                <a:lnTo>
                  <a:pt x="7620" y="542925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 userDrawn="1"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 userDrawn="1"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5733256"/>
            <a:ext cx="2880000" cy="102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1424" y="6597352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AB90E8CF-965F-5A42-8080-8C03999F4901}" type="datetime1">
              <a:rPr lang="en-US" smtClean="0"/>
              <a:t>1/14/2020</a:t>
            </a:fld>
            <a:endParaRPr lang="en-GB" dirty="0"/>
          </a:p>
        </p:txBody>
      </p:sp>
      <p:sp>
        <p:nvSpPr>
          <p:cNvPr id="1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1424" y="6405099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 algn="l">
              <a:lnSpc>
                <a:spcPts val="1535"/>
              </a:lnSpc>
            </a:pPr>
            <a:r>
              <a:rPr lang="en-US" dirty="0" smtClean="0"/>
              <a:t>short title presentation - customize via footnote</a:t>
            </a:r>
            <a:endParaRPr lang="en-US" dirty="0"/>
          </a:p>
        </p:txBody>
      </p:sp>
      <p:sp>
        <p:nvSpPr>
          <p:cNvPr id="2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3352" y="6418136"/>
            <a:ext cx="574829" cy="179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4AEF7F14-3D57-4BF3-81AE-57E8C91DCA07}"/>
              </a:ext>
            </a:extLst>
          </p:cNvPr>
          <p:cNvGrpSpPr/>
          <p:nvPr userDrawn="1"/>
        </p:nvGrpSpPr>
        <p:grpSpPr>
          <a:xfrm>
            <a:off x="1219320" y="406440"/>
            <a:ext cx="9754870" cy="5487515"/>
            <a:chOff x="1219320" y="406440"/>
            <a:chExt cx="9754870" cy="5487515"/>
          </a:xfrm>
        </p:grpSpPr>
        <p:grpSp>
          <p:nvGrpSpPr>
            <p:cNvPr id="22" name="Groep 21"/>
            <p:cNvGrpSpPr/>
            <p:nvPr userDrawn="1"/>
          </p:nvGrpSpPr>
          <p:grpSpPr>
            <a:xfrm>
              <a:off x="1219320" y="406440"/>
              <a:ext cx="9754870" cy="5487515"/>
              <a:chOff x="1219320" y="406440"/>
              <a:chExt cx="9754870" cy="5487515"/>
            </a:xfrm>
          </p:grpSpPr>
          <p:sp>
            <p:nvSpPr>
              <p:cNvPr id="11" name="object 2"/>
              <p:cNvSpPr/>
              <p:nvPr userDrawn="1"/>
            </p:nvSpPr>
            <p:spPr>
              <a:xfrm>
                <a:off x="1219320" y="406440"/>
                <a:ext cx="9754870" cy="5283835"/>
              </a:xfrm>
              <a:custGeom>
                <a:avLst/>
                <a:gdLst/>
                <a:ahLst/>
                <a:cxnLst/>
                <a:rect l="l" t="t" r="r" b="b"/>
                <a:pathLst>
                  <a:path w="9754870" h="5283835">
                    <a:moveTo>
                      <a:pt x="0" y="0"/>
                    </a:moveTo>
                    <a:lnTo>
                      <a:pt x="609663" y="5283720"/>
                    </a:lnTo>
                    <a:lnTo>
                      <a:pt x="9144901" y="5080495"/>
                    </a:lnTo>
                    <a:lnTo>
                      <a:pt x="9754565" y="203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3"/>
              <p:cNvSpPr/>
              <p:nvPr userDrawn="1"/>
            </p:nvSpPr>
            <p:spPr>
              <a:xfrm>
                <a:off x="5486939" y="5283720"/>
                <a:ext cx="813435" cy="610235"/>
              </a:xfrm>
              <a:custGeom>
                <a:avLst/>
                <a:gdLst/>
                <a:ahLst/>
                <a:cxnLst/>
                <a:rect l="l" t="t" r="r" b="b"/>
                <a:pathLst>
                  <a:path w="813435" h="610235">
                    <a:moveTo>
                      <a:pt x="812876" y="0"/>
                    </a:moveTo>
                    <a:lnTo>
                      <a:pt x="0" y="0"/>
                    </a:lnTo>
                    <a:lnTo>
                      <a:pt x="412788" y="609650"/>
                    </a:lnTo>
                    <a:lnTo>
                      <a:pt x="812876" y="0"/>
                    </a:lnTo>
                    <a:close/>
                  </a:path>
                </a:pathLst>
              </a:custGeom>
              <a:solidFill>
                <a:srgbClr val="9EA7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916A5A41-70D1-4E19-AA8F-358D4AA192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514350"/>
              <a:ext cx="975003" cy="7620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78FE056-EDDC-4031-859F-DBF99481F9B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686300"/>
              <a:ext cx="866775" cy="622062"/>
            </a:xfrm>
            <a:prstGeom prst="rect">
              <a:avLst/>
            </a:prstGeom>
          </p:spPr>
        </p:pic>
      </p:grp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en-US" smtClean="0"/>
              <a:t>Click to 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5001" y="5878295"/>
            <a:ext cx="4471386" cy="392415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 smtClean="0"/>
              <a:t>Name, </a:t>
            </a:r>
            <a:endParaRPr lang="nl-NL" dirty="0"/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7368" y="5878295"/>
            <a:ext cx="4006632" cy="39241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 smtClean="0"/>
              <a:t>job </a:t>
            </a:r>
            <a:r>
              <a:rPr lang="nl-NL" dirty="0" err="1" smtClean="0"/>
              <a:t>title</a:t>
            </a:r>
            <a:endParaRPr lang="nl-NL" dirty="0"/>
          </a:p>
        </p:txBody>
      </p:sp>
      <p:pic>
        <p:nvPicPr>
          <p:cNvPr id="25" name="Afbeelding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5733256"/>
            <a:ext cx="2880000" cy="102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6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1424" y="6597352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AB90E8CF-965F-5A42-8080-8C03999F4901}" type="datetime1">
              <a:rPr lang="en-US" smtClean="0"/>
              <a:t>1/14/2020</a:t>
            </a:fld>
            <a:endParaRPr lang="en-GB" dirty="0"/>
          </a:p>
        </p:txBody>
      </p:sp>
      <p:sp>
        <p:nvSpPr>
          <p:cNvPr id="26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1424" y="6405099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 algn="l">
              <a:lnSpc>
                <a:spcPts val="1535"/>
              </a:lnSpc>
            </a:pPr>
            <a:r>
              <a:rPr lang="en-US" dirty="0" smtClean="0"/>
              <a:t>short title presentation - customize via footnote</a:t>
            </a:r>
            <a:endParaRPr lang="en-US" dirty="0"/>
          </a:p>
        </p:txBody>
      </p:sp>
      <p:sp>
        <p:nvSpPr>
          <p:cNvPr id="27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3352" y="6418136"/>
            <a:ext cx="574829" cy="179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grpSp>
        <p:nvGrpSpPr>
          <p:cNvPr id="2" name="Groeperen 1"/>
          <p:cNvGrpSpPr/>
          <p:nvPr userDrawn="1"/>
        </p:nvGrpSpPr>
        <p:grpSpPr>
          <a:xfrm>
            <a:off x="1219315" y="406440"/>
            <a:ext cx="9754870" cy="5487515"/>
            <a:chOff x="1219315" y="406440"/>
            <a:chExt cx="9754870" cy="5487515"/>
          </a:xfrm>
        </p:grpSpPr>
        <p:grpSp>
          <p:nvGrpSpPr>
            <p:cNvPr id="4" name="Groep 3">
              <a:extLst>
                <a:ext uri="{FF2B5EF4-FFF2-40B4-BE49-F238E27FC236}">
                  <a16:creationId xmlns:a16="http://schemas.microsoft.com/office/drawing/2014/main" id="{D64AB382-4DC8-4B0F-94C7-AEA099915EC4}"/>
                </a:ext>
              </a:extLst>
            </p:cNvPr>
            <p:cNvGrpSpPr/>
            <p:nvPr userDrawn="1"/>
          </p:nvGrpSpPr>
          <p:grpSpPr>
            <a:xfrm>
              <a:off x="1219315" y="406440"/>
              <a:ext cx="9754870" cy="5283835"/>
              <a:chOff x="1219315" y="406440"/>
              <a:chExt cx="9754870" cy="5283835"/>
            </a:xfrm>
          </p:grpSpPr>
          <p:sp>
            <p:nvSpPr>
              <p:cNvPr id="14" name="object 2"/>
              <p:cNvSpPr/>
              <p:nvPr userDrawn="1"/>
            </p:nvSpPr>
            <p:spPr>
              <a:xfrm>
                <a:off x="1219315" y="406440"/>
                <a:ext cx="9754870" cy="5283835"/>
              </a:xfrm>
              <a:custGeom>
                <a:avLst/>
                <a:gdLst/>
                <a:ahLst/>
                <a:cxnLst/>
                <a:rect l="l" t="t" r="r" b="b"/>
                <a:pathLst>
                  <a:path w="9754870" h="5283835">
                    <a:moveTo>
                      <a:pt x="9754565" y="0"/>
                    </a:moveTo>
                    <a:lnTo>
                      <a:pt x="0" y="203225"/>
                    </a:lnTo>
                    <a:lnTo>
                      <a:pt x="609663" y="5080495"/>
                    </a:lnTo>
                    <a:lnTo>
                      <a:pt x="9144901" y="5283720"/>
                    </a:lnTo>
                    <a:lnTo>
                      <a:pt x="9754565" y="0"/>
                    </a:ln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8" name="Afbeelding 17">
                <a:extLst>
                  <a:ext uri="{FF2B5EF4-FFF2-40B4-BE49-F238E27FC236}">
                    <a16:creationId xmlns:a16="http://schemas.microsoft.com/office/drawing/2014/main" id="{89931C96-1086-46CF-84F0-387E178E54F7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29424" t="18614" r="34878" b="57624"/>
              <a:stretch/>
            </p:blipFill>
            <p:spPr>
              <a:xfrm>
                <a:off x="1476375" y="741029"/>
                <a:ext cx="975003" cy="762000"/>
              </a:xfrm>
              <a:prstGeom prst="rect">
                <a:avLst/>
              </a:prstGeom>
            </p:spPr>
          </p:pic>
          <p:pic>
            <p:nvPicPr>
              <p:cNvPr id="21" name="Afbeelding 20">
                <a:extLst>
                  <a:ext uri="{FF2B5EF4-FFF2-40B4-BE49-F238E27FC236}">
                    <a16:creationId xmlns:a16="http://schemas.microsoft.com/office/drawing/2014/main" id="{BFFF8D0A-3D24-4932-947D-0BF048BD168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3"/>
              <a:srcRect l="35801" t="59806" r="32463" b="20796"/>
              <a:stretch/>
            </p:blipFill>
            <p:spPr>
              <a:xfrm>
                <a:off x="9344025" y="4886325"/>
                <a:ext cx="866775" cy="622062"/>
              </a:xfrm>
              <a:prstGeom prst="rect">
                <a:avLst/>
              </a:prstGeom>
            </p:spPr>
          </p:pic>
        </p:grpSp>
        <p:sp>
          <p:nvSpPr>
            <p:cNvPr id="16" name="object 3"/>
            <p:cNvSpPr/>
            <p:nvPr userDrawn="1"/>
          </p:nvSpPr>
          <p:spPr>
            <a:xfrm>
              <a:off x="5486939" y="5283720"/>
              <a:ext cx="813435" cy="610235"/>
            </a:xfrm>
            <a:custGeom>
              <a:avLst/>
              <a:gdLst/>
              <a:ahLst/>
              <a:cxnLst/>
              <a:rect l="l" t="t" r="r" b="b"/>
              <a:pathLst>
                <a:path w="813435" h="610235">
                  <a:moveTo>
                    <a:pt x="812876" y="0"/>
                  </a:moveTo>
                  <a:lnTo>
                    <a:pt x="0" y="0"/>
                  </a:lnTo>
                  <a:lnTo>
                    <a:pt x="412788" y="609650"/>
                  </a:lnTo>
                  <a:lnTo>
                    <a:pt x="812876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en-US" smtClean="0"/>
              <a:t>Click to 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4400" y="5878295"/>
            <a:ext cx="4471386" cy="392415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 smtClean="0"/>
              <a:t>Name, </a:t>
            </a:r>
            <a:endParaRPr lang="nl-NL" dirty="0"/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8000" y="5878295"/>
            <a:ext cx="4006632" cy="39241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baseline="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 smtClean="0"/>
              <a:t>job </a:t>
            </a:r>
            <a:r>
              <a:rPr lang="nl-NL" dirty="0" err="1" smtClean="0"/>
              <a:t>title</a:t>
            </a:r>
            <a:endParaRPr lang="nl-NL" dirty="0"/>
          </a:p>
        </p:txBody>
      </p:sp>
      <p:pic>
        <p:nvPicPr>
          <p:cNvPr id="25" name="Afbeelding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5733256"/>
            <a:ext cx="2880000" cy="102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409838" y="5321860"/>
            <a:ext cx="9970775" cy="428835"/>
          </a:xfrm>
        </p:spPr>
        <p:txBody>
          <a:bodyPr anchor="b"/>
          <a:lstStyle>
            <a:lvl1pPr>
              <a:defRPr lang="nl-NL" sz="2800" b="1" kern="1200" cap="all" spc="-5" baseline="0" smtClean="0">
                <a:solidFill>
                  <a:srgbClr val="FFFFFF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6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7923882" y="812880"/>
            <a:ext cx="3456000" cy="3456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 algn="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#"/>
          <p:cNvSpPr>
            <a:spLocks noGrp="1"/>
          </p:cNvSpPr>
          <p:nvPr>
            <p:ph type="body" idx="1" hasCustomPrompt="1"/>
          </p:nvPr>
        </p:nvSpPr>
        <p:spPr>
          <a:xfrm>
            <a:off x="8169275" y="1084233"/>
            <a:ext cx="2978150" cy="2103467"/>
          </a:xfrm>
        </p:spPr>
        <p:txBody>
          <a:bodyPr wrap="none" lIns="0" rIns="0">
            <a:noAutofit/>
          </a:bodyPr>
          <a:lstStyle>
            <a:lvl1pPr marL="0" indent="0" algn="ctr">
              <a:buNone/>
              <a:defRPr sz="139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4" name="#"/>
          <p:cNvSpPr>
            <a:spLocks noGrp="1"/>
          </p:cNvSpPr>
          <p:nvPr>
            <p:ph type="body" idx="15" hasCustomPrompt="1"/>
          </p:nvPr>
        </p:nvSpPr>
        <p:spPr>
          <a:xfrm>
            <a:off x="8153400" y="1198532"/>
            <a:ext cx="2997200" cy="484748"/>
          </a:xfrm>
        </p:spPr>
        <p:txBody>
          <a:bodyPr wrap="square" lIns="0" rIns="0">
            <a:spAutoFit/>
          </a:bodyPr>
          <a:lstStyle>
            <a:lvl1pPr marL="0" indent="0" algn="ctr">
              <a:buNone/>
              <a:defRPr sz="2000" cap="none">
                <a:solidFill>
                  <a:srgbClr val="21334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CHAPTER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319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1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862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5733256"/>
            <a:ext cx="2880000" cy="1025280"/>
          </a:xfrm>
          <a:prstGeom prst="rect">
            <a:avLst/>
          </a:prstGeom>
        </p:spPr>
      </p:pic>
      <p:sp>
        <p:nvSpPr>
          <p:cNvPr id="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1424" y="6597352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AB90E8CF-965F-5A42-8080-8C03999F4901}" type="datetime1">
              <a:rPr lang="en-US" smtClean="0"/>
              <a:t>1/14/2020</a:t>
            </a:fld>
            <a:endParaRPr lang="en-GB" dirty="0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1424" y="6405099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 algn="l">
              <a:lnSpc>
                <a:spcPts val="1535"/>
              </a:lnSpc>
            </a:pPr>
            <a:r>
              <a:rPr lang="en-US" dirty="0" smtClean="0"/>
              <a:t>short title presentation - customize via footnote</a:t>
            </a:r>
            <a:endParaRPr lang="en-US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3352" y="6418136"/>
            <a:ext cx="574829" cy="179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656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7" y="0"/>
            <a:ext cx="10327343" cy="6858000"/>
          </a:xfrm>
          <a:prstGeom prst="rect">
            <a:avLst/>
          </a:prstGeom>
        </p:spPr>
      </p:pic>
      <p:sp>
        <p:nvSpPr>
          <p:cNvPr id="5" name="object 11"/>
          <p:cNvSpPr txBox="1"/>
          <p:nvPr userDrawn="1"/>
        </p:nvSpPr>
        <p:spPr>
          <a:xfrm>
            <a:off x="2260601" y="980728"/>
            <a:ext cx="2248750" cy="65376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37820" algn="r">
              <a:lnSpc>
                <a:spcPct val="100000"/>
              </a:lnSpc>
              <a:spcBef>
                <a:spcPts val="259"/>
              </a:spcBef>
            </a:pPr>
            <a:r>
              <a:rPr lang="nl-NL" sz="1200" b="0" dirty="0" smtClean="0">
                <a:solidFill>
                  <a:schemeClr val="tx2"/>
                </a:solidFill>
                <a:latin typeface="Arial Black"/>
                <a:cs typeface="Arial Black"/>
              </a:rPr>
              <a:t>MAIN</a:t>
            </a:r>
            <a:r>
              <a:rPr lang="nl-NL" sz="1200" b="0" baseline="0" dirty="0" smtClean="0">
                <a:solidFill>
                  <a:schemeClr val="tx2"/>
                </a:solidFill>
                <a:latin typeface="Arial Black"/>
                <a:cs typeface="Arial Black"/>
              </a:rPr>
              <a:t> CAMPUS</a:t>
            </a:r>
          </a:p>
          <a:p>
            <a:pPr marL="337820" algn="r">
              <a:lnSpc>
                <a:spcPct val="100000"/>
              </a:lnSpc>
              <a:spcBef>
                <a:spcPts val="259"/>
              </a:spcBef>
            </a:pP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Johanna </a:t>
            </a:r>
            <a:r>
              <a:rPr lang="nl-NL" sz="1200" spc="-10" dirty="0" smtClean="0">
                <a:solidFill>
                  <a:schemeClr val="tx2"/>
                </a:solidFill>
                <a:latin typeface="+mn-lt"/>
                <a:cs typeface="Arial"/>
              </a:rPr>
              <a:t>Westerdijkplein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75</a:t>
            </a:r>
          </a:p>
          <a:p>
            <a:pPr marL="337820" algn="r">
              <a:lnSpc>
                <a:spcPct val="100000"/>
              </a:lnSpc>
              <a:spcBef>
                <a:spcPts val="259"/>
              </a:spcBef>
            </a:pP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2521 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EN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The Hague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7" name="object 12"/>
          <p:cNvSpPr txBox="1"/>
          <p:nvPr userDrawn="1"/>
        </p:nvSpPr>
        <p:spPr>
          <a:xfrm>
            <a:off x="2413000" y="2206397"/>
            <a:ext cx="2096593" cy="65376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259"/>
              </a:spcBef>
            </a:pPr>
            <a:r>
              <a:rPr lang="nl-NL" sz="1200" b="0" dirty="0" smtClean="0">
                <a:solidFill>
                  <a:schemeClr val="tx2"/>
                </a:solidFill>
                <a:latin typeface="Arial Black"/>
                <a:cs typeface="Arial Black"/>
              </a:rPr>
              <a:t>CAMPUS DELFT</a:t>
            </a:r>
          </a:p>
          <a:p>
            <a:pPr algn="r">
              <a:lnSpc>
                <a:spcPct val="100000"/>
              </a:lnSpc>
              <a:spcBef>
                <a:spcPts val="259"/>
              </a:spcBef>
            </a:pPr>
            <a:r>
              <a:rPr lang="nl-NL" sz="1200" spc="-5" dirty="0" err="1" smtClean="0">
                <a:solidFill>
                  <a:schemeClr val="tx2"/>
                </a:solidFill>
                <a:latin typeface="+mn-lt"/>
                <a:cs typeface="Arial"/>
              </a:rPr>
              <a:t>Rotterdamseweg</a:t>
            </a:r>
            <a:r>
              <a:rPr lang="nl-NL" sz="1200" spc="-10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137</a:t>
            </a:r>
            <a:endParaRPr lang="nl-NL" sz="1200" spc="0" dirty="0" smtClean="0">
              <a:solidFill>
                <a:schemeClr val="tx2"/>
              </a:solidFill>
              <a:latin typeface="+mn-lt"/>
              <a:cs typeface="Arial"/>
            </a:endParaRPr>
          </a:p>
          <a:p>
            <a:pPr algn="r">
              <a:lnSpc>
                <a:spcPct val="100000"/>
              </a:lnSpc>
              <a:spcBef>
                <a:spcPts val="259"/>
              </a:spcBef>
            </a:pP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2628 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AL</a:t>
            </a:r>
            <a:r>
              <a:rPr lang="nl-NL" sz="1200" spc="-204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Delft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8" name="object 13"/>
          <p:cNvSpPr txBox="1"/>
          <p:nvPr userDrawn="1"/>
        </p:nvSpPr>
        <p:spPr>
          <a:xfrm>
            <a:off x="1168401" y="3425718"/>
            <a:ext cx="3340846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b="0" spc="-10" dirty="0" smtClean="0">
                <a:solidFill>
                  <a:schemeClr val="tx2"/>
                </a:solidFill>
                <a:latin typeface="Arial Black"/>
                <a:cs typeface="Arial Black"/>
              </a:rPr>
              <a:t>ZUIDERPARK SPORTS</a:t>
            </a:r>
            <a:r>
              <a:rPr lang="nl-NL" sz="1200" b="0" spc="-10" baseline="0" dirty="0" smtClean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lang="nl-NL" sz="1200" b="0" spc="-10" dirty="0" smtClean="0">
                <a:solidFill>
                  <a:schemeClr val="tx2"/>
                </a:solidFill>
                <a:latin typeface="Arial Black"/>
                <a:cs typeface="Arial Black"/>
              </a:rPr>
              <a:t>CAMPUS</a:t>
            </a:r>
            <a:endParaRPr lang="nl-NL" sz="1200" b="0" dirty="0" smtClean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Meester P. </a:t>
            </a:r>
            <a:r>
              <a:rPr lang="nl-NL" sz="1200" dirty="0" err="1" smtClean="0">
                <a:solidFill>
                  <a:schemeClr val="tx2"/>
                </a:solidFill>
                <a:latin typeface="+mn-lt"/>
                <a:cs typeface="Arial"/>
              </a:rPr>
              <a:t>Droogleever</a:t>
            </a:r>
            <a:r>
              <a:rPr lang="nl-NL" sz="1200" baseline="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Fortuynweg 22</a:t>
            </a: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2533 SR The Hague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" name="object 14"/>
          <p:cNvSpPr txBox="1"/>
          <p:nvPr userDrawn="1"/>
        </p:nvSpPr>
        <p:spPr>
          <a:xfrm>
            <a:off x="2316144" y="4645037"/>
            <a:ext cx="2193290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b="1" dirty="0" smtClean="0">
                <a:solidFill>
                  <a:schemeClr val="tx2"/>
                </a:solidFill>
                <a:latin typeface="Arial Black"/>
                <a:cs typeface="Arial Black"/>
              </a:rPr>
              <a:t>CAMPUS </a:t>
            </a:r>
            <a:r>
              <a:rPr lang="nl-NL" sz="1200" b="1" spc="-5" dirty="0" smtClean="0">
                <a:solidFill>
                  <a:schemeClr val="tx2"/>
                </a:solidFill>
                <a:latin typeface="Arial Black"/>
                <a:cs typeface="Arial Black"/>
              </a:rPr>
              <a:t>ZOETERMEER</a:t>
            </a:r>
            <a:endParaRPr lang="nl-NL" sz="1200" b="1" spc="0" dirty="0" smtClean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 err="1" smtClean="0">
                <a:solidFill>
                  <a:schemeClr val="tx2"/>
                </a:solidFill>
                <a:latin typeface="+mn-lt"/>
                <a:cs typeface="Arial"/>
              </a:rPr>
              <a:t>Bleiswijkseweg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 37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2712 BP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Zoetermeer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000" y="3043536"/>
            <a:ext cx="3510000" cy="124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6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ets-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3" name="Afbeelding 2" descr="lets-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4" name="Afbeelding 3" descr="lets-3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5" name="Afbeelding 4" descr="lets-4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54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367" y="1366839"/>
            <a:ext cx="5511800" cy="4408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3367" y="1366839"/>
            <a:ext cx="5513917" cy="4408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1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425940" y="1194832"/>
            <a:ext cx="7114540" cy="451406"/>
          </a:xfrm>
          <a:prstGeom prst="rect">
            <a:avLst/>
          </a:prstGeom>
        </p:spPr>
        <p:txBody>
          <a:bodyPr vert="horz" wrap="square" lIns="0" tIns="40640" rIns="0" bIns="0" rtlCol="0" anchor="b">
            <a:spAutoFit/>
          </a:bodyPr>
          <a:lstStyle/>
          <a:p>
            <a:pPr marL="12700" marR="5080" lvl="0" indent="0" fontAlgn="auto">
              <a:lnSpc>
                <a:spcPts val="322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25940" y="2070299"/>
            <a:ext cx="7114540" cy="3985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1424" y="6597352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AB90E8CF-965F-5A42-8080-8C03999F4901}" type="datetime1">
              <a:rPr lang="en-US" smtClean="0"/>
              <a:t>1/14/2020</a:t>
            </a:fld>
            <a:endParaRPr lang="en-GB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1424" y="6405099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 algn="l">
              <a:lnSpc>
                <a:spcPts val="1535"/>
              </a:lnSpc>
            </a:pPr>
            <a:r>
              <a:rPr lang="en-US" dirty="0" smtClean="0"/>
              <a:t>short title presentation - customize via footnote</a:t>
            </a:r>
            <a:endParaRPr lang="en-US" dirty="0"/>
          </a:p>
        </p:txBody>
      </p:sp>
      <p:sp>
        <p:nvSpPr>
          <p:cNvPr id="11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rgbClr val="9EA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3352" y="6418136"/>
            <a:ext cx="574829" cy="179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5733256"/>
            <a:ext cx="2880000" cy="102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8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8" r:id="rId4"/>
    <p:sldLayoutId id="2147483659" r:id="rId5"/>
    <p:sldLayoutId id="2147483660" r:id="rId6"/>
    <p:sldLayoutId id="2147483663" r:id="rId7"/>
    <p:sldLayoutId id="2147483664" r:id="rId8"/>
    <p:sldLayoutId id="2147483665" r:id="rId9"/>
    <p:sldLayoutId id="2147483651" r:id="rId10"/>
    <p:sldLayoutId id="2147483656" r:id="rId11"/>
    <p:sldLayoutId id="2147483655" r:id="rId12"/>
    <p:sldLayoutId id="2147483667" r:id="rId13"/>
    <p:sldLayoutId id="2147483666" r:id="rId14"/>
    <p:sldLayoutId id="2147483669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nl-NL" sz="2800" b="1" i="0" u="none" strike="noStrike" kern="0" cap="none" spc="0" normalizeH="0" baseline="0" smtClean="0">
          <a:ln>
            <a:noFill/>
          </a:ln>
          <a:solidFill>
            <a:schemeClr val="accent1"/>
          </a:solidFill>
          <a:effectLst/>
          <a:uLnTx/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536575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809625" indent="-27305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073150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344613" indent="-271463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_swndo2778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Tijdelijke aanduiding voor afbeelding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08BBF5-CD40-4A16-8903-8DF4B09199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0" name="Titel 2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Workshop </a:t>
            </a:r>
            <a:r>
              <a:rPr lang="nl-NL" dirty="0" err="1" smtClean="0"/>
              <a:t>onderzoeksMethode</a:t>
            </a:r>
            <a:endParaRPr lang="nl-NL" dirty="0"/>
          </a:p>
        </p:txBody>
      </p:sp>
      <p:sp>
        <p:nvSpPr>
          <p:cNvPr id="31" name="Ondertitel 3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61E422D-6F58-4DFE-B09A-977A670799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22539" y="2060848"/>
            <a:ext cx="2159000" cy="1408066"/>
          </a:xfrm>
        </p:spPr>
        <p:txBody>
          <a:bodyPr/>
          <a:lstStyle/>
          <a:p>
            <a:r>
              <a:rPr lang="nl-NL" dirty="0" smtClean="0"/>
              <a:t>Lottie Kuijt</a:t>
            </a:r>
          </a:p>
          <a:p>
            <a:r>
              <a:rPr lang="nl-NL" dirty="0" smtClean="0"/>
              <a:t>Marjolein Jansen</a:t>
            </a:r>
          </a:p>
          <a:p>
            <a:r>
              <a:rPr lang="nl-NL" dirty="0" smtClean="0"/>
              <a:t>Peter Renden</a:t>
            </a:r>
          </a:p>
          <a:p>
            <a:r>
              <a:rPr lang="nl-NL" dirty="0" smtClean="0"/>
              <a:t>Jeroen Dikken</a:t>
            </a:r>
          </a:p>
          <a:p>
            <a:r>
              <a:rPr lang="nl-NL" dirty="0" err="1" smtClean="0"/>
              <a:t>Lando</a:t>
            </a:r>
            <a:r>
              <a:rPr lang="nl-NL" dirty="0" smtClean="0"/>
              <a:t> Koppes</a:t>
            </a:r>
          </a:p>
          <a:p>
            <a:r>
              <a:rPr lang="nl-NL" dirty="0" smtClean="0"/>
              <a:t>Wim Janssen</a:t>
            </a:r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F43F662-A34D-4B2E-B273-EB28CE016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Week 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558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Lesdoelen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5560" y="1646238"/>
            <a:ext cx="8784976" cy="440991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nl-NL" dirty="0" smtClean="0"/>
          </a:p>
          <a:p>
            <a:pPr>
              <a:defRPr/>
            </a:pPr>
            <a:r>
              <a:rPr lang="nl-NL" dirty="0" smtClean="0"/>
              <a:t>Op basis van je onderzoeksvraag onderbouwd een keuze maken voor het </a:t>
            </a:r>
            <a:r>
              <a:rPr lang="nl-NL" b="1" dirty="0" smtClean="0"/>
              <a:t>onderzoeksdesign</a:t>
            </a:r>
            <a:r>
              <a:rPr lang="nl-NL" dirty="0" smtClean="0"/>
              <a:t>: kwalitatief, kwantitatief, mixed </a:t>
            </a:r>
            <a:r>
              <a:rPr lang="nl-NL" dirty="0" err="1" smtClean="0"/>
              <a:t>method</a:t>
            </a:r>
            <a:endParaRPr lang="nl-NL" dirty="0" smtClean="0"/>
          </a:p>
          <a:p>
            <a:pPr>
              <a:defRPr/>
            </a:pPr>
            <a:r>
              <a:rPr lang="nl-NL" dirty="0" smtClean="0"/>
              <a:t>De populatie, </a:t>
            </a:r>
            <a:r>
              <a:rPr lang="nl-NL" b="1" dirty="0" smtClean="0"/>
              <a:t>steekproef</a:t>
            </a:r>
            <a:r>
              <a:rPr lang="nl-NL" dirty="0" smtClean="0"/>
              <a:t> en in- en exclusiecriteria beschrijven</a:t>
            </a:r>
          </a:p>
          <a:p>
            <a:pPr>
              <a:defRPr/>
            </a:pPr>
            <a:r>
              <a:rPr lang="nl-NL" dirty="0" smtClean="0"/>
              <a:t>Op basis van vraag- en doelstelling en gekozen onderzoeksdesign een keuze maken voor </a:t>
            </a:r>
            <a:r>
              <a:rPr lang="nl-NL" b="1" dirty="0" smtClean="0"/>
              <a:t>dataverzamelingsmethode(n)</a:t>
            </a:r>
          </a:p>
          <a:p>
            <a:pPr>
              <a:defRPr/>
            </a:pPr>
            <a:r>
              <a:rPr lang="nl-NL" dirty="0" smtClean="0"/>
              <a:t>De </a:t>
            </a:r>
            <a:r>
              <a:rPr lang="nl-NL" b="1" dirty="0" smtClean="0"/>
              <a:t>data-analyse</a:t>
            </a:r>
            <a:r>
              <a:rPr lang="nl-NL" dirty="0" smtClean="0"/>
              <a:t> </a:t>
            </a:r>
            <a:r>
              <a:rPr lang="nl-NL" dirty="0"/>
              <a:t>beschrijven, </a:t>
            </a:r>
            <a:r>
              <a:rPr lang="nl-NL" dirty="0" smtClean="0"/>
              <a:t>die past bij de dataverzameling en antwoord geeft op de onderzoeksvraag.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21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3552" y="2996952"/>
            <a:ext cx="3960440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en-US" altLang="en-US" smtClean="0"/>
              <a:t>Projectvoorstel </a:t>
            </a:r>
            <a:endParaRPr lang="nl-NL" altLang="en-US" smtClean="0"/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r>
              <a:rPr lang="en-US" altLang="nl-NL" dirty="0" err="1" smtClean="0"/>
              <a:t>Inleiding</a:t>
            </a:r>
            <a:r>
              <a:rPr lang="en-US" altLang="nl-NL" dirty="0" smtClean="0"/>
              <a:t> </a:t>
            </a:r>
            <a:r>
              <a:rPr lang="en-US" altLang="nl-NL" dirty="0" err="1"/>
              <a:t>p</a:t>
            </a:r>
            <a:r>
              <a:rPr lang="en-US" altLang="nl-NL" dirty="0" err="1" smtClean="0"/>
              <a:t>robleemanalyse</a:t>
            </a:r>
            <a:endParaRPr lang="en-US" altLang="nl-NL" dirty="0" smtClean="0"/>
          </a:p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r>
              <a:rPr lang="en-US" altLang="nl-NL" dirty="0" err="1" smtClean="0"/>
              <a:t>Onderzoeksvraag</a:t>
            </a:r>
            <a:endParaRPr lang="en-US" altLang="nl-NL" dirty="0" smtClean="0"/>
          </a:p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r>
              <a:rPr lang="en-US" altLang="nl-NL" dirty="0" err="1" smtClean="0"/>
              <a:t>Doelstelling</a:t>
            </a:r>
            <a:r>
              <a:rPr lang="en-US" altLang="nl-NL" dirty="0" smtClean="0"/>
              <a:t> </a:t>
            </a:r>
          </a:p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r>
              <a:rPr lang="en-US" altLang="nl-NL" dirty="0" err="1" smtClean="0"/>
              <a:t>Methode</a:t>
            </a:r>
            <a:r>
              <a:rPr lang="en-US" altLang="nl-NL" dirty="0" smtClean="0"/>
              <a:t>: </a:t>
            </a:r>
          </a:p>
          <a:p>
            <a:pPr lvl="1">
              <a:defRPr/>
            </a:pPr>
            <a:r>
              <a:rPr lang="en-US" altLang="nl-NL" dirty="0" smtClean="0"/>
              <a:t>Design </a:t>
            </a:r>
          </a:p>
          <a:p>
            <a:pPr lvl="1">
              <a:defRPr/>
            </a:pPr>
            <a:r>
              <a:rPr lang="en-US" altLang="nl-NL" dirty="0" err="1" smtClean="0"/>
              <a:t>Populatie</a:t>
            </a:r>
            <a:r>
              <a:rPr lang="en-US" altLang="nl-NL" dirty="0" smtClean="0"/>
              <a:t>  / </a:t>
            </a:r>
            <a:r>
              <a:rPr lang="en-US" altLang="nl-NL" dirty="0" err="1" smtClean="0"/>
              <a:t>respondenten</a:t>
            </a:r>
            <a:endParaRPr lang="en-US" altLang="nl-NL" dirty="0" smtClean="0"/>
          </a:p>
          <a:p>
            <a:pPr lvl="1">
              <a:defRPr/>
            </a:pPr>
            <a:r>
              <a:rPr lang="nl-NL" altLang="nl-NL" dirty="0" smtClean="0"/>
              <a:t>Dataverzameling</a:t>
            </a:r>
          </a:p>
          <a:p>
            <a:pPr lvl="1">
              <a:defRPr/>
            </a:pPr>
            <a:r>
              <a:rPr lang="nl-NL" altLang="nl-NL" dirty="0" smtClean="0"/>
              <a:t>Data-analyse</a:t>
            </a:r>
            <a:endParaRPr lang="en-US" altLang="nl-NL" dirty="0"/>
          </a:p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r>
              <a:rPr lang="en-US" altLang="nl-NL" dirty="0" err="1" smtClean="0"/>
              <a:t>Referenties</a:t>
            </a:r>
            <a:r>
              <a:rPr lang="en-US" altLang="nl-NL" dirty="0" smtClean="0"/>
              <a:t> </a:t>
            </a:r>
          </a:p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r>
              <a:rPr lang="en-US" altLang="nl-NL" dirty="0" err="1" smtClean="0"/>
              <a:t>Tijdsplanning</a:t>
            </a:r>
            <a:r>
              <a:rPr lang="en-US" altLang="nl-NL" dirty="0" smtClean="0"/>
              <a:t> </a:t>
            </a:r>
          </a:p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endParaRPr lang="en-US" altLang="nl-NL" dirty="0"/>
          </a:p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endParaRPr lang="en-US" altLang="nl-NL" dirty="0" smtClean="0"/>
          </a:p>
          <a:p>
            <a:pPr marL="57150" indent="0">
              <a:buNone/>
              <a:defRPr/>
            </a:pPr>
            <a:r>
              <a:rPr lang="en-US" altLang="nl-NL" dirty="0" err="1" smtClean="0"/>
              <a:t>Zie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beoordelingsformulier</a:t>
            </a:r>
            <a:r>
              <a:rPr lang="en-US" altLang="nl-NL" dirty="0" smtClean="0"/>
              <a:t> </a:t>
            </a:r>
            <a:endParaRPr lang="en-US" altLang="nl-NL" dirty="0"/>
          </a:p>
        </p:txBody>
      </p:sp>
    </p:spTree>
    <p:extLst>
      <p:ext uri="{BB962C8B-B14F-4D97-AF65-F5344CB8AC3E}">
        <p14:creationId xmlns:p14="http://schemas.microsoft.com/office/powerpoint/2010/main" val="243853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en-US" altLang="en-US" smtClean="0"/>
              <a:t>Leeractiviteiten </a:t>
            </a:r>
            <a:endParaRPr lang="nl-NL" altLang="en-US" smtClean="0"/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>
          <a:xfrm>
            <a:off x="2135560" y="1916832"/>
            <a:ext cx="9217024" cy="4139321"/>
          </a:xfrm>
        </p:spPr>
        <p:txBody>
          <a:bodyPr>
            <a:normAutofit/>
          </a:bodyPr>
          <a:lstStyle/>
          <a:p>
            <a:pPr marL="400050">
              <a:defRPr/>
            </a:pPr>
            <a:r>
              <a:rPr lang="nl-NL" altLang="nl-NL" sz="2400" dirty="0" smtClean="0"/>
              <a:t>Design t/m data-analyse</a:t>
            </a:r>
          </a:p>
          <a:p>
            <a:pPr marL="457200" lvl="1" indent="0">
              <a:buNone/>
              <a:defRPr/>
            </a:pPr>
            <a:r>
              <a:rPr lang="nl-NL" altLang="nl-NL" sz="2400" dirty="0" smtClean="0"/>
              <a:t>1. Voorbeeld (de beste schaatser)</a:t>
            </a:r>
          </a:p>
          <a:p>
            <a:pPr marL="492125" indent="-342900">
              <a:defRPr/>
            </a:pPr>
            <a:r>
              <a:rPr lang="nl-NL" altLang="nl-NL" sz="2400" dirty="0" smtClean="0"/>
              <a:t>Pauze</a:t>
            </a:r>
          </a:p>
          <a:p>
            <a:pPr marL="457200" lvl="1" indent="0">
              <a:buNone/>
              <a:defRPr/>
            </a:pPr>
            <a:r>
              <a:rPr lang="nl-NL" altLang="nl-NL" sz="2400" dirty="0" smtClean="0"/>
              <a:t>2. Zelfstandig toepassen kennis </a:t>
            </a:r>
            <a:r>
              <a:rPr lang="nl-NL" altLang="nl-NL" sz="2400" dirty="0" smtClean="0">
                <a:sym typeface="Wingdings" panose="05000000000000000000" pitchFamily="2" charset="2"/>
              </a:rPr>
              <a:t> </a:t>
            </a:r>
            <a:r>
              <a:rPr lang="nl-NL" altLang="nl-NL" sz="2400" dirty="0" smtClean="0"/>
              <a:t>schrijven: individueel /duo’s</a:t>
            </a:r>
          </a:p>
          <a:p>
            <a:pPr marL="457200" indent="-457200">
              <a:defRPr/>
            </a:pPr>
            <a:r>
              <a:rPr lang="nl-NL" altLang="nl-NL" sz="2400" dirty="0" smtClean="0"/>
              <a:t>3. Samenvatting design t/m data-analyse</a:t>
            </a:r>
          </a:p>
          <a:p>
            <a:pPr marL="457200" indent="-457200">
              <a:defRPr/>
            </a:pPr>
            <a:r>
              <a:rPr lang="nl-NL" altLang="nl-NL" sz="2400" dirty="0" smtClean="0"/>
              <a:t>4. Vragen / afsluiting</a:t>
            </a:r>
            <a:endParaRPr lang="en-US" altLang="nl-NL" sz="2400" dirty="0"/>
          </a:p>
          <a:p>
            <a:pPr marL="571500" indent="-514350">
              <a:buFont typeface="Lucida Sans Unicode" panose="020B0602030504020204" pitchFamily="34" charset="0"/>
              <a:buAutoNum type="arabicPeriod"/>
              <a:defRPr/>
            </a:pPr>
            <a:endParaRPr lang="en-US" altLang="nl-NL" sz="2400" dirty="0" smtClean="0"/>
          </a:p>
        </p:txBody>
      </p:sp>
    </p:spTree>
    <p:extLst>
      <p:ext uri="{BB962C8B-B14F-4D97-AF65-F5344CB8AC3E}">
        <p14:creationId xmlns:p14="http://schemas.microsoft.com/office/powerpoint/2010/main" val="417398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703512" y="441806"/>
            <a:ext cx="9433048" cy="1204432"/>
          </a:xfrm>
        </p:spPr>
        <p:txBody>
          <a:bodyPr/>
          <a:lstStyle/>
          <a:p>
            <a:r>
              <a:rPr lang="en-US" altLang="nl-NL" dirty="0" err="1" smtClean="0"/>
              <a:t>Aanleiding</a:t>
            </a:r>
            <a:r>
              <a:rPr lang="en-US" altLang="nl-NL" dirty="0" smtClean="0"/>
              <a:t>: </a:t>
            </a:r>
            <a:br>
              <a:rPr lang="en-US" altLang="nl-NL" dirty="0" smtClean="0"/>
            </a:br>
            <a:r>
              <a:rPr lang="en-US" altLang="nl-NL" dirty="0" err="1" smtClean="0"/>
              <a:t>Discussie</a:t>
            </a:r>
            <a:r>
              <a:rPr lang="en-US" altLang="nl-NL" dirty="0" smtClean="0"/>
              <a:t> over de </a:t>
            </a:r>
            <a:r>
              <a:rPr lang="en-US" altLang="nl-NL" dirty="0" err="1" smtClean="0"/>
              <a:t>uitreiking</a:t>
            </a:r>
            <a:r>
              <a:rPr lang="en-US" altLang="nl-NL" dirty="0" smtClean="0"/>
              <a:t> van de </a:t>
            </a:r>
            <a:r>
              <a:rPr lang="en-US" altLang="nl-NL" dirty="0" err="1" smtClean="0"/>
              <a:t>prijs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sportman</a:t>
            </a:r>
            <a:r>
              <a:rPr lang="en-US" altLang="nl-NL" dirty="0" smtClean="0"/>
              <a:t>, </a:t>
            </a:r>
            <a:r>
              <a:rPr lang="en-US" altLang="nl-NL" dirty="0" err="1" smtClean="0"/>
              <a:t>sportvrouw</a:t>
            </a:r>
            <a:r>
              <a:rPr lang="en-US" altLang="nl-NL" dirty="0" smtClean="0"/>
              <a:t> …. van het jaar.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3512" y="1979083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 smtClean="0">
                <a:solidFill>
                  <a:srgbClr val="213343"/>
                </a:solidFill>
                <a:latin typeface="+mj-lt"/>
              </a:rPr>
              <a:t>Wie is de beste sportman/vrouw van 20..?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948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135560" y="836712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Afbakenen.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135560" y="1628800"/>
            <a:ext cx="8928992" cy="4427353"/>
          </a:xfrm>
        </p:spPr>
        <p:txBody>
          <a:bodyPr>
            <a:noAutofit/>
          </a:bodyPr>
          <a:lstStyle/>
          <a:p>
            <a:r>
              <a:rPr lang="nl-NL" altLang="nl-NL" sz="2400" dirty="0" smtClean="0"/>
              <a:t>Sporten (er zijn vele sporten met allemaal toppers, beste sportmannen/vrouwen)</a:t>
            </a:r>
          </a:p>
          <a:p>
            <a:endParaRPr lang="nl-NL" altLang="nl-NL" sz="2400" dirty="0" smtClean="0"/>
          </a:p>
          <a:p>
            <a:r>
              <a:rPr lang="nl-NL" altLang="nl-NL" sz="2400" dirty="0" smtClean="0"/>
              <a:t>Keuze: </a:t>
            </a:r>
          </a:p>
          <a:p>
            <a:pPr lvl="1"/>
            <a:r>
              <a:rPr lang="nl-NL" altLang="nl-NL" sz="2400" dirty="0" smtClean="0"/>
              <a:t>Schaatsen: langebaanschaatsen.</a:t>
            </a:r>
          </a:p>
          <a:p>
            <a:pPr lvl="1"/>
            <a:r>
              <a:rPr lang="nl-NL" altLang="nl-NL" sz="2400" dirty="0" smtClean="0"/>
              <a:t>Mannen / vrouwen?</a:t>
            </a:r>
          </a:p>
          <a:p>
            <a:endParaRPr lang="nl-NL" altLang="nl-NL" sz="2400" dirty="0" smtClean="0"/>
          </a:p>
          <a:p>
            <a:r>
              <a:rPr lang="nl-NL" altLang="nl-NL" sz="2400" dirty="0" smtClean="0"/>
              <a:t>Voorlopige vraag: Ik wil weten wie de beste Nederlandse schaatser is. </a:t>
            </a:r>
          </a:p>
        </p:txBody>
      </p:sp>
    </p:spTree>
    <p:extLst>
      <p:ext uri="{BB962C8B-B14F-4D97-AF65-F5344CB8AC3E}">
        <p14:creationId xmlns:p14="http://schemas.microsoft.com/office/powerpoint/2010/main" val="320157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874838" y="658708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Keuze design.</a:t>
            </a:r>
          </a:p>
        </p:txBody>
      </p:sp>
      <p:sp>
        <p:nvSpPr>
          <p:cNvPr id="26627" name="Content Placeholder 3"/>
          <p:cNvSpPr>
            <a:spLocks noGrp="1"/>
          </p:cNvSpPr>
          <p:nvPr>
            <p:ph sz="half" idx="2"/>
          </p:nvPr>
        </p:nvSpPr>
        <p:spPr>
          <a:xfrm>
            <a:off x="1874839" y="1366839"/>
            <a:ext cx="8429625" cy="4408487"/>
          </a:xfrm>
        </p:spPr>
        <p:txBody>
          <a:bodyPr/>
          <a:lstStyle/>
          <a:p>
            <a:pPr marL="0" indent="0">
              <a:buNone/>
            </a:pPr>
            <a:endParaRPr lang="nl-NL" altLang="nl-NL" sz="2000" dirty="0"/>
          </a:p>
          <a:p>
            <a:r>
              <a:rPr lang="nl-NL" altLang="nl-NL" sz="2000" dirty="0"/>
              <a:t>Ik wil een uitspraak kunnen doen over wie de beste schaatser is</a:t>
            </a:r>
            <a:r>
              <a:rPr lang="nl-NL" altLang="nl-NL" sz="2000" dirty="0" smtClean="0"/>
              <a:t>.</a:t>
            </a:r>
          </a:p>
          <a:p>
            <a:endParaRPr lang="nl-NL" altLang="nl-NL" sz="2000" dirty="0"/>
          </a:p>
          <a:p>
            <a:r>
              <a:rPr lang="nl-NL" altLang="nl-NL" sz="2000" dirty="0">
                <a:solidFill>
                  <a:srgbClr val="FF0000"/>
                </a:solidFill>
              </a:rPr>
              <a:t>Nu, aller tijden, over seizoen 2016-2017</a:t>
            </a:r>
            <a:r>
              <a:rPr lang="nl-NL" altLang="nl-NL" sz="20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nl-NL" altLang="nl-NL" sz="2000" dirty="0" smtClean="0">
                <a:solidFill>
                  <a:srgbClr val="FF0000"/>
                </a:solidFill>
              </a:rPr>
              <a:t>Volgens wie?</a:t>
            </a:r>
            <a:endParaRPr lang="nl-NL" altLang="nl-NL" sz="2000" dirty="0">
              <a:solidFill>
                <a:srgbClr val="FF0000"/>
              </a:solidFill>
            </a:endParaRPr>
          </a:p>
          <a:p>
            <a:r>
              <a:rPr lang="nl-NL" altLang="nl-NL" sz="2000" dirty="0" smtClean="0">
                <a:solidFill>
                  <a:srgbClr val="FF0000"/>
                </a:solidFill>
              </a:rPr>
              <a:t>Per </a:t>
            </a:r>
            <a:r>
              <a:rPr lang="nl-NL" altLang="nl-NL" sz="2000" dirty="0">
                <a:solidFill>
                  <a:srgbClr val="FF0000"/>
                </a:solidFill>
              </a:rPr>
              <a:t>afstand, alle afstanden, </a:t>
            </a:r>
            <a:r>
              <a:rPr lang="nl-NL" altLang="nl-NL" sz="2000" dirty="0" smtClean="0">
                <a:solidFill>
                  <a:srgbClr val="FF0000"/>
                </a:solidFill>
              </a:rPr>
              <a:t>allround</a:t>
            </a:r>
            <a:r>
              <a:rPr lang="nl-NL" altLang="nl-NL" sz="2000" dirty="0">
                <a:solidFill>
                  <a:srgbClr val="FF0000"/>
                </a:solidFill>
              </a:rPr>
              <a:t>?</a:t>
            </a:r>
          </a:p>
          <a:p>
            <a:endParaRPr lang="nl-NL" altLang="nl-NL" sz="2000" dirty="0"/>
          </a:p>
          <a:p>
            <a:endParaRPr lang="nl-NL" altLang="nl-NL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684610" y="2898617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 smtClean="0">
                <a:solidFill>
                  <a:srgbClr val="213343"/>
                </a:solidFill>
                <a:latin typeface="+mj-lt"/>
              </a:rPr>
              <a:t>Wat wordt hier de onderzoeksvraag?</a:t>
            </a:r>
          </a:p>
        </p:txBody>
      </p:sp>
      <p:sp>
        <p:nvSpPr>
          <p:cNvPr id="4" name="Right Brace 3"/>
          <p:cNvSpPr/>
          <p:nvPr/>
        </p:nvSpPr>
        <p:spPr>
          <a:xfrm>
            <a:off x="6719037" y="2595347"/>
            <a:ext cx="792088" cy="128171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394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945368" y="548680"/>
            <a:ext cx="7114540" cy="428835"/>
          </a:xfrm>
        </p:spPr>
        <p:txBody>
          <a:bodyPr/>
          <a:lstStyle/>
          <a:p>
            <a:r>
              <a:rPr lang="en-US" altLang="en-US" dirty="0" err="1" smtClean="0"/>
              <a:t>Opdracht</a:t>
            </a:r>
            <a:r>
              <a:rPr lang="en-US" altLang="en-US" dirty="0" smtClean="0"/>
              <a:t>: Design	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415480" y="1124744"/>
            <a:ext cx="9577064" cy="48763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b="1" dirty="0" err="1" smtClean="0"/>
              <a:t>Bespreek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welk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onderzoeksdesign</a:t>
            </a:r>
            <a:r>
              <a:rPr lang="en-US" altLang="en-US" b="1" dirty="0" smtClean="0"/>
              <a:t> (</a:t>
            </a:r>
            <a:r>
              <a:rPr lang="en-US" altLang="en-US" b="1" dirty="0" err="1" smtClean="0"/>
              <a:t>kwalitatief</a:t>
            </a:r>
            <a:r>
              <a:rPr lang="en-US" altLang="en-US" b="1" dirty="0" smtClean="0"/>
              <a:t>/</a:t>
            </a:r>
            <a:r>
              <a:rPr lang="en-US" altLang="en-US" b="1" dirty="0" err="1" smtClean="0"/>
              <a:t>kwantitatief</a:t>
            </a:r>
            <a:r>
              <a:rPr lang="en-US" altLang="en-US" b="1" dirty="0" smtClean="0"/>
              <a:t>) </a:t>
            </a:r>
            <a:r>
              <a:rPr lang="en-US" altLang="en-US" b="1" dirty="0" err="1" smtClean="0"/>
              <a:t>bij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deze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onderzoeksvragen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hoort</a:t>
            </a:r>
            <a:r>
              <a:rPr lang="en-US" altLang="en-US" b="1" dirty="0"/>
              <a:t>:</a:t>
            </a:r>
            <a:endParaRPr lang="en-US" altLang="en-US" b="1" dirty="0" smtClean="0"/>
          </a:p>
          <a:p>
            <a:pPr marL="0" indent="0">
              <a:buNone/>
            </a:pPr>
            <a:endParaRPr lang="en-US" altLang="en-US" sz="1200" dirty="0"/>
          </a:p>
          <a:p>
            <a:pPr marL="0" indent="0">
              <a:buNone/>
            </a:pPr>
            <a:r>
              <a:rPr lang="en-US" altLang="en-US" sz="1800" dirty="0" smtClean="0"/>
              <a:t>1. Wat </a:t>
            </a:r>
            <a:r>
              <a:rPr lang="en-US" altLang="en-US" sz="1800" dirty="0"/>
              <a:t>is </a:t>
            </a:r>
            <a:r>
              <a:rPr lang="en-US" altLang="en-US" sz="1800" dirty="0" err="1"/>
              <a:t>volgens</a:t>
            </a:r>
            <a:r>
              <a:rPr lang="en-US" altLang="en-US" sz="1800" dirty="0"/>
              <a:t> de </a:t>
            </a:r>
            <a:r>
              <a:rPr lang="en-US" altLang="en-US" sz="1800" dirty="0" err="1"/>
              <a:t>verpleegkundigen</a:t>
            </a:r>
            <a:r>
              <a:rPr lang="en-US" altLang="en-US" sz="1800" dirty="0"/>
              <a:t> van de </a:t>
            </a:r>
            <a:r>
              <a:rPr lang="en-US" altLang="en-US" sz="1800" dirty="0" err="1"/>
              <a:t>Forensische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psychiatrische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afdeling</a:t>
            </a:r>
            <a:r>
              <a:rPr lang="en-US" altLang="en-US" sz="1800" dirty="0"/>
              <a:t> van </a:t>
            </a:r>
            <a:r>
              <a:rPr lang="en-US" altLang="en-US" sz="1800" dirty="0" err="1"/>
              <a:t>Palier</a:t>
            </a:r>
            <a:r>
              <a:rPr lang="en-US" altLang="en-US" sz="1800" dirty="0"/>
              <a:t> unit 1, 2 </a:t>
            </a:r>
            <a:r>
              <a:rPr lang="en-US" altLang="en-US" sz="1800" dirty="0" err="1"/>
              <a:t>en</a:t>
            </a:r>
            <a:r>
              <a:rPr lang="en-US" altLang="en-US" sz="1800" dirty="0"/>
              <a:t> 3 </a:t>
            </a:r>
            <a:r>
              <a:rPr lang="en-US" altLang="en-US" sz="1800" dirty="0" err="1"/>
              <a:t>nodig</a:t>
            </a:r>
            <a:r>
              <a:rPr lang="en-US" altLang="en-US" sz="1800" dirty="0"/>
              <a:t> om het </a:t>
            </a:r>
            <a:r>
              <a:rPr lang="en-US" altLang="en-US" sz="1800" dirty="0" err="1"/>
              <a:t>handelen</a:t>
            </a:r>
            <a:r>
              <a:rPr lang="en-US" altLang="en-US" sz="1800" dirty="0"/>
              <a:t> op de </a:t>
            </a:r>
            <a:r>
              <a:rPr lang="en-US" altLang="en-US" sz="1800" dirty="0" err="1"/>
              <a:t>afdeling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gericht</a:t>
            </a:r>
            <a:r>
              <a:rPr lang="en-US" altLang="en-US" sz="1800" dirty="0"/>
              <a:t> op </a:t>
            </a:r>
            <a:r>
              <a:rPr lang="en-US" altLang="en-US" sz="1800" dirty="0" err="1"/>
              <a:t>mondgezondheid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laten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conformeren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aan</a:t>
            </a:r>
            <a:r>
              <a:rPr lang="en-US" altLang="en-US" sz="1800" dirty="0"/>
              <a:t> de </a:t>
            </a:r>
            <a:r>
              <a:rPr lang="en-US" altLang="en-US" sz="1800" dirty="0" smtClean="0"/>
              <a:t>checklist van het </a:t>
            </a:r>
            <a:r>
              <a:rPr lang="en-US" altLang="en-US" sz="1800" dirty="0" err="1" smtClean="0"/>
              <a:t>Landelijk</a:t>
            </a:r>
            <a:r>
              <a:rPr lang="en-US" altLang="en-US" sz="1800" dirty="0" smtClean="0"/>
              <a:t> Platform GGZ?</a:t>
            </a:r>
            <a:endParaRPr lang="en-US" altLang="en-US" sz="1800" dirty="0"/>
          </a:p>
          <a:p>
            <a:pPr marL="0" indent="0">
              <a:buNone/>
            </a:pPr>
            <a:endParaRPr lang="en-US" altLang="en-US" sz="1000" dirty="0"/>
          </a:p>
          <a:p>
            <a:pPr marL="0" indent="0">
              <a:buNone/>
            </a:pPr>
            <a:r>
              <a:rPr lang="en-US" altLang="en-US" sz="1800" dirty="0" smtClean="0"/>
              <a:t>2. In </a:t>
            </a:r>
            <a:r>
              <a:rPr lang="en-US" altLang="en-US" sz="1800" dirty="0" err="1" smtClean="0"/>
              <a:t>welke</a:t>
            </a:r>
            <a:r>
              <a:rPr lang="en-US" altLang="en-US" sz="1800" dirty="0" smtClean="0"/>
              <a:t> mate </a:t>
            </a:r>
            <a:r>
              <a:rPr lang="en-US" altLang="en-US" sz="1800" dirty="0" err="1" smtClean="0"/>
              <a:t>komen</a:t>
            </a:r>
            <a:r>
              <a:rPr lang="en-US" altLang="en-US" sz="1800" dirty="0" smtClean="0"/>
              <a:t> </a:t>
            </a:r>
            <a:r>
              <a:rPr lang="en-US" altLang="en-US" sz="1800" dirty="0"/>
              <a:t>de </a:t>
            </a:r>
            <a:r>
              <a:rPr lang="en-US" altLang="en-US" sz="1800" dirty="0" err="1"/>
              <a:t>bloeddruk</a:t>
            </a:r>
            <a:r>
              <a:rPr lang="en-US" altLang="en-US" sz="1800" dirty="0"/>
              <a:t>- </a:t>
            </a:r>
            <a:r>
              <a:rPr lang="en-US" altLang="en-US" sz="1800" dirty="0" err="1"/>
              <a:t>en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hartfrequentiewaarden</a:t>
            </a:r>
            <a:r>
              <a:rPr lang="en-US" altLang="en-US" sz="1800" dirty="0"/>
              <a:t> van de </a:t>
            </a:r>
            <a:r>
              <a:rPr lang="en-US" altLang="en-US" sz="1800" dirty="0" err="1"/>
              <a:t>Whithings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bloeddrukmeter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zelfstandig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gemeten</a:t>
            </a:r>
            <a:r>
              <a:rPr lang="en-US" altLang="en-US" sz="1800" dirty="0"/>
              <a:t> door NAH/CVA </a:t>
            </a:r>
            <a:r>
              <a:rPr lang="en-US" altLang="en-US" sz="1800" dirty="0" err="1" smtClean="0"/>
              <a:t>patiënten</a:t>
            </a:r>
            <a:r>
              <a:rPr lang="en-US" altLang="en-US" sz="1800" dirty="0"/>
              <a:t>) </a:t>
            </a:r>
            <a:r>
              <a:rPr lang="en-US" altLang="en-US" sz="1800" dirty="0" err="1"/>
              <a:t>overeen</a:t>
            </a:r>
            <a:r>
              <a:rPr lang="en-US" altLang="en-US" sz="1800" dirty="0"/>
              <a:t> met de </a:t>
            </a:r>
            <a:r>
              <a:rPr lang="en-US" altLang="en-US" sz="1800" dirty="0" err="1"/>
              <a:t>bloeddruk</a:t>
            </a:r>
            <a:r>
              <a:rPr lang="en-US" altLang="en-US" sz="1800" dirty="0"/>
              <a:t>- </a:t>
            </a:r>
            <a:r>
              <a:rPr lang="en-US" altLang="en-US" sz="1800" dirty="0" err="1"/>
              <a:t>en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hartfrequentiewaarden</a:t>
            </a:r>
            <a:r>
              <a:rPr lang="en-US" altLang="en-US" sz="1800" dirty="0"/>
              <a:t> van de </a:t>
            </a:r>
            <a:r>
              <a:rPr lang="en-US" altLang="en-US" sz="1800" dirty="0" err="1"/>
              <a:t>reguliere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bloeddrukmeter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gemeten</a:t>
            </a:r>
            <a:r>
              <a:rPr lang="en-US" altLang="en-US" sz="1800" dirty="0"/>
              <a:t> door </a:t>
            </a:r>
            <a:r>
              <a:rPr lang="en-US" altLang="en-US" sz="1800" dirty="0" err="1"/>
              <a:t>verpleegkundigen</a:t>
            </a:r>
            <a:r>
              <a:rPr lang="en-US" altLang="en-US" sz="1800" dirty="0"/>
              <a:t>) van de </a:t>
            </a:r>
            <a:r>
              <a:rPr lang="en-US" altLang="en-US" sz="1800" dirty="0" err="1"/>
              <a:t>afdeling</a:t>
            </a:r>
            <a:r>
              <a:rPr lang="en-US" altLang="en-US" sz="1800" dirty="0"/>
              <a:t> </a:t>
            </a:r>
            <a:r>
              <a:rPr lang="en-US" altLang="en-US" sz="1800" dirty="0" err="1" smtClean="0"/>
              <a:t>Neurologie</a:t>
            </a:r>
            <a:r>
              <a:rPr lang="en-US" altLang="en-US" sz="1800" dirty="0" smtClean="0"/>
              <a:t> van Basalt </a:t>
            </a:r>
            <a:r>
              <a:rPr lang="en-US" altLang="en-US" sz="1800" dirty="0" err="1"/>
              <a:t>Revalidatie</a:t>
            </a:r>
            <a:r>
              <a:rPr lang="en-US" altLang="en-US" sz="1800" dirty="0"/>
              <a:t>?</a:t>
            </a:r>
          </a:p>
          <a:p>
            <a:pPr marL="0" indent="0">
              <a:buNone/>
            </a:pPr>
            <a:endParaRPr lang="en-US" altLang="en-US" sz="1000" dirty="0"/>
          </a:p>
          <a:p>
            <a:pPr marL="0" indent="0">
              <a:buNone/>
            </a:pPr>
            <a:r>
              <a:rPr lang="en-US" altLang="en-US" sz="1800" dirty="0" smtClean="0"/>
              <a:t>3. Op </a:t>
            </a:r>
            <a:r>
              <a:rPr lang="en-US" altLang="en-US" sz="1800" dirty="0" err="1"/>
              <a:t>welke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wijze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kan</a:t>
            </a:r>
            <a:r>
              <a:rPr lang="en-US" altLang="en-US" sz="1800" dirty="0"/>
              <a:t> de </a:t>
            </a:r>
            <a:r>
              <a:rPr lang="en-US" altLang="en-US" sz="1800" dirty="0" err="1"/>
              <a:t>uitvoering</a:t>
            </a:r>
            <a:r>
              <a:rPr lang="en-US" altLang="en-US" sz="1800" dirty="0"/>
              <a:t> van de </a:t>
            </a:r>
            <a:r>
              <a:rPr lang="en-US" altLang="en-US" sz="1800" dirty="0" err="1"/>
              <a:t>pijnmeting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bij</a:t>
            </a:r>
            <a:r>
              <a:rPr lang="en-US" altLang="en-US" sz="1800" dirty="0"/>
              <a:t> de </a:t>
            </a:r>
            <a:r>
              <a:rPr lang="en-US" altLang="en-US" sz="1800" dirty="0" err="1"/>
              <a:t>postoperatieve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oncologische</a:t>
            </a:r>
            <a:r>
              <a:rPr lang="en-US" altLang="en-US" sz="1800" dirty="0"/>
              <a:t> patient </a:t>
            </a:r>
            <a:r>
              <a:rPr lang="en-US" altLang="en-US" sz="1800" dirty="0" err="1"/>
              <a:t>geoptimaliseerd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worden</a:t>
            </a:r>
            <a:r>
              <a:rPr lang="en-US" altLang="en-US" sz="1800" dirty="0"/>
              <a:t> op de </a:t>
            </a:r>
            <a:r>
              <a:rPr lang="en-US" altLang="en-US" sz="1800" dirty="0" err="1"/>
              <a:t>verpleegafdeling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chirurgische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oncologie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binnen</a:t>
            </a:r>
            <a:r>
              <a:rPr lang="en-US" altLang="en-US" sz="1800" dirty="0"/>
              <a:t> het HMC </a:t>
            </a:r>
            <a:r>
              <a:rPr lang="en-US" altLang="en-US" sz="1800" dirty="0" err="1"/>
              <a:t>Antoniushove</a:t>
            </a:r>
            <a:r>
              <a:rPr lang="en-US" altLang="en-US" sz="1800" dirty="0"/>
              <a:t>?</a:t>
            </a:r>
          </a:p>
          <a:p>
            <a:pPr marL="0" indent="0"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999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923091" y="624212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Keuze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88318" y="1628800"/>
            <a:ext cx="4667721" cy="4732337"/>
          </a:xfrm>
        </p:spPr>
        <p:txBody>
          <a:bodyPr/>
          <a:lstStyle/>
          <a:p>
            <a:pPr marL="0" indent="0">
              <a:buNone/>
              <a:defRPr/>
            </a:pPr>
            <a:endParaRPr lang="nl-NL" sz="2400" dirty="0"/>
          </a:p>
          <a:p>
            <a:pPr marL="0" indent="0">
              <a:buNone/>
              <a:defRPr/>
            </a:pPr>
            <a:endParaRPr lang="nl-NL" sz="2400" dirty="0"/>
          </a:p>
          <a:p>
            <a:pPr marL="0" indent="0">
              <a:buNone/>
              <a:defRPr/>
            </a:pPr>
            <a:endParaRPr lang="nl-NL" sz="2400" dirty="0"/>
          </a:p>
          <a:p>
            <a:pPr>
              <a:defRPr/>
            </a:pPr>
            <a:r>
              <a:rPr lang="nl-NL" sz="2400" dirty="0"/>
              <a:t>Ik vraag het aan het </a:t>
            </a:r>
            <a:r>
              <a:rPr lang="nl-NL" sz="2400" dirty="0" smtClean="0"/>
              <a:t>publiek</a:t>
            </a:r>
            <a:endParaRPr lang="nl-NL" sz="2400" dirty="0"/>
          </a:p>
          <a:p>
            <a:pPr>
              <a:defRPr/>
            </a:pPr>
            <a:r>
              <a:rPr lang="nl-NL" sz="2400" dirty="0"/>
              <a:t>Ik organiseer een wedstrijd</a:t>
            </a:r>
          </a:p>
          <a:p>
            <a:pPr>
              <a:defRPr/>
            </a:pPr>
            <a:r>
              <a:rPr lang="nl-NL" sz="2400" dirty="0"/>
              <a:t>Ik </a:t>
            </a:r>
            <a:r>
              <a:rPr lang="nl-NL" sz="2400" dirty="0" smtClean="0"/>
              <a:t>kijk naar </a:t>
            </a:r>
            <a:r>
              <a:rPr lang="nl-NL" sz="2400" dirty="0"/>
              <a:t>de statistieken van de schaatsers</a:t>
            </a:r>
          </a:p>
          <a:p>
            <a:pPr>
              <a:defRPr/>
            </a:pPr>
            <a:endParaRPr lang="nl-NL" dirty="0" smtClean="0"/>
          </a:p>
          <a:p>
            <a:pPr>
              <a:defRPr/>
            </a:pPr>
            <a:endParaRPr lang="nl-NL" dirty="0"/>
          </a:p>
        </p:txBody>
      </p:sp>
      <p:sp>
        <p:nvSpPr>
          <p:cNvPr id="23556" name="Content Placeholder 3"/>
          <p:cNvSpPr>
            <a:spLocks noGrp="1"/>
          </p:cNvSpPr>
          <p:nvPr>
            <p:ph sz="half" idx="2"/>
          </p:nvPr>
        </p:nvSpPr>
        <p:spPr>
          <a:xfrm>
            <a:off x="6141083" y="2492896"/>
            <a:ext cx="4135437" cy="3498850"/>
          </a:xfrm>
        </p:spPr>
        <p:txBody>
          <a:bodyPr/>
          <a:lstStyle/>
          <a:p>
            <a:pPr>
              <a:defRPr/>
            </a:pPr>
            <a:r>
              <a:rPr lang="nl-NL" altLang="nl-NL" dirty="0" smtClean="0"/>
              <a:t>Design</a:t>
            </a:r>
            <a:endParaRPr lang="nl-NL" altLang="nl-NL" sz="2400" dirty="0"/>
          </a:p>
          <a:p>
            <a:pPr>
              <a:defRPr/>
            </a:pPr>
            <a:r>
              <a:rPr lang="nl-NL" altLang="nl-NL" sz="2400" dirty="0"/>
              <a:t>?</a:t>
            </a:r>
          </a:p>
          <a:p>
            <a:pPr>
              <a:defRPr/>
            </a:pPr>
            <a:r>
              <a:rPr lang="nl-NL" altLang="nl-NL" sz="2400" dirty="0" smtClean="0"/>
              <a:t>?</a:t>
            </a:r>
            <a:endParaRPr lang="nl-NL" altLang="nl-NL" sz="2400" dirty="0"/>
          </a:p>
          <a:p>
            <a:pPr>
              <a:defRPr/>
            </a:pPr>
            <a:r>
              <a:rPr lang="nl-NL" altLang="nl-NL" sz="2400" dirty="0" smtClean="0"/>
              <a:t>?</a:t>
            </a:r>
            <a:endParaRPr lang="nl-NL" altLang="nl-NL" sz="2400" dirty="0"/>
          </a:p>
          <a:p>
            <a:pPr marL="0" indent="0">
              <a:buNone/>
              <a:defRPr/>
            </a:pPr>
            <a:endParaRPr lang="nl-NL" altLang="nl-NL" dirty="0"/>
          </a:p>
          <a:p>
            <a:pPr>
              <a:defRPr/>
            </a:pPr>
            <a:endParaRPr lang="nl-NL" altLang="nl-NL" dirty="0" smtClean="0"/>
          </a:p>
        </p:txBody>
      </p:sp>
      <p:sp>
        <p:nvSpPr>
          <p:cNvPr id="27653" name="TextBox 3"/>
          <p:cNvSpPr txBox="1">
            <a:spLocks noChangeArrowheads="1"/>
          </p:cNvSpPr>
          <p:nvPr/>
        </p:nvSpPr>
        <p:spPr bwMode="auto">
          <a:xfrm>
            <a:off x="1882774" y="1281113"/>
            <a:ext cx="91097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nl-NL" sz="2400" dirty="0"/>
              <a:t>Onderzoeksvraag nader formuleren:</a:t>
            </a:r>
            <a:endParaRPr lang="nl-NL" altLang="nl-NL" dirty="0"/>
          </a:p>
          <a:p>
            <a:r>
              <a:rPr lang="nl-NL" altLang="nl-NL" sz="2400" dirty="0"/>
              <a:t>Wie is de beste mannelijke schaatser in Nederland in het seizoen…….</a:t>
            </a:r>
          </a:p>
          <a:p>
            <a:endParaRPr lang="nl-NL" altLang="nl-NL" sz="2400" dirty="0"/>
          </a:p>
        </p:txBody>
      </p:sp>
    </p:spTree>
    <p:extLst>
      <p:ext uri="{BB962C8B-B14F-4D97-AF65-F5344CB8AC3E}">
        <p14:creationId xmlns:p14="http://schemas.microsoft.com/office/powerpoint/2010/main" val="106380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155190" y="423030"/>
            <a:ext cx="9341410" cy="577979"/>
          </a:xfrm>
        </p:spPr>
        <p:txBody>
          <a:bodyPr/>
          <a:lstStyle/>
          <a:p>
            <a:r>
              <a:rPr lang="nl-NL" altLang="nl-NL" dirty="0" smtClean="0"/>
              <a:t>Populatie, participanten, respondenten </a:t>
            </a:r>
            <a:endParaRPr lang="en-US" altLang="nl-NL" dirty="0" smtClean="0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1946275" y="1147411"/>
            <a:ext cx="3781748" cy="3932241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endParaRPr lang="en-US" altLang="nl-NL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3203576" y="1455739"/>
            <a:ext cx="1152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nl-NL" altLang="nl-NL" sz="1800" dirty="0">
                <a:solidFill>
                  <a:schemeClr val="tx1"/>
                </a:solidFill>
                <a:latin typeface="Calibri" panose="020F0502020204030204" pitchFamily="34" charset="0"/>
              </a:rPr>
              <a:t>Populatie</a:t>
            </a:r>
            <a:endParaRPr kumimoji="0" lang="en-US" altLang="nl-NL" sz="1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2046698" y="2428637"/>
            <a:ext cx="3129735" cy="2503118"/>
          </a:xfrm>
          <a:prstGeom prst="ellipse">
            <a:avLst/>
          </a:prstGeom>
          <a:solidFill>
            <a:srgbClr val="00B0F0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endParaRPr lang="en-US" altLang="nl-NL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318" name="TextBox 6"/>
          <p:cNvSpPr txBox="1">
            <a:spLocks noChangeArrowheads="1"/>
          </p:cNvSpPr>
          <p:nvPr/>
        </p:nvSpPr>
        <p:spPr bwMode="auto">
          <a:xfrm>
            <a:off x="2852379" y="2817199"/>
            <a:ext cx="3985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nl-NL" altLang="nl-NL" sz="1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Steekproef</a:t>
            </a:r>
            <a:endParaRPr kumimoji="0" lang="en-US" altLang="nl-NL" sz="1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Straight Arrow Connector 10"/>
          <p:cNvCxnSpPr>
            <a:endCxn id="13316" idx="3"/>
          </p:cNvCxnSpPr>
          <p:nvPr/>
        </p:nvCxnSpPr>
        <p:spPr bwMode="auto">
          <a:xfrm flipH="1">
            <a:off x="4356101" y="1401532"/>
            <a:ext cx="1806574" cy="239151"/>
          </a:xfrm>
          <a:prstGeom prst="straightConnector1">
            <a:avLst/>
          </a:prstGeom>
          <a:ln w="28575">
            <a:solidFill>
              <a:schemeClr val="accent4"/>
            </a:solidFill>
            <a:headEnd type="arrow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20" name="TextBox 13"/>
          <p:cNvSpPr txBox="1">
            <a:spLocks noChangeArrowheads="1"/>
          </p:cNvSpPr>
          <p:nvPr/>
        </p:nvSpPr>
        <p:spPr bwMode="auto">
          <a:xfrm>
            <a:off x="2085975" y="6183314"/>
            <a:ext cx="2520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nl-NL" altLang="nl-NL" sz="1800">
                <a:solidFill>
                  <a:schemeClr val="tx1"/>
                </a:solidFill>
                <a:latin typeface="Calibri" panose="020F0502020204030204" pitchFamily="34" charset="0"/>
              </a:rPr>
              <a:t>    </a:t>
            </a:r>
            <a:endParaRPr kumimoji="0" lang="en-US" altLang="nl-NL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 flipV="1">
            <a:off x="4061950" y="3015636"/>
            <a:ext cx="2034051" cy="200985"/>
          </a:xfrm>
          <a:prstGeom prst="straightConnector1">
            <a:avLst/>
          </a:prstGeom>
          <a:ln w="28575">
            <a:solidFill>
              <a:schemeClr val="accent4"/>
            </a:solidFill>
            <a:headEnd type="arrow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22" name="Oval 16"/>
          <p:cNvSpPr>
            <a:spLocks noChangeArrowheads="1"/>
          </p:cNvSpPr>
          <p:nvPr/>
        </p:nvSpPr>
        <p:spPr bwMode="auto">
          <a:xfrm>
            <a:off x="2353743" y="3785360"/>
            <a:ext cx="1911348" cy="1087089"/>
          </a:xfrm>
          <a:prstGeom prst="ellipse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endParaRPr lang="en-US" altLang="nl-NL" sz="14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323" name="TextBox 17"/>
          <p:cNvSpPr txBox="1">
            <a:spLocks noChangeArrowheads="1"/>
          </p:cNvSpPr>
          <p:nvPr/>
        </p:nvSpPr>
        <p:spPr bwMode="auto">
          <a:xfrm>
            <a:off x="2614613" y="4136133"/>
            <a:ext cx="2230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nl-NL" altLang="nl-NL" sz="1800" dirty="0">
                <a:solidFill>
                  <a:schemeClr val="tx1"/>
                </a:solidFill>
                <a:latin typeface="Calibri" panose="020F0502020204030204" pitchFamily="34" charset="0"/>
              </a:rPr>
              <a:t>respondenten</a:t>
            </a:r>
            <a:endParaRPr kumimoji="0" lang="en-US" altLang="nl-NL" sz="1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061950" y="4320283"/>
            <a:ext cx="2100725" cy="371399"/>
          </a:xfrm>
          <a:prstGeom prst="straightConnector1">
            <a:avLst/>
          </a:prstGeom>
          <a:ln w="28575">
            <a:solidFill>
              <a:schemeClr val="accent4"/>
            </a:solidFill>
            <a:headEnd type="arrow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25" name="Rectangle 6"/>
          <p:cNvSpPr>
            <a:spLocks noChangeArrowheads="1"/>
          </p:cNvSpPr>
          <p:nvPr/>
        </p:nvSpPr>
        <p:spPr bwMode="auto">
          <a:xfrm>
            <a:off x="6096001" y="1179946"/>
            <a:ext cx="5616623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nl-NL" sz="2000" u="sng" dirty="0" err="1"/>
              <a:t>Populatie</a:t>
            </a:r>
            <a:r>
              <a:rPr lang="en-US" altLang="nl-NL" sz="2000" u="sng" dirty="0"/>
              <a:t>:</a:t>
            </a:r>
            <a:r>
              <a:rPr lang="en-US" altLang="nl-NL" sz="2000" dirty="0"/>
              <a:t> De </a:t>
            </a:r>
            <a:r>
              <a:rPr lang="en-US" altLang="nl-NL" sz="2000" dirty="0" err="1"/>
              <a:t>groep</a:t>
            </a:r>
            <a:r>
              <a:rPr lang="en-US" altLang="nl-NL" sz="2000" dirty="0"/>
              <a:t> (</a:t>
            </a:r>
            <a:r>
              <a:rPr lang="en-US" altLang="nl-NL" sz="2000" dirty="0" err="1"/>
              <a:t>personen</a:t>
            </a:r>
            <a:r>
              <a:rPr lang="en-US" altLang="nl-NL" sz="2000" dirty="0"/>
              <a:t>) die </a:t>
            </a:r>
            <a:r>
              <a:rPr lang="en-US" altLang="nl-NL" sz="2000" dirty="0" err="1" smtClean="0"/>
              <a:t>voldoet</a:t>
            </a:r>
            <a:r>
              <a:rPr lang="en-US" altLang="nl-NL" sz="2000" dirty="0" smtClean="0"/>
              <a:t> </a:t>
            </a:r>
            <a:r>
              <a:rPr lang="en-US" altLang="nl-NL" sz="2000" dirty="0" err="1"/>
              <a:t>aan</a:t>
            </a:r>
            <a:r>
              <a:rPr lang="en-US" altLang="nl-NL" sz="2000" dirty="0"/>
              <a:t> </a:t>
            </a:r>
            <a:r>
              <a:rPr lang="en-US" altLang="nl-NL" sz="2000" dirty="0" err="1"/>
              <a:t>omschreven</a:t>
            </a:r>
            <a:r>
              <a:rPr lang="en-US" altLang="nl-NL" sz="2000" dirty="0"/>
              <a:t> </a:t>
            </a:r>
            <a:r>
              <a:rPr lang="en-US" altLang="nl-NL" sz="2000" dirty="0" err="1"/>
              <a:t>kenmerken</a:t>
            </a:r>
            <a:r>
              <a:rPr lang="en-US" altLang="nl-NL" sz="2000" dirty="0"/>
              <a:t>. </a:t>
            </a:r>
            <a:r>
              <a:rPr lang="en-US" altLang="nl-NL" sz="2000" dirty="0" err="1"/>
              <a:t>Dit</a:t>
            </a:r>
            <a:r>
              <a:rPr lang="en-US" altLang="nl-NL" sz="2000" dirty="0"/>
              <a:t> is de </a:t>
            </a:r>
            <a:r>
              <a:rPr lang="en-US" altLang="nl-NL" sz="2000" dirty="0" err="1"/>
              <a:t>groep</a:t>
            </a:r>
            <a:r>
              <a:rPr lang="en-US" altLang="nl-NL" sz="2000" dirty="0"/>
              <a:t> </a:t>
            </a:r>
            <a:r>
              <a:rPr lang="en-US" altLang="nl-NL" sz="2000" dirty="0" err="1"/>
              <a:t>voor</a:t>
            </a:r>
            <a:r>
              <a:rPr lang="en-US" altLang="nl-NL" sz="2000" dirty="0"/>
              <a:t> </a:t>
            </a:r>
            <a:r>
              <a:rPr lang="en-US" altLang="nl-NL" sz="2000" dirty="0" err="1" smtClean="0"/>
              <a:t>wie</a:t>
            </a:r>
            <a:r>
              <a:rPr lang="en-US" altLang="nl-NL" sz="2000" dirty="0" smtClean="0"/>
              <a:t> </a:t>
            </a:r>
            <a:r>
              <a:rPr lang="en-US" altLang="nl-NL" sz="2000" dirty="0"/>
              <a:t>je met </a:t>
            </a:r>
            <a:r>
              <a:rPr lang="en-US" altLang="nl-NL" sz="2000" dirty="0" err="1"/>
              <a:t>dit</a:t>
            </a:r>
            <a:r>
              <a:rPr lang="en-US" altLang="nl-NL" sz="2000" dirty="0"/>
              <a:t> </a:t>
            </a:r>
            <a:r>
              <a:rPr lang="en-US" altLang="nl-NL" sz="2000" dirty="0" err="1"/>
              <a:t>onderzoek</a:t>
            </a:r>
            <a:r>
              <a:rPr lang="en-US" altLang="nl-NL" sz="2000" dirty="0"/>
              <a:t> </a:t>
            </a:r>
            <a:r>
              <a:rPr lang="en-US" altLang="nl-NL" sz="2000" dirty="0" err="1"/>
              <a:t>uitspraken</a:t>
            </a:r>
            <a:r>
              <a:rPr lang="en-US" altLang="nl-NL" sz="2000" dirty="0"/>
              <a:t> wilt </a:t>
            </a:r>
            <a:r>
              <a:rPr lang="en-US" altLang="nl-NL" sz="2000" dirty="0" err="1"/>
              <a:t>doen</a:t>
            </a:r>
            <a:r>
              <a:rPr lang="en-US" altLang="nl-NL" sz="2000" dirty="0"/>
              <a:t>.</a:t>
            </a:r>
          </a:p>
          <a:p>
            <a:r>
              <a:rPr lang="en-US" altLang="nl-NL" sz="2000" dirty="0" err="1"/>
              <a:t>B.v</a:t>
            </a:r>
            <a:r>
              <a:rPr lang="en-US" altLang="nl-NL" sz="2000" dirty="0"/>
              <a:t>. </a:t>
            </a:r>
            <a:r>
              <a:rPr lang="en-US" altLang="nl-NL" sz="2000" dirty="0" smtClean="0"/>
              <a:t>HBO-</a:t>
            </a:r>
            <a:r>
              <a:rPr lang="en-US" altLang="nl-NL" sz="2000" dirty="0" err="1" smtClean="0"/>
              <a:t>verpleegkundigen</a:t>
            </a:r>
            <a:r>
              <a:rPr lang="en-US" altLang="nl-NL" sz="2000" dirty="0" smtClean="0"/>
              <a:t> in de </a:t>
            </a:r>
            <a:r>
              <a:rPr lang="en-US" altLang="nl-NL" sz="2000" dirty="0" err="1" smtClean="0"/>
              <a:t>Nederlandse</a:t>
            </a:r>
            <a:r>
              <a:rPr lang="en-US" altLang="nl-NL" sz="2000" dirty="0" smtClean="0"/>
              <a:t> </a:t>
            </a:r>
            <a:r>
              <a:rPr lang="en-US" altLang="nl-NL" sz="2000" dirty="0" err="1" smtClean="0"/>
              <a:t>beroepsbevolking</a:t>
            </a:r>
            <a:r>
              <a:rPr lang="en-US" altLang="nl-NL" sz="2000" dirty="0" smtClean="0"/>
              <a:t> </a:t>
            </a:r>
            <a:r>
              <a:rPr lang="en-US" altLang="nl-NL" sz="2000" dirty="0" err="1" smtClean="0"/>
              <a:t>werkzaam</a:t>
            </a:r>
            <a:r>
              <a:rPr lang="en-US" altLang="nl-NL" sz="2000" dirty="0" smtClean="0"/>
              <a:t> </a:t>
            </a:r>
            <a:r>
              <a:rPr lang="en-US" altLang="nl-NL" sz="2000" dirty="0" err="1" smtClean="0"/>
              <a:t>als</a:t>
            </a:r>
            <a:r>
              <a:rPr lang="en-US" altLang="nl-NL" sz="2000" dirty="0" smtClean="0"/>
              <a:t> </a:t>
            </a:r>
            <a:r>
              <a:rPr lang="en-US" altLang="nl-NL" sz="2000" dirty="0" err="1" smtClean="0"/>
              <a:t>verpleegkundige</a:t>
            </a:r>
            <a:r>
              <a:rPr lang="en-US" altLang="nl-NL" sz="2000" dirty="0" smtClean="0"/>
              <a:t>.</a:t>
            </a:r>
            <a:endParaRPr lang="en-US" altLang="nl-NL" sz="2000" dirty="0"/>
          </a:p>
          <a:p>
            <a:endParaRPr lang="en-US" altLang="nl-NL" sz="2000" dirty="0"/>
          </a:p>
          <a:p>
            <a:r>
              <a:rPr lang="en-US" altLang="nl-NL" sz="2000" u="sng" dirty="0" err="1" smtClean="0"/>
              <a:t>Steekproef</a:t>
            </a:r>
            <a:r>
              <a:rPr lang="en-US" altLang="nl-NL" sz="2000" u="sng" dirty="0" smtClean="0"/>
              <a:t>:</a:t>
            </a:r>
            <a:r>
              <a:rPr lang="en-US" altLang="nl-NL" sz="2000" dirty="0" smtClean="0"/>
              <a:t> </a:t>
            </a:r>
            <a:r>
              <a:rPr lang="en-US" altLang="nl-NL" sz="2000" dirty="0"/>
              <a:t>De </a:t>
            </a:r>
            <a:r>
              <a:rPr lang="en-US" altLang="nl-NL" sz="2000" dirty="0" err="1"/>
              <a:t>groep</a:t>
            </a:r>
            <a:r>
              <a:rPr lang="en-US" altLang="nl-NL" sz="2000" dirty="0"/>
              <a:t> (</a:t>
            </a:r>
            <a:r>
              <a:rPr lang="en-US" altLang="nl-NL" sz="2000" dirty="0" err="1"/>
              <a:t>personen</a:t>
            </a:r>
            <a:r>
              <a:rPr lang="en-US" altLang="nl-NL" sz="2000" dirty="0"/>
              <a:t>) die </a:t>
            </a:r>
            <a:r>
              <a:rPr lang="en-US" altLang="nl-NL" sz="2000" dirty="0" err="1" smtClean="0"/>
              <a:t>benaderd</a:t>
            </a:r>
            <a:r>
              <a:rPr lang="en-US" altLang="nl-NL" sz="2000" dirty="0" smtClean="0"/>
              <a:t> </a:t>
            </a:r>
            <a:r>
              <a:rPr lang="en-US" altLang="nl-NL" sz="2000" dirty="0" err="1" smtClean="0"/>
              <a:t>wordt</a:t>
            </a:r>
            <a:r>
              <a:rPr lang="en-US" altLang="nl-NL" sz="2000" dirty="0" smtClean="0"/>
              <a:t> met het </a:t>
            </a:r>
            <a:r>
              <a:rPr lang="en-US" altLang="nl-NL" sz="2000" dirty="0" err="1" smtClean="0"/>
              <a:t>verzoek</a:t>
            </a:r>
            <a:r>
              <a:rPr lang="en-US" altLang="nl-NL" sz="2000" dirty="0" smtClean="0"/>
              <a:t> om </a:t>
            </a:r>
            <a:r>
              <a:rPr lang="en-US" altLang="nl-NL" sz="2000" dirty="0" err="1" smtClean="0"/>
              <a:t>deel</a:t>
            </a:r>
            <a:r>
              <a:rPr lang="en-US" altLang="nl-NL" sz="2000" dirty="0" smtClean="0"/>
              <a:t> </a:t>
            </a:r>
            <a:r>
              <a:rPr lang="en-US" altLang="nl-NL" sz="2000" dirty="0" err="1" smtClean="0"/>
              <a:t>te</a:t>
            </a:r>
            <a:r>
              <a:rPr lang="en-US" altLang="nl-NL" sz="2000" dirty="0" smtClean="0"/>
              <a:t> </a:t>
            </a:r>
            <a:r>
              <a:rPr lang="en-US" altLang="nl-NL" sz="2000" dirty="0" err="1" smtClean="0"/>
              <a:t>nemen</a:t>
            </a:r>
            <a:r>
              <a:rPr lang="en-US" altLang="nl-NL" sz="2000" dirty="0" smtClean="0"/>
              <a:t>. </a:t>
            </a:r>
            <a:endParaRPr lang="en-US" altLang="nl-NL" sz="2000" dirty="0"/>
          </a:p>
          <a:p>
            <a:r>
              <a:rPr lang="en-US" altLang="nl-NL" sz="2000" dirty="0" err="1"/>
              <a:t>B.v</a:t>
            </a:r>
            <a:r>
              <a:rPr lang="en-US" altLang="nl-NL" sz="2000" dirty="0"/>
              <a:t>. </a:t>
            </a:r>
            <a:r>
              <a:rPr lang="en-US" altLang="nl-NL" sz="2000" dirty="0" err="1" smtClean="0"/>
              <a:t>alle</a:t>
            </a:r>
            <a:r>
              <a:rPr lang="en-US" altLang="nl-NL" sz="2000" dirty="0" smtClean="0"/>
              <a:t> </a:t>
            </a:r>
            <a:r>
              <a:rPr lang="en-US" altLang="nl-NL" sz="2000" dirty="0" err="1" smtClean="0"/>
              <a:t>Parnassia-medewerkers</a:t>
            </a:r>
            <a:r>
              <a:rPr lang="en-US" altLang="nl-NL" sz="2000" dirty="0" smtClean="0"/>
              <a:t> met </a:t>
            </a:r>
            <a:r>
              <a:rPr lang="en-US" altLang="nl-NL" sz="2000" dirty="0" err="1" smtClean="0"/>
              <a:t>een</a:t>
            </a:r>
            <a:r>
              <a:rPr lang="en-US" altLang="nl-NL" sz="2000" dirty="0" smtClean="0"/>
              <a:t> HBOV-diploma.</a:t>
            </a:r>
            <a:endParaRPr lang="en-US" altLang="nl-NL" sz="2000" dirty="0"/>
          </a:p>
          <a:p>
            <a:endParaRPr lang="en-US" altLang="nl-NL" sz="2000" dirty="0"/>
          </a:p>
          <a:p>
            <a:r>
              <a:rPr lang="en-US" altLang="nl-NL" sz="2000" u="sng" dirty="0" err="1"/>
              <a:t>Respondenten</a:t>
            </a:r>
            <a:r>
              <a:rPr lang="en-US" altLang="nl-NL" sz="2000" u="sng" dirty="0"/>
              <a:t>:</a:t>
            </a:r>
            <a:r>
              <a:rPr lang="en-US" altLang="nl-NL" sz="2000" dirty="0"/>
              <a:t> De </a:t>
            </a:r>
            <a:r>
              <a:rPr lang="en-US" altLang="nl-NL" sz="2000" dirty="0" err="1"/>
              <a:t>groep</a:t>
            </a:r>
            <a:r>
              <a:rPr lang="en-US" altLang="nl-NL" sz="2000" dirty="0"/>
              <a:t> (</a:t>
            </a:r>
            <a:r>
              <a:rPr lang="en-US" altLang="nl-NL" sz="2000" dirty="0" err="1"/>
              <a:t>personen</a:t>
            </a:r>
            <a:r>
              <a:rPr lang="en-US" altLang="nl-NL" sz="2000" dirty="0"/>
              <a:t>) die </a:t>
            </a:r>
            <a:r>
              <a:rPr lang="en-US" altLang="nl-NL" sz="2000" dirty="0" err="1" smtClean="0"/>
              <a:t>informatie</a:t>
            </a:r>
            <a:r>
              <a:rPr lang="en-US" altLang="nl-NL" sz="2000" dirty="0" smtClean="0"/>
              <a:t> </a:t>
            </a:r>
            <a:r>
              <a:rPr lang="en-US" altLang="nl-NL" sz="2000" dirty="0"/>
              <a:t>direct </a:t>
            </a:r>
            <a:r>
              <a:rPr lang="en-US" altLang="nl-NL" sz="2000" dirty="0" err="1"/>
              <a:t>aan</a:t>
            </a:r>
            <a:r>
              <a:rPr lang="en-US" altLang="nl-NL" sz="2000" dirty="0"/>
              <a:t> de </a:t>
            </a:r>
            <a:r>
              <a:rPr lang="en-US" altLang="nl-NL" sz="2000" dirty="0" err="1"/>
              <a:t>onderzoekers</a:t>
            </a:r>
            <a:r>
              <a:rPr lang="en-US" altLang="nl-NL" sz="2000" dirty="0"/>
              <a:t> </a:t>
            </a:r>
            <a:r>
              <a:rPr lang="en-US" altLang="nl-NL" sz="2000" dirty="0" err="1"/>
              <a:t>geven</a:t>
            </a:r>
            <a:r>
              <a:rPr lang="en-US" altLang="nl-NL" sz="2000" dirty="0"/>
              <a:t> door de </a:t>
            </a:r>
            <a:r>
              <a:rPr lang="en-US" altLang="nl-NL" sz="2000" dirty="0" err="1"/>
              <a:t>vragen</a:t>
            </a:r>
            <a:r>
              <a:rPr lang="en-US" altLang="nl-NL" sz="2000" dirty="0"/>
              <a:t> direct </a:t>
            </a:r>
            <a:r>
              <a:rPr lang="en-US" altLang="nl-NL" sz="2000" dirty="0" err="1"/>
              <a:t>te</a:t>
            </a:r>
            <a:r>
              <a:rPr lang="en-US" altLang="nl-NL" sz="2000" dirty="0"/>
              <a:t> </a:t>
            </a:r>
            <a:r>
              <a:rPr lang="en-US" altLang="nl-NL" sz="2000" dirty="0" err="1"/>
              <a:t>beantwoorden</a:t>
            </a:r>
            <a:r>
              <a:rPr lang="en-US" altLang="nl-NL" sz="2000" dirty="0"/>
              <a:t> </a:t>
            </a:r>
            <a:r>
              <a:rPr lang="en-US" altLang="nl-NL" sz="2000" dirty="0" smtClean="0"/>
              <a:t>(in </a:t>
            </a:r>
            <a:r>
              <a:rPr lang="en-US" altLang="nl-NL" sz="2000" dirty="0"/>
              <a:t>interviews).</a:t>
            </a:r>
          </a:p>
          <a:p>
            <a:r>
              <a:rPr lang="en-US" altLang="nl-NL" sz="2000" dirty="0" err="1"/>
              <a:t>B.v</a:t>
            </a:r>
            <a:r>
              <a:rPr lang="en-US" altLang="nl-NL" sz="2000" dirty="0"/>
              <a:t>. HBO-</a:t>
            </a:r>
            <a:r>
              <a:rPr lang="en-US" altLang="nl-NL" sz="2000" dirty="0" err="1"/>
              <a:t>verpleegkundigen</a:t>
            </a:r>
            <a:r>
              <a:rPr lang="en-US" altLang="nl-NL" sz="2000" dirty="0"/>
              <a:t> die het </a:t>
            </a:r>
            <a:r>
              <a:rPr lang="en-US" altLang="nl-NL" sz="2000" dirty="0" err="1"/>
              <a:t>onderzoek</a:t>
            </a:r>
            <a:r>
              <a:rPr lang="en-US" altLang="nl-NL" sz="2000" dirty="0"/>
              <a:t> </a:t>
            </a:r>
            <a:r>
              <a:rPr lang="en-US" altLang="nl-NL" sz="2000" dirty="0" err="1"/>
              <a:t>hebben</a:t>
            </a:r>
            <a:r>
              <a:rPr lang="en-US" altLang="nl-NL" sz="2000" dirty="0"/>
              <a:t> </a:t>
            </a:r>
            <a:r>
              <a:rPr lang="en-US" altLang="nl-NL" sz="2000" dirty="0" err="1"/>
              <a:t>voltooid</a:t>
            </a:r>
            <a:r>
              <a:rPr lang="en-US" altLang="nl-NL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05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792463"/>
            <a:ext cx="9505056" cy="428835"/>
          </a:xfrm>
        </p:spPr>
        <p:txBody>
          <a:bodyPr/>
          <a:lstStyle/>
          <a:p>
            <a:r>
              <a:rPr lang="nl-NL" dirty="0" smtClean="0"/>
              <a:t>Inclusie, selectiecriteria, steekproef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 dirty="0" smtClean="0"/>
          </a:p>
          <a:p>
            <a:r>
              <a:rPr lang="nl-NL" dirty="0" smtClean="0"/>
              <a:t>Welke criteria?</a:t>
            </a:r>
          </a:p>
          <a:p>
            <a:endParaRPr lang="nl-NL" dirty="0" smtClean="0"/>
          </a:p>
          <a:p>
            <a:r>
              <a:rPr lang="nl-NL" dirty="0" smtClean="0"/>
              <a:t>Welke criteria?</a:t>
            </a:r>
          </a:p>
          <a:p>
            <a:endParaRPr lang="nl-NL" dirty="0"/>
          </a:p>
          <a:p>
            <a:r>
              <a:rPr lang="nl-NL" dirty="0" smtClean="0"/>
              <a:t>Welke criteria?</a:t>
            </a:r>
            <a:endParaRPr lang="nl-NL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748" t="24071" r="33466" b="18505"/>
          <a:stretch/>
        </p:blipFill>
        <p:spPr>
          <a:xfrm>
            <a:off x="1422366" y="2060848"/>
            <a:ext cx="4747727" cy="371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504" y="-127151"/>
            <a:ext cx="10225136" cy="816634"/>
          </a:xfrm>
        </p:spPr>
        <p:txBody>
          <a:bodyPr/>
          <a:lstStyle/>
          <a:p>
            <a:r>
              <a:rPr lang="nl-NL" dirty="0" smtClean="0"/>
              <a:t>Vragen aan Publiek: Populatie vs. Participanten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3517" y="622836"/>
            <a:ext cx="5511800" cy="4408487"/>
          </a:xfrm>
        </p:spPr>
        <p:txBody>
          <a:bodyPr/>
          <a:lstStyle/>
          <a:p>
            <a:r>
              <a:rPr lang="nl-NL" dirty="0" smtClean="0"/>
              <a:t>Populatie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622836"/>
            <a:ext cx="5513917" cy="4889247"/>
          </a:xfrm>
        </p:spPr>
        <p:txBody>
          <a:bodyPr/>
          <a:lstStyle/>
          <a:p>
            <a:r>
              <a:rPr lang="nl-NL" dirty="0" smtClean="0"/>
              <a:t>Participanten</a:t>
            </a:r>
            <a:endParaRPr lang="nl-NL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71" y="3947708"/>
            <a:ext cx="3660717" cy="2224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352" y="3886214"/>
            <a:ext cx="3657917" cy="222523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662746" y="3716942"/>
            <a:ext cx="1249908" cy="144016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xtBox 8"/>
          <p:cNvSpPr txBox="1"/>
          <p:nvPr/>
        </p:nvSpPr>
        <p:spPr>
          <a:xfrm>
            <a:off x="814268" y="6100491"/>
            <a:ext cx="3661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 smtClean="0">
                <a:solidFill>
                  <a:srgbClr val="213343"/>
                </a:solidFill>
                <a:latin typeface="+mj-lt"/>
              </a:rPr>
              <a:t>Alle aanwezigen op de tribune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13515" y="6100491"/>
            <a:ext cx="4426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 smtClean="0">
                <a:solidFill>
                  <a:srgbClr val="213343"/>
                </a:solidFill>
                <a:latin typeface="+mj-lt"/>
              </a:rPr>
              <a:t>Alle aanwezigen op de tribune noord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352" y="2439646"/>
            <a:ext cx="3661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 smtClean="0">
                <a:solidFill>
                  <a:srgbClr val="213343"/>
                </a:solidFill>
                <a:latin typeface="+mj-lt"/>
              </a:rPr>
              <a:t>Alle mensen op straat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0292" y="2440473"/>
            <a:ext cx="4746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 smtClean="0">
                <a:solidFill>
                  <a:srgbClr val="213343"/>
                </a:solidFill>
                <a:latin typeface="+mj-lt"/>
              </a:rPr>
              <a:t>Willekeurige mensen op straat die antwoord geven op je vragen</a:t>
            </a:r>
          </a:p>
        </p:txBody>
      </p:sp>
      <p:sp>
        <p:nvSpPr>
          <p:cNvPr id="16" name="Oval 15"/>
          <p:cNvSpPr/>
          <p:nvPr/>
        </p:nvSpPr>
        <p:spPr>
          <a:xfrm>
            <a:off x="7870361" y="2189911"/>
            <a:ext cx="421179" cy="36004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Oval 17"/>
          <p:cNvSpPr/>
          <p:nvPr/>
        </p:nvSpPr>
        <p:spPr>
          <a:xfrm>
            <a:off x="7353123" y="2103752"/>
            <a:ext cx="361953" cy="324242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Oval 18"/>
          <p:cNvSpPr/>
          <p:nvPr/>
        </p:nvSpPr>
        <p:spPr>
          <a:xfrm>
            <a:off x="6987248" y="1930399"/>
            <a:ext cx="365875" cy="300999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62175" y="3449386"/>
            <a:ext cx="5511800" cy="4408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36575" indent="-263525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  <a:defRPr sz="24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09625" indent="-273050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  <a:defRPr sz="2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73150" indent="-263525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344613" indent="-271463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 smtClean="0"/>
              <a:t>Populatie</a:t>
            </a:r>
            <a:endParaRPr lang="nl-NL" dirty="0"/>
          </a:p>
        </p:txBody>
      </p:sp>
      <p:sp>
        <p:nvSpPr>
          <p:cNvPr id="22" name="Content Placeholder 3"/>
          <p:cNvSpPr txBox="1">
            <a:spLocks/>
          </p:cNvSpPr>
          <p:nvPr/>
        </p:nvSpPr>
        <p:spPr>
          <a:xfrm>
            <a:off x="6030292" y="3471867"/>
            <a:ext cx="5513917" cy="4889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36575" indent="-263525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  <a:defRPr sz="24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09625" indent="-273050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  <a:defRPr sz="2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73150" indent="-263525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344613" indent="-271463" algn="l" defTabSz="914400" rtl="0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−"/>
              <a:defRPr sz="18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mtClean="0"/>
              <a:t>Participanten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580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472" y="501404"/>
            <a:ext cx="10848528" cy="428835"/>
          </a:xfrm>
        </p:spPr>
        <p:txBody>
          <a:bodyPr/>
          <a:lstStyle/>
          <a:p>
            <a:r>
              <a:rPr lang="en-US" dirty="0" err="1" smtClean="0"/>
              <a:t>Organiseer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wedstrijd:Populatie</a:t>
            </a:r>
            <a:r>
              <a:rPr lang="en-US" dirty="0" smtClean="0"/>
              <a:t> vs. </a:t>
            </a:r>
            <a:r>
              <a:rPr lang="en-US" dirty="0" err="1" smtClean="0"/>
              <a:t>Participanten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141" y="1076427"/>
            <a:ext cx="4514795" cy="46989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Populatie</a:t>
            </a:r>
            <a:r>
              <a:rPr lang="en-US" sz="2000" dirty="0" smtClean="0"/>
              <a:t>: </a:t>
            </a:r>
            <a:r>
              <a:rPr lang="en-US" sz="2000" dirty="0" err="1" smtClean="0"/>
              <a:t>alle</a:t>
            </a:r>
            <a:r>
              <a:rPr lang="en-US" sz="2000" dirty="0" smtClean="0"/>
              <a:t> </a:t>
            </a:r>
            <a:r>
              <a:rPr lang="en-US" sz="2000" dirty="0" err="1" smtClean="0"/>
              <a:t>Nederlandse</a:t>
            </a:r>
            <a:r>
              <a:rPr lang="en-US" sz="2000" dirty="0" smtClean="0"/>
              <a:t> </a:t>
            </a:r>
            <a:r>
              <a:rPr lang="en-US" sz="2000" dirty="0" err="1" smtClean="0"/>
              <a:t>schaatsploegen</a:t>
            </a:r>
            <a:endParaRPr lang="en-US" sz="20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625205" y="1076427"/>
            <a:ext cx="4514795" cy="4698900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Participanten</a:t>
            </a:r>
            <a:r>
              <a:rPr lang="en-US" sz="2000" dirty="0" smtClean="0"/>
              <a:t>: </a:t>
            </a:r>
            <a:r>
              <a:rPr lang="en-US" sz="2000" dirty="0" err="1" smtClean="0"/>
              <a:t>alle</a:t>
            </a:r>
            <a:r>
              <a:rPr lang="en-US" sz="2000" dirty="0" smtClean="0"/>
              <a:t> </a:t>
            </a:r>
            <a:r>
              <a:rPr lang="en-US" sz="2000" dirty="0" err="1" smtClean="0"/>
              <a:t>heren</a:t>
            </a:r>
            <a:r>
              <a:rPr lang="en-US" sz="2000" dirty="0" smtClean="0"/>
              <a:t> (</a:t>
            </a:r>
            <a:r>
              <a:rPr lang="en-US" sz="2000" dirty="0" err="1" smtClean="0"/>
              <a:t>senioren</a:t>
            </a:r>
            <a:r>
              <a:rPr lang="en-US" sz="2000" dirty="0" smtClean="0"/>
              <a:t>) van de </a:t>
            </a:r>
            <a:r>
              <a:rPr lang="en-US" sz="2000" dirty="0" err="1" smtClean="0"/>
              <a:t>Nederlandse</a:t>
            </a:r>
            <a:r>
              <a:rPr lang="en-US" sz="2000" dirty="0" smtClean="0"/>
              <a:t> </a:t>
            </a:r>
            <a:r>
              <a:rPr lang="en-US" sz="2000" dirty="0" err="1" smtClean="0"/>
              <a:t>schaatsploegen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189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432816" y="214909"/>
            <a:ext cx="9793087" cy="816634"/>
          </a:xfrm>
        </p:spPr>
        <p:txBody>
          <a:bodyPr/>
          <a:lstStyle/>
          <a:p>
            <a:r>
              <a:rPr lang="nl-NL" altLang="nl-NL" dirty="0" smtClean="0"/>
              <a:t>Onderzoek statistieken: de mannelijke schaatsers met EK, WK en Olympische medailles</a:t>
            </a:r>
            <a:endParaRPr lang="nl-NL" altLang="nl-NL" dirty="0"/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AutoShape 14" descr="Afbeeldingsresultaat voor bart veldkamp"/>
          <p:cNvSpPr>
            <a:spLocks noChangeAspect="1" noChangeArrowheads="1"/>
          </p:cNvSpPr>
          <p:nvPr/>
        </p:nvSpPr>
        <p:spPr bwMode="auto">
          <a:xfrm>
            <a:off x="2354260" y="4553674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nl-NL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7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942039" y="839579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Dataverzameling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9496" y="1268414"/>
            <a:ext cx="3312369" cy="540094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nl-NL" sz="2400" dirty="0" smtClean="0"/>
              <a:t>:</a:t>
            </a:r>
            <a:endParaRPr lang="nl-NL" sz="2400" dirty="0"/>
          </a:p>
          <a:p>
            <a:pPr>
              <a:defRPr/>
            </a:pPr>
            <a:r>
              <a:rPr lang="nl-NL" sz="2400" dirty="0"/>
              <a:t>Ik vraag het aan het publiek.</a:t>
            </a:r>
          </a:p>
          <a:p>
            <a:pPr>
              <a:defRPr/>
            </a:pPr>
            <a:endParaRPr lang="nl-NL" sz="2400" dirty="0" smtClean="0"/>
          </a:p>
          <a:p>
            <a:pPr>
              <a:defRPr/>
            </a:pPr>
            <a:endParaRPr lang="nl-NL" sz="2400" dirty="0" smtClean="0"/>
          </a:p>
          <a:p>
            <a:pPr>
              <a:defRPr/>
            </a:pPr>
            <a:r>
              <a:rPr lang="nl-NL" sz="2400" dirty="0" smtClean="0"/>
              <a:t>Ik </a:t>
            </a:r>
            <a:r>
              <a:rPr lang="nl-NL" sz="2400" dirty="0"/>
              <a:t>organiseer een wedstrijd</a:t>
            </a:r>
          </a:p>
          <a:p>
            <a:pPr>
              <a:defRPr/>
            </a:pPr>
            <a:endParaRPr lang="nl-NL" sz="2400" dirty="0"/>
          </a:p>
          <a:p>
            <a:pPr>
              <a:defRPr/>
            </a:pPr>
            <a:endParaRPr lang="nl-NL" sz="2400" dirty="0" smtClean="0"/>
          </a:p>
          <a:p>
            <a:pPr>
              <a:defRPr/>
            </a:pPr>
            <a:r>
              <a:rPr lang="nl-NL" sz="2400" dirty="0" smtClean="0"/>
              <a:t>Ik </a:t>
            </a:r>
            <a:r>
              <a:rPr lang="nl-NL" sz="2400" dirty="0"/>
              <a:t>onderzoek de statistieken van de schaatsers</a:t>
            </a:r>
          </a:p>
          <a:p>
            <a:pPr>
              <a:defRPr/>
            </a:pPr>
            <a:endParaRPr lang="nl-NL" dirty="0" smtClean="0"/>
          </a:p>
          <a:p>
            <a:pPr>
              <a:defRPr/>
            </a:pPr>
            <a:endParaRPr lang="nl-NL" dirty="0"/>
          </a:p>
        </p:txBody>
      </p:sp>
      <p:sp>
        <p:nvSpPr>
          <p:cNvPr id="28676" name="Content Placeholder 3"/>
          <p:cNvSpPr>
            <a:spLocks noGrp="1"/>
          </p:cNvSpPr>
          <p:nvPr>
            <p:ph sz="half" idx="2"/>
          </p:nvPr>
        </p:nvSpPr>
        <p:spPr>
          <a:xfrm>
            <a:off x="4295800" y="1642936"/>
            <a:ext cx="3960440" cy="4497228"/>
          </a:xfrm>
        </p:spPr>
        <p:txBody>
          <a:bodyPr>
            <a:normAutofit fontScale="85000" lnSpcReduction="20000"/>
          </a:bodyPr>
          <a:lstStyle/>
          <a:p>
            <a:r>
              <a:rPr lang="nl-NL" altLang="nl-NL" sz="2400" dirty="0">
                <a:solidFill>
                  <a:srgbClr val="FF0000"/>
                </a:solidFill>
              </a:rPr>
              <a:t>volgens het publiek</a:t>
            </a:r>
          </a:p>
          <a:p>
            <a:endParaRPr lang="nl-NL" altLang="nl-NL" sz="2400" dirty="0">
              <a:solidFill>
                <a:srgbClr val="FF0000"/>
              </a:solidFill>
            </a:endParaRPr>
          </a:p>
          <a:p>
            <a:endParaRPr lang="nl-NL" altLang="nl-NL" sz="2400" dirty="0" smtClean="0">
              <a:solidFill>
                <a:srgbClr val="FF0000"/>
              </a:solidFill>
            </a:endParaRPr>
          </a:p>
          <a:p>
            <a:endParaRPr lang="nl-NL" altLang="nl-NL" sz="2400" dirty="0" smtClean="0">
              <a:solidFill>
                <a:srgbClr val="FF0000"/>
              </a:solidFill>
            </a:endParaRPr>
          </a:p>
          <a:p>
            <a:r>
              <a:rPr lang="nl-NL" altLang="nl-NL" sz="2400" dirty="0" smtClean="0">
                <a:solidFill>
                  <a:srgbClr val="FF0000"/>
                </a:solidFill>
              </a:rPr>
              <a:t>over een seizoen (2016-2017) </a:t>
            </a:r>
            <a:endParaRPr lang="nl-NL" altLang="nl-NL" sz="2400" dirty="0">
              <a:solidFill>
                <a:srgbClr val="FF0000"/>
              </a:solidFill>
            </a:endParaRPr>
          </a:p>
          <a:p>
            <a:r>
              <a:rPr lang="nl-NL" altLang="nl-NL" sz="2400" dirty="0" smtClean="0">
                <a:solidFill>
                  <a:srgbClr val="FF0000"/>
                </a:solidFill>
              </a:rPr>
              <a:t>per </a:t>
            </a:r>
            <a:r>
              <a:rPr lang="nl-NL" altLang="nl-NL" sz="2400" dirty="0">
                <a:solidFill>
                  <a:srgbClr val="FF0000"/>
                </a:solidFill>
              </a:rPr>
              <a:t>afstand, alle afstanden, </a:t>
            </a:r>
            <a:r>
              <a:rPr lang="nl-NL" altLang="nl-NL" sz="2400" dirty="0" err="1">
                <a:solidFill>
                  <a:srgbClr val="FF0000"/>
                </a:solidFill>
              </a:rPr>
              <a:t>alround</a:t>
            </a:r>
            <a:r>
              <a:rPr lang="nl-NL" altLang="nl-NL" sz="2400" dirty="0" smtClean="0">
                <a:solidFill>
                  <a:srgbClr val="FF0000"/>
                </a:solidFill>
              </a:rPr>
              <a:t>?</a:t>
            </a:r>
          </a:p>
          <a:p>
            <a:endParaRPr lang="nl-NL" altLang="nl-NL" sz="2400" dirty="0">
              <a:solidFill>
                <a:srgbClr val="FF0000"/>
              </a:solidFill>
            </a:endParaRPr>
          </a:p>
          <a:p>
            <a:r>
              <a:rPr lang="nl-NL" altLang="nl-NL" sz="2400" dirty="0">
                <a:solidFill>
                  <a:srgbClr val="FF0000"/>
                </a:solidFill>
              </a:rPr>
              <a:t>aller tijden, gewonnen </a:t>
            </a:r>
            <a:r>
              <a:rPr lang="nl-NL" altLang="nl-NL" sz="2400" dirty="0" err="1">
                <a:solidFill>
                  <a:srgbClr val="FF0000"/>
                </a:solidFill>
              </a:rPr>
              <a:t>EK’s</a:t>
            </a:r>
            <a:r>
              <a:rPr lang="nl-NL" altLang="nl-NL" sz="2400" dirty="0">
                <a:solidFill>
                  <a:srgbClr val="FF0000"/>
                </a:solidFill>
              </a:rPr>
              <a:t> en </a:t>
            </a:r>
            <a:r>
              <a:rPr lang="nl-NL" altLang="nl-NL" sz="2400" dirty="0" err="1">
                <a:solidFill>
                  <a:srgbClr val="FF0000"/>
                </a:solidFill>
              </a:rPr>
              <a:t>WK’s</a:t>
            </a:r>
            <a:endParaRPr lang="nl-NL" altLang="nl-NL" sz="2400" dirty="0">
              <a:solidFill>
                <a:srgbClr val="FF0000"/>
              </a:solidFill>
            </a:endParaRPr>
          </a:p>
          <a:p>
            <a:r>
              <a:rPr lang="nl-NL" altLang="nl-NL" sz="2400" dirty="0">
                <a:solidFill>
                  <a:srgbClr val="FF0000"/>
                </a:solidFill>
              </a:rPr>
              <a:t>per afstand, alle afstanden, </a:t>
            </a:r>
            <a:r>
              <a:rPr lang="nl-NL" altLang="nl-NL" sz="2400" dirty="0" err="1">
                <a:solidFill>
                  <a:srgbClr val="FF0000"/>
                </a:solidFill>
              </a:rPr>
              <a:t>alround</a:t>
            </a:r>
            <a:r>
              <a:rPr lang="nl-NL" altLang="nl-NL" sz="2400" dirty="0">
                <a:solidFill>
                  <a:srgbClr val="FF0000"/>
                </a:solidFill>
              </a:rPr>
              <a:t>?</a:t>
            </a:r>
          </a:p>
          <a:p>
            <a:endParaRPr lang="nl-NL" altLang="nl-NL" sz="2400" dirty="0">
              <a:solidFill>
                <a:srgbClr val="FF0000"/>
              </a:solidFill>
            </a:endParaRPr>
          </a:p>
          <a:p>
            <a:endParaRPr lang="nl-NL" altLang="nl-NL" sz="2400" dirty="0">
              <a:solidFill>
                <a:srgbClr val="FF0000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7392144" y="1700808"/>
            <a:ext cx="460851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800">
                <a:solidFill>
                  <a:srgbClr val="2D303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400">
                <a:solidFill>
                  <a:srgbClr val="2D303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000">
                <a:solidFill>
                  <a:srgbClr val="2D303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9pPr>
          </a:lstStyle>
          <a:p>
            <a:pPr lvl="2"/>
            <a:r>
              <a:rPr lang="nl-NL" altLang="nl-NL" sz="1600" kern="0" dirty="0">
                <a:solidFill>
                  <a:srgbClr val="FF0000"/>
                </a:solidFill>
              </a:rPr>
              <a:t>(Diepte) interviews</a:t>
            </a:r>
          </a:p>
          <a:p>
            <a:pPr lvl="2"/>
            <a:r>
              <a:rPr lang="nl-NL" altLang="nl-NL" sz="1600" kern="0" dirty="0">
                <a:solidFill>
                  <a:srgbClr val="FF0000"/>
                </a:solidFill>
              </a:rPr>
              <a:t>Gesloten vragen</a:t>
            </a:r>
          </a:p>
          <a:p>
            <a:pPr lvl="2"/>
            <a:r>
              <a:rPr lang="nl-NL" altLang="nl-NL" sz="1600" kern="0" dirty="0" smtClean="0">
                <a:solidFill>
                  <a:srgbClr val="FF0000"/>
                </a:solidFill>
              </a:rPr>
              <a:t>Enquête.</a:t>
            </a:r>
          </a:p>
          <a:p>
            <a:pPr lvl="2"/>
            <a:endParaRPr lang="nl-NL" altLang="nl-NL" sz="1600" kern="0" dirty="0" smtClean="0">
              <a:solidFill>
                <a:srgbClr val="FF0000"/>
              </a:solidFill>
            </a:endParaRPr>
          </a:p>
          <a:p>
            <a:pPr lvl="2"/>
            <a:endParaRPr lang="nl-NL" altLang="nl-NL" sz="1600" kern="0" dirty="0">
              <a:solidFill>
                <a:srgbClr val="FF0000"/>
              </a:solidFill>
            </a:endParaRPr>
          </a:p>
          <a:p>
            <a:pPr lvl="2"/>
            <a:r>
              <a:rPr lang="nl-NL" altLang="nl-NL" sz="1600" kern="0" dirty="0" smtClean="0">
                <a:solidFill>
                  <a:srgbClr val="FF0000"/>
                </a:solidFill>
              </a:rPr>
              <a:t>Survey: Prospectief longitudinaal</a:t>
            </a:r>
            <a:endParaRPr lang="nl-NL" altLang="nl-NL" sz="1600" kern="0" dirty="0">
              <a:solidFill>
                <a:srgbClr val="FF0000"/>
              </a:solidFill>
            </a:endParaRPr>
          </a:p>
          <a:p>
            <a:pPr lvl="2"/>
            <a:r>
              <a:rPr lang="nl-NL" altLang="nl-NL" sz="1600" kern="0" dirty="0" smtClean="0">
                <a:solidFill>
                  <a:srgbClr val="FF0000"/>
                </a:solidFill>
              </a:rPr>
              <a:t>Survey: Cross </a:t>
            </a:r>
            <a:r>
              <a:rPr lang="nl-NL" altLang="nl-NL" sz="1600" kern="0" dirty="0" err="1" smtClean="0">
                <a:solidFill>
                  <a:srgbClr val="FF0000"/>
                </a:solidFill>
              </a:rPr>
              <a:t>sectioneel</a:t>
            </a:r>
            <a:r>
              <a:rPr lang="nl-NL" altLang="nl-NL" sz="1600" kern="0" dirty="0" smtClean="0">
                <a:solidFill>
                  <a:srgbClr val="FF0000"/>
                </a:solidFill>
              </a:rPr>
              <a:t> (eenmalig)</a:t>
            </a:r>
            <a:endParaRPr lang="nl-NL" altLang="nl-NL" sz="1600" kern="0" dirty="0">
              <a:solidFill>
                <a:srgbClr val="FF0000"/>
              </a:solidFill>
            </a:endParaRPr>
          </a:p>
          <a:p>
            <a:pPr lvl="2"/>
            <a:endParaRPr lang="nl-NL" altLang="nl-NL" sz="1600" kern="0" dirty="0">
              <a:solidFill>
                <a:srgbClr val="FF0000"/>
              </a:solidFill>
            </a:endParaRPr>
          </a:p>
          <a:p>
            <a:pPr lvl="2"/>
            <a:endParaRPr lang="nl-NL" altLang="nl-NL" sz="1600" kern="0" dirty="0" smtClean="0">
              <a:solidFill>
                <a:srgbClr val="FF0000"/>
              </a:solidFill>
            </a:endParaRPr>
          </a:p>
          <a:p>
            <a:pPr lvl="2"/>
            <a:endParaRPr lang="nl-NL" altLang="nl-NL" sz="1600" kern="0" dirty="0" smtClean="0">
              <a:solidFill>
                <a:srgbClr val="FF0000"/>
              </a:solidFill>
            </a:endParaRPr>
          </a:p>
          <a:p>
            <a:pPr lvl="2"/>
            <a:r>
              <a:rPr lang="nl-NL" altLang="nl-NL" sz="1600" kern="0" dirty="0" smtClean="0">
                <a:solidFill>
                  <a:srgbClr val="FF0000"/>
                </a:solidFill>
              </a:rPr>
              <a:t>Survey: Retrospectief longitudinaal</a:t>
            </a:r>
            <a:endParaRPr lang="nl-NL" altLang="nl-NL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4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835151" y="649730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Dataverzameling meetinstrumenten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35151" y="1416050"/>
            <a:ext cx="2989263" cy="4732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nl-NL" sz="2000" dirty="0"/>
              <a:t>Methodieken:</a:t>
            </a:r>
          </a:p>
          <a:p>
            <a:pPr>
              <a:defRPr/>
            </a:pPr>
            <a:r>
              <a:rPr lang="nl-NL" sz="2000" dirty="0"/>
              <a:t>Ik vraag het aan het publiek.</a:t>
            </a:r>
          </a:p>
          <a:p>
            <a:pPr>
              <a:defRPr/>
            </a:pPr>
            <a:endParaRPr lang="nl-NL" sz="2000" dirty="0"/>
          </a:p>
          <a:p>
            <a:pPr>
              <a:defRPr/>
            </a:pPr>
            <a:r>
              <a:rPr lang="nl-NL" sz="2000" dirty="0"/>
              <a:t>Ik organiseer een wedstrijd</a:t>
            </a:r>
          </a:p>
          <a:p>
            <a:pPr>
              <a:defRPr/>
            </a:pPr>
            <a:endParaRPr lang="nl-NL" sz="2000" dirty="0"/>
          </a:p>
          <a:p>
            <a:pPr>
              <a:defRPr/>
            </a:pPr>
            <a:endParaRPr lang="nl-NL" sz="2000" dirty="0"/>
          </a:p>
          <a:p>
            <a:pPr>
              <a:defRPr/>
            </a:pPr>
            <a:endParaRPr lang="nl-NL" sz="2000" dirty="0"/>
          </a:p>
          <a:p>
            <a:pPr>
              <a:defRPr/>
            </a:pPr>
            <a:endParaRPr lang="nl-NL" sz="2000" dirty="0"/>
          </a:p>
          <a:p>
            <a:pPr>
              <a:defRPr/>
            </a:pPr>
            <a:r>
              <a:rPr lang="nl-NL" sz="2000" dirty="0"/>
              <a:t>Ik onderzoek de statistieken van de schaatsers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6789" y="476251"/>
            <a:ext cx="3024187" cy="54010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endParaRPr lang="nl-NL" sz="2400" dirty="0"/>
          </a:p>
          <a:p>
            <a:pPr>
              <a:defRPr/>
            </a:pPr>
            <a:endParaRPr lang="nl-NL" sz="2400" dirty="0"/>
          </a:p>
          <a:p>
            <a:pPr marL="0" indent="0">
              <a:buNone/>
              <a:defRPr/>
            </a:pPr>
            <a:r>
              <a:rPr lang="nl-NL" sz="2400" dirty="0"/>
              <a:t>(</a:t>
            </a:r>
            <a:r>
              <a:rPr lang="nl-NL" sz="2000" dirty="0" smtClean="0"/>
              <a:t>Meet)methoden</a:t>
            </a:r>
            <a:r>
              <a:rPr lang="nl-NL" sz="2000" dirty="0"/>
              <a:t>:</a:t>
            </a:r>
          </a:p>
          <a:p>
            <a:pPr>
              <a:defRPr/>
            </a:pPr>
            <a:r>
              <a:rPr lang="nl-NL" sz="2000" dirty="0">
                <a:solidFill>
                  <a:srgbClr val="FF0000"/>
                </a:solidFill>
              </a:rPr>
              <a:t>Topics</a:t>
            </a:r>
          </a:p>
          <a:p>
            <a:pPr>
              <a:defRPr/>
            </a:pPr>
            <a:r>
              <a:rPr lang="nl-NL" sz="2000" dirty="0" smtClean="0">
                <a:solidFill>
                  <a:srgbClr val="FF0000"/>
                </a:solidFill>
              </a:rPr>
              <a:t>Enquête</a:t>
            </a:r>
            <a:r>
              <a:rPr lang="nl-NL" sz="2000" dirty="0">
                <a:solidFill>
                  <a:srgbClr val="FF0000"/>
                </a:solidFill>
              </a:rPr>
              <a:t>: </a:t>
            </a:r>
          </a:p>
          <a:p>
            <a:pPr>
              <a:defRPr/>
            </a:pPr>
            <a:endParaRPr lang="nl-NL" sz="20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nl-NL" sz="2000" dirty="0">
                <a:solidFill>
                  <a:srgbClr val="FF0000"/>
                </a:solidFill>
              </a:rPr>
              <a:t>Wie het eerst overkomt.</a:t>
            </a:r>
          </a:p>
          <a:p>
            <a:pPr>
              <a:defRPr/>
            </a:pPr>
            <a:r>
              <a:rPr lang="nl-NL" sz="2000" dirty="0">
                <a:solidFill>
                  <a:srgbClr val="FF0000"/>
                </a:solidFill>
              </a:rPr>
              <a:t>E</a:t>
            </a:r>
            <a:r>
              <a:rPr lang="nl-NL" sz="2000" dirty="0" smtClean="0">
                <a:solidFill>
                  <a:srgbClr val="FF0000"/>
                </a:solidFill>
              </a:rPr>
              <a:t>xperiment: Laat </a:t>
            </a:r>
            <a:r>
              <a:rPr lang="nl-NL" sz="2000" dirty="0">
                <a:solidFill>
                  <a:srgbClr val="FF0000"/>
                </a:solidFill>
              </a:rPr>
              <a:t>schaatsers een afstand individueel rijden en meet hun tijd</a:t>
            </a:r>
            <a:r>
              <a:rPr lang="nl-NL" sz="2400" dirty="0" smtClean="0">
                <a:solidFill>
                  <a:srgbClr val="FF0000"/>
                </a:solidFill>
              </a:rPr>
              <a:t>.</a:t>
            </a:r>
          </a:p>
          <a:p>
            <a:pPr>
              <a:defRPr/>
            </a:pPr>
            <a:endParaRPr lang="nl-NL" sz="24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nl-NL" sz="2000" dirty="0" smtClean="0">
                <a:solidFill>
                  <a:srgbClr val="FF0000"/>
                </a:solidFill>
              </a:rPr>
              <a:t>Historische </a:t>
            </a:r>
            <a:r>
              <a:rPr lang="nl-NL" sz="2000" dirty="0">
                <a:solidFill>
                  <a:srgbClr val="FF0000"/>
                </a:solidFill>
              </a:rPr>
              <a:t>gegevens</a:t>
            </a:r>
          </a:p>
          <a:p>
            <a:pPr>
              <a:defRPr/>
            </a:pPr>
            <a:endParaRPr lang="nl-NL" sz="240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7718401" y="670248"/>
            <a:ext cx="3059581" cy="538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800">
                <a:solidFill>
                  <a:srgbClr val="2D303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400">
                <a:solidFill>
                  <a:srgbClr val="2D303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000">
                <a:solidFill>
                  <a:srgbClr val="2D303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itchFamily="2" charset="2"/>
              <a:buChar char="l"/>
              <a:defRPr kumimoji="1" sz="1800">
                <a:solidFill>
                  <a:srgbClr val="2D303F"/>
                </a:solidFill>
                <a:latin typeface="+mn-lt"/>
              </a:defRPr>
            </a:lvl9pPr>
          </a:lstStyle>
          <a:p>
            <a:pPr lvl="5">
              <a:defRPr/>
            </a:pPr>
            <a:endParaRPr lang="nl-NL" sz="1400" kern="0" dirty="0"/>
          </a:p>
          <a:p>
            <a:pPr>
              <a:defRPr/>
            </a:pPr>
            <a:endParaRPr lang="nl-NL" sz="2400" kern="0" dirty="0"/>
          </a:p>
          <a:p>
            <a:pPr marL="0" indent="0">
              <a:buNone/>
              <a:defRPr/>
            </a:pPr>
            <a:r>
              <a:rPr lang="nl-NL" sz="2000" kern="0" dirty="0"/>
              <a:t>Hulpmiddelen:</a:t>
            </a:r>
          </a:p>
          <a:p>
            <a:pPr>
              <a:defRPr/>
            </a:pPr>
            <a:r>
              <a:rPr lang="nl-NL" sz="2000" kern="0" dirty="0">
                <a:solidFill>
                  <a:srgbClr val="FF0000"/>
                </a:solidFill>
              </a:rPr>
              <a:t>Open vragen,</a:t>
            </a:r>
          </a:p>
          <a:p>
            <a:pPr>
              <a:defRPr/>
            </a:pPr>
            <a:r>
              <a:rPr lang="nl-NL" sz="2000" kern="0" dirty="0">
                <a:solidFill>
                  <a:srgbClr val="FF0000"/>
                </a:solidFill>
              </a:rPr>
              <a:t>Gesloten vragen </a:t>
            </a:r>
          </a:p>
          <a:p>
            <a:pPr>
              <a:defRPr/>
            </a:pPr>
            <a:endParaRPr lang="nl-NL" sz="2000" kern="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nl-NL" sz="2000" kern="0" dirty="0">
                <a:solidFill>
                  <a:srgbClr val="FF0000"/>
                </a:solidFill>
              </a:rPr>
              <a:t>IJsbaan.</a:t>
            </a:r>
          </a:p>
          <a:p>
            <a:pPr>
              <a:defRPr/>
            </a:pPr>
            <a:r>
              <a:rPr lang="nl-NL" sz="2000" kern="0" dirty="0">
                <a:solidFill>
                  <a:srgbClr val="FF0000"/>
                </a:solidFill>
              </a:rPr>
              <a:t>Startpunt</a:t>
            </a:r>
          </a:p>
          <a:p>
            <a:pPr>
              <a:defRPr/>
            </a:pPr>
            <a:r>
              <a:rPr lang="nl-NL" sz="2000" kern="0" dirty="0">
                <a:solidFill>
                  <a:srgbClr val="FF0000"/>
                </a:solidFill>
              </a:rPr>
              <a:t>Finish</a:t>
            </a:r>
          </a:p>
          <a:p>
            <a:pPr>
              <a:defRPr/>
            </a:pPr>
            <a:r>
              <a:rPr lang="nl-NL" sz="2000" kern="0" dirty="0">
                <a:solidFill>
                  <a:srgbClr val="FF0000"/>
                </a:solidFill>
              </a:rPr>
              <a:t>Klok/tijdmeting</a:t>
            </a:r>
          </a:p>
          <a:p>
            <a:pPr>
              <a:defRPr/>
            </a:pPr>
            <a:endParaRPr lang="nl-NL" sz="2000" kern="0" dirty="0">
              <a:solidFill>
                <a:srgbClr val="FF0000"/>
              </a:solidFill>
            </a:endParaRPr>
          </a:p>
          <a:p>
            <a:pPr>
              <a:defRPr/>
            </a:pPr>
            <a:endParaRPr lang="nl-NL" sz="2000" kern="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nl-NL" sz="2000" kern="0" dirty="0">
                <a:solidFill>
                  <a:srgbClr val="FF0000"/>
                </a:solidFill>
              </a:rPr>
              <a:t>Klassementen.</a:t>
            </a:r>
          </a:p>
          <a:p>
            <a:pPr>
              <a:defRPr/>
            </a:pPr>
            <a:endParaRPr lang="nl-NL" sz="2000" kern="0" dirty="0">
              <a:solidFill>
                <a:srgbClr val="FF0000"/>
              </a:solidFill>
            </a:endParaRPr>
          </a:p>
          <a:p>
            <a:pPr>
              <a:defRPr/>
            </a:pPr>
            <a:endParaRPr lang="nl-NL" sz="2000" kern="0" dirty="0">
              <a:solidFill>
                <a:srgbClr val="FF0000"/>
              </a:solidFill>
            </a:endParaRPr>
          </a:p>
          <a:p>
            <a:pPr>
              <a:defRPr/>
            </a:pPr>
            <a:endParaRPr lang="nl-NL" sz="2000" kern="0" dirty="0">
              <a:solidFill>
                <a:srgbClr val="FF0000"/>
              </a:solidFill>
            </a:endParaRPr>
          </a:p>
          <a:p>
            <a:pPr>
              <a:defRPr/>
            </a:pPr>
            <a:endParaRPr lang="nl-NL" sz="2000" kern="0" dirty="0">
              <a:solidFill>
                <a:srgbClr val="FF0000"/>
              </a:solidFill>
            </a:endParaRPr>
          </a:p>
          <a:p>
            <a:pPr>
              <a:defRPr/>
            </a:pPr>
            <a:endParaRPr lang="nl-NL" sz="2400" kern="0" dirty="0">
              <a:solidFill>
                <a:srgbClr val="FF0000"/>
              </a:solidFill>
            </a:endParaRPr>
          </a:p>
          <a:p>
            <a:pPr>
              <a:defRPr/>
            </a:pPr>
            <a:endParaRPr lang="nl-NL" sz="2400" kern="0" dirty="0"/>
          </a:p>
        </p:txBody>
      </p:sp>
    </p:spTree>
    <p:extLst>
      <p:ext uri="{BB962C8B-B14F-4D97-AF65-F5344CB8AC3E}">
        <p14:creationId xmlns:p14="http://schemas.microsoft.com/office/powerpoint/2010/main" val="291825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1897704" y="620688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Dataverzameling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2775" y="1366839"/>
            <a:ext cx="8421688" cy="440848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  <a:defRPr/>
            </a:pPr>
            <a:r>
              <a:rPr lang="nl-NL" altLang="nl-NL" dirty="0" smtClean="0"/>
              <a:t>Ik stel vragen</a:t>
            </a:r>
            <a:r>
              <a:rPr lang="nl-NL" altLang="nl-NL" dirty="0"/>
              <a:t> </a:t>
            </a:r>
            <a:r>
              <a:rPr lang="nl-NL" altLang="nl-NL" dirty="0" smtClean="0"/>
              <a:t>aan het publiek: </a:t>
            </a:r>
          </a:p>
          <a:p>
            <a:pPr>
              <a:defRPr/>
            </a:pPr>
            <a:r>
              <a:rPr lang="nl-NL" altLang="nl-NL" sz="2000" dirty="0" smtClean="0">
                <a:solidFill>
                  <a:srgbClr val="FF0000"/>
                </a:solidFill>
              </a:rPr>
              <a:t>Wat bepaalt volgens u wat iemand tot de beste schaatser maakt.</a:t>
            </a:r>
          </a:p>
          <a:p>
            <a:pPr>
              <a:defRPr/>
            </a:pPr>
            <a:r>
              <a:rPr lang="nl-NL" altLang="nl-NL" sz="2000" dirty="0" smtClean="0">
                <a:solidFill>
                  <a:srgbClr val="FF0000"/>
                </a:solidFill>
              </a:rPr>
              <a:t>Wie </a:t>
            </a:r>
            <a:r>
              <a:rPr lang="nl-NL" altLang="nl-NL" sz="2000" dirty="0">
                <a:solidFill>
                  <a:srgbClr val="FF0000"/>
                </a:solidFill>
              </a:rPr>
              <a:t>van de schaatsers kan volgens u het hardst rijden?</a:t>
            </a:r>
          </a:p>
          <a:p>
            <a:pPr>
              <a:defRPr/>
            </a:pPr>
            <a:r>
              <a:rPr lang="nl-NL" altLang="nl-NL" sz="2000" dirty="0">
                <a:solidFill>
                  <a:srgbClr val="FF0000"/>
                </a:solidFill>
              </a:rPr>
              <a:t>Wat heeft Rintje Ritsma voor de schaatssport betekend?</a:t>
            </a:r>
          </a:p>
          <a:p>
            <a:pPr lvl="1">
              <a:defRPr/>
            </a:pPr>
            <a:r>
              <a:rPr lang="nl-NL" altLang="nl-NL" sz="1600" dirty="0">
                <a:solidFill>
                  <a:srgbClr val="FF0000"/>
                </a:solidFill>
              </a:rPr>
              <a:t>1. Enorm veel.</a:t>
            </a:r>
          </a:p>
          <a:p>
            <a:pPr lvl="1">
              <a:defRPr/>
            </a:pPr>
            <a:r>
              <a:rPr lang="nl-NL" altLang="nl-NL" sz="1600" dirty="0">
                <a:solidFill>
                  <a:srgbClr val="FF0000"/>
                </a:solidFill>
              </a:rPr>
              <a:t>2. Geen opvallende bijdrage aan de schaatssport.</a:t>
            </a:r>
          </a:p>
          <a:p>
            <a:pPr lvl="1">
              <a:defRPr/>
            </a:pPr>
            <a:r>
              <a:rPr lang="nl-NL" altLang="nl-NL" sz="1600" dirty="0">
                <a:solidFill>
                  <a:srgbClr val="FF0000"/>
                </a:solidFill>
              </a:rPr>
              <a:t>3. Niets.</a:t>
            </a:r>
          </a:p>
          <a:p>
            <a:pPr lvl="1">
              <a:defRPr/>
            </a:pPr>
            <a:r>
              <a:rPr lang="nl-NL" altLang="nl-NL" sz="1600" dirty="0">
                <a:solidFill>
                  <a:srgbClr val="FF0000"/>
                </a:solidFill>
              </a:rPr>
              <a:t>4. Geen mening.</a:t>
            </a:r>
            <a:endParaRPr lang="nl-NL" altLang="nl-NL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nl-NL" altLang="nl-NL" sz="2000" dirty="0">
                <a:solidFill>
                  <a:srgbClr val="FF0000"/>
                </a:solidFill>
              </a:rPr>
              <a:t>Geef een rangorde aan in de onderstaande vier schaatsers die volgens u het beste zijn: </a:t>
            </a:r>
            <a:r>
              <a:rPr lang="nl-NL" altLang="nl-NL" sz="2000" i="1" dirty="0">
                <a:solidFill>
                  <a:srgbClr val="FF0000"/>
                </a:solidFill>
              </a:rPr>
              <a:t>(1 = beste, 4 = minst beste) omcirkel achter iedere schaatser een cijfer)</a:t>
            </a:r>
          </a:p>
          <a:p>
            <a:pPr lvl="1">
              <a:defRPr/>
            </a:pPr>
            <a:r>
              <a:rPr lang="nl-NL" altLang="nl-NL" sz="1600" dirty="0">
                <a:solidFill>
                  <a:srgbClr val="FF0000"/>
                </a:solidFill>
              </a:rPr>
              <a:t>Ard Schenk,		1  2  3  4</a:t>
            </a:r>
          </a:p>
          <a:p>
            <a:pPr lvl="1">
              <a:defRPr/>
            </a:pPr>
            <a:r>
              <a:rPr lang="nl-NL" altLang="nl-NL" sz="1600" dirty="0">
                <a:solidFill>
                  <a:srgbClr val="FF0000"/>
                </a:solidFill>
              </a:rPr>
              <a:t>Jochem </a:t>
            </a:r>
            <a:r>
              <a:rPr lang="nl-NL" altLang="nl-NL" sz="1600" dirty="0" err="1">
                <a:solidFill>
                  <a:srgbClr val="FF0000"/>
                </a:solidFill>
              </a:rPr>
              <a:t>Uytenhage</a:t>
            </a:r>
            <a:r>
              <a:rPr lang="nl-NL" altLang="nl-NL" sz="1600" dirty="0">
                <a:solidFill>
                  <a:srgbClr val="FF0000"/>
                </a:solidFill>
              </a:rPr>
              <a:t>	</a:t>
            </a:r>
            <a:r>
              <a:rPr lang="nl-NL" altLang="nl-NL" sz="1600" dirty="0" smtClean="0">
                <a:solidFill>
                  <a:srgbClr val="FF0000"/>
                </a:solidFill>
              </a:rPr>
              <a:t>1  </a:t>
            </a:r>
            <a:r>
              <a:rPr lang="nl-NL" altLang="nl-NL" sz="1600" dirty="0">
                <a:solidFill>
                  <a:srgbClr val="FF0000"/>
                </a:solidFill>
              </a:rPr>
              <a:t>2  3  4</a:t>
            </a:r>
          </a:p>
          <a:p>
            <a:pPr lvl="1">
              <a:defRPr/>
            </a:pPr>
            <a:r>
              <a:rPr lang="nl-NL" altLang="nl-NL" sz="1600" dirty="0">
                <a:solidFill>
                  <a:srgbClr val="FF0000"/>
                </a:solidFill>
              </a:rPr>
              <a:t>Rintje Ritsma  		1  2  3  4</a:t>
            </a:r>
          </a:p>
          <a:p>
            <a:pPr lvl="1">
              <a:defRPr/>
            </a:pPr>
            <a:r>
              <a:rPr lang="nl-NL" altLang="nl-NL" sz="1600" dirty="0">
                <a:solidFill>
                  <a:srgbClr val="FF0000"/>
                </a:solidFill>
              </a:rPr>
              <a:t>Sven Kramer		1  2  3  4</a:t>
            </a:r>
          </a:p>
          <a:p>
            <a:pPr>
              <a:defRPr/>
            </a:pPr>
            <a:endParaRPr lang="nl-NL" altLang="nl-NL" dirty="0"/>
          </a:p>
          <a:p>
            <a:pPr>
              <a:defRPr/>
            </a:pPr>
            <a:endParaRPr lang="nl-NL" altLang="nl-NL" dirty="0"/>
          </a:p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6202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841501" y="965297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Dataverzameling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03512" y="1659061"/>
            <a:ext cx="5511800" cy="4408487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nl-NL" dirty="0" smtClean="0"/>
              <a:t>Ik </a:t>
            </a:r>
            <a:r>
              <a:rPr lang="nl-NL" dirty="0"/>
              <a:t>organiseer een wedstrijd</a:t>
            </a:r>
          </a:p>
          <a:p>
            <a:pPr marL="0" indent="0">
              <a:buNone/>
              <a:defRPr/>
            </a:pPr>
            <a:endParaRPr lang="nl-NL" alt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36160" y="2420887"/>
            <a:ext cx="3142993" cy="335443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nl-NL" dirty="0" smtClean="0"/>
              <a:t>Benodigdheden:</a:t>
            </a:r>
          </a:p>
          <a:p>
            <a:pPr>
              <a:defRPr/>
            </a:pPr>
            <a:r>
              <a:rPr lang="nl-NL" dirty="0" smtClean="0">
                <a:solidFill>
                  <a:srgbClr val="FF0000"/>
                </a:solidFill>
              </a:rPr>
              <a:t>IJsbaan (400m)</a:t>
            </a:r>
          </a:p>
          <a:p>
            <a:pPr>
              <a:defRPr/>
            </a:pPr>
            <a:r>
              <a:rPr lang="nl-NL" dirty="0" smtClean="0">
                <a:solidFill>
                  <a:srgbClr val="FF0000"/>
                </a:solidFill>
              </a:rPr>
              <a:t>Startlijn</a:t>
            </a:r>
          </a:p>
          <a:p>
            <a:pPr>
              <a:defRPr/>
            </a:pPr>
            <a:r>
              <a:rPr lang="nl-NL" dirty="0" smtClean="0">
                <a:solidFill>
                  <a:srgbClr val="FF0000"/>
                </a:solidFill>
              </a:rPr>
              <a:t>Finishlijn</a:t>
            </a:r>
          </a:p>
          <a:p>
            <a:pPr>
              <a:defRPr/>
            </a:pPr>
            <a:r>
              <a:rPr lang="nl-NL" dirty="0" smtClean="0">
                <a:solidFill>
                  <a:srgbClr val="FF0000"/>
                </a:solidFill>
              </a:rPr>
              <a:t>Klokken.</a:t>
            </a:r>
          </a:p>
          <a:p>
            <a:pPr>
              <a:defRPr/>
            </a:pPr>
            <a:r>
              <a:rPr lang="nl-NL" dirty="0" smtClean="0">
                <a:solidFill>
                  <a:srgbClr val="FF0000"/>
                </a:solidFill>
              </a:rPr>
              <a:t>Scheidsrechter</a:t>
            </a:r>
          </a:p>
          <a:p>
            <a:pPr>
              <a:defRPr/>
            </a:pPr>
            <a:endParaRPr lang="nl-NL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746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711793" y="332656"/>
            <a:ext cx="8701087" cy="1038233"/>
          </a:xfrm>
        </p:spPr>
        <p:txBody>
          <a:bodyPr/>
          <a:lstStyle/>
          <a:p>
            <a:r>
              <a:rPr lang="nl-NL" altLang="nl-NL" sz="2400" dirty="0" smtClean="0"/>
              <a:t>Dataverzameling. </a:t>
            </a:r>
            <a:br>
              <a:rPr lang="nl-NL" altLang="nl-NL" sz="2400" dirty="0" smtClean="0"/>
            </a:br>
            <a:r>
              <a:rPr lang="nl-NL" altLang="nl-NL" sz="2400" dirty="0" smtClean="0"/>
              <a:t>Historische data / statistieken.</a:t>
            </a:r>
            <a:r>
              <a:rPr lang="nl-NL" altLang="nl-NL" sz="2400" dirty="0"/>
              <a:t/>
            </a:r>
            <a:br>
              <a:rPr lang="nl-NL" altLang="nl-NL" sz="2400" dirty="0"/>
            </a:br>
            <a:endParaRPr lang="nl-NL" altLang="nl-NL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42508599"/>
              </p:ext>
            </p:extLst>
          </p:nvPr>
        </p:nvGraphicFramePr>
        <p:xfrm>
          <a:off x="1559496" y="1628799"/>
          <a:ext cx="5074514" cy="5021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8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9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2">
                <a:tc rowSpan="2">
                  <a:txBody>
                    <a:bodyPr/>
                    <a:lstStyle/>
                    <a:p>
                      <a:r>
                        <a:rPr lang="nl-NL" sz="1600" dirty="0" smtClean="0"/>
                        <a:t>Prestaties van enkele Nederlandse</a:t>
                      </a:r>
                      <a:r>
                        <a:rPr lang="nl-NL" sz="1600" baseline="0" dirty="0" smtClean="0"/>
                        <a:t> schaatsers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 gridSpan="2">
                  <a:txBody>
                    <a:bodyPr/>
                    <a:lstStyle/>
                    <a:p>
                      <a:r>
                        <a:rPr lang="nl-NL" sz="1600" dirty="0" smtClean="0"/>
                        <a:t>Gewonnen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 hMerge="1"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54" marR="91454" marT="45722" marB="45722"/>
                </a:tc>
                <a:tc rowSpan="2">
                  <a:txBody>
                    <a:bodyPr/>
                    <a:lstStyle/>
                    <a:p>
                      <a:r>
                        <a:rPr lang="nl-NL" sz="1600" dirty="0" smtClean="0"/>
                        <a:t>Beste tijd</a:t>
                      </a:r>
                    </a:p>
                    <a:p>
                      <a:r>
                        <a:rPr lang="nl-NL" sz="1600" dirty="0" smtClean="0"/>
                        <a:t>10 km 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2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EK</a:t>
                      </a:r>
                      <a:endParaRPr lang="nl-NL" sz="1600" dirty="0"/>
                    </a:p>
                  </a:txBody>
                  <a:tcPr marL="91454" marR="91454" marT="45722" marB="45722">
                    <a:solidFill>
                      <a:srgbClr val="90970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WK</a:t>
                      </a:r>
                      <a:endParaRPr lang="nl-NL" sz="1600" dirty="0"/>
                    </a:p>
                  </a:txBody>
                  <a:tcPr marL="91454" marR="91454" marT="45722" marB="45722">
                    <a:solidFill>
                      <a:srgbClr val="90970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Sven Kramer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9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8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12.41,69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Rintje</a:t>
                      </a:r>
                      <a:r>
                        <a:rPr lang="nl-NL" sz="1600" baseline="0" dirty="0" smtClean="0"/>
                        <a:t> Ritsma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6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4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13.28,19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Ids Postma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2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13.45,91</a:t>
                      </a:r>
                      <a:endParaRPr lang="nl-NL" sz="1600" dirty="0" smtClean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Bob de Jong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0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0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12.48,20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Erben Wennemars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0*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2*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13.35,67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Bart Veldkamp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0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13.27,48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Leo</a:t>
                      </a:r>
                      <a:r>
                        <a:rPr lang="nl-NL" sz="1600" baseline="0" dirty="0" smtClean="0"/>
                        <a:t> Visser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13.58,57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Jochem </a:t>
                      </a:r>
                      <a:r>
                        <a:rPr lang="nl-NL" sz="1600" dirty="0" err="1" smtClean="0"/>
                        <a:t>Uytenhage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2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12.58,92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Mark </a:t>
                      </a:r>
                      <a:r>
                        <a:rPr lang="nl-NL" sz="1600" dirty="0" err="1" smtClean="0"/>
                        <a:t>Tuitert</a:t>
                      </a:r>
                      <a:endParaRPr lang="nl-NL" sz="1600" dirty="0" smtClean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0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13.38,91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Hilbert</a:t>
                      </a:r>
                      <a:r>
                        <a:rPr lang="nl-NL" sz="1600" baseline="0" dirty="0" smtClean="0"/>
                        <a:t> van der Duim</a:t>
                      </a:r>
                      <a:endParaRPr lang="nl-NL" sz="1600" dirty="0" smtClean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2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2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14.27,81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err="1" smtClean="0"/>
                        <a:t>Falco</a:t>
                      </a:r>
                      <a:r>
                        <a:rPr lang="nl-NL" sz="1600" dirty="0" smtClean="0"/>
                        <a:t> Zandstra</a:t>
                      </a:r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2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1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13.46,96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9894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Ard Schenk</a:t>
                      </a:r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3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3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tc>
                  <a:txBody>
                    <a:bodyPr/>
                    <a:lstStyle/>
                    <a:p>
                      <a:r>
                        <a:rPr lang="nl-NL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14.55,90</a:t>
                      </a:r>
                      <a:endParaRPr lang="nl-NL" sz="1600" dirty="0"/>
                    </a:p>
                  </a:txBody>
                  <a:tcPr marL="91454" marR="91454" marT="45722" marB="45722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Tijdelijke aanduiding voor inhoud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700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746569" y="672651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Methodische kwaliteit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sz="half" idx="1"/>
          </p:nvPr>
        </p:nvSpPr>
        <p:spPr>
          <a:xfrm>
            <a:off x="983431" y="1366839"/>
            <a:ext cx="5006735" cy="4582441"/>
          </a:xfrm>
        </p:spPr>
        <p:txBody>
          <a:bodyPr>
            <a:normAutofit lnSpcReduction="10000"/>
          </a:bodyPr>
          <a:lstStyle/>
          <a:p>
            <a:endParaRPr lang="nl-NL" altLang="nl-NL" b="1" dirty="0" smtClean="0"/>
          </a:p>
          <a:p>
            <a:endParaRPr lang="nl-NL" altLang="nl-NL" b="1" dirty="0"/>
          </a:p>
          <a:p>
            <a:endParaRPr lang="nl-NL" altLang="nl-NL" b="1" dirty="0" smtClean="0"/>
          </a:p>
          <a:p>
            <a:r>
              <a:rPr lang="nl-NL" altLang="nl-NL" sz="2400" dirty="0"/>
              <a:t>Ik vraag het aan het publiek</a:t>
            </a:r>
            <a:r>
              <a:rPr lang="nl-NL" altLang="nl-NL" sz="2400" dirty="0" smtClean="0"/>
              <a:t>.</a:t>
            </a:r>
          </a:p>
          <a:p>
            <a:endParaRPr lang="nl-NL" altLang="nl-NL" sz="2400" dirty="0"/>
          </a:p>
          <a:p>
            <a:r>
              <a:rPr lang="nl-NL" altLang="nl-NL" sz="2400" dirty="0"/>
              <a:t>Ik organiseer een </a:t>
            </a:r>
            <a:r>
              <a:rPr lang="nl-NL" altLang="nl-NL" sz="2400" dirty="0" smtClean="0"/>
              <a:t>wedstrijd</a:t>
            </a:r>
          </a:p>
          <a:p>
            <a:endParaRPr lang="nl-NL" altLang="nl-NL" sz="2400" dirty="0"/>
          </a:p>
          <a:p>
            <a:r>
              <a:rPr lang="nl-NL" altLang="nl-NL" sz="2400" dirty="0"/>
              <a:t>Ik onderzoek de statistieken van de schaatsers</a:t>
            </a:r>
          </a:p>
          <a:p>
            <a:endParaRPr lang="nl-NL" altLang="nl-NL" dirty="0" smtClean="0"/>
          </a:p>
        </p:txBody>
      </p:sp>
      <p:sp>
        <p:nvSpPr>
          <p:cNvPr id="35844" name="Content Placeholder 3"/>
          <p:cNvSpPr>
            <a:spLocks noGrp="1"/>
          </p:cNvSpPr>
          <p:nvPr>
            <p:ph sz="half" idx="2"/>
          </p:nvPr>
        </p:nvSpPr>
        <p:spPr>
          <a:xfrm>
            <a:off x="5807968" y="1196752"/>
            <a:ext cx="5000625" cy="4291013"/>
          </a:xfrm>
        </p:spPr>
        <p:txBody>
          <a:bodyPr>
            <a:normAutofit lnSpcReduction="10000"/>
          </a:bodyPr>
          <a:lstStyle/>
          <a:p>
            <a:r>
              <a:rPr lang="nl-NL" altLang="nl-NL" sz="2400" dirty="0"/>
              <a:t>Geeft het antwoord op de vraag:</a:t>
            </a:r>
          </a:p>
          <a:p>
            <a:r>
              <a:rPr lang="nl-NL" altLang="nl-NL" sz="2400" dirty="0"/>
              <a:t>Valide</a:t>
            </a:r>
          </a:p>
          <a:p>
            <a:r>
              <a:rPr lang="nl-NL" altLang="nl-NL" sz="2400" dirty="0"/>
              <a:t>Betrouwbaar</a:t>
            </a:r>
          </a:p>
          <a:p>
            <a:endParaRPr lang="nl-NL" altLang="nl-NL" sz="2400" dirty="0"/>
          </a:p>
          <a:p>
            <a:r>
              <a:rPr lang="nl-NL" altLang="nl-NL" sz="2400" dirty="0">
                <a:solidFill>
                  <a:srgbClr val="FF0000"/>
                </a:solidFill>
              </a:rPr>
              <a:t>Antwoord Valide Betrouwbaar</a:t>
            </a:r>
          </a:p>
          <a:p>
            <a:endParaRPr lang="nl-NL" altLang="nl-NL" sz="2400" dirty="0">
              <a:solidFill>
                <a:srgbClr val="FF0000"/>
              </a:solidFill>
            </a:endParaRPr>
          </a:p>
          <a:p>
            <a:r>
              <a:rPr lang="nl-NL" altLang="nl-NL" sz="2400" dirty="0">
                <a:solidFill>
                  <a:srgbClr val="FF0000"/>
                </a:solidFill>
              </a:rPr>
              <a:t>Antwoord </a:t>
            </a:r>
            <a:r>
              <a:rPr lang="nl-NL" altLang="nl-NL" sz="2400" dirty="0">
                <a:solidFill>
                  <a:srgbClr val="00B050"/>
                </a:solidFill>
              </a:rPr>
              <a:t>Valide Betrouwbaar</a:t>
            </a:r>
          </a:p>
          <a:p>
            <a:endParaRPr lang="nl-NL" altLang="nl-NL" sz="2400" dirty="0"/>
          </a:p>
          <a:p>
            <a:r>
              <a:rPr lang="nl-NL" altLang="nl-NL" sz="2400" dirty="0">
                <a:solidFill>
                  <a:srgbClr val="FF0000"/>
                </a:solidFill>
              </a:rPr>
              <a:t>Antwoord </a:t>
            </a:r>
            <a:r>
              <a:rPr lang="nl-NL" altLang="nl-NL" sz="2400" dirty="0">
                <a:solidFill>
                  <a:srgbClr val="FFC000"/>
                </a:solidFill>
              </a:rPr>
              <a:t>Valide </a:t>
            </a:r>
            <a:r>
              <a:rPr lang="nl-NL" altLang="nl-NL" sz="2400" dirty="0">
                <a:solidFill>
                  <a:srgbClr val="00B050"/>
                </a:solidFill>
              </a:rPr>
              <a:t>Betrouwbaar</a:t>
            </a:r>
          </a:p>
          <a:p>
            <a:endParaRPr lang="nl-NL" altLang="nl-NL" sz="2400" dirty="0"/>
          </a:p>
          <a:p>
            <a:endParaRPr lang="nl-NL" altLang="nl-NL" sz="2400" dirty="0"/>
          </a:p>
          <a:p>
            <a:endParaRPr lang="nl-NL" altLang="nl-NL" sz="2400" dirty="0"/>
          </a:p>
          <a:p>
            <a:endParaRPr lang="nl-NL" altLang="nl-NL" sz="2400" dirty="0"/>
          </a:p>
        </p:txBody>
      </p:sp>
    </p:spTree>
    <p:extLst>
      <p:ext uri="{BB962C8B-B14F-4D97-AF65-F5344CB8AC3E}">
        <p14:creationId xmlns:p14="http://schemas.microsoft.com/office/powerpoint/2010/main" val="174544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1415480" y="620688"/>
            <a:ext cx="7402572" cy="428835"/>
          </a:xfrm>
        </p:spPr>
        <p:txBody>
          <a:bodyPr/>
          <a:lstStyle/>
          <a:p>
            <a:r>
              <a:rPr lang="nl-NL" dirty="0" smtClean="0"/>
              <a:t>Exclusie</a:t>
            </a:r>
            <a:r>
              <a:rPr lang="nl-NL" dirty="0"/>
              <a:t>, </a:t>
            </a:r>
            <a:r>
              <a:rPr lang="nl-NL" altLang="nl-NL" dirty="0" smtClean="0"/>
              <a:t>Data-analyse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half" idx="1"/>
          </p:nvPr>
        </p:nvSpPr>
        <p:spPr>
          <a:xfrm>
            <a:off x="1127448" y="1196752"/>
            <a:ext cx="5544616" cy="4408487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nl-NL" altLang="nl-NL" dirty="0" smtClean="0"/>
              <a:t>Respondent voldoet niet aan selectiecriteria </a:t>
            </a:r>
            <a:r>
              <a:rPr lang="nl-NL" altLang="nl-NL" dirty="0" smtClean="0">
                <a:sym typeface="Wingdings" panose="05000000000000000000" pitchFamily="2" charset="2"/>
              </a:rPr>
              <a:t> </a:t>
            </a:r>
            <a:r>
              <a:rPr lang="nl-NL" altLang="nl-NL" b="1" dirty="0" smtClean="0">
                <a:sym typeface="Wingdings" panose="05000000000000000000" pitchFamily="2" charset="2"/>
              </a:rPr>
              <a:t>excluderen.</a:t>
            </a:r>
          </a:p>
          <a:p>
            <a:pPr>
              <a:defRPr/>
            </a:pPr>
            <a:endParaRPr lang="nl-NL" altLang="nl-NL" b="1" dirty="0" smtClean="0"/>
          </a:p>
          <a:p>
            <a:pPr>
              <a:defRPr/>
            </a:pPr>
            <a:r>
              <a:rPr lang="nl-NL" altLang="nl-NL" b="1" dirty="0" smtClean="0"/>
              <a:t>Analyse van de </a:t>
            </a:r>
            <a:r>
              <a:rPr lang="nl-NL" altLang="nl-NL" dirty="0" smtClean="0"/>
              <a:t>gegevens:</a:t>
            </a:r>
          </a:p>
          <a:p>
            <a:pPr marL="0" indent="0">
              <a:buNone/>
              <a:defRPr/>
            </a:pPr>
            <a:r>
              <a:rPr lang="nl-NL" altLang="nl-NL" dirty="0" smtClean="0"/>
              <a:t>Vraag:</a:t>
            </a:r>
          </a:p>
          <a:p>
            <a:pPr>
              <a:defRPr/>
            </a:pPr>
            <a:r>
              <a:rPr lang="nl-NL" altLang="nl-NL" dirty="0" smtClean="0">
                <a:solidFill>
                  <a:srgbClr val="FF0000"/>
                </a:solidFill>
              </a:rPr>
              <a:t>Wie van de schaatsers kan volgens u het hardst rijden?</a:t>
            </a:r>
          </a:p>
          <a:p>
            <a:pPr marL="0" indent="0">
              <a:buNone/>
              <a:defRPr/>
            </a:pPr>
            <a:r>
              <a:rPr lang="nl-NL" altLang="nl-NL" dirty="0" smtClean="0">
                <a:solidFill>
                  <a:schemeClr val="tx1"/>
                </a:solidFill>
              </a:rPr>
              <a:t>Antwoorden:</a:t>
            </a:r>
          </a:p>
          <a:p>
            <a:pPr>
              <a:defRPr/>
            </a:pPr>
            <a:r>
              <a:rPr lang="nl-NL" altLang="nl-NL" dirty="0" smtClean="0">
                <a:solidFill>
                  <a:srgbClr val="FF0000"/>
                </a:solidFill>
              </a:rPr>
              <a:t>Tellen van de antwoorden</a:t>
            </a:r>
            <a:r>
              <a:rPr lang="nl-NL" altLang="nl-NL" dirty="0">
                <a:solidFill>
                  <a:srgbClr val="FF0000"/>
                </a:solidFill>
              </a:rPr>
              <a:t> </a:t>
            </a:r>
            <a:r>
              <a:rPr lang="nl-NL" altLang="nl-NL" dirty="0" smtClean="0">
                <a:solidFill>
                  <a:srgbClr val="FF0000"/>
                </a:solidFill>
              </a:rPr>
              <a:t>= frequenties.</a:t>
            </a:r>
            <a:endParaRPr lang="nl-NL" altLang="nl-NL" dirty="0" smtClean="0"/>
          </a:p>
        </p:txBody>
      </p:sp>
      <p:sp>
        <p:nvSpPr>
          <p:cNvPr id="36868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nl-NL" altLang="nl-NL" dirty="0" smtClean="0"/>
          </a:p>
          <a:p>
            <a:endParaRPr lang="nl-NL" altLang="nl-NL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297451"/>
              </p:ext>
            </p:extLst>
          </p:nvPr>
        </p:nvGraphicFramePr>
        <p:xfrm>
          <a:off x="7274019" y="728785"/>
          <a:ext cx="4509930" cy="5059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9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0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Aantal </a:t>
                      </a:r>
                      <a:r>
                        <a:rPr lang="nl-NL" sz="1800" dirty="0" err="1" smtClean="0"/>
                        <a:t>enquetes</a:t>
                      </a:r>
                      <a:endParaRPr lang="nl-NL" sz="1800" dirty="0" smtClean="0"/>
                    </a:p>
                    <a:p>
                      <a:r>
                        <a:rPr lang="nl-NL" sz="1800" dirty="0" smtClean="0"/>
                        <a:t>Aantal</a:t>
                      </a:r>
                      <a:r>
                        <a:rPr lang="nl-NL" sz="1800" baseline="0" dirty="0" smtClean="0"/>
                        <a:t> </a:t>
                      </a:r>
                      <a:r>
                        <a:rPr lang="nl-NL" sz="1800" dirty="0" smtClean="0"/>
                        <a:t>respondenten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100</a:t>
                      </a:r>
                    </a:p>
                    <a:p>
                      <a:r>
                        <a:rPr lang="nl-NL" sz="1800" dirty="0" smtClean="0"/>
                        <a:t>20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9">
                <a:tc>
                  <a:txBody>
                    <a:bodyPr/>
                    <a:lstStyle/>
                    <a:p>
                      <a:r>
                        <a:rPr lang="nl-NL" sz="1800" dirty="0" err="1" smtClean="0"/>
                        <a:t>Kjeld</a:t>
                      </a:r>
                      <a:r>
                        <a:rPr lang="nl-NL" sz="1800" dirty="0" smtClean="0"/>
                        <a:t> Nuis 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4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Sven</a:t>
                      </a:r>
                      <a:r>
                        <a:rPr lang="nl-NL" sz="1800" baseline="0" dirty="0" smtClean="0"/>
                        <a:t> Kramer </a:t>
                      </a:r>
                      <a:r>
                        <a:rPr lang="nl-NL" sz="1800" dirty="0" smtClean="0"/>
                        <a:t>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6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Erben Wennemars 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2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9">
                <a:tc>
                  <a:txBody>
                    <a:bodyPr/>
                    <a:lstStyle/>
                    <a:p>
                      <a:r>
                        <a:rPr lang="nl-NL" sz="1800" dirty="0" smtClean="0">
                          <a:solidFill>
                            <a:srgbClr val="FF0000"/>
                          </a:solidFill>
                        </a:rPr>
                        <a:t>Jeremy</a:t>
                      </a:r>
                      <a:r>
                        <a:rPr lang="nl-NL" sz="18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NL" sz="1800" baseline="0" dirty="0" err="1" smtClean="0">
                          <a:solidFill>
                            <a:srgbClr val="FF0000"/>
                          </a:solidFill>
                        </a:rPr>
                        <a:t>Wotherspoon</a:t>
                      </a:r>
                      <a:r>
                        <a:rPr lang="nl-NL" sz="1800" baseline="0" dirty="0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nl-NL" sz="1800" baseline="0" dirty="0" err="1" smtClean="0">
                          <a:solidFill>
                            <a:srgbClr val="FF0000"/>
                          </a:solidFill>
                        </a:rPr>
                        <a:t>Can</a:t>
                      </a:r>
                      <a:r>
                        <a:rPr lang="nl-NL" sz="1800" baseline="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nl-NL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nl-NL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Jan Bos 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Wouter Oldeheuvel 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Mark </a:t>
                      </a:r>
                      <a:r>
                        <a:rPr lang="nl-NL" sz="1800" dirty="0" err="1" smtClean="0"/>
                        <a:t>Tuitert</a:t>
                      </a:r>
                      <a:r>
                        <a:rPr lang="nl-NL" sz="1800" dirty="0" smtClean="0"/>
                        <a:t> 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Michel Mulder 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err="1" smtClean="0"/>
                        <a:t>Daidai</a:t>
                      </a:r>
                      <a:r>
                        <a:rPr lang="nl-NL" sz="1800" baseline="0" dirty="0" smtClean="0"/>
                        <a:t> </a:t>
                      </a:r>
                      <a:r>
                        <a:rPr lang="nl-NL" sz="1800" baseline="0" dirty="0" err="1" smtClean="0"/>
                        <a:t>Ntab</a:t>
                      </a:r>
                      <a:r>
                        <a:rPr lang="nl-NL" sz="1800" baseline="0" dirty="0" smtClean="0"/>
                        <a:t> </a:t>
                      </a:r>
                      <a:r>
                        <a:rPr lang="nl-NL" sz="1800" dirty="0" smtClean="0"/>
                        <a:t>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Jan </a:t>
                      </a:r>
                      <a:r>
                        <a:rPr lang="nl-NL" sz="1800" dirty="0" err="1" smtClean="0"/>
                        <a:t>Smeekes</a:t>
                      </a:r>
                      <a:r>
                        <a:rPr lang="nl-NL" sz="1800" dirty="0" smtClean="0"/>
                        <a:t> 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/>
                        <a:t>Ronald Mulder (NL)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</a:t>
                      </a:r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5" marR="91435" marT="45715" marB="45715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5" marR="91435" marT="45715" marB="4571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20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707165" y="1196752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Data-analyse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sz="half" idx="1"/>
          </p:nvPr>
        </p:nvSpPr>
        <p:spPr>
          <a:xfrm>
            <a:off x="1703388" y="2133600"/>
            <a:ext cx="4133850" cy="4408488"/>
          </a:xfrm>
        </p:spPr>
        <p:txBody>
          <a:bodyPr/>
          <a:lstStyle/>
          <a:p>
            <a:r>
              <a:rPr lang="nl-NL" altLang="nl-NL" sz="2000" b="1" dirty="0"/>
              <a:t>Analyse van gesloten vragen</a:t>
            </a:r>
            <a:endParaRPr lang="nl-NL" altLang="nl-NL" sz="2000" dirty="0"/>
          </a:p>
          <a:p>
            <a:r>
              <a:rPr lang="nl-NL" altLang="nl-NL" sz="2000" dirty="0">
                <a:solidFill>
                  <a:srgbClr val="FF0000"/>
                </a:solidFill>
              </a:rPr>
              <a:t>Wat heeft Rintje Ritsma voor de schaatssport betekend?</a:t>
            </a:r>
          </a:p>
          <a:p>
            <a:pPr lvl="1"/>
            <a:r>
              <a:rPr lang="nl-NL" altLang="nl-NL" sz="1600" dirty="0">
                <a:solidFill>
                  <a:srgbClr val="FF0000"/>
                </a:solidFill>
              </a:rPr>
              <a:t>1. Enorm veel.</a:t>
            </a:r>
          </a:p>
          <a:p>
            <a:pPr lvl="1"/>
            <a:r>
              <a:rPr lang="nl-NL" altLang="nl-NL" sz="1600" dirty="0">
                <a:solidFill>
                  <a:srgbClr val="FF0000"/>
                </a:solidFill>
              </a:rPr>
              <a:t>2. Geen opvallende bijdrage aan de schaatssport.</a:t>
            </a:r>
          </a:p>
          <a:p>
            <a:pPr lvl="1"/>
            <a:r>
              <a:rPr lang="nl-NL" altLang="nl-NL" sz="1600" dirty="0">
                <a:solidFill>
                  <a:srgbClr val="FF0000"/>
                </a:solidFill>
              </a:rPr>
              <a:t>3. Niets.</a:t>
            </a:r>
          </a:p>
          <a:p>
            <a:pPr lvl="1"/>
            <a:r>
              <a:rPr lang="nl-NL" altLang="nl-NL" sz="1600" dirty="0">
                <a:solidFill>
                  <a:srgbClr val="FF0000"/>
                </a:solidFill>
              </a:rPr>
              <a:t>4. Geen mening.</a:t>
            </a:r>
            <a:endParaRPr lang="nl-NL" altLang="nl-NL" dirty="0" smtClean="0">
              <a:solidFill>
                <a:srgbClr val="FF0000"/>
              </a:solidFill>
            </a:endParaRPr>
          </a:p>
          <a:p>
            <a:endParaRPr lang="nl-NL" altLang="nl-NL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6016625" y="2420939"/>
          <a:ext cx="4287838" cy="2124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3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271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Aantal </a:t>
                      </a:r>
                      <a:r>
                        <a:rPr lang="nl-NL" sz="1800" dirty="0" err="1" smtClean="0"/>
                        <a:t>enquetes</a:t>
                      </a:r>
                      <a:r>
                        <a:rPr lang="nl-NL" sz="1800" baseline="0" dirty="0" smtClean="0"/>
                        <a:t> </a:t>
                      </a:r>
                    </a:p>
                    <a:p>
                      <a:r>
                        <a:rPr lang="nl-NL" sz="1800" baseline="0" dirty="0" smtClean="0"/>
                        <a:t>Aantal respondenten</a:t>
                      </a:r>
                      <a:endParaRPr lang="nl-NL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100</a:t>
                      </a:r>
                    </a:p>
                    <a:p>
                      <a:r>
                        <a:rPr lang="nl-NL" sz="1800" dirty="0" smtClean="0"/>
                        <a:t>21</a:t>
                      </a:r>
                      <a:endParaRPr lang="nl-NL" sz="1800" dirty="0"/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Antwoord</a:t>
                      </a:r>
                      <a:r>
                        <a:rPr lang="nl-NL" sz="1800" baseline="0" dirty="0" smtClean="0"/>
                        <a:t> 1</a:t>
                      </a:r>
                      <a:endParaRPr lang="nl-NL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15</a:t>
                      </a:r>
                      <a:endParaRPr lang="nl-NL" sz="1800" dirty="0"/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Antwoord 2</a:t>
                      </a:r>
                      <a:endParaRPr lang="nl-NL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</a:t>
                      </a:r>
                      <a:endParaRPr lang="nl-NL" sz="1800" dirty="0"/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Antwoord 3</a:t>
                      </a:r>
                      <a:endParaRPr lang="nl-NL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</a:t>
                      </a:r>
                      <a:endParaRPr lang="nl-NL" sz="1800" dirty="0"/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Antwoord 4</a:t>
                      </a:r>
                      <a:endParaRPr lang="nl-NL" sz="1800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0</a:t>
                      </a:r>
                      <a:endParaRPr lang="nl-NL" sz="1800" dirty="0"/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71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775520" y="701203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Data-analyse</a:t>
            </a:r>
            <a:r>
              <a:rPr lang="nl-NL" altLang="nl-NL" dirty="0"/>
              <a:t>.</a:t>
            </a:r>
            <a:endParaRPr lang="nl-NL" altLang="nl-NL" dirty="0" smtClean="0"/>
          </a:p>
        </p:txBody>
      </p:sp>
      <p:sp>
        <p:nvSpPr>
          <p:cNvPr id="38915" name="Content Placeholder 2"/>
          <p:cNvSpPr>
            <a:spLocks noGrp="1"/>
          </p:cNvSpPr>
          <p:nvPr>
            <p:ph sz="half" idx="1"/>
          </p:nvPr>
        </p:nvSpPr>
        <p:spPr>
          <a:xfrm>
            <a:off x="335360" y="2204864"/>
            <a:ext cx="5511800" cy="4408487"/>
          </a:xfrm>
        </p:spPr>
        <p:txBody>
          <a:bodyPr/>
          <a:lstStyle/>
          <a:p>
            <a:r>
              <a:rPr lang="nl-NL" altLang="nl-NL" sz="2000" dirty="0">
                <a:solidFill>
                  <a:srgbClr val="FF0000"/>
                </a:solidFill>
              </a:rPr>
              <a:t>Geef een rangorde aan in de onderstaande vier schaatsers die volgens u het beste zijn: </a:t>
            </a:r>
            <a:r>
              <a:rPr lang="nl-NL" altLang="nl-NL" sz="2000" i="1" dirty="0">
                <a:solidFill>
                  <a:srgbClr val="FF0000"/>
                </a:solidFill>
              </a:rPr>
              <a:t>(1 = beste, 4 = minst beste) omcirkel achter iedere schaatser een cijfer)</a:t>
            </a:r>
          </a:p>
          <a:p>
            <a:pPr lvl="1"/>
            <a:r>
              <a:rPr lang="nl-NL" altLang="nl-NL" sz="1600" dirty="0">
                <a:solidFill>
                  <a:srgbClr val="FF0000"/>
                </a:solidFill>
              </a:rPr>
              <a:t>Ard Schenk,	</a:t>
            </a:r>
            <a:r>
              <a:rPr lang="nl-NL" altLang="nl-NL" sz="1600" dirty="0" smtClean="0">
                <a:solidFill>
                  <a:srgbClr val="FF0000"/>
                </a:solidFill>
              </a:rPr>
              <a:t>	1  </a:t>
            </a:r>
            <a:r>
              <a:rPr lang="nl-NL" altLang="nl-NL" sz="1600" dirty="0">
                <a:solidFill>
                  <a:srgbClr val="FF0000"/>
                </a:solidFill>
              </a:rPr>
              <a:t>2  3  4</a:t>
            </a:r>
          </a:p>
          <a:p>
            <a:pPr lvl="1"/>
            <a:r>
              <a:rPr lang="nl-NL" altLang="nl-NL" sz="1600" dirty="0">
                <a:solidFill>
                  <a:srgbClr val="FF0000"/>
                </a:solidFill>
              </a:rPr>
              <a:t>Jochem </a:t>
            </a:r>
            <a:r>
              <a:rPr lang="nl-NL" altLang="nl-NL" sz="1600" dirty="0" err="1">
                <a:solidFill>
                  <a:srgbClr val="FF0000"/>
                </a:solidFill>
              </a:rPr>
              <a:t>Uytenhage</a:t>
            </a:r>
            <a:r>
              <a:rPr lang="nl-NL" altLang="nl-NL" sz="1600" dirty="0">
                <a:solidFill>
                  <a:srgbClr val="FF0000"/>
                </a:solidFill>
              </a:rPr>
              <a:t>	1  2  3  4</a:t>
            </a:r>
          </a:p>
          <a:p>
            <a:pPr lvl="1"/>
            <a:r>
              <a:rPr lang="nl-NL" altLang="nl-NL" sz="1600" dirty="0">
                <a:solidFill>
                  <a:srgbClr val="FF0000"/>
                </a:solidFill>
              </a:rPr>
              <a:t>Rintje Ritsma  	1  2  3  4</a:t>
            </a:r>
          </a:p>
          <a:p>
            <a:pPr lvl="1"/>
            <a:r>
              <a:rPr lang="nl-NL" altLang="nl-NL" sz="1600" dirty="0">
                <a:solidFill>
                  <a:srgbClr val="FF0000"/>
                </a:solidFill>
              </a:rPr>
              <a:t>Sven Kramer	</a:t>
            </a:r>
            <a:r>
              <a:rPr lang="nl-NL" altLang="nl-NL" sz="1600" dirty="0" smtClean="0">
                <a:solidFill>
                  <a:srgbClr val="FF0000"/>
                </a:solidFill>
              </a:rPr>
              <a:t>	1  </a:t>
            </a:r>
            <a:r>
              <a:rPr lang="nl-NL" altLang="nl-NL" sz="1600" dirty="0">
                <a:solidFill>
                  <a:srgbClr val="FF0000"/>
                </a:solidFill>
              </a:rPr>
              <a:t>2  3  4</a:t>
            </a:r>
          </a:p>
          <a:p>
            <a:endParaRPr lang="nl-NL" altLang="nl-NL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23050338"/>
              </p:ext>
            </p:extLst>
          </p:nvPr>
        </p:nvGraphicFramePr>
        <p:xfrm>
          <a:off x="6003926" y="1484314"/>
          <a:ext cx="5276651" cy="249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1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066">
                <a:tc>
                  <a:txBody>
                    <a:bodyPr/>
                    <a:lstStyle/>
                    <a:p>
                      <a:r>
                        <a:rPr lang="nl-NL" sz="1800" dirty="0" err="1" smtClean="0"/>
                        <a:t>Enquetes</a:t>
                      </a:r>
                      <a:endParaRPr lang="nl-NL" sz="1800" dirty="0" smtClean="0"/>
                    </a:p>
                    <a:p>
                      <a:r>
                        <a:rPr lang="nl-NL" sz="1800" baseline="0" dirty="0" smtClean="0"/>
                        <a:t>respondenten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100</a:t>
                      </a:r>
                    </a:p>
                    <a:p>
                      <a:r>
                        <a:rPr lang="nl-NL" sz="1800" dirty="0" smtClean="0"/>
                        <a:t>23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79"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i="1" dirty="0" smtClean="0"/>
                        <a:t>1</a:t>
                      </a:r>
                      <a:endParaRPr lang="nl-NL" sz="1800" i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i="1" dirty="0" smtClean="0"/>
                        <a:t>2</a:t>
                      </a:r>
                      <a:endParaRPr lang="nl-NL" sz="1800" i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i="1" dirty="0" smtClean="0"/>
                        <a:t>3</a:t>
                      </a:r>
                      <a:endParaRPr lang="nl-NL" sz="1800" i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i="1" dirty="0" smtClean="0"/>
                        <a:t>4</a:t>
                      </a:r>
                      <a:endParaRPr lang="nl-NL" sz="1800" i="1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7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Ard S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8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10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0</a:t>
                      </a:r>
                      <a:endParaRPr lang="nl-NL" sz="1800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7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Jochem U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0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0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2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21</a:t>
                      </a:r>
                      <a:endParaRPr lang="nl-NL" sz="1800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7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Rintje R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6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8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2</a:t>
                      </a:r>
                      <a:endParaRPr lang="nl-NL" sz="1800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7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Sven K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10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7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6</a:t>
                      </a:r>
                      <a:endParaRPr lang="nl-NL" sz="1800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0</a:t>
                      </a:r>
                      <a:endParaRPr lang="nl-NL" sz="1800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16626" y="4297363"/>
            <a:ext cx="3305905" cy="1477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l-NL" dirty="0">
                <a:latin typeface="+mj-lt"/>
              </a:rPr>
              <a:t>Rangorde:</a:t>
            </a:r>
          </a:p>
          <a:p>
            <a:pPr>
              <a:defRPr/>
            </a:pPr>
            <a:r>
              <a:rPr lang="nl-NL" dirty="0">
                <a:latin typeface="+mj-lt"/>
              </a:rPr>
              <a:t>1 = Sven Kramer</a:t>
            </a:r>
          </a:p>
          <a:p>
            <a:pPr>
              <a:defRPr/>
            </a:pPr>
            <a:r>
              <a:rPr lang="nl-NL" dirty="0">
                <a:latin typeface="+mj-lt"/>
              </a:rPr>
              <a:t>2 = Ard Schenk</a:t>
            </a:r>
          </a:p>
          <a:p>
            <a:pPr>
              <a:defRPr/>
            </a:pPr>
            <a:r>
              <a:rPr lang="nl-NL" dirty="0">
                <a:latin typeface="+mj-lt"/>
              </a:rPr>
              <a:t>3 = Rintje Ritsma</a:t>
            </a:r>
          </a:p>
          <a:p>
            <a:pPr>
              <a:defRPr/>
            </a:pPr>
            <a:r>
              <a:rPr lang="nl-NL" dirty="0">
                <a:latin typeface="+mj-lt"/>
              </a:rPr>
              <a:t>4 = Jochem </a:t>
            </a:r>
            <a:r>
              <a:rPr lang="nl-NL" dirty="0" err="1">
                <a:latin typeface="+mj-lt"/>
              </a:rPr>
              <a:t>Uytenhaage</a:t>
            </a:r>
            <a:r>
              <a:rPr lang="nl-NL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145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1631504" y="641339"/>
            <a:ext cx="7548936" cy="428835"/>
          </a:xfrm>
        </p:spPr>
        <p:txBody>
          <a:bodyPr/>
          <a:lstStyle/>
          <a:p>
            <a:r>
              <a:rPr lang="nl-NL" altLang="nl-NL" dirty="0" smtClean="0"/>
              <a:t>Data-analyse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368" y="2406652"/>
            <a:ext cx="5289153" cy="440848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NL" dirty="0" smtClean="0"/>
              <a:t>Ik </a:t>
            </a:r>
            <a:r>
              <a:rPr lang="nl-NL" dirty="0"/>
              <a:t>organiseer een </a:t>
            </a:r>
            <a:r>
              <a:rPr lang="nl-NL" dirty="0" smtClean="0"/>
              <a:t>wedstrijd: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r>
              <a:rPr lang="nl-NL" dirty="0" smtClean="0"/>
              <a:t>Rangorde.</a:t>
            </a: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2" name="TextBox 1"/>
          <p:cNvSpPr txBox="1"/>
          <p:nvPr/>
        </p:nvSpPr>
        <p:spPr>
          <a:xfrm>
            <a:off x="5015880" y="1201837"/>
            <a:ext cx="29527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2000" dirty="0">
                <a:latin typeface="+mj-lt"/>
              </a:rPr>
              <a:t>Uitslagen: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956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882775" y="692696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Data-analyse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520" y="1484313"/>
            <a:ext cx="5400600" cy="42910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NL" altLang="nl-NL" b="1" dirty="0" smtClean="0"/>
              <a:t>Analyse</a:t>
            </a:r>
            <a:r>
              <a:rPr lang="nl-NL" altLang="nl-NL" dirty="0" smtClean="0"/>
              <a:t> historische gegevens</a:t>
            </a:r>
            <a:r>
              <a:rPr lang="nl-NL" altLang="nl-NL" dirty="0"/>
              <a:t>?</a:t>
            </a:r>
          </a:p>
          <a:p>
            <a:pPr>
              <a:defRPr/>
            </a:pPr>
            <a:r>
              <a:rPr lang="nl-NL" dirty="0" smtClean="0"/>
              <a:t>Ik </a:t>
            </a:r>
            <a:r>
              <a:rPr lang="nl-NL" dirty="0"/>
              <a:t>onderzoek de statistieken van de </a:t>
            </a:r>
            <a:r>
              <a:rPr lang="nl-NL" dirty="0" smtClean="0"/>
              <a:t>schaatsers</a:t>
            </a:r>
          </a:p>
          <a:p>
            <a:pPr>
              <a:defRPr/>
            </a:pPr>
            <a:r>
              <a:rPr lang="nl-NL" dirty="0" smtClean="0"/>
              <a:t>Rangorde bepaling.</a:t>
            </a: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176" y="2060848"/>
            <a:ext cx="4135438" cy="342582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NL" dirty="0" smtClean="0"/>
              <a:t>Meest gewonnen </a:t>
            </a:r>
            <a:r>
              <a:rPr lang="nl-NL" dirty="0" err="1" smtClean="0"/>
              <a:t>EK’s</a:t>
            </a:r>
            <a:endParaRPr lang="nl-NL" dirty="0" smtClean="0"/>
          </a:p>
          <a:p>
            <a:pPr>
              <a:defRPr/>
            </a:pPr>
            <a:r>
              <a:rPr lang="nl-NL" dirty="0" smtClean="0"/>
              <a:t>1. Sven Kramer</a:t>
            </a:r>
          </a:p>
          <a:p>
            <a:pPr>
              <a:defRPr/>
            </a:pPr>
            <a:r>
              <a:rPr lang="nl-NL" dirty="0" smtClean="0"/>
              <a:t>2. Rintje Ritsma</a:t>
            </a:r>
          </a:p>
          <a:p>
            <a:pPr>
              <a:defRPr/>
            </a:pPr>
            <a:r>
              <a:rPr lang="nl-NL" dirty="0" smtClean="0"/>
              <a:t>3. Ard Schenk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802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1897643" y="764704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De beste schaatser (16)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sz="half" idx="1"/>
          </p:nvPr>
        </p:nvSpPr>
        <p:spPr>
          <a:xfrm>
            <a:off x="1578983" y="1735157"/>
            <a:ext cx="3276600" cy="4408487"/>
          </a:xfrm>
        </p:spPr>
        <p:txBody>
          <a:bodyPr>
            <a:normAutofit/>
          </a:bodyPr>
          <a:lstStyle/>
          <a:p>
            <a:r>
              <a:rPr lang="nl-NL" altLang="nl-NL" dirty="0" smtClean="0"/>
              <a:t>Hoe </a:t>
            </a:r>
            <a:r>
              <a:rPr lang="nl-NL" altLang="nl-NL" b="1" dirty="0" smtClean="0"/>
              <a:t>interpreteert </a:t>
            </a:r>
            <a:r>
              <a:rPr lang="nl-NL" altLang="nl-NL" dirty="0" smtClean="0"/>
              <a:t>en </a:t>
            </a:r>
            <a:r>
              <a:rPr lang="nl-NL" altLang="nl-NL" b="1" dirty="0" smtClean="0"/>
              <a:t>rapporteert </a:t>
            </a:r>
            <a:r>
              <a:rPr lang="nl-NL" altLang="nl-NL" dirty="0" smtClean="0"/>
              <a:t>u de gegevens?</a:t>
            </a:r>
          </a:p>
          <a:p>
            <a:endParaRPr lang="nl-NL" altLang="nl-NL" dirty="0" smtClean="0"/>
          </a:p>
        </p:txBody>
      </p:sp>
      <p:sp>
        <p:nvSpPr>
          <p:cNvPr id="41988" name="Content Placeholder 3"/>
          <p:cNvSpPr>
            <a:spLocks noGrp="1"/>
          </p:cNvSpPr>
          <p:nvPr>
            <p:ph sz="half" idx="2"/>
          </p:nvPr>
        </p:nvSpPr>
        <p:spPr>
          <a:xfrm>
            <a:off x="5161566" y="1735157"/>
            <a:ext cx="6191018" cy="4408487"/>
          </a:xfrm>
        </p:spPr>
        <p:txBody>
          <a:bodyPr>
            <a:normAutofit/>
          </a:bodyPr>
          <a:lstStyle/>
          <a:p>
            <a:r>
              <a:rPr lang="nl-NL" altLang="nl-NL" dirty="0" smtClean="0"/>
              <a:t>Iedere methodiek heeft zijn tekortkomingen en geeft niet een volledig antwoord op de vraag.</a:t>
            </a:r>
          </a:p>
          <a:p>
            <a:r>
              <a:rPr lang="nl-NL" altLang="nl-NL" dirty="0" smtClean="0"/>
              <a:t>Perspectief van waaruit onderzocht wordt is belangrijk bij interpretatie.</a:t>
            </a:r>
          </a:p>
          <a:p>
            <a:r>
              <a:rPr lang="nl-NL" altLang="nl-NL" dirty="0" smtClean="0"/>
              <a:t>Discussie/reflectie hierover is van belang.</a:t>
            </a:r>
          </a:p>
        </p:txBody>
      </p:sp>
    </p:spTree>
    <p:extLst>
      <p:ext uri="{BB962C8B-B14F-4D97-AF65-F5344CB8AC3E}">
        <p14:creationId xmlns:p14="http://schemas.microsoft.com/office/powerpoint/2010/main" val="10225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775520" y="692696"/>
            <a:ext cx="7114540" cy="428835"/>
          </a:xfrm>
        </p:spPr>
        <p:txBody>
          <a:bodyPr/>
          <a:lstStyle/>
          <a:p>
            <a:r>
              <a:rPr lang="nl-NL" altLang="en-US" dirty="0" smtClean="0"/>
              <a:t>Conclusie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1504" y="1412776"/>
            <a:ext cx="10369152" cy="484053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 dirty="0" smtClean="0"/>
              <a:t>Vraagstelling </a:t>
            </a:r>
            <a:r>
              <a:rPr lang="nl-NL" sz="2400" dirty="0"/>
              <a:t>en doelstelling moeten helder en scherp geformuleerd zijn.</a:t>
            </a:r>
          </a:p>
          <a:p>
            <a:pPr>
              <a:defRPr/>
            </a:pPr>
            <a:r>
              <a:rPr lang="nl-NL" sz="2400" dirty="0"/>
              <a:t>Duidelijke criteria ten behoeve van de te kiezen methodiek.</a:t>
            </a:r>
          </a:p>
          <a:p>
            <a:pPr>
              <a:defRPr/>
            </a:pPr>
            <a:r>
              <a:rPr lang="nl-NL" sz="2400" dirty="0"/>
              <a:t>De keuze van methode </a:t>
            </a:r>
            <a:r>
              <a:rPr lang="nl-NL" sz="2400" dirty="0" smtClean="0"/>
              <a:t>moet </a:t>
            </a:r>
            <a:r>
              <a:rPr lang="nl-NL" sz="2400" dirty="0"/>
              <a:t>aansluiten bij vraagstelling</a:t>
            </a:r>
            <a:r>
              <a:rPr lang="nl-NL" sz="2400" dirty="0" smtClean="0"/>
              <a:t>.</a:t>
            </a:r>
          </a:p>
          <a:p>
            <a:pPr>
              <a:defRPr/>
            </a:pPr>
            <a:r>
              <a:rPr lang="nl-NL" sz="2400" dirty="0" smtClean="0"/>
              <a:t>Heldere criteria m.b.t. keuze participanten.</a:t>
            </a:r>
            <a:endParaRPr lang="nl-NL" sz="2400" dirty="0"/>
          </a:p>
          <a:p>
            <a:pPr>
              <a:defRPr/>
            </a:pPr>
            <a:r>
              <a:rPr lang="nl-NL" sz="2400" dirty="0"/>
              <a:t>Kijk naar validiteit en betrouwbaarheid</a:t>
            </a:r>
            <a:r>
              <a:rPr lang="nl-NL" sz="2400" dirty="0" smtClean="0"/>
              <a:t>.</a:t>
            </a:r>
          </a:p>
          <a:p>
            <a:pPr>
              <a:defRPr/>
            </a:pPr>
            <a:r>
              <a:rPr lang="nl-NL" sz="2400" dirty="0" smtClean="0"/>
              <a:t>Anticipeer op de te verwachten data.</a:t>
            </a:r>
            <a:endParaRPr lang="nl-NL" sz="2400" dirty="0"/>
          </a:p>
          <a:p>
            <a:pPr>
              <a:defRPr/>
            </a:pPr>
            <a:r>
              <a:rPr lang="nl-NL" sz="2400" dirty="0"/>
              <a:t>Blijf kijken naar de beperkingen van </a:t>
            </a:r>
            <a:r>
              <a:rPr lang="nl-NL" sz="2400" dirty="0" smtClean="0"/>
              <a:t>het design, de dataverzameling, en </a:t>
            </a:r>
            <a:r>
              <a:rPr lang="nl-NL" sz="2400" dirty="0"/>
              <a:t>betrek dit in de discussie </a:t>
            </a:r>
            <a:r>
              <a:rPr lang="nl-NL" sz="2400" dirty="0" smtClean="0"/>
              <a:t>en conclusies.</a:t>
            </a:r>
            <a:endParaRPr lang="nl-NL" sz="2400" dirty="0"/>
          </a:p>
          <a:p>
            <a:pPr>
              <a:defRPr/>
            </a:pP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17612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Overzicht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1229" y="1844824"/>
            <a:ext cx="8457299" cy="4408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smtClean="0"/>
              <a:t>Keuze design</a:t>
            </a:r>
          </a:p>
          <a:p>
            <a:r>
              <a:rPr lang="nl-NL" dirty="0" smtClean="0"/>
              <a:t>Kenmerken kwalitatief en kwantitatief onderzoek </a:t>
            </a:r>
          </a:p>
          <a:p>
            <a:pPr marL="0" indent="0">
              <a:buNone/>
            </a:pPr>
            <a:r>
              <a:rPr lang="nl-NL" dirty="0" smtClean="0"/>
              <a:t>Populatie, steekproef, participanten</a:t>
            </a:r>
          </a:p>
          <a:p>
            <a:r>
              <a:rPr lang="nl-NL" dirty="0" smtClean="0"/>
              <a:t>Selectie</a:t>
            </a:r>
          </a:p>
          <a:p>
            <a:pPr marL="0" indent="0">
              <a:buNone/>
            </a:pPr>
            <a:r>
              <a:rPr lang="nl-NL" dirty="0" smtClean="0"/>
              <a:t>Dataverzameling</a:t>
            </a:r>
          </a:p>
          <a:p>
            <a:r>
              <a:rPr lang="nl-NL" dirty="0" smtClean="0"/>
              <a:t>Dataverwerking</a:t>
            </a:r>
          </a:p>
          <a:p>
            <a:pPr marL="0" indent="0">
              <a:buNone/>
            </a:pPr>
            <a:r>
              <a:rPr lang="nl-NL" dirty="0"/>
              <a:t>Data-analyse.</a:t>
            </a:r>
          </a:p>
          <a:p>
            <a:pPr marL="0" indent="0">
              <a:buNone/>
            </a:pPr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68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991544" y="188640"/>
            <a:ext cx="9865096" cy="576064"/>
          </a:xfrm>
        </p:spPr>
        <p:txBody>
          <a:bodyPr/>
          <a:lstStyle/>
          <a:p>
            <a:r>
              <a:rPr lang="nl-NL" altLang="nl-NL" dirty="0" smtClean="0"/>
              <a:t>Kenmerken kwalitatief en kwantitatief onderzoek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582395"/>
              </p:ext>
            </p:extLst>
          </p:nvPr>
        </p:nvGraphicFramePr>
        <p:xfrm>
          <a:off x="1991544" y="980729"/>
          <a:ext cx="9217024" cy="5377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0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2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596"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Kwalitatief </a:t>
                      </a:r>
                      <a:endParaRPr lang="nl-N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Kwantitatief</a:t>
                      </a:r>
                      <a:endParaRPr lang="nl-NL" sz="18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124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Functie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Theorie</a:t>
                      </a:r>
                      <a:r>
                        <a:rPr lang="nl-NL" sz="1500" baseline="0" dirty="0" smtClean="0"/>
                        <a:t> vormend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Theorie ondersteunend / verwerpend</a:t>
                      </a:r>
                      <a:endParaRPr lang="nl-NL" sz="15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124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Doel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Uitdiepen, begrijpen,</a:t>
                      </a:r>
                      <a:r>
                        <a:rPr lang="nl-NL" sz="1500" baseline="0" dirty="0" smtClean="0"/>
                        <a:t> verklaren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Vergelijken, schatten</a:t>
                      </a:r>
                      <a:r>
                        <a:rPr lang="nl-NL" sz="1500" baseline="0" dirty="0" smtClean="0"/>
                        <a:t>, voorspellen</a:t>
                      </a:r>
                      <a:r>
                        <a:rPr lang="nl-NL" sz="1500" dirty="0" smtClean="0"/>
                        <a:t>,</a:t>
                      </a:r>
                      <a:r>
                        <a:rPr lang="nl-NL" sz="1500" baseline="0" dirty="0" smtClean="0"/>
                        <a:t> toetsen.</a:t>
                      </a:r>
                      <a:endParaRPr lang="nl-NL" sz="15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124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Dataverzameling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Ongestructureerd -</a:t>
                      </a:r>
                      <a:r>
                        <a:rPr lang="nl-NL" sz="1500" baseline="0" dirty="0" smtClean="0"/>
                        <a:t> gestructureerd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Gestructureerd.</a:t>
                      </a:r>
                      <a:endParaRPr lang="nl-NL" sz="15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175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Wijze data verzameling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Interviews</a:t>
                      </a:r>
                    </a:p>
                    <a:p>
                      <a:r>
                        <a:rPr lang="nl-NL" sz="1500" dirty="0" smtClean="0"/>
                        <a:t>Observaties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Enquêtes</a:t>
                      </a:r>
                    </a:p>
                    <a:p>
                      <a:r>
                        <a:rPr lang="nl-NL" sz="1500" dirty="0" smtClean="0"/>
                        <a:t>Observaties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124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Bronnen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Mensen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Mensen</a:t>
                      </a:r>
                    </a:p>
                    <a:p>
                      <a:r>
                        <a:rPr lang="nl-NL" sz="1500" dirty="0" smtClean="0"/>
                        <a:t>Dossiers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596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Setting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Altijd natuurlijke 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Natuurlijke</a:t>
                      </a:r>
                      <a:r>
                        <a:rPr lang="nl-NL" sz="1500" baseline="0" dirty="0" smtClean="0"/>
                        <a:t> - gecreëerde</a:t>
                      </a:r>
                      <a:endParaRPr lang="nl-NL" sz="15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019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Variabelen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Onbekend aantal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Beperkt aantal</a:t>
                      </a:r>
                      <a:endParaRPr lang="nl-NL" sz="15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019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Inhoud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Meningen,</a:t>
                      </a:r>
                      <a:r>
                        <a:rPr lang="nl-NL" sz="1500" baseline="0" dirty="0" smtClean="0"/>
                        <a:t> ervaringen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Feiten, objectief</a:t>
                      </a:r>
                      <a:endParaRPr lang="nl-NL" sz="15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596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Type</a:t>
                      </a:r>
                      <a:r>
                        <a:rPr lang="nl-NL" sz="1500" baseline="0" dirty="0" smtClean="0"/>
                        <a:t> data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Tekst</a:t>
                      </a:r>
                      <a:r>
                        <a:rPr lang="nl-NL" sz="1500" baseline="0" dirty="0" smtClean="0"/>
                        <a:t>, beeld, geluid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Getallen</a:t>
                      </a:r>
                      <a:endParaRPr lang="nl-NL" sz="15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019"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Generaliseerbaarheid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Beperkt</a:t>
                      </a:r>
                      <a:r>
                        <a:rPr lang="nl-NL" sz="1500" baseline="0" dirty="0" smtClean="0"/>
                        <a:t>/niet</a:t>
                      </a:r>
                    </a:p>
                    <a:p>
                      <a:r>
                        <a:rPr lang="nl-NL" sz="1500" baseline="0" dirty="0" smtClean="0"/>
                        <a:t>Triangulatie (gebruik meerdere bronnen).</a:t>
                      </a:r>
                      <a:endParaRPr lang="nl-NL" sz="15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nl-NL" sz="1500" dirty="0" smtClean="0"/>
                        <a:t>Geldend voor de gehele</a:t>
                      </a:r>
                      <a:r>
                        <a:rPr lang="nl-NL" sz="1500" baseline="0" dirty="0" smtClean="0"/>
                        <a:t> groep.</a:t>
                      </a:r>
                      <a:endParaRPr lang="nl-NL" sz="15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10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dirty="0" smtClean="0"/>
              <a:t>Populatie: Selectie en steekproef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940" y="2070299"/>
            <a:ext cx="7270460" cy="2654845"/>
          </a:xfrm>
        </p:spPr>
        <p:txBody>
          <a:bodyPr/>
          <a:lstStyle/>
          <a:p>
            <a:r>
              <a:rPr lang="nl-NL" dirty="0" smtClean="0"/>
              <a:t>Haalbaarheid van het onderzoek</a:t>
            </a:r>
          </a:p>
          <a:p>
            <a:r>
              <a:rPr lang="nl-NL" dirty="0" smtClean="0"/>
              <a:t>Heldere selectiecriteria</a:t>
            </a:r>
          </a:p>
          <a:p>
            <a:r>
              <a:rPr lang="nl-NL" dirty="0" smtClean="0"/>
              <a:t>Heldere werkwijze steekproeftrekking</a:t>
            </a:r>
          </a:p>
          <a:p>
            <a:r>
              <a:rPr lang="nl-NL" dirty="0" smtClean="0"/>
              <a:t>Bereikbaarheid van de </a:t>
            </a:r>
            <a:r>
              <a:rPr lang="nl-NL" dirty="0"/>
              <a:t>steekproef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12700" algn="l">
              <a:lnSpc>
                <a:spcPts val="1535"/>
              </a:lnSpc>
            </a:pPr>
            <a:r>
              <a:rPr lang="en-US" smtClean="0"/>
              <a:t>short title presentation - customize via footnote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27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870075" y="404813"/>
            <a:ext cx="8421688" cy="431800"/>
          </a:xfrm>
        </p:spPr>
        <p:txBody>
          <a:bodyPr/>
          <a:lstStyle/>
          <a:p>
            <a:r>
              <a:rPr lang="nl-NL" altLang="nl-NL" smtClean="0"/>
              <a:t>Selectie / steekproef (1)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764845"/>
              </p:ext>
            </p:extLst>
          </p:nvPr>
        </p:nvGraphicFramePr>
        <p:xfrm>
          <a:off x="1892300" y="1404938"/>
          <a:ext cx="9388276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Kwalitatief 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Kwantitatief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Omschrijving</a:t>
                      </a:r>
                      <a:r>
                        <a:rPr lang="nl-NL" sz="1600" baseline="0" dirty="0" smtClean="0"/>
                        <a:t> p</a:t>
                      </a:r>
                      <a:r>
                        <a:rPr lang="nl-NL" sz="1600" dirty="0" smtClean="0"/>
                        <a:t>opulatie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Kenmerken</a:t>
                      </a:r>
                      <a:r>
                        <a:rPr lang="nl-NL" sz="1600" baseline="0" dirty="0" smtClean="0"/>
                        <a:t> passend bij de vraagstelling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Kenmerken passend bij</a:t>
                      </a:r>
                      <a:r>
                        <a:rPr lang="nl-NL" sz="1600" baseline="0" dirty="0" smtClean="0"/>
                        <a:t> de vraagstelling.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Grootte populatie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Klein – groot.</a:t>
                      </a:r>
                    </a:p>
                    <a:p>
                      <a:r>
                        <a:rPr lang="nl-NL" sz="1600" dirty="0" smtClean="0"/>
                        <a:t>(Team van een afdeling)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Groot  </a:t>
                      </a:r>
                    </a:p>
                    <a:p>
                      <a:r>
                        <a:rPr lang="nl-NL" sz="1600" dirty="0" smtClean="0"/>
                        <a:t>Cohortonderzoek b.v. postcode</a:t>
                      </a:r>
                      <a:r>
                        <a:rPr lang="nl-NL" sz="1600" baseline="0" dirty="0" smtClean="0"/>
                        <a:t>gebied.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Benodigd aantal participanten.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dirty="0" smtClean="0"/>
                        <a:t>Aan de hand van de haalbaarheid in b.v. tijd.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dirty="0" smtClean="0"/>
                        <a:t>Data-saturatie.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dirty="0" err="1" smtClean="0"/>
                        <a:t>Informed</a:t>
                      </a:r>
                      <a:r>
                        <a:rPr lang="nl-NL" sz="1600" dirty="0" smtClean="0"/>
                        <a:t> consent</a:t>
                      </a:r>
                      <a:endParaRPr lang="nl-N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dirty="0" smtClean="0"/>
                        <a:t>Poweranalyse. Berekenen</a:t>
                      </a:r>
                      <a:r>
                        <a:rPr lang="nl-NL" sz="1600" baseline="0" dirty="0" smtClean="0"/>
                        <a:t> minimaal benodigd aantal participanten / </a:t>
                      </a:r>
                      <a:r>
                        <a:rPr lang="nl-NL" sz="1600" dirty="0" smtClean="0"/>
                        <a:t>Aan de hand van de haalbaarheid </a:t>
                      </a:r>
                      <a:endParaRPr lang="nl-NL" sz="16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baseline="0" dirty="0" smtClean="0"/>
                        <a:t>Anticiperen op mogelijke non-respons.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baseline="0" dirty="0" err="1" smtClean="0"/>
                        <a:t>Informed</a:t>
                      </a:r>
                      <a:r>
                        <a:rPr lang="nl-NL" sz="1600" baseline="0" dirty="0" smtClean="0"/>
                        <a:t> consent</a:t>
                      </a:r>
                      <a:endParaRPr lang="nl-N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61" name="TextBox 4"/>
          <p:cNvSpPr txBox="1">
            <a:spLocks noChangeArrowheads="1"/>
          </p:cNvSpPr>
          <p:nvPr/>
        </p:nvSpPr>
        <p:spPr bwMode="auto">
          <a:xfrm>
            <a:off x="1892300" y="5516564"/>
            <a:ext cx="3240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nl-NL"/>
              <a:t>Bouter &amp; van Dongen (2000).</a:t>
            </a:r>
          </a:p>
        </p:txBody>
      </p:sp>
    </p:spTree>
    <p:extLst>
      <p:ext uri="{BB962C8B-B14F-4D97-AF65-F5344CB8AC3E}">
        <p14:creationId xmlns:p14="http://schemas.microsoft.com/office/powerpoint/2010/main" val="196973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892300" y="495300"/>
            <a:ext cx="8421688" cy="431800"/>
          </a:xfrm>
        </p:spPr>
        <p:txBody>
          <a:bodyPr/>
          <a:lstStyle/>
          <a:p>
            <a:r>
              <a:rPr lang="nl-NL" altLang="nl-NL" smtClean="0"/>
              <a:t>Selectie / steekproef (2)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0334048"/>
              </p:ext>
            </p:extLst>
          </p:nvPr>
        </p:nvGraphicFramePr>
        <p:xfrm>
          <a:off x="1882774" y="1574801"/>
          <a:ext cx="9325795" cy="3819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7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3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3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02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Kwalitatief </a:t>
                      </a:r>
                      <a:endParaRPr lang="nl-NL" sz="16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Kwantitatief</a:t>
                      </a:r>
                      <a:endParaRPr lang="nl-NL" sz="1600" dirty="0"/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738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Selectie:</a:t>
                      </a:r>
                    </a:p>
                    <a:p>
                      <a:r>
                        <a:rPr lang="nl-NL" sz="1600" dirty="0" smtClean="0"/>
                        <a:t>Inperken aantal</a:t>
                      </a:r>
                      <a:r>
                        <a:rPr lang="nl-NL" sz="1600" baseline="0" dirty="0" smtClean="0"/>
                        <a:t> participanten</a:t>
                      </a:r>
                      <a:endParaRPr lang="nl-NL" sz="16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nl-NL" sz="1600" baseline="0" dirty="0" smtClean="0"/>
                        <a:t>Restrictie tot een homogene groep.</a:t>
                      </a:r>
                    </a:p>
                    <a:p>
                      <a:r>
                        <a:rPr lang="nl-NL" sz="1600" b="0" baseline="0" dirty="0" smtClean="0"/>
                        <a:t>Groep heeft kennis, ervaring m.b.t. het onderwerp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aseline="0" dirty="0" smtClean="0"/>
                        <a:t>Restrictie tot een homogene groep. Groep draagt kenmerken onderzoeksinteresse.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aseline="0" dirty="0" smtClean="0"/>
                        <a:t>Beperken: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baseline="0" dirty="0" err="1" smtClean="0"/>
                        <a:t>Confounding</a:t>
                      </a:r>
                      <a:r>
                        <a:rPr lang="nl-NL" sz="1600" baseline="0" dirty="0" smtClean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baseline="0" dirty="0" smtClean="0"/>
                        <a:t>Effectmodificatie.</a:t>
                      </a:r>
                      <a:endParaRPr lang="nl-NL" sz="1600" dirty="0"/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027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Selectie criteria</a:t>
                      </a:r>
                      <a:endParaRPr lang="nl-NL" sz="1600" dirty="0"/>
                    </a:p>
                  </a:txBody>
                  <a:tcPr marT="45728" marB="45728"/>
                </a:tc>
                <a:tc gridSpan="2">
                  <a:txBody>
                    <a:bodyPr/>
                    <a:lstStyle/>
                    <a:p>
                      <a:r>
                        <a:rPr lang="nl-NL" sz="1600" b="0" baseline="0" dirty="0" smtClean="0"/>
                        <a:t>Inclusie criteria: passend bij de kenmerken homogene groep</a:t>
                      </a:r>
                    </a:p>
                    <a:p>
                      <a:r>
                        <a:rPr lang="nl-NL" sz="1600" b="0" baseline="0" dirty="0" smtClean="0"/>
                        <a:t>Exclusie criteria: niet passend bij de homogene groep.</a:t>
                      </a:r>
                    </a:p>
                  </a:txBody>
                  <a:tcPr marT="45728" marB="45728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858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Steekproef:</a:t>
                      </a:r>
                    </a:p>
                    <a:p>
                      <a:r>
                        <a:rPr lang="nl-NL" sz="1600" baseline="0" dirty="0" smtClean="0"/>
                        <a:t>Beperken aantal participanten bij gelijke kenmerken</a:t>
                      </a:r>
                      <a:endParaRPr lang="nl-NL" sz="16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aseline="0" dirty="0" smtClean="0"/>
                        <a:t>Doelgericht: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600" baseline="0" dirty="0" smtClean="0"/>
                        <a:t>Typerende gevallen (homogeen)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600" baseline="0" dirty="0" smtClean="0"/>
                        <a:t>Maximum variatie (extremen binnen homogene groep)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600" baseline="0" dirty="0" smtClean="0"/>
                        <a:t>Case </a:t>
                      </a:r>
                      <a:r>
                        <a:rPr lang="nl-NL" sz="1600" baseline="0" dirty="0" err="1" smtClean="0"/>
                        <a:t>study</a:t>
                      </a:r>
                      <a:r>
                        <a:rPr lang="nl-NL" sz="1600" baseline="0" dirty="0" smtClean="0"/>
                        <a:t>.</a:t>
                      </a:r>
                      <a:endParaRPr lang="nl-NL" sz="1600" dirty="0" smtClean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Ongerichte</a:t>
                      </a:r>
                      <a:r>
                        <a:rPr lang="nl-NL" sz="1600" baseline="0" dirty="0" smtClean="0"/>
                        <a:t> steekproef</a:t>
                      </a:r>
                    </a:p>
                    <a:p>
                      <a:r>
                        <a:rPr lang="nl-NL" sz="1600" baseline="0" dirty="0" err="1" smtClean="0"/>
                        <a:t>A-select</a:t>
                      </a:r>
                      <a:endParaRPr lang="nl-NL" sz="1600" baseline="0" dirty="0" smtClean="0"/>
                    </a:p>
                    <a:p>
                      <a:r>
                        <a:rPr lang="nl-NL" sz="1600" baseline="0" dirty="0" smtClean="0"/>
                        <a:t>- Quota steekproef.</a:t>
                      </a:r>
                    </a:p>
                    <a:p>
                      <a:r>
                        <a:rPr lang="nl-NL" sz="1600" baseline="0" dirty="0" smtClean="0"/>
                        <a:t>- Gelegenheidssteekproef.</a:t>
                      </a:r>
                    </a:p>
                    <a:p>
                      <a:r>
                        <a:rPr lang="nl-NL" sz="1600" baseline="0" dirty="0" smtClean="0"/>
                        <a:t>- Loting.</a:t>
                      </a: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385" name="TextBox 4"/>
          <p:cNvSpPr txBox="1">
            <a:spLocks noChangeArrowheads="1"/>
          </p:cNvSpPr>
          <p:nvPr/>
        </p:nvSpPr>
        <p:spPr bwMode="auto">
          <a:xfrm>
            <a:off x="1892300" y="6407150"/>
            <a:ext cx="3240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altLang="nl-NL"/>
              <a:t>Bouter &amp; van Dongen (2000).</a:t>
            </a:r>
          </a:p>
        </p:txBody>
      </p:sp>
    </p:spTree>
    <p:extLst>
      <p:ext uri="{BB962C8B-B14F-4D97-AF65-F5344CB8AC3E}">
        <p14:creationId xmlns:p14="http://schemas.microsoft.com/office/powerpoint/2010/main" val="269941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dirty="0" smtClean="0"/>
              <a:t>Dataverzameling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940" y="2070299"/>
            <a:ext cx="8566604" cy="3985854"/>
          </a:xfrm>
        </p:spPr>
        <p:txBody>
          <a:bodyPr/>
          <a:lstStyle/>
          <a:p>
            <a:r>
              <a:rPr lang="nl-NL" dirty="0" smtClean="0"/>
              <a:t>Uitwerken dataverzameling (wat, hoe, wanneer, waarmee, …?)</a:t>
            </a:r>
          </a:p>
          <a:p>
            <a:r>
              <a:rPr lang="nl-NL" dirty="0" smtClean="0"/>
              <a:t>(Medisch) ethische aspecten: </a:t>
            </a:r>
            <a:r>
              <a:rPr lang="en-US" u="sng" dirty="0">
                <a:hlinkClick r:id="rId2"/>
              </a:rPr>
              <a:t>http://www.youtube.com/watch?v=r_swndo2778</a:t>
            </a:r>
            <a:endParaRPr lang="nl-NL" dirty="0"/>
          </a:p>
          <a:p>
            <a:r>
              <a:rPr lang="nl-NL" dirty="0" smtClean="0"/>
              <a:t>Plannen.</a:t>
            </a:r>
            <a:endParaRPr lang="nl-N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12700" algn="l">
              <a:lnSpc>
                <a:spcPts val="1535"/>
              </a:lnSpc>
            </a:pPr>
            <a:r>
              <a:rPr lang="en-US" smtClean="0"/>
              <a:t>short title presentation - customize via footnote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29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973019" y="332656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Dataverzameling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7617340"/>
              </p:ext>
            </p:extLst>
          </p:nvPr>
        </p:nvGraphicFramePr>
        <p:xfrm>
          <a:off x="1973019" y="1052736"/>
          <a:ext cx="9235549" cy="4577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4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8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14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kwalitatief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kwantitatief</a:t>
                      </a:r>
                      <a:endParaRPr lang="nl-NL" sz="1600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08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Onderwerpen interesse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Topics</a:t>
                      </a:r>
                    </a:p>
                    <a:p>
                      <a:r>
                        <a:rPr lang="nl-NL" sz="1600" dirty="0" smtClean="0"/>
                        <a:t>Vragen.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Omschrijving variabelen</a:t>
                      </a:r>
                      <a:endParaRPr lang="nl-NL" sz="1600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03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Vormgeving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Onderwerpen</a:t>
                      </a:r>
                      <a:r>
                        <a:rPr lang="nl-NL" sz="1600" baseline="0" dirty="0" smtClean="0"/>
                        <a:t> voor vraaggesprek.</a:t>
                      </a:r>
                    </a:p>
                    <a:p>
                      <a:r>
                        <a:rPr lang="nl-NL" sz="1600" baseline="0" dirty="0" smtClean="0"/>
                        <a:t>Vragen voor interviews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Codeboek</a:t>
                      </a:r>
                      <a:r>
                        <a:rPr lang="nl-NL" sz="1600" baseline="0" dirty="0" smtClean="0"/>
                        <a:t> database.</a:t>
                      </a:r>
                    </a:p>
                    <a:p>
                      <a:r>
                        <a:rPr lang="nl-NL" sz="1600" baseline="0" dirty="0" smtClean="0"/>
                        <a:t>Metingen.</a:t>
                      </a:r>
                    </a:p>
                    <a:p>
                      <a:r>
                        <a:rPr lang="nl-NL" sz="1600" baseline="0" dirty="0" smtClean="0"/>
                        <a:t>Vragen voor enquêtes.</a:t>
                      </a:r>
                      <a:endParaRPr lang="nl-NL" sz="1600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03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Instrumenten:</a:t>
                      </a:r>
                    </a:p>
                    <a:p>
                      <a:r>
                        <a:rPr lang="nl-NL" sz="1600" dirty="0" smtClean="0"/>
                        <a:t>Betrouwbaarheid</a:t>
                      </a:r>
                    </a:p>
                    <a:p>
                      <a:r>
                        <a:rPr lang="nl-NL" sz="1600" dirty="0" smtClean="0"/>
                        <a:t>Validiteit.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Gebruik</a:t>
                      </a:r>
                      <a:r>
                        <a:rPr lang="nl-NL" sz="1600" baseline="0" dirty="0" smtClean="0"/>
                        <a:t> van gevalideerde instrumenten.</a:t>
                      </a:r>
                    </a:p>
                    <a:p>
                      <a:r>
                        <a:rPr lang="nl-NL" sz="1600" baseline="0" dirty="0" smtClean="0"/>
                        <a:t>Observatie items.</a:t>
                      </a:r>
                      <a:endParaRPr lang="nl-NL" sz="1600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080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Benaderen participanten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Persoonlijke uitnodigingen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baseline="0" dirty="0" smtClean="0"/>
                        <a:t>Uitnodigingen veelal via massamedia.</a:t>
                      </a:r>
                      <a:endParaRPr lang="nl-NL" sz="1600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080">
                <a:tc>
                  <a:txBody>
                    <a:bodyPr/>
                    <a:lstStyle/>
                    <a:p>
                      <a:r>
                        <a:rPr lang="nl-NL" sz="1600" dirty="0" err="1" smtClean="0"/>
                        <a:t>Informed</a:t>
                      </a:r>
                      <a:r>
                        <a:rPr lang="nl-NL" sz="1600" dirty="0" smtClean="0"/>
                        <a:t> consent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Uitleg</a:t>
                      </a:r>
                      <a:r>
                        <a:rPr lang="nl-NL" sz="1600" baseline="0" dirty="0" smtClean="0"/>
                        <a:t> onderzoek</a:t>
                      </a:r>
                    </a:p>
                    <a:p>
                      <a:r>
                        <a:rPr lang="nl-NL" sz="1600" baseline="0" dirty="0" smtClean="0"/>
                        <a:t>Toestemmingsverklaring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Uitleg onderzoek</a:t>
                      </a:r>
                    </a:p>
                    <a:p>
                      <a:r>
                        <a:rPr lang="nl-NL" sz="1600" dirty="0" smtClean="0"/>
                        <a:t>(</a:t>
                      </a:r>
                      <a:r>
                        <a:rPr lang="nl-NL" sz="1600" baseline="0" dirty="0" smtClean="0"/>
                        <a:t>Toestemmingsverklaring)</a:t>
                      </a:r>
                      <a:endParaRPr lang="nl-NL" sz="1600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03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Planning dataverzameling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Plannen afspraak</a:t>
                      </a:r>
                      <a:r>
                        <a:rPr lang="nl-NL" sz="1600" baseline="0" dirty="0" smtClean="0"/>
                        <a:t>(en)</a:t>
                      </a:r>
                    </a:p>
                    <a:p>
                      <a:r>
                        <a:rPr lang="nl-NL" sz="1600" baseline="0" dirty="0" smtClean="0"/>
                        <a:t>Regelen plaats onderzoek</a:t>
                      </a:r>
                    </a:p>
                    <a:p>
                      <a:r>
                        <a:rPr lang="nl-NL" sz="1600" baseline="0" dirty="0" smtClean="0"/>
                        <a:t>Regelen opnameapparatuur</a:t>
                      </a:r>
                      <a:endParaRPr lang="nl-NL" sz="16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Verspreiden vragenlijsten</a:t>
                      </a:r>
                    </a:p>
                    <a:p>
                      <a:r>
                        <a:rPr lang="nl-NL" sz="1600" dirty="0" smtClean="0"/>
                        <a:t>Inzamelpunt</a:t>
                      </a:r>
                      <a:r>
                        <a:rPr lang="nl-NL" sz="1600" baseline="0" dirty="0" smtClean="0"/>
                        <a:t> </a:t>
                      </a:r>
                    </a:p>
                    <a:p>
                      <a:r>
                        <a:rPr lang="nl-NL" sz="1600" baseline="0" dirty="0" smtClean="0"/>
                        <a:t>Reminders</a:t>
                      </a:r>
                      <a:endParaRPr lang="nl-NL" sz="1600" dirty="0"/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39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altLang="en-US" smtClean="0"/>
              <a:t>Dataverwerking</a:t>
            </a:r>
            <a:endParaRPr lang="en-US" altLang="en-US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425940" y="2070299"/>
            <a:ext cx="8350580" cy="3985854"/>
          </a:xfrm>
        </p:spPr>
        <p:txBody>
          <a:bodyPr/>
          <a:lstStyle/>
          <a:p>
            <a:r>
              <a:rPr lang="nl-NL" altLang="en-US" dirty="0" smtClean="0"/>
              <a:t>Hoe ga je de data analyseren?</a:t>
            </a:r>
          </a:p>
          <a:p>
            <a:r>
              <a:rPr lang="nl-NL" altLang="en-US" dirty="0" smtClean="0"/>
              <a:t>Welke stappen neem je?</a:t>
            </a:r>
          </a:p>
          <a:p>
            <a:r>
              <a:rPr lang="nl-NL" altLang="en-US" dirty="0" smtClean="0"/>
              <a:t>Maak duidelijk hoe je hiermee je onderzoeksvraag beantwoordt.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6376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067329" y="548680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Dataverwerking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837822"/>
              </p:ext>
            </p:extLst>
          </p:nvPr>
        </p:nvGraphicFramePr>
        <p:xfrm>
          <a:off x="2067327" y="1052736"/>
          <a:ext cx="9573288" cy="5984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2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89"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Kwalitatief </a:t>
                      </a:r>
                      <a:endParaRPr lang="nl-NL" sz="18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Kwantitatief</a:t>
                      </a:r>
                      <a:endParaRPr lang="nl-NL" sz="18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89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Verwerking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Transcriberen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Data-invoer</a:t>
                      </a:r>
                      <a:endParaRPr lang="nl-NL" sz="16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522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Controle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Respondent</a:t>
                      </a:r>
                      <a:r>
                        <a:rPr lang="nl-NL" sz="1600" baseline="0" dirty="0" smtClean="0"/>
                        <a:t> review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Missende</a:t>
                      </a:r>
                      <a:r>
                        <a:rPr lang="nl-NL" sz="1600" baseline="0" dirty="0" smtClean="0"/>
                        <a:t> data</a:t>
                      </a:r>
                    </a:p>
                    <a:p>
                      <a:r>
                        <a:rPr lang="nl-NL" sz="1600" baseline="0" dirty="0" smtClean="0"/>
                        <a:t>Onmogelijke antwoorden</a:t>
                      </a:r>
                    </a:p>
                    <a:p>
                      <a:r>
                        <a:rPr lang="nl-NL" sz="1600" baseline="0" dirty="0" smtClean="0"/>
                        <a:t>Invoerfouten</a:t>
                      </a:r>
                      <a:endParaRPr lang="nl-NL" sz="16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878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Analyse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Topics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dirty="0" smtClean="0"/>
                        <a:t>Coderen  Ordenen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nl-NL" sz="1600" baseline="0" dirty="0" smtClean="0"/>
                        <a:t>     </a:t>
                      </a:r>
                      <a:r>
                        <a:rPr lang="nl-NL" sz="1600" dirty="0" smtClean="0"/>
                        <a:t>                Relevante</a:t>
                      </a:r>
                      <a:r>
                        <a:rPr lang="nl-NL" sz="1600" baseline="0" dirty="0" smtClean="0"/>
                        <a:t> fragmenten</a:t>
                      </a:r>
                      <a:endParaRPr lang="nl-NL" sz="16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dirty="0" smtClean="0"/>
                        <a:t>Labelen   Reduceren relevante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nl-NL" sz="1600" baseline="0" dirty="0" smtClean="0"/>
                        <a:t>                     fragmenten, samenvatten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nl-NL" sz="1600" baseline="0" dirty="0" smtClean="0"/>
                        <a:t>                     in label                                                                                                      </a:t>
                      </a:r>
                      <a:endParaRPr lang="nl-NL" sz="16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600" dirty="0" smtClean="0"/>
                        <a:t>Thematiseren. Selectie </a:t>
                      </a:r>
                      <a:r>
                        <a:rPr lang="nl-NL" sz="1600" dirty="0" err="1" smtClean="0"/>
                        <a:t>labels</a:t>
                      </a:r>
                      <a:r>
                        <a:rPr lang="nl-NL" sz="1600" dirty="0" smtClean="0"/>
                        <a:t>.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Frequenties, gemiddelden</a:t>
                      </a:r>
                    </a:p>
                    <a:p>
                      <a:r>
                        <a:rPr lang="nl-NL" sz="1600" dirty="0" smtClean="0"/>
                        <a:t>Relaties, verschillen</a:t>
                      </a:r>
                    </a:p>
                    <a:p>
                      <a:r>
                        <a:rPr lang="nl-NL" sz="1600" dirty="0" smtClean="0"/>
                        <a:t>Toetsen</a:t>
                      </a:r>
                      <a:endParaRPr lang="nl-NL" sz="16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165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Betrouwbaarheid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Logboek</a:t>
                      </a:r>
                    </a:p>
                    <a:p>
                      <a:r>
                        <a:rPr lang="nl-NL" sz="1600" dirty="0" smtClean="0"/>
                        <a:t>Peer debriefing</a:t>
                      </a:r>
                    </a:p>
                    <a:p>
                      <a:r>
                        <a:rPr lang="nl-NL" sz="1600" dirty="0" smtClean="0"/>
                        <a:t>Mem</a:t>
                      </a:r>
                      <a:r>
                        <a:rPr lang="nl-NL" sz="1600" baseline="0" dirty="0" smtClean="0"/>
                        <a:t>ber check</a:t>
                      </a:r>
                      <a:endParaRPr lang="nl-NL" sz="1600" dirty="0" smtClean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Aantal</a:t>
                      </a:r>
                      <a:r>
                        <a:rPr lang="nl-NL" sz="1600" baseline="0" dirty="0" smtClean="0"/>
                        <a:t> respondenten,</a:t>
                      </a:r>
                    </a:p>
                    <a:p>
                      <a:r>
                        <a:rPr lang="nl-NL" sz="1600" baseline="0" dirty="0" smtClean="0"/>
                        <a:t>precisie meting</a:t>
                      </a:r>
                      <a:endParaRPr lang="nl-NL" sz="16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165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Validiteit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Relevantie voor vraagstelling?</a:t>
                      </a:r>
                    </a:p>
                    <a:p>
                      <a:r>
                        <a:rPr lang="nl-NL" sz="1600" dirty="0" smtClean="0"/>
                        <a:t>Oorzaken</a:t>
                      </a:r>
                      <a:r>
                        <a:rPr lang="nl-NL" sz="1600" baseline="0" dirty="0" smtClean="0"/>
                        <a:t> van v</a:t>
                      </a:r>
                      <a:r>
                        <a:rPr lang="nl-NL" sz="1600" dirty="0" smtClean="0"/>
                        <a:t>ertroebeling (bias)?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 smtClean="0"/>
                        <a:t>Triangulatie</a:t>
                      </a:r>
                      <a:r>
                        <a:rPr lang="nl-NL" sz="1600" baseline="0" dirty="0" smtClean="0"/>
                        <a:t> (gebruik meerdere bronnen / perspectieven).</a:t>
                      </a:r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Relevantie voor vraagstelling?</a:t>
                      </a:r>
                    </a:p>
                    <a:p>
                      <a:r>
                        <a:rPr lang="nl-NL" sz="1600" dirty="0" smtClean="0"/>
                        <a:t>Oorzaken</a:t>
                      </a:r>
                      <a:r>
                        <a:rPr lang="nl-NL" sz="1600" baseline="0" dirty="0" smtClean="0"/>
                        <a:t> van v</a:t>
                      </a:r>
                      <a:r>
                        <a:rPr lang="nl-NL" sz="1600" dirty="0" smtClean="0"/>
                        <a:t>ertroebeling (bias)?</a:t>
                      </a:r>
                      <a:endParaRPr lang="nl-NL" sz="16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165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T="45726" marB="457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25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>
          <a:xfrm>
            <a:off x="1631504" y="668149"/>
            <a:ext cx="10369152" cy="816634"/>
          </a:xfrm>
        </p:spPr>
        <p:txBody>
          <a:bodyPr/>
          <a:lstStyle/>
          <a:p>
            <a:r>
              <a:rPr lang="nl-NL" altLang="en-US" dirty="0"/>
              <a:t>Voorbereiding les week </a:t>
            </a:r>
            <a:r>
              <a:rPr lang="nl-NL" altLang="en-US" dirty="0" smtClean="0"/>
              <a:t>5: Dataverzameling</a:t>
            </a:r>
            <a:br>
              <a:rPr lang="nl-NL" altLang="en-US" dirty="0" smtClean="0"/>
            </a:br>
            <a:r>
              <a:rPr lang="nl-NL" altLang="en-US" dirty="0" smtClean="0"/>
              <a:t>	(vragenlijst</a:t>
            </a:r>
            <a:r>
              <a:rPr lang="nl-NL" altLang="en-US" dirty="0"/>
              <a:t>/ interview/ </a:t>
            </a:r>
            <a:r>
              <a:rPr lang="nl-NL" altLang="en-US" dirty="0" smtClean="0"/>
              <a:t>observatie/ focusgroep)</a:t>
            </a:r>
            <a:endParaRPr lang="en-US" altLang="en-US" dirty="0" smtClean="0"/>
          </a:p>
        </p:txBody>
      </p:sp>
      <p:sp>
        <p:nvSpPr>
          <p:cNvPr id="20483" name="Tijdelijke aanduiding voor inhoud 2"/>
          <p:cNvSpPr>
            <a:spLocks noGrp="1"/>
          </p:cNvSpPr>
          <p:nvPr>
            <p:ph idx="1"/>
          </p:nvPr>
        </p:nvSpPr>
        <p:spPr>
          <a:xfrm>
            <a:off x="1882774" y="1844824"/>
            <a:ext cx="9829850" cy="4608364"/>
          </a:xfrm>
        </p:spPr>
        <p:txBody>
          <a:bodyPr>
            <a:normAutofit/>
          </a:bodyPr>
          <a:lstStyle/>
          <a:p>
            <a:pPr lvl="0"/>
            <a:r>
              <a:rPr lang="nl-NL" dirty="0"/>
              <a:t>Zo nodig: verbeteren </a:t>
            </a:r>
            <a:r>
              <a:rPr lang="nl-NL" dirty="0" smtClean="0"/>
              <a:t>inleiding, vraag- en doelstelling</a:t>
            </a:r>
            <a:endParaRPr lang="nl-NL" dirty="0"/>
          </a:p>
          <a:p>
            <a:pPr lvl="0"/>
            <a:r>
              <a:rPr lang="nl-NL" dirty="0"/>
              <a:t>Schrijven methode:</a:t>
            </a:r>
          </a:p>
          <a:p>
            <a:pPr lvl="1"/>
            <a:r>
              <a:rPr lang="nl-NL" dirty="0" smtClean="0"/>
              <a:t>Steekproeftrekking: wie </a:t>
            </a:r>
            <a:r>
              <a:rPr lang="nl-NL" dirty="0"/>
              <a:t>je gaat uitnodigen en </a:t>
            </a:r>
            <a:r>
              <a:rPr lang="nl-NL" dirty="0" smtClean="0"/>
              <a:t>hoe</a:t>
            </a:r>
          </a:p>
          <a:p>
            <a:pPr lvl="2"/>
            <a:r>
              <a:rPr lang="nl-NL" dirty="0" smtClean="0"/>
              <a:t>informatie </a:t>
            </a:r>
            <a:r>
              <a:rPr lang="nl-NL" dirty="0"/>
              <a:t>voor de deelnemer en toestemmingsverklaring (“</a:t>
            </a:r>
            <a:r>
              <a:rPr lang="nl-NL" dirty="0" err="1"/>
              <a:t>informed</a:t>
            </a:r>
            <a:r>
              <a:rPr lang="nl-NL" dirty="0"/>
              <a:t> consent”)</a:t>
            </a:r>
          </a:p>
          <a:p>
            <a:pPr lvl="1"/>
            <a:r>
              <a:rPr lang="nl-NL" dirty="0" smtClean="0"/>
              <a:t>Dataverzameling: wat </a:t>
            </a:r>
            <a:r>
              <a:rPr lang="nl-NL" dirty="0"/>
              <a:t>je gaat meten, wanneer, </a:t>
            </a:r>
            <a:r>
              <a:rPr lang="nl-NL" dirty="0" smtClean="0"/>
              <a:t>hoe</a:t>
            </a:r>
            <a:endParaRPr lang="nl-NL" dirty="0"/>
          </a:p>
          <a:p>
            <a:pPr lvl="1"/>
            <a:r>
              <a:rPr lang="nl-NL" dirty="0"/>
              <a:t>welk(e) </a:t>
            </a:r>
            <a:r>
              <a:rPr lang="nl-NL" dirty="0" smtClean="0"/>
              <a:t>meetinstrument(en) je gaat gebruiken: bijvoorbeeld topiclijst</a:t>
            </a:r>
            <a:r>
              <a:rPr lang="nl-NL" dirty="0"/>
              <a:t>, vragenlijst, </a:t>
            </a:r>
            <a:r>
              <a:rPr lang="nl-NL" dirty="0" smtClean="0"/>
              <a:t>observatieschema</a:t>
            </a:r>
            <a:endParaRPr lang="nl-NL" dirty="0"/>
          </a:p>
          <a:p>
            <a:pPr lvl="1"/>
            <a:r>
              <a:rPr lang="nl-NL" dirty="0"/>
              <a:t>hoe je de gegevens die je verzamelt </a:t>
            </a:r>
            <a:r>
              <a:rPr lang="nl-NL" dirty="0" smtClean="0"/>
              <a:t>gaat verwerken</a:t>
            </a:r>
          </a:p>
          <a:p>
            <a:pPr lvl="1"/>
            <a:r>
              <a:rPr lang="nl-NL" dirty="0"/>
              <a:t>hoe je de </a:t>
            </a:r>
            <a:r>
              <a:rPr lang="nl-NL" dirty="0" smtClean="0"/>
              <a:t>verwerkte gegevens gaat analyseren</a:t>
            </a:r>
            <a:endParaRPr lang="nl-NL" dirty="0"/>
          </a:p>
          <a:p>
            <a:pPr marL="0" indent="0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665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/>
          <a:p>
            <a:r>
              <a:rPr lang="nl-NL" altLang="nl-NL" smtClean="0"/>
              <a:t>Evaluatie</a:t>
            </a:r>
            <a:endParaRPr lang="en-US" altLang="nl-NL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nl-NL" dirty="0" smtClean="0">
                <a:hlinkClick r:id="rId2"/>
              </a:rPr>
              <a:t>www.menti.com</a:t>
            </a:r>
            <a:r>
              <a:rPr lang="en-US" alt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360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Tijdelijke aanduiding voor afbeelding 1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1B2CECE-6016-4E9D-B65A-C7C6964361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921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e7eb5fd271471ceb031aa7637231df710576e42"/>
</p:tagLst>
</file>

<file path=ppt/theme/theme1.xml><?xml version="1.0" encoding="utf-8"?>
<a:theme xmlns:a="http://schemas.openxmlformats.org/drawingml/2006/main" name="Kantoorthema">
  <a:themeElements>
    <a:clrScheme name="HHS">
      <a:dk1>
        <a:sysClr val="windowText" lastClr="000000"/>
      </a:dk1>
      <a:lt1>
        <a:sysClr val="window" lastClr="FFFFFF"/>
      </a:lt1>
      <a:dk2>
        <a:srgbClr val="213343"/>
      </a:dk2>
      <a:lt2>
        <a:srgbClr val="E7E6E6"/>
      </a:lt2>
      <a:accent1>
        <a:srgbClr val="9EA700"/>
      </a:accent1>
      <a:accent2>
        <a:srgbClr val="213343"/>
      </a:accent2>
      <a:accent3>
        <a:srgbClr val="9EA700"/>
      </a:accent3>
      <a:accent4>
        <a:srgbClr val="213343"/>
      </a:accent4>
      <a:accent5>
        <a:srgbClr val="9EA700"/>
      </a:accent5>
      <a:accent6>
        <a:srgbClr val="213343"/>
      </a:accent6>
      <a:hlink>
        <a:srgbClr val="213343"/>
      </a:hlink>
      <a:folHlink>
        <a:srgbClr val="213343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dirty="0" smtClean="0">
            <a:solidFill>
              <a:srgbClr val="213343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HS-ppt-template-EN-16x9" id="{87199ADE-4C50-B847-A286-10C58690CCC9}" vid="{6B3F7261-A754-784D-B208-BE4CBFA501B2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A6603AB6273949A883419BE8F06E16" ma:contentTypeVersion="6" ma:contentTypeDescription="Een nieuw document maken." ma:contentTypeScope="" ma:versionID="5e4932262c8328530b8dec9fd8385153">
  <xsd:schema xmlns:xsd="http://www.w3.org/2001/XMLSchema" xmlns:xs="http://www.w3.org/2001/XMLSchema" xmlns:p="http://schemas.microsoft.com/office/2006/metadata/properties" xmlns:ns2="4b15f04b-ece9-4834-ad48-5bdad4325625" xmlns:ns3="39c250b7-9a2a-4c67-afad-578f526b56a8" targetNamespace="http://schemas.microsoft.com/office/2006/metadata/properties" ma:root="true" ma:fieldsID="bddcd3252d62101dcb60705d017b3eb5" ns2:_="" ns3:_="">
    <xsd:import namespace="4b15f04b-ece9-4834-ad48-5bdad4325625"/>
    <xsd:import namespace="39c250b7-9a2a-4c67-afad-578f526b56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RiavanDijk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15f04b-ece9-4834-ad48-5bdad43256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RiavanDijk" ma:index="12" nillable="true" ma:displayName="Indiener" ma:format="Dropdown" ma:list="UserInfo" ma:SharePointGroup="0" ma:internalName="RiavanDijk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250b7-9a2a-4c67-afad-578f526b56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iavanDijk xmlns="4b15f04b-ece9-4834-ad48-5bdad4325625">
      <UserInfo>
        <DisplayName/>
        <AccountId xsi:nil="true"/>
        <AccountType/>
      </UserInfo>
    </RiavanDijk>
  </documentManagement>
</p:properties>
</file>

<file path=customXml/itemProps1.xml><?xml version="1.0" encoding="utf-8"?>
<ds:datastoreItem xmlns:ds="http://schemas.openxmlformats.org/officeDocument/2006/customXml" ds:itemID="{9579008F-FD51-41CA-B73C-2E5C24809EA9}"/>
</file>

<file path=customXml/itemProps2.xml><?xml version="1.0" encoding="utf-8"?>
<ds:datastoreItem xmlns:ds="http://schemas.openxmlformats.org/officeDocument/2006/customXml" ds:itemID="{D077CE29-76A8-4FDD-A15B-5677781C77BE}"/>
</file>

<file path=customXml/itemProps3.xml><?xml version="1.0" encoding="utf-8"?>
<ds:datastoreItem xmlns:ds="http://schemas.openxmlformats.org/officeDocument/2006/customXml" ds:itemID="{4B21747F-D4A8-4356-AF30-4D9AF65BF61B}"/>
</file>

<file path=docProps/app.xml><?xml version="1.0" encoding="utf-8"?>
<Properties xmlns="http://schemas.openxmlformats.org/officeDocument/2006/extended-properties" xmlns:vt="http://schemas.openxmlformats.org/officeDocument/2006/docPropsVTypes">
  <Template>HHS-ppt-template-EN-16x9</Template>
  <TotalTime>985</TotalTime>
  <Words>2018</Words>
  <Application>Microsoft Office PowerPoint</Application>
  <PresentationFormat>Breedbeeld</PresentationFormat>
  <Paragraphs>584</Paragraphs>
  <Slides>39</Slides>
  <Notes>3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39</vt:i4>
      </vt:variant>
    </vt:vector>
  </HeadingPairs>
  <TitlesOfParts>
    <vt:vector size="45" baseType="lpstr">
      <vt:lpstr>Arial</vt:lpstr>
      <vt:lpstr>Arial Black</vt:lpstr>
      <vt:lpstr>Calibri</vt:lpstr>
      <vt:lpstr>Lucida Sans Unicode</vt:lpstr>
      <vt:lpstr>Wingdings</vt:lpstr>
      <vt:lpstr>Kantoorthema</vt:lpstr>
      <vt:lpstr>Workshop onderzoeksMethode</vt:lpstr>
      <vt:lpstr>Lesdoelen</vt:lpstr>
      <vt:lpstr>Projectvoorstel </vt:lpstr>
      <vt:lpstr>Leeractiviteiten </vt:lpstr>
      <vt:lpstr>Aanleiding:  Discussie over de uitreiking van de prijs sportman, sportvrouw …. van het jaar.</vt:lpstr>
      <vt:lpstr>Afbakenen.</vt:lpstr>
      <vt:lpstr>Keuze design.</vt:lpstr>
      <vt:lpstr>Opdracht: Design </vt:lpstr>
      <vt:lpstr>Keuze design</vt:lpstr>
      <vt:lpstr>Populatie, participanten, respondenten </vt:lpstr>
      <vt:lpstr>Inclusie, selectiecriteria, steekproef</vt:lpstr>
      <vt:lpstr>Vragen aan Publiek: Populatie vs. Participanten</vt:lpstr>
      <vt:lpstr>Organiseer een wedstrijd:Populatie vs. Participanten:</vt:lpstr>
      <vt:lpstr>Onderzoek statistieken: de mannelijke schaatsers met EK, WK en Olympische medailles</vt:lpstr>
      <vt:lpstr>Dataverzameling</vt:lpstr>
      <vt:lpstr>Dataverzameling meetinstrumenten</vt:lpstr>
      <vt:lpstr>Dataverzameling</vt:lpstr>
      <vt:lpstr>Dataverzameling</vt:lpstr>
      <vt:lpstr>Dataverzameling.  Historische data / statistieken. </vt:lpstr>
      <vt:lpstr>Methodische kwaliteit</vt:lpstr>
      <vt:lpstr>Exclusie, Data-analyse</vt:lpstr>
      <vt:lpstr>Data-analyse</vt:lpstr>
      <vt:lpstr>Data-analyse.</vt:lpstr>
      <vt:lpstr>Data-analyse</vt:lpstr>
      <vt:lpstr>Data-analyse</vt:lpstr>
      <vt:lpstr>De beste schaatser (16)</vt:lpstr>
      <vt:lpstr>Conclusie</vt:lpstr>
      <vt:lpstr>Overzicht</vt:lpstr>
      <vt:lpstr>Kenmerken kwalitatief en kwantitatief onderzoek</vt:lpstr>
      <vt:lpstr>Populatie: Selectie en steekproef</vt:lpstr>
      <vt:lpstr>Selectie / steekproef (1)</vt:lpstr>
      <vt:lpstr>Selectie / steekproef (2)</vt:lpstr>
      <vt:lpstr>Dataverzameling</vt:lpstr>
      <vt:lpstr>Dataverzameling</vt:lpstr>
      <vt:lpstr>Dataverwerking</vt:lpstr>
      <vt:lpstr>Dataverwerking</vt:lpstr>
      <vt:lpstr>Voorbereiding les week 5: Dataverzameling  (vragenlijst/ interview/ observatie/ focusgroep)</vt:lpstr>
      <vt:lpstr>Evaluatie</vt:lpstr>
      <vt:lpstr>PowerPoint-presentatie</vt:lpstr>
    </vt:vector>
  </TitlesOfParts>
  <Manager/>
  <Company>HHS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onderzoeksMethode</dc:title>
  <dc:subject/>
  <dc:creator>Janssen, W.A.</dc:creator>
  <cp:keywords/>
  <dc:description/>
  <cp:lastModifiedBy>Koppes, L.L.J.</cp:lastModifiedBy>
  <cp:revision>55</cp:revision>
  <dcterms:created xsi:type="dcterms:W3CDTF">2019-09-17T06:39:57Z</dcterms:created>
  <dcterms:modified xsi:type="dcterms:W3CDTF">2020-01-14T13:56:05Z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0x01010033A6603AB6273949A883419BE8F06E16</vt:lpwstr>
  </property>
</Properties>
</file>