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9144000"/>
  <p:notesSz cx="6858000" cy="9144000"/>
  <p:embeddedFontLst>
    <p:embeddedFont>
      <p:font typeface="Corbel"/>
      <p:regular r:id="rId11"/>
      <p:bold r:id="rId12"/>
      <p:italic r:id="rId13"/>
      <p:boldItalic r:id="rId14"/>
    </p:embeddedFont>
    <p:embeddedFont>
      <p:font typeface="Tahoma"/>
      <p:regular r:id="rId15"/>
      <p:bold r:id="rId16"/>
    </p:embeddedFont>
    <p:embeddedFont>
      <p:font typeface="Helvetica Neue"/>
      <p:regular r:id="rId17"/>
      <p:bold r:id="rId18"/>
      <p:italic r:id="rId19"/>
      <p:boldItalic r:id="rId20"/>
    </p:embeddedFont>
    <p:embeddedFont>
      <p:font typeface="Helvetica Neue Light"/>
      <p:regular r:id="rId21"/>
      <p:bold r:id="rId22"/>
      <p:italic r:id="rId23"/>
      <p:boldItalic r:id="rId24"/>
    </p:embeddedFont>
    <p:embeddedFont>
      <p:font typeface="Cambria Math"/>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KsQsy3TEa/7KYiQQpx0AhL/EH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HelveticaNeueLight-bold.fntdata"/><Relationship Id="rId21" Type="http://schemas.openxmlformats.org/officeDocument/2006/relationships/font" Target="fonts/HelveticaNeueLight-regular.fntdata"/><Relationship Id="rId24" Type="http://schemas.openxmlformats.org/officeDocument/2006/relationships/font" Target="fonts/HelveticaNeueLight-boldItalic.fntdata"/><Relationship Id="rId23"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ambriaMath-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Corbel-regular.fntdata"/><Relationship Id="rId10" Type="http://schemas.openxmlformats.org/officeDocument/2006/relationships/slide" Target="slides/slide6.xml"/><Relationship Id="rId13" Type="http://schemas.openxmlformats.org/officeDocument/2006/relationships/font" Target="fonts/Corbel-italic.fntdata"/><Relationship Id="rId12" Type="http://schemas.openxmlformats.org/officeDocument/2006/relationships/font" Target="fonts/Corbel-bold.fntdata"/><Relationship Id="rId15" Type="http://schemas.openxmlformats.org/officeDocument/2006/relationships/font" Target="fonts/Tahoma-regular.fntdata"/><Relationship Id="rId14" Type="http://schemas.openxmlformats.org/officeDocument/2006/relationships/font" Target="fonts/Corbel-boldItalic.fntdata"/><Relationship Id="rId17" Type="http://schemas.openxmlformats.org/officeDocument/2006/relationships/font" Target="fonts/HelveticaNeue-regular.fntdata"/><Relationship Id="rId16" Type="http://schemas.openxmlformats.org/officeDocument/2006/relationships/font" Target="fonts/Tahoma-bold.fntdata"/><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43833569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543833569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543833569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DI-3</a:t>
            </a:r>
            <a:endParaRPr/>
          </a:p>
          <a:p>
            <a:pPr indent="0" lvl="0" marL="0" rtl="0" algn="l">
              <a:lnSpc>
                <a:spcPct val="100000"/>
              </a:lnSpc>
              <a:spcBef>
                <a:spcPts val="0"/>
              </a:spcBef>
              <a:spcAft>
                <a:spcPts val="0"/>
              </a:spcAft>
              <a:buClr>
                <a:schemeClr val="dk1"/>
              </a:buClr>
              <a:buSzPts val="1100"/>
              <a:buFont typeface="Arial"/>
              <a:buNone/>
            </a:pPr>
            <a:r>
              <a:rPr lang="en-GB"/>
              <a:t>Misvatting: Kettingregel niet correct gebruiken.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Kettingregel vergeten te gebruiken. Gedifferentieerd alsof </a:t>
            </a:r>
            <a:r>
              <a:rPr b="0" i="0" lang="en-GB">
                <a:latin typeface="Cambria Math"/>
                <a:ea typeface="Cambria Math"/>
                <a:cs typeface="Cambria Math"/>
                <a:sym typeface="Cambria Math"/>
              </a:rPr>
              <a:t>3𝑥^2</a:t>
            </a:r>
            <a:r>
              <a:rPr lang="en-GB"/>
              <a:t> wordt gedifferentieerd.</a:t>
            </a:r>
            <a:endParaRPr/>
          </a:p>
          <a:p>
            <a:pPr indent="0" lvl="0" marL="0" rtl="0" algn="l">
              <a:lnSpc>
                <a:spcPct val="100000"/>
              </a:lnSpc>
              <a:spcBef>
                <a:spcPts val="0"/>
              </a:spcBef>
              <a:spcAft>
                <a:spcPts val="0"/>
              </a:spcAft>
              <a:buClr>
                <a:schemeClr val="dk1"/>
              </a:buClr>
              <a:buSzPts val="1100"/>
              <a:buFont typeface="Arial"/>
              <a:buNone/>
            </a:pPr>
            <a:r>
              <a:rPr lang="en-GB"/>
              <a:t>B De 2 gebruikt. In G&amp;R wordt de formule alleen als </a:t>
            </a:r>
            <a:r>
              <a:rPr b="0" i="0" lang="en-GB">
                <a:latin typeface="Cambria Math"/>
                <a:ea typeface="Cambria Math"/>
                <a:cs typeface="Cambria Math"/>
                <a:sym typeface="Cambria Math"/>
              </a:rPr>
              <a:t>𝑓(𝑥)=𝑎(𝑏𝑥+𝑐)^𝑑</a:t>
            </a:r>
            <a:r>
              <a:rPr lang="en-GB"/>
              <a:t> gegeven, waardoor de misvatting kan ontstaan dat het eerste getal na het haakje moet worden gebruikt.</a:t>
            </a:r>
            <a:endParaRPr/>
          </a:p>
          <a:p>
            <a:pPr indent="0" lvl="0" marL="0" rtl="0" algn="l">
              <a:lnSpc>
                <a:spcPct val="100000"/>
              </a:lnSpc>
              <a:spcBef>
                <a:spcPts val="0"/>
              </a:spcBef>
              <a:spcAft>
                <a:spcPts val="0"/>
              </a:spcAft>
              <a:buClr>
                <a:schemeClr val="dk1"/>
              </a:buClr>
              <a:buSzPts val="1100"/>
              <a:buFont typeface="Arial"/>
              <a:buNone/>
            </a:pPr>
            <a:r>
              <a:rPr lang="en-GB"/>
              <a:t>C Correct</a:t>
            </a:r>
            <a:endParaRPr/>
          </a:p>
          <a:p>
            <a:pPr indent="0" lvl="0" marL="0" rtl="0" algn="l">
              <a:lnSpc>
                <a:spcPct val="100000"/>
              </a:lnSpc>
              <a:spcBef>
                <a:spcPts val="0"/>
              </a:spcBef>
              <a:spcAft>
                <a:spcPts val="0"/>
              </a:spcAft>
              <a:buClr>
                <a:schemeClr val="dk1"/>
              </a:buClr>
              <a:buSzPts val="1100"/>
              <a:buFont typeface="Arial"/>
              <a:buNone/>
            </a:pPr>
            <a:r>
              <a:rPr lang="en-GB"/>
              <a:t>D Geeft weer wanneer leerlingen geen idee hebben  hoe een soortgelijk probleem aan te pakken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92" name="Google Shape;9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DI-4</a:t>
            </a:r>
            <a:endParaRPr/>
          </a:p>
          <a:p>
            <a:pPr indent="0" lvl="0" marL="0" rtl="0" algn="l">
              <a:lnSpc>
                <a:spcPct val="100000"/>
              </a:lnSpc>
              <a:spcBef>
                <a:spcPts val="0"/>
              </a:spcBef>
              <a:spcAft>
                <a:spcPts val="0"/>
              </a:spcAft>
              <a:buClr>
                <a:schemeClr val="dk1"/>
              </a:buClr>
              <a:buSzPts val="1100"/>
              <a:buFont typeface="Arial"/>
              <a:buNone/>
            </a:pPr>
            <a:r>
              <a:rPr lang="en-GB"/>
              <a:t>Misvatting: Kettingregel niet correct gebruiken bij gebroken functies.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Leerling denkt </a:t>
            </a:r>
            <a:r>
              <a:rPr b="0" i="0" lang="en-GB">
                <a:latin typeface="Cambria Math"/>
                <a:ea typeface="Cambria Math"/>
                <a:cs typeface="Cambria Math"/>
                <a:sym typeface="Cambria Math"/>
              </a:rPr>
              <a:t>−2−1=−1</a:t>
            </a:r>
            <a:r>
              <a:rPr lang="en-GB"/>
              <a:t> bij het berekenen van de nieuwe exponent.</a:t>
            </a:r>
            <a:endParaRPr/>
          </a:p>
          <a:p>
            <a:pPr indent="0" lvl="0" marL="0" rtl="0" algn="l">
              <a:lnSpc>
                <a:spcPct val="100000"/>
              </a:lnSpc>
              <a:spcBef>
                <a:spcPts val="0"/>
              </a:spcBef>
              <a:spcAft>
                <a:spcPts val="0"/>
              </a:spcAft>
              <a:buClr>
                <a:schemeClr val="dk1"/>
              </a:buClr>
              <a:buSzPts val="1100"/>
              <a:buFont typeface="Arial"/>
              <a:buNone/>
            </a:pPr>
            <a:r>
              <a:rPr lang="en-GB"/>
              <a:t>B Correct</a:t>
            </a:r>
            <a:endParaRPr/>
          </a:p>
          <a:p>
            <a:pPr indent="0" lvl="0" marL="0" rtl="0" algn="l">
              <a:lnSpc>
                <a:spcPct val="100000"/>
              </a:lnSpc>
              <a:spcBef>
                <a:spcPts val="0"/>
              </a:spcBef>
              <a:spcAft>
                <a:spcPts val="0"/>
              </a:spcAft>
              <a:buClr>
                <a:schemeClr val="dk1"/>
              </a:buClr>
              <a:buSzPts val="1100"/>
              <a:buFont typeface="Arial"/>
              <a:buNone/>
            </a:pPr>
            <a:r>
              <a:rPr lang="en-GB"/>
              <a:t>C Kettingregel vergeten te gebruiken. Gedifferntieerd als </a:t>
            </a:r>
            <a:r>
              <a:rPr b="0" i="0" lang="en-GB">
                <a:latin typeface="Cambria Math"/>
                <a:ea typeface="Cambria Math"/>
                <a:cs typeface="Cambria Math"/>
                <a:sym typeface="Cambria Math"/>
              </a:rPr>
              <a:t>7𝑥^(−2)</a:t>
            </a:r>
            <a:r>
              <a:rPr lang="en-GB"/>
              <a:t>.</a:t>
            </a:r>
            <a:endParaRPr/>
          </a:p>
          <a:p>
            <a:pPr indent="0" lvl="0" marL="0" rtl="0" algn="l">
              <a:lnSpc>
                <a:spcPct val="100000"/>
              </a:lnSpc>
              <a:spcBef>
                <a:spcPts val="0"/>
              </a:spcBef>
              <a:spcAft>
                <a:spcPts val="0"/>
              </a:spcAft>
              <a:buClr>
                <a:schemeClr val="dk1"/>
              </a:buClr>
              <a:buSzPts val="1100"/>
              <a:buFont typeface="Arial"/>
              <a:buNone/>
            </a:pPr>
            <a:r>
              <a:rPr lang="en-GB"/>
              <a:t>D Alleen herschreven, niet gedifferentieerd.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16" name="Google Shape;116;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DI-5</a:t>
            </a:r>
            <a:endParaRPr/>
          </a:p>
          <a:p>
            <a:pPr indent="0" lvl="0" marL="0" rtl="0" algn="l">
              <a:lnSpc>
                <a:spcPct val="100000"/>
              </a:lnSpc>
              <a:spcBef>
                <a:spcPts val="0"/>
              </a:spcBef>
              <a:spcAft>
                <a:spcPts val="0"/>
              </a:spcAft>
              <a:buClr>
                <a:schemeClr val="dk1"/>
              </a:buClr>
              <a:buSzPts val="1100"/>
              <a:buFont typeface="Arial"/>
              <a:buNone/>
            </a:pPr>
            <a:r>
              <a:rPr lang="en-GB"/>
              <a:t>Misvatting: Verkeerd herleiden van een gebroken functie.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Allereerst de formule gelezen als </a:t>
            </a:r>
            <a:r>
              <a:rPr b="0" i="0" lang="en-GB">
                <a:latin typeface="Cambria Math"/>
                <a:ea typeface="Cambria Math"/>
                <a:cs typeface="Cambria Math"/>
                <a:sym typeface="Cambria Math"/>
              </a:rPr>
              <a:t>6/3𝑥+6/1</a:t>
            </a:r>
            <a:r>
              <a:rPr lang="en-GB"/>
              <a:t>, hierna foutief herleid tot </a:t>
            </a:r>
            <a:r>
              <a:rPr b="0" i="0" lang="en-GB">
                <a:latin typeface="Cambria Math"/>
                <a:ea typeface="Cambria Math"/>
                <a:cs typeface="Cambria Math"/>
                <a:sym typeface="Cambria Math"/>
              </a:rPr>
              <a:t>6𝑥/3+6</a:t>
            </a:r>
            <a:r>
              <a:rPr lang="en-GB"/>
              <a:t>.</a:t>
            </a:r>
            <a:endParaRPr/>
          </a:p>
          <a:p>
            <a:pPr indent="0" lvl="0" marL="0" rtl="0" algn="l">
              <a:lnSpc>
                <a:spcPct val="100000"/>
              </a:lnSpc>
              <a:spcBef>
                <a:spcPts val="0"/>
              </a:spcBef>
              <a:spcAft>
                <a:spcPts val="0"/>
              </a:spcAft>
              <a:buClr>
                <a:schemeClr val="dk1"/>
              </a:buClr>
              <a:buSzPts val="1100"/>
              <a:buFont typeface="Arial"/>
              <a:buNone/>
            </a:pPr>
            <a:r>
              <a:rPr b="0" lang="en-GB"/>
              <a:t>B De formule gelezen als </a:t>
            </a:r>
            <a:r>
              <a:rPr b="0" i="0" lang="en-GB">
                <a:latin typeface="Cambria Math"/>
                <a:ea typeface="Cambria Math"/>
                <a:cs typeface="Cambria Math"/>
                <a:sym typeface="Cambria Math"/>
              </a:rPr>
              <a:t>6/3𝑥+6/1</a:t>
            </a:r>
            <a:r>
              <a:rPr b="0" lang="en-GB"/>
              <a:t>.</a:t>
            </a:r>
            <a:endParaRPr/>
          </a:p>
          <a:p>
            <a:pPr indent="0" lvl="0" marL="0" rtl="0" algn="l">
              <a:lnSpc>
                <a:spcPct val="100000"/>
              </a:lnSpc>
              <a:spcBef>
                <a:spcPts val="0"/>
              </a:spcBef>
              <a:spcAft>
                <a:spcPts val="0"/>
              </a:spcAft>
              <a:buClr>
                <a:schemeClr val="dk1"/>
              </a:buClr>
              <a:buSzPts val="1100"/>
              <a:buFont typeface="Arial"/>
              <a:buNone/>
            </a:pPr>
            <a:r>
              <a:rPr lang="en-GB"/>
              <a:t>C Correct</a:t>
            </a:r>
            <a:endParaRPr/>
          </a:p>
          <a:p>
            <a:pPr indent="0" lvl="0" marL="0" rtl="0" algn="l">
              <a:lnSpc>
                <a:spcPct val="100000"/>
              </a:lnSpc>
              <a:spcBef>
                <a:spcPts val="0"/>
              </a:spcBef>
              <a:spcAft>
                <a:spcPts val="0"/>
              </a:spcAft>
              <a:buClr>
                <a:schemeClr val="dk1"/>
              </a:buClr>
              <a:buSzPts val="1100"/>
              <a:buFont typeface="Arial"/>
              <a:buNone/>
            </a:pPr>
            <a:r>
              <a:rPr lang="en-GB"/>
              <a:t>D Bij het herschrijven de regel voor herschrijven van </a:t>
            </a:r>
            <a:r>
              <a:rPr b="0" i="0" lang="en-GB">
                <a:latin typeface="Cambria Math"/>
                <a:ea typeface="Cambria Math"/>
                <a:cs typeface="Cambria Math"/>
                <a:sym typeface="Cambria Math"/>
              </a:rPr>
              <a:t>𝑐/〖(𝑎𝑥+𝑏)〗^𝑛 </a:t>
            </a:r>
            <a:r>
              <a:rPr lang="en-GB"/>
              <a:t> verward met de regel voor het herschrijven van </a:t>
            </a:r>
            <a:r>
              <a:rPr b="0" i="0" lang="en-GB">
                <a:latin typeface="Cambria Math"/>
                <a:ea typeface="Cambria Math"/>
                <a:cs typeface="Cambria Math"/>
                <a:sym typeface="Cambria Math"/>
              </a:rPr>
              <a:t>c</a:t>
            </a:r>
            <a:r>
              <a:rPr i="0" lang="en-GB">
                <a:latin typeface="Cambria Math"/>
                <a:ea typeface="Cambria Math"/>
                <a:cs typeface="Cambria Math"/>
                <a:sym typeface="Cambria Math"/>
              </a:rPr>
              <a:t>√(</a:t>
            </a:r>
            <a:r>
              <a:rPr b="0" i="0" lang="en-GB">
                <a:latin typeface="Cambria Math"/>
                <a:ea typeface="Cambria Math"/>
                <a:cs typeface="Cambria Math"/>
                <a:sym typeface="Cambria Math"/>
              </a:rPr>
              <a:t>𝑎𝑥+𝑏)</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40" name="Google Shape;14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DI-6</a:t>
            </a:r>
            <a:endParaRPr/>
          </a:p>
          <a:p>
            <a:pPr indent="0" lvl="0" marL="0" rtl="0" algn="l">
              <a:lnSpc>
                <a:spcPct val="100000"/>
              </a:lnSpc>
              <a:spcBef>
                <a:spcPts val="0"/>
              </a:spcBef>
              <a:spcAft>
                <a:spcPts val="0"/>
              </a:spcAft>
              <a:buClr>
                <a:schemeClr val="dk1"/>
              </a:buClr>
              <a:buSzPts val="1100"/>
              <a:buFont typeface="Arial"/>
              <a:buNone/>
            </a:pPr>
            <a:r>
              <a:rPr lang="en-GB"/>
              <a:t>Misvatting: Kettingregel niet correct gebruiken.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Kettingregel vergeten te gebruiken. Gedifferentieerd alsof </a:t>
            </a:r>
            <a:r>
              <a:rPr b="0" i="0" lang="en-GB">
                <a:latin typeface="Cambria Math"/>
                <a:ea typeface="Cambria Math"/>
                <a:cs typeface="Cambria Math"/>
                <a:sym typeface="Cambria Math"/>
              </a:rPr>
              <a:t>3𝑥^2</a:t>
            </a:r>
            <a:r>
              <a:rPr lang="en-GB"/>
              <a:t> wordt gedifferentieerd.</a:t>
            </a:r>
            <a:endParaRPr/>
          </a:p>
          <a:p>
            <a:pPr indent="0" lvl="0" marL="0" rtl="0" algn="l">
              <a:lnSpc>
                <a:spcPct val="100000"/>
              </a:lnSpc>
              <a:spcBef>
                <a:spcPts val="0"/>
              </a:spcBef>
              <a:spcAft>
                <a:spcPts val="0"/>
              </a:spcAft>
              <a:buClr>
                <a:schemeClr val="dk1"/>
              </a:buClr>
              <a:buSzPts val="1100"/>
              <a:buFont typeface="Arial"/>
              <a:buNone/>
            </a:pPr>
            <a:r>
              <a:rPr lang="en-GB"/>
              <a:t>B Correct</a:t>
            </a:r>
            <a:endParaRPr/>
          </a:p>
          <a:p>
            <a:pPr indent="0" lvl="0" marL="0" rtl="0" algn="l">
              <a:lnSpc>
                <a:spcPct val="100000"/>
              </a:lnSpc>
              <a:spcBef>
                <a:spcPts val="0"/>
              </a:spcBef>
              <a:spcAft>
                <a:spcPts val="0"/>
              </a:spcAft>
              <a:buClr>
                <a:schemeClr val="dk1"/>
              </a:buClr>
              <a:buSzPts val="1100"/>
              <a:buFont typeface="Arial"/>
              <a:buNone/>
            </a:pPr>
            <a:r>
              <a:rPr lang="en-GB"/>
              <a:t>C De 2 niet gebruikt. In G&amp;R wordt de formule alleen als </a:t>
            </a:r>
            <a:r>
              <a:rPr lang="en-GB">
                <a:latin typeface="Cambria Math"/>
                <a:ea typeface="Cambria Math"/>
                <a:cs typeface="Cambria Math"/>
                <a:sym typeface="Cambria Math"/>
              </a:rPr>
              <a:t>𝑓(𝑥)=𝑎(𝑏𝑥+𝑐)^𝑑</a:t>
            </a:r>
            <a:r>
              <a:rPr lang="en-GB"/>
              <a:t> gegeven, waardoor de misvatting kan ontstaan dat het eerste getal na het haakje moet worden gebruikt.</a:t>
            </a:r>
            <a:endParaRPr/>
          </a:p>
          <a:p>
            <a:pPr indent="0" lvl="0" marL="0" rtl="0" algn="l">
              <a:lnSpc>
                <a:spcPct val="100000"/>
              </a:lnSpc>
              <a:spcBef>
                <a:spcPts val="0"/>
              </a:spcBef>
              <a:spcAft>
                <a:spcPts val="0"/>
              </a:spcAft>
              <a:buClr>
                <a:schemeClr val="dk1"/>
              </a:buClr>
              <a:buSzPts val="1100"/>
              <a:buFont typeface="Arial"/>
              <a:buNone/>
            </a:pPr>
            <a:r>
              <a:rPr lang="en-GB"/>
              <a:t>D Geeft weer wanneer leerlingen geen idee hebben  hoe een soortgelijk probleem aan te pakken</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64" name="Google Shape;16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2741216" y="2531666"/>
            <a:ext cx="5811838"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273446" y="1110059"/>
            <a:ext cx="5811838" cy="43219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71487" y="1825625"/>
            <a:ext cx="290036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5"/>
          <p:cNvSpPr txBox="1"/>
          <p:nvPr>
            <p:ph idx="2" type="body"/>
          </p:nvPr>
        </p:nvSpPr>
        <p:spPr>
          <a:xfrm>
            <a:off x="3486150" y="1825625"/>
            <a:ext cx="290036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1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1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3887391" y="987426"/>
            <a:ext cx="4629150" cy="4873625"/>
          </a:xfrm>
          <a:prstGeom prst="rect">
            <a:avLst/>
          </a:prstGeom>
          <a:noFill/>
          <a:ln>
            <a:noFill/>
          </a:ln>
        </p:spPr>
      </p:sp>
      <p:sp>
        <p:nvSpPr>
          <p:cNvPr id="68" name="Google Shape;68;p2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21.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5438335694_0_0"/>
          <p:cNvSpPr txBox="1"/>
          <p:nvPr/>
        </p:nvSpPr>
        <p:spPr>
          <a:xfrm>
            <a:off x="682200" y="2069475"/>
            <a:ext cx="7779600" cy="932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5400"/>
              <a:buFont typeface="Arial"/>
              <a:buNone/>
            </a:pPr>
            <a:r>
              <a:rPr b="1" i="0" lang="en-GB" sz="5400" u="none" cap="none" strike="noStrike">
                <a:solidFill>
                  <a:schemeClr val="accent1"/>
                </a:solidFill>
                <a:latin typeface="Calibri"/>
                <a:ea typeface="Calibri"/>
                <a:cs typeface="Calibri"/>
                <a:sym typeface="Calibri"/>
              </a:rPr>
              <a:t>Differentiëren kettingregel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3"/>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95" name="Google Shape;95;p23"/>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www.nvon.nl/diagnostischevragen</a:t>
            </a:r>
            <a:endParaRPr b="0" i="0" sz="1400" u="none" cap="none" strike="noStrike">
              <a:solidFill>
                <a:srgbClr val="000000"/>
              </a:solidFill>
              <a:latin typeface="Arial"/>
              <a:ea typeface="Arial"/>
              <a:cs typeface="Arial"/>
              <a:sym typeface="Arial"/>
            </a:endParaRPr>
          </a:p>
        </p:txBody>
      </p:sp>
      <p:grpSp>
        <p:nvGrpSpPr>
          <p:cNvPr id="96" name="Google Shape;96;p23"/>
          <p:cNvGrpSpPr/>
          <p:nvPr/>
        </p:nvGrpSpPr>
        <p:grpSpPr>
          <a:xfrm>
            <a:off x="806913" y="1496245"/>
            <a:ext cx="908700" cy="908700"/>
            <a:chOff x="947033" y="2362454"/>
            <a:chExt cx="908700" cy="908700"/>
          </a:xfrm>
        </p:grpSpPr>
        <p:sp>
          <p:nvSpPr>
            <p:cNvPr id="97" name="Google Shape;97;p23"/>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98" name="Google Shape;98;p23"/>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99" name="Google Shape;99;p23"/>
          <p:cNvGrpSpPr/>
          <p:nvPr/>
        </p:nvGrpSpPr>
        <p:grpSpPr>
          <a:xfrm>
            <a:off x="806912" y="2594911"/>
            <a:ext cx="908700" cy="908700"/>
            <a:chOff x="4665644" y="2362454"/>
            <a:chExt cx="908700" cy="908700"/>
          </a:xfrm>
        </p:grpSpPr>
        <p:sp>
          <p:nvSpPr>
            <p:cNvPr id="100" name="Google Shape;100;p23"/>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1" name="Google Shape;101;p23"/>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02" name="Google Shape;102;p23"/>
          <p:cNvGrpSpPr/>
          <p:nvPr/>
        </p:nvGrpSpPr>
        <p:grpSpPr>
          <a:xfrm>
            <a:off x="806911" y="3730897"/>
            <a:ext cx="908700" cy="908700"/>
            <a:chOff x="947033" y="4156948"/>
            <a:chExt cx="908700" cy="908700"/>
          </a:xfrm>
        </p:grpSpPr>
        <p:sp>
          <p:nvSpPr>
            <p:cNvPr id="103" name="Google Shape;103;p23"/>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4" name="Google Shape;104;p23"/>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05" name="Google Shape;105;p23"/>
          <p:cNvGrpSpPr/>
          <p:nvPr/>
        </p:nvGrpSpPr>
        <p:grpSpPr>
          <a:xfrm>
            <a:off x="806911" y="4829563"/>
            <a:ext cx="908700" cy="908700"/>
            <a:chOff x="4665644" y="4148177"/>
            <a:chExt cx="908700" cy="908700"/>
          </a:xfrm>
        </p:grpSpPr>
        <p:sp>
          <p:nvSpPr>
            <p:cNvPr id="106" name="Google Shape;106;p23"/>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7" name="Google Shape;107;p23"/>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08" name="Google Shape;108;p23"/>
          <p:cNvSpPr/>
          <p:nvPr/>
        </p:nvSpPr>
        <p:spPr>
          <a:xfrm>
            <a:off x="1958101" y="1655969"/>
            <a:ext cx="6158400" cy="589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9" name="Google Shape;109;p23"/>
          <p:cNvSpPr/>
          <p:nvPr/>
        </p:nvSpPr>
        <p:spPr>
          <a:xfrm>
            <a:off x="1958101" y="2711037"/>
            <a:ext cx="6158400" cy="589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0" name="Google Shape;110;p23"/>
          <p:cNvSpPr/>
          <p:nvPr/>
        </p:nvSpPr>
        <p:spPr>
          <a:xfrm>
            <a:off x="1958100" y="3856597"/>
            <a:ext cx="6158400" cy="5892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23"/>
          <p:cNvSpPr/>
          <p:nvPr/>
        </p:nvSpPr>
        <p:spPr>
          <a:xfrm>
            <a:off x="1958099" y="4989334"/>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Weet ik niet</a:t>
            </a:r>
            <a:endParaRPr b="0" i="0" sz="2800" u="none" cap="none" strike="noStrike">
              <a:solidFill>
                <a:srgbClr val="000000"/>
              </a:solidFill>
              <a:latin typeface="Calibri"/>
              <a:ea typeface="Calibri"/>
              <a:cs typeface="Calibri"/>
              <a:sym typeface="Calibri"/>
            </a:endParaRPr>
          </a:p>
        </p:txBody>
      </p:sp>
      <p:sp>
        <p:nvSpPr>
          <p:cNvPr id="112" name="Google Shape;112;p23"/>
          <p:cNvSpPr txBox="1"/>
          <p:nvPr>
            <p:ph type="title"/>
          </p:nvPr>
        </p:nvSpPr>
        <p:spPr>
          <a:xfrm>
            <a:off x="729419" y="396260"/>
            <a:ext cx="8109900" cy="855300"/>
          </a:xfrm>
          <a:prstGeom prst="rect">
            <a:avLst/>
          </a:prstGeom>
          <a:blipFill rotWithShape="1">
            <a:blip r:embed="rId6">
              <a:alphaModFix/>
            </a:blip>
            <a:stretch>
              <a:fillRect b="-5707" l="-2326" r="0" t="-7139"/>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 </a:t>
            </a:r>
            <a:endParaRPr/>
          </a:p>
        </p:txBody>
      </p:sp>
      <p:pic>
        <p:nvPicPr>
          <p:cNvPr id="113" name="Google Shape;113;p23"/>
          <p:cNvPicPr preferRelativeResize="0"/>
          <p:nvPr/>
        </p:nvPicPr>
        <p:blipFill rotWithShape="1">
          <a:blip r:embed="rId7">
            <a:alphaModFix/>
          </a:blip>
          <a:srcRect b="0" l="0" r="0" t="0"/>
          <a:stretch/>
        </p:blipFill>
        <p:spPr>
          <a:xfrm>
            <a:off x="211015" y="6256868"/>
            <a:ext cx="535219" cy="5264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19" name="Google Shape;119;p24"/>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www.nvon.nl/diagnostischevragen</a:t>
            </a:r>
            <a:endParaRPr b="0" i="0" sz="1400" u="none" cap="none" strike="noStrike">
              <a:solidFill>
                <a:srgbClr val="000000"/>
              </a:solidFill>
              <a:latin typeface="Arial"/>
              <a:ea typeface="Arial"/>
              <a:cs typeface="Arial"/>
              <a:sym typeface="Arial"/>
            </a:endParaRPr>
          </a:p>
        </p:txBody>
      </p:sp>
      <p:grpSp>
        <p:nvGrpSpPr>
          <p:cNvPr id="120" name="Google Shape;120;p24"/>
          <p:cNvGrpSpPr/>
          <p:nvPr/>
        </p:nvGrpSpPr>
        <p:grpSpPr>
          <a:xfrm>
            <a:off x="806913" y="1496245"/>
            <a:ext cx="908700" cy="908700"/>
            <a:chOff x="947033" y="2362454"/>
            <a:chExt cx="908700" cy="908700"/>
          </a:xfrm>
        </p:grpSpPr>
        <p:sp>
          <p:nvSpPr>
            <p:cNvPr id="121" name="Google Shape;121;p24"/>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2" name="Google Shape;122;p24"/>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23" name="Google Shape;123;p24"/>
          <p:cNvGrpSpPr/>
          <p:nvPr/>
        </p:nvGrpSpPr>
        <p:grpSpPr>
          <a:xfrm>
            <a:off x="806912" y="2594911"/>
            <a:ext cx="908700" cy="908700"/>
            <a:chOff x="4665644" y="2362454"/>
            <a:chExt cx="908700" cy="908700"/>
          </a:xfrm>
        </p:grpSpPr>
        <p:sp>
          <p:nvSpPr>
            <p:cNvPr id="124" name="Google Shape;124;p24"/>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5" name="Google Shape;125;p24"/>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26" name="Google Shape;126;p24"/>
          <p:cNvGrpSpPr/>
          <p:nvPr/>
        </p:nvGrpSpPr>
        <p:grpSpPr>
          <a:xfrm>
            <a:off x="806911" y="3730897"/>
            <a:ext cx="908700" cy="908700"/>
            <a:chOff x="947033" y="4156948"/>
            <a:chExt cx="908700" cy="908700"/>
          </a:xfrm>
        </p:grpSpPr>
        <p:sp>
          <p:nvSpPr>
            <p:cNvPr id="127" name="Google Shape;127;p24"/>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8" name="Google Shape;128;p24"/>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29" name="Google Shape;129;p24"/>
          <p:cNvGrpSpPr/>
          <p:nvPr/>
        </p:nvGrpSpPr>
        <p:grpSpPr>
          <a:xfrm>
            <a:off x="806911" y="4829563"/>
            <a:ext cx="908700" cy="908700"/>
            <a:chOff x="4665644" y="4148177"/>
            <a:chExt cx="908700" cy="908700"/>
          </a:xfrm>
        </p:grpSpPr>
        <p:sp>
          <p:nvSpPr>
            <p:cNvPr id="130" name="Google Shape;130;p24"/>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31" name="Google Shape;131;p24"/>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32" name="Google Shape;132;p24"/>
          <p:cNvSpPr/>
          <p:nvPr/>
        </p:nvSpPr>
        <p:spPr>
          <a:xfrm>
            <a:off x="1958101" y="1655969"/>
            <a:ext cx="6158400" cy="589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24"/>
          <p:cNvSpPr/>
          <p:nvPr/>
        </p:nvSpPr>
        <p:spPr>
          <a:xfrm>
            <a:off x="1958101" y="2711037"/>
            <a:ext cx="6158400" cy="589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24"/>
          <p:cNvSpPr/>
          <p:nvPr/>
        </p:nvSpPr>
        <p:spPr>
          <a:xfrm>
            <a:off x="1958100" y="3856597"/>
            <a:ext cx="6158400" cy="5892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5" name="Google Shape;135;p24"/>
          <p:cNvSpPr/>
          <p:nvPr/>
        </p:nvSpPr>
        <p:spPr>
          <a:xfrm>
            <a:off x="1958099" y="4989334"/>
            <a:ext cx="6158400" cy="5892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6" name="Google Shape;136;p24"/>
          <p:cNvSpPr txBox="1"/>
          <p:nvPr>
            <p:ph type="title"/>
          </p:nvPr>
        </p:nvSpPr>
        <p:spPr>
          <a:xfrm>
            <a:off x="729419" y="396260"/>
            <a:ext cx="8109900" cy="855300"/>
          </a:xfrm>
          <a:prstGeom prst="rect">
            <a:avLst/>
          </a:prstGeom>
          <a:blipFill rotWithShape="1">
            <a:blip r:embed="rId7">
              <a:alphaModFix/>
            </a:blip>
            <a:stretch>
              <a:fillRect b="-13566" l="-1952" r="0" t="0"/>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 </a:t>
            </a:r>
            <a:endParaRPr/>
          </a:p>
        </p:txBody>
      </p:sp>
      <p:pic>
        <p:nvPicPr>
          <p:cNvPr id="137" name="Google Shape;137;p24"/>
          <p:cNvPicPr preferRelativeResize="0"/>
          <p:nvPr/>
        </p:nvPicPr>
        <p:blipFill rotWithShape="1">
          <a:blip r:embed="rId8">
            <a:alphaModFix/>
          </a:blip>
          <a:srcRect b="0" l="0" r="0" t="0"/>
          <a:stretch/>
        </p:blipFill>
        <p:spPr>
          <a:xfrm>
            <a:off x="211015" y="6256868"/>
            <a:ext cx="535219" cy="526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43" name="Google Shape;143;p25"/>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www.nvon.nl/diagnostischevragen</a:t>
            </a:r>
            <a:endParaRPr b="0" i="0" sz="1400" u="none" cap="none" strike="noStrike">
              <a:solidFill>
                <a:srgbClr val="000000"/>
              </a:solidFill>
              <a:latin typeface="Arial"/>
              <a:ea typeface="Arial"/>
              <a:cs typeface="Arial"/>
              <a:sym typeface="Arial"/>
            </a:endParaRPr>
          </a:p>
        </p:txBody>
      </p:sp>
      <p:grpSp>
        <p:nvGrpSpPr>
          <p:cNvPr id="144" name="Google Shape;144;p25"/>
          <p:cNvGrpSpPr/>
          <p:nvPr/>
        </p:nvGrpSpPr>
        <p:grpSpPr>
          <a:xfrm>
            <a:off x="806913" y="1496245"/>
            <a:ext cx="908700" cy="908700"/>
            <a:chOff x="947033" y="2362454"/>
            <a:chExt cx="908700" cy="908700"/>
          </a:xfrm>
        </p:grpSpPr>
        <p:sp>
          <p:nvSpPr>
            <p:cNvPr id="145" name="Google Shape;145;p25"/>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6" name="Google Shape;146;p25"/>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47" name="Google Shape;147;p25"/>
          <p:cNvGrpSpPr/>
          <p:nvPr/>
        </p:nvGrpSpPr>
        <p:grpSpPr>
          <a:xfrm>
            <a:off x="806912" y="2594911"/>
            <a:ext cx="908700" cy="908700"/>
            <a:chOff x="4665644" y="2362454"/>
            <a:chExt cx="908700" cy="908700"/>
          </a:xfrm>
        </p:grpSpPr>
        <p:sp>
          <p:nvSpPr>
            <p:cNvPr id="148" name="Google Shape;148;p25"/>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9" name="Google Shape;149;p25"/>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50" name="Google Shape;150;p25"/>
          <p:cNvGrpSpPr/>
          <p:nvPr/>
        </p:nvGrpSpPr>
        <p:grpSpPr>
          <a:xfrm>
            <a:off x="806911" y="3730897"/>
            <a:ext cx="908700" cy="908700"/>
            <a:chOff x="947033" y="4156948"/>
            <a:chExt cx="908700" cy="908700"/>
          </a:xfrm>
        </p:grpSpPr>
        <p:sp>
          <p:nvSpPr>
            <p:cNvPr id="151" name="Google Shape;151;p25"/>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52" name="Google Shape;152;p25"/>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53" name="Google Shape;153;p25"/>
          <p:cNvGrpSpPr/>
          <p:nvPr/>
        </p:nvGrpSpPr>
        <p:grpSpPr>
          <a:xfrm>
            <a:off x="806911" y="4829563"/>
            <a:ext cx="908700" cy="908700"/>
            <a:chOff x="4665644" y="4148177"/>
            <a:chExt cx="908700" cy="908700"/>
          </a:xfrm>
        </p:grpSpPr>
        <p:sp>
          <p:nvSpPr>
            <p:cNvPr id="154" name="Google Shape;154;p25"/>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55" name="Google Shape;155;p25"/>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56" name="Google Shape;156;p25"/>
          <p:cNvSpPr/>
          <p:nvPr/>
        </p:nvSpPr>
        <p:spPr>
          <a:xfrm>
            <a:off x="1958101" y="1655969"/>
            <a:ext cx="6158400" cy="589200"/>
          </a:xfrm>
          <a:prstGeom prst="rect">
            <a:avLst/>
          </a:prstGeom>
          <a:blipFill rotWithShape="1">
            <a:blip r:embed="rId3">
              <a:alphaModFix/>
            </a:blip>
            <a:stretch>
              <a:fillRect b="-21869" l="-2867" r="0" t="-624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7" name="Google Shape;157;p25"/>
          <p:cNvSpPr/>
          <p:nvPr/>
        </p:nvSpPr>
        <p:spPr>
          <a:xfrm>
            <a:off x="1958101" y="2711037"/>
            <a:ext cx="6158400" cy="589200"/>
          </a:xfrm>
          <a:prstGeom prst="rect">
            <a:avLst/>
          </a:prstGeom>
          <a:blipFill rotWithShape="1">
            <a:blip r:embed="rId4">
              <a:alphaModFix/>
            </a:blip>
            <a:stretch>
              <a:fillRect b="-26035" l="-2867" r="0" t="-624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25"/>
          <p:cNvSpPr/>
          <p:nvPr/>
        </p:nvSpPr>
        <p:spPr>
          <a:xfrm>
            <a:off x="1958100" y="3856597"/>
            <a:ext cx="6158400" cy="589200"/>
          </a:xfrm>
          <a:prstGeom prst="rect">
            <a:avLst/>
          </a:prstGeom>
          <a:blipFill rotWithShape="1">
            <a:blip r:embed="rId5">
              <a:alphaModFix/>
            </a:blip>
            <a:stretch>
              <a:fillRect b="-24994" l="-2867" r="0" t="-624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9" name="Google Shape;159;p25"/>
          <p:cNvSpPr/>
          <p:nvPr/>
        </p:nvSpPr>
        <p:spPr>
          <a:xfrm>
            <a:off x="1958099" y="4989334"/>
            <a:ext cx="6158400" cy="589200"/>
          </a:xfrm>
          <a:prstGeom prst="rect">
            <a:avLst/>
          </a:prstGeom>
          <a:blipFill rotWithShape="1">
            <a:blip r:embed="rId6">
              <a:alphaModFix/>
            </a:blip>
            <a:stretch>
              <a:fillRect b="-32984" l="-28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0" name="Google Shape;160;p25"/>
          <p:cNvPicPr preferRelativeResize="0"/>
          <p:nvPr/>
        </p:nvPicPr>
        <p:blipFill rotWithShape="1">
          <a:blip r:embed="rId7">
            <a:alphaModFix/>
          </a:blip>
          <a:srcRect b="0" l="0" r="0" t="0"/>
          <a:stretch/>
        </p:blipFill>
        <p:spPr>
          <a:xfrm>
            <a:off x="211015" y="6256868"/>
            <a:ext cx="535219" cy="526445"/>
          </a:xfrm>
          <a:prstGeom prst="rect">
            <a:avLst/>
          </a:prstGeom>
          <a:noFill/>
          <a:ln>
            <a:noFill/>
          </a:ln>
        </p:spPr>
      </p:pic>
      <p:pic>
        <p:nvPicPr>
          <p:cNvPr id="161" name="Google Shape;161;p25"/>
          <p:cNvPicPr preferRelativeResize="0"/>
          <p:nvPr/>
        </p:nvPicPr>
        <p:blipFill rotWithShape="1">
          <a:blip r:embed="rId8">
            <a:alphaModFix/>
          </a:blip>
          <a:srcRect b="0" l="0" r="0" t="0"/>
          <a:stretch/>
        </p:blipFill>
        <p:spPr>
          <a:xfrm>
            <a:off x="0" y="5"/>
            <a:ext cx="9144003" cy="17412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67" name="Google Shape;167;p26"/>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www.nvon.nl/diagnostischevragen</a:t>
            </a:r>
            <a:endParaRPr b="0" i="0" sz="1400" u="none" cap="none" strike="noStrike">
              <a:solidFill>
                <a:srgbClr val="000000"/>
              </a:solidFill>
              <a:latin typeface="Arial"/>
              <a:ea typeface="Arial"/>
              <a:cs typeface="Arial"/>
              <a:sym typeface="Arial"/>
            </a:endParaRPr>
          </a:p>
        </p:txBody>
      </p:sp>
      <p:grpSp>
        <p:nvGrpSpPr>
          <p:cNvPr id="168" name="Google Shape;168;p26"/>
          <p:cNvGrpSpPr/>
          <p:nvPr/>
        </p:nvGrpSpPr>
        <p:grpSpPr>
          <a:xfrm>
            <a:off x="806913" y="1496245"/>
            <a:ext cx="908700" cy="908700"/>
            <a:chOff x="947033" y="2362454"/>
            <a:chExt cx="908700" cy="908700"/>
          </a:xfrm>
        </p:grpSpPr>
        <p:sp>
          <p:nvSpPr>
            <p:cNvPr id="169" name="Google Shape;169;p26"/>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0" name="Google Shape;170;p26"/>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71" name="Google Shape;171;p26"/>
          <p:cNvGrpSpPr/>
          <p:nvPr/>
        </p:nvGrpSpPr>
        <p:grpSpPr>
          <a:xfrm>
            <a:off x="806912" y="2594911"/>
            <a:ext cx="908700" cy="908700"/>
            <a:chOff x="4665644" y="2362454"/>
            <a:chExt cx="908700" cy="908700"/>
          </a:xfrm>
        </p:grpSpPr>
        <p:sp>
          <p:nvSpPr>
            <p:cNvPr id="172" name="Google Shape;172;p26"/>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3" name="Google Shape;173;p26"/>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74" name="Google Shape;174;p26"/>
          <p:cNvGrpSpPr/>
          <p:nvPr/>
        </p:nvGrpSpPr>
        <p:grpSpPr>
          <a:xfrm>
            <a:off x="806911" y="3730897"/>
            <a:ext cx="908700" cy="908700"/>
            <a:chOff x="947033" y="4156948"/>
            <a:chExt cx="908700" cy="908700"/>
          </a:xfrm>
        </p:grpSpPr>
        <p:sp>
          <p:nvSpPr>
            <p:cNvPr id="175" name="Google Shape;175;p26"/>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6" name="Google Shape;176;p26"/>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77" name="Google Shape;177;p26"/>
          <p:cNvGrpSpPr/>
          <p:nvPr/>
        </p:nvGrpSpPr>
        <p:grpSpPr>
          <a:xfrm>
            <a:off x="806911" y="4829563"/>
            <a:ext cx="908700" cy="908700"/>
            <a:chOff x="4665644" y="4148177"/>
            <a:chExt cx="908700" cy="908700"/>
          </a:xfrm>
        </p:grpSpPr>
        <p:sp>
          <p:nvSpPr>
            <p:cNvPr id="178" name="Google Shape;178;p26"/>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9" name="Google Shape;179;p26"/>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80" name="Google Shape;180;p26"/>
          <p:cNvSpPr/>
          <p:nvPr/>
        </p:nvSpPr>
        <p:spPr>
          <a:xfrm>
            <a:off x="1958101" y="2711037"/>
            <a:ext cx="6158400" cy="589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26"/>
          <p:cNvSpPr/>
          <p:nvPr/>
        </p:nvSpPr>
        <p:spPr>
          <a:xfrm>
            <a:off x="1958100" y="3856597"/>
            <a:ext cx="6158400" cy="589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26"/>
          <p:cNvSpPr/>
          <p:nvPr/>
        </p:nvSpPr>
        <p:spPr>
          <a:xfrm>
            <a:off x="1958099" y="4989334"/>
            <a:ext cx="6158400" cy="5892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26"/>
          <p:cNvSpPr txBox="1"/>
          <p:nvPr>
            <p:ph type="title"/>
          </p:nvPr>
        </p:nvSpPr>
        <p:spPr>
          <a:xfrm>
            <a:off x="729425" y="396250"/>
            <a:ext cx="8560500" cy="996000"/>
          </a:xfrm>
          <a:prstGeom prst="rect">
            <a:avLst/>
          </a:prstGeom>
          <a:blipFill rotWithShape="1">
            <a:blip r:embed="rId6">
              <a:alphaModFix/>
            </a:blip>
            <a:stretch>
              <a:fillRect b="-5707" l="-2326" r="0" t="-7139"/>
            </a:stretch>
          </a:blip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 </a:t>
            </a:r>
            <a:endParaRPr/>
          </a:p>
        </p:txBody>
      </p:sp>
      <p:pic>
        <p:nvPicPr>
          <p:cNvPr id="184" name="Google Shape;184;p26"/>
          <p:cNvPicPr preferRelativeResize="0"/>
          <p:nvPr/>
        </p:nvPicPr>
        <p:blipFill rotWithShape="1">
          <a:blip r:embed="rId7">
            <a:alphaModFix/>
          </a:blip>
          <a:srcRect b="0" l="0" r="0" t="0"/>
          <a:stretch/>
        </p:blipFill>
        <p:spPr>
          <a:xfrm>
            <a:off x="211015" y="6256868"/>
            <a:ext cx="535219" cy="526445"/>
          </a:xfrm>
          <a:prstGeom prst="rect">
            <a:avLst/>
          </a:prstGeom>
          <a:noFill/>
          <a:ln>
            <a:noFill/>
          </a:ln>
        </p:spPr>
      </p:pic>
      <p:pic>
        <p:nvPicPr>
          <p:cNvPr id="185" name="Google Shape;185;p26"/>
          <p:cNvPicPr preferRelativeResize="0"/>
          <p:nvPr/>
        </p:nvPicPr>
        <p:blipFill rotWithShape="1">
          <a:blip r:embed="rId8">
            <a:alphaModFix/>
          </a:blip>
          <a:srcRect b="0" l="0" r="0" t="0"/>
          <a:stretch/>
        </p:blipFill>
        <p:spPr>
          <a:xfrm>
            <a:off x="1835950" y="1656000"/>
            <a:ext cx="4220875" cy="64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type="ctrTitle"/>
          </p:nvPr>
        </p:nvSpPr>
        <p:spPr>
          <a:xfrm>
            <a:off x="1143000" y="424046"/>
            <a:ext cx="6858000" cy="1581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Calibri"/>
              <a:buNone/>
            </a:pPr>
            <a:r>
              <a:rPr b="1" lang="en-GB" sz="5400">
                <a:solidFill>
                  <a:schemeClr val="accent1"/>
                </a:solidFill>
              </a:rPr>
              <a:t>Notities</a:t>
            </a:r>
            <a:br>
              <a:rPr b="1" lang="en-GB">
                <a:solidFill>
                  <a:schemeClr val="accent1"/>
                </a:solidFill>
              </a:rPr>
            </a:br>
            <a:endParaRPr b="1">
              <a:solidFill>
                <a:schemeClr val="accent1"/>
              </a:solidFill>
            </a:endParaRPr>
          </a:p>
        </p:txBody>
      </p:sp>
      <p:sp>
        <p:nvSpPr>
          <p:cNvPr id="192" name="Google Shape;192;p6"/>
          <p:cNvSpPr txBox="1"/>
          <p:nvPr>
            <p:ph idx="1" type="subTitle"/>
          </p:nvPr>
        </p:nvSpPr>
        <p:spPr>
          <a:xfrm>
            <a:off x="1143000" y="1504100"/>
            <a:ext cx="6858000" cy="47527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rPr lang="en-GB"/>
              <a:t>Vraag 1 is de standaard kettingregel toepassen, waarbij de variabele niet vooraan staat. Dit is een goede vraag voor na de uitleg over de kettingregel om  na te gaan of het geen trucje uitvoeren is.</a:t>
            </a:r>
            <a:endParaRPr/>
          </a:p>
          <a:p>
            <a:pPr indent="0" lvl="0" marL="0" rtl="0" algn="l">
              <a:lnSpc>
                <a:spcPct val="90000"/>
              </a:lnSpc>
              <a:spcBef>
                <a:spcPts val="750"/>
              </a:spcBef>
              <a:spcAft>
                <a:spcPts val="0"/>
              </a:spcAft>
              <a:buSzPts val="1800"/>
              <a:buNone/>
            </a:pPr>
            <a:r>
              <a:t/>
            </a:r>
            <a:endParaRPr/>
          </a:p>
          <a:p>
            <a:pPr indent="0" lvl="0" marL="0" rtl="0" algn="l">
              <a:lnSpc>
                <a:spcPct val="90000"/>
              </a:lnSpc>
              <a:spcBef>
                <a:spcPts val="750"/>
              </a:spcBef>
              <a:spcAft>
                <a:spcPts val="0"/>
              </a:spcAft>
              <a:buSzPts val="1800"/>
              <a:buNone/>
            </a:pPr>
            <a:r>
              <a:rPr lang="en-GB"/>
              <a:t>Vraag 2 test hoe de leerlingen de kettingregel toe willen passen bij een gebroken functie. Deze vraag kan na de uitleg gebruikt worden.</a:t>
            </a:r>
            <a:endParaRPr/>
          </a:p>
          <a:p>
            <a:pPr indent="0" lvl="0" marL="0" rtl="0" algn="l">
              <a:lnSpc>
                <a:spcPct val="90000"/>
              </a:lnSpc>
              <a:spcBef>
                <a:spcPts val="750"/>
              </a:spcBef>
              <a:spcAft>
                <a:spcPts val="0"/>
              </a:spcAft>
              <a:buSzPts val="1800"/>
              <a:buNone/>
            </a:pPr>
            <a:r>
              <a:t/>
            </a:r>
            <a:endParaRPr/>
          </a:p>
          <a:p>
            <a:pPr indent="0" lvl="0" marL="0" rtl="0" algn="l">
              <a:lnSpc>
                <a:spcPct val="90000"/>
              </a:lnSpc>
              <a:spcBef>
                <a:spcPts val="750"/>
              </a:spcBef>
              <a:spcAft>
                <a:spcPts val="0"/>
              </a:spcAft>
              <a:buSzPts val="1800"/>
              <a:buNone/>
            </a:pPr>
            <a:r>
              <a:rPr lang="en-GB"/>
              <a:t>Vraag 3 test of de leerlingen een formule correct kunnen herleiden alvorens te differentiëren. Deze vraag kan gebruikt worden om de voorkennis te testen omtrent herleiden van gebroken functies.</a:t>
            </a:r>
            <a:endParaRPr/>
          </a:p>
          <a:p>
            <a:pPr indent="0" lvl="0" marL="0" rtl="0" algn="l">
              <a:lnSpc>
                <a:spcPct val="90000"/>
              </a:lnSpc>
              <a:spcBef>
                <a:spcPts val="750"/>
              </a:spcBef>
              <a:spcAft>
                <a:spcPts val="0"/>
              </a:spcAft>
              <a:buSzPts val="1800"/>
              <a:buNone/>
            </a:pPr>
            <a:r>
              <a:t/>
            </a:r>
            <a:endParaRPr/>
          </a:p>
          <a:p>
            <a:pPr indent="0" lvl="0" marL="0" rtl="0" algn="l">
              <a:lnSpc>
                <a:spcPct val="90000"/>
              </a:lnSpc>
              <a:spcBef>
                <a:spcPts val="750"/>
              </a:spcBef>
              <a:spcAft>
                <a:spcPts val="0"/>
              </a:spcAft>
              <a:buSzPts val="1800"/>
              <a:buNone/>
            </a:pPr>
            <a:r>
              <a:rPr lang="en-GB"/>
              <a:t>Vraag 4 wijkt af van de basisstof. Deze vraag test of de leerlingen het principe van de kettingregel snappen of dat de leerlingen een trucje toepassen. In te zetten aan het einde van de theorie.</a:t>
            </a:r>
            <a:endParaRPr/>
          </a:p>
        </p:txBody>
      </p:sp>
      <p:sp>
        <p:nvSpPr>
          <p:cNvPr id="193" name="Google Shape;193;p6"/>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94" name="Google Shape;194;p6"/>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www.nvon.nl/diagnostischevragen</a:t>
            </a:r>
            <a:endParaRPr b="0" i="0" sz="1400" u="none" cap="none" strike="noStrike">
              <a:solidFill>
                <a:srgbClr val="000000"/>
              </a:solidFill>
              <a:latin typeface="Arial"/>
              <a:ea typeface="Arial"/>
              <a:cs typeface="Arial"/>
              <a:sym typeface="Arial"/>
            </a:endParaRPr>
          </a:p>
        </p:txBody>
      </p:sp>
      <p:pic>
        <p:nvPicPr>
          <p:cNvPr id="195" name="Google Shape;195;p6"/>
          <p:cNvPicPr preferRelativeResize="0"/>
          <p:nvPr/>
        </p:nvPicPr>
        <p:blipFill rotWithShape="1">
          <a:blip r:embed="rId3">
            <a:alphaModFix/>
          </a:blip>
          <a:srcRect b="0" l="0" r="0" t="0"/>
          <a:stretch/>
        </p:blipFill>
        <p:spPr>
          <a:xfrm>
            <a:off x="211015" y="6256868"/>
            <a:ext cx="535219" cy="5264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