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embeddedFontLst>
    <p:embeddedFont>
      <p:font typeface="Corbel" panose="020B0503020204020204" pitchFamily="34" charset="0"/>
      <p:regular r:id="rId16"/>
      <p:bold r:id="rId17"/>
      <p:italic r:id="rId18"/>
      <p:boldItalic r:id="rId19"/>
    </p:embeddedFont>
    <p:embeddedFont>
      <p:font typeface="Helvetica Neue" panose="020B0604020202020204" charset="0"/>
      <p:regular r:id="rId20"/>
      <p:bold r:id="rId21"/>
      <p:italic r:id="rId22"/>
      <p:boldItalic r:id="rId23"/>
    </p:embeddedFont>
    <p:embeddedFont>
      <p:font typeface="Helvetica Neue Light" panose="020B0604020202020204" charset="0"/>
      <p:regular r:id="rId24"/>
      <p:bold r:id="rId25"/>
      <p:italic r:id="rId26"/>
      <p:boldItalic r:id="rId27"/>
    </p:embeddedFont>
    <p:embeddedFont>
      <p:font typeface="Tahoma" panose="020B0604030504040204" pitchFamily="34" charset="0"/>
      <p:regular r:id="rId28"/>
      <p:bold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jl0YDlyA+qJwJpgX6gXn16v7hT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2481" autoAdjust="0"/>
  </p:normalViewPr>
  <p:slideViewPr>
    <p:cSldViewPr snapToGrid="0">
      <p:cViewPr varScale="1">
        <p:scale>
          <a:sx n="26" d="100"/>
          <a:sy n="26" d="100"/>
        </p:scale>
        <p:origin x="25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font" Target="fonts/font1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32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font" Target="fonts/font13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4c166087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2" name="Google Shape;272;g34c166087b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dirty="0"/>
              <a:t>misvatting: leerlingen kunnen de namen van verbindingen niet goed geven.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A</a:t>
            </a:r>
            <a:r>
              <a:rPr lang="nl-NL" dirty="0"/>
              <a:t> FOUT: leerlingen denken dat de index voor het atoom, het aantal aangeeft voor het atoom staat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B</a:t>
            </a:r>
            <a:r>
              <a:rPr lang="nl-NL" dirty="0"/>
              <a:t> Fout:  leerlingen denken dat het cijfer ervoor nooit hoeft omdat dat bij mono weggelaten mag worden.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C </a:t>
            </a:r>
            <a:r>
              <a:rPr lang="nl-NL" dirty="0"/>
              <a:t>FOUT: leerlingen denken dat het cijfer 2 voor allebei de atomen geldt.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D</a:t>
            </a:r>
            <a:r>
              <a:rPr lang="nl-NL" dirty="0"/>
              <a:t> GOED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73" name="Google Shape;273;g34c166087b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4c166087b5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6" name="Google Shape;296;g34c166087b5_0_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dirty="0"/>
              <a:t>misvatting: leerlingen weten niet dat het laatste atoom in een molecuul naam de uitgang -</a:t>
            </a:r>
            <a:r>
              <a:rPr lang="nl-NL" dirty="0" err="1"/>
              <a:t>ide</a:t>
            </a:r>
            <a:r>
              <a:rPr lang="nl-NL" dirty="0"/>
              <a:t> heeft en/of ze weten niet dat F fluor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A</a:t>
            </a:r>
            <a:r>
              <a:rPr lang="nl-NL" dirty="0"/>
              <a:t> heeft niet de uitgang - </a:t>
            </a:r>
            <a:r>
              <a:rPr lang="nl-NL" dirty="0" err="1"/>
              <a:t>ide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B</a:t>
            </a:r>
            <a:r>
              <a:rPr lang="nl-NL" dirty="0"/>
              <a:t> GOED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C </a:t>
            </a:r>
            <a:r>
              <a:rPr lang="nl-NL" dirty="0"/>
              <a:t>heeft niet de uitgang -</a:t>
            </a:r>
            <a:r>
              <a:rPr lang="nl-NL" dirty="0" err="1"/>
              <a:t>ide</a:t>
            </a:r>
            <a:r>
              <a:rPr lang="nl-NL" dirty="0"/>
              <a:t> EN leerlingen denken dat F voor fosfor staat en weten niet dat F staat voor fluor.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D</a:t>
            </a:r>
            <a:r>
              <a:rPr lang="nl-NL" dirty="0"/>
              <a:t> leerlingen denken dat F staat voor fosfor en weten niet dat F staat voor fluor.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97" name="Google Shape;297;g34c166087b5_0_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4c166087b5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0" name="Google Shape;320;g34c166087b5_0_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dirty="0"/>
              <a:t>misvatting: leerlingen weten niet hoe verschillende (aantallen) atomen in een molecuulformule worden weergegeven.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A </a:t>
            </a:r>
            <a:r>
              <a:rPr lang="nl-NL" dirty="0"/>
              <a:t>leerlingen halen atomen en moleculen door elkaar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B </a:t>
            </a:r>
            <a:r>
              <a:rPr lang="nl-NL" dirty="0"/>
              <a:t>leerlingen denken in atoomsoorten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C </a:t>
            </a:r>
            <a:r>
              <a:rPr lang="nl-NL" dirty="0"/>
              <a:t>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21" name="Google Shape;321;g34c166087b5_0_4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0" name="Google Shape;340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l-NL"/>
              <a:t>De vragen en toelichtingen vallen onder een </a:t>
            </a:r>
            <a:r>
              <a:rPr lang="nl-NL" b="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CC BY-SA 4.0 licentie </a:t>
            </a:r>
            <a:r>
              <a:rPr lang="nl-NL" b="0" u="none"/>
              <a:t>https://creativecommons.org/licenses/by-sa/4.0</a:t>
            </a:r>
            <a:endParaRPr/>
          </a:p>
        </p:txBody>
      </p:sp>
      <p:sp>
        <p:nvSpPr>
          <p:cNvPr id="341" name="Google Shape;341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dirty="0"/>
              <a:t>Misvatting: Leerlingen denken dat moleculen hetzelfde zijn als er evenveel atomen in zitten van dezelfde soort. Er is geen onderscheid tussen coëfficiënt en index cijfer.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A</a:t>
            </a:r>
            <a:r>
              <a:rPr lang="nl-NL" dirty="0"/>
              <a:t> de leerling denkt dat omdat er van alles evenveel atomen zijn, het ook dezelfde stoffen zijn( CH is een andere molecuulformule dan C2H2 en dus een andere stof (stof I kan überhaupt niet bestaan)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B</a:t>
            </a:r>
            <a:r>
              <a:rPr lang="nl-NL" dirty="0"/>
              <a:t> de leerling denkt dat omdat er van alles evenveel atomen zijn, het ook dezelfde stoffen zijn C2H2 (</a:t>
            </a:r>
            <a:r>
              <a:rPr lang="nl-NL" dirty="0" err="1"/>
              <a:t>ethyn</a:t>
            </a:r>
            <a:r>
              <a:rPr lang="nl-NL" dirty="0"/>
              <a:t>) en C6H6 (benzeen) zijn niet dezelfde stoffen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C</a:t>
            </a:r>
            <a:r>
              <a:rPr lang="nl-NL" dirty="0"/>
              <a:t> de leerling denkt dat omdat er van alles evenveel atomen zijn, het ook dezelfde stoffen zijn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D </a:t>
            </a:r>
            <a:r>
              <a:rPr lang="nl-NL" dirty="0"/>
              <a:t>GOED Geen van de 3 zijn hetzelfde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94" name="Google Shape;9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dirty="0"/>
              <a:t>Misvatting: leerlingen verwarren elementen met verbindingen.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A </a:t>
            </a:r>
            <a:r>
              <a:rPr lang="nl-NL" dirty="0"/>
              <a:t>leerlingen denken dat een element alleen maar niet ontleed kan worden, maar geen zuivere stof hoeft te zijn.</a:t>
            </a:r>
            <a:r>
              <a:rPr lang="nl-NL" b="1" dirty="0"/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B</a:t>
            </a:r>
            <a:r>
              <a:rPr lang="nl-NL" dirty="0"/>
              <a:t> leerlingen denken dat een element alleen maar zuiver is, maar dat het uit meerdere atomen bestaat.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C</a:t>
            </a:r>
            <a:r>
              <a:rPr lang="nl-NL" dirty="0"/>
              <a:t> 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D</a:t>
            </a:r>
            <a:r>
              <a:rPr lang="nl-NL" dirty="0"/>
              <a:t> zie A en B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17" name="Google Shape;11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dirty="0"/>
              <a:t>misvatting: leerlingen denken dat een mengsel een molecuul si van meerdere atoomsoorten, ze halen element en verbinding door elkaar.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A </a:t>
            </a:r>
            <a:r>
              <a:rPr lang="nl-NL" dirty="0"/>
              <a:t>leerlingen denken dat een mengsel altijd 1 stof wordt(of uit verschillende atomen bestaat), en weten niet dat er diatomische moleculen bestaan.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B</a:t>
            </a:r>
            <a:r>
              <a:rPr lang="nl-NL" dirty="0"/>
              <a:t> leerlingen denken dat een mengsel meerdere(verschillende) atomen bestaat.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C</a:t>
            </a:r>
            <a:r>
              <a:rPr lang="nl-NL" dirty="0"/>
              <a:t> Leerlingen denken dat  in de notatie van een mengsel moet een + teken staan en weten niet dat sommige elementen diatomische moleculen zijn.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nl-NL" b="1" dirty="0"/>
              <a:t>D</a:t>
            </a:r>
            <a:r>
              <a:rPr lang="nl-NL" dirty="0"/>
              <a:t> GOED</a:t>
            </a:r>
            <a:endParaRPr dirty="0"/>
          </a:p>
        </p:txBody>
      </p:sp>
      <p:sp>
        <p:nvSpPr>
          <p:cNvPr id="141" name="Google Shape;14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db8968c8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g2db8968c87c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dirty="0"/>
              <a:t>misvatting: leerlingen weten niet wat elementen zijn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A</a:t>
            </a:r>
            <a:r>
              <a:rPr lang="nl-NL" dirty="0"/>
              <a:t> leerlingen denken dat meerdere elementen samen een element vormen. Lucht is een mengsel (alleen de Grieken dachten dat dit één van de vier elementen was)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B</a:t>
            </a:r>
            <a:r>
              <a:rPr lang="nl-NL" dirty="0"/>
              <a:t> GOED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C </a:t>
            </a:r>
            <a:r>
              <a:rPr lang="nl-NL" dirty="0"/>
              <a:t>leerlingen denken dat de stoffen in lucht niet ontleedbaar zijn. Lucht bevat zowel elementen als verbindingen, maar de elementen zijn niet ontleedbaar.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D</a:t>
            </a:r>
            <a:r>
              <a:rPr lang="nl-NL" dirty="0"/>
              <a:t> Leerlingen denken dat Lucht een mengsel is.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5" name="Google Shape;165;g2db8968c87c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575167f97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dirty="0"/>
              <a:t>Misvatting: Leerlingen halen atomen en moleculen door elkaar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A</a:t>
            </a:r>
            <a:r>
              <a:rPr lang="nl-NL" dirty="0"/>
              <a:t> goed, leerlingen denken dat alle molecuulformules soorten stoffen aangeven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B </a:t>
            </a:r>
            <a:r>
              <a:rPr lang="nl-NL" dirty="0"/>
              <a:t>leerlingen denken dat  elementen geen stoffen zijn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C</a:t>
            </a:r>
            <a:r>
              <a:rPr lang="nl-NL" dirty="0"/>
              <a:t> leerlingen verwarren atomen en moleculen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88" name="Google Shape;188;g3575167f97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3e912afdd5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dirty="0"/>
              <a:t>Misvatting: Leerlingen halen atomen en moleculen door elkaar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A</a:t>
            </a:r>
            <a:r>
              <a:rPr lang="nl-NL" dirty="0"/>
              <a:t> leerlingen denken dat alle weergegeven formules  moleculen zijn.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B </a:t>
            </a:r>
            <a:r>
              <a:rPr lang="nl-NL" dirty="0"/>
              <a:t>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C</a:t>
            </a:r>
            <a:r>
              <a:rPr lang="nl-NL" dirty="0"/>
              <a:t> leerlingen verwarren elementen, atomen en moleculen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09" name="Google Shape;209;g33e912afdd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4c166087b5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dirty="0"/>
              <a:t>Misvatting: Leerlingen halen atomen en moleculen door elkaar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A</a:t>
            </a:r>
            <a:r>
              <a:rPr lang="nl-NL" dirty="0"/>
              <a:t> GOED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B</a:t>
            </a:r>
            <a:r>
              <a:rPr lang="nl-NL" dirty="0"/>
              <a:t> leerlingen denken dat H2 en H4 verschillende atoomsoorten zijn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b="1" dirty="0"/>
              <a:t>C</a:t>
            </a:r>
            <a:r>
              <a:rPr lang="nl-NL" dirty="0"/>
              <a:t> leerlingen denken dat H2, H4, O=O, O en O2 aparte atoomsoorten zijn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31" name="Google Shape;231;g34c166087b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3e912afdd5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g33e912afdd5_0_10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nl-NL" dirty="0"/>
              <a:t>leerlingen denken dat een atoomsymbool niet uit een Hoofdletter en eventueel een kleine letter bestaat.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A</a:t>
            </a:r>
            <a:r>
              <a:rPr lang="nl-NL" dirty="0"/>
              <a:t> Leerlingen denken dat alleen de hoofdletter bij het symbool hoort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B</a:t>
            </a:r>
            <a:r>
              <a:rPr lang="nl-NL" dirty="0"/>
              <a:t> GOED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C</a:t>
            </a:r>
            <a:r>
              <a:rPr lang="nl-NL" dirty="0"/>
              <a:t> Leerlingen vergeten dat de tweede letter van het symbool een kleine letter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D</a:t>
            </a:r>
            <a:r>
              <a:rPr lang="nl-NL" dirty="0"/>
              <a:t> Leerlingen vergeten dat de tweede letter van het symbool een kleine letter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E</a:t>
            </a:r>
            <a:r>
              <a:rPr lang="nl-NL" dirty="0"/>
              <a:t> 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F</a:t>
            </a:r>
            <a:r>
              <a:rPr lang="nl-NL" dirty="0"/>
              <a:t> Leerlingen denken dat de eerste letters van de naam ook het symbool is.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3" name="Google Shape;253;g33e912afdd5_0_10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diagnostischevragen@nvon.n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agnostischevragen.nl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>
            <a:spLocks noGrp="1"/>
          </p:cNvSpPr>
          <p:nvPr>
            <p:ph type="ctrTitle"/>
          </p:nvPr>
        </p:nvSpPr>
        <p:spPr>
          <a:xfrm>
            <a:off x="1143000" y="483455"/>
            <a:ext cx="6858000" cy="47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nl-NL" sz="5400" b="1">
                <a:solidFill>
                  <a:schemeClr val="accent1"/>
                </a:solidFill>
              </a:rPr>
              <a:t>Diagnostische vragen scheikunde</a:t>
            </a:r>
            <a:br>
              <a:rPr lang="nl-NL" sz="5400" b="1">
                <a:solidFill>
                  <a:schemeClr val="accent1"/>
                </a:solidFill>
              </a:rPr>
            </a:br>
            <a:r>
              <a:rPr lang="nl-NL" sz="5400" b="1">
                <a:solidFill>
                  <a:schemeClr val="accent1"/>
                </a:solidFill>
              </a:rPr>
              <a:t>Elementen en verbindingen</a:t>
            </a:r>
            <a:br>
              <a:rPr lang="nl-NL" b="1">
                <a:solidFill>
                  <a:schemeClr val="accent1"/>
                </a:solidFill>
              </a:rPr>
            </a:br>
            <a:endParaRPr b="1">
              <a:solidFill>
                <a:schemeClr val="accent1"/>
              </a:solidFill>
            </a:endParaRPr>
          </a:p>
        </p:txBody>
      </p:sp>
      <p:sp>
        <p:nvSpPr>
          <p:cNvPr id="90" name="Google Shape;90;p2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" name="Google Shape;91;p2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4c166087b5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76" name="Google Shape;276;g34c166087b5_0_0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77" name="Google Shape;277;g34c166087b5_0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8" name="Google Shape;278;g34c166087b5_0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9" name="Google Shape;279;g34c166087b5_0_0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80" name="Google Shape;280;g34c166087b5_0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1" name="Google Shape;281;g34c166087b5_0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" name="Google Shape;282;g34c166087b5_0_0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283" name="Google Shape;283;g34c166087b5_0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4" name="Google Shape;284;g34c166087b5_0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5" name="Google Shape;285;g34c166087b5_0_0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86" name="Google Shape;286;g34c166087b5_0_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7" name="Google Shape;287;g34c166087b5_0_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8" name="Google Shape;288;g34c166087b5_0_0"/>
          <p:cNvSpPr/>
          <p:nvPr/>
        </p:nvSpPr>
        <p:spPr>
          <a:xfrm>
            <a:off x="1958101" y="167321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stikstofdioxide</a:t>
            </a:r>
            <a:endParaRPr sz="4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g34c166087b5_0_0"/>
          <p:cNvSpPr/>
          <p:nvPr/>
        </p:nvSpPr>
        <p:spPr>
          <a:xfrm>
            <a:off x="1958101" y="272828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stikstofmonoxide</a:t>
            </a:r>
            <a:endParaRPr sz="4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34c166087b5_0_0"/>
          <p:cNvSpPr/>
          <p:nvPr/>
        </p:nvSpPr>
        <p:spPr>
          <a:xfrm>
            <a:off x="1958100" y="387384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distikstofdioxide</a:t>
            </a:r>
            <a:endParaRPr sz="4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g34c166087b5_0_0"/>
          <p:cNvSpPr/>
          <p:nvPr/>
        </p:nvSpPr>
        <p:spPr>
          <a:xfrm>
            <a:off x="1958099" y="507965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distikstofmonoxide</a:t>
            </a:r>
            <a:endParaRPr sz="4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g34c166087b5_0_0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nl-NL" sz="3200">
                <a:latin typeface="Arial"/>
                <a:ea typeface="Arial"/>
                <a:cs typeface="Arial"/>
                <a:sym typeface="Arial"/>
              </a:rPr>
              <a:t>Wat is de juiste naam van </a:t>
            </a:r>
            <a:r>
              <a:rPr lang="nl-NL" sz="3200"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nl-NL" sz="3200" baseline="-250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nl-NL" sz="3200"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r>
              <a:rPr lang="nl-NL" sz="3200">
                <a:latin typeface="Arial"/>
                <a:ea typeface="Arial"/>
                <a:cs typeface="Arial"/>
                <a:sym typeface="Arial"/>
              </a:rPr>
              <a:t>?</a:t>
            </a:r>
            <a:endParaRPr sz="3200"/>
          </a:p>
        </p:txBody>
      </p:sp>
      <p:sp>
        <p:nvSpPr>
          <p:cNvPr id="293" name="Google Shape;293;g34c166087b5_0_0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4c166087b5_0_23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22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00" name="Google Shape;300;g34c166087b5_0_23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01" name="Google Shape;301;g34c166087b5_0_23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4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2" name="Google Shape;302;g34c166087b5_0_23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8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3" name="Google Shape;303;g34c166087b5_0_23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04" name="Google Shape;304;g34c166087b5_0_23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4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5" name="Google Shape;305;g34c166087b5_0_23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8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6" name="Google Shape;306;g34c166087b5_0_23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07" name="Google Shape;307;g34c166087b5_0_23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4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8" name="Google Shape;308;g34c166087b5_0_23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8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9" name="Google Shape;309;g34c166087b5_0_23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10" name="Google Shape;310;g34c166087b5_0_23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4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11" name="Google Shape;311;g34c166087b5_0_23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8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2" name="Google Shape;312;g34c166087b5_0_23"/>
          <p:cNvSpPr/>
          <p:nvPr/>
        </p:nvSpPr>
        <p:spPr>
          <a:xfrm>
            <a:off x="1958101" y="167321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koolstoftetrafluor</a:t>
            </a:r>
            <a:endParaRPr sz="4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g34c166087b5_0_23"/>
          <p:cNvSpPr/>
          <p:nvPr/>
        </p:nvSpPr>
        <p:spPr>
          <a:xfrm>
            <a:off x="1958101" y="272828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koolstoftetrafluoride</a:t>
            </a:r>
            <a:endParaRPr sz="4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g34c166087b5_0_23"/>
          <p:cNvSpPr/>
          <p:nvPr/>
        </p:nvSpPr>
        <p:spPr>
          <a:xfrm>
            <a:off x="1958100" y="387384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koolstoftetrafosfor</a:t>
            </a:r>
            <a:endParaRPr sz="4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g34c166087b5_0_23"/>
          <p:cNvSpPr/>
          <p:nvPr/>
        </p:nvSpPr>
        <p:spPr>
          <a:xfrm>
            <a:off x="1958099" y="507965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koolstoftetrafosfide</a:t>
            </a:r>
            <a:endParaRPr sz="4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g34c166087b5_0_23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nl-NL" sz="3200">
                <a:latin typeface="Arial"/>
                <a:ea typeface="Arial"/>
                <a:cs typeface="Arial"/>
                <a:sym typeface="Arial"/>
              </a:rPr>
              <a:t>Wat is de juiste naam van </a:t>
            </a:r>
            <a:r>
              <a:rPr lang="nl-NL" sz="3200">
                <a:latin typeface="Times New Roman"/>
                <a:ea typeface="Times New Roman"/>
                <a:cs typeface="Times New Roman"/>
                <a:sym typeface="Times New Roman"/>
              </a:rPr>
              <a:t>CF</a:t>
            </a:r>
            <a:r>
              <a:rPr lang="nl-NL" sz="3200" baseline="-25000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nl-NL" sz="3200">
                <a:latin typeface="Arial"/>
                <a:ea typeface="Arial"/>
                <a:cs typeface="Arial"/>
                <a:sym typeface="Arial"/>
              </a:rPr>
              <a:t>?</a:t>
            </a:r>
            <a:endParaRPr sz="5400"/>
          </a:p>
        </p:txBody>
      </p:sp>
      <p:sp>
        <p:nvSpPr>
          <p:cNvPr id="317" name="Google Shape;317;g34c166087b5_0_23">
            <a:hlinkClick r:id="rId3"/>
          </p:cNvPr>
          <p:cNvSpPr txBox="1"/>
          <p:nvPr/>
        </p:nvSpPr>
        <p:spPr>
          <a:xfrm>
            <a:off x="6100763" y="6407433"/>
            <a:ext cx="30435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4c166087b5_0_4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22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24" name="Google Shape;324;g34c166087b5_0_46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25" name="Google Shape;325;g34c166087b5_0_4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4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6" name="Google Shape;326;g34c166087b5_0_4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8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7" name="Google Shape;327;g34c166087b5_0_46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28" name="Google Shape;328;g34c166087b5_0_4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4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9" name="Google Shape;329;g34c166087b5_0_4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8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0" name="Google Shape;330;g34c166087b5_0_46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31" name="Google Shape;331;g34c166087b5_0_4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4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32" name="Google Shape;332;g34c166087b5_0_4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8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3" name="Google Shape;333;g34c166087b5_0_46"/>
          <p:cNvSpPr/>
          <p:nvPr/>
        </p:nvSpPr>
        <p:spPr>
          <a:xfrm>
            <a:off x="1958101" y="167321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l-NL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3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g34c166087b5_0_46"/>
          <p:cNvSpPr/>
          <p:nvPr/>
        </p:nvSpPr>
        <p:spPr>
          <a:xfrm>
            <a:off x="1958101" y="272828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l-NL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g34c166087b5_0_46"/>
          <p:cNvSpPr/>
          <p:nvPr/>
        </p:nvSpPr>
        <p:spPr>
          <a:xfrm>
            <a:off x="1958100" y="387384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l-NL"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3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g34c166087b5_0_46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nl-NL" sz="3200">
                <a:latin typeface="Arial"/>
                <a:ea typeface="Arial"/>
                <a:cs typeface="Arial"/>
                <a:sym typeface="Arial"/>
              </a:rPr>
              <a:t>Uit hoeveel atomen bestaat </a:t>
            </a:r>
            <a:r>
              <a:rPr lang="nl-NL" sz="3200">
                <a:latin typeface="Times New Roman"/>
                <a:ea typeface="Times New Roman"/>
                <a:cs typeface="Times New Roman"/>
                <a:sym typeface="Times New Roman"/>
              </a:rPr>
              <a:t>H</a:t>
            </a:r>
            <a:r>
              <a:rPr lang="nl-NL" sz="3200" baseline="-250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nl-NL" sz="3200"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r>
              <a:rPr lang="nl-NL" sz="3200">
                <a:latin typeface="Arial"/>
                <a:ea typeface="Arial"/>
                <a:cs typeface="Arial"/>
                <a:sym typeface="Arial"/>
              </a:rPr>
              <a:t>?</a:t>
            </a:r>
            <a:endParaRPr sz="6000"/>
          </a:p>
        </p:txBody>
      </p:sp>
      <p:sp>
        <p:nvSpPr>
          <p:cNvPr id="337" name="Google Shape;337;g34c166087b5_0_46">
            <a:hlinkClick r:id="rId3"/>
          </p:cNvPr>
          <p:cNvSpPr txBox="1"/>
          <p:nvPr/>
        </p:nvSpPr>
        <p:spPr>
          <a:xfrm>
            <a:off x="6100763" y="6407433"/>
            <a:ext cx="30435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2"/>
          <p:cNvSpPr txBox="1"/>
          <p:nvPr/>
        </p:nvSpPr>
        <p:spPr>
          <a:xfrm>
            <a:off x="5685183" y="6407433"/>
            <a:ext cx="345881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nl-NL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nl-NL" b="1"/>
            </a:br>
            <a:endParaRPr/>
          </a:p>
        </p:txBody>
      </p:sp>
      <p:sp>
        <p:nvSpPr>
          <p:cNvPr id="345" name="Google Shape;345;p22"/>
          <p:cNvSpPr txBox="1"/>
          <p:nvPr/>
        </p:nvSpPr>
        <p:spPr>
          <a:xfrm>
            <a:off x="628650" y="572530"/>
            <a:ext cx="7886700" cy="3363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nl-NL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diagnostische vragen werkgroep van de NVON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nl-NL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Heb je feedback, wil je bijdragen, vragen testen of samenwerken? Laat het weten via:</a:t>
            </a:r>
            <a:br>
              <a:rPr lang="nl-NL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33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diagnostischevragen@nvon.nl</a:t>
            </a:r>
            <a:r>
              <a:rPr lang="nl-NL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6" name="Google Shape;346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50189" y="4281356"/>
            <a:ext cx="4243622" cy="1295421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Google Shape;347;p22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348" name="Google Shape;348;p22" descr="Creative Commons Attribution-ShareAlike 3.0 Unported - Wikidat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22">
            <a:hlinkClick r:id="rId6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97" name="Google Shape;97;p15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98" name="Google Shape;98;p15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99" name="Google Shape;99;p15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" name="Google Shape;100;p15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01" name="Google Shape;101;p15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2" name="Google Shape;102;p15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3" name="Google Shape;103;p15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04" name="Google Shape;104;p15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5" name="Google Shape;105;p15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" name="Google Shape;106;p15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07" name="Google Shape;107;p15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8" name="Google Shape;108;p15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9" name="Google Shape;109;p15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 stoffen I en II zijn hetzelfde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stoffen II en III zijn hetzelfde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5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stoffen I en III zijn hetzelfde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5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Geen van de stoffen is hetzelfde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title"/>
          </p:nvPr>
        </p:nvSpPr>
        <p:spPr>
          <a:xfrm>
            <a:off x="622625" y="396150"/>
            <a:ext cx="8109900" cy="11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9089"/>
              <a:buFont typeface="Calibri"/>
              <a:buNone/>
            </a:pPr>
            <a:r>
              <a:rPr lang="nl-NL"/>
              <a:t>Bekijk de onderstaande formules: </a:t>
            </a:r>
            <a:endParaRPr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9089"/>
              <a:buFont typeface="Calibri"/>
              <a:buNone/>
            </a:pPr>
            <a:r>
              <a:rPr lang="nl-NL"/>
              <a:t>     1.  6 CH</a:t>
            </a:r>
            <a:r>
              <a:rPr lang="nl-NL" baseline="-25000"/>
              <a:t>    </a:t>
            </a:r>
            <a:r>
              <a:rPr lang="nl-NL"/>
              <a:t>   2.  3 C</a:t>
            </a:r>
            <a:r>
              <a:rPr lang="nl-NL" baseline="-25000"/>
              <a:t>2</a:t>
            </a:r>
            <a:r>
              <a:rPr lang="nl-NL"/>
              <a:t>H</a:t>
            </a:r>
            <a:r>
              <a:rPr lang="nl-NL" baseline="-25000"/>
              <a:t>2</a:t>
            </a:r>
            <a:r>
              <a:rPr lang="nl-NL"/>
              <a:t>     3.  C</a:t>
            </a:r>
            <a:r>
              <a:rPr lang="nl-NL" baseline="-25000"/>
              <a:t>6</a:t>
            </a:r>
            <a:r>
              <a:rPr lang="nl-NL"/>
              <a:t>H</a:t>
            </a:r>
            <a:r>
              <a:rPr lang="nl-NL" baseline="-25000"/>
              <a:t>6</a:t>
            </a:r>
            <a:endParaRPr baseline="-25000"/>
          </a:p>
        </p:txBody>
      </p:sp>
      <p:sp>
        <p:nvSpPr>
          <p:cNvPr id="114" name="Google Shape;114;p15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120" name="Google Shape;120;p16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21" name="Google Shape;121;p1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2" name="Google Shape;122;p1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" name="Google Shape;123;p16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24" name="Google Shape;124;p1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5" name="Google Shape;125;p1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" name="Google Shape;126;p16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27" name="Google Shape;127;p1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8" name="Google Shape;128;p1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9" name="Google Shape;129;p16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30" name="Google Shape;130;p16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1" name="Google Shape;131;p16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" name="Google Shape;132;p16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Alleen bewering 1 is juist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6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Alleen bewering 2 is juist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6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Beide beweringen zijn juist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6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Geen van beide beweringen zijn juist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6"/>
          <p:cNvSpPr txBox="1">
            <a:spLocks noGrp="1"/>
          </p:cNvSpPr>
          <p:nvPr>
            <p:ph type="title"/>
          </p:nvPr>
        </p:nvSpPr>
        <p:spPr>
          <a:xfrm>
            <a:off x="729425" y="0"/>
            <a:ext cx="8109900" cy="14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nl-NL" sz="3000"/>
              <a:t>Tin is een element omdat tin:</a:t>
            </a:r>
            <a:endParaRPr sz="300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nl-NL" sz="3000"/>
              <a:t>		1. niet ontleed kan worden</a:t>
            </a:r>
            <a:endParaRPr sz="300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nl-NL" sz="3000"/>
              <a:t>		2. een zuivere stof is</a:t>
            </a:r>
            <a:endParaRPr sz="300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endParaRPr sz="3000"/>
          </a:p>
        </p:txBody>
      </p:sp>
      <p:sp>
        <p:nvSpPr>
          <p:cNvPr id="137" name="Google Shape;137;p16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144" name="Google Shape;144;p1"/>
          <p:cNvGrpSpPr/>
          <p:nvPr/>
        </p:nvGrpSpPr>
        <p:grpSpPr>
          <a:xfrm>
            <a:off x="806913" y="1496245"/>
            <a:ext cx="908647" cy="908646"/>
            <a:chOff x="947033" y="2362454"/>
            <a:chExt cx="908647" cy="908646"/>
          </a:xfrm>
        </p:grpSpPr>
        <p:sp>
          <p:nvSpPr>
            <p:cNvPr id="145" name="Google Shape;145;p1"/>
            <p:cNvSpPr/>
            <p:nvPr/>
          </p:nvSpPr>
          <p:spPr>
            <a:xfrm>
              <a:off x="947033" y="236245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1261236" y="258847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" name="Google Shape;147;p1"/>
          <p:cNvGrpSpPr/>
          <p:nvPr/>
        </p:nvGrpSpPr>
        <p:grpSpPr>
          <a:xfrm>
            <a:off x="806912" y="2594911"/>
            <a:ext cx="908647" cy="908646"/>
            <a:chOff x="4665644" y="2362454"/>
            <a:chExt cx="908647" cy="908646"/>
          </a:xfrm>
        </p:grpSpPr>
        <p:sp>
          <p:nvSpPr>
            <p:cNvPr id="148" name="Google Shape;148;p1"/>
            <p:cNvSpPr/>
            <p:nvPr/>
          </p:nvSpPr>
          <p:spPr>
            <a:xfrm>
              <a:off x="4665644" y="236245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4979847" y="258847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1"/>
          <p:cNvGrpSpPr/>
          <p:nvPr/>
        </p:nvGrpSpPr>
        <p:grpSpPr>
          <a:xfrm>
            <a:off x="806911" y="3730897"/>
            <a:ext cx="908647" cy="908646"/>
            <a:chOff x="947033" y="4156948"/>
            <a:chExt cx="908647" cy="908646"/>
          </a:xfrm>
        </p:grpSpPr>
        <p:sp>
          <p:nvSpPr>
            <p:cNvPr id="151" name="Google Shape;151;p1"/>
            <p:cNvSpPr/>
            <p:nvPr/>
          </p:nvSpPr>
          <p:spPr>
            <a:xfrm>
              <a:off x="947033" y="4156948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1261237" y="4382969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" name="Google Shape;153;p1"/>
          <p:cNvGrpSpPr/>
          <p:nvPr/>
        </p:nvGrpSpPr>
        <p:grpSpPr>
          <a:xfrm>
            <a:off x="806911" y="4829563"/>
            <a:ext cx="908647" cy="908646"/>
            <a:chOff x="4665644" y="4148177"/>
            <a:chExt cx="908647" cy="908646"/>
          </a:xfrm>
        </p:grpSpPr>
        <p:sp>
          <p:nvSpPr>
            <p:cNvPr id="154" name="Google Shape;154;p1"/>
            <p:cNvSpPr/>
            <p:nvPr/>
          </p:nvSpPr>
          <p:spPr>
            <a:xfrm>
              <a:off x="4665644" y="4148177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4979848" y="4374198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6" name="Google Shape;156;p1"/>
          <p:cNvSpPr/>
          <p:nvPr/>
        </p:nvSpPr>
        <p:spPr>
          <a:xfrm>
            <a:off x="1958101" y="167321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"/>
          <p:cNvSpPr/>
          <p:nvPr/>
        </p:nvSpPr>
        <p:spPr>
          <a:xfrm>
            <a:off x="1958101" y="2728285"/>
            <a:ext cx="6158288" cy="55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nl-NL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nl-NL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800" b="0" i="0" u="none" strike="noStrike" cap="none" baseline="-25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"/>
          <p:cNvSpPr/>
          <p:nvPr/>
        </p:nvSpPr>
        <p:spPr>
          <a:xfrm>
            <a:off x="1958100" y="3873845"/>
            <a:ext cx="6158289" cy="55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 + O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"/>
          <p:cNvSpPr/>
          <p:nvPr/>
        </p:nvSpPr>
        <p:spPr>
          <a:xfrm>
            <a:off x="1958099" y="5079657"/>
            <a:ext cx="6158290" cy="55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nl-NL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+ O</a:t>
            </a:r>
            <a:r>
              <a:rPr lang="nl-NL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800" b="0" i="0" u="none" strike="noStrike" cap="none" baseline="-25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782" cy="85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nl-NL" sz="3600"/>
              <a:t>Wat is de notatie van een mengsel van zuurstof en stikstof?</a:t>
            </a:r>
            <a:endParaRPr/>
          </a:p>
        </p:txBody>
      </p:sp>
      <p:sp>
        <p:nvSpPr>
          <p:cNvPr id="161" name="Google Shape;161;p1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db8968c87c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168" name="Google Shape;168;g2db8968c87c_0_0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69" name="Google Shape;169;g2db8968c87c_0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0" name="Google Shape;170;g2db8968c87c_0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1" name="Google Shape;171;g2db8968c87c_0_0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72" name="Google Shape;172;g2db8968c87c_0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3" name="Google Shape;173;g2db8968c87c_0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" name="Google Shape;174;g2db8968c87c_0_0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75" name="Google Shape;175;g2db8968c87c_0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6" name="Google Shape;176;g2db8968c87c_0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7" name="Google Shape;177;g2db8968c87c_0_0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78" name="Google Shape;178;g2db8968c87c_0_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9" name="Google Shape;179;g2db8968c87c_0_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0" name="Google Shape;180;g2db8968c87c_0_0"/>
          <p:cNvSpPr/>
          <p:nvPr/>
        </p:nvSpPr>
        <p:spPr>
          <a:xfrm>
            <a:off x="1958101" y="167321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Lucht is een element.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2db8968c87c_0_0"/>
          <p:cNvSpPr/>
          <p:nvPr/>
        </p:nvSpPr>
        <p:spPr>
          <a:xfrm>
            <a:off x="1958101" y="272828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Lucht is een mengsel. 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2db8968c87c_0_0"/>
          <p:cNvSpPr/>
          <p:nvPr/>
        </p:nvSpPr>
        <p:spPr>
          <a:xfrm>
            <a:off x="1958100" y="3873850"/>
            <a:ext cx="68811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Lucht bestaat alleen uit een ontleedbare stoffen.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2db8968c87c_0_0"/>
          <p:cNvSpPr/>
          <p:nvPr/>
        </p:nvSpPr>
        <p:spPr>
          <a:xfrm>
            <a:off x="1958099" y="507965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Lucht is een zuivere stof.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2db8968c87c_0_0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nl-NL" sz="3600"/>
              <a:t>Lucht bestaat uit onder andere stikstof, koolstofdioxide en zuurstof. Wat is waar?</a:t>
            </a:r>
            <a:endParaRPr/>
          </a:p>
        </p:txBody>
      </p:sp>
      <p:sp>
        <p:nvSpPr>
          <p:cNvPr id="185" name="Google Shape;185;g2db8968c87c_0_0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575167f97a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91" name="Google Shape;191;g3575167f97a_0_0"/>
          <p:cNvSpPr/>
          <p:nvPr/>
        </p:nvSpPr>
        <p:spPr>
          <a:xfrm>
            <a:off x="3871295" y="2628633"/>
            <a:ext cx="356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" name="Google Shape;192;g3575167f97a_0_0"/>
          <p:cNvGrpSpPr/>
          <p:nvPr/>
        </p:nvGrpSpPr>
        <p:grpSpPr>
          <a:xfrm>
            <a:off x="973791" y="4076370"/>
            <a:ext cx="908700" cy="908700"/>
            <a:chOff x="1339856" y="4930964"/>
            <a:chExt cx="908700" cy="908700"/>
          </a:xfrm>
        </p:grpSpPr>
        <p:sp>
          <p:nvSpPr>
            <p:cNvPr id="193" name="Google Shape;193;g3575167f97a_0_0"/>
            <p:cNvSpPr/>
            <p:nvPr/>
          </p:nvSpPr>
          <p:spPr>
            <a:xfrm>
              <a:off x="1339856" y="493096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4" name="Google Shape;194;g3575167f97a_0_0"/>
            <p:cNvSpPr/>
            <p:nvPr/>
          </p:nvSpPr>
          <p:spPr>
            <a:xfrm>
              <a:off x="1654059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5" name="Google Shape;195;g3575167f97a_0_0"/>
          <p:cNvGrpSpPr/>
          <p:nvPr/>
        </p:nvGrpSpPr>
        <p:grpSpPr>
          <a:xfrm>
            <a:off x="3040415" y="4076370"/>
            <a:ext cx="908700" cy="908700"/>
            <a:chOff x="4181543" y="4930964"/>
            <a:chExt cx="908700" cy="908700"/>
          </a:xfrm>
        </p:grpSpPr>
        <p:sp>
          <p:nvSpPr>
            <p:cNvPr id="196" name="Google Shape;196;g3575167f97a_0_0"/>
            <p:cNvSpPr/>
            <p:nvPr/>
          </p:nvSpPr>
          <p:spPr>
            <a:xfrm>
              <a:off x="4181543" y="493096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7" name="Google Shape;197;g3575167f97a_0_0"/>
            <p:cNvSpPr/>
            <p:nvPr/>
          </p:nvSpPr>
          <p:spPr>
            <a:xfrm>
              <a:off x="4495746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8" name="Google Shape;198;g3575167f97a_0_0"/>
          <p:cNvGrpSpPr/>
          <p:nvPr/>
        </p:nvGrpSpPr>
        <p:grpSpPr>
          <a:xfrm>
            <a:off x="5107039" y="4076370"/>
            <a:ext cx="908700" cy="908700"/>
            <a:chOff x="7016818" y="4930964"/>
            <a:chExt cx="908700" cy="908700"/>
          </a:xfrm>
        </p:grpSpPr>
        <p:sp>
          <p:nvSpPr>
            <p:cNvPr id="199" name="Google Shape;199;g3575167f97a_0_0"/>
            <p:cNvSpPr/>
            <p:nvPr/>
          </p:nvSpPr>
          <p:spPr>
            <a:xfrm>
              <a:off x="7016818" y="4930964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00" name="Google Shape;200;g3575167f97a_0_0"/>
            <p:cNvSpPr/>
            <p:nvPr/>
          </p:nvSpPr>
          <p:spPr>
            <a:xfrm>
              <a:off x="7331022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1" name="Google Shape;201;g3575167f97a_0_0"/>
          <p:cNvSpPr/>
          <p:nvPr/>
        </p:nvSpPr>
        <p:spPr>
          <a:xfrm>
            <a:off x="838334" y="5032654"/>
            <a:ext cx="1172700" cy="11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g3575167f97a_0_0"/>
          <p:cNvSpPr/>
          <p:nvPr/>
        </p:nvSpPr>
        <p:spPr>
          <a:xfrm>
            <a:off x="2984835" y="5047244"/>
            <a:ext cx="1019700" cy="11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g3575167f97a_0_0"/>
          <p:cNvSpPr/>
          <p:nvPr/>
        </p:nvSpPr>
        <p:spPr>
          <a:xfrm>
            <a:off x="4739088" y="5285841"/>
            <a:ext cx="16446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3575167f97a_0_0"/>
          <p:cNvSpPr txBox="1">
            <a:spLocks noGrp="1"/>
          </p:cNvSpPr>
          <p:nvPr>
            <p:ph type="title"/>
          </p:nvPr>
        </p:nvSpPr>
        <p:spPr>
          <a:xfrm>
            <a:off x="172745" y="173815"/>
            <a:ext cx="8109900" cy="29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nl-NL" sz="3200">
                <a:latin typeface="Arial"/>
                <a:ea typeface="Arial"/>
                <a:cs typeface="Arial"/>
                <a:sym typeface="Arial"/>
              </a:rPr>
              <a:t>Hoeveel stoffen  worden voorgesteld door deze tekening?</a:t>
            </a:r>
            <a:endParaRPr sz="4000"/>
          </a:p>
        </p:txBody>
      </p:sp>
      <p:sp>
        <p:nvSpPr>
          <p:cNvPr id="205" name="Google Shape;205;g3575167f97a_0_0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6" name="Google Shape;206;g3575167f97a_0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15527" y="1518481"/>
            <a:ext cx="4067175" cy="235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3e912afdd5_0_1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12" name="Google Shape;212;g33e912afdd5_0_1"/>
          <p:cNvSpPr/>
          <p:nvPr/>
        </p:nvSpPr>
        <p:spPr>
          <a:xfrm>
            <a:off x="3871295" y="2628633"/>
            <a:ext cx="356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3" name="Google Shape;213;g33e912afdd5_0_1"/>
          <p:cNvGrpSpPr/>
          <p:nvPr/>
        </p:nvGrpSpPr>
        <p:grpSpPr>
          <a:xfrm>
            <a:off x="973791" y="4076370"/>
            <a:ext cx="908700" cy="908700"/>
            <a:chOff x="1339856" y="4930964"/>
            <a:chExt cx="908700" cy="908700"/>
          </a:xfrm>
        </p:grpSpPr>
        <p:sp>
          <p:nvSpPr>
            <p:cNvPr id="214" name="Google Shape;214;g33e912afdd5_0_1"/>
            <p:cNvSpPr/>
            <p:nvPr/>
          </p:nvSpPr>
          <p:spPr>
            <a:xfrm>
              <a:off x="1339856" y="493096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15" name="Google Shape;215;g33e912afdd5_0_1"/>
            <p:cNvSpPr/>
            <p:nvPr/>
          </p:nvSpPr>
          <p:spPr>
            <a:xfrm>
              <a:off x="1654059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6" name="Google Shape;216;g33e912afdd5_0_1"/>
          <p:cNvGrpSpPr/>
          <p:nvPr/>
        </p:nvGrpSpPr>
        <p:grpSpPr>
          <a:xfrm>
            <a:off x="3040415" y="4076370"/>
            <a:ext cx="908700" cy="908700"/>
            <a:chOff x="4181543" y="4930964"/>
            <a:chExt cx="908700" cy="908700"/>
          </a:xfrm>
        </p:grpSpPr>
        <p:sp>
          <p:nvSpPr>
            <p:cNvPr id="217" name="Google Shape;217;g33e912afdd5_0_1"/>
            <p:cNvSpPr/>
            <p:nvPr/>
          </p:nvSpPr>
          <p:spPr>
            <a:xfrm>
              <a:off x="4181543" y="493096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18" name="Google Shape;218;g33e912afdd5_0_1"/>
            <p:cNvSpPr/>
            <p:nvPr/>
          </p:nvSpPr>
          <p:spPr>
            <a:xfrm>
              <a:off x="4495746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9" name="Google Shape;219;g33e912afdd5_0_1"/>
          <p:cNvGrpSpPr/>
          <p:nvPr/>
        </p:nvGrpSpPr>
        <p:grpSpPr>
          <a:xfrm>
            <a:off x="5107039" y="4076370"/>
            <a:ext cx="908700" cy="908700"/>
            <a:chOff x="7016818" y="4930964"/>
            <a:chExt cx="908700" cy="908700"/>
          </a:xfrm>
        </p:grpSpPr>
        <p:sp>
          <p:nvSpPr>
            <p:cNvPr id="220" name="Google Shape;220;g33e912afdd5_0_1"/>
            <p:cNvSpPr/>
            <p:nvPr/>
          </p:nvSpPr>
          <p:spPr>
            <a:xfrm>
              <a:off x="7016818" y="4930964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21" name="Google Shape;221;g33e912afdd5_0_1"/>
            <p:cNvSpPr/>
            <p:nvPr/>
          </p:nvSpPr>
          <p:spPr>
            <a:xfrm>
              <a:off x="7331022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2" name="Google Shape;222;g33e912afdd5_0_1"/>
          <p:cNvSpPr/>
          <p:nvPr/>
        </p:nvSpPr>
        <p:spPr>
          <a:xfrm>
            <a:off x="838334" y="5032654"/>
            <a:ext cx="1172700" cy="11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>
                <a:latin typeface="Calibri"/>
                <a:ea typeface="Calibri"/>
                <a:cs typeface="Calibri"/>
                <a:sym typeface="Calibri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g33e912afdd5_0_1"/>
          <p:cNvSpPr/>
          <p:nvPr/>
        </p:nvSpPr>
        <p:spPr>
          <a:xfrm>
            <a:off x="2984835" y="5047244"/>
            <a:ext cx="1019700" cy="11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>
                <a:latin typeface="Calibri"/>
                <a:ea typeface="Calibri"/>
                <a:cs typeface="Calibri"/>
                <a:sym typeface="Calibri"/>
              </a:rPr>
              <a:t>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g33e912afdd5_0_1"/>
          <p:cNvSpPr/>
          <p:nvPr/>
        </p:nvSpPr>
        <p:spPr>
          <a:xfrm>
            <a:off x="4739088" y="5285841"/>
            <a:ext cx="16446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g33e912afdd5_0_1"/>
          <p:cNvSpPr txBox="1">
            <a:spLocks noGrp="1"/>
          </p:cNvSpPr>
          <p:nvPr>
            <p:ph type="title"/>
          </p:nvPr>
        </p:nvSpPr>
        <p:spPr>
          <a:xfrm>
            <a:off x="172745" y="173815"/>
            <a:ext cx="8109900" cy="29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nl-NL" sz="3200">
                <a:latin typeface="Arial"/>
                <a:ea typeface="Arial"/>
                <a:cs typeface="Arial"/>
                <a:sym typeface="Arial"/>
              </a:rPr>
              <a:t>Hoeveel moleculen  worden voorgesteld door deze tekening?</a:t>
            </a:r>
            <a:r>
              <a:rPr lang="nl-NL" sz="1200"/>
              <a:t>                     </a:t>
            </a:r>
            <a:endParaRPr sz="12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nl-NL" sz="3400"/>
              <a:t>                                          </a:t>
            </a:r>
            <a:endParaRPr sz="34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6200"/>
          </a:p>
        </p:txBody>
      </p:sp>
      <p:sp>
        <p:nvSpPr>
          <p:cNvPr id="226" name="Google Shape;226;g33e912afdd5_0_1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7" name="Google Shape;227;g33e912afdd5_0_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30565" y="1445606"/>
            <a:ext cx="4067175" cy="235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g33e912afdd5_0_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07039" y="2337815"/>
            <a:ext cx="495300" cy="43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4c166087b5_1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34" name="Google Shape;234;g34c166087b5_1_0"/>
          <p:cNvSpPr/>
          <p:nvPr/>
        </p:nvSpPr>
        <p:spPr>
          <a:xfrm>
            <a:off x="3871295" y="2628633"/>
            <a:ext cx="356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5" name="Google Shape;235;g34c166087b5_1_0"/>
          <p:cNvGrpSpPr/>
          <p:nvPr/>
        </p:nvGrpSpPr>
        <p:grpSpPr>
          <a:xfrm>
            <a:off x="973791" y="4076370"/>
            <a:ext cx="908700" cy="908700"/>
            <a:chOff x="1339856" y="4930964"/>
            <a:chExt cx="908700" cy="908700"/>
          </a:xfrm>
        </p:grpSpPr>
        <p:sp>
          <p:nvSpPr>
            <p:cNvPr id="236" name="Google Shape;236;g34c166087b5_1_0"/>
            <p:cNvSpPr/>
            <p:nvPr/>
          </p:nvSpPr>
          <p:spPr>
            <a:xfrm>
              <a:off x="1339856" y="493096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37" name="Google Shape;237;g34c166087b5_1_0"/>
            <p:cNvSpPr/>
            <p:nvPr/>
          </p:nvSpPr>
          <p:spPr>
            <a:xfrm>
              <a:off x="1654059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8" name="Google Shape;238;g34c166087b5_1_0"/>
          <p:cNvGrpSpPr/>
          <p:nvPr/>
        </p:nvGrpSpPr>
        <p:grpSpPr>
          <a:xfrm>
            <a:off x="3040415" y="4076370"/>
            <a:ext cx="908700" cy="908700"/>
            <a:chOff x="4181543" y="4930964"/>
            <a:chExt cx="908700" cy="908700"/>
          </a:xfrm>
        </p:grpSpPr>
        <p:sp>
          <p:nvSpPr>
            <p:cNvPr id="239" name="Google Shape;239;g34c166087b5_1_0"/>
            <p:cNvSpPr/>
            <p:nvPr/>
          </p:nvSpPr>
          <p:spPr>
            <a:xfrm>
              <a:off x="4181543" y="493096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40" name="Google Shape;240;g34c166087b5_1_0"/>
            <p:cNvSpPr/>
            <p:nvPr/>
          </p:nvSpPr>
          <p:spPr>
            <a:xfrm>
              <a:off x="4495746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1" name="Google Shape;241;g34c166087b5_1_0"/>
          <p:cNvGrpSpPr/>
          <p:nvPr/>
        </p:nvGrpSpPr>
        <p:grpSpPr>
          <a:xfrm>
            <a:off x="5107039" y="4076370"/>
            <a:ext cx="908700" cy="908700"/>
            <a:chOff x="7016818" y="4930964"/>
            <a:chExt cx="908700" cy="908700"/>
          </a:xfrm>
        </p:grpSpPr>
        <p:sp>
          <p:nvSpPr>
            <p:cNvPr id="242" name="Google Shape;242;g34c166087b5_1_0"/>
            <p:cNvSpPr/>
            <p:nvPr/>
          </p:nvSpPr>
          <p:spPr>
            <a:xfrm>
              <a:off x="7016818" y="4930964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43" name="Google Shape;243;g34c166087b5_1_0"/>
            <p:cNvSpPr/>
            <p:nvPr/>
          </p:nvSpPr>
          <p:spPr>
            <a:xfrm>
              <a:off x="7331022" y="515698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nl-NL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4" name="Google Shape;244;g34c166087b5_1_0"/>
          <p:cNvSpPr/>
          <p:nvPr/>
        </p:nvSpPr>
        <p:spPr>
          <a:xfrm>
            <a:off x="838334" y="5032654"/>
            <a:ext cx="1172700" cy="11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g34c166087b5_1_0"/>
          <p:cNvSpPr/>
          <p:nvPr/>
        </p:nvSpPr>
        <p:spPr>
          <a:xfrm>
            <a:off x="2984835" y="5047244"/>
            <a:ext cx="1019700" cy="11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g34c166087b5_1_0"/>
          <p:cNvSpPr/>
          <p:nvPr/>
        </p:nvSpPr>
        <p:spPr>
          <a:xfrm>
            <a:off x="4739088" y="5285841"/>
            <a:ext cx="16446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nl-NL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g34c166087b5_1_0"/>
          <p:cNvSpPr txBox="1">
            <a:spLocks noGrp="1"/>
          </p:cNvSpPr>
          <p:nvPr>
            <p:ph type="title"/>
          </p:nvPr>
        </p:nvSpPr>
        <p:spPr>
          <a:xfrm>
            <a:off x="-5455" y="199324"/>
            <a:ext cx="8703406" cy="29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nl-NL" sz="3600">
                <a:latin typeface="Arial"/>
                <a:ea typeface="Arial"/>
                <a:cs typeface="Arial"/>
                <a:sym typeface="Arial"/>
              </a:rPr>
              <a:t>Hoeveel atoomsoorten zitten in onderstaande moleculen?</a:t>
            </a:r>
            <a:endParaRPr sz="4400"/>
          </a:p>
        </p:txBody>
      </p:sp>
      <p:sp>
        <p:nvSpPr>
          <p:cNvPr id="248" name="Google Shape;248;g34c166087b5_1_0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9" name="Google Shape;249;g34c166087b5_1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32675" y="1409460"/>
            <a:ext cx="4067175" cy="235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3e912afdd5_0_100"/>
          <p:cNvSpPr/>
          <p:nvPr/>
        </p:nvSpPr>
        <p:spPr>
          <a:xfrm>
            <a:off x="458600" y="6302103"/>
            <a:ext cx="8803200" cy="4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56" name="Google Shape;256;g33e912afdd5_0_100"/>
          <p:cNvSpPr/>
          <p:nvPr/>
        </p:nvSpPr>
        <p:spPr>
          <a:xfrm>
            <a:off x="1589801" y="1402832"/>
            <a:ext cx="57477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nl-NL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 het symbool van tin.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33e912afdd5_0_100"/>
          <p:cNvSpPr/>
          <p:nvPr/>
        </p:nvSpPr>
        <p:spPr>
          <a:xfrm>
            <a:off x="1589801" y="2225663"/>
            <a:ext cx="57477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is het symbool van zwavel.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g33e912afdd5_0_100"/>
          <p:cNvSpPr/>
          <p:nvPr/>
        </p:nvSpPr>
        <p:spPr>
          <a:xfrm>
            <a:off x="1589800" y="3130982"/>
            <a:ext cx="57477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SN is het symbool van tin.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g33e912afdd5_0_100"/>
          <p:cNvSpPr/>
          <p:nvPr/>
        </p:nvSpPr>
        <p:spPr>
          <a:xfrm>
            <a:off x="1589799" y="4785829"/>
            <a:ext cx="57477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Sn is het symbool van tin.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g33e912afdd5_0_100"/>
          <p:cNvSpPr txBox="1">
            <a:spLocks noGrp="1"/>
          </p:cNvSpPr>
          <p:nvPr>
            <p:ph type="title"/>
          </p:nvPr>
        </p:nvSpPr>
        <p:spPr>
          <a:xfrm>
            <a:off x="467659" y="177750"/>
            <a:ext cx="7992000" cy="8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nl-NL" sz="3200">
                <a:latin typeface="Arial"/>
                <a:ea typeface="Arial"/>
                <a:cs typeface="Arial"/>
                <a:sym typeface="Arial"/>
              </a:rPr>
              <a:t>Welke twee opmerkingen zijn juist?</a:t>
            </a:r>
            <a:endParaRPr/>
          </a:p>
        </p:txBody>
      </p:sp>
      <p:sp>
        <p:nvSpPr>
          <p:cNvPr id="261" name="Google Shape;261;g33e912afdd5_0_100"/>
          <p:cNvSpPr/>
          <p:nvPr/>
        </p:nvSpPr>
        <p:spPr>
          <a:xfrm>
            <a:off x="568475" y="1229850"/>
            <a:ext cx="848100" cy="828300"/>
          </a:xfrm>
          <a:prstGeom prst="rect">
            <a:avLst/>
          </a:prstGeom>
          <a:solidFill>
            <a:srgbClr val="73C3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g33e912afdd5_0_100"/>
          <p:cNvSpPr/>
          <p:nvPr/>
        </p:nvSpPr>
        <p:spPr>
          <a:xfrm>
            <a:off x="568475" y="2087496"/>
            <a:ext cx="848100" cy="828300"/>
          </a:xfrm>
          <a:prstGeom prst="rect">
            <a:avLst/>
          </a:prstGeom>
          <a:solidFill>
            <a:srgbClr val="919C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33e912afdd5_0_100"/>
          <p:cNvSpPr/>
          <p:nvPr/>
        </p:nvSpPr>
        <p:spPr>
          <a:xfrm>
            <a:off x="568476" y="2936145"/>
            <a:ext cx="848100" cy="828300"/>
          </a:xfrm>
          <a:prstGeom prst="rect">
            <a:avLst/>
          </a:prstGeom>
          <a:solidFill>
            <a:srgbClr val="95DF8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33e912afdd5_0_100"/>
          <p:cNvSpPr/>
          <p:nvPr/>
        </p:nvSpPr>
        <p:spPr>
          <a:xfrm>
            <a:off x="568477" y="3793790"/>
            <a:ext cx="848100" cy="828300"/>
          </a:xfrm>
          <a:prstGeom prst="rect">
            <a:avLst/>
          </a:prstGeom>
          <a:solidFill>
            <a:srgbClr val="E58B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33e912afdd5_0_100">
            <a:hlinkClick r:id="rId3"/>
          </p:cNvPr>
          <p:cNvSpPr txBox="1"/>
          <p:nvPr/>
        </p:nvSpPr>
        <p:spPr>
          <a:xfrm>
            <a:off x="6262790" y="6419992"/>
            <a:ext cx="2999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nl-NL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g33e912afdd5_0_100"/>
          <p:cNvSpPr/>
          <p:nvPr/>
        </p:nvSpPr>
        <p:spPr>
          <a:xfrm>
            <a:off x="568477" y="4627315"/>
            <a:ext cx="848100" cy="8283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33e912afdd5_0_100"/>
          <p:cNvSpPr/>
          <p:nvPr/>
        </p:nvSpPr>
        <p:spPr>
          <a:xfrm>
            <a:off x="1589799" y="3952304"/>
            <a:ext cx="57477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ZW is het symbool van zwavel.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33e912afdd5_0_100"/>
          <p:cNvSpPr/>
          <p:nvPr/>
        </p:nvSpPr>
        <p:spPr>
          <a:xfrm>
            <a:off x="568477" y="5465515"/>
            <a:ext cx="848100" cy="828300"/>
          </a:xfrm>
          <a:prstGeom prst="rect">
            <a:avLst/>
          </a:prstGeom>
          <a:solidFill>
            <a:srgbClr val="DD7E6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nl-NL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33e912afdd5_0_100"/>
          <p:cNvSpPr/>
          <p:nvPr/>
        </p:nvSpPr>
        <p:spPr>
          <a:xfrm>
            <a:off x="1589799" y="5624029"/>
            <a:ext cx="57477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Zw is het symbool van zwavel.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1151</Words>
  <Application>Microsoft Office PowerPoint</Application>
  <PresentationFormat>Diavoorstelling (4:3)</PresentationFormat>
  <Paragraphs>197</Paragraphs>
  <Slides>13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21" baseType="lpstr">
      <vt:lpstr>Tahoma</vt:lpstr>
      <vt:lpstr>Helvetica Neue Light</vt:lpstr>
      <vt:lpstr>Arial</vt:lpstr>
      <vt:lpstr>Times New Roman</vt:lpstr>
      <vt:lpstr>Helvetica Neue</vt:lpstr>
      <vt:lpstr>Calibri</vt:lpstr>
      <vt:lpstr>Corbel</vt:lpstr>
      <vt:lpstr>Kantoorthema</vt:lpstr>
      <vt:lpstr>Diagnostische vragen scheikunde Elementen en verbindingen </vt:lpstr>
      <vt:lpstr>Bekijk de onderstaande formules:       1.  6 CH       2.  3 C2H2     3.  C6H6</vt:lpstr>
      <vt:lpstr>Tin is een element omdat tin:   1. niet ontleed kan worden   2. een zuivere stof is </vt:lpstr>
      <vt:lpstr>Wat is de notatie van een mengsel van zuurstof en stikstof?</vt:lpstr>
      <vt:lpstr>Lucht bestaat uit onder andere stikstof, koolstofdioxide en zuurstof. Wat is waar?</vt:lpstr>
      <vt:lpstr>Hoeveel stoffen  worden voorgesteld door deze tekening?</vt:lpstr>
      <vt:lpstr>Hoeveel moleculen  worden voorgesteld door deze tekening?                                                                 </vt:lpstr>
      <vt:lpstr>Hoeveel atoomsoorten zitten in onderstaande moleculen?</vt:lpstr>
      <vt:lpstr>Welke twee opmerkingen zijn juist?</vt:lpstr>
      <vt:lpstr>Wat is de juiste naam van N2O?</vt:lpstr>
      <vt:lpstr>Wat is de juiste naam van CF4?</vt:lpstr>
      <vt:lpstr>Uit hoeveel atomen bestaat H2O?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Sofie Faes</dc:creator>
  <cp:lastModifiedBy>Moos van Dam (Leerling)</cp:lastModifiedBy>
  <cp:revision>1</cp:revision>
  <dcterms:created xsi:type="dcterms:W3CDTF">2022-02-21T09:07:39Z</dcterms:created>
  <dcterms:modified xsi:type="dcterms:W3CDTF">2025-05-12T06:54:34Z</dcterms:modified>
</cp:coreProperties>
</file>