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69" r:id="rId2"/>
    <p:sldId id="258" r:id="rId3"/>
    <p:sldId id="270" r:id="rId4"/>
    <p:sldId id="271" r:id="rId5"/>
    <p:sldId id="272" r:id="rId6"/>
    <p:sldId id="273" r:id="rId7"/>
    <p:sldId id="274" r:id="rId8"/>
    <p:sldId id="275" r:id="rId9"/>
    <p:sldId id="277" r:id="rId10"/>
    <p:sldId id="276" r:id="rId11"/>
    <p:sldId id="278" r:id="rId12"/>
    <p:sldId id="280" r:id="rId13"/>
    <p:sldId id="279" r:id="rId14"/>
    <p:sldId id="268" r:id="rId15"/>
  </p:sldIdLst>
  <p:sldSz cx="9144000" cy="6858000" type="screen4x3"/>
  <p:notesSz cx="6858000" cy="9144000"/>
  <p:embeddedFontLst>
    <p:embeddedFont>
      <p:font typeface="Cambria Math" panose="02040503050406030204" pitchFamily="18" charset="0"/>
      <p:regular r:id="rId17"/>
    </p:embeddedFont>
    <p:embeddedFont>
      <p:font typeface="Corbel" panose="020B050302020402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Helvetica Neue Light" panose="020B0604020202020204" charset="0"/>
      <p:regular r:id="rId26"/>
      <p:bold r:id="rId27"/>
      <p:italic r:id="rId28"/>
      <p:boldItalic r:id="rId29"/>
    </p:embeddedFont>
    <p:embeddedFont>
      <p:font typeface="source sans pro" panose="020B0503030403020204" pitchFamily="34" charset="0"/>
      <p:regular r:id="rId30"/>
      <p:bold r:id="rId31"/>
      <p:italic r:id="rId32"/>
      <p:boldItalic r:id="rId33"/>
    </p:embeddedFont>
    <p:embeddedFont>
      <p:font typeface="Tahoma" panose="020B0604030504040204" pitchFamily="34" charset="0"/>
      <p:regular r:id="rId34"/>
      <p:bold r:id="rId35"/>
    </p:embeddedFont>
    <p:embeddedFont>
      <p:font typeface="Ubuntu" panose="020B0504030602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p:restoredTop sz="72186"/>
  </p:normalViewPr>
  <p:slideViewPr>
    <p:cSldViewPr snapToGrid="0">
      <p:cViewPr varScale="1">
        <p:scale>
          <a:sx n="80" d="100"/>
          <a:sy n="80" d="100"/>
        </p:scale>
        <p:origin x="2514"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9827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358342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C2FB220E-FEEB-3213-FEAE-2EECDA7C9346}"/>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98F19AA3-DB20-D1FB-ECDD-AA24E3D8B20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wet van behoud van energie zegt dat de totale energie van een gesloten systeem niet kan veranderen. Het is wel mogelijk om de ene vorm van energie om te zetten in een andere. Bijvoorbeeld: als je een bal laat vallen wordt zwaarte-energie omgezet in kinetische energie. </a:t>
            </a:r>
          </a:p>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Zin 2 is in tegenspraak met de eerste. Die kan dus niet waar zijn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Correct.</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 </a:t>
            </a:r>
            <a:r>
              <a:rPr lang="nl-NL" sz="1200" b="0" i="0" u="none" strike="noStrike" cap="none" dirty="0">
                <a:solidFill>
                  <a:schemeClr val="dk1"/>
                </a:solidFill>
                <a:latin typeface="Ubuntu"/>
                <a:ea typeface="Ubuntu"/>
                <a:cs typeface="Ubuntu"/>
                <a:sym typeface="Ubuntu"/>
              </a:rPr>
              <a:t>Dit gaat in tegen de wet van behoud van energie.</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 </a:t>
            </a:r>
            <a:r>
              <a:rPr lang="nl-NL" dirty="0"/>
              <a:t>Bij een remmende auto wordt bewegingsenergie omgezet in warmte. Er verdwijnt dus geen energie.</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Zin 1 klopt wel, je kunt de ene vorm van energie omzetten in een andere</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4CA09320-8224-97AD-965C-AD4E2835A8C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53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967306C-D285-F4FD-F568-C3C262CEDDE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3" name="Google Shape;103;p3:notes">
                <a:extLst>
                  <a:ext uri="{FF2B5EF4-FFF2-40B4-BE49-F238E27FC236}">
                    <a16:creationId xmlns:a16="http://schemas.microsoft.com/office/drawing/2014/main" id="{E9E6A6C7-F942-D803-4E17-61DBC708D0A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formule voor de kinetische energie is </a:t>
                </a:r>
                <a14:m>
                  <m:oMath xmlns:m="http://schemas.openxmlformats.org/officeDocument/2006/math">
                    <m:sSub>
                      <m:sSubPr>
                        <m:ctrlPr>
                          <a:rPr lang="nl-NL" sz="1200" b="0" i="1" u="none" strike="noStrike" cap="none" smtClean="0">
                            <a:solidFill>
                              <a:srgbClr val="FFFFFF"/>
                            </a:solidFill>
                            <a:latin typeface="Cambria Math" panose="02040503050406030204" pitchFamily="18" charset="0"/>
                            <a:ea typeface="Ubuntu"/>
                            <a:cs typeface="Ubuntu"/>
                            <a:sym typeface="Ubuntu"/>
                          </a:rPr>
                        </m:ctrlPr>
                      </m:sSubPr>
                      <m:e>
                        <m:r>
                          <a:rPr lang="nl-NL" sz="1200" b="0" i="1" u="none" strike="noStrike" cap="none" smtClean="0">
                            <a:solidFill>
                              <a:srgbClr val="FFFFFF"/>
                            </a:solidFill>
                            <a:latin typeface="Cambria Math" panose="02040503050406030204" pitchFamily="18" charset="0"/>
                            <a:ea typeface="Ubuntu"/>
                            <a:cs typeface="Ubuntu"/>
                            <a:sym typeface="Ubuntu"/>
                          </a:rPr>
                          <m:t>𝐸</m:t>
                        </m:r>
                      </m:e>
                      <m:sub>
                        <m:r>
                          <m:rPr>
                            <m:sty m:val="p"/>
                          </m:rPr>
                          <a:rPr lang="nl-NL" sz="1200" b="0" i="0" u="none" strike="noStrike" cap="none" smtClean="0">
                            <a:solidFill>
                              <a:srgbClr val="FFFFFF"/>
                            </a:solidFill>
                            <a:latin typeface="Cambria Math" panose="02040503050406030204" pitchFamily="18" charset="0"/>
                            <a:ea typeface="Ubuntu"/>
                            <a:cs typeface="Ubuntu"/>
                            <a:sym typeface="Ubuntu"/>
                          </a:rPr>
                          <m:t>kin</m:t>
                        </m:r>
                      </m:sub>
                    </m:sSub>
                    <m:r>
                      <a:rPr lang="nl-NL" sz="1200" b="0" i="1" u="none" strike="noStrike" cap="none" smtClean="0">
                        <a:solidFill>
                          <a:srgbClr val="FFFFFF"/>
                        </a:solidFill>
                        <a:latin typeface="Cambria Math" panose="02040503050406030204" pitchFamily="18" charset="0"/>
                        <a:ea typeface="Ubuntu"/>
                        <a:cs typeface="Ubuntu"/>
                        <a:sym typeface="Ubuntu"/>
                      </a:rPr>
                      <m:t>=</m:t>
                    </m:r>
                    <m:f>
                      <m:fPr>
                        <m:ctrlPr>
                          <a:rPr lang="nl-NL" sz="1200" b="0" i="1" u="none" strike="noStrike" cap="none" smtClean="0">
                            <a:solidFill>
                              <a:srgbClr val="FFFFFF"/>
                            </a:solidFill>
                            <a:latin typeface="Cambria Math" panose="02040503050406030204" pitchFamily="18" charset="0"/>
                            <a:ea typeface="Ubuntu"/>
                            <a:cs typeface="Ubuntu"/>
                            <a:sym typeface="Ubuntu"/>
                          </a:rPr>
                        </m:ctrlPr>
                      </m:fPr>
                      <m:num>
                        <m:r>
                          <a:rPr lang="nl-NL" sz="1200" b="0" i="1" u="none" strike="noStrike" cap="none" smtClean="0">
                            <a:solidFill>
                              <a:srgbClr val="FFFFFF"/>
                            </a:solidFill>
                            <a:latin typeface="Cambria Math" panose="02040503050406030204" pitchFamily="18" charset="0"/>
                            <a:ea typeface="Ubuntu"/>
                            <a:cs typeface="Ubuntu"/>
                            <a:sym typeface="Ubuntu"/>
                          </a:rPr>
                          <m:t>1</m:t>
                        </m:r>
                      </m:num>
                      <m:den>
                        <m:r>
                          <a:rPr lang="nl-NL" sz="1200" b="0" i="1" u="none" strike="noStrike" cap="none" smtClean="0">
                            <a:solidFill>
                              <a:srgbClr val="FFFFFF"/>
                            </a:solidFill>
                            <a:latin typeface="Cambria Math" panose="02040503050406030204" pitchFamily="18" charset="0"/>
                            <a:ea typeface="Ubuntu"/>
                            <a:cs typeface="Ubuntu"/>
                            <a:sym typeface="Ubuntu"/>
                          </a:rPr>
                          <m:t>2</m:t>
                        </m:r>
                      </m:den>
                    </m:f>
                    <m:r>
                      <a:rPr lang="nl-NL" sz="1200" b="0" i="1" u="none" strike="noStrike" cap="none" smtClean="0">
                        <a:solidFill>
                          <a:srgbClr val="FFFFFF"/>
                        </a:solidFill>
                        <a:latin typeface="Cambria Math" panose="02040503050406030204" pitchFamily="18" charset="0"/>
                        <a:ea typeface="Ubuntu"/>
                        <a:cs typeface="Ubuntu"/>
                        <a:sym typeface="Ubuntu"/>
                      </a:rPr>
                      <m:t>𝑚</m:t>
                    </m:r>
                    <m:sSup>
                      <m:sSupPr>
                        <m:ctrlPr>
                          <a:rPr lang="nl-NL" sz="1200" b="0" i="1" u="none" strike="noStrike" cap="none" smtClean="0">
                            <a:solidFill>
                              <a:srgbClr val="FFFFFF"/>
                            </a:solidFill>
                            <a:latin typeface="Cambria Math" panose="02040503050406030204" pitchFamily="18" charset="0"/>
                            <a:ea typeface="Ubuntu"/>
                            <a:cs typeface="Ubuntu"/>
                            <a:sym typeface="Ubuntu"/>
                          </a:rPr>
                        </m:ctrlPr>
                      </m:sSupPr>
                      <m:e>
                        <m:r>
                          <a:rPr lang="nl-NL" sz="1200" b="0" i="1" u="none" strike="noStrike" cap="none" smtClean="0">
                            <a:solidFill>
                              <a:srgbClr val="FFFFFF"/>
                            </a:solidFill>
                            <a:latin typeface="Cambria Math" panose="02040503050406030204" pitchFamily="18" charset="0"/>
                            <a:ea typeface="Ubuntu"/>
                            <a:cs typeface="Ubuntu"/>
                            <a:sym typeface="Ubuntu"/>
                          </a:rPr>
                          <m:t>𝑣</m:t>
                        </m:r>
                      </m:e>
                      <m:sup>
                        <m:r>
                          <a:rPr lang="nl-NL" sz="1200" b="0" i="1" u="none" strike="noStrike" cap="none" smtClean="0">
                            <a:solidFill>
                              <a:srgbClr val="FFFFFF"/>
                            </a:solidFill>
                            <a:latin typeface="Cambria Math" panose="02040503050406030204" pitchFamily="18" charset="0"/>
                            <a:ea typeface="Ubuntu"/>
                            <a:cs typeface="Ubuntu"/>
                            <a:sym typeface="Ubuntu"/>
                          </a:rPr>
                          <m:t>2</m:t>
                        </m:r>
                      </m:sup>
                    </m:sSup>
                  </m:oMath>
                </a14:m>
                <a:r>
                  <a:rPr lang="nl-NL" sz="1200" b="0" i="0" u="none" strike="noStrike" cap="none" dirty="0">
                    <a:solidFill>
                      <a:srgbClr val="FFFFFF"/>
                    </a:solidFill>
                    <a:latin typeface="Ubuntu"/>
                    <a:ea typeface="Ubuntu"/>
                    <a:cs typeface="Ubuntu"/>
                    <a:sym typeface="Ubuntu"/>
                  </a:rPr>
                  <a:t>. Bij gelijke</a:t>
                </a:r>
                <a:r>
                  <a:rPr lang="nl-NL" sz="1200" b="0" i="0" u="none" strike="noStrike" cap="none" baseline="0" dirty="0">
                    <a:solidFill>
                      <a:srgbClr val="FFFFFF"/>
                    </a:solidFill>
                    <a:latin typeface="Ubuntu"/>
                    <a:ea typeface="Ubuntu"/>
                    <a:cs typeface="Ubuntu"/>
                    <a:sym typeface="Ubuntu"/>
                  </a:rPr>
                  <a:t> massa is de kinetische energie dus evenredig met het kwadraat van de snelheid. </a:t>
                </a:r>
              </a:p>
              <a:p>
                <a:pPr marL="0" marR="0" lvl="0" indent="0" algn="l" rtl="0">
                  <a:lnSpc>
                    <a:spcPct val="100000"/>
                  </a:lnSpc>
                  <a:spcBef>
                    <a:spcPts val="0"/>
                  </a:spcBef>
                  <a:spcAft>
                    <a:spcPts val="0"/>
                  </a:spcAft>
                  <a:buClr>
                    <a:srgbClr val="000000"/>
                  </a:buClr>
                  <a:buSzPts val="2000"/>
                  <a:buFont typeface="Arial"/>
                  <a:buNone/>
                </a:pPr>
                <a:r>
                  <a:rPr lang="nl-NL" sz="1200" b="0" i="0" u="none" strike="noStrike" cap="none" baseline="0" dirty="0">
                    <a:solidFill>
                      <a:srgbClr val="FFFFFF"/>
                    </a:solidFill>
                    <a:latin typeface="Ubuntu"/>
                    <a:ea typeface="Ubuntu"/>
                    <a:cs typeface="Ubuntu"/>
                    <a:sym typeface="Ubuntu"/>
                  </a:rPr>
                  <a:t>In situatie 1 is de snelheid 0, dus is er ook geen kinetische energie. In situatie 3 is de snelheid 2x zo groot als in situatie 2. De kinetische energie is in situatie 3 dus </a:t>
                </a:r>
                <a14:m>
                  <m:oMath xmlns:m="http://schemas.openxmlformats.org/officeDocument/2006/math">
                    <m:sSup>
                      <m:sSupPr>
                        <m:ctrlPr>
                          <a:rPr lang="nl-NL" sz="1200" b="0" i="1" u="none" strike="noStrike" cap="none" baseline="0" smtClean="0">
                            <a:solidFill>
                              <a:srgbClr val="FFFFFF"/>
                            </a:solidFill>
                            <a:latin typeface="Cambria Math" panose="02040503050406030204" pitchFamily="18" charset="0"/>
                            <a:ea typeface="Ubuntu"/>
                            <a:cs typeface="Ubuntu"/>
                            <a:sym typeface="Ubuntu"/>
                          </a:rPr>
                        </m:ctrlPr>
                      </m:sSupPr>
                      <m:e>
                        <m:r>
                          <a:rPr lang="nl-NL" sz="1200" b="0" i="1" u="none" strike="noStrike" cap="none" baseline="0" smtClean="0">
                            <a:solidFill>
                              <a:srgbClr val="FFFFFF"/>
                            </a:solidFill>
                            <a:latin typeface="Cambria Math" panose="02040503050406030204" pitchFamily="18" charset="0"/>
                            <a:ea typeface="Ubuntu"/>
                            <a:cs typeface="Ubuntu"/>
                            <a:sym typeface="Ubuntu"/>
                          </a:rPr>
                          <m:t>2</m:t>
                        </m:r>
                      </m:e>
                      <m:sup>
                        <m:r>
                          <a:rPr lang="nl-NL" sz="1200" b="0" i="1" u="none" strike="noStrike" cap="none" baseline="0" smtClean="0">
                            <a:solidFill>
                              <a:srgbClr val="FFFFFF"/>
                            </a:solidFill>
                            <a:latin typeface="Cambria Math" panose="02040503050406030204" pitchFamily="18" charset="0"/>
                            <a:ea typeface="Ubuntu"/>
                            <a:cs typeface="Ubuntu"/>
                            <a:sym typeface="Ubuntu"/>
                          </a:rPr>
                          <m:t>2</m:t>
                        </m:r>
                      </m:sup>
                    </m:sSup>
                    <m:r>
                      <a:rPr lang="nl-NL" sz="1200" b="0" i="1" u="none" strike="noStrike" cap="none" baseline="0" smtClean="0">
                        <a:solidFill>
                          <a:srgbClr val="FFFFFF"/>
                        </a:solidFill>
                        <a:latin typeface="Cambria Math" panose="02040503050406030204" pitchFamily="18" charset="0"/>
                        <a:ea typeface="Ubuntu"/>
                        <a:cs typeface="Ubuntu"/>
                        <a:sym typeface="Ubuntu"/>
                      </a:rPr>
                      <m:t>=4</m:t>
                    </m:r>
                  </m:oMath>
                </a14:m>
                <a:r>
                  <a:rPr lang="nl-NL" sz="1200" b="0" i="0" u="none" strike="noStrike" cap="none" dirty="0">
                    <a:solidFill>
                      <a:srgbClr val="FFFFFF"/>
                    </a:solidFill>
                    <a:latin typeface="Ubuntu"/>
                    <a:sym typeface="Ubuntu"/>
                  </a:rPr>
                  <a:t> keer zo groot als in situatie 2.</a:t>
                </a: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r>
                  <a:rPr lang="nl-NL" dirty="0"/>
                  <a:t>Misvatting: Leerlingen denken soms dat de kinetische energie recht evenredig is met de snelheid.</a:t>
                </a:r>
              </a:p>
              <a:p>
                <a:pPr marL="0" lvl="0" indent="0" algn="l" rtl="0">
                  <a:spcBef>
                    <a:spcPts val="0"/>
                  </a:spcBef>
                  <a:spcAft>
                    <a:spcPts val="0"/>
                  </a:spcAft>
                  <a:buNone/>
                </a:pP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A </a:t>
                </a:r>
                <a:r>
                  <a:rPr lang="nl-NL" sz="1200" b="0" i="0" u="none" strike="noStrike" cap="none" dirty="0">
                    <a:solidFill>
                      <a:srgbClr val="000000"/>
                    </a:solidFill>
                    <a:latin typeface="Ubuntu"/>
                    <a:ea typeface="Ubuntu"/>
                    <a:cs typeface="Ubuntu"/>
                    <a:sym typeface="Ubuntu"/>
                  </a:rPr>
                  <a:t>De kinetische energie in situatie 1 is 0 J. 2x 0 J is nog steeds 0J</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B </a:t>
                </a:r>
                <a:r>
                  <a:rPr lang="nl-NL" sz="1200" b="0" i="0" u="none" strike="noStrike" cap="none" dirty="0">
                    <a:solidFill>
                      <a:schemeClr val="dk1"/>
                    </a:solidFill>
                    <a:latin typeface="Ubuntu"/>
                    <a:ea typeface="Ubuntu"/>
                    <a:cs typeface="Ubuntu"/>
                    <a:sym typeface="Ubuntu"/>
                  </a:rPr>
                  <a:t>De snelheid is twee keer zo groot, maar dat maakt de kinetische energie (die evenredig is met het kwadraat van de snelheid) 4x zo groot.</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C 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 </a:t>
                </a:r>
                <a:r>
                  <a:rPr lang="nl-NL" sz="1200" b="0" i="0" u="none" strike="noStrike" cap="none" dirty="0">
                    <a:solidFill>
                      <a:srgbClr val="000000"/>
                    </a:solidFill>
                    <a:latin typeface="Ubuntu"/>
                    <a:ea typeface="Ubuntu"/>
                    <a:cs typeface="Ubuntu"/>
                    <a:sym typeface="Ubuntu"/>
                  </a:rPr>
                  <a:t>De kinetische energie in situatie 1 is 0 J. 2x 0 J is nog steeds 0J</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mc:Choice>
        <mc:Fallback xmlns="">
          <p:sp>
            <p:nvSpPr>
              <p:cNvPr id="103" name="Google Shape;103;p3:notes">
                <a:extLst>
                  <a:ext uri="{FF2B5EF4-FFF2-40B4-BE49-F238E27FC236}">
                    <a16:creationId xmlns:a16="http://schemas.microsoft.com/office/drawing/2014/main" id="{E9E6A6C7-F942-D803-4E17-61DBC708D0A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formule voor de kinetische energie is </a:t>
                </a:r>
                <a:r>
                  <a:rPr lang="nl-NL" sz="1200" b="0" i="0" u="none" strike="noStrike" cap="none">
                    <a:solidFill>
                      <a:srgbClr val="FFFFFF"/>
                    </a:solidFill>
                    <a:latin typeface="Cambria Math" panose="02040503050406030204" pitchFamily="18" charset="0"/>
                    <a:ea typeface="Ubuntu"/>
                    <a:cs typeface="Ubuntu"/>
                    <a:sym typeface="Ubuntu"/>
                  </a:rPr>
                  <a:t>𝐸_kin=1/2 𝑚𝑣^2</a:t>
                </a:r>
                <a:r>
                  <a:rPr lang="nl-NL" sz="1200" b="0" i="0" u="none" strike="noStrike" cap="none" dirty="0">
                    <a:solidFill>
                      <a:srgbClr val="FFFFFF"/>
                    </a:solidFill>
                    <a:latin typeface="Ubuntu"/>
                    <a:ea typeface="Ubuntu"/>
                    <a:cs typeface="Ubuntu"/>
                    <a:sym typeface="Ubuntu"/>
                  </a:rPr>
                  <a:t>. Bij gelijke</a:t>
                </a:r>
                <a:r>
                  <a:rPr lang="nl-NL" sz="1200" b="0" i="0" u="none" strike="noStrike" cap="none" baseline="0" dirty="0">
                    <a:solidFill>
                      <a:srgbClr val="FFFFFF"/>
                    </a:solidFill>
                    <a:latin typeface="Ubuntu"/>
                    <a:ea typeface="Ubuntu"/>
                    <a:cs typeface="Ubuntu"/>
                    <a:sym typeface="Ubuntu"/>
                  </a:rPr>
                  <a:t> massa is de kinetische energie dus evenredig met het kwadraat van de snelheid. </a:t>
                </a:r>
              </a:p>
              <a:p>
                <a:pPr marL="0" marR="0" lvl="0" indent="0" algn="l" rtl="0">
                  <a:lnSpc>
                    <a:spcPct val="100000"/>
                  </a:lnSpc>
                  <a:spcBef>
                    <a:spcPts val="0"/>
                  </a:spcBef>
                  <a:spcAft>
                    <a:spcPts val="0"/>
                  </a:spcAft>
                  <a:buClr>
                    <a:srgbClr val="000000"/>
                  </a:buClr>
                  <a:buSzPts val="2000"/>
                  <a:buFont typeface="Arial"/>
                  <a:buNone/>
                </a:pPr>
                <a:r>
                  <a:rPr lang="nl-NL" sz="1200" b="0" i="0" u="none" strike="noStrike" cap="none" baseline="0" dirty="0">
                    <a:solidFill>
                      <a:srgbClr val="FFFFFF"/>
                    </a:solidFill>
                    <a:latin typeface="Ubuntu"/>
                    <a:ea typeface="Ubuntu"/>
                    <a:cs typeface="Ubuntu"/>
                    <a:sym typeface="Ubuntu"/>
                  </a:rPr>
                  <a:t>In situatie 1 is de snelheid 0, dus is er ook geen kinetische energie. In situatie 3 is de snelheid 2x zo groot als in situatie 2. De kinetische energie is in situatie 3 dus </a:t>
                </a:r>
                <a:r>
                  <a:rPr lang="nl-NL" sz="1200" b="0" i="0" u="none" strike="noStrike" cap="none" baseline="0">
                    <a:solidFill>
                      <a:srgbClr val="FFFFFF"/>
                    </a:solidFill>
                    <a:latin typeface="Cambria Math" panose="02040503050406030204" pitchFamily="18" charset="0"/>
                    <a:ea typeface="Ubuntu"/>
                    <a:cs typeface="Ubuntu"/>
                    <a:sym typeface="Ubuntu"/>
                  </a:rPr>
                  <a:t>2^2=4</a:t>
                </a:r>
                <a:r>
                  <a:rPr lang="nl-NL" sz="1200" b="0" i="0" u="none" strike="noStrike" cap="none" dirty="0">
                    <a:solidFill>
                      <a:srgbClr val="FFFFFF"/>
                    </a:solidFill>
                    <a:latin typeface="Ubuntu"/>
                    <a:sym typeface="Ubuntu"/>
                  </a:rPr>
                  <a:t> keer zo groot als in situatie 2.</a:t>
                </a: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r>
                  <a:rPr lang="nl-NL" dirty="0"/>
                  <a:t>Misvatting: Leerlingen denken soms dat de kinetische energie recht evenredig is met de snelheid.</a:t>
                </a:r>
              </a:p>
              <a:p>
                <a:pPr marL="0" lvl="0" indent="0" algn="l" rtl="0">
                  <a:spcBef>
                    <a:spcPts val="0"/>
                  </a:spcBef>
                  <a:spcAft>
                    <a:spcPts val="0"/>
                  </a:spcAft>
                  <a:buNone/>
                </a:pP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A </a:t>
                </a:r>
                <a:r>
                  <a:rPr lang="nl-NL" sz="1200" b="0" i="0" u="none" strike="noStrike" cap="none" dirty="0">
                    <a:solidFill>
                      <a:srgbClr val="000000"/>
                    </a:solidFill>
                    <a:latin typeface="Ubuntu"/>
                    <a:ea typeface="Ubuntu"/>
                    <a:cs typeface="Ubuntu"/>
                    <a:sym typeface="Ubuntu"/>
                  </a:rPr>
                  <a:t>De kinetische energie in situatie 1 is 0 J. 2x 0 J is nog steeds 0J</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B </a:t>
                </a:r>
                <a:r>
                  <a:rPr lang="nl-NL" sz="1200" b="0" i="0" u="none" strike="noStrike" cap="none" dirty="0">
                    <a:solidFill>
                      <a:schemeClr val="dk1"/>
                    </a:solidFill>
                    <a:latin typeface="Ubuntu"/>
                    <a:ea typeface="Ubuntu"/>
                    <a:cs typeface="Ubuntu"/>
                    <a:sym typeface="Ubuntu"/>
                  </a:rPr>
                  <a:t>De snelheid is twee keer zo groot, maar dat maakt de kinetische energie (die evenredig is met het kwadraat van de snelheid) 4x zo groot.</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C 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 </a:t>
                </a:r>
                <a:r>
                  <a:rPr lang="nl-NL" sz="1200" b="0" i="0" u="none" strike="noStrike" cap="none" dirty="0">
                    <a:solidFill>
                      <a:srgbClr val="000000"/>
                    </a:solidFill>
                    <a:latin typeface="Ubuntu"/>
                    <a:ea typeface="Ubuntu"/>
                    <a:cs typeface="Ubuntu"/>
                    <a:sym typeface="Ubuntu"/>
                  </a:rPr>
                  <a:t>De kinetische energie in situatie 1 is 0 J. 2x 0 J is nog steeds 0J</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mc:Fallback>
      </mc:AlternateContent>
      <p:sp>
        <p:nvSpPr>
          <p:cNvPr id="104" name="Google Shape;104;p3:notes">
            <a:extLst>
              <a:ext uri="{FF2B5EF4-FFF2-40B4-BE49-F238E27FC236}">
                <a16:creationId xmlns:a16="http://schemas.microsoft.com/office/drawing/2014/main" id="{954641FF-4503-0FD5-60F0-3A971B5D15B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15D3DCD9-7D52-E42E-C633-4A29572DC831}"/>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A725FB03-ECA3-53D3-7BB7-0969943C089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sym typeface="Ubuntu"/>
              </a:rPr>
              <a:t>Bij elke optie begin je met dezelfde hoeveelheid energie, zowel de zwaarte- als de kinetische energie zijn in alle drie de situaties gelijk. Als de bal de grond raakt heeft deze alleen kinetische energie. Dus in alle drie de situaties is de kinetische energie (en dus de snelheid) gelijk.</a:t>
            </a: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r>
              <a:rPr lang="nl-NL" dirty="0"/>
              <a:t>Misvatting: Deze vraag is een opstapje voor de volgende vraag. De misvatting zit hem in het hoogste punt. Als je een bal </a:t>
            </a:r>
            <a:r>
              <a:rPr lang="nl-NL" i="1" dirty="0"/>
              <a:t>recht</a:t>
            </a:r>
            <a:r>
              <a:rPr lang="nl-NL" i="0" dirty="0"/>
              <a:t> omhoog gooit, zal hij in het hoogste punt alleen zwaarte-energie hebben, omdat de snelheid op dat moment 0 is. Maar als je de bal onder een hoek weggooit, heeft hij ook op het hoogste punt nog een snelheid.</a:t>
            </a:r>
            <a:endParaRPr lang="nl-NL" dirty="0"/>
          </a:p>
          <a:p>
            <a:pPr marL="0" lvl="0" indent="0" algn="l" rtl="0">
              <a:spcBef>
                <a:spcPts val="0"/>
              </a:spcBef>
              <a:spcAft>
                <a:spcPts val="0"/>
              </a:spcAft>
              <a:buNone/>
            </a:pP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A </a:t>
            </a:r>
            <a:r>
              <a:rPr lang="nl-NL" sz="1200" b="0" i="0" u="none" strike="noStrike" cap="none" dirty="0">
                <a:solidFill>
                  <a:srgbClr val="000000"/>
                </a:solidFill>
                <a:latin typeface="Ubuntu"/>
                <a:ea typeface="Ubuntu"/>
                <a:cs typeface="Ubuntu"/>
                <a:sym typeface="Ubuntu"/>
              </a:rPr>
              <a:t>De bal wordt schuin weggegooid, hij heeft dus nog wel een horizontale snelheid op het hoogste punt. Daarom is er ook kinetische energie op dat punt. Ook heeft de bal een beginhoogte, en dus een zwaarte-energie.</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B </a:t>
            </a:r>
            <a:r>
              <a:rPr lang="nl-NL" sz="1200" b="0" i="0" u="none" strike="noStrike" cap="none" dirty="0">
                <a:solidFill>
                  <a:srgbClr val="000000"/>
                </a:solidFill>
                <a:latin typeface="Ubuntu"/>
                <a:ea typeface="Ubuntu"/>
                <a:cs typeface="Ubuntu"/>
                <a:sym typeface="Ubuntu"/>
              </a:rPr>
              <a:t>De bal wordt schuin weggegooid, hij heeft dus nog wel een horizontale snelheid op het hoogste punt. Daarom is er ook kinetische energie op dat punt.</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C </a:t>
            </a:r>
            <a:r>
              <a:rPr lang="nl-NL" sz="1200" b="0" i="0" u="none" strike="noStrike" cap="none" dirty="0">
                <a:solidFill>
                  <a:srgbClr val="000000"/>
                </a:solidFill>
                <a:latin typeface="Ubuntu"/>
                <a:ea typeface="Ubuntu"/>
                <a:cs typeface="Ubuntu"/>
                <a:sym typeface="Ubuntu"/>
              </a:rPr>
              <a:t>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 </a:t>
            </a:r>
            <a:r>
              <a:rPr lang="nl-NL" dirty="0">
                <a:sym typeface="Ubuntu"/>
              </a:rPr>
              <a:t>Zie uitwerking</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C919C269-21F4-6B61-D73E-8F21B96F378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76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589AE03-BEF7-CC76-C905-E977EAE03295}"/>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9D53049C-45CD-E20D-E91F-AC8F96655EC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sym typeface="Ubuntu"/>
              </a:rPr>
              <a:t>Bij elke optie begin je met dezelfde hoeveelheid energie, zowel de zwaarte- als de kinetische energie zijn in alle drie de situaties gelijk. Als de bal de grond raakt heeft deze alleen kinetische energie. Dus in alle drie de situaties is de kinetische energie (en dus de snelheid) gelijk.</a:t>
            </a: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r>
              <a:rPr lang="nl-NL" dirty="0"/>
              <a:t>Misvatting: Leerlingen denken dat de eindsnelheid groter is als je de bal recht naar beneden gooit. Met de wet van behoud van energie is snel te zien dat dat niet klopt.</a:t>
            </a:r>
          </a:p>
          <a:p>
            <a:pPr marL="0" lvl="0" indent="0" algn="l" rtl="0">
              <a:spcBef>
                <a:spcPts val="0"/>
              </a:spcBef>
              <a:spcAft>
                <a:spcPts val="0"/>
              </a:spcAft>
              <a:buNone/>
            </a:pP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A </a:t>
            </a:r>
            <a:r>
              <a:rPr lang="nl-NL" sz="1200" b="0" i="0" u="none" strike="noStrike" cap="none" dirty="0">
                <a:solidFill>
                  <a:srgbClr val="000000"/>
                </a:solidFill>
                <a:latin typeface="Ubuntu"/>
                <a:ea typeface="Ubuntu"/>
                <a:cs typeface="Ubuntu"/>
                <a:sym typeface="Ubuntu"/>
              </a:rPr>
              <a:t>Gebruik de wet van behoud van energie. Met welke energiesoorten begin je? En waarmee eindig je?</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B </a:t>
            </a:r>
            <a:r>
              <a:rPr lang="nl-NL" sz="1200" b="0" i="0" u="none" strike="noStrike" cap="none" dirty="0">
                <a:solidFill>
                  <a:srgbClr val="000000"/>
                </a:solidFill>
                <a:latin typeface="Ubuntu"/>
                <a:ea typeface="Ubuntu"/>
                <a:cs typeface="Ubuntu"/>
                <a:sym typeface="Ubuntu"/>
              </a:rPr>
              <a:t>Gebruik de wet van behoud van energie. Met welke energiesoorten begin je? En waarmee eindig je?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C </a:t>
            </a:r>
            <a:r>
              <a:rPr lang="nl-NL" sz="1200" b="0" i="0" u="none" strike="noStrike" cap="none" dirty="0">
                <a:solidFill>
                  <a:srgbClr val="000000"/>
                </a:solidFill>
                <a:latin typeface="Ubuntu"/>
                <a:ea typeface="Ubuntu"/>
                <a:cs typeface="Ubuntu"/>
                <a:sym typeface="Ubuntu"/>
              </a:rPr>
              <a:t>Gebruik de wet van behoud van energie. Met welke energiesoorten begin je? En waarmee eindig je?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 </a:t>
            </a:r>
            <a:r>
              <a:rPr lang="nl-NL" sz="1200" b="0" i="0" u="none" strike="noStrike" cap="none" dirty="0">
                <a:solidFill>
                  <a:srgbClr val="000000"/>
                </a:solidFill>
                <a:latin typeface="Ubuntu"/>
                <a:ea typeface="Ubuntu"/>
                <a:cs typeface="Ubuntu"/>
                <a:sym typeface="Ubuntu"/>
              </a:rPr>
              <a:t>Correct</a:t>
            </a: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0CCA5634-7FBC-402E-922F-0B2DEE7FBA60}"/>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05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De vragen en toelichtingen vallen onder een </a:t>
            </a:r>
            <a:r>
              <a:rPr lang="nl-NL" b="0" i="0" dirty="0">
                <a:solidFill>
                  <a:srgbClr val="FFFFFF"/>
                </a:solidFill>
                <a:effectLst/>
                <a:latin typeface="Source Sans Pro" panose="020B0503030403020204" pitchFamily="34" charset="0"/>
              </a:rPr>
              <a:t>CC BY-SA 4.0 licentie </a:t>
            </a:r>
            <a:r>
              <a:rPr lang="nl-NL" b="0" u="none" dirty="0"/>
              <a:t>https://creativecommons.org/licenses/by-sa/4.0</a:t>
            </a:r>
          </a:p>
        </p:txBody>
      </p:sp>
      <p:sp>
        <p:nvSpPr>
          <p:cNvPr id="4" name="Tijdelijke aanduiding voor dianummer 3"/>
          <p:cNvSpPr>
            <a:spLocks noGrp="1"/>
          </p:cNvSpPr>
          <p:nvPr>
            <p:ph type="sldNum" sz="quarter" idx="10"/>
          </p:nvPr>
        </p:nvSpPr>
        <p:spPr/>
        <p:txBody>
          <a:bodyPr/>
          <a:lstStyle/>
          <a:p>
            <a:fld id="{E4759A49-2119-46F1-8D52-41E6FAD80798}" type="slidenum">
              <a:rPr lang="nl-NL" smtClean="0"/>
              <a:pPr/>
              <a:t>14</a:t>
            </a:fld>
            <a:endParaRPr lang="nl-NL"/>
          </a:p>
        </p:txBody>
      </p:sp>
    </p:spTree>
    <p:extLst>
      <p:ext uri="{BB962C8B-B14F-4D97-AF65-F5344CB8AC3E}">
        <p14:creationId xmlns:p14="http://schemas.microsoft.com/office/powerpoint/2010/main" val="113222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FFFFFF"/>
                </a:solidFill>
                <a:latin typeface="Ubuntu"/>
                <a:ea typeface="Ubuntu"/>
                <a:cs typeface="Ubuntu"/>
                <a:sym typeface="Ubuntu"/>
              </a:rPr>
              <a:t>Er geldt </a:t>
            </a:r>
            <a:r>
              <a:rPr lang="nl-NL" sz="1200" b="0" i="0" u="none" strike="noStrike" cap="none" dirty="0" err="1">
                <a:solidFill>
                  <a:srgbClr val="FFFFFF"/>
                </a:solidFill>
                <a:latin typeface="Ubuntu"/>
                <a:ea typeface="Ubuntu"/>
                <a:cs typeface="Ubuntu"/>
                <a:sym typeface="Ubuntu"/>
              </a:rPr>
              <a:t>Ekin</a:t>
            </a:r>
            <a:r>
              <a:rPr lang="nl-NL" sz="1200" b="0" i="0" u="none" strike="noStrike" cap="none" dirty="0">
                <a:solidFill>
                  <a:srgbClr val="FFFFFF"/>
                </a:solidFill>
                <a:latin typeface="Ubuntu"/>
                <a:ea typeface="Ubuntu"/>
                <a:cs typeface="Ubuntu"/>
                <a:sym typeface="Ubuntu"/>
              </a:rPr>
              <a:t> = ½ mv^2. Als je kijkt naar de kinetische energie, dan zie je dat de snelheid v in het kwadraat staat. Als de snelheid 2x zo groot wordt, dan wordt de kinetische energie 2^2 = 4 keer zo groot. </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De snelheid wordt 2x zo groot. Dat zorgt ervoor dat v² 4x zo groot wordt. Daardoor wordt de kinetische energie ook 4x zo groot.</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 </a:t>
            </a:r>
            <a:r>
              <a:rPr lang="nl-NL" sz="1200" b="0" i="0" u="none" strike="noStrike" cap="none" dirty="0">
                <a:solidFill>
                  <a:schemeClr val="dk1"/>
                </a:solidFill>
                <a:latin typeface="Ubuntu"/>
                <a:ea typeface="Ubuntu"/>
                <a:cs typeface="Ubuntu"/>
                <a:sym typeface="Ubuntu"/>
              </a:rPr>
              <a:t>De snelheid wordt 2x zo groot. Dat zorgt ervoor dat v² 4x zo groot wordt. Daardoor wordt de kinetische energie ook 4x zo groot.</a:t>
            </a:r>
            <a:endParaRPr dirty="0"/>
          </a:p>
          <a:p>
            <a:pPr marL="0" lvl="0" indent="0" algn="l" rtl="0">
              <a:spcBef>
                <a:spcPts val="0"/>
              </a:spcBef>
              <a:spcAft>
                <a:spcPts val="0"/>
              </a:spcAft>
              <a:buNone/>
            </a:pPr>
            <a:r>
              <a:rPr lang="en-GB" dirty="0"/>
              <a:t>C Correct</a:t>
            </a:r>
            <a:endParaRPr dirty="0"/>
          </a:p>
          <a:p>
            <a:pPr marL="0" lvl="0" indent="0" algn="l" rtl="0">
              <a:spcBef>
                <a:spcPts val="0"/>
              </a:spcBef>
              <a:spcAft>
                <a:spcPts val="0"/>
              </a:spcAft>
              <a:buNone/>
            </a:pPr>
            <a:r>
              <a:rPr lang="en-GB" dirty="0"/>
              <a:t>D -</a:t>
            </a:r>
            <a:endParaRPr dirty="0"/>
          </a:p>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2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A630AD1-3000-0E1E-C57C-DB7BA3FB9710}"/>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17DC9849-9965-5EA4-91D6-48BA1F6E214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Bij het aanspannen van de boog ontstaat veerenergie, dus rechts van de omzetting. De arbeid die hiervoor wordt geleverd komt uit de spieren, die gebruiken chemische energie.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000000"/>
              </a:buClr>
              <a:buSzPts val="1400"/>
              <a:buFont typeface="Arial"/>
              <a:buNone/>
            </a:pPr>
            <a:r>
              <a:rPr lang="en-GB" dirty="0"/>
              <a:t>A 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 </a:t>
            </a:r>
            <a:r>
              <a:rPr lang="nl-NL" sz="1200" b="0" i="0" u="none" strike="noStrike" cap="none" dirty="0">
                <a:solidFill>
                  <a:srgbClr val="000000"/>
                </a:solidFill>
                <a:latin typeface="Ubuntu"/>
                <a:ea typeface="Ubuntu"/>
                <a:cs typeface="Ubuntu"/>
                <a:sym typeface="Ubuntu"/>
              </a:rPr>
              <a:t>Hier wordt chemische energie (uit de spieren) omgezet in zwaarte-energie (want de pijl moet omhoog) en warmte.</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Hier wordt veerenergie (van de gespannen boog) omgezet in kinetische energie en warmte.</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Hier wordt kinetische energie (van de pijl) omgezet in warmte (door wrijving). Ook wordt er door de zwaartekracht nog zwaarte-energie omgezet in kinetische energie.</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E29A9C8B-8DC0-C3F9-6CD0-156D50CADC4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18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92B977D-BCFF-BE63-E779-4626EB540D2F}"/>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58A06213-B125-C2DB-17FA-07AE10ED46E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veerkracht hangt af van de uitrekking: </a:t>
            </a:r>
            <a:r>
              <a:rPr lang="nl-NL" sz="1200" b="0" i="0" u="none" strike="noStrike" cap="none" dirty="0" err="1">
                <a:solidFill>
                  <a:srgbClr val="FFFFFF"/>
                </a:solidFill>
                <a:latin typeface="Ubuntu"/>
                <a:ea typeface="Ubuntu"/>
                <a:cs typeface="Ubuntu"/>
                <a:sym typeface="Ubuntu"/>
              </a:rPr>
              <a:t>Fveer</a:t>
            </a:r>
            <a:r>
              <a:rPr lang="nl-NL" sz="1200" b="0" i="0" u="none" strike="noStrike" cap="none" dirty="0">
                <a:solidFill>
                  <a:srgbClr val="FFFFFF"/>
                </a:solidFill>
                <a:latin typeface="Ubuntu"/>
                <a:ea typeface="Ubuntu"/>
                <a:cs typeface="Ubuntu"/>
                <a:sym typeface="Ubuntu"/>
              </a:rPr>
              <a:t> = ½ C · u^2. De veerenergie neemt dus af als de uitrekking afneemt. Dat is alleen tijdens het wegschieten van de pijl het geval. Veerenergie wordt dan omgezet in kinetische energie.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000000"/>
              </a:buClr>
              <a:buSzPts val="1400"/>
              <a:buFont typeface="Arial"/>
              <a:buNone/>
            </a:pPr>
            <a:r>
              <a:rPr lang="en-GB" dirty="0"/>
              <a:t>A </a:t>
            </a:r>
            <a:r>
              <a:rPr lang="nl-NL" sz="1200" b="0" i="0" u="none" strike="noStrike" cap="none" dirty="0">
                <a:solidFill>
                  <a:srgbClr val="000000"/>
                </a:solidFill>
                <a:latin typeface="Ubuntu"/>
                <a:ea typeface="Ubuntu"/>
                <a:cs typeface="Ubuntu"/>
                <a:sym typeface="Ubuntu"/>
              </a:rPr>
              <a:t>De veerenergie is hier 0 J en blijft 0 J</a:t>
            </a:r>
          </a:p>
          <a:p>
            <a:pPr marL="0" marR="0" lvl="0" indent="0" algn="l" rtl="0">
              <a:lnSpc>
                <a:spcPct val="100000"/>
              </a:lnSpc>
              <a:spcBef>
                <a:spcPts val="0"/>
              </a:spcBef>
              <a:spcAft>
                <a:spcPts val="0"/>
              </a:spcAft>
              <a:buClr>
                <a:srgbClr val="000000"/>
              </a:buClr>
              <a:buSzPts val="1400"/>
              <a:buFont typeface="Arial"/>
              <a:buNone/>
            </a:pPr>
            <a:r>
              <a:rPr lang="en-GB" dirty="0"/>
              <a:t>B </a:t>
            </a:r>
            <a:r>
              <a:rPr lang="nl-NL" sz="1200" b="0" i="0" u="none" strike="noStrike" cap="none" dirty="0">
                <a:solidFill>
                  <a:schemeClr val="dk1"/>
                </a:solidFill>
                <a:latin typeface="Ubuntu"/>
                <a:ea typeface="Ubuntu"/>
                <a:cs typeface="Ubuntu"/>
                <a:sym typeface="Ubuntu"/>
              </a:rPr>
              <a:t>De veerenergie neemt hier toe, want de uitrekking neemt toe.</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r>
              <a:rPr lang="en-GB" dirty="0"/>
              <a:t>C Correct</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De veer zit nu weer in de evenwichtsstand, en heeft dus geen veerenergie meer.</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895023E7-5736-0722-6E85-D787F6EC47D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59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F401904-A0D6-5702-708F-E36076EBD418}"/>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A96380FA-2324-ACAA-0C6A-9A89757F783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arbeid van een kracht is negatief als het voorwerp in tegengestelde richting beweegt t.o.v. de richting van die kracht. De zwaartekracht wijst altijd omlaag. Dus de arbeid van de zwaartekracht is negatief als de pijl omhoog beweegt. Dat is dus bij het oppakken en in de boog leggen van de pijl. Je kunt dit ook zien aan de hand van de formule W = F · s · </a:t>
            </a:r>
            <a:r>
              <a:rPr lang="nl-NL" sz="1200" b="0" i="0" u="none" strike="noStrike" cap="none" dirty="0" err="1">
                <a:solidFill>
                  <a:srgbClr val="FFFFFF"/>
                </a:solidFill>
                <a:latin typeface="Ubuntu"/>
                <a:ea typeface="Ubuntu"/>
                <a:cs typeface="Ubuntu"/>
                <a:sym typeface="Ubuntu"/>
              </a:rPr>
              <a:t>cos</a:t>
            </a:r>
            <a:r>
              <a:rPr lang="nl-NL" sz="1200" b="0" i="0" u="none" strike="noStrike" cap="none" dirty="0">
                <a:solidFill>
                  <a:srgbClr val="FFFFFF"/>
                </a:solidFill>
                <a:latin typeface="Ubuntu"/>
                <a:ea typeface="Ubuntu"/>
                <a:cs typeface="Ubuntu"/>
                <a:sym typeface="Ubuntu"/>
              </a:rPr>
              <a:t>(</a:t>
            </a:r>
            <a:r>
              <a:rPr lang="el-GR" sz="1200" b="0" i="0" u="none" strike="noStrike" cap="none" dirty="0">
                <a:solidFill>
                  <a:srgbClr val="FFFFFF"/>
                </a:solidFill>
                <a:latin typeface="Ubuntu"/>
                <a:ea typeface="Ubuntu"/>
                <a:cs typeface="Ubuntu"/>
                <a:sym typeface="Ubuntu"/>
              </a:rPr>
              <a:t>α)</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000000"/>
              </a:buClr>
              <a:buSzPts val="1400"/>
              <a:buFont typeface="Arial"/>
              <a:buNone/>
            </a:pPr>
            <a:r>
              <a:rPr lang="en-GB" dirty="0"/>
              <a:t>A </a:t>
            </a:r>
            <a:r>
              <a:rPr lang="nl-NL" sz="1200" b="0" i="0" u="none" strike="noStrike" cap="none" dirty="0">
                <a:solidFill>
                  <a:srgbClr val="000000"/>
                </a:solidFill>
                <a:latin typeface="Ubuntu"/>
                <a:ea typeface="Ubuntu"/>
                <a:cs typeface="Ubuntu"/>
                <a:sym typeface="Ubuntu"/>
              </a:rPr>
              <a:t>De pees van de boog beweegt hier niet. Geen kracht en dus geen arbeid.</a:t>
            </a:r>
          </a:p>
          <a:p>
            <a:pPr marL="0" marR="0" lvl="0" indent="0" algn="l" rtl="0">
              <a:lnSpc>
                <a:spcPct val="100000"/>
              </a:lnSpc>
              <a:spcBef>
                <a:spcPts val="0"/>
              </a:spcBef>
              <a:spcAft>
                <a:spcPts val="0"/>
              </a:spcAft>
              <a:buClr>
                <a:srgbClr val="000000"/>
              </a:buClr>
              <a:buSzPts val="1400"/>
              <a:buFont typeface="Arial"/>
              <a:buNone/>
            </a:pPr>
            <a:r>
              <a:rPr lang="en-GB" dirty="0"/>
              <a:t>B </a:t>
            </a:r>
            <a:r>
              <a:rPr lang="nl-NL" sz="1200" b="0" i="0" u="none" strike="noStrike" cap="none" dirty="0">
                <a:solidFill>
                  <a:schemeClr val="dk1"/>
                </a:solidFill>
                <a:latin typeface="Ubuntu"/>
                <a:ea typeface="Ubuntu"/>
                <a:cs typeface="Ubuntu"/>
                <a:sym typeface="Ubuntu"/>
              </a:rPr>
              <a:t>Correct</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De veerkracht is vooruit, en de beweging van de pijl is ook vooruit. Dus is de arbeid die de veerkracht verricht hier positief</a:t>
            </a:r>
            <a:endParaRPr dirty="0"/>
          </a:p>
          <a:p>
            <a:pPr marL="0" marR="0" lvl="0" indent="0" algn="l" rtl="0">
              <a:lnSpc>
                <a:spcPct val="100000"/>
              </a:lnSpc>
              <a:spcBef>
                <a:spcPts val="0"/>
              </a:spcBef>
              <a:spcAft>
                <a:spcPts val="0"/>
              </a:spcAft>
              <a:buClr>
                <a:srgbClr val="000000"/>
              </a:buClr>
              <a:buSzPts val="1400"/>
              <a:buFont typeface="Arial"/>
              <a:buNone/>
            </a:pPr>
            <a:r>
              <a:rPr lang="en-GB" dirty="0"/>
              <a:t>D </a:t>
            </a:r>
            <a:r>
              <a:rPr lang="nl-NL" sz="1200" b="0" i="0" u="none" strike="noStrike" cap="none" dirty="0">
                <a:solidFill>
                  <a:schemeClr val="dk1"/>
                </a:solidFill>
                <a:latin typeface="Ubuntu"/>
                <a:ea typeface="Ubuntu"/>
                <a:cs typeface="Ubuntu"/>
                <a:sym typeface="Ubuntu"/>
              </a:rPr>
              <a:t>De veer is niet meer in contact met de pijl. De veerkracht werkt dus ook niet meer, en daarom is er ook geen arbeid.</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ABDB4706-B534-5DEE-7434-F9AA2C44CEE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35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0E23386-C239-C653-FF32-A0C45BF2E7F4}"/>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B09B9BD6-E2EA-3D6A-4A83-7D919607D6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arbeid van een kracht is negatief als het voorwerp in tegengestelde richting beweegt t.o.v. de richting van die kracht. De zwaartekracht wijst altijd omlaag. Dus de arbeid van de zwaartekracht is negatief als de pijl omhoog beweegt. Dat is dus bij het oppakken en in de boog leggen van de pijl. Je kunt dit ook zien aan de hand van de formule W = F · s · </a:t>
            </a:r>
            <a:r>
              <a:rPr lang="nl-NL" sz="1200" b="0" i="0" u="none" strike="noStrike" cap="none" dirty="0" err="1">
                <a:solidFill>
                  <a:srgbClr val="FFFFFF"/>
                </a:solidFill>
                <a:latin typeface="Ubuntu"/>
                <a:ea typeface="Ubuntu"/>
                <a:cs typeface="Ubuntu"/>
                <a:sym typeface="Ubuntu"/>
              </a:rPr>
              <a:t>cos</a:t>
            </a:r>
            <a:r>
              <a:rPr lang="nl-NL" sz="1200" b="0" i="0" u="none" strike="noStrike" cap="none" dirty="0">
                <a:solidFill>
                  <a:srgbClr val="FFFFFF"/>
                </a:solidFill>
                <a:latin typeface="Ubuntu"/>
                <a:ea typeface="Ubuntu"/>
                <a:cs typeface="Ubuntu"/>
                <a:sym typeface="Ubuntu"/>
              </a:rPr>
              <a:t>(</a:t>
            </a:r>
            <a:r>
              <a:rPr lang="el-GR" sz="1200" b="0" i="0" u="none" strike="noStrike" cap="none" dirty="0">
                <a:solidFill>
                  <a:srgbClr val="FFFFFF"/>
                </a:solidFill>
                <a:latin typeface="Ubuntu"/>
                <a:ea typeface="Ubuntu"/>
                <a:cs typeface="Ubuntu"/>
                <a:sym typeface="Ubuntu"/>
              </a:rPr>
              <a:t>α)</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000000"/>
              </a:buClr>
              <a:buSzPts val="1400"/>
              <a:buFont typeface="Arial"/>
              <a:buNone/>
            </a:pPr>
            <a:r>
              <a:rPr lang="en-GB" dirty="0"/>
              <a:t>A </a:t>
            </a:r>
            <a:r>
              <a:rPr lang="nl-NL" sz="1200" b="0" i="0" u="none" strike="noStrike" cap="none" dirty="0">
                <a:solidFill>
                  <a:srgbClr val="000000"/>
                </a:solidFill>
                <a:latin typeface="Ubuntu"/>
                <a:ea typeface="Ubuntu"/>
                <a:cs typeface="Ubuntu"/>
                <a:sym typeface="Ubuntu"/>
              </a:rPr>
              <a:t>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 </a:t>
            </a:r>
            <a:r>
              <a:rPr lang="nl-NL" sz="1200" b="0" i="0" u="none" strike="noStrike" cap="none" dirty="0">
                <a:solidFill>
                  <a:schemeClr val="dk1"/>
                </a:solidFill>
                <a:latin typeface="Ubuntu"/>
                <a:ea typeface="Ubuntu"/>
                <a:cs typeface="Ubuntu"/>
                <a:sym typeface="Ubuntu"/>
              </a:rPr>
              <a:t>De pijl beweegt alleen horizontaal. De zwaartekracht verricht dus geen arbeid. </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De pijl beweegt alleen horizontaal. De zwaartekracht verricht dus geen arbeid. </a:t>
            </a:r>
            <a:endParaRPr dirty="0"/>
          </a:p>
          <a:p>
            <a:pPr marL="0" marR="0" lvl="0" indent="0" algn="l" rtl="0">
              <a:lnSpc>
                <a:spcPct val="100000"/>
              </a:lnSpc>
              <a:spcBef>
                <a:spcPts val="0"/>
              </a:spcBef>
              <a:spcAft>
                <a:spcPts val="0"/>
              </a:spcAft>
              <a:buClr>
                <a:srgbClr val="000000"/>
              </a:buClr>
              <a:buSzPts val="1400"/>
              <a:buFont typeface="Arial"/>
              <a:buNone/>
            </a:pPr>
            <a:r>
              <a:rPr lang="en-GB" dirty="0"/>
              <a:t>D </a:t>
            </a:r>
            <a:r>
              <a:rPr lang="nl-NL" sz="1200" b="0" i="0" u="none" strike="noStrike" cap="none" dirty="0">
                <a:solidFill>
                  <a:schemeClr val="dk1"/>
                </a:solidFill>
                <a:latin typeface="Ubuntu"/>
                <a:ea typeface="Ubuntu"/>
                <a:cs typeface="Ubuntu"/>
                <a:sym typeface="Ubuntu"/>
              </a:rPr>
              <a:t>De pijl beweegt nu (behalve horizontaal) naar beneden. De beweging van de pijl is dus in dezelfde richting als de zwaartekracht. Dus de arbeid die de zwaartekracht nu verricht is positief.</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E253FACE-EB2E-413C-F17E-709EFAA415E0}"/>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3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09E30B4-29ED-339A-EAE9-A0F43B06780F}"/>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32A073EB-5D42-C9D4-01B8-A2CA540AD3A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Als de boog ontspan</a:t>
            </a:r>
            <a:r>
              <a:rPr lang="nl-NL" sz="1200" dirty="0">
                <a:solidFill>
                  <a:srgbClr val="FFFFFF"/>
                </a:solidFill>
                <a:latin typeface="Ubuntu"/>
                <a:ea typeface="Ubuntu"/>
                <a:cs typeface="Ubuntu"/>
                <a:sym typeface="Ubuntu"/>
              </a:rPr>
              <a:t>t</a:t>
            </a:r>
            <a:r>
              <a:rPr lang="nl-NL" sz="1200" b="0" i="0" u="none" strike="noStrike" cap="none" dirty="0">
                <a:solidFill>
                  <a:srgbClr val="FFFFFF"/>
                </a:solidFill>
                <a:latin typeface="Ubuntu"/>
                <a:ea typeface="Ubuntu"/>
                <a:cs typeface="Ubuntu"/>
                <a:sym typeface="Ubuntu"/>
              </a:rPr>
              <a:t> wordt veerenergie omgezet. De pijl krijgt snelheid, dus kinetische energie.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Vóór het ontspannen van de boog is er nog geen beweging, dus er is geen sprake van kinetische energie. Ook gaat de pijl niet omhoog, dus de zwaarte-energie blijft gelijk.</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 </a:t>
            </a:r>
            <a:r>
              <a:rPr lang="nl-NL" sz="1200" b="0" i="0" u="none" strike="noStrike" cap="none" dirty="0">
                <a:solidFill>
                  <a:schemeClr val="dk1"/>
                </a:solidFill>
                <a:latin typeface="Ubuntu"/>
                <a:ea typeface="Ubuntu"/>
                <a:cs typeface="Ubuntu"/>
                <a:sym typeface="Ubuntu"/>
              </a:rPr>
              <a:t>Nu ontstaat er tijdens het afschieten veerenergie. Maar de veerenergie wordt gebruikt om de pijl kinetische energie te geven.</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Correct</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De pijl gaat niet omhoog, dus de zwaarte-energie blijft gelijk.</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6EAC6CAF-F989-AECA-BD18-FBE7971EFFA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65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3331380-BCE8-DD63-ABA7-323BA95BE831}"/>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D45FF64D-D4D0-00EB-F7A9-BED3C78CAF7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veerenergie wordt omgezet in kinetische energie en zwaarte-energie van de pijl. Er is echter ook wrijving, dus een klein gedeelte van de veerenergie wordt omgezet in warmte.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Er is wel wrijving. Dat betekent dat er energie 'ontsnapt' in de vorm van warmte. Er geldt dus Eveer,0 = </a:t>
            </a:r>
            <a:r>
              <a:rPr lang="nl-NL" sz="1200" b="0" i="0" u="none" strike="noStrike" cap="none" dirty="0" err="1">
                <a:solidFill>
                  <a:srgbClr val="000000"/>
                </a:solidFill>
                <a:latin typeface="Ubuntu"/>
                <a:ea typeface="Ubuntu"/>
                <a:cs typeface="Ubuntu"/>
                <a:sym typeface="Ubuntu"/>
              </a:rPr>
              <a:t>Ek,eind</a:t>
            </a:r>
            <a:r>
              <a:rPr lang="nl-NL" sz="1200" b="0" i="0" u="none" strike="noStrike" cap="none" dirty="0">
                <a:solidFill>
                  <a:srgbClr val="000000"/>
                </a:solidFill>
                <a:latin typeface="Ubuntu"/>
                <a:ea typeface="Ubuntu"/>
                <a:cs typeface="Ubuntu"/>
                <a:sym typeface="Ubuntu"/>
              </a:rPr>
              <a:t> + </a:t>
            </a:r>
            <a:r>
              <a:rPr lang="nl-NL" sz="1200" b="0" i="0" u="none" strike="noStrike" cap="none" dirty="0" err="1">
                <a:solidFill>
                  <a:srgbClr val="000000"/>
                </a:solidFill>
                <a:latin typeface="Ubuntu"/>
                <a:ea typeface="Ubuntu"/>
                <a:cs typeface="Ubuntu"/>
                <a:sym typeface="Ubuntu"/>
              </a:rPr>
              <a:t>Ez,eind</a:t>
            </a:r>
            <a:r>
              <a:rPr lang="nl-NL" sz="1200" b="0" i="0" u="none" strike="noStrike" cap="none" dirty="0">
                <a:solidFill>
                  <a:srgbClr val="000000"/>
                </a:solidFill>
                <a:latin typeface="Ubuntu"/>
                <a:ea typeface="Ubuntu"/>
                <a:cs typeface="Ubuntu"/>
                <a:sym typeface="Ubuntu"/>
              </a:rPr>
              <a:t> + Q</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 </a:t>
            </a:r>
            <a:r>
              <a:rPr lang="nl-NL" sz="1200" b="0" i="0" u="none" strike="noStrike" cap="none" dirty="0">
                <a:solidFill>
                  <a:schemeClr val="dk1"/>
                </a:solidFill>
                <a:latin typeface="Ubuntu"/>
                <a:ea typeface="Ubuntu"/>
                <a:cs typeface="Ubuntu"/>
                <a:sym typeface="Ubuntu"/>
              </a:rPr>
              <a:t>Dit zou betekenen dat de energie ná het afschieten meer is dan vóór het afschieten. Energie kan je nooit extra maken.</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Correct</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4D31B664-61F1-D089-BF0F-1CD663E24CA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5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EBB3424-8BCB-A07E-8DF0-E4C9C565B3A8}"/>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B026EDCF-2A89-E504-09F1-7800391E0BC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sz="1200" dirty="0">
                <a:solidFill>
                  <a:srgbClr val="FFFFFF"/>
                </a:solidFill>
                <a:latin typeface="Ubuntu"/>
                <a:ea typeface="Ubuntu"/>
                <a:cs typeface="Ubuntu"/>
                <a:sym typeface="Ubuntu"/>
              </a:rPr>
              <a:t>Volgens de wet van behoud van energie is de ingaande energiestroom altijd gelijk aan de uitgaande energiestroom. Pijl 1 en 2 zijn samen even groot als de ingaande energiestroom.</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Misvatting</a:t>
            </a:r>
            <a:r>
              <a:rPr lang="en-GB" dirty="0"/>
              <a:t>: Hier </a:t>
            </a:r>
            <a:r>
              <a:rPr lang="en-GB" dirty="0" err="1"/>
              <a:t>wordt</a:t>
            </a:r>
            <a:r>
              <a:rPr lang="en-GB" dirty="0"/>
              <a:t> </a:t>
            </a:r>
            <a:r>
              <a:rPr lang="en-GB" dirty="0" err="1"/>
              <a:t>gecontroleerd</a:t>
            </a:r>
            <a:r>
              <a:rPr lang="en-GB" dirty="0"/>
              <a:t> of </a:t>
            </a:r>
            <a:r>
              <a:rPr lang="en-GB" dirty="0" err="1"/>
              <a:t>leerlingen</a:t>
            </a:r>
            <a:r>
              <a:rPr lang="en-GB" dirty="0"/>
              <a:t> de wet van </a:t>
            </a:r>
            <a:r>
              <a:rPr lang="en-GB" dirty="0" err="1"/>
              <a:t>behoud</a:t>
            </a:r>
            <a:r>
              <a:rPr lang="en-GB" dirty="0"/>
              <a:t> van </a:t>
            </a:r>
            <a:r>
              <a:rPr lang="en-GB" dirty="0" err="1"/>
              <a:t>energie</a:t>
            </a:r>
            <a:r>
              <a:rPr lang="en-GB" dirty="0"/>
              <a:t> </a:t>
            </a:r>
            <a:r>
              <a:rPr lang="en-GB" dirty="0" err="1"/>
              <a:t>kennen</a:t>
            </a:r>
            <a:r>
              <a:rPr lang="en-GB" dirty="0"/>
              <a:t>. Het </a:t>
            </a:r>
            <a:r>
              <a:rPr lang="en-GB" dirty="0" err="1"/>
              <a:t>kan</a:t>
            </a:r>
            <a:r>
              <a:rPr lang="en-GB" dirty="0"/>
              <a:t> </a:t>
            </a:r>
            <a:r>
              <a:rPr lang="en-GB" dirty="0" err="1"/>
              <a:t>een</a:t>
            </a:r>
            <a:r>
              <a:rPr lang="en-GB" dirty="0"/>
              <a:t> </a:t>
            </a:r>
            <a:r>
              <a:rPr lang="en-GB" dirty="0" err="1"/>
              <a:t>mooie</a:t>
            </a:r>
            <a:r>
              <a:rPr lang="en-GB" dirty="0"/>
              <a:t> </a:t>
            </a:r>
            <a:r>
              <a:rPr lang="en-GB" dirty="0" err="1"/>
              <a:t>opstap</a:t>
            </a:r>
            <a:r>
              <a:rPr lang="en-GB" dirty="0"/>
              <a:t> </a:t>
            </a:r>
            <a:r>
              <a:rPr lang="en-GB" dirty="0" err="1"/>
              <a:t>zijn</a:t>
            </a:r>
            <a:r>
              <a:rPr lang="en-GB" dirty="0"/>
              <a:t> </a:t>
            </a:r>
            <a:r>
              <a:rPr lang="en-GB" dirty="0" err="1"/>
              <a:t>voor</a:t>
            </a:r>
            <a:r>
              <a:rPr lang="en-GB" dirty="0"/>
              <a:t> de </a:t>
            </a:r>
            <a:r>
              <a:rPr lang="en-GB" dirty="0" err="1"/>
              <a:t>volgende</a:t>
            </a:r>
            <a:r>
              <a:rPr lang="en-GB" dirty="0"/>
              <a:t> </a:t>
            </a:r>
            <a:r>
              <a:rPr lang="en-GB" dirty="0" err="1"/>
              <a:t>vraag</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a:t>
            </a:r>
            <a:r>
              <a:rPr lang="nl-NL" sz="1200" b="0" i="0" u="none" strike="noStrike" cap="none" dirty="0">
                <a:solidFill>
                  <a:srgbClr val="000000"/>
                </a:solidFill>
                <a:latin typeface="Ubuntu"/>
                <a:sym typeface="Ubuntu"/>
              </a:rPr>
              <a:t>Nu gaat er meer energie in dan er uit komt. Dan verdwijnt er dus energie. Dat kan niet, energie is altijd behouden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  </a:t>
            </a:r>
            <a:r>
              <a:rPr lang="nl-NL" sz="1200" b="0" i="0" u="none" strike="noStrike" cap="none" dirty="0">
                <a:solidFill>
                  <a:srgbClr val="000000"/>
                </a:solidFill>
                <a:latin typeface="Ubuntu"/>
                <a:sym typeface="Ubuntu"/>
              </a:rPr>
              <a:t>Nu gaat er meer energie in dan er uit komt. Dan verdwijnt er dus energie. Dat kan niet, energie is altijd behouden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  </a:t>
            </a:r>
            <a:r>
              <a:rPr lang="nl-NL" sz="1200" b="0" i="0" u="none" strike="noStrike" cap="none" dirty="0">
                <a:solidFill>
                  <a:srgbClr val="000000"/>
                </a:solidFill>
                <a:latin typeface="Ubuntu"/>
                <a:sym typeface="Ubuntu"/>
              </a:rPr>
              <a:t>Nu komt er meer energie uit dan erin komt. Dan ontstaat er dus energie. Dat kan niet, energie is altijd behouden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E  </a:t>
            </a:r>
            <a:r>
              <a:rPr lang="nl-NL" sz="1200" b="0" i="0" u="none" strike="noStrike" cap="none" dirty="0">
                <a:solidFill>
                  <a:srgbClr val="000000"/>
                </a:solidFill>
                <a:latin typeface="Ubuntu"/>
                <a:sym typeface="Ubuntu"/>
              </a:rPr>
              <a:t>Nu komt er meer energie uit dan erin komt. Dan ontstaat er dus energie. Dat kan niet, energie is altijd behouden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a:extLst>
              <a:ext uri="{FF2B5EF4-FFF2-40B4-BE49-F238E27FC236}">
                <a16:creationId xmlns:a16="http://schemas.microsoft.com/office/drawing/2014/main" id="{28F1AE8A-7483-DBD7-B522-9B057572874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74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iagnostischevragen@nvon.n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dirty="0">
                <a:solidFill>
                  <a:schemeClr val="accent1"/>
                </a:solidFill>
              </a:rPr>
              <a:t>Energie </a:t>
            </a:r>
            <a:r>
              <a:rPr lang="en-GB" sz="5400" b="1" dirty="0" err="1">
                <a:solidFill>
                  <a:schemeClr val="accent1"/>
                </a:solidFill>
              </a:rPr>
              <a:t>en</a:t>
            </a:r>
            <a:r>
              <a:rPr lang="en-GB" sz="5400" b="1" dirty="0">
                <a:solidFill>
                  <a:schemeClr val="accent1"/>
                </a:solidFill>
              </a:rPr>
              <a:t> Arbeid</a:t>
            </a:r>
            <a:br>
              <a:rPr lang="en-GB" b="1" dirty="0">
                <a:solidFill>
                  <a:schemeClr val="accent1"/>
                </a:solidFill>
              </a:rPr>
            </a:br>
            <a:endParaRPr b="1" dirty="0">
              <a:solidFill>
                <a:schemeClr val="accent1"/>
              </a:solidFill>
            </a:endParaRPr>
          </a:p>
        </p:txBody>
      </p:sp>
      <p:sp>
        <p:nvSpPr>
          <p:cNvPr id="91" name="Google Shape;91;p1"/>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2" name="Google Shape;92;p1"/>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dirty="0">
                <a:solidFill>
                  <a:srgbClr val="FFFFFF"/>
                </a:solidFill>
                <a:latin typeface="Tahoma"/>
                <a:ea typeface="Tahoma"/>
                <a:cs typeface="Tahoma"/>
                <a:sym typeface="Tahoma"/>
              </a:rPr>
              <a:t>www.diagnostischevragen.nl</a:t>
            </a:r>
            <a:endParaRPr sz="1400" b="0" i="0" u="none" strike="noStrike" cap="none" dirty="0">
              <a:solidFill>
                <a:srgbClr val="000000"/>
              </a:solidFill>
              <a:latin typeface="Arial"/>
              <a:ea typeface="Arial"/>
              <a:cs typeface="Arial"/>
              <a:sym typeface="Arial"/>
            </a:endParaRPr>
          </a:p>
        </p:txBody>
      </p:sp>
      <p:sp>
        <p:nvSpPr>
          <p:cNvPr id="2" name="Ondertitel 1"/>
          <p:cNvSpPr>
            <a:spLocks noGrp="1"/>
          </p:cNvSpPr>
          <p:nvPr>
            <p:ph type="subTitle" idx="1"/>
          </p:nvPr>
        </p:nvSpPr>
        <p:spPr/>
        <p:txBody>
          <a:bodyPr/>
          <a:lstStyle/>
          <a:p>
            <a:endParaRPr lang="nl-NL"/>
          </a:p>
        </p:txBody>
      </p:sp>
    </p:spTree>
    <p:extLst>
      <p:ext uri="{BB962C8B-B14F-4D97-AF65-F5344CB8AC3E}">
        <p14:creationId xmlns:p14="http://schemas.microsoft.com/office/powerpoint/2010/main" val="351524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DBDC14D-85E5-08F7-9060-2AC8B7D50FB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24A5905D-0268-DAA5-FD49-B0DA9CC5FDDC}"/>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E27DF859-804F-41D9-F7A8-03288FEF06D6}"/>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39F51D2E-6D5D-F86F-5476-C4DF70563798}"/>
              </a:ext>
            </a:extLst>
          </p:cNvPr>
          <p:cNvGrpSpPr/>
          <p:nvPr/>
        </p:nvGrpSpPr>
        <p:grpSpPr>
          <a:xfrm>
            <a:off x="211015" y="1799302"/>
            <a:ext cx="4768708" cy="908646"/>
            <a:chOff x="806913" y="1496245"/>
            <a:chExt cx="4768708" cy="908646"/>
          </a:xfrm>
        </p:grpSpPr>
        <p:grpSp>
          <p:nvGrpSpPr>
            <p:cNvPr id="109" name="Google Shape;109;p15">
              <a:extLst>
                <a:ext uri="{FF2B5EF4-FFF2-40B4-BE49-F238E27FC236}">
                  <a16:creationId xmlns:a16="http://schemas.microsoft.com/office/drawing/2014/main" id="{BB5884C9-DD75-6134-788E-5D1164379F5E}"/>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17D21C82-A4E0-AAD6-2E30-4CF17B210916}"/>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5829A5D6-3B76-88FC-0715-E4433CDF45B4}"/>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EFA1D7CC-1CE2-2FE2-3E16-3C170EC1FFB9}"/>
                </a:ext>
              </a:extLst>
            </p:cNvPr>
            <p:cNvSpPr/>
            <p:nvPr/>
          </p:nvSpPr>
          <p:spPr>
            <a:xfrm>
              <a:off x="1958101" y="1655969"/>
              <a:ext cx="3617520"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Zin 1</a:t>
              </a:r>
            </a:p>
          </p:txBody>
        </p:sp>
      </p:grpSp>
      <p:grpSp>
        <p:nvGrpSpPr>
          <p:cNvPr id="113" name="Google Shape;113;p15">
            <a:extLst>
              <a:ext uri="{FF2B5EF4-FFF2-40B4-BE49-F238E27FC236}">
                <a16:creationId xmlns:a16="http://schemas.microsoft.com/office/drawing/2014/main" id="{4F2D4501-33E0-0B8B-9ED6-0EBA26643A25}"/>
              </a:ext>
            </a:extLst>
          </p:cNvPr>
          <p:cNvGrpSpPr/>
          <p:nvPr/>
        </p:nvGrpSpPr>
        <p:grpSpPr>
          <a:xfrm>
            <a:off x="211014" y="2897968"/>
            <a:ext cx="8721972" cy="908646"/>
            <a:chOff x="806912" y="2594911"/>
            <a:chExt cx="8721972" cy="908646"/>
          </a:xfrm>
        </p:grpSpPr>
        <p:grpSp>
          <p:nvGrpSpPr>
            <p:cNvPr id="114" name="Google Shape;114;p15">
              <a:extLst>
                <a:ext uri="{FF2B5EF4-FFF2-40B4-BE49-F238E27FC236}">
                  <a16:creationId xmlns:a16="http://schemas.microsoft.com/office/drawing/2014/main" id="{F1F0F02B-6591-2D90-80EC-E13583BEC594}"/>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4C41BAA6-616B-C7B0-5989-76FE397D342E}"/>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5FA8AC73-0C1C-30FE-5F5F-C244AB4C0CA1}"/>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592CC5E1-B4DD-A22D-652B-A4F27433E827}"/>
                </a:ext>
              </a:extLst>
            </p:cNvPr>
            <p:cNvSpPr/>
            <p:nvPr/>
          </p:nvSpPr>
          <p:spPr>
            <a:xfrm>
              <a:off x="1958101" y="2711037"/>
              <a:ext cx="7570783"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Zin 2</a:t>
              </a:r>
              <a:endParaRPr lang="nl-NL" sz="2800" b="0" i="0" u="none" strike="noStrike" cap="none" dirty="0">
                <a:solidFill>
                  <a:srgbClr val="000000"/>
                </a:solidFill>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1D7D528A-F5EE-DDCE-D616-9D91F8F1DA04}"/>
              </a:ext>
            </a:extLst>
          </p:cNvPr>
          <p:cNvGrpSpPr/>
          <p:nvPr/>
        </p:nvGrpSpPr>
        <p:grpSpPr>
          <a:xfrm>
            <a:off x="211013" y="4033954"/>
            <a:ext cx="7188854" cy="908646"/>
            <a:chOff x="806911" y="3730897"/>
            <a:chExt cx="7188854" cy="908646"/>
          </a:xfrm>
        </p:grpSpPr>
        <p:grpSp>
          <p:nvGrpSpPr>
            <p:cNvPr id="119" name="Google Shape;119;p15">
              <a:extLst>
                <a:ext uri="{FF2B5EF4-FFF2-40B4-BE49-F238E27FC236}">
                  <a16:creationId xmlns:a16="http://schemas.microsoft.com/office/drawing/2014/main" id="{BA3DE5BD-A42B-911C-21F9-62E1DAB906E9}"/>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8429B799-3A64-84C0-46E1-1B6B9FF1FCF2}"/>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71BE76DB-0B06-4DBA-8E02-36876DDBFEBA}"/>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B3846BBE-F5B3-BBCE-88AE-2769652F9961}"/>
                </a:ext>
              </a:extLst>
            </p:cNvPr>
            <p:cNvSpPr/>
            <p:nvPr/>
          </p:nvSpPr>
          <p:spPr>
            <a:xfrm>
              <a:off x="1958100" y="3856597"/>
              <a:ext cx="6037665"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Beide</a:t>
              </a:r>
              <a:endParaRPr lang="nl-NL" sz="2800" b="0" i="0" u="none" strike="noStrike" cap="none" dirty="0">
                <a:solidFill>
                  <a:srgbClr val="000000"/>
                </a:solidFill>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F89C6B3C-5F8C-522D-2267-0302B06F60FA}"/>
              </a:ext>
            </a:extLst>
          </p:cNvPr>
          <p:cNvGrpSpPr/>
          <p:nvPr/>
        </p:nvGrpSpPr>
        <p:grpSpPr>
          <a:xfrm>
            <a:off x="211013" y="5132620"/>
            <a:ext cx="7309588" cy="908646"/>
            <a:chOff x="806911" y="4829563"/>
            <a:chExt cx="7309588" cy="908646"/>
          </a:xfrm>
        </p:grpSpPr>
        <p:grpSp>
          <p:nvGrpSpPr>
            <p:cNvPr id="124" name="Google Shape;124;p15">
              <a:extLst>
                <a:ext uri="{FF2B5EF4-FFF2-40B4-BE49-F238E27FC236}">
                  <a16:creationId xmlns:a16="http://schemas.microsoft.com/office/drawing/2014/main" id="{1088D800-3AD3-59B1-62E6-ABF7C70E00AF}"/>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703813EA-F044-27A4-1DF6-513CC7795C07}"/>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E7EC807D-E4B4-57F8-A32E-F2BC5D34B787}"/>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309DA7DA-1FF6-43D4-D456-A48027ED5094}"/>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Geen van beide</a:t>
              </a:r>
              <a:endParaRPr lang="nl-NL" sz="2800" b="0" i="0" u="none" strike="noStrike" cap="none"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2C3D8CA2-1557-775A-103E-3D8CE8C961F4}"/>
              </a:ext>
            </a:extLst>
          </p:cNvPr>
          <p:cNvSpPr txBox="1">
            <a:spLocks noGrp="1"/>
          </p:cNvSpPr>
          <p:nvPr>
            <p:ph type="title"/>
          </p:nvPr>
        </p:nvSpPr>
        <p:spPr>
          <a:xfrm>
            <a:off x="-1" y="154819"/>
            <a:ext cx="9232900" cy="126070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nl-NL" sz="2800" dirty="0">
                <a:solidFill>
                  <a:schemeClr val="tx1"/>
                </a:solidFill>
                <a:latin typeface="Ubuntu"/>
                <a:ea typeface="Ubuntu"/>
                <a:cs typeface="Ubuntu"/>
                <a:sym typeface="Ubuntu"/>
              </a:rPr>
              <a:t>Welke zin is waar?</a:t>
            </a:r>
            <a:br>
              <a:rPr lang="nl-NL" sz="2800" dirty="0">
                <a:solidFill>
                  <a:schemeClr val="tx1"/>
                </a:solidFill>
                <a:latin typeface="Ubuntu"/>
                <a:ea typeface="Ubuntu"/>
                <a:cs typeface="Ubuntu"/>
                <a:sym typeface="Ubuntu"/>
              </a:rPr>
            </a:br>
            <a:r>
              <a:rPr lang="nl-NL" sz="2800" dirty="0">
                <a:solidFill>
                  <a:schemeClr val="tx1"/>
                </a:solidFill>
                <a:latin typeface="Ubuntu"/>
                <a:ea typeface="Ubuntu"/>
                <a:cs typeface="Ubuntu"/>
                <a:sym typeface="Ubuntu"/>
              </a:rPr>
              <a:t>1. Energie kan alleen worden omgezet</a:t>
            </a:r>
            <a:br>
              <a:rPr lang="nl-NL" sz="2800" dirty="0">
                <a:solidFill>
                  <a:schemeClr val="tx1"/>
                </a:solidFill>
                <a:latin typeface="Ubuntu"/>
                <a:ea typeface="Ubuntu"/>
                <a:cs typeface="Ubuntu"/>
                <a:sym typeface="Ubuntu"/>
              </a:rPr>
            </a:br>
            <a:r>
              <a:rPr lang="nl-NL" sz="2800" dirty="0">
                <a:solidFill>
                  <a:schemeClr val="tx1"/>
                </a:solidFill>
                <a:latin typeface="Ubuntu"/>
                <a:ea typeface="Ubuntu"/>
                <a:cs typeface="Ubuntu"/>
                <a:sym typeface="Ubuntu"/>
              </a:rPr>
              <a:t>2. Bij een remmende auto verdwijnt er energie</a:t>
            </a:r>
          </a:p>
        </p:txBody>
      </p:sp>
    </p:spTree>
    <p:extLst>
      <p:ext uri="{BB962C8B-B14F-4D97-AF65-F5344CB8AC3E}">
        <p14:creationId xmlns:p14="http://schemas.microsoft.com/office/powerpoint/2010/main" val="12836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4B413FF-6041-DA05-73C5-F7F91BDADBB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D1166E09-8BDF-E0C9-0BE3-BF8E002FE792}"/>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7B932548-A733-C965-6242-4FB829057EFA}"/>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2FA8C1EF-E485-6CCC-BE8E-824DC6ADDBE1}"/>
              </a:ext>
            </a:extLst>
          </p:cNvPr>
          <p:cNvGrpSpPr/>
          <p:nvPr/>
        </p:nvGrpSpPr>
        <p:grpSpPr>
          <a:xfrm>
            <a:off x="211015" y="1799302"/>
            <a:ext cx="7188852" cy="908646"/>
            <a:chOff x="806913" y="1496245"/>
            <a:chExt cx="7188852" cy="908646"/>
          </a:xfrm>
        </p:grpSpPr>
        <p:grpSp>
          <p:nvGrpSpPr>
            <p:cNvPr id="109" name="Google Shape;109;p15">
              <a:extLst>
                <a:ext uri="{FF2B5EF4-FFF2-40B4-BE49-F238E27FC236}">
                  <a16:creationId xmlns:a16="http://schemas.microsoft.com/office/drawing/2014/main" id="{6702D783-DF8A-6E6F-6F14-6C6E0186C50A}"/>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F116AB8A-08A6-6555-9EED-7C7DA32B5AA4}"/>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A2B6C161-F0F3-1BFC-97C2-7B763C2D8F13}"/>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3FEA1A36-8853-14BD-25BF-DC44212F1FEB}"/>
                </a:ext>
              </a:extLst>
            </p:cNvPr>
            <p:cNvSpPr/>
            <p:nvPr/>
          </p:nvSpPr>
          <p:spPr>
            <a:xfrm>
              <a:off x="1958101" y="1655969"/>
              <a:ext cx="6037664"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latin typeface="Ubuntu"/>
                  <a:ea typeface="Ubuntu"/>
                  <a:cs typeface="Ubuntu"/>
                  <a:sym typeface="Ubuntu"/>
                </a:rPr>
                <a:t>In situatie 2 is de kinetische energie twee keer zo groot als in situatie 1</a:t>
              </a:r>
            </a:p>
          </p:txBody>
        </p:sp>
      </p:grpSp>
      <p:grpSp>
        <p:nvGrpSpPr>
          <p:cNvPr id="113" name="Google Shape;113;p15">
            <a:extLst>
              <a:ext uri="{FF2B5EF4-FFF2-40B4-BE49-F238E27FC236}">
                <a16:creationId xmlns:a16="http://schemas.microsoft.com/office/drawing/2014/main" id="{563D7EA3-E567-670B-DBE6-33722A00366F}"/>
              </a:ext>
            </a:extLst>
          </p:cNvPr>
          <p:cNvGrpSpPr/>
          <p:nvPr/>
        </p:nvGrpSpPr>
        <p:grpSpPr>
          <a:xfrm>
            <a:off x="211014" y="2897968"/>
            <a:ext cx="8721972" cy="908646"/>
            <a:chOff x="806912" y="2594911"/>
            <a:chExt cx="8721972" cy="908646"/>
          </a:xfrm>
        </p:grpSpPr>
        <p:grpSp>
          <p:nvGrpSpPr>
            <p:cNvPr id="114" name="Google Shape;114;p15">
              <a:extLst>
                <a:ext uri="{FF2B5EF4-FFF2-40B4-BE49-F238E27FC236}">
                  <a16:creationId xmlns:a16="http://schemas.microsoft.com/office/drawing/2014/main" id="{E4C700C8-C2C5-AEA5-BB5C-4732B79C7B68}"/>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AF70D495-F9E5-5A99-01CB-DB6CCEE31072}"/>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FFD24852-2C95-56D3-8D4A-37B345DA3256}"/>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6BCCBE5C-128F-A138-E5EF-61E6CA251A40}"/>
                </a:ext>
              </a:extLst>
            </p:cNvPr>
            <p:cNvSpPr/>
            <p:nvPr/>
          </p:nvSpPr>
          <p:spPr>
            <a:xfrm>
              <a:off x="1958101" y="2711037"/>
              <a:ext cx="7570783"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solidFill>
                    <a:schemeClr val="dk1"/>
                  </a:solidFill>
                  <a:latin typeface="Ubuntu"/>
                  <a:ea typeface="Ubuntu"/>
                  <a:cs typeface="Ubuntu"/>
                  <a:sym typeface="Ubuntu"/>
                </a:rPr>
                <a:t>In situatie 3 is de kinetische energie twee keer zo groot als in situatie 2</a:t>
              </a:r>
              <a:endParaRPr lang="nl-NL" sz="2400" dirty="0">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A1F2B605-9DEE-59A1-7696-1B7F3DED5CE8}"/>
              </a:ext>
            </a:extLst>
          </p:cNvPr>
          <p:cNvGrpSpPr/>
          <p:nvPr/>
        </p:nvGrpSpPr>
        <p:grpSpPr>
          <a:xfrm>
            <a:off x="211013" y="4033954"/>
            <a:ext cx="7188854" cy="908646"/>
            <a:chOff x="806911" y="3730897"/>
            <a:chExt cx="7188854" cy="908646"/>
          </a:xfrm>
        </p:grpSpPr>
        <p:grpSp>
          <p:nvGrpSpPr>
            <p:cNvPr id="119" name="Google Shape;119;p15">
              <a:extLst>
                <a:ext uri="{FF2B5EF4-FFF2-40B4-BE49-F238E27FC236}">
                  <a16:creationId xmlns:a16="http://schemas.microsoft.com/office/drawing/2014/main" id="{F86A0836-F962-1D9D-B153-BA0DDE68F8F2}"/>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9AAFF25D-95F4-CAEF-EE5B-5B83296C4D37}"/>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10585E20-5D12-5BFC-2A0C-23A2B7B08F2D}"/>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FDEFC6A0-E3A5-C57B-E2A9-9F9EC03E2428}"/>
                </a:ext>
              </a:extLst>
            </p:cNvPr>
            <p:cNvSpPr/>
            <p:nvPr/>
          </p:nvSpPr>
          <p:spPr>
            <a:xfrm>
              <a:off x="1958100" y="3856597"/>
              <a:ext cx="6037665"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solidFill>
                    <a:schemeClr val="dk1"/>
                  </a:solidFill>
                  <a:latin typeface="Ubuntu"/>
                  <a:ea typeface="Ubuntu"/>
                  <a:cs typeface="Ubuntu"/>
                  <a:sym typeface="Ubuntu"/>
                </a:rPr>
                <a:t>In situatie 3 is de kinetische energie vier keer zo groot als in situatie 2</a:t>
              </a:r>
              <a:endParaRPr lang="nl-NL" sz="2400" dirty="0">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0438B4DF-0103-4442-A5B2-55FC05E63C64}"/>
              </a:ext>
            </a:extLst>
          </p:cNvPr>
          <p:cNvGrpSpPr/>
          <p:nvPr/>
        </p:nvGrpSpPr>
        <p:grpSpPr>
          <a:xfrm>
            <a:off x="211013" y="5132620"/>
            <a:ext cx="7309588" cy="908646"/>
            <a:chOff x="806911" y="4829563"/>
            <a:chExt cx="7309588" cy="908646"/>
          </a:xfrm>
        </p:grpSpPr>
        <p:grpSp>
          <p:nvGrpSpPr>
            <p:cNvPr id="124" name="Google Shape;124;p15">
              <a:extLst>
                <a:ext uri="{FF2B5EF4-FFF2-40B4-BE49-F238E27FC236}">
                  <a16:creationId xmlns:a16="http://schemas.microsoft.com/office/drawing/2014/main" id="{23AA6881-3C21-F95C-E8C5-E7BD88D4CDF4}"/>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EE931D9E-14DB-61A4-5876-52D3B27D378B}"/>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41C7D024-B63C-578F-DD84-9C13F2CE0402}"/>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C9A3D136-4529-D0EF-9C4B-E7CC5F92177E}"/>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solidFill>
                    <a:schemeClr val="dk1"/>
                  </a:solidFill>
                  <a:latin typeface="Ubuntu"/>
                  <a:ea typeface="Ubuntu"/>
                  <a:cs typeface="Ubuntu"/>
                  <a:sym typeface="Ubuntu"/>
                </a:rPr>
                <a:t>In situatie 2 is de kinetische energie vier keer zo groot als in situatie 1</a:t>
              </a:r>
              <a:endParaRPr lang="nl-NL" sz="2400" dirty="0">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DA356324-6AC5-DAE6-837E-9E2C9B019C82}"/>
              </a:ext>
            </a:extLst>
          </p:cNvPr>
          <p:cNvSpPr txBox="1">
            <a:spLocks noGrp="1"/>
          </p:cNvSpPr>
          <p:nvPr>
            <p:ph type="title"/>
          </p:nvPr>
        </p:nvSpPr>
        <p:spPr>
          <a:xfrm>
            <a:off x="-1" y="154819"/>
            <a:ext cx="9232900" cy="82162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nl-NL" sz="2800" dirty="0">
                <a:solidFill>
                  <a:schemeClr val="tx1"/>
                </a:solidFill>
                <a:latin typeface="Ubuntu"/>
                <a:ea typeface="Ubuntu"/>
                <a:cs typeface="Ubuntu"/>
                <a:sym typeface="Ubuntu"/>
              </a:rPr>
              <a:t>Welke uitspraak is waar?</a:t>
            </a:r>
          </a:p>
        </p:txBody>
      </p:sp>
      <p:pic>
        <p:nvPicPr>
          <p:cNvPr id="2" name="Google Shape;3285;p133">
            <a:extLst>
              <a:ext uri="{FF2B5EF4-FFF2-40B4-BE49-F238E27FC236}">
                <a16:creationId xmlns:a16="http://schemas.microsoft.com/office/drawing/2014/main" id="{23E6812E-948A-60A8-E938-08788D60BE70}"/>
              </a:ext>
            </a:extLst>
          </p:cNvPr>
          <p:cNvPicPr preferRelativeResize="0"/>
          <p:nvPr/>
        </p:nvPicPr>
        <p:blipFill>
          <a:blip r:embed="rId3">
            <a:alphaModFix/>
          </a:blip>
          <a:stretch>
            <a:fillRect/>
          </a:stretch>
        </p:blipFill>
        <p:spPr>
          <a:xfrm>
            <a:off x="2739596" y="588711"/>
            <a:ext cx="3875824" cy="1331832"/>
          </a:xfrm>
          <a:prstGeom prst="rect">
            <a:avLst/>
          </a:prstGeom>
          <a:noFill/>
          <a:ln w="1905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263650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04023A1-CCFC-2978-0D14-92390BBD6DB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92EF98D-DA6F-DB1B-E109-104B58DC5AE2}"/>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9C41A9D9-113E-E017-F9A0-B21771D73311}"/>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732C5AA9-2FAA-D8A5-95A2-608B4DCF65F1}"/>
              </a:ext>
            </a:extLst>
          </p:cNvPr>
          <p:cNvGrpSpPr/>
          <p:nvPr/>
        </p:nvGrpSpPr>
        <p:grpSpPr>
          <a:xfrm>
            <a:off x="211015" y="1799302"/>
            <a:ext cx="7188852" cy="908646"/>
            <a:chOff x="806913" y="1496245"/>
            <a:chExt cx="7188852" cy="908646"/>
          </a:xfrm>
        </p:grpSpPr>
        <p:grpSp>
          <p:nvGrpSpPr>
            <p:cNvPr id="109" name="Google Shape;109;p15">
              <a:extLst>
                <a:ext uri="{FF2B5EF4-FFF2-40B4-BE49-F238E27FC236}">
                  <a16:creationId xmlns:a16="http://schemas.microsoft.com/office/drawing/2014/main" id="{83D4A62A-691B-D929-9536-A9ADE2AE7C95}"/>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89B0DC34-DD7B-C696-8A77-EE92DD9D821E}"/>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9646EAAF-0EDB-1C03-894B-26512822A737}"/>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7CDD7EB3-E6EA-BB72-2129-2DD1B66E089C}"/>
                </a:ext>
              </a:extLst>
            </p:cNvPr>
            <p:cNvSpPr/>
            <p:nvPr/>
          </p:nvSpPr>
          <p:spPr>
            <a:xfrm>
              <a:off x="1958101" y="1655969"/>
              <a:ext cx="6037664"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i="1" dirty="0">
                  <a:latin typeface="Ubuntu"/>
                  <a:ea typeface="Ubuntu"/>
                  <a:cs typeface="Ubuntu"/>
                  <a:sym typeface="Ubuntu"/>
                </a:rPr>
                <a:t>Vlak na de worp: </a:t>
              </a:r>
              <a:r>
                <a:rPr lang="nl-NL" sz="2400" dirty="0">
                  <a:latin typeface="Ubuntu"/>
                  <a:ea typeface="Ubuntu"/>
                  <a:cs typeface="Ubuntu"/>
                  <a:sym typeface="Ubuntu"/>
                </a:rPr>
                <a:t>kinetische energie </a:t>
              </a:r>
            </a:p>
            <a:p>
              <a:pPr marL="0" lvl="0" indent="0" algn="l" rtl="0">
                <a:spcBef>
                  <a:spcPts val="0"/>
                </a:spcBef>
                <a:spcAft>
                  <a:spcPts val="0"/>
                </a:spcAft>
                <a:buNone/>
              </a:pPr>
              <a:r>
                <a:rPr lang="nl-NL" sz="2400" i="1" dirty="0">
                  <a:latin typeface="Ubuntu"/>
                  <a:ea typeface="Ubuntu"/>
                  <a:cs typeface="Ubuntu"/>
                  <a:sym typeface="Ubuntu"/>
                </a:rPr>
                <a:t>Op het hoogste punt: </a:t>
              </a:r>
              <a:r>
                <a:rPr lang="nl-NL" sz="2400" dirty="0">
                  <a:latin typeface="Ubuntu"/>
                  <a:ea typeface="Ubuntu"/>
                  <a:cs typeface="Ubuntu"/>
                  <a:sym typeface="Ubuntu"/>
                </a:rPr>
                <a:t>zwaarte-energie</a:t>
              </a:r>
            </a:p>
          </p:txBody>
        </p:sp>
      </p:grpSp>
      <p:grpSp>
        <p:nvGrpSpPr>
          <p:cNvPr id="113" name="Google Shape;113;p15">
            <a:extLst>
              <a:ext uri="{FF2B5EF4-FFF2-40B4-BE49-F238E27FC236}">
                <a16:creationId xmlns:a16="http://schemas.microsoft.com/office/drawing/2014/main" id="{3850663E-DF32-3182-71EE-455B9B69DC34}"/>
              </a:ext>
            </a:extLst>
          </p:cNvPr>
          <p:cNvGrpSpPr/>
          <p:nvPr/>
        </p:nvGrpSpPr>
        <p:grpSpPr>
          <a:xfrm>
            <a:off x="211014" y="2897968"/>
            <a:ext cx="8808295" cy="908646"/>
            <a:chOff x="806912" y="2594911"/>
            <a:chExt cx="8808295" cy="908646"/>
          </a:xfrm>
        </p:grpSpPr>
        <p:grpSp>
          <p:nvGrpSpPr>
            <p:cNvPr id="114" name="Google Shape;114;p15">
              <a:extLst>
                <a:ext uri="{FF2B5EF4-FFF2-40B4-BE49-F238E27FC236}">
                  <a16:creationId xmlns:a16="http://schemas.microsoft.com/office/drawing/2014/main" id="{83E48E65-10DB-9ABB-5728-3C35D56B64F2}"/>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83C8FF00-31FF-85AB-0586-5DFC2280F97A}"/>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430A32CB-6145-C97A-5F6A-36C7F6B50249}"/>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1548B737-A941-1A2E-4C84-D0371EC9C5E1}"/>
                </a:ext>
              </a:extLst>
            </p:cNvPr>
            <p:cNvSpPr/>
            <p:nvPr/>
          </p:nvSpPr>
          <p:spPr>
            <a:xfrm>
              <a:off x="1958101" y="2711037"/>
              <a:ext cx="7657106"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i="1" dirty="0">
                  <a:solidFill>
                    <a:schemeClr val="dk1"/>
                  </a:solidFill>
                  <a:latin typeface="Ubuntu"/>
                  <a:ea typeface="Ubuntu"/>
                  <a:cs typeface="Ubuntu"/>
                  <a:sym typeface="Ubuntu"/>
                </a:rPr>
                <a:t>Vlak na de worp: </a:t>
              </a:r>
              <a:r>
                <a:rPr lang="nl-NL" sz="2400" dirty="0">
                  <a:solidFill>
                    <a:schemeClr val="dk1"/>
                  </a:solidFill>
                  <a:latin typeface="Ubuntu"/>
                  <a:ea typeface="Ubuntu"/>
                  <a:cs typeface="Ubuntu"/>
                  <a:sym typeface="Ubuntu"/>
                </a:rPr>
                <a:t>zwaarte-energie en kinetische energie</a:t>
              </a:r>
            </a:p>
            <a:p>
              <a:pPr marL="0" lvl="0" indent="0" algn="l" rtl="0">
                <a:spcBef>
                  <a:spcPts val="0"/>
                </a:spcBef>
                <a:spcAft>
                  <a:spcPts val="0"/>
                </a:spcAft>
                <a:buNone/>
              </a:pPr>
              <a:r>
                <a:rPr lang="nl-NL" sz="2400" i="1" dirty="0">
                  <a:solidFill>
                    <a:schemeClr val="dk1"/>
                  </a:solidFill>
                  <a:latin typeface="Ubuntu"/>
                  <a:ea typeface="Ubuntu"/>
                  <a:cs typeface="Ubuntu"/>
                  <a:sym typeface="Ubuntu"/>
                </a:rPr>
                <a:t>Op het hoogste punt:</a:t>
              </a:r>
              <a:r>
                <a:rPr lang="nl-NL" sz="2400" dirty="0">
                  <a:solidFill>
                    <a:schemeClr val="dk1"/>
                  </a:solidFill>
                  <a:latin typeface="Ubuntu"/>
                  <a:ea typeface="Ubuntu"/>
                  <a:cs typeface="Ubuntu"/>
                  <a:sym typeface="Ubuntu"/>
                </a:rPr>
                <a:t> zwaarte-energie</a:t>
              </a:r>
              <a:endParaRPr lang="nl-NL" sz="2400" dirty="0">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056DC775-08F3-D362-DBF8-82D5C19AE426}"/>
              </a:ext>
            </a:extLst>
          </p:cNvPr>
          <p:cNvGrpSpPr/>
          <p:nvPr/>
        </p:nvGrpSpPr>
        <p:grpSpPr>
          <a:xfrm>
            <a:off x="211013" y="4033954"/>
            <a:ext cx="8808296" cy="908646"/>
            <a:chOff x="806911" y="3730897"/>
            <a:chExt cx="8808296" cy="908646"/>
          </a:xfrm>
        </p:grpSpPr>
        <p:grpSp>
          <p:nvGrpSpPr>
            <p:cNvPr id="119" name="Google Shape;119;p15">
              <a:extLst>
                <a:ext uri="{FF2B5EF4-FFF2-40B4-BE49-F238E27FC236}">
                  <a16:creationId xmlns:a16="http://schemas.microsoft.com/office/drawing/2014/main" id="{64D24FDF-F384-6A45-6365-6CBF88EB318C}"/>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4103D11B-E784-30A1-8298-2861F09BF07F}"/>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14B66D15-6F1C-7DAB-50C0-4961E1971184}"/>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A6BD2430-5C5A-35FA-94A3-16298466D148}"/>
                </a:ext>
              </a:extLst>
            </p:cNvPr>
            <p:cNvSpPr/>
            <p:nvPr/>
          </p:nvSpPr>
          <p:spPr>
            <a:xfrm>
              <a:off x="1958100" y="3856597"/>
              <a:ext cx="7657107"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i="1" dirty="0">
                  <a:solidFill>
                    <a:schemeClr val="dk1"/>
                  </a:solidFill>
                  <a:latin typeface="Ubuntu"/>
                  <a:ea typeface="Ubuntu"/>
                  <a:cs typeface="Ubuntu"/>
                  <a:sym typeface="Ubuntu"/>
                </a:rPr>
                <a:t>vlak na de worp: </a:t>
              </a:r>
              <a:r>
                <a:rPr lang="nl-NL" sz="2400" dirty="0">
                  <a:solidFill>
                    <a:schemeClr val="dk1"/>
                  </a:solidFill>
                  <a:latin typeface="Ubuntu"/>
                  <a:ea typeface="Ubuntu"/>
                  <a:cs typeface="Ubuntu"/>
                  <a:sym typeface="Ubuntu"/>
                </a:rPr>
                <a:t>zwaarte-energie en kinetische energie </a:t>
              </a:r>
            </a:p>
            <a:p>
              <a:pPr marL="0" lvl="0" indent="0" algn="l" rtl="0">
                <a:spcBef>
                  <a:spcPts val="0"/>
                </a:spcBef>
                <a:spcAft>
                  <a:spcPts val="0"/>
                </a:spcAft>
                <a:buNone/>
              </a:pPr>
              <a:r>
                <a:rPr lang="nl-NL" sz="2400" i="1" dirty="0">
                  <a:solidFill>
                    <a:schemeClr val="dk1"/>
                  </a:solidFill>
                  <a:latin typeface="Ubuntu"/>
                  <a:ea typeface="Ubuntu"/>
                  <a:cs typeface="Ubuntu"/>
                  <a:sym typeface="Ubuntu"/>
                </a:rPr>
                <a:t>Op het hoogste punt:</a:t>
              </a:r>
              <a:r>
                <a:rPr lang="nl-NL" sz="2400" dirty="0">
                  <a:solidFill>
                    <a:schemeClr val="dk1"/>
                  </a:solidFill>
                  <a:latin typeface="Ubuntu"/>
                  <a:ea typeface="Ubuntu"/>
                  <a:cs typeface="Ubuntu"/>
                  <a:sym typeface="Ubuntu"/>
                </a:rPr>
                <a:t> zwaarte-energie en kinetische energie</a:t>
              </a:r>
              <a:endParaRPr lang="nl-NL" sz="2400" dirty="0">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593110C2-574C-43ED-84BF-C95978DD947A}"/>
              </a:ext>
            </a:extLst>
          </p:cNvPr>
          <p:cNvGrpSpPr/>
          <p:nvPr/>
        </p:nvGrpSpPr>
        <p:grpSpPr>
          <a:xfrm>
            <a:off x="211013" y="5132620"/>
            <a:ext cx="7309588" cy="908646"/>
            <a:chOff x="806911" y="4829563"/>
            <a:chExt cx="7309588" cy="908646"/>
          </a:xfrm>
        </p:grpSpPr>
        <p:grpSp>
          <p:nvGrpSpPr>
            <p:cNvPr id="124" name="Google Shape;124;p15">
              <a:extLst>
                <a:ext uri="{FF2B5EF4-FFF2-40B4-BE49-F238E27FC236}">
                  <a16:creationId xmlns:a16="http://schemas.microsoft.com/office/drawing/2014/main" id="{CC5682EF-6210-87B9-62F6-99E37817982A}"/>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32778F49-C5CF-307E-17CC-4949566A714A}"/>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5D2F5B6C-810D-DE1A-8A0D-0EBF4CF7F8EF}"/>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976D1514-F3E8-097B-85AD-A8EE29D9B0A4}"/>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solidFill>
                    <a:schemeClr val="dk1"/>
                  </a:solidFill>
                  <a:latin typeface="Ubuntu"/>
                  <a:ea typeface="Ubuntu"/>
                  <a:cs typeface="Ubuntu"/>
                  <a:sym typeface="Ubuntu"/>
                </a:rPr>
                <a:t>Je hebt te weinig informatie om deze vraag te kunnen beantwoorden</a:t>
              </a:r>
              <a:endParaRPr lang="nl-NL" sz="2400" dirty="0">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42349765-F1A9-DC7A-9E7E-0F0861D268D9}"/>
              </a:ext>
            </a:extLst>
          </p:cNvPr>
          <p:cNvSpPr txBox="1">
            <a:spLocks noGrp="1"/>
          </p:cNvSpPr>
          <p:nvPr>
            <p:ph type="title"/>
          </p:nvPr>
        </p:nvSpPr>
        <p:spPr>
          <a:xfrm>
            <a:off x="-1" y="154819"/>
            <a:ext cx="9144001" cy="1454463"/>
          </a:xfrm>
          <a:prstGeom prst="rect">
            <a:avLst/>
          </a:prstGeom>
          <a:noFill/>
          <a:ln>
            <a:noFill/>
          </a:ln>
        </p:spPr>
        <p:txBody>
          <a:bodyPr spcFirstLastPara="1" wrap="square" lIns="91425" tIns="45700" rIns="91425" bIns="45700" anchor="t" anchorCtr="0">
            <a:normAutofit/>
          </a:bodyPr>
          <a:lstStyle/>
          <a:p>
            <a:pPr marL="0" marR="0" indent="0" algn="ctr" rtl="0"/>
            <a:r>
              <a:rPr lang="nl-NL" sz="2000" b="0" i="0" dirty="0">
                <a:solidFill>
                  <a:schemeClr val="tx1"/>
                </a:solidFill>
                <a:effectLst/>
                <a:latin typeface="Ubuntu" panose="020B0504030602030204" pitchFamily="34" charset="0"/>
                <a:ea typeface="Ubuntu" panose="020B0504030602030204" pitchFamily="34" charset="0"/>
                <a:cs typeface="Ubuntu" panose="020B0504030602030204" pitchFamily="34" charset="0"/>
              </a:rPr>
              <a:t>Je gooit een tennisbal vanaf een hoogte van 1,70 m schuin omhoog weg met een beginsnelheid van 8,0 m/s. De tennisbal bereikt een hoogste punt. Je mag ervan uitgaan dat de luchtwrijving te verwaarlozen is. Welke energiesoorten heeft de bal aan het begin (vlak na de worp) en op het hoogste punt? </a:t>
            </a:r>
            <a:endParaRPr lang="nl-NL" sz="1400" dirty="0">
              <a:solidFill>
                <a:schemeClr val="tx1"/>
              </a:solidFill>
              <a:effectLst/>
            </a:endParaRPr>
          </a:p>
        </p:txBody>
      </p:sp>
    </p:spTree>
    <p:extLst>
      <p:ext uri="{BB962C8B-B14F-4D97-AF65-F5344CB8AC3E}">
        <p14:creationId xmlns:p14="http://schemas.microsoft.com/office/powerpoint/2010/main" val="115237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0608078-8776-F464-C0C4-27EEB8522DEE}"/>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19A33B56-7601-25EC-31CF-85BCE47CAC01}"/>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4A3C98C7-154C-766D-ED72-367EEC697B4E}"/>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58566A6D-0EC0-184F-3468-B04956694002}"/>
              </a:ext>
            </a:extLst>
          </p:cNvPr>
          <p:cNvGrpSpPr/>
          <p:nvPr/>
        </p:nvGrpSpPr>
        <p:grpSpPr>
          <a:xfrm>
            <a:off x="211015" y="1799302"/>
            <a:ext cx="7188852" cy="908646"/>
            <a:chOff x="806913" y="1496245"/>
            <a:chExt cx="7188852" cy="908646"/>
          </a:xfrm>
        </p:grpSpPr>
        <p:grpSp>
          <p:nvGrpSpPr>
            <p:cNvPr id="109" name="Google Shape;109;p15">
              <a:extLst>
                <a:ext uri="{FF2B5EF4-FFF2-40B4-BE49-F238E27FC236}">
                  <a16:creationId xmlns:a16="http://schemas.microsoft.com/office/drawing/2014/main" id="{351AE06A-FD64-CD72-1200-E808B3923283}"/>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532B0B96-C20E-BD61-A10E-174367D1ED4A}"/>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433859A9-18FD-2846-5835-D4948B9A4AFC}"/>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FEA78EC3-FFE6-B30F-EAC5-3B9DEF45A1A6}"/>
                </a:ext>
              </a:extLst>
            </p:cNvPr>
            <p:cNvSpPr/>
            <p:nvPr/>
          </p:nvSpPr>
          <p:spPr>
            <a:xfrm>
              <a:off x="1958101" y="1655969"/>
              <a:ext cx="6037664"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latin typeface="Ubuntu"/>
                  <a:ea typeface="Ubuntu"/>
                  <a:cs typeface="Ubuntu"/>
                  <a:sym typeface="Ubuntu"/>
                </a:rPr>
                <a:t>Als je de bal recht omhoog gooit</a:t>
              </a:r>
            </a:p>
          </p:txBody>
        </p:sp>
      </p:grpSp>
      <p:grpSp>
        <p:nvGrpSpPr>
          <p:cNvPr id="113" name="Google Shape;113;p15">
            <a:extLst>
              <a:ext uri="{FF2B5EF4-FFF2-40B4-BE49-F238E27FC236}">
                <a16:creationId xmlns:a16="http://schemas.microsoft.com/office/drawing/2014/main" id="{6998660E-D5FC-EFC3-FD7D-F38CB4E61681}"/>
              </a:ext>
            </a:extLst>
          </p:cNvPr>
          <p:cNvGrpSpPr/>
          <p:nvPr/>
        </p:nvGrpSpPr>
        <p:grpSpPr>
          <a:xfrm>
            <a:off x="211014" y="2897968"/>
            <a:ext cx="8721972" cy="908646"/>
            <a:chOff x="806912" y="2594911"/>
            <a:chExt cx="8721972" cy="908646"/>
          </a:xfrm>
        </p:grpSpPr>
        <p:grpSp>
          <p:nvGrpSpPr>
            <p:cNvPr id="114" name="Google Shape;114;p15">
              <a:extLst>
                <a:ext uri="{FF2B5EF4-FFF2-40B4-BE49-F238E27FC236}">
                  <a16:creationId xmlns:a16="http://schemas.microsoft.com/office/drawing/2014/main" id="{1A1E9110-F844-0ECA-D7D3-FA47FA92459E}"/>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65023486-7497-5CC7-6C92-E858A5518D26}"/>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EBCC110D-5263-763B-48AC-D64B56320E52}"/>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32A23D13-2CE3-6D1F-25AC-B305D826653C}"/>
                </a:ext>
              </a:extLst>
            </p:cNvPr>
            <p:cNvSpPr/>
            <p:nvPr/>
          </p:nvSpPr>
          <p:spPr>
            <a:xfrm>
              <a:off x="1958101" y="2711037"/>
              <a:ext cx="7570783"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solidFill>
                    <a:schemeClr val="dk1"/>
                  </a:solidFill>
                  <a:latin typeface="Ubuntu"/>
                  <a:ea typeface="Ubuntu"/>
                  <a:cs typeface="Ubuntu"/>
                  <a:sym typeface="Ubuntu"/>
                </a:rPr>
                <a:t>Als je de bal recht omlaag gooit</a:t>
              </a:r>
              <a:endParaRPr lang="nl-NL" sz="2400" dirty="0">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991DAD52-790D-8C64-6AFF-AE7EE6063761}"/>
              </a:ext>
            </a:extLst>
          </p:cNvPr>
          <p:cNvGrpSpPr/>
          <p:nvPr/>
        </p:nvGrpSpPr>
        <p:grpSpPr>
          <a:xfrm>
            <a:off x="211013" y="4033954"/>
            <a:ext cx="7188854" cy="908646"/>
            <a:chOff x="806911" y="3730897"/>
            <a:chExt cx="7188854" cy="908646"/>
          </a:xfrm>
        </p:grpSpPr>
        <p:grpSp>
          <p:nvGrpSpPr>
            <p:cNvPr id="119" name="Google Shape;119;p15">
              <a:extLst>
                <a:ext uri="{FF2B5EF4-FFF2-40B4-BE49-F238E27FC236}">
                  <a16:creationId xmlns:a16="http://schemas.microsoft.com/office/drawing/2014/main" id="{24186AF8-DE1D-88E4-403A-79532CD73290}"/>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B0768EEE-1B8A-1120-B54F-F114EA66B33D}"/>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B08381BA-3B9D-AF6E-22E8-26A0DA0700C9}"/>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7494366B-9EDC-5DAB-8736-84E18700C428}"/>
                </a:ext>
              </a:extLst>
            </p:cNvPr>
            <p:cNvSpPr/>
            <p:nvPr/>
          </p:nvSpPr>
          <p:spPr>
            <a:xfrm>
              <a:off x="1958100" y="3856597"/>
              <a:ext cx="6037665"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solidFill>
                    <a:schemeClr val="dk1"/>
                  </a:solidFill>
                  <a:latin typeface="Ubuntu"/>
                  <a:ea typeface="Ubuntu"/>
                  <a:cs typeface="Ubuntu"/>
                  <a:sym typeface="Ubuntu"/>
                </a:rPr>
                <a:t>Als je de bal horizontaal gooit</a:t>
              </a:r>
              <a:endParaRPr lang="nl-NL" sz="2400" dirty="0">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0618579D-D141-39A9-4FEF-AC80370C179D}"/>
              </a:ext>
            </a:extLst>
          </p:cNvPr>
          <p:cNvGrpSpPr/>
          <p:nvPr/>
        </p:nvGrpSpPr>
        <p:grpSpPr>
          <a:xfrm>
            <a:off x="211013" y="5132620"/>
            <a:ext cx="7309588" cy="908646"/>
            <a:chOff x="806911" y="4829563"/>
            <a:chExt cx="7309588" cy="908646"/>
          </a:xfrm>
        </p:grpSpPr>
        <p:grpSp>
          <p:nvGrpSpPr>
            <p:cNvPr id="124" name="Google Shape;124;p15">
              <a:extLst>
                <a:ext uri="{FF2B5EF4-FFF2-40B4-BE49-F238E27FC236}">
                  <a16:creationId xmlns:a16="http://schemas.microsoft.com/office/drawing/2014/main" id="{A6FC2A68-6AE9-71A3-ACB9-7ACF036E6F7E}"/>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DCF5F5EC-0D71-1E86-5BE7-1E6DAC4F297B}"/>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188191D6-E2E0-3A56-024C-1C6C886B1494}"/>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51F08385-B7D2-0617-F25B-DE5A755FA188}"/>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NL" sz="2400" dirty="0">
                  <a:solidFill>
                    <a:schemeClr val="dk1"/>
                  </a:solidFill>
                  <a:latin typeface="Ubuntu"/>
                  <a:ea typeface="Ubuntu"/>
                  <a:cs typeface="Ubuntu"/>
                  <a:sym typeface="Ubuntu"/>
                </a:rPr>
                <a:t>Het maakt niet uit</a:t>
              </a:r>
              <a:endParaRPr lang="nl-NL" sz="2400" dirty="0">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DCCE0CC9-D76E-85A1-D4F0-75786A3C46E3}"/>
              </a:ext>
            </a:extLst>
          </p:cNvPr>
          <p:cNvSpPr txBox="1">
            <a:spLocks noGrp="1"/>
          </p:cNvSpPr>
          <p:nvPr>
            <p:ph type="title"/>
          </p:nvPr>
        </p:nvSpPr>
        <p:spPr>
          <a:xfrm>
            <a:off x="-1" y="154819"/>
            <a:ext cx="9144001" cy="1643164"/>
          </a:xfrm>
          <a:prstGeom prst="rect">
            <a:avLst/>
          </a:prstGeom>
          <a:noFill/>
          <a:ln>
            <a:noFill/>
          </a:ln>
        </p:spPr>
        <p:txBody>
          <a:bodyPr spcFirstLastPara="1" wrap="square" lIns="91425" tIns="45700" rIns="91425" bIns="45700" anchor="t" anchorCtr="0">
            <a:normAutofit/>
          </a:bodyPr>
          <a:lstStyle/>
          <a:p>
            <a:pPr marL="0" marR="0" indent="0" algn="ctr" rtl="0"/>
            <a:r>
              <a:rPr lang="nl-NL" sz="2400" b="0" i="0" dirty="0">
                <a:solidFill>
                  <a:schemeClr val="tx1"/>
                </a:solidFill>
                <a:effectLst/>
                <a:latin typeface="Ubuntu" panose="020B0504030602030204" pitchFamily="34" charset="0"/>
                <a:ea typeface="Ubuntu" panose="020B0504030602030204" pitchFamily="34" charset="0"/>
                <a:cs typeface="Ubuntu" panose="020B0504030602030204" pitchFamily="34" charset="0"/>
              </a:rPr>
              <a:t>Je gooit een tennisbal vanaf een hoogte van 1,70 m weg met een beginsnelheid van 8,0 m/s. Je mag ervan uitgaan dat de luchtwrijving te verwaarlozen is. Bij elke worp is de snelheid waarmee de bal de grond raakt het grootst?</a:t>
            </a:r>
            <a:endParaRPr lang="nl-NL" sz="1800" dirty="0">
              <a:solidFill>
                <a:schemeClr val="tx1"/>
              </a:solidFill>
              <a:effectLst/>
            </a:endParaRPr>
          </a:p>
        </p:txBody>
      </p:sp>
    </p:spTree>
    <p:extLst>
      <p:ext uri="{BB962C8B-B14F-4D97-AF65-F5344CB8AC3E}">
        <p14:creationId xmlns:p14="http://schemas.microsoft.com/office/powerpoint/2010/main" val="197709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685183" y="6407433"/>
            <a:ext cx="3458817" cy="253916"/>
          </a:xfrm>
          <a:prstGeom prst="rect">
            <a:avLst/>
          </a:prstGeom>
          <a:noFill/>
        </p:spPr>
        <p:txBody>
          <a:bodyPr wrap="square" rtlCol="0">
            <a:spAutoFit/>
          </a:bodyPr>
          <a:lstStyle/>
          <a:p>
            <a:pPr defTabSz="457200">
              <a:defRPr/>
            </a:pPr>
            <a:r>
              <a:rPr lang="nl-NL" sz="1050" dirty="0">
                <a:solidFill>
                  <a:prstClr val="white"/>
                </a:solidFill>
                <a:latin typeface="Tahoma" panose="020B0604030504040204" pitchFamily="34" charset="0"/>
                <a:ea typeface="Tahoma" panose="020B0604030504040204" pitchFamily="34" charset="0"/>
                <a:cs typeface="Tahoma" panose="020B0604030504040204" pitchFamily="34" charset="0"/>
              </a:rPr>
              <a:t>www.nvon.nl/diagnostischevragen        © 2022 NVON </a:t>
            </a:r>
          </a:p>
        </p:txBody>
      </p:sp>
      <p:sp>
        <p:nvSpPr>
          <p:cNvPr id="2" name="Titel 1"/>
          <p:cNvSpPr>
            <a:spLocks noGrp="1"/>
          </p:cNvSpPr>
          <p:nvPr>
            <p:ph type="title"/>
          </p:nvPr>
        </p:nvSpPr>
        <p:spPr>
          <a:xfrm>
            <a:off x="628650" y="365126"/>
            <a:ext cx="7886700" cy="4097544"/>
          </a:xfrm>
        </p:spPr>
        <p:txBody>
          <a:bodyPr>
            <a:normAutofit/>
          </a:bodyPr>
          <a:lstStyle/>
          <a:p>
            <a:br>
              <a:rPr lang="nl-NL" b="1" dirty="0"/>
            </a:br>
            <a:endParaRPr lang="nl-NL" dirty="0"/>
          </a:p>
        </p:txBody>
      </p:sp>
      <p:sp>
        <p:nvSpPr>
          <p:cNvPr id="28" name="Titel 1"/>
          <p:cNvSpPr txBox="1">
            <a:spLocks/>
          </p:cNvSpPr>
          <p:nvPr/>
        </p:nvSpPr>
        <p:spPr>
          <a:xfrm>
            <a:off x="628650" y="572530"/>
            <a:ext cx="7886700" cy="33633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rgbClr val="000000"/>
                </a:solidFill>
                <a:latin typeface="Calibri" panose="020F0502020204030204" pitchFamily="34" charset="0"/>
                <a:cs typeface="Calibri" panose="020F0502020204030204" pitchFamily="34" charset="0"/>
              </a:rPr>
              <a:t>Deze vragen met toelichting zijn ontwikkeld door de diagnostische vragen werkgroep van de NVON.</a:t>
            </a:r>
          </a:p>
          <a:p>
            <a:endParaRPr lang="nl-NL" dirty="0">
              <a:solidFill>
                <a:srgbClr val="000000"/>
              </a:solidFill>
              <a:latin typeface="Calibri" panose="020F0502020204030204" pitchFamily="34" charset="0"/>
              <a:cs typeface="Calibri" panose="020F0502020204030204" pitchFamily="34" charset="0"/>
            </a:endParaRPr>
          </a:p>
          <a:p>
            <a:r>
              <a:rPr lang="nl-NL" dirty="0">
                <a:solidFill>
                  <a:srgbClr val="000000"/>
                </a:solidFill>
                <a:latin typeface="Calibri" panose="020F0502020204030204" pitchFamily="34" charset="0"/>
                <a:cs typeface="Calibri" panose="020F0502020204030204" pitchFamily="34" charset="0"/>
              </a:rPr>
              <a:t>Heb je feedback, wil je bijdragen, vragen testen of samenwerken? Laat het weten via:</a:t>
            </a:r>
            <a:br>
              <a:rPr lang="nl-NL" dirty="0">
                <a:solidFill>
                  <a:srgbClr val="000000"/>
                </a:solidFill>
                <a:latin typeface="Calibri" panose="020F0502020204030204" pitchFamily="34" charset="0"/>
                <a:cs typeface="Calibri" panose="020F0502020204030204" pitchFamily="34" charset="0"/>
              </a:rPr>
            </a:br>
            <a:r>
              <a:rPr lang="nl-NL" dirty="0">
                <a:solidFill>
                  <a:srgbClr val="000000"/>
                </a:solidFill>
                <a:latin typeface="Calibri" panose="020F0502020204030204" pitchFamily="34" charset="0"/>
                <a:cs typeface="Calibri" panose="020F0502020204030204" pitchFamily="34" charset="0"/>
                <a:hlinkClick r:id="rId3"/>
              </a:rPr>
              <a:t>diagnostischevragen@nvon.nl</a:t>
            </a:r>
            <a:r>
              <a:rPr lang="nl-NL" dirty="0">
                <a:solidFill>
                  <a:srgbClr val="000000"/>
                </a:solidFill>
                <a:latin typeface="Calibri" panose="020F0502020204030204" pitchFamily="34" charset="0"/>
                <a:cs typeface="Calibri" panose="020F0502020204030204" pitchFamily="34" charset="0"/>
              </a:rPr>
              <a:t> </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189" y="4281356"/>
            <a:ext cx="4243622" cy="1295421"/>
          </a:xfrm>
          <a:prstGeom prst="rect">
            <a:avLst/>
          </a:prstGeom>
        </p:spPr>
      </p:pic>
      <p:sp>
        <p:nvSpPr>
          <p:cNvPr id="3" name="Google Shape;256;p23">
            <a:extLst>
              <a:ext uri="{FF2B5EF4-FFF2-40B4-BE49-F238E27FC236}">
                <a16:creationId xmlns:a16="http://schemas.microsoft.com/office/drawing/2014/main" id="{3D284F5F-7F6D-0502-A99B-28EE7AF38E53}"/>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algn="ctr">
              <a:buClr>
                <a:srgbClr val="FFFFFF"/>
              </a:buClr>
              <a:buSzPts val="1800"/>
              <a:buFont typeface="Calibri"/>
              <a:buNone/>
            </a:pPr>
            <a:endParaRPr sz="1800">
              <a:solidFill>
                <a:srgbClr val="3366FF"/>
              </a:solidFill>
              <a:latin typeface="Corbel"/>
              <a:ea typeface="Corbel"/>
              <a:cs typeface="Corbel"/>
              <a:sym typeface="Corbel"/>
            </a:endParaRPr>
          </a:p>
        </p:txBody>
      </p:sp>
      <p:sp>
        <p:nvSpPr>
          <p:cNvPr id="6" name="Google Shape;257;p23">
            <a:extLst>
              <a:ext uri="{FF2B5EF4-FFF2-40B4-BE49-F238E27FC236}">
                <a16:creationId xmlns:a16="http://schemas.microsoft.com/office/drawing/2014/main" id="{7DDAA764-CB52-A160-5C10-76CA2D0967B2}"/>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algn="r">
              <a:buClr>
                <a:srgbClr val="FFFFFF"/>
              </a:buClr>
              <a:buSzPts val="1050"/>
              <a:buFont typeface="Tahoma"/>
              <a:buNone/>
            </a:pPr>
            <a:r>
              <a:rPr lang="en-GB" sz="1050" dirty="0">
                <a:solidFill>
                  <a:srgbClr val="FFFFFF"/>
                </a:solidFill>
                <a:latin typeface="Tahoma"/>
                <a:ea typeface="Tahoma"/>
                <a:cs typeface="Tahoma"/>
                <a:sym typeface="Tahoma"/>
              </a:rPr>
              <a:t>www.diagnostischevragen.nl</a:t>
            </a:r>
            <a:endParaRPr dirty="0"/>
          </a:p>
        </p:txBody>
      </p:sp>
      <p:pic>
        <p:nvPicPr>
          <p:cNvPr id="1028" name="Picture 4" descr="Creative Commons Attribution-ShareAlike 3.0 Unported - Wikidata">
            <a:extLst>
              <a:ext uri="{FF2B5EF4-FFF2-40B4-BE49-F238E27FC236}">
                <a16:creationId xmlns:a16="http://schemas.microsoft.com/office/drawing/2014/main" id="{9F608E1F-C09A-D688-42AC-36E8E1874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88" y="6332184"/>
            <a:ext cx="1148977" cy="40426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24D3733-D346-608B-88D7-B930C3D4B65F}"/>
              </a:ext>
            </a:extLst>
          </p:cNvPr>
          <p:cNvSpPr txBox="1"/>
          <p:nvPr/>
        </p:nvSpPr>
        <p:spPr>
          <a:xfrm>
            <a:off x="2055370" y="5753444"/>
            <a:ext cx="5244390" cy="523220"/>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Op de vragen en toelichting is de </a:t>
            </a:r>
            <a:r>
              <a:rPr lang="nl-NL" dirty="0">
                <a:solidFill>
                  <a:srgbClr val="000000"/>
                </a:solidFill>
                <a:latin typeface="Calibri" panose="020F0502020204030204" pitchFamily="34" charset="0"/>
                <a:cs typeface="Calibri" panose="020F0502020204030204" pitchFamily="34" charset="0"/>
              </a:rPr>
              <a:t>CC BY-SA licentie van toepassing</a:t>
            </a:r>
          </a:p>
          <a:p>
            <a:endParaRPr lang="nl-NL" dirty="0"/>
          </a:p>
        </p:txBody>
      </p:sp>
    </p:spTree>
    <p:extLst>
      <p:ext uri="{BB962C8B-B14F-4D97-AF65-F5344CB8AC3E}">
        <p14:creationId xmlns:p14="http://schemas.microsoft.com/office/powerpoint/2010/main" val="67605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p:cNvGrpSpPr/>
          <p:nvPr/>
        </p:nvGrpSpPr>
        <p:grpSpPr>
          <a:xfrm>
            <a:off x="806913" y="1496245"/>
            <a:ext cx="7309476" cy="908646"/>
            <a:chOff x="806913" y="1496245"/>
            <a:chExt cx="7309476" cy="908646"/>
          </a:xfrm>
        </p:grpSpPr>
        <p:grpSp>
          <p:nvGrpSpPr>
            <p:cNvPr id="109" name="Google Shape;109;p15"/>
            <p:cNvGrpSpPr/>
            <p:nvPr/>
          </p:nvGrpSpPr>
          <p:grpSpPr>
            <a:xfrm>
              <a:off x="806913" y="1496245"/>
              <a:ext cx="908647" cy="908646"/>
              <a:chOff x="947033" y="2362454"/>
              <a:chExt cx="908647" cy="908646"/>
            </a:xfrm>
          </p:grpSpPr>
          <p:sp>
            <p:nvSpPr>
              <p:cNvPr id="110" name="Google Shape;110;p15"/>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sp>
          <p:nvSpPr>
            <p:cNvPr id="112" name="Google Shape;112;p15"/>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Groter, maar minder dan dubbel zo groot</a:t>
              </a:r>
            </a:p>
          </p:txBody>
        </p:sp>
      </p:grpSp>
      <p:grpSp>
        <p:nvGrpSpPr>
          <p:cNvPr id="113" name="Google Shape;113;p15"/>
          <p:cNvGrpSpPr/>
          <p:nvPr/>
        </p:nvGrpSpPr>
        <p:grpSpPr>
          <a:xfrm>
            <a:off x="806912" y="2594911"/>
            <a:ext cx="7309477" cy="908646"/>
            <a:chOff x="806912" y="2594911"/>
            <a:chExt cx="7309477" cy="908646"/>
          </a:xfrm>
        </p:grpSpPr>
        <p:grpSp>
          <p:nvGrpSpPr>
            <p:cNvPr id="114" name="Google Shape;114;p15"/>
            <p:cNvGrpSpPr/>
            <p:nvPr/>
          </p:nvGrpSpPr>
          <p:grpSpPr>
            <a:xfrm>
              <a:off x="806912" y="2594911"/>
              <a:ext cx="908647" cy="908646"/>
              <a:chOff x="4665644" y="2362454"/>
              <a:chExt cx="908647" cy="908646"/>
            </a:xfrm>
          </p:grpSpPr>
          <p:sp>
            <p:nvSpPr>
              <p:cNvPr id="115" name="Google Shape;115;p15"/>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Dubbel zo groot</a:t>
              </a:r>
              <a:endParaRPr lang="nl-NL" sz="2800" b="0" i="0" u="none" strike="noStrike" cap="none" dirty="0">
                <a:solidFill>
                  <a:srgbClr val="000000"/>
                </a:solidFill>
                <a:latin typeface="Ubuntu"/>
                <a:ea typeface="Ubuntu"/>
                <a:cs typeface="Ubuntu"/>
                <a:sym typeface="Ubuntu"/>
              </a:endParaRPr>
            </a:p>
          </p:txBody>
        </p:sp>
      </p:grpSp>
      <p:grpSp>
        <p:nvGrpSpPr>
          <p:cNvPr id="118" name="Google Shape;118;p15"/>
          <p:cNvGrpSpPr/>
          <p:nvPr/>
        </p:nvGrpSpPr>
        <p:grpSpPr>
          <a:xfrm>
            <a:off x="806911" y="3730897"/>
            <a:ext cx="7309478" cy="908646"/>
            <a:chOff x="806911" y="3730897"/>
            <a:chExt cx="7309478" cy="908646"/>
          </a:xfrm>
        </p:grpSpPr>
        <p:grpSp>
          <p:nvGrpSpPr>
            <p:cNvPr id="119" name="Google Shape;119;p15"/>
            <p:cNvGrpSpPr/>
            <p:nvPr/>
          </p:nvGrpSpPr>
          <p:grpSpPr>
            <a:xfrm>
              <a:off x="806911" y="3730897"/>
              <a:ext cx="908647" cy="908646"/>
              <a:chOff x="947033" y="4156948"/>
              <a:chExt cx="908647" cy="908646"/>
            </a:xfrm>
          </p:grpSpPr>
          <p:sp>
            <p:nvSpPr>
              <p:cNvPr id="120" name="Google Shape;120;p15"/>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Meer dan dubbel zo groot</a:t>
              </a:r>
              <a:endParaRPr lang="nl-NL" sz="2800" b="0" i="0" u="none" strike="noStrike" cap="none" dirty="0">
                <a:solidFill>
                  <a:srgbClr val="000000"/>
                </a:solidFill>
                <a:latin typeface="Ubuntu"/>
                <a:ea typeface="Ubuntu"/>
                <a:cs typeface="Ubuntu"/>
                <a:sym typeface="Ubuntu"/>
              </a:endParaRPr>
            </a:p>
          </p:txBody>
        </p:sp>
      </p:grpSp>
      <p:grpSp>
        <p:nvGrpSpPr>
          <p:cNvPr id="123" name="Google Shape;123;p15"/>
          <p:cNvGrpSpPr/>
          <p:nvPr/>
        </p:nvGrpSpPr>
        <p:grpSpPr>
          <a:xfrm>
            <a:off x="806911" y="4829563"/>
            <a:ext cx="7309588" cy="908646"/>
            <a:chOff x="806911" y="4829563"/>
            <a:chExt cx="7309588" cy="908646"/>
          </a:xfrm>
        </p:grpSpPr>
        <p:grpSp>
          <p:nvGrpSpPr>
            <p:cNvPr id="124" name="Google Shape;124;p15"/>
            <p:cNvGrpSpPr/>
            <p:nvPr/>
          </p:nvGrpSpPr>
          <p:grpSpPr>
            <a:xfrm>
              <a:off x="806911" y="4829563"/>
              <a:ext cx="908647" cy="908646"/>
              <a:chOff x="4665644" y="4148177"/>
              <a:chExt cx="908647" cy="908646"/>
            </a:xfrm>
          </p:grpSpPr>
          <p:sp>
            <p:nvSpPr>
              <p:cNvPr id="125" name="Google Shape;125;p15"/>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Afhankelijk van andere factoren die hier niet genoemd zijn.</a:t>
              </a:r>
              <a:endParaRPr lang="nl-NL" sz="2800" b="0" i="0" u="none" strike="noStrike" cap="none" dirty="0">
                <a:solidFill>
                  <a:srgbClr val="000000"/>
                </a:solidFill>
                <a:latin typeface="Ubuntu"/>
                <a:ea typeface="Ubuntu"/>
                <a:cs typeface="Ubuntu"/>
                <a:sym typeface="Ubuntu"/>
              </a:endParaRPr>
            </a:p>
          </p:txBody>
        </p:sp>
      </p:grpSp>
      <p:sp>
        <p:nvSpPr>
          <p:cNvPr id="128" name="Google Shape;128;p15"/>
          <p:cNvSpPr txBox="1">
            <a:spLocks noGrp="1"/>
          </p:cNvSpPr>
          <p:nvPr>
            <p:ph type="title"/>
          </p:nvPr>
        </p:nvSpPr>
        <p:spPr>
          <a:xfrm>
            <a:off x="0" y="396260"/>
            <a:ext cx="9232900" cy="184890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000"/>
              <a:buFont typeface="Arial"/>
              <a:buNone/>
            </a:pPr>
            <a:r>
              <a:rPr lang="nl-NL" sz="2600" b="0" i="0" u="none" strike="noStrike" cap="none" dirty="0">
                <a:solidFill>
                  <a:schemeClr val="tx1"/>
                </a:solidFill>
                <a:latin typeface="Ubuntu"/>
                <a:ea typeface="Ubuntu"/>
                <a:cs typeface="Ubuntu"/>
                <a:sym typeface="Ubuntu"/>
              </a:rPr>
              <a:t>Als door het vergroten van de snelheid de kinetische energie verdubbelt, dan is de snelheid…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3DF39F8-BF40-6B90-15A4-A7AF8267F3A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AD57D81-86A1-9CBB-8AF7-AC6BE35F981A}"/>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DE55CC82-D527-8309-EBF1-01BB1E9C2531}"/>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6B1D5635-D91A-5121-B64D-A78880C77822}"/>
              </a:ext>
            </a:extLst>
          </p:cNvPr>
          <p:cNvGrpSpPr/>
          <p:nvPr/>
        </p:nvGrpSpPr>
        <p:grpSpPr>
          <a:xfrm>
            <a:off x="211015" y="1799302"/>
            <a:ext cx="4768708" cy="908646"/>
            <a:chOff x="806913" y="1496245"/>
            <a:chExt cx="4768708" cy="908646"/>
          </a:xfrm>
        </p:grpSpPr>
        <p:grpSp>
          <p:nvGrpSpPr>
            <p:cNvPr id="109" name="Google Shape;109;p15">
              <a:extLst>
                <a:ext uri="{FF2B5EF4-FFF2-40B4-BE49-F238E27FC236}">
                  <a16:creationId xmlns:a16="http://schemas.microsoft.com/office/drawing/2014/main" id="{103BAB5C-9C11-5351-E111-70A02AFB255D}"/>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1E7EF1CD-9640-1C61-0F0A-74758B0335F1}"/>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1C1735B0-0CF0-B141-3005-CEF2CF8E361E}"/>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F3936852-A1AC-9C04-10EC-DCF7188610C3}"/>
                </a:ext>
              </a:extLst>
            </p:cNvPr>
            <p:cNvSpPr/>
            <p:nvPr/>
          </p:nvSpPr>
          <p:spPr>
            <a:xfrm>
              <a:off x="1958101" y="1655969"/>
              <a:ext cx="3617520"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Het aanspannen van de boog</a:t>
              </a:r>
              <a:endParaRPr lang="nl-NL" sz="2800" b="0" i="0" u="none" strike="noStrike" cap="none" dirty="0">
                <a:solidFill>
                  <a:srgbClr val="000000"/>
                </a:solidFill>
                <a:latin typeface="Ubuntu"/>
                <a:ea typeface="Ubuntu"/>
                <a:cs typeface="Ubuntu"/>
                <a:sym typeface="Ubuntu"/>
              </a:endParaRPr>
            </a:p>
          </p:txBody>
        </p:sp>
      </p:grpSp>
      <p:grpSp>
        <p:nvGrpSpPr>
          <p:cNvPr id="113" name="Google Shape;113;p15">
            <a:extLst>
              <a:ext uri="{FF2B5EF4-FFF2-40B4-BE49-F238E27FC236}">
                <a16:creationId xmlns:a16="http://schemas.microsoft.com/office/drawing/2014/main" id="{70C7F0C4-BC4C-C0A3-F88F-06B5A447F7FA}"/>
              </a:ext>
            </a:extLst>
          </p:cNvPr>
          <p:cNvGrpSpPr/>
          <p:nvPr/>
        </p:nvGrpSpPr>
        <p:grpSpPr>
          <a:xfrm>
            <a:off x="211014" y="2897968"/>
            <a:ext cx="8721972" cy="908646"/>
            <a:chOff x="806912" y="2594911"/>
            <a:chExt cx="8721972" cy="908646"/>
          </a:xfrm>
        </p:grpSpPr>
        <p:grpSp>
          <p:nvGrpSpPr>
            <p:cNvPr id="114" name="Google Shape;114;p15">
              <a:extLst>
                <a:ext uri="{FF2B5EF4-FFF2-40B4-BE49-F238E27FC236}">
                  <a16:creationId xmlns:a16="http://schemas.microsoft.com/office/drawing/2014/main" id="{6E48FFE5-E2DE-C115-624C-A768B7103065}"/>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06BC114C-5A78-C397-0457-A75AC7C1E589}"/>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D335536F-21A5-A5C8-8453-73359966AC75}"/>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15B1BB27-212C-6CAD-6ACB-EC34CDC1A6F6}"/>
                </a:ext>
              </a:extLst>
            </p:cNvPr>
            <p:cNvSpPr/>
            <p:nvPr/>
          </p:nvSpPr>
          <p:spPr>
            <a:xfrm>
              <a:off x="1958101" y="2711037"/>
              <a:ext cx="7570783"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Het oppakken en in de boog leggen van de pijl</a:t>
              </a:r>
            </a:p>
          </p:txBody>
        </p:sp>
      </p:grpSp>
      <p:grpSp>
        <p:nvGrpSpPr>
          <p:cNvPr id="118" name="Google Shape;118;p15">
            <a:extLst>
              <a:ext uri="{FF2B5EF4-FFF2-40B4-BE49-F238E27FC236}">
                <a16:creationId xmlns:a16="http://schemas.microsoft.com/office/drawing/2014/main" id="{E19B437C-741B-345D-4311-4C7F6017CA9E}"/>
              </a:ext>
            </a:extLst>
          </p:cNvPr>
          <p:cNvGrpSpPr/>
          <p:nvPr/>
        </p:nvGrpSpPr>
        <p:grpSpPr>
          <a:xfrm>
            <a:off x="211013" y="4033954"/>
            <a:ext cx="7188854" cy="908646"/>
            <a:chOff x="806911" y="3730897"/>
            <a:chExt cx="7188854" cy="908646"/>
          </a:xfrm>
        </p:grpSpPr>
        <p:grpSp>
          <p:nvGrpSpPr>
            <p:cNvPr id="119" name="Google Shape;119;p15">
              <a:extLst>
                <a:ext uri="{FF2B5EF4-FFF2-40B4-BE49-F238E27FC236}">
                  <a16:creationId xmlns:a16="http://schemas.microsoft.com/office/drawing/2014/main" id="{E2575E82-60A9-E3FB-C649-14D61611E3F1}"/>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4CE7125E-1BB3-3146-9FEB-AF9799ECED55}"/>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407FA427-1E97-AAF1-E005-44F0C3E1AE1F}"/>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109A5154-532D-1624-0FA7-A35BBF889123}"/>
                </a:ext>
              </a:extLst>
            </p:cNvPr>
            <p:cNvSpPr/>
            <p:nvPr/>
          </p:nvSpPr>
          <p:spPr>
            <a:xfrm>
              <a:off x="1958100" y="3856597"/>
              <a:ext cx="6037665"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lancering van de pijl (ontspannen van de boog)</a:t>
              </a:r>
              <a:endParaRPr lang="nl-NL" sz="2800" b="0" i="0" u="none" strike="noStrike" cap="none" dirty="0">
                <a:solidFill>
                  <a:srgbClr val="000000"/>
                </a:solidFill>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67E6F0DC-8B1B-5261-7FF9-D74685DF03CE}"/>
              </a:ext>
            </a:extLst>
          </p:cNvPr>
          <p:cNvGrpSpPr/>
          <p:nvPr/>
        </p:nvGrpSpPr>
        <p:grpSpPr>
          <a:xfrm>
            <a:off x="211013" y="5132620"/>
            <a:ext cx="7309588" cy="908646"/>
            <a:chOff x="806911" y="4829563"/>
            <a:chExt cx="7309588" cy="908646"/>
          </a:xfrm>
        </p:grpSpPr>
        <p:grpSp>
          <p:nvGrpSpPr>
            <p:cNvPr id="124" name="Google Shape;124;p15">
              <a:extLst>
                <a:ext uri="{FF2B5EF4-FFF2-40B4-BE49-F238E27FC236}">
                  <a16:creationId xmlns:a16="http://schemas.microsoft.com/office/drawing/2014/main" id="{312B1105-645D-BCB4-B035-8B9E6E9122B9}"/>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26137F53-96CA-9951-AD5B-8DC95D47B8F8}"/>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C33277F9-26AD-F8B4-7D9C-01470DE44505}"/>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088FC6E9-FB30-DA97-F18B-2EAB2E78600D}"/>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beweging van de pijl na het loskomen van de boog</a:t>
              </a:r>
              <a:endParaRPr lang="nl-NL" sz="2800" b="0" i="0" u="none" strike="noStrike" cap="none"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042EB96A-686E-9FC1-B53B-3D754E73EE0F}"/>
              </a:ext>
            </a:extLst>
          </p:cNvPr>
          <p:cNvSpPr txBox="1">
            <a:spLocks noGrp="1"/>
          </p:cNvSpPr>
          <p:nvPr>
            <p:ph type="title"/>
          </p:nvPr>
        </p:nvSpPr>
        <p:spPr>
          <a:xfrm>
            <a:off x="-1" y="154818"/>
            <a:ext cx="9232900" cy="184890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000"/>
              <a:buFont typeface="Arial"/>
              <a:buNone/>
            </a:pPr>
            <a:r>
              <a:rPr lang="nl-NL" sz="2800" b="0" i="0" u="none" strike="noStrike" cap="none" dirty="0">
                <a:solidFill>
                  <a:schemeClr val="tx1"/>
                </a:solidFill>
                <a:latin typeface="Ubuntu"/>
                <a:ea typeface="Ubuntu"/>
                <a:cs typeface="Ubuntu"/>
                <a:sym typeface="Ubuntu"/>
              </a:rPr>
              <a:t>Maurits schiet een pijl met een boog. Bij welk proces past dit energiestroomschema?</a:t>
            </a:r>
          </a:p>
        </p:txBody>
      </p:sp>
      <p:pic>
        <p:nvPicPr>
          <p:cNvPr id="2" name="Google Shape;6619;p247">
            <a:extLst>
              <a:ext uri="{FF2B5EF4-FFF2-40B4-BE49-F238E27FC236}">
                <a16:creationId xmlns:a16="http://schemas.microsoft.com/office/drawing/2014/main" id="{936B34A1-702D-7984-FC7F-B4611A28854B}"/>
              </a:ext>
            </a:extLst>
          </p:cNvPr>
          <p:cNvPicPr preferRelativeResize="0"/>
          <p:nvPr/>
        </p:nvPicPr>
        <p:blipFill rotWithShape="1">
          <a:blip r:embed="rId3">
            <a:alphaModFix/>
          </a:blip>
          <a:srcRect/>
          <a:stretch/>
        </p:blipFill>
        <p:spPr>
          <a:xfrm>
            <a:off x="4783016" y="1264046"/>
            <a:ext cx="4149970" cy="1628083"/>
          </a:xfrm>
          <a:prstGeom prst="rect">
            <a:avLst/>
          </a:prstGeom>
          <a:noFill/>
          <a:ln w="1905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148498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F8BF5C3-9600-A7DD-DEC6-47F37A663E1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009C47A5-6208-97E2-F490-B907E496FEA5}"/>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DD4039A6-526B-85C5-9E2F-A70AE3458409}"/>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E9C38BFB-F970-32D7-51CF-3030823734E5}"/>
              </a:ext>
            </a:extLst>
          </p:cNvPr>
          <p:cNvGrpSpPr/>
          <p:nvPr/>
        </p:nvGrpSpPr>
        <p:grpSpPr>
          <a:xfrm>
            <a:off x="806913" y="1699441"/>
            <a:ext cx="7309476" cy="908646"/>
            <a:chOff x="806913" y="1496245"/>
            <a:chExt cx="7309476" cy="908646"/>
          </a:xfrm>
        </p:grpSpPr>
        <p:grpSp>
          <p:nvGrpSpPr>
            <p:cNvPr id="109" name="Google Shape;109;p15">
              <a:extLst>
                <a:ext uri="{FF2B5EF4-FFF2-40B4-BE49-F238E27FC236}">
                  <a16:creationId xmlns:a16="http://schemas.microsoft.com/office/drawing/2014/main" id="{C4E3EE79-3271-5533-A56D-5ABA212C4ADC}"/>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45280C06-E99B-10C5-8517-63D2CB1BF247}"/>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5693CDBF-63EC-C115-EB09-79872E4DA780}"/>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E0D9F3DD-3E04-D518-137D-5F397E1BB6BF}"/>
                </a:ext>
              </a:extLst>
            </p:cNvPr>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Het oppakken en in de boog leggen van de pijl</a:t>
              </a:r>
            </a:p>
          </p:txBody>
        </p:sp>
      </p:grpSp>
      <p:grpSp>
        <p:nvGrpSpPr>
          <p:cNvPr id="113" name="Google Shape;113;p15">
            <a:extLst>
              <a:ext uri="{FF2B5EF4-FFF2-40B4-BE49-F238E27FC236}">
                <a16:creationId xmlns:a16="http://schemas.microsoft.com/office/drawing/2014/main" id="{DDA5B3A0-61DE-11C8-652F-2F54CA8B213C}"/>
              </a:ext>
            </a:extLst>
          </p:cNvPr>
          <p:cNvGrpSpPr/>
          <p:nvPr/>
        </p:nvGrpSpPr>
        <p:grpSpPr>
          <a:xfrm>
            <a:off x="806912" y="2798107"/>
            <a:ext cx="7309477" cy="908646"/>
            <a:chOff x="806912" y="2594911"/>
            <a:chExt cx="7309477" cy="908646"/>
          </a:xfrm>
        </p:grpSpPr>
        <p:grpSp>
          <p:nvGrpSpPr>
            <p:cNvPr id="114" name="Google Shape;114;p15">
              <a:extLst>
                <a:ext uri="{FF2B5EF4-FFF2-40B4-BE49-F238E27FC236}">
                  <a16:creationId xmlns:a16="http://schemas.microsoft.com/office/drawing/2014/main" id="{F1736799-5FBC-49EF-1D6E-B160CC5E24EC}"/>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7E37DCE3-D448-DAE8-D76E-68F56E59A0A0}"/>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D9D1278F-D624-66B8-1B85-42F9EF979F3A}"/>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D9E07C30-FF1A-4F21-5DF7-8043DC2B216B}"/>
                </a:ext>
              </a:extLst>
            </p:cNvPr>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Het aanspannen van de boog</a:t>
              </a:r>
              <a:endParaRPr lang="nl-NL" sz="2800" b="0" i="0" u="none" strike="noStrike" cap="none" dirty="0">
                <a:solidFill>
                  <a:srgbClr val="000000"/>
                </a:solidFill>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CA8A2FD1-06A8-EBDB-2EA4-2F50C72E4FFD}"/>
              </a:ext>
            </a:extLst>
          </p:cNvPr>
          <p:cNvGrpSpPr/>
          <p:nvPr/>
        </p:nvGrpSpPr>
        <p:grpSpPr>
          <a:xfrm>
            <a:off x="806911" y="3934093"/>
            <a:ext cx="7309478" cy="908646"/>
            <a:chOff x="806911" y="3730897"/>
            <a:chExt cx="7309478" cy="908646"/>
          </a:xfrm>
        </p:grpSpPr>
        <p:grpSp>
          <p:nvGrpSpPr>
            <p:cNvPr id="119" name="Google Shape;119;p15">
              <a:extLst>
                <a:ext uri="{FF2B5EF4-FFF2-40B4-BE49-F238E27FC236}">
                  <a16:creationId xmlns:a16="http://schemas.microsoft.com/office/drawing/2014/main" id="{313D0A09-AECD-DD3A-15F4-36872370BC5E}"/>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4B851409-E291-3C96-5CDB-84C22AB2FBCC}"/>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EAF3CCCB-A44B-5639-D341-A14311CF3FF5}"/>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0C38CCFE-8D66-910A-323E-8E424D40986F}"/>
                </a:ext>
              </a:extLst>
            </p:cNvPr>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lancering van de pijl (ontspannen van de boog)</a:t>
              </a:r>
              <a:endParaRPr lang="nl-NL" sz="2800" b="0" i="0" u="none" strike="noStrike" cap="none" dirty="0">
                <a:solidFill>
                  <a:srgbClr val="000000"/>
                </a:solidFill>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75749F5D-577C-82FD-3C02-A791DB13E422}"/>
              </a:ext>
            </a:extLst>
          </p:cNvPr>
          <p:cNvGrpSpPr/>
          <p:nvPr/>
        </p:nvGrpSpPr>
        <p:grpSpPr>
          <a:xfrm>
            <a:off x="806911" y="5032759"/>
            <a:ext cx="7309588" cy="908646"/>
            <a:chOff x="806911" y="4829563"/>
            <a:chExt cx="7309588" cy="908646"/>
          </a:xfrm>
        </p:grpSpPr>
        <p:grpSp>
          <p:nvGrpSpPr>
            <p:cNvPr id="124" name="Google Shape;124;p15">
              <a:extLst>
                <a:ext uri="{FF2B5EF4-FFF2-40B4-BE49-F238E27FC236}">
                  <a16:creationId xmlns:a16="http://schemas.microsoft.com/office/drawing/2014/main" id="{21ED5009-2501-AFB5-5529-0B54476B3B77}"/>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3D4CFEC4-8C21-5086-79D0-72AB3146F73E}"/>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3AAC5B22-0C4B-8E7E-4984-94BF3F4AFAFE}"/>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A50CD5EE-F96A-7AF1-60DD-5C3214496FCF}"/>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beweging van de pijl na het loskomen van de boog</a:t>
              </a:r>
              <a:endParaRPr lang="nl-NL" sz="2800" b="0" i="0" u="none" strike="noStrike" cap="none"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45FACB98-09CF-F841-2FE0-12246E3015AB}"/>
              </a:ext>
            </a:extLst>
          </p:cNvPr>
          <p:cNvSpPr txBox="1">
            <a:spLocks noGrp="1"/>
          </p:cNvSpPr>
          <p:nvPr>
            <p:ph type="title"/>
          </p:nvPr>
        </p:nvSpPr>
        <p:spPr>
          <a:xfrm>
            <a:off x="61058" y="113006"/>
            <a:ext cx="8932986" cy="184890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000"/>
              <a:buFont typeface="Arial"/>
              <a:buNone/>
            </a:pPr>
            <a:r>
              <a:rPr lang="nl-NL" sz="2800" b="0" i="0" u="none" strike="noStrike" cap="none" dirty="0">
                <a:solidFill>
                  <a:schemeClr val="tx1"/>
                </a:solidFill>
                <a:latin typeface="Ubuntu"/>
                <a:ea typeface="Ubuntu"/>
                <a:cs typeface="Ubuntu"/>
                <a:sym typeface="Ubuntu"/>
              </a:rPr>
              <a:t>Maurits schiet een pijl met een boog horizontaal weg. In welke proces wordt veerenergie omgezet in een andere vorm van energie?</a:t>
            </a:r>
          </a:p>
        </p:txBody>
      </p:sp>
    </p:spTree>
    <p:extLst>
      <p:ext uri="{BB962C8B-B14F-4D97-AF65-F5344CB8AC3E}">
        <p14:creationId xmlns:p14="http://schemas.microsoft.com/office/powerpoint/2010/main" val="60718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B71ADCD-4E59-3923-D29F-02AFC0553F9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8A53218-5557-E923-29DF-0522AE69B953}"/>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8D8817D5-E3C8-43F4-6084-CB97B7220A39}"/>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76512AF3-3AC4-2315-A07C-B9761080BEAD}"/>
              </a:ext>
            </a:extLst>
          </p:cNvPr>
          <p:cNvGrpSpPr/>
          <p:nvPr/>
        </p:nvGrpSpPr>
        <p:grpSpPr>
          <a:xfrm>
            <a:off x="806913" y="1699441"/>
            <a:ext cx="7309476" cy="908646"/>
            <a:chOff x="806913" y="1496245"/>
            <a:chExt cx="7309476" cy="908646"/>
          </a:xfrm>
        </p:grpSpPr>
        <p:grpSp>
          <p:nvGrpSpPr>
            <p:cNvPr id="109" name="Google Shape;109;p15">
              <a:extLst>
                <a:ext uri="{FF2B5EF4-FFF2-40B4-BE49-F238E27FC236}">
                  <a16:creationId xmlns:a16="http://schemas.microsoft.com/office/drawing/2014/main" id="{D5DD5ED3-C9BC-A218-4864-72E2CA184E87}"/>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B4AC520F-A11B-D7AC-0C27-77E4360009B6}"/>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08168994-ADA1-0F00-1CC6-BC473D32111C}"/>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8E98DD8B-5DF5-9983-CF23-6D64E9AAAE7F}"/>
                </a:ext>
              </a:extLst>
            </p:cNvPr>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het oppakken en in de boog leggen van de pijl</a:t>
              </a:r>
            </a:p>
          </p:txBody>
        </p:sp>
      </p:grpSp>
      <p:grpSp>
        <p:nvGrpSpPr>
          <p:cNvPr id="113" name="Google Shape;113;p15">
            <a:extLst>
              <a:ext uri="{FF2B5EF4-FFF2-40B4-BE49-F238E27FC236}">
                <a16:creationId xmlns:a16="http://schemas.microsoft.com/office/drawing/2014/main" id="{403AE9EE-D3A1-1983-0559-9D0E2BAA5243}"/>
              </a:ext>
            </a:extLst>
          </p:cNvPr>
          <p:cNvGrpSpPr/>
          <p:nvPr/>
        </p:nvGrpSpPr>
        <p:grpSpPr>
          <a:xfrm>
            <a:off x="806912" y="2798107"/>
            <a:ext cx="7309477" cy="908646"/>
            <a:chOff x="806912" y="2594911"/>
            <a:chExt cx="7309477" cy="908646"/>
          </a:xfrm>
        </p:grpSpPr>
        <p:grpSp>
          <p:nvGrpSpPr>
            <p:cNvPr id="114" name="Google Shape;114;p15">
              <a:extLst>
                <a:ext uri="{FF2B5EF4-FFF2-40B4-BE49-F238E27FC236}">
                  <a16:creationId xmlns:a16="http://schemas.microsoft.com/office/drawing/2014/main" id="{22328AD0-088F-F6CE-0930-3EC64313556F}"/>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61A12914-7624-0DD3-F11C-0CFBBC33F0FE}"/>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7FB77F95-7147-0601-A261-F57EA1E591A2}"/>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EDB0D2A8-4FE4-81F2-AD54-4429CE0D2DAC}"/>
                </a:ext>
              </a:extLst>
            </p:cNvPr>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het aanspannen van de boog</a:t>
              </a:r>
              <a:endParaRPr lang="nl-NL" sz="2800" b="0" i="0" u="none" strike="noStrike" cap="none" dirty="0">
                <a:solidFill>
                  <a:srgbClr val="000000"/>
                </a:solidFill>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FEB3E577-5E4E-27A2-0F89-921DC87C75FF}"/>
              </a:ext>
            </a:extLst>
          </p:cNvPr>
          <p:cNvGrpSpPr/>
          <p:nvPr/>
        </p:nvGrpSpPr>
        <p:grpSpPr>
          <a:xfrm>
            <a:off x="806911" y="3934093"/>
            <a:ext cx="7309478" cy="908646"/>
            <a:chOff x="806911" y="3730897"/>
            <a:chExt cx="7309478" cy="908646"/>
          </a:xfrm>
        </p:grpSpPr>
        <p:grpSp>
          <p:nvGrpSpPr>
            <p:cNvPr id="119" name="Google Shape;119;p15">
              <a:extLst>
                <a:ext uri="{FF2B5EF4-FFF2-40B4-BE49-F238E27FC236}">
                  <a16:creationId xmlns:a16="http://schemas.microsoft.com/office/drawing/2014/main" id="{47A80AFA-EEDE-0C10-23C6-4874DBF0B233}"/>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BF2BD070-2BB4-79DB-A72B-C9FB2C3EC436}"/>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4093F92E-581D-A0A5-3951-C79442ADE4D5}"/>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2B808002-6429-F852-2D5E-3482AB82BA6D}"/>
                </a:ext>
              </a:extLst>
            </p:cNvPr>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lancering van de pijl (ontspannen van de boog)</a:t>
              </a:r>
              <a:endParaRPr lang="nl-NL" sz="2800" b="0" i="0" u="none" strike="noStrike" cap="none" dirty="0">
                <a:solidFill>
                  <a:srgbClr val="000000"/>
                </a:solidFill>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F6FCE632-8A13-6B02-78FB-91698A743C0B}"/>
              </a:ext>
            </a:extLst>
          </p:cNvPr>
          <p:cNvGrpSpPr/>
          <p:nvPr/>
        </p:nvGrpSpPr>
        <p:grpSpPr>
          <a:xfrm>
            <a:off x="806911" y="5032759"/>
            <a:ext cx="7309588" cy="908646"/>
            <a:chOff x="806911" y="4829563"/>
            <a:chExt cx="7309588" cy="908646"/>
          </a:xfrm>
        </p:grpSpPr>
        <p:grpSp>
          <p:nvGrpSpPr>
            <p:cNvPr id="124" name="Google Shape;124;p15">
              <a:extLst>
                <a:ext uri="{FF2B5EF4-FFF2-40B4-BE49-F238E27FC236}">
                  <a16:creationId xmlns:a16="http://schemas.microsoft.com/office/drawing/2014/main" id="{9BFB6218-6F53-3CBB-B01B-89DF104403F3}"/>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84B23510-397F-3775-854D-F452E516A914}"/>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78EE226A-63DB-90E0-6CE2-8409C23823C4}"/>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44D79743-1261-EAAB-DC4B-D7739712C5FA}"/>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beweging van de pijl na het loskomen van de boog</a:t>
              </a:r>
              <a:endParaRPr lang="nl-NL" sz="2800" b="0" i="0" u="none" strike="noStrike" cap="none"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13215493-D32D-1505-DD33-4B06A595511A}"/>
              </a:ext>
            </a:extLst>
          </p:cNvPr>
          <p:cNvSpPr txBox="1">
            <a:spLocks noGrp="1"/>
          </p:cNvSpPr>
          <p:nvPr>
            <p:ph type="title"/>
          </p:nvPr>
        </p:nvSpPr>
        <p:spPr>
          <a:xfrm>
            <a:off x="61058" y="113006"/>
            <a:ext cx="8932986" cy="184890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000"/>
              <a:buFont typeface="Arial"/>
              <a:buNone/>
            </a:pPr>
            <a:r>
              <a:rPr lang="nl-NL" sz="2800" b="0" i="0" u="none" strike="noStrike" cap="none" dirty="0">
                <a:solidFill>
                  <a:schemeClr val="tx1"/>
                </a:solidFill>
                <a:latin typeface="Ubuntu"/>
                <a:ea typeface="Ubuntu"/>
                <a:cs typeface="Ubuntu"/>
                <a:sym typeface="Ubuntu"/>
              </a:rPr>
              <a:t>Maurits schiet een pijl met een boog horizontaal weg. Tijdens welk proces levert de veerkracht negatieve arbeid?</a:t>
            </a:r>
          </a:p>
        </p:txBody>
      </p:sp>
    </p:spTree>
    <p:extLst>
      <p:ext uri="{BB962C8B-B14F-4D97-AF65-F5344CB8AC3E}">
        <p14:creationId xmlns:p14="http://schemas.microsoft.com/office/powerpoint/2010/main" val="105103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70F39E3-1E87-89F5-DB3B-8EA834B96585}"/>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A2139839-C56A-9E7A-05A4-6C341DBDAAB9}"/>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26C08F7E-EA28-B1D7-312B-7A44BD36FD9D}"/>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2A0EF6B9-34E6-88B8-CF4A-28D28A4D37F1}"/>
              </a:ext>
            </a:extLst>
          </p:cNvPr>
          <p:cNvGrpSpPr/>
          <p:nvPr/>
        </p:nvGrpSpPr>
        <p:grpSpPr>
          <a:xfrm>
            <a:off x="806913" y="1699441"/>
            <a:ext cx="7309476" cy="908646"/>
            <a:chOff x="806913" y="1496245"/>
            <a:chExt cx="7309476" cy="908646"/>
          </a:xfrm>
        </p:grpSpPr>
        <p:grpSp>
          <p:nvGrpSpPr>
            <p:cNvPr id="109" name="Google Shape;109;p15">
              <a:extLst>
                <a:ext uri="{FF2B5EF4-FFF2-40B4-BE49-F238E27FC236}">
                  <a16:creationId xmlns:a16="http://schemas.microsoft.com/office/drawing/2014/main" id="{39AA643C-FC96-7F4D-5C8C-9BE8B8621EE5}"/>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3B58A6FA-88CA-AC50-66EF-E0DAAF6B405E}"/>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D1DDE106-8F5C-7A2C-D75A-8E0949573F54}"/>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08C4E784-A139-222D-C23E-DADC7E099732}"/>
                </a:ext>
              </a:extLst>
            </p:cNvPr>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het oppakken en in de boog leggen van de pijl</a:t>
              </a:r>
            </a:p>
          </p:txBody>
        </p:sp>
      </p:grpSp>
      <p:grpSp>
        <p:nvGrpSpPr>
          <p:cNvPr id="113" name="Google Shape;113;p15">
            <a:extLst>
              <a:ext uri="{FF2B5EF4-FFF2-40B4-BE49-F238E27FC236}">
                <a16:creationId xmlns:a16="http://schemas.microsoft.com/office/drawing/2014/main" id="{93F7B41E-40EF-8017-2217-5BFFEED59EE1}"/>
              </a:ext>
            </a:extLst>
          </p:cNvPr>
          <p:cNvGrpSpPr/>
          <p:nvPr/>
        </p:nvGrpSpPr>
        <p:grpSpPr>
          <a:xfrm>
            <a:off x="806912" y="2798107"/>
            <a:ext cx="7309477" cy="908646"/>
            <a:chOff x="806912" y="2594911"/>
            <a:chExt cx="7309477" cy="908646"/>
          </a:xfrm>
        </p:grpSpPr>
        <p:grpSp>
          <p:nvGrpSpPr>
            <p:cNvPr id="114" name="Google Shape;114;p15">
              <a:extLst>
                <a:ext uri="{FF2B5EF4-FFF2-40B4-BE49-F238E27FC236}">
                  <a16:creationId xmlns:a16="http://schemas.microsoft.com/office/drawing/2014/main" id="{9151C31E-5802-50BF-BABD-BFA7F19084C2}"/>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BFF89CA3-6B2E-CF29-A059-FB70533D9EB5}"/>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E1D24DF9-FDF6-74C9-046E-376AFB4DFBC7}"/>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E88F140E-6877-F39E-F886-67A74C438E6E}"/>
                </a:ext>
              </a:extLst>
            </p:cNvPr>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het aanspannen van de boog</a:t>
              </a:r>
              <a:endParaRPr lang="nl-NL" sz="2800" b="0" i="0" u="none" strike="noStrike" cap="none" dirty="0">
                <a:solidFill>
                  <a:srgbClr val="000000"/>
                </a:solidFill>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BD77E723-4871-FABD-9F47-E0A883F8DA23}"/>
              </a:ext>
            </a:extLst>
          </p:cNvPr>
          <p:cNvGrpSpPr/>
          <p:nvPr/>
        </p:nvGrpSpPr>
        <p:grpSpPr>
          <a:xfrm>
            <a:off x="806911" y="3934093"/>
            <a:ext cx="7309478" cy="908646"/>
            <a:chOff x="806911" y="3730897"/>
            <a:chExt cx="7309478" cy="908646"/>
          </a:xfrm>
        </p:grpSpPr>
        <p:grpSp>
          <p:nvGrpSpPr>
            <p:cNvPr id="119" name="Google Shape;119;p15">
              <a:extLst>
                <a:ext uri="{FF2B5EF4-FFF2-40B4-BE49-F238E27FC236}">
                  <a16:creationId xmlns:a16="http://schemas.microsoft.com/office/drawing/2014/main" id="{C950FC8B-01EB-1E01-FB5C-B882B1841824}"/>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5664F2DC-D5C5-0C59-167C-EA9F228C3572}"/>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5480E6D4-E0CA-BFBC-1206-A120A16135E5}"/>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0D30E1BE-B45A-09B4-D21F-3BAB740C8FDA}"/>
                </a:ext>
              </a:extLst>
            </p:cNvPr>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lancering van de pijl (ontspannen van de boog)</a:t>
              </a:r>
              <a:endParaRPr lang="nl-NL" sz="2800" b="0" i="0" u="none" strike="noStrike" cap="none" dirty="0">
                <a:solidFill>
                  <a:srgbClr val="000000"/>
                </a:solidFill>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CEC4A324-6FCF-6325-7D7D-7266CA025C53}"/>
              </a:ext>
            </a:extLst>
          </p:cNvPr>
          <p:cNvGrpSpPr/>
          <p:nvPr/>
        </p:nvGrpSpPr>
        <p:grpSpPr>
          <a:xfrm>
            <a:off x="806911" y="5032759"/>
            <a:ext cx="7309588" cy="908646"/>
            <a:chOff x="806911" y="4829563"/>
            <a:chExt cx="7309588" cy="908646"/>
          </a:xfrm>
        </p:grpSpPr>
        <p:grpSp>
          <p:nvGrpSpPr>
            <p:cNvPr id="124" name="Google Shape;124;p15">
              <a:extLst>
                <a:ext uri="{FF2B5EF4-FFF2-40B4-BE49-F238E27FC236}">
                  <a16:creationId xmlns:a16="http://schemas.microsoft.com/office/drawing/2014/main" id="{8EAD9C50-2B17-6D21-AEF9-ACC4811C2327}"/>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75FC06A3-C31A-2BF9-28C7-F937A6CF37AF}"/>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043067B1-0EAC-80E5-B664-645C482568C7}"/>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CC22BBF0-BD18-3D54-9412-B13916ECC660}"/>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De beweging van de pijl na het loskomen van de boog</a:t>
              </a:r>
              <a:endParaRPr lang="nl-NL" sz="2800" b="0" i="0" u="none" strike="noStrike" cap="none"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81567630-0B8D-1BFD-0FE7-7A98DC54D910}"/>
              </a:ext>
            </a:extLst>
          </p:cNvPr>
          <p:cNvSpPr txBox="1">
            <a:spLocks noGrp="1"/>
          </p:cNvSpPr>
          <p:nvPr>
            <p:ph type="title"/>
          </p:nvPr>
        </p:nvSpPr>
        <p:spPr>
          <a:xfrm>
            <a:off x="61058" y="113006"/>
            <a:ext cx="8932986" cy="184890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000"/>
              <a:buFont typeface="Arial"/>
              <a:buNone/>
            </a:pPr>
            <a:r>
              <a:rPr lang="nl-NL" sz="2800" b="0" i="0" u="none" strike="noStrike" cap="none" dirty="0">
                <a:solidFill>
                  <a:schemeClr val="tx1"/>
                </a:solidFill>
                <a:latin typeface="Ubuntu"/>
                <a:ea typeface="Ubuntu"/>
                <a:cs typeface="Ubuntu"/>
                <a:sym typeface="Ubuntu"/>
              </a:rPr>
              <a:t>Maurits schiet een pijl met een boog horizontaal weg. Tijdens welk proces levert de zwaartekracht negatieve arbeid?</a:t>
            </a:r>
          </a:p>
        </p:txBody>
      </p:sp>
    </p:spTree>
    <p:extLst>
      <p:ext uri="{BB962C8B-B14F-4D97-AF65-F5344CB8AC3E}">
        <p14:creationId xmlns:p14="http://schemas.microsoft.com/office/powerpoint/2010/main" val="73905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3AD061A-67BF-4931-4EF5-DB1341C44C59}"/>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1B716EC4-EA63-831E-7DEC-5A4B81BC8875}"/>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953D8D1F-D268-837D-8BD4-775C800F909D}"/>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47FA3735-4378-2DF4-E275-9E7974B8E67A}"/>
              </a:ext>
            </a:extLst>
          </p:cNvPr>
          <p:cNvGrpSpPr/>
          <p:nvPr/>
        </p:nvGrpSpPr>
        <p:grpSpPr>
          <a:xfrm>
            <a:off x="211015" y="1799302"/>
            <a:ext cx="4768708" cy="908646"/>
            <a:chOff x="806913" y="1496245"/>
            <a:chExt cx="4768708" cy="908646"/>
          </a:xfrm>
        </p:grpSpPr>
        <p:grpSp>
          <p:nvGrpSpPr>
            <p:cNvPr id="109" name="Google Shape;109;p15">
              <a:extLst>
                <a:ext uri="{FF2B5EF4-FFF2-40B4-BE49-F238E27FC236}">
                  <a16:creationId xmlns:a16="http://schemas.microsoft.com/office/drawing/2014/main" id="{AF153B25-51BB-F772-03E2-F82833FE761F}"/>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378FE5C5-9BFF-377A-C840-1003237DC422}"/>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860893FB-327B-09C1-43FF-164E5CD3F62A}"/>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A78FB9FF-28FE-3EC1-DBEB-54AE6DC187EC}"/>
                </a:ext>
              </a:extLst>
            </p:cNvPr>
            <p:cNvSpPr/>
            <p:nvPr/>
          </p:nvSpPr>
          <p:spPr>
            <a:xfrm>
              <a:off x="1958101" y="1655969"/>
              <a:ext cx="3617520"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I: Ek          II: </a:t>
              </a:r>
              <a:r>
                <a:rPr lang="nl-NL" sz="2800" b="0" i="0" u="none" strike="noStrike" cap="none" dirty="0" err="1">
                  <a:solidFill>
                    <a:srgbClr val="000000"/>
                  </a:solidFill>
                  <a:latin typeface="Ubuntu"/>
                  <a:ea typeface="Ubuntu"/>
                  <a:cs typeface="Ubuntu"/>
                  <a:sym typeface="Ubuntu"/>
                </a:rPr>
                <a:t>Ez</a:t>
              </a:r>
              <a:endParaRPr lang="nl-NL" sz="2800" b="0" i="0" u="none" strike="noStrike" cap="none" dirty="0">
                <a:solidFill>
                  <a:srgbClr val="000000"/>
                </a:solidFill>
                <a:latin typeface="Ubuntu"/>
                <a:ea typeface="Ubuntu"/>
                <a:cs typeface="Ubuntu"/>
                <a:sym typeface="Ubuntu"/>
              </a:endParaRPr>
            </a:p>
          </p:txBody>
        </p:sp>
      </p:grpSp>
      <p:grpSp>
        <p:nvGrpSpPr>
          <p:cNvPr id="113" name="Google Shape;113;p15">
            <a:extLst>
              <a:ext uri="{FF2B5EF4-FFF2-40B4-BE49-F238E27FC236}">
                <a16:creationId xmlns:a16="http://schemas.microsoft.com/office/drawing/2014/main" id="{F681B775-D19E-237C-07AF-A04EC86A36A1}"/>
              </a:ext>
            </a:extLst>
          </p:cNvPr>
          <p:cNvGrpSpPr/>
          <p:nvPr/>
        </p:nvGrpSpPr>
        <p:grpSpPr>
          <a:xfrm>
            <a:off x="211014" y="2897968"/>
            <a:ext cx="8721972" cy="908646"/>
            <a:chOff x="806912" y="2594911"/>
            <a:chExt cx="8721972" cy="908646"/>
          </a:xfrm>
        </p:grpSpPr>
        <p:grpSp>
          <p:nvGrpSpPr>
            <p:cNvPr id="114" name="Google Shape;114;p15">
              <a:extLst>
                <a:ext uri="{FF2B5EF4-FFF2-40B4-BE49-F238E27FC236}">
                  <a16:creationId xmlns:a16="http://schemas.microsoft.com/office/drawing/2014/main" id="{4D98E211-D236-A4BF-BD0D-B13BFE6CFB76}"/>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22ECFB71-59F7-F30F-EE55-C43B50F1F944}"/>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0C04EEA0-6115-05EB-257F-6E6992A7963E}"/>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876249F4-AAB3-CDDC-CE03-E5C8E403A6F4}"/>
                </a:ext>
              </a:extLst>
            </p:cNvPr>
            <p:cNvSpPr/>
            <p:nvPr/>
          </p:nvSpPr>
          <p:spPr>
            <a:xfrm>
              <a:off x="1958101" y="2711037"/>
              <a:ext cx="7570783"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I: </a:t>
              </a:r>
              <a:r>
                <a:rPr lang="nl-NL" sz="2800" b="0" i="0" u="none" strike="noStrike" cap="none" dirty="0" err="1">
                  <a:solidFill>
                    <a:schemeClr val="dk1"/>
                  </a:solidFill>
                  <a:latin typeface="Ubuntu"/>
                  <a:ea typeface="Ubuntu"/>
                  <a:cs typeface="Ubuntu"/>
                  <a:sym typeface="Ubuntu"/>
                </a:rPr>
                <a:t>Ez</a:t>
              </a:r>
              <a:r>
                <a:rPr lang="nl-NL" sz="2800" dirty="0">
                  <a:solidFill>
                    <a:schemeClr val="dk1"/>
                  </a:solidFill>
                  <a:latin typeface="Ubuntu"/>
                  <a:ea typeface="Ubuntu"/>
                  <a:cs typeface="Ubuntu"/>
                  <a:sym typeface="Ubuntu"/>
                </a:rPr>
                <a:t>          </a:t>
              </a:r>
              <a:r>
                <a:rPr lang="nl-NL" sz="2800" b="0" i="0" u="none" strike="noStrike" cap="none" dirty="0">
                  <a:solidFill>
                    <a:schemeClr val="dk1"/>
                  </a:solidFill>
                  <a:latin typeface="Ubuntu"/>
                  <a:ea typeface="Ubuntu"/>
                  <a:cs typeface="Ubuntu"/>
                  <a:sym typeface="Ubuntu"/>
                </a:rPr>
                <a:t>II: </a:t>
              </a:r>
              <a:r>
                <a:rPr lang="nl-NL" sz="2800" b="0" i="0" u="none" strike="noStrike" cap="none" dirty="0" err="1">
                  <a:solidFill>
                    <a:schemeClr val="dk1"/>
                  </a:solidFill>
                  <a:latin typeface="Ubuntu"/>
                  <a:ea typeface="Ubuntu"/>
                  <a:cs typeface="Ubuntu"/>
                  <a:sym typeface="Ubuntu"/>
                </a:rPr>
                <a:t>Eveer</a:t>
              </a:r>
              <a:endParaRPr lang="nl-NL" sz="2800" b="0" i="0" u="none" strike="noStrike" cap="none" dirty="0">
                <a:solidFill>
                  <a:srgbClr val="000000"/>
                </a:solidFill>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8991618E-B3D3-2838-DE10-CC7B3A7FD113}"/>
              </a:ext>
            </a:extLst>
          </p:cNvPr>
          <p:cNvGrpSpPr/>
          <p:nvPr/>
        </p:nvGrpSpPr>
        <p:grpSpPr>
          <a:xfrm>
            <a:off x="211013" y="4033954"/>
            <a:ext cx="7188854" cy="908646"/>
            <a:chOff x="806911" y="3730897"/>
            <a:chExt cx="7188854" cy="908646"/>
          </a:xfrm>
        </p:grpSpPr>
        <p:grpSp>
          <p:nvGrpSpPr>
            <p:cNvPr id="119" name="Google Shape;119;p15">
              <a:extLst>
                <a:ext uri="{FF2B5EF4-FFF2-40B4-BE49-F238E27FC236}">
                  <a16:creationId xmlns:a16="http://schemas.microsoft.com/office/drawing/2014/main" id="{CCE3205B-ED84-43FB-3F1E-685848F285B9}"/>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7D216334-E83E-4454-8BC4-F33A2094BE04}"/>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12E18969-6F9C-586D-10D5-2733078D58CE}"/>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31716C71-54B8-DA41-4DA7-EEFC29E878A1}"/>
                </a:ext>
              </a:extLst>
            </p:cNvPr>
            <p:cNvSpPr/>
            <p:nvPr/>
          </p:nvSpPr>
          <p:spPr>
            <a:xfrm>
              <a:off x="1958100" y="3856597"/>
              <a:ext cx="6037665"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I: </a:t>
              </a:r>
              <a:r>
                <a:rPr lang="nl-NL" sz="2800" b="0" i="0" u="none" strike="noStrike" cap="none" dirty="0" err="1">
                  <a:solidFill>
                    <a:schemeClr val="dk1"/>
                  </a:solidFill>
                  <a:latin typeface="Ubuntu"/>
                  <a:ea typeface="Ubuntu"/>
                  <a:cs typeface="Ubuntu"/>
                  <a:sym typeface="Ubuntu"/>
                </a:rPr>
                <a:t>Eveer</a:t>
              </a:r>
              <a:r>
                <a:rPr lang="nl-NL" sz="2800" dirty="0">
                  <a:solidFill>
                    <a:schemeClr val="dk1"/>
                  </a:solidFill>
                  <a:latin typeface="Ubuntu"/>
                  <a:ea typeface="Ubuntu"/>
                  <a:cs typeface="Ubuntu"/>
                  <a:sym typeface="Ubuntu"/>
                </a:rPr>
                <a:t>    </a:t>
              </a:r>
              <a:r>
                <a:rPr lang="nl-NL" sz="2800" b="0" i="0" u="none" strike="noStrike" cap="none" dirty="0">
                  <a:solidFill>
                    <a:schemeClr val="dk1"/>
                  </a:solidFill>
                  <a:latin typeface="Ubuntu"/>
                  <a:ea typeface="Ubuntu"/>
                  <a:cs typeface="Ubuntu"/>
                  <a:sym typeface="Ubuntu"/>
                </a:rPr>
                <a:t>II: Ek</a:t>
              </a:r>
              <a:endParaRPr lang="nl-NL" sz="2800" b="0" i="0" u="none" strike="noStrike" cap="none" dirty="0">
                <a:solidFill>
                  <a:srgbClr val="000000"/>
                </a:solidFill>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FCBE1D6B-88F2-F1FC-1D35-5765BB4A5BA1}"/>
              </a:ext>
            </a:extLst>
          </p:cNvPr>
          <p:cNvGrpSpPr/>
          <p:nvPr/>
        </p:nvGrpSpPr>
        <p:grpSpPr>
          <a:xfrm>
            <a:off x="211013" y="5132620"/>
            <a:ext cx="7309588" cy="908646"/>
            <a:chOff x="806911" y="4829563"/>
            <a:chExt cx="7309588" cy="908646"/>
          </a:xfrm>
        </p:grpSpPr>
        <p:grpSp>
          <p:nvGrpSpPr>
            <p:cNvPr id="124" name="Google Shape;124;p15">
              <a:extLst>
                <a:ext uri="{FF2B5EF4-FFF2-40B4-BE49-F238E27FC236}">
                  <a16:creationId xmlns:a16="http://schemas.microsoft.com/office/drawing/2014/main" id="{6537A3EA-19CF-43D4-5F6A-3FD6F4653DAC}"/>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EF9FF2A0-859D-CBBF-CB7E-D4CB43C0415C}"/>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97EA65B0-D0B3-9F3A-A077-CFD5E291BA38}"/>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B1FE61BE-2911-63F2-F672-67E46ED3E5F6}"/>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I: </a:t>
              </a:r>
              <a:r>
                <a:rPr lang="nl-NL" sz="2800" b="0" i="0" u="none" strike="noStrike" cap="none" dirty="0" err="1">
                  <a:solidFill>
                    <a:schemeClr val="dk1"/>
                  </a:solidFill>
                  <a:latin typeface="Ubuntu"/>
                  <a:ea typeface="Ubuntu"/>
                  <a:cs typeface="Ubuntu"/>
                  <a:sym typeface="Ubuntu"/>
                </a:rPr>
                <a:t>Eveer</a:t>
              </a:r>
              <a:r>
                <a:rPr lang="nl-NL" sz="2800" b="0" i="0" u="none" strike="noStrike" cap="none" dirty="0">
                  <a:solidFill>
                    <a:schemeClr val="dk1"/>
                  </a:solidFill>
                  <a:latin typeface="Ubuntu"/>
                  <a:ea typeface="Ubuntu"/>
                  <a:cs typeface="Ubuntu"/>
                  <a:sym typeface="Ubuntu"/>
                </a:rPr>
                <a:t>    II: </a:t>
              </a:r>
              <a:r>
                <a:rPr lang="nl-NL" sz="2800" b="0" i="0" u="none" strike="noStrike" cap="none" dirty="0" err="1">
                  <a:solidFill>
                    <a:schemeClr val="dk1"/>
                  </a:solidFill>
                  <a:latin typeface="Ubuntu"/>
                  <a:ea typeface="Ubuntu"/>
                  <a:cs typeface="Ubuntu"/>
                  <a:sym typeface="Ubuntu"/>
                </a:rPr>
                <a:t>Ez</a:t>
              </a:r>
              <a:endParaRPr lang="nl-NL" sz="2800" b="0" i="0" u="none" strike="noStrike" cap="none"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0B138AF3-80F7-108F-0D50-496B99AC5682}"/>
              </a:ext>
            </a:extLst>
          </p:cNvPr>
          <p:cNvSpPr txBox="1">
            <a:spLocks noGrp="1"/>
          </p:cNvSpPr>
          <p:nvPr>
            <p:ph type="title"/>
          </p:nvPr>
        </p:nvSpPr>
        <p:spPr>
          <a:xfrm>
            <a:off x="-1" y="154818"/>
            <a:ext cx="9232900" cy="184890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000"/>
              <a:buFont typeface="Arial"/>
              <a:buNone/>
            </a:pPr>
            <a:r>
              <a:rPr lang="nl-NL" sz="2800" b="0" i="0" u="none" strike="noStrike" cap="none" dirty="0">
                <a:solidFill>
                  <a:schemeClr val="tx1"/>
                </a:solidFill>
                <a:latin typeface="Ubuntu"/>
                <a:ea typeface="Ubuntu"/>
                <a:cs typeface="Ubuntu"/>
                <a:sym typeface="Ubuntu"/>
              </a:rPr>
              <a:t>Maurits heeft de boog gespannen en lanceert de pijl in horizontale richting.</a:t>
            </a:r>
            <a:br>
              <a:rPr lang="nl-NL" sz="2800" b="0" i="0" u="none" strike="noStrike" cap="none" dirty="0">
                <a:solidFill>
                  <a:schemeClr val="tx1"/>
                </a:solidFill>
                <a:latin typeface="Ubuntu"/>
                <a:ea typeface="Ubuntu"/>
                <a:cs typeface="Ubuntu"/>
                <a:sym typeface="Ubuntu"/>
              </a:rPr>
            </a:br>
            <a:r>
              <a:rPr lang="nl-NL" sz="2800" b="0" i="0" u="none" strike="noStrike" cap="none" dirty="0">
                <a:solidFill>
                  <a:schemeClr val="tx1"/>
                </a:solidFill>
                <a:latin typeface="Ubuntu"/>
                <a:ea typeface="Ubuntu"/>
                <a:cs typeface="Ubuntu"/>
                <a:sym typeface="Ubuntu"/>
              </a:rPr>
              <a:t>Welke vormen van energie passen bij de pijlen I en II?</a:t>
            </a:r>
          </a:p>
        </p:txBody>
      </p:sp>
      <p:pic>
        <p:nvPicPr>
          <p:cNvPr id="3" name="Google Shape;6352;p237">
            <a:extLst>
              <a:ext uri="{FF2B5EF4-FFF2-40B4-BE49-F238E27FC236}">
                <a16:creationId xmlns:a16="http://schemas.microsoft.com/office/drawing/2014/main" id="{FE7611ED-8B34-6038-EACE-C42F92B82179}"/>
              </a:ext>
            </a:extLst>
          </p:cNvPr>
          <p:cNvPicPr preferRelativeResize="0"/>
          <p:nvPr/>
        </p:nvPicPr>
        <p:blipFill rotWithShape="1">
          <a:blip r:embed="rId3">
            <a:alphaModFix/>
          </a:blip>
          <a:srcRect/>
          <a:stretch/>
        </p:blipFill>
        <p:spPr>
          <a:xfrm>
            <a:off x="4233809" y="1553859"/>
            <a:ext cx="4750452" cy="1986483"/>
          </a:xfrm>
          <a:prstGeom prst="rect">
            <a:avLst/>
          </a:prstGeom>
          <a:noFill/>
          <a:ln w="1905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167564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D08A015-CA27-BDF9-7303-6BC7F0EC599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390D5B0-0B07-1571-F304-3FD95FB2E755}"/>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3C67E728-A39E-EF08-CBDB-D164FAFACD3F}"/>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FE2F9220-602B-8AE8-705B-BDA0E3D12D35}"/>
              </a:ext>
            </a:extLst>
          </p:cNvPr>
          <p:cNvGrpSpPr/>
          <p:nvPr/>
        </p:nvGrpSpPr>
        <p:grpSpPr>
          <a:xfrm>
            <a:off x="211015" y="2810665"/>
            <a:ext cx="4768708" cy="908646"/>
            <a:chOff x="806913" y="1496245"/>
            <a:chExt cx="4768708" cy="908646"/>
          </a:xfrm>
        </p:grpSpPr>
        <p:grpSp>
          <p:nvGrpSpPr>
            <p:cNvPr id="109" name="Google Shape;109;p15">
              <a:extLst>
                <a:ext uri="{FF2B5EF4-FFF2-40B4-BE49-F238E27FC236}">
                  <a16:creationId xmlns:a16="http://schemas.microsoft.com/office/drawing/2014/main" id="{AAAD90D0-B212-2F93-5C0E-0292A6E50063}"/>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D977E433-5B65-35EA-B33A-7666AAC456A0}"/>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97A79A97-3CC4-9F61-1728-42D38B6619E8}"/>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20CACC2F-4203-B257-20C7-CD83C353EDA3}"/>
                </a:ext>
              </a:extLst>
            </p:cNvPr>
            <p:cNvSpPr/>
            <p:nvPr/>
          </p:nvSpPr>
          <p:spPr>
            <a:xfrm>
              <a:off x="1958101" y="1655969"/>
              <a:ext cx="3617520"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rgbClr val="000000"/>
                  </a:solidFill>
                  <a:latin typeface="Ubuntu"/>
                  <a:ea typeface="Ubuntu"/>
                  <a:cs typeface="Ubuntu"/>
                  <a:sym typeface="Ubuntu"/>
                </a:rPr>
                <a:t>E</a:t>
              </a:r>
              <a:r>
                <a:rPr lang="nl-NL" sz="2800" b="0" i="0" u="none" strike="noStrike" cap="none" baseline="-25000" dirty="0">
                  <a:solidFill>
                    <a:srgbClr val="000000"/>
                  </a:solidFill>
                  <a:latin typeface="Ubuntu"/>
                  <a:ea typeface="Ubuntu"/>
                  <a:cs typeface="Ubuntu"/>
                  <a:sym typeface="Ubuntu"/>
                </a:rPr>
                <a:t>veer,0</a:t>
              </a:r>
              <a:r>
                <a:rPr lang="nl-NL" sz="2800" b="0" i="0" u="none" strike="noStrike" cap="none" dirty="0">
                  <a:solidFill>
                    <a:srgbClr val="000000"/>
                  </a:solidFill>
                  <a:latin typeface="Ubuntu"/>
                  <a:ea typeface="Ubuntu"/>
                  <a:cs typeface="Ubuntu"/>
                  <a:sym typeface="Ubuntu"/>
                </a:rPr>
                <a:t> = </a:t>
              </a:r>
              <a:r>
                <a:rPr lang="nl-NL" sz="2800" b="0" i="0" u="none" strike="noStrike" cap="none" dirty="0" err="1">
                  <a:solidFill>
                    <a:srgbClr val="000000"/>
                  </a:solidFill>
                  <a:latin typeface="Ubuntu"/>
                  <a:ea typeface="Ubuntu"/>
                  <a:cs typeface="Ubuntu"/>
                  <a:sym typeface="Ubuntu"/>
                </a:rPr>
                <a:t>E</a:t>
              </a:r>
              <a:r>
                <a:rPr lang="nl-NL" sz="2800" b="0" i="0" u="none" strike="noStrike" cap="none" baseline="-25000" dirty="0" err="1">
                  <a:solidFill>
                    <a:srgbClr val="000000"/>
                  </a:solidFill>
                  <a:latin typeface="Ubuntu"/>
                  <a:ea typeface="Ubuntu"/>
                  <a:cs typeface="Ubuntu"/>
                  <a:sym typeface="Ubuntu"/>
                </a:rPr>
                <a:t>k,eind</a:t>
              </a:r>
              <a:r>
                <a:rPr lang="nl-NL" sz="2800" b="0" i="0" u="none" strike="noStrike" cap="none" dirty="0">
                  <a:solidFill>
                    <a:srgbClr val="000000"/>
                  </a:solidFill>
                  <a:latin typeface="Ubuntu"/>
                  <a:ea typeface="Ubuntu"/>
                  <a:cs typeface="Ubuntu"/>
                  <a:sym typeface="Ubuntu"/>
                </a:rPr>
                <a:t> + </a:t>
              </a:r>
              <a:r>
                <a:rPr lang="nl-NL" sz="2800" b="0" i="0" u="none" strike="noStrike" cap="none" dirty="0" err="1">
                  <a:solidFill>
                    <a:srgbClr val="000000"/>
                  </a:solidFill>
                  <a:latin typeface="Ubuntu"/>
                  <a:ea typeface="Ubuntu"/>
                  <a:cs typeface="Ubuntu"/>
                  <a:sym typeface="Ubuntu"/>
                </a:rPr>
                <a:t>E</a:t>
              </a:r>
              <a:r>
                <a:rPr lang="nl-NL" sz="2800" b="0" i="0" u="none" strike="noStrike" cap="none" baseline="-25000" dirty="0" err="1">
                  <a:solidFill>
                    <a:srgbClr val="000000"/>
                  </a:solidFill>
                  <a:latin typeface="Ubuntu"/>
                  <a:ea typeface="Ubuntu"/>
                  <a:cs typeface="Ubuntu"/>
                  <a:sym typeface="Ubuntu"/>
                </a:rPr>
                <a:t>z,eind</a:t>
              </a:r>
              <a:endParaRPr lang="nl-NL" sz="2800" b="0" i="0" u="none" strike="noStrike" cap="none" baseline="-25000" dirty="0">
                <a:solidFill>
                  <a:srgbClr val="000000"/>
                </a:solidFill>
                <a:latin typeface="Ubuntu"/>
                <a:ea typeface="Ubuntu"/>
                <a:cs typeface="Ubuntu"/>
                <a:sym typeface="Ubuntu"/>
              </a:endParaRPr>
            </a:p>
          </p:txBody>
        </p:sp>
      </p:grpSp>
      <p:grpSp>
        <p:nvGrpSpPr>
          <p:cNvPr id="113" name="Google Shape;113;p15">
            <a:extLst>
              <a:ext uri="{FF2B5EF4-FFF2-40B4-BE49-F238E27FC236}">
                <a16:creationId xmlns:a16="http://schemas.microsoft.com/office/drawing/2014/main" id="{368A639B-95E5-E9BC-E4FA-02E521D50650}"/>
              </a:ext>
            </a:extLst>
          </p:cNvPr>
          <p:cNvGrpSpPr/>
          <p:nvPr/>
        </p:nvGrpSpPr>
        <p:grpSpPr>
          <a:xfrm>
            <a:off x="211014" y="3909331"/>
            <a:ext cx="8721972" cy="908646"/>
            <a:chOff x="806912" y="2594911"/>
            <a:chExt cx="8721972" cy="908646"/>
          </a:xfrm>
        </p:grpSpPr>
        <p:grpSp>
          <p:nvGrpSpPr>
            <p:cNvPr id="114" name="Google Shape;114;p15">
              <a:extLst>
                <a:ext uri="{FF2B5EF4-FFF2-40B4-BE49-F238E27FC236}">
                  <a16:creationId xmlns:a16="http://schemas.microsoft.com/office/drawing/2014/main" id="{801765A6-0081-76F8-E39E-6C8493CC7DCD}"/>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2AB5984E-163C-8F45-ABCC-F816DD77F12E}"/>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216E9EBA-7EDF-2FE4-9AFF-32B26927CA1C}"/>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B1574040-8C79-AC6C-5ED6-A11A94708568}"/>
                </a:ext>
              </a:extLst>
            </p:cNvPr>
            <p:cNvSpPr/>
            <p:nvPr/>
          </p:nvSpPr>
          <p:spPr>
            <a:xfrm>
              <a:off x="1958101" y="2711037"/>
              <a:ext cx="7570783"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E</a:t>
              </a:r>
              <a:r>
                <a:rPr lang="nl-NL" sz="2800" b="0" i="0" u="none" strike="noStrike" cap="none" baseline="-25000" dirty="0">
                  <a:solidFill>
                    <a:schemeClr val="dk1"/>
                  </a:solidFill>
                  <a:latin typeface="Ubuntu"/>
                  <a:ea typeface="Ubuntu"/>
                  <a:cs typeface="Ubuntu"/>
                  <a:sym typeface="Ubuntu"/>
                </a:rPr>
                <a:t>veer,0</a:t>
              </a:r>
              <a:r>
                <a:rPr lang="nl-NL" sz="2800" b="0" i="0" u="none" strike="noStrike" cap="none" dirty="0">
                  <a:solidFill>
                    <a:schemeClr val="dk1"/>
                  </a:solidFill>
                  <a:latin typeface="Ubuntu"/>
                  <a:ea typeface="Ubuntu"/>
                  <a:cs typeface="Ubuntu"/>
                  <a:sym typeface="Ubuntu"/>
                </a:rPr>
                <a:t> &lt; </a:t>
              </a:r>
              <a:r>
                <a:rPr lang="nl-NL" sz="2800" b="0" i="0" u="none" strike="noStrike" cap="none" dirty="0" err="1">
                  <a:solidFill>
                    <a:schemeClr val="dk1"/>
                  </a:solidFill>
                  <a:latin typeface="Ubuntu"/>
                  <a:ea typeface="Ubuntu"/>
                  <a:cs typeface="Ubuntu"/>
                  <a:sym typeface="Ubuntu"/>
                </a:rPr>
                <a:t>E</a:t>
              </a:r>
              <a:r>
                <a:rPr lang="nl-NL" sz="2800" b="0" i="0" u="none" strike="noStrike" cap="none" baseline="-25000" dirty="0" err="1">
                  <a:solidFill>
                    <a:schemeClr val="dk1"/>
                  </a:solidFill>
                  <a:latin typeface="Ubuntu"/>
                  <a:ea typeface="Ubuntu"/>
                  <a:cs typeface="Ubuntu"/>
                  <a:sym typeface="Ubuntu"/>
                </a:rPr>
                <a:t>k,eind</a:t>
              </a:r>
              <a:r>
                <a:rPr lang="nl-NL" sz="2800" b="0" i="0" u="none" strike="noStrike" cap="none" dirty="0">
                  <a:solidFill>
                    <a:schemeClr val="dk1"/>
                  </a:solidFill>
                  <a:latin typeface="Ubuntu"/>
                  <a:ea typeface="Ubuntu"/>
                  <a:cs typeface="Ubuntu"/>
                  <a:sym typeface="Ubuntu"/>
                </a:rPr>
                <a:t> + </a:t>
              </a:r>
              <a:r>
                <a:rPr lang="nl-NL" sz="2800" b="0" i="0" u="none" strike="noStrike" cap="none" dirty="0" err="1">
                  <a:solidFill>
                    <a:schemeClr val="dk1"/>
                  </a:solidFill>
                  <a:latin typeface="Ubuntu"/>
                  <a:ea typeface="Ubuntu"/>
                  <a:cs typeface="Ubuntu"/>
                  <a:sym typeface="Ubuntu"/>
                </a:rPr>
                <a:t>E</a:t>
              </a:r>
              <a:r>
                <a:rPr lang="nl-NL" sz="2800" b="0" i="0" u="none" strike="noStrike" cap="none" baseline="-25000" dirty="0" err="1">
                  <a:solidFill>
                    <a:schemeClr val="dk1"/>
                  </a:solidFill>
                  <a:latin typeface="Ubuntu"/>
                  <a:ea typeface="Ubuntu"/>
                  <a:cs typeface="Ubuntu"/>
                  <a:sym typeface="Ubuntu"/>
                </a:rPr>
                <a:t>z,eind</a:t>
              </a:r>
              <a:endParaRPr lang="nl-NL" sz="2800" b="0" i="0" u="none" strike="noStrike" cap="none" baseline="-25000" dirty="0">
                <a:solidFill>
                  <a:srgbClr val="000000"/>
                </a:solidFill>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01803347-A74C-86A6-557C-87C71E7B8DA0}"/>
              </a:ext>
            </a:extLst>
          </p:cNvPr>
          <p:cNvGrpSpPr/>
          <p:nvPr/>
        </p:nvGrpSpPr>
        <p:grpSpPr>
          <a:xfrm>
            <a:off x="211013" y="5045317"/>
            <a:ext cx="7188854" cy="908646"/>
            <a:chOff x="806911" y="3730897"/>
            <a:chExt cx="7188854" cy="908646"/>
          </a:xfrm>
        </p:grpSpPr>
        <p:grpSp>
          <p:nvGrpSpPr>
            <p:cNvPr id="119" name="Google Shape;119;p15">
              <a:extLst>
                <a:ext uri="{FF2B5EF4-FFF2-40B4-BE49-F238E27FC236}">
                  <a16:creationId xmlns:a16="http://schemas.microsoft.com/office/drawing/2014/main" id="{3624F7A7-84E9-CFBE-7FBC-C9246CD6D0C4}"/>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20F34E7A-E93B-58EC-BDB0-044DC7234A8C}"/>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5539FC29-6D5F-E036-DCA0-71DFAA777C36}"/>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1E947842-05F9-4AA9-BBD0-D5DD52EC4672}"/>
                </a:ext>
              </a:extLst>
            </p:cNvPr>
            <p:cNvSpPr/>
            <p:nvPr/>
          </p:nvSpPr>
          <p:spPr>
            <a:xfrm>
              <a:off x="1958100" y="3856597"/>
              <a:ext cx="6037665"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E</a:t>
              </a:r>
              <a:r>
                <a:rPr lang="nl-NL" sz="2800" b="0" i="0" u="none" strike="noStrike" cap="none" baseline="-25000" dirty="0">
                  <a:solidFill>
                    <a:schemeClr val="dk1"/>
                  </a:solidFill>
                  <a:latin typeface="Ubuntu"/>
                  <a:ea typeface="Ubuntu"/>
                  <a:cs typeface="Ubuntu"/>
                  <a:sym typeface="Ubuntu"/>
                </a:rPr>
                <a:t>veer,0</a:t>
              </a:r>
              <a:r>
                <a:rPr lang="nl-NL" sz="2800" b="0" i="0" u="none" strike="noStrike" cap="none" dirty="0">
                  <a:solidFill>
                    <a:schemeClr val="dk1"/>
                  </a:solidFill>
                  <a:latin typeface="Ubuntu"/>
                  <a:ea typeface="Ubuntu"/>
                  <a:cs typeface="Ubuntu"/>
                  <a:sym typeface="Ubuntu"/>
                </a:rPr>
                <a:t> &gt; </a:t>
              </a:r>
              <a:r>
                <a:rPr lang="nl-NL" sz="2800" b="0" i="0" u="none" strike="noStrike" cap="none" dirty="0" err="1">
                  <a:solidFill>
                    <a:schemeClr val="dk1"/>
                  </a:solidFill>
                  <a:latin typeface="Ubuntu"/>
                  <a:ea typeface="Ubuntu"/>
                  <a:cs typeface="Ubuntu"/>
                  <a:sym typeface="Ubuntu"/>
                </a:rPr>
                <a:t>E</a:t>
              </a:r>
              <a:r>
                <a:rPr lang="nl-NL" sz="2800" b="0" i="0" u="none" strike="noStrike" cap="none" baseline="-25000" dirty="0" err="1">
                  <a:solidFill>
                    <a:schemeClr val="dk1"/>
                  </a:solidFill>
                  <a:latin typeface="Ubuntu"/>
                  <a:ea typeface="Ubuntu"/>
                  <a:cs typeface="Ubuntu"/>
                  <a:sym typeface="Ubuntu"/>
                </a:rPr>
                <a:t>k,eind</a:t>
              </a:r>
              <a:r>
                <a:rPr lang="nl-NL" sz="2800" b="0" i="0" u="none" strike="noStrike" cap="none" dirty="0">
                  <a:solidFill>
                    <a:schemeClr val="dk1"/>
                  </a:solidFill>
                  <a:latin typeface="Ubuntu"/>
                  <a:ea typeface="Ubuntu"/>
                  <a:cs typeface="Ubuntu"/>
                  <a:sym typeface="Ubuntu"/>
                </a:rPr>
                <a:t> + </a:t>
              </a:r>
              <a:r>
                <a:rPr lang="nl-NL" sz="2800" b="0" i="0" u="none" strike="noStrike" cap="none" dirty="0" err="1">
                  <a:solidFill>
                    <a:schemeClr val="dk1"/>
                  </a:solidFill>
                  <a:latin typeface="Ubuntu"/>
                  <a:ea typeface="Ubuntu"/>
                  <a:cs typeface="Ubuntu"/>
                  <a:sym typeface="Ubuntu"/>
                </a:rPr>
                <a:t>E</a:t>
              </a:r>
              <a:r>
                <a:rPr lang="nl-NL" sz="2800" b="0" i="0" u="none" strike="noStrike" cap="none" baseline="-25000" dirty="0" err="1">
                  <a:solidFill>
                    <a:schemeClr val="dk1"/>
                  </a:solidFill>
                  <a:latin typeface="Ubuntu"/>
                  <a:ea typeface="Ubuntu"/>
                  <a:cs typeface="Ubuntu"/>
                  <a:sym typeface="Ubuntu"/>
                </a:rPr>
                <a:t>z,eind</a:t>
              </a:r>
              <a:endParaRPr lang="nl-NL" sz="2800" b="0" i="0" u="none" strike="noStrike" cap="none" baseline="-25000"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3071FD27-796A-8213-6FB8-D3A5AAA190C3}"/>
              </a:ext>
            </a:extLst>
          </p:cNvPr>
          <p:cNvSpPr txBox="1">
            <a:spLocks noGrp="1"/>
          </p:cNvSpPr>
          <p:nvPr>
            <p:ph type="title"/>
          </p:nvPr>
        </p:nvSpPr>
        <p:spPr>
          <a:xfrm>
            <a:off x="-1" y="154818"/>
            <a:ext cx="9232900" cy="1848907"/>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100000"/>
              </a:lnSpc>
              <a:spcBef>
                <a:spcPts val="0"/>
              </a:spcBef>
              <a:spcAft>
                <a:spcPts val="0"/>
              </a:spcAft>
              <a:buClr>
                <a:srgbClr val="000000"/>
              </a:buClr>
              <a:buSzPts val="2000"/>
              <a:buFont typeface="Arial"/>
              <a:buNone/>
            </a:pPr>
            <a:r>
              <a:rPr lang="nl-NL" sz="2800" b="0" i="0" u="none" strike="noStrike" cap="none" dirty="0">
                <a:solidFill>
                  <a:schemeClr val="tx1"/>
                </a:solidFill>
                <a:latin typeface="Ubuntu"/>
                <a:ea typeface="Ubuntu"/>
                <a:cs typeface="Ubuntu"/>
                <a:sym typeface="Ubuntu"/>
              </a:rPr>
              <a:t>Een pijl wordt verticaal gelanceerd door het ontspannen van de boog. Het energiediagram hiervan is weergegeven.</a:t>
            </a:r>
            <a:br>
              <a:rPr lang="nl-NL" sz="2800" b="0" i="0" u="none" strike="noStrike" cap="none" dirty="0">
                <a:solidFill>
                  <a:schemeClr val="tx1"/>
                </a:solidFill>
                <a:latin typeface="Ubuntu"/>
                <a:ea typeface="Ubuntu"/>
                <a:cs typeface="Ubuntu"/>
                <a:sym typeface="Ubuntu"/>
              </a:rPr>
            </a:br>
            <a:r>
              <a:rPr lang="nl-NL" sz="2800" b="0" i="0" u="none" strike="noStrike" cap="none" dirty="0">
                <a:solidFill>
                  <a:schemeClr val="tx1"/>
                </a:solidFill>
                <a:latin typeface="Ubuntu"/>
                <a:ea typeface="Ubuntu"/>
                <a:cs typeface="Ubuntu"/>
                <a:sym typeface="Ubuntu"/>
              </a:rPr>
              <a:t>Wrijving wordt niet verwaarloosd.</a:t>
            </a:r>
            <a:br>
              <a:rPr lang="nl-NL" sz="2800" b="0" i="0" u="none" strike="noStrike" cap="none" dirty="0">
                <a:solidFill>
                  <a:schemeClr val="tx1"/>
                </a:solidFill>
                <a:latin typeface="Ubuntu"/>
                <a:ea typeface="Ubuntu"/>
                <a:cs typeface="Ubuntu"/>
                <a:sym typeface="Ubuntu"/>
              </a:rPr>
            </a:br>
            <a:r>
              <a:rPr lang="nl-NL" sz="2800" b="0" i="0" u="none" strike="noStrike" cap="none" dirty="0">
                <a:solidFill>
                  <a:schemeClr val="tx1"/>
                </a:solidFill>
                <a:latin typeface="Ubuntu"/>
                <a:ea typeface="Ubuntu"/>
                <a:cs typeface="Ubuntu"/>
                <a:sym typeface="Ubuntu"/>
              </a:rPr>
              <a:t>Wat is waar als je de energieën op t</a:t>
            </a:r>
            <a:r>
              <a:rPr lang="nl-NL" sz="2800" b="0" i="0" u="none" strike="noStrike" cap="none" baseline="-25000" dirty="0">
                <a:solidFill>
                  <a:schemeClr val="tx1"/>
                </a:solidFill>
                <a:latin typeface="Ubuntu"/>
                <a:ea typeface="Ubuntu"/>
                <a:cs typeface="Ubuntu"/>
                <a:sym typeface="Ubuntu"/>
              </a:rPr>
              <a:t>0</a:t>
            </a:r>
            <a:r>
              <a:rPr lang="nl-NL" sz="2800" b="0" i="0" u="none" strike="noStrike" cap="none" dirty="0">
                <a:solidFill>
                  <a:schemeClr val="tx1"/>
                </a:solidFill>
                <a:latin typeface="Ubuntu"/>
                <a:ea typeface="Ubuntu"/>
                <a:cs typeface="Ubuntu"/>
                <a:sym typeface="Ubuntu"/>
              </a:rPr>
              <a:t> vergelijkt met </a:t>
            </a:r>
            <a:r>
              <a:rPr lang="nl-NL" sz="2800" b="0" i="0" u="none" strike="noStrike" cap="none" dirty="0" err="1">
                <a:solidFill>
                  <a:schemeClr val="tx1"/>
                </a:solidFill>
                <a:latin typeface="Ubuntu"/>
                <a:ea typeface="Ubuntu"/>
                <a:cs typeface="Ubuntu"/>
                <a:sym typeface="Ubuntu"/>
              </a:rPr>
              <a:t>t</a:t>
            </a:r>
            <a:r>
              <a:rPr lang="nl-NL" sz="2800" b="0" i="0" u="none" strike="noStrike" cap="none" baseline="-25000" dirty="0" err="1">
                <a:solidFill>
                  <a:schemeClr val="tx1"/>
                </a:solidFill>
                <a:latin typeface="Ubuntu"/>
                <a:ea typeface="Ubuntu"/>
                <a:cs typeface="Ubuntu"/>
                <a:sym typeface="Ubuntu"/>
              </a:rPr>
              <a:t>eind</a:t>
            </a:r>
            <a:r>
              <a:rPr lang="nl-NL" sz="2800" b="0" i="0" u="none" strike="noStrike" cap="none" dirty="0">
                <a:solidFill>
                  <a:schemeClr val="tx1"/>
                </a:solidFill>
                <a:latin typeface="Ubuntu"/>
                <a:ea typeface="Ubuntu"/>
                <a:cs typeface="Ubuntu"/>
                <a:sym typeface="Ubuntu"/>
              </a:rPr>
              <a:t>?</a:t>
            </a:r>
          </a:p>
        </p:txBody>
      </p:sp>
      <p:pic>
        <p:nvPicPr>
          <p:cNvPr id="2" name="Google Shape;6298;p235">
            <a:extLst>
              <a:ext uri="{FF2B5EF4-FFF2-40B4-BE49-F238E27FC236}">
                <a16:creationId xmlns:a16="http://schemas.microsoft.com/office/drawing/2014/main" id="{C2BC2352-7124-0E20-67CD-7B6D98FE3321}"/>
              </a:ext>
            </a:extLst>
          </p:cNvPr>
          <p:cNvPicPr preferRelativeResize="0"/>
          <p:nvPr/>
        </p:nvPicPr>
        <p:blipFill rotWithShape="1">
          <a:blip r:embed="rId3">
            <a:alphaModFix/>
          </a:blip>
          <a:srcRect/>
          <a:stretch/>
        </p:blipFill>
        <p:spPr>
          <a:xfrm>
            <a:off x="4368801" y="1813481"/>
            <a:ext cx="4983100" cy="3040795"/>
          </a:xfrm>
          <a:prstGeom prst="rect">
            <a:avLst/>
          </a:prstGeom>
          <a:noFill/>
          <a:ln w="1905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89887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DAAB26D-41D5-C6FE-4C89-97BDA3F3EDE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1999F13-82C6-A072-0E2B-91CA95C85513}"/>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a:extLst>
              <a:ext uri="{FF2B5EF4-FFF2-40B4-BE49-F238E27FC236}">
                <a16:creationId xmlns:a16="http://schemas.microsoft.com/office/drawing/2014/main" id="{64B9E8B5-EFAE-A4DE-CA79-2BCC28EA36AF}"/>
              </a:ext>
            </a:extLst>
          </p:cNvPr>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a:extLst>
              <a:ext uri="{FF2B5EF4-FFF2-40B4-BE49-F238E27FC236}">
                <a16:creationId xmlns:a16="http://schemas.microsoft.com/office/drawing/2014/main" id="{027D85E9-0DF5-6B93-0938-E9FFAA62D4E0}"/>
              </a:ext>
            </a:extLst>
          </p:cNvPr>
          <p:cNvGrpSpPr/>
          <p:nvPr/>
        </p:nvGrpSpPr>
        <p:grpSpPr>
          <a:xfrm>
            <a:off x="211015" y="959717"/>
            <a:ext cx="4768708" cy="908646"/>
            <a:chOff x="806913" y="1496245"/>
            <a:chExt cx="4768708" cy="908646"/>
          </a:xfrm>
        </p:grpSpPr>
        <p:grpSp>
          <p:nvGrpSpPr>
            <p:cNvPr id="109" name="Google Shape;109;p15">
              <a:extLst>
                <a:ext uri="{FF2B5EF4-FFF2-40B4-BE49-F238E27FC236}">
                  <a16:creationId xmlns:a16="http://schemas.microsoft.com/office/drawing/2014/main" id="{1D778285-3A7F-42A3-8ACA-AC50F2F0FE15}"/>
                </a:ext>
              </a:extLst>
            </p:cNvPr>
            <p:cNvGrpSpPr/>
            <p:nvPr/>
          </p:nvGrpSpPr>
          <p:grpSpPr>
            <a:xfrm>
              <a:off x="806913" y="1496245"/>
              <a:ext cx="908647" cy="908646"/>
              <a:chOff x="947033" y="2362454"/>
              <a:chExt cx="908647" cy="908646"/>
            </a:xfrm>
          </p:grpSpPr>
          <p:sp>
            <p:nvSpPr>
              <p:cNvPr id="110" name="Google Shape;110;p15">
                <a:extLst>
                  <a:ext uri="{FF2B5EF4-FFF2-40B4-BE49-F238E27FC236}">
                    <a16:creationId xmlns:a16="http://schemas.microsoft.com/office/drawing/2014/main" id="{ADAE03AA-C31B-36BF-859E-09DCD075227E}"/>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a:extLst>
                  <a:ext uri="{FF2B5EF4-FFF2-40B4-BE49-F238E27FC236}">
                    <a16:creationId xmlns:a16="http://schemas.microsoft.com/office/drawing/2014/main" id="{AD60D98D-DFF5-F099-3D91-AEE8AB418803}"/>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sp>
          <p:nvSpPr>
            <p:cNvPr id="112" name="Google Shape;112;p15">
              <a:extLst>
                <a:ext uri="{FF2B5EF4-FFF2-40B4-BE49-F238E27FC236}">
                  <a16:creationId xmlns:a16="http://schemas.microsoft.com/office/drawing/2014/main" id="{D650D6BC-A143-6ED0-3D60-A7DD6A61F941}"/>
                </a:ext>
              </a:extLst>
            </p:cNvPr>
            <p:cNvSpPr/>
            <p:nvPr/>
          </p:nvSpPr>
          <p:spPr>
            <a:xfrm>
              <a:off x="1958101" y="1655969"/>
              <a:ext cx="3617520"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 sz="2800" dirty="0">
                  <a:solidFill>
                    <a:schemeClr val="dk1"/>
                  </a:solidFill>
                  <a:latin typeface="Ubuntu"/>
                  <a:ea typeface="Ubuntu"/>
                  <a:cs typeface="Ubuntu"/>
                  <a:sym typeface="Ubuntu"/>
                </a:rPr>
                <a:t>1</a:t>
              </a:r>
              <a:endParaRPr lang="nl" sz="2800" dirty="0">
                <a:latin typeface="Ubuntu"/>
                <a:ea typeface="Ubuntu"/>
                <a:cs typeface="Ubuntu"/>
                <a:sym typeface="Ubuntu"/>
              </a:endParaRPr>
            </a:p>
          </p:txBody>
        </p:sp>
      </p:grpSp>
      <p:grpSp>
        <p:nvGrpSpPr>
          <p:cNvPr id="113" name="Google Shape;113;p15">
            <a:extLst>
              <a:ext uri="{FF2B5EF4-FFF2-40B4-BE49-F238E27FC236}">
                <a16:creationId xmlns:a16="http://schemas.microsoft.com/office/drawing/2014/main" id="{C5E951D6-DFEA-7E00-7940-D8416A6EE4A0}"/>
              </a:ext>
            </a:extLst>
          </p:cNvPr>
          <p:cNvGrpSpPr/>
          <p:nvPr/>
        </p:nvGrpSpPr>
        <p:grpSpPr>
          <a:xfrm>
            <a:off x="211014" y="2058383"/>
            <a:ext cx="8721972" cy="908646"/>
            <a:chOff x="806912" y="2594911"/>
            <a:chExt cx="8721972" cy="908646"/>
          </a:xfrm>
        </p:grpSpPr>
        <p:grpSp>
          <p:nvGrpSpPr>
            <p:cNvPr id="114" name="Google Shape;114;p15">
              <a:extLst>
                <a:ext uri="{FF2B5EF4-FFF2-40B4-BE49-F238E27FC236}">
                  <a16:creationId xmlns:a16="http://schemas.microsoft.com/office/drawing/2014/main" id="{9C6B4D9A-CF9D-6FC0-87C2-670EEC0A9A73}"/>
                </a:ext>
              </a:extLst>
            </p:cNvPr>
            <p:cNvGrpSpPr/>
            <p:nvPr/>
          </p:nvGrpSpPr>
          <p:grpSpPr>
            <a:xfrm>
              <a:off x="806912" y="2594911"/>
              <a:ext cx="908647" cy="908646"/>
              <a:chOff x="4665644" y="2362454"/>
              <a:chExt cx="908647" cy="908646"/>
            </a:xfrm>
          </p:grpSpPr>
          <p:sp>
            <p:nvSpPr>
              <p:cNvPr id="115" name="Google Shape;115;p15">
                <a:extLst>
                  <a:ext uri="{FF2B5EF4-FFF2-40B4-BE49-F238E27FC236}">
                    <a16:creationId xmlns:a16="http://schemas.microsoft.com/office/drawing/2014/main" id="{096A20F6-08EB-F727-9A8D-33A31BE123A0}"/>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a:extLst>
                  <a:ext uri="{FF2B5EF4-FFF2-40B4-BE49-F238E27FC236}">
                    <a16:creationId xmlns:a16="http://schemas.microsoft.com/office/drawing/2014/main" id="{528DB913-46F3-02BA-EC32-F1898BBADAB0}"/>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a:extLst>
                <a:ext uri="{FF2B5EF4-FFF2-40B4-BE49-F238E27FC236}">
                  <a16:creationId xmlns:a16="http://schemas.microsoft.com/office/drawing/2014/main" id="{9C795F6B-47EA-6DCB-AB7A-79F8449305EA}"/>
                </a:ext>
              </a:extLst>
            </p:cNvPr>
            <p:cNvSpPr/>
            <p:nvPr/>
          </p:nvSpPr>
          <p:spPr>
            <a:xfrm>
              <a:off x="1958101" y="2711037"/>
              <a:ext cx="7570783"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 sz="2800" dirty="0">
                  <a:solidFill>
                    <a:schemeClr val="dk1"/>
                  </a:solidFill>
                  <a:latin typeface="Ubuntu"/>
                  <a:ea typeface="Ubuntu"/>
                  <a:cs typeface="Ubuntu"/>
                  <a:sym typeface="Ubuntu"/>
                </a:rPr>
                <a:t>2</a:t>
              </a:r>
              <a:endParaRPr lang="nl-NL" sz="2800" b="0" i="0" u="none" strike="noStrike" cap="none" dirty="0">
                <a:solidFill>
                  <a:srgbClr val="000000"/>
                </a:solidFill>
                <a:latin typeface="Ubuntu"/>
                <a:ea typeface="Ubuntu"/>
                <a:cs typeface="Ubuntu"/>
                <a:sym typeface="Ubuntu"/>
              </a:endParaRPr>
            </a:p>
          </p:txBody>
        </p:sp>
      </p:grpSp>
      <p:grpSp>
        <p:nvGrpSpPr>
          <p:cNvPr id="118" name="Google Shape;118;p15">
            <a:extLst>
              <a:ext uri="{FF2B5EF4-FFF2-40B4-BE49-F238E27FC236}">
                <a16:creationId xmlns:a16="http://schemas.microsoft.com/office/drawing/2014/main" id="{92D84D58-9A5A-45BC-9E90-2204165E151B}"/>
              </a:ext>
            </a:extLst>
          </p:cNvPr>
          <p:cNvGrpSpPr/>
          <p:nvPr/>
        </p:nvGrpSpPr>
        <p:grpSpPr>
          <a:xfrm>
            <a:off x="211013" y="3194369"/>
            <a:ext cx="7188854" cy="908646"/>
            <a:chOff x="806911" y="3730897"/>
            <a:chExt cx="7188854" cy="908646"/>
          </a:xfrm>
        </p:grpSpPr>
        <p:grpSp>
          <p:nvGrpSpPr>
            <p:cNvPr id="119" name="Google Shape;119;p15">
              <a:extLst>
                <a:ext uri="{FF2B5EF4-FFF2-40B4-BE49-F238E27FC236}">
                  <a16:creationId xmlns:a16="http://schemas.microsoft.com/office/drawing/2014/main" id="{8501539A-EB16-B1D3-0FDB-7DF4C1278902}"/>
                </a:ext>
              </a:extLst>
            </p:cNvPr>
            <p:cNvGrpSpPr/>
            <p:nvPr/>
          </p:nvGrpSpPr>
          <p:grpSpPr>
            <a:xfrm>
              <a:off x="806911" y="3730897"/>
              <a:ext cx="908647" cy="908646"/>
              <a:chOff x="947033" y="4156948"/>
              <a:chExt cx="908647" cy="908646"/>
            </a:xfrm>
          </p:grpSpPr>
          <p:sp>
            <p:nvSpPr>
              <p:cNvPr id="120" name="Google Shape;120;p15">
                <a:extLst>
                  <a:ext uri="{FF2B5EF4-FFF2-40B4-BE49-F238E27FC236}">
                    <a16:creationId xmlns:a16="http://schemas.microsoft.com/office/drawing/2014/main" id="{B43D3803-B5AC-EE2B-CE46-B7CC7895DBF4}"/>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a:extLst>
                  <a:ext uri="{FF2B5EF4-FFF2-40B4-BE49-F238E27FC236}">
                    <a16:creationId xmlns:a16="http://schemas.microsoft.com/office/drawing/2014/main" id="{4661F190-90B1-7E16-1333-38452FCC58C7}"/>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a:extLst>
                <a:ext uri="{FF2B5EF4-FFF2-40B4-BE49-F238E27FC236}">
                  <a16:creationId xmlns:a16="http://schemas.microsoft.com/office/drawing/2014/main" id="{4D7990C8-D5A2-FA11-91E9-849029ECFA73}"/>
                </a:ext>
              </a:extLst>
            </p:cNvPr>
            <p:cNvSpPr/>
            <p:nvPr/>
          </p:nvSpPr>
          <p:spPr>
            <a:xfrm>
              <a:off x="1958100" y="3856597"/>
              <a:ext cx="6037665" cy="589198"/>
            </a:xfrm>
            <a:prstGeom prst="rect">
              <a:avLst/>
            </a:prstGeom>
            <a:noFill/>
            <a:ln>
              <a:noFill/>
            </a:ln>
          </p:spPr>
          <p:txBody>
            <a:bodyPr spcFirstLastPara="1" wrap="square" lIns="35700" tIns="35700" rIns="35700" bIns="35700" anchor="ctr" anchorCtr="0">
              <a:noAutofit/>
            </a:bodyPr>
            <a:lstStyle/>
            <a:p>
              <a:pPr marL="0" lvl="0" indent="0" algn="l" rtl="0">
                <a:spcBef>
                  <a:spcPts val="0"/>
                </a:spcBef>
                <a:spcAft>
                  <a:spcPts val="0"/>
                </a:spcAft>
                <a:buNone/>
              </a:pPr>
              <a:r>
                <a:rPr lang="nl" sz="2800" dirty="0">
                  <a:solidFill>
                    <a:schemeClr val="dk1"/>
                  </a:solidFill>
                  <a:latin typeface="Ubuntu"/>
                  <a:ea typeface="Ubuntu"/>
                  <a:cs typeface="Ubuntu"/>
                  <a:sym typeface="Ubuntu"/>
                </a:rPr>
                <a:t>3</a:t>
              </a:r>
              <a:endParaRPr lang="nl" sz="2800" dirty="0">
                <a:latin typeface="Ubuntu"/>
                <a:ea typeface="Ubuntu"/>
                <a:cs typeface="Ubuntu"/>
                <a:sym typeface="Ubuntu"/>
              </a:endParaRPr>
            </a:p>
          </p:txBody>
        </p:sp>
      </p:grpSp>
      <p:grpSp>
        <p:nvGrpSpPr>
          <p:cNvPr id="123" name="Google Shape;123;p15">
            <a:extLst>
              <a:ext uri="{FF2B5EF4-FFF2-40B4-BE49-F238E27FC236}">
                <a16:creationId xmlns:a16="http://schemas.microsoft.com/office/drawing/2014/main" id="{1F2FF90C-4682-1DAA-8E09-FF677F197302}"/>
              </a:ext>
            </a:extLst>
          </p:cNvPr>
          <p:cNvGrpSpPr/>
          <p:nvPr/>
        </p:nvGrpSpPr>
        <p:grpSpPr>
          <a:xfrm>
            <a:off x="211013" y="4293035"/>
            <a:ext cx="7309588" cy="908646"/>
            <a:chOff x="806911" y="4829563"/>
            <a:chExt cx="7309588" cy="908646"/>
          </a:xfrm>
        </p:grpSpPr>
        <p:grpSp>
          <p:nvGrpSpPr>
            <p:cNvPr id="124" name="Google Shape;124;p15">
              <a:extLst>
                <a:ext uri="{FF2B5EF4-FFF2-40B4-BE49-F238E27FC236}">
                  <a16:creationId xmlns:a16="http://schemas.microsoft.com/office/drawing/2014/main" id="{EF6C0858-4379-F341-14DD-B0D5EB0BE10F}"/>
                </a:ext>
              </a:extLst>
            </p:cNvPr>
            <p:cNvGrpSpPr/>
            <p:nvPr/>
          </p:nvGrpSpPr>
          <p:grpSpPr>
            <a:xfrm>
              <a:off x="806911" y="4829563"/>
              <a:ext cx="908647" cy="908646"/>
              <a:chOff x="4665644" y="4148177"/>
              <a:chExt cx="908647" cy="908646"/>
            </a:xfrm>
          </p:grpSpPr>
          <p:sp>
            <p:nvSpPr>
              <p:cNvPr id="125" name="Google Shape;125;p15">
                <a:extLst>
                  <a:ext uri="{FF2B5EF4-FFF2-40B4-BE49-F238E27FC236}">
                    <a16:creationId xmlns:a16="http://schemas.microsoft.com/office/drawing/2014/main" id="{B7EC83D8-D717-76DE-DC8A-43A4060E39DE}"/>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a:extLst>
                  <a:ext uri="{FF2B5EF4-FFF2-40B4-BE49-F238E27FC236}">
                    <a16:creationId xmlns:a16="http://schemas.microsoft.com/office/drawing/2014/main" id="{24126220-6949-A0D6-E962-BA9D813B1563}"/>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a:extLst>
                <a:ext uri="{FF2B5EF4-FFF2-40B4-BE49-F238E27FC236}">
                  <a16:creationId xmlns:a16="http://schemas.microsoft.com/office/drawing/2014/main" id="{A9A815EB-3E92-5504-7FF8-23A665A1B7F2}"/>
                </a:ext>
              </a:extLst>
            </p:cNvPr>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dirty="0">
                  <a:solidFill>
                    <a:schemeClr val="dk1"/>
                  </a:solidFill>
                  <a:latin typeface="Ubuntu"/>
                  <a:ea typeface="Ubuntu"/>
                  <a:cs typeface="Ubuntu"/>
                  <a:sym typeface="Ubuntu"/>
                </a:rPr>
                <a:t>1 en 2</a:t>
              </a:r>
              <a:endParaRPr lang="nl-NL" sz="2800" b="0" i="0" u="none" strike="noStrike" cap="none" dirty="0">
                <a:solidFill>
                  <a:srgbClr val="000000"/>
                </a:solidFill>
                <a:latin typeface="Ubuntu"/>
                <a:ea typeface="Ubuntu"/>
                <a:cs typeface="Ubuntu"/>
                <a:sym typeface="Ubuntu"/>
              </a:endParaRPr>
            </a:p>
          </p:txBody>
        </p:sp>
      </p:grpSp>
      <p:sp>
        <p:nvSpPr>
          <p:cNvPr id="128" name="Google Shape;128;p15">
            <a:extLst>
              <a:ext uri="{FF2B5EF4-FFF2-40B4-BE49-F238E27FC236}">
                <a16:creationId xmlns:a16="http://schemas.microsoft.com/office/drawing/2014/main" id="{AA62C9B2-4052-782E-0EFA-D013DCE11408}"/>
              </a:ext>
            </a:extLst>
          </p:cNvPr>
          <p:cNvSpPr txBox="1">
            <a:spLocks noGrp="1"/>
          </p:cNvSpPr>
          <p:nvPr>
            <p:ph type="title"/>
          </p:nvPr>
        </p:nvSpPr>
        <p:spPr>
          <a:xfrm>
            <a:off x="-1" y="154819"/>
            <a:ext cx="9232900" cy="1170214"/>
          </a:xfrm>
          <a:prstGeom prst="rect">
            <a:avLst/>
          </a:prstGeom>
          <a:noFill/>
          <a:ln>
            <a:noFill/>
          </a:ln>
        </p:spPr>
        <p:txBody>
          <a:bodyPr spcFirstLastPara="1" wrap="square" lIns="91425" tIns="45700" rIns="91425" bIns="45700" anchor="t" anchorCtr="0">
            <a:normAutofit/>
          </a:bodyPr>
          <a:lstStyle/>
          <a:p>
            <a:pPr marL="0" marR="0" indent="0" algn="ctr" rtl="0"/>
            <a:r>
              <a:rPr lang="nl-NL" sz="2400" b="0" i="0" dirty="0">
                <a:solidFill>
                  <a:schemeClr val="tx1"/>
                </a:solidFill>
                <a:effectLst/>
                <a:latin typeface="Ubuntu" panose="020B0504030602030204" pitchFamily="34" charset="0"/>
                <a:ea typeface="Ubuntu" panose="020B0504030602030204" pitchFamily="34" charset="0"/>
                <a:cs typeface="Ubuntu" panose="020B0504030602030204" pitchFamily="34" charset="0"/>
              </a:rPr>
              <a:t>Welke stroompijl(en) moeten rechts van het stroomdiagram staan om een energie-omzetting te maken die de wet van behoud van energie volgt?</a:t>
            </a:r>
            <a:endParaRPr lang="nl-NL" sz="1800" dirty="0">
              <a:solidFill>
                <a:schemeClr val="tx1"/>
              </a:solidFill>
              <a:effectLst/>
            </a:endParaRPr>
          </a:p>
        </p:txBody>
      </p:sp>
      <p:pic>
        <p:nvPicPr>
          <p:cNvPr id="2" name="Google Shape;3713;p149">
            <a:extLst>
              <a:ext uri="{FF2B5EF4-FFF2-40B4-BE49-F238E27FC236}">
                <a16:creationId xmlns:a16="http://schemas.microsoft.com/office/drawing/2014/main" id="{958CC2A9-1A35-F3DE-2058-7C98E446F2DA}"/>
              </a:ext>
            </a:extLst>
          </p:cNvPr>
          <p:cNvPicPr preferRelativeResize="0"/>
          <p:nvPr/>
        </p:nvPicPr>
        <p:blipFill>
          <a:blip r:embed="rId3">
            <a:alphaModFix/>
          </a:blip>
          <a:stretch>
            <a:fillRect/>
          </a:stretch>
        </p:blipFill>
        <p:spPr>
          <a:xfrm>
            <a:off x="3640327" y="1832540"/>
            <a:ext cx="4478790" cy="3670886"/>
          </a:xfrm>
          <a:prstGeom prst="rect">
            <a:avLst/>
          </a:prstGeom>
          <a:noFill/>
          <a:ln w="19050" cap="flat" cmpd="sng">
            <a:solidFill>
              <a:srgbClr val="FFFFFF"/>
            </a:solidFill>
            <a:prstDash val="solid"/>
            <a:round/>
            <a:headEnd type="none" w="sm" len="sm"/>
            <a:tailEnd type="none" w="sm" len="sm"/>
          </a:ln>
        </p:spPr>
      </p:pic>
      <p:grpSp>
        <p:nvGrpSpPr>
          <p:cNvPr id="4" name="Google Shape;295;p24">
            <a:extLst>
              <a:ext uri="{FF2B5EF4-FFF2-40B4-BE49-F238E27FC236}">
                <a16:creationId xmlns:a16="http://schemas.microsoft.com/office/drawing/2014/main" id="{47C835AF-FD79-563C-60D5-F9BA5AF66BC6}"/>
              </a:ext>
            </a:extLst>
          </p:cNvPr>
          <p:cNvGrpSpPr/>
          <p:nvPr/>
        </p:nvGrpSpPr>
        <p:grpSpPr>
          <a:xfrm>
            <a:off x="216708" y="5340500"/>
            <a:ext cx="908647" cy="908646"/>
            <a:chOff x="4665644" y="2362454"/>
            <a:chExt cx="908647" cy="908646"/>
          </a:xfrm>
        </p:grpSpPr>
        <p:sp>
          <p:nvSpPr>
            <p:cNvPr id="5" name="Google Shape;296;p24">
              <a:extLst>
                <a:ext uri="{FF2B5EF4-FFF2-40B4-BE49-F238E27FC236}">
                  <a16:creationId xmlns:a16="http://schemas.microsoft.com/office/drawing/2014/main" id="{372E9319-3ABB-E79F-09DA-E3C59CE6CBE2}"/>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6" name="Google Shape;297;p24">
              <a:extLst>
                <a:ext uri="{FF2B5EF4-FFF2-40B4-BE49-F238E27FC236}">
                  <a16:creationId xmlns:a16="http://schemas.microsoft.com/office/drawing/2014/main" id="{3793CF32-6482-F56A-E6F1-DBAF36662AE2}"/>
                </a:ext>
              </a:extLst>
            </p:cNvPr>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sp>
        <p:nvSpPr>
          <p:cNvPr id="7" name="Google Shape;173;p17">
            <a:extLst>
              <a:ext uri="{FF2B5EF4-FFF2-40B4-BE49-F238E27FC236}">
                <a16:creationId xmlns:a16="http://schemas.microsoft.com/office/drawing/2014/main" id="{C319A423-C71E-4382-D756-4A47638602FB}"/>
              </a:ext>
            </a:extLst>
          </p:cNvPr>
          <p:cNvSpPr/>
          <p:nvPr/>
        </p:nvSpPr>
        <p:spPr>
          <a:xfrm>
            <a:off x="1361270" y="5514395"/>
            <a:ext cx="6887845"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2 en 3</a:t>
            </a:r>
          </a:p>
        </p:txBody>
      </p:sp>
    </p:spTree>
    <p:extLst>
      <p:ext uri="{BB962C8B-B14F-4D97-AF65-F5344CB8AC3E}">
        <p14:creationId xmlns:p14="http://schemas.microsoft.com/office/powerpoint/2010/main" val="1435333355"/>
      </p:ext>
    </p:extLst>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2505</Words>
  <Application>Microsoft Office PowerPoint</Application>
  <PresentationFormat>Diavoorstelling (4:3)</PresentationFormat>
  <Paragraphs>248</Paragraphs>
  <Slides>14</Slides>
  <Notes>14</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14</vt:i4>
      </vt:variant>
    </vt:vector>
  </HeadingPairs>
  <TitlesOfParts>
    <vt:vector size="24" baseType="lpstr">
      <vt:lpstr>Corbel</vt:lpstr>
      <vt:lpstr>Tahoma</vt:lpstr>
      <vt:lpstr>Cambria Math</vt:lpstr>
      <vt:lpstr>Arial</vt:lpstr>
      <vt:lpstr>Calibri</vt:lpstr>
      <vt:lpstr>source sans pro</vt:lpstr>
      <vt:lpstr>Helvetica Neue</vt:lpstr>
      <vt:lpstr>Helvetica Neue Light</vt:lpstr>
      <vt:lpstr>Ubuntu</vt:lpstr>
      <vt:lpstr>Kantoorthema</vt:lpstr>
      <vt:lpstr>Energie en Arbeid </vt:lpstr>
      <vt:lpstr>Als door het vergroten van de snelheid de kinetische energie verdubbelt, dan is de snelheid…</vt:lpstr>
      <vt:lpstr>Maurits schiet een pijl met een boog. Bij welk proces past dit energiestroomschema?</vt:lpstr>
      <vt:lpstr>Maurits schiet een pijl met een boog horizontaal weg. In welke proces wordt veerenergie omgezet in een andere vorm van energie?</vt:lpstr>
      <vt:lpstr>Maurits schiet een pijl met een boog horizontaal weg. Tijdens welk proces levert de veerkracht negatieve arbeid?</vt:lpstr>
      <vt:lpstr>Maurits schiet een pijl met een boog horizontaal weg. Tijdens welk proces levert de zwaartekracht negatieve arbeid?</vt:lpstr>
      <vt:lpstr>Maurits heeft de boog gespannen en lanceert de pijl in horizontale richting. Welke vormen van energie passen bij de pijlen I en II?</vt:lpstr>
      <vt:lpstr>Een pijl wordt verticaal gelanceerd door het ontspannen van de boog. Het energiediagram hiervan is weergegeven. Wrijving wordt niet verwaarloosd. Wat is waar als je de energieën op t0 vergelijkt met teind?</vt:lpstr>
      <vt:lpstr>Welke stroompijl(en) moeten rechts van het stroomdiagram staan om een energie-omzetting te maken die de wet van behoud van energie volgt?</vt:lpstr>
      <vt:lpstr>Welke zin is waar? 1. Energie kan alleen worden omgezet 2. Bij een remmende auto verdwijnt er energie</vt:lpstr>
      <vt:lpstr>Welke uitspraak is waar?</vt:lpstr>
      <vt:lpstr>Je gooit een tennisbal vanaf een hoogte van 1,70 m schuin omhoog weg met een beginsnelheid van 8,0 m/s. De tennisbal bereikt een hoogste punt. Je mag ervan uitgaan dat de luchtwrijving te verwaarlozen is. Welke energiesoorten heeft de bal aan het begin (vlak na de worp) en op het hoogste punt? </vt:lpstr>
      <vt:lpstr>Je gooit een tennisbal vanaf een hoogte van 1,70 m weg met een beginsnelheid van 8,0 m/s. Je mag ervan uitgaan dat de luchtwrijving te verwaarlozen is. Bij elke worp is de snelheid waarmee de bal de grond raakt het grootst?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Werkwijze </dc:title>
  <cp:lastModifiedBy>J.C.E. Brill</cp:lastModifiedBy>
  <cp:revision>23</cp:revision>
  <dcterms:modified xsi:type="dcterms:W3CDTF">2025-04-08T06:50:20Z</dcterms:modified>
</cp:coreProperties>
</file>