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84" r:id="rId2"/>
  </p:sldMasterIdLst>
  <p:notesMasterIdLst>
    <p:notesMasterId r:id="rId57"/>
  </p:notesMasterIdLst>
  <p:sldIdLst>
    <p:sldId id="292" r:id="rId3"/>
    <p:sldId id="404" r:id="rId4"/>
    <p:sldId id="405" r:id="rId5"/>
    <p:sldId id="386" r:id="rId6"/>
    <p:sldId id="396" r:id="rId7"/>
    <p:sldId id="397" r:id="rId8"/>
    <p:sldId id="349" r:id="rId9"/>
    <p:sldId id="311" r:id="rId10"/>
    <p:sldId id="310" r:id="rId11"/>
    <p:sldId id="353" r:id="rId12"/>
    <p:sldId id="355" r:id="rId13"/>
    <p:sldId id="381" r:id="rId14"/>
    <p:sldId id="372" r:id="rId15"/>
    <p:sldId id="387" r:id="rId16"/>
    <p:sldId id="344" r:id="rId17"/>
    <p:sldId id="348" r:id="rId18"/>
    <p:sldId id="373" r:id="rId19"/>
    <p:sldId id="374" r:id="rId20"/>
    <p:sldId id="345" r:id="rId21"/>
    <p:sldId id="399" r:id="rId22"/>
    <p:sldId id="342" r:id="rId23"/>
    <p:sldId id="350" r:id="rId24"/>
    <p:sldId id="398" r:id="rId25"/>
    <p:sldId id="300" r:id="rId26"/>
    <p:sldId id="401" r:id="rId27"/>
    <p:sldId id="343" r:id="rId28"/>
    <p:sldId id="383" r:id="rId29"/>
    <p:sldId id="380" r:id="rId30"/>
    <p:sldId id="301" r:id="rId31"/>
    <p:sldId id="293" r:id="rId32"/>
    <p:sldId id="294" r:id="rId33"/>
    <p:sldId id="400" r:id="rId34"/>
    <p:sldId id="295" r:id="rId35"/>
    <p:sldId id="296" r:id="rId36"/>
    <p:sldId id="388" r:id="rId37"/>
    <p:sldId id="389" r:id="rId38"/>
    <p:sldId id="298" r:id="rId39"/>
    <p:sldId id="390" r:id="rId40"/>
    <p:sldId id="391" r:id="rId41"/>
    <p:sldId id="392" r:id="rId42"/>
    <p:sldId id="393" r:id="rId43"/>
    <p:sldId id="394" r:id="rId44"/>
    <p:sldId id="313" r:id="rId45"/>
    <p:sldId id="406" r:id="rId46"/>
    <p:sldId id="315" r:id="rId47"/>
    <p:sldId id="314" r:id="rId48"/>
    <p:sldId id="395" r:id="rId49"/>
    <p:sldId id="377" r:id="rId50"/>
    <p:sldId id="375" r:id="rId51"/>
    <p:sldId id="351" r:id="rId52"/>
    <p:sldId id="329" r:id="rId53"/>
    <p:sldId id="330" r:id="rId54"/>
    <p:sldId id="384" r:id="rId55"/>
    <p:sldId id="403" r:id="rId56"/>
  </p:sldIdLst>
  <p:sldSz cx="9144000" cy="6858000" type="screen4x3"/>
  <p:notesSz cx="68119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3B3B"/>
    <a:srgbClr val="692726"/>
    <a:srgbClr val="008E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2" autoAdjust="0"/>
    <p:restoredTop sz="68066" autoAdjust="0"/>
  </p:normalViewPr>
  <p:slideViewPr>
    <p:cSldViewPr>
      <p:cViewPr varScale="1">
        <p:scale>
          <a:sx n="67" d="100"/>
          <a:sy n="67" d="100"/>
        </p:scale>
        <p:origin x="1824" y="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9"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51851" cy="49712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8536" y="0"/>
            <a:ext cx="2951851" cy="497126"/>
          </a:xfrm>
          <a:prstGeom prst="rect">
            <a:avLst/>
          </a:prstGeom>
        </p:spPr>
        <p:txBody>
          <a:bodyPr vert="horz" lIns="91440" tIns="45720" rIns="91440" bIns="45720" rtlCol="0"/>
          <a:lstStyle>
            <a:lvl1pPr algn="r">
              <a:defRPr sz="1200"/>
            </a:lvl1pPr>
          </a:lstStyle>
          <a:p>
            <a:fld id="{F3D003AE-B08B-425E-85F8-69A1378DFA71}" type="datetimeFigureOut">
              <a:rPr lang="nl-NL" smtClean="0"/>
              <a:t>22-4-2020</a:t>
            </a:fld>
            <a:endParaRPr lang="nl-NL"/>
          </a:p>
        </p:txBody>
      </p:sp>
      <p:sp>
        <p:nvSpPr>
          <p:cNvPr id="4" name="Tijdelijke aanduiding voor dia-afbeelding 3"/>
          <p:cNvSpPr>
            <a:spLocks noGrp="1" noRot="1" noChangeAspect="1"/>
          </p:cNvSpPr>
          <p:nvPr>
            <p:ph type="sldImg" idx="2"/>
          </p:nvPr>
        </p:nvSpPr>
        <p:spPr>
          <a:xfrm>
            <a:off x="922338" y="746125"/>
            <a:ext cx="4967287" cy="372745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1197" y="4722695"/>
            <a:ext cx="5449570" cy="4474131"/>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 y="9443662"/>
            <a:ext cx="2951851" cy="497126"/>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8536" y="9443662"/>
            <a:ext cx="2951851" cy="497126"/>
          </a:xfrm>
          <a:prstGeom prst="rect">
            <a:avLst/>
          </a:prstGeom>
        </p:spPr>
        <p:txBody>
          <a:bodyPr vert="horz" lIns="91440" tIns="45720" rIns="91440" bIns="45720" rtlCol="0" anchor="b"/>
          <a:lstStyle>
            <a:lvl1pPr algn="r">
              <a:defRPr sz="1200"/>
            </a:lvl1pPr>
          </a:lstStyle>
          <a:p>
            <a:fld id="{AE40C1EA-526E-446E-B129-5490EE53D68A}" type="slidenum">
              <a:rPr lang="nl-NL" smtClean="0"/>
              <a:t>‹nr.›</a:t>
            </a:fld>
            <a:endParaRPr lang="nl-NL"/>
          </a:p>
        </p:txBody>
      </p:sp>
    </p:spTree>
    <p:extLst>
      <p:ext uri="{BB962C8B-B14F-4D97-AF65-F5344CB8AC3E}">
        <p14:creationId xmlns:p14="http://schemas.microsoft.com/office/powerpoint/2010/main" val="1777336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maxius.nl/grondwet/artikel22"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maxius.nl/grondwet/artikel22/lid1"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ncbi.nlm.nih.gov/books/NBK435812/#__NBK435812_ai__"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Voorstellen,</a:t>
            </a:r>
          </a:p>
          <a:p>
            <a:endParaRPr lang="nl-NL" baseline="0" dirty="0" smtClean="0"/>
          </a:p>
          <a:p>
            <a:r>
              <a:rPr lang="nl-NL" baseline="0" dirty="0" smtClean="0"/>
              <a:t>Deze informatie behoort bij het maken van een interventie </a:t>
            </a:r>
            <a:r>
              <a:rPr lang="nl-NL" baseline="0" dirty="0" err="1" smtClean="0"/>
              <a:t>mapping</a:t>
            </a:r>
            <a:r>
              <a:rPr lang="nl-NL" baseline="0" dirty="0" smtClean="0"/>
              <a:t> protocol. </a:t>
            </a:r>
          </a:p>
          <a:p>
            <a:endParaRPr lang="nl-NL" baseline="0" dirty="0" smtClean="0"/>
          </a:p>
          <a:p>
            <a:r>
              <a:rPr lang="nl-NL" baseline="0" dirty="0" smtClean="0"/>
              <a:t>Interventie </a:t>
            </a:r>
            <a:r>
              <a:rPr lang="nl-NL" baseline="0" dirty="0" err="1" smtClean="0"/>
              <a:t>mapping</a:t>
            </a:r>
            <a:r>
              <a:rPr lang="nl-NL" baseline="0" dirty="0" smtClean="0">
                <a:sym typeface="Wingdings" panose="05000000000000000000" pitchFamily="2" charset="2"/>
              </a:rPr>
              <a:t> een planmatig, gestructureerd model om intentionele gezondheidsvoorlichting te geven, gericht op gedragsverandering</a:t>
            </a:r>
          </a:p>
          <a:p>
            <a:endParaRPr lang="nl-NL" baseline="0" dirty="0">
              <a:sym typeface="Wingdings" panose="05000000000000000000" pitchFamily="2" charset="2"/>
            </a:endParaRPr>
          </a:p>
          <a:p>
            <a:r>
              <a:rPr lang="nl-NL" baseline="0" dirty="0" err="1" smtClean="0">
                <a:sym typeface="Wingdings" panose="05000000000000000000" pitchFamily="2" charset="2"/>
              </a:rPr>
              <a:t>Intervention</a:t>
            </a:r>
            <a:r>
              <a:rPr lang="nl-NL" baseline="0" dirty="0" smtClean="0">
                <a:sym typeface="Wingdings" panose="05000000000000000000" pitchFamily="2" charset="2"/>
              </a:rPr>
              <a:t> </a:t>
            </a:r>
            <a:r>
              <a:rPr lang="nl-NL" baseline="0" dirty="0" err="1" smtClean="0">
                <a:sym typeface="Wingdings" panose="05000000000000000000" pitchFamily="2" charset="2"/>
              </a:rPr>
              <a:t>mapping</a:t>
            </a:r>
            <a:r>
              <a:rPr lang="nl-NL" baseline="0" dirty="0" smtClean="0">
                <a:sym typeface="Wingdings" panose="05000000000000000000" pitchFamily="2" charset="2"/>
              </a:rPr>
              <a:t> biedt een raamwerk voor het ontwikkelen van een interventie op basis van </a:t>
            </a:r>
            <a:r>
              <a:rPr lang="nl-NL" baseline="0" dirty="0" err="1" smtClean="0">
                <a:sym typeface="Wingdings" panose="05000000000000000000" pitchFamily="2" charset="2"/>
              </a:rPr>
              <a:t>evidence</a:t>
            </a:r>
            <a:r>
              <a:rPr lang="nl-NL" baseline="0" dirty="0" smtClean="0">
                <a:sym typeface="Wingdings" panose="05000000000000000000" pitchFamily="2" charset="2"/>
              </a:rPr>
              <a:t>, </a:t>
            </a:r>
          </a:p>
          <a:p>
            <a:r>
              <a:rPr lang="nl-NL" baseline="0" dirty="0" smtClean="0">
                <a:sym typeface="Wingdings" panose="05000000000000000000" pitchFamily="2" charset="2"/>
              </a:rPr>
              <a:t>Het is een instrument waarmee je op een planmatige manier een gezondheidskundige interventie kunt ontwikkelen.</a:t>
            </a:r>
          </a:p>
          <a:p>
            <a:endParaRPr lang="nl-NL" baseline="0" dirty="0" smtClean="0">
              <a:sym typeface="Wingdings" panose="05000000000000000000" pitchFamily="2" charset="2"/>
            </a:endParaRPr>
          </a:p>
          <a:p>
            <a:r>
              <a:rPr lang="nl-NL" baseline="0" dirty="0" smtClean="0">
                <a:sym typeface="Wingdings" panose="05000000000000000000" pitchFamily="2" charset="2"/>
              </a:rPr>
              <a:t>Je maakt gebruik van theorieën en resultaten van onderzoek</a:t>
            </a:r>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1</a:t>
            </a:fld>
            <a:endParaRPr lang="nl-NL"/>
          </a:p>
        </p:txBody>
      </p:sp>
    </p:spTree>
    <p:extLst>
      <p:ext uri="{BB962C8B-B14F-4D97-AF65-F5344CB8AC3E}">
        <p14:creationId xmlns:p14="http://schemas.microsoft.com/office/powerpoint/2010/main" val="2015385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baseline="0" dirty="0" smtClean="0"/>
              <a:t>De opdracht: </a:t>
            </a:r>
          </a:p>
          <a:p>
            <a:r>
              <a:rPr lang="nl-NL" baseline="0" dirty="0" smtClean="0"/>
              <a:t>Interventie </a:t>
            </a:r>
            <a:r>
              <a:rPr lang="nl-NL" baseline="0" dirty="0" err="1" smtClean="0"/>
              <a:t>mapping</a:t>
            </a:r>
            <a:r>
              <a:rPr lang="nl-NL" baseline="0" dirty="0" smtClean="0">
                <a:sym typeface="Wingdings" panose="05000000000000000000" pitchFamily="2" charset="2"/>
              </a:rPr>
              <a:t> een planmatig, gestructureerd model om intentionele gezondheidsvoorlichting te geven, gericht op gedragsverandering</a:t>
            </a:r>
          </a:p>
          <a:p>
            <a:endParaRPr lang="nl-NL" baseline="0" dirty="0" smtClean="0">
              <a:sym typeface="Wingdings" panose="05000000000000000000" pitchFamily="2" charset="2"/>
            </a:endParaRPr>
          </a:p>
          <a:p>
            <a:r>
              <a:rPr lang="nl-NL" baseline="0" dirty="0" err="1" smtClean="0">
                <a:sym typeface="Wingdings" panose="05000000000000000000" pitchFamily="2" charset="2"/>
              </a:rPr>
              <a:t>Intervention</a:t>
            </a:r>
            <a:r>
              <a:rPr lang="nl-NL" baseline="0" dirty="0" smtClean="0">
                <a:sym typeface="Wingdings" panose="05000000000000000000" pitchFamily="2" charset="2"/>
              </a:rPr>
              <a:t> </a:t>
            </a:r>
            <a:r>
              <a:rPr lang="nl-NL" baseline="0" dirty="0" err="1" smtClean="0">
                <a:sym typeface="Wingdings" panose="05000000000000000000" pitchFamily="2" charset="2"/>
              </a:rPr>
              <a:t>mapping</a:t>
            </a:r>
            <a:r>
              <a:rPr lang="nl-NL" baseline="0" dirty="0" smtClean="0">
                <a:sym typeface="Wingdings" panose="05000000000000000000" pitchFamily="2" charset="2"/>
              </a:rPr>
              <a:t> biedt een raamwerk voor het ontwikkelen van een interventie op basis van </a:t>
            </a:r>
            <a:r>
              <a:rPr lang="nl-NL" baseline="0" dirty="0" err="1" smtClean="0">
                <a:sym typeface="Wingdings" panose="05000000000000000000" pitchFamily="2" charset="2"/>
              </a:rPr>
              <a:t>evidence</a:t>
            </a:r>
            <a:r>
              <a:rPr lang="nl-NL" baseline="0" dirty="0" smtClean="0">
                <a:sym typeface="Wingdings" panose="05000000000000000000" pitchFamily="2" charset="2"/>
              </a:rPr>
              <a:t>, </a:t>
            </a:r>
          </a:p>
          <a:p>
            <a:r>
              <a:rPr lang="nl-NL" baseline="0" dirty="0" smtClean="0">
                <a:sym typeface="Wingdings" panose="05000000000000000000" pitchFamily="2" charset="2"/>
              </a:rPr>
              <a:t>Het is een instrument waarmee je op een planmatige manier een gezondheidskundige interventie kunt ontwikkelen.</a:t>
            </a:r>
          </a:p>
          <a:p>
            <a:endParaRPr lang="nl-NL" baseline="0" dirty="0" smtClean="0">
              <a:sym typeface="Wingdings" panose="05000000000000000000" pitchFamily="2" charset="2"/>
            </a:endParaRPr>
          </a:p>
          <a:p>
            <a:r>
              <a:rPr lang="nl-NL" baseline="0" dirty="0" smtClean="0">
                <a:sym typeface="Wingdings" panose="05000000000000000000" pitchFamily="2" charset="2"/>
              </a:rPr>
              <a:t>Je maakt gebruik van theorieën en resultaten van onderzoek</a:t>
            </a:r>
          </a:p>
          <a:p>
            <a:endParaRPr lang="nl-NL" baseline="0" dirty="0" smtClean="0">
              <a:sym typeface="Wingdings" panose="05000000000000000000" pitchFamily="2" charset="2"/>
            </a:endParaRPr>
          </a:p>
          <a:p>
            <a:r>
              <a:rPr lang="nl-NL" baseline="0" dirty="0" smtClean="0">
                <a:sym typeface="Wingdings" panose="05000000000000000000" pitchFamily="2" charset="2"/>
              </a:rPr>
              <a:t>Vandaag de inleiding gericht op preventie, promotie, positieve gezondheid</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2</a:t>
            </a:fld>
            <a:endParaRPr lang="nl-NL"/>
          </a:p>
        </p:txBody>
      </p:sp>
    </p:spTree>
    <p:extLst>
      <p:ext uri="{BB962C8B-B14F-4D97-AF65-F5344CB8AC3E}">
        <p14:creationId xmlns:p14="http://schemas.microsoft.com/office/powerpoint/2010/main" val="2388838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4</a:t>
            </a:fld>
            <a:endParaRPr lang="nl-NL"/>
          </a:p>
        </p:txBody>
      </p:sp>
    </p:spTree>
    <p:extLst>
      <p:ext uri="{BB962C8B-B14F-4D97-AF65-F5344CB8AC3E}">
        <p14:creationId xmlns:p14="http://schemas.microsoft.com/office/powerpoint/2010/main" val="1658537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Preventieakkoord: november 2018</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5</a:t>
            </a:fld>
            <a:endParaRPr lang="nl-NL"/>
          </a:p>
        </p:txBody>
      </p:sp>
    </p:spTree>
    <p:extLst>
      <p:ext uri="{BB962C8B-B14F-4D97-AF65-F5344CB8AC3E}">
        <p14:creationId xmlns:p14="http://schemas.microsoft.com/office/powerpoint/2010/main" val="233230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6</a:t>
            </a:fld>
            <a:endParaRPr lang="nl-NL"/>
          </a:p>
        </p:txBody>
      </p:sp>
    </p:spTree>
    <p:extLst>
      <p:ext uri="{BB962C8B-B14F-4D97-AF65-F5344CB8AC3E}">
        <p14:creationId xmlns:p14="http://schemas.microsoft.com/office/powerpoint/2010/main" val="550954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Langer leven, gelukkig en gezond zijn door het optimaliseren van</a:t>
            </a:r>
            <a:r>
              <a:rPr lang="nl-NL" sz="1200" b="1" kern="1200" baseline="0" dirty="0">
                <a:solidFill>
                  <a:schemeClr val="tx1"/>
                </a:solidFill>
                <a:effectLst/>
                <a:latin typeface="+mn-lt"/>
                <a:ea typeface="+mn-ea"/>
                <a:cs typeface="+mn-cs"/>
              </a:rPr>
              <a:t> de</a:t>
            </a:r>
            <a:r>
              <a:rPr lang="nl-NL" sz="1200" b="1" kern="1200" dirty="0">
                <a:solidFill>
                  <a:schemeClr val="tx1"/>
                </a:solidFill>
                <a:effectLst/>
                <a:latin typeface="+mn-lt"/>
                <a:ea typeface="+mn-ea"/>
                <a:cs typeface="+mn-cs"/>
              </a:rPr>
              <a:t> levensstijl en omgeving.</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Het klinkt bijna te mooi om waar te zijn, maar er zijn op onze aarde een aantal plekken waar dit succesvol wordt toegepast.</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Iemand wel ‘s van gehoord? </a:t>
            </a:r>
            <a:r>
              <a:rPr lang="nl-NL" sz="1200" b="1" kern="1200" dirty="0" err="1">
                <a:solidFill>
                  <a:schemeClr val="tx1"/>
                </a:solidFill>
                <a:effectLst/>
                <a:latin typeface="+mn-lt"/>
                <a:ea typeface="+mn-ea"/>
                <a:cs typeface="+mn-cs"/>
              </a:rPr>
              <a:t>Mss</a:t>
            </a:r>
            <a:r>
              <a:rPr lang="nl-NL" sz="1200" b="1" kern="1200" dirty="0">
                <a:solidFill>
                  <a:schemeClr val="tx1"/>
                </a:solidFill>
                <a:effectLst/>
                <a:latin typeface="+mn-lt"/>
                <a:ea typeface="+mn-ea"/>
                <a:cs typeface="+mn-cs"/>
              </a:rPr>
              <a:t> kennen een aantal mensen dit wel</a:t>
            </a:r>
            <a:r>
              <a:rPr lang="nl-NL" sz="1200" b="1" kern="1200" baseline="0" dirty="0">
                <a:solidFill>
                  <a:schemeClr val="tx1"/>
                </a:solidFill>
                <a:effectLst/>
                <a:latin typeface="+mn-lt"/>
                <a:ea typeface="+mn-ea"/>
                <a:cs typeface="+mn-cs"/>
              </a:rPr>
              <a:t> van een uitzending van tv-show met deze 90 jarig hartchirurg! Woont in </a:t>
            </a:r>
            <a:r>
              <a:rPr lang="nl-NL" sz="1200" b="1" kern="1200" baseline="0" dirty="0" err="1">
                <a:solidFill>
                  <a:schemeClr val="tx1"/>
                </a:solidFill>
                <a:effectLst/>
                <a:latin typeface="+mn-lt"/>
                <a:ea typeface="+mn-ea"/>
                <a:cs typeface="+mn-cs"/>
              </a:rPr>
              <a:t>Loma</a:t>
            </a:r>
            <a:r>
              <a:rPr lang="nl-NL" sz="1200" b="1" kern="1200" baseline="0" dirty="0">
                <a:solidFill>
                  <a:schemeClr val="tx1"/>
                </a:solidFill>
                <a:effectLst/>
                <a:latin typeface="+mn-lt"/>
                <a:ea typeface="+mn-ea"/>
                <a:cs typeface="+mn-cs"/>
              </a:rPr>
              <a:t> Linda ( westkust van Amerika)</a:t>
            </a:r>
            <a:endParaRPr lang="nl-NL"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Waarom de </a:t>
            </a:r>
            <a:r>
              <a:rPr lang="nl-NL" sz="1200" b="1" kern="1200" dirty="0">
                <a:solidFill>
                  <a:schemeClr val="tx1"/>
                </a:solidFill>
                <a:effectLst/>
                <a:latin typeface="+mn-lt"/>
                <a:ea typeface="+mn-ea"/>
                <a:cs typeface="+mn-cs"/>
              </a:rPr>
              <a:t>naam Blue? </a:t>
            </a:r>
            <a:r>
              <a:rPr lang="nl-NL" sz="1200" kern="1200" dirty="0">
                <a:solidFill>
                  <a:schemeClr val="tx1"/>
                </a:solidFill>
                <a:effectLst/>
                <a:latin typeface="+mn-lt"/>
                <a:ea typeface="+mn-ea"/>
                <a:cs typeface="+mn-cs"/>
              </a:rPr>
              <a:t>In Sardinië had iemand per ongeluk een cirkel met blauwe inkt getrokken om een gebied waar relatief heel veel mensen 100 jaar en ouder waren. Sardinië is inderdaad meegenomen in het onderzoek van </a:t>
            </a:r>
            <a:r>
              <a:rPr lang="nl-NL" sz="1200" b="1" kern="1200" dirty="0">
                <a:solidFill>
                  <a:schemeClr val="tx1"/>
                </a:solidFill>
                <a:effectLst/>
                <a:latin typeface="+mn-lt"/>
                <a:ea typeface="+mn-ea"/>
                <a:cs typeface="+mn-cs"/>
              </a:rPr>
              <a:t>Dan </a:t>
            </a:r>
            <a:r>
              <a:rPr lang="nl-NL" sz="1200" b="1" kern="1200" dirty="0" err="1">
                <a:solidFill>
                  <a:schemeClr val="tx1"/>
                </a:solidFill>
                <a:effectLst/>
                <a:latin typeface="+mn-lt"/>
                <a:ea typeface="+mn-ea"/>
                <a:cs typeface="+mn-cs"/>
              </a:rPr>
              <a:t>Buettner</a:t>
            </a:r>
            <a:r>
              <a:rPr lang="nl-NL" sz="1200" b="1" kern="1200" dirty="0">
                <a:solidFill>
                  <a:schemeClr val="tx1"/>
                </a:solidFill>
                <a:effectLst/>
                <a:latin typeface="+mn-lt"/>
                <a:ea typeface="+mn-ea"/>
                <a:cs typeface="+mn-cs"/>
              </a:rPr>
              <a:t> en zijn </a:t>
            </a:r>
            <a:r>
              <a:rPr lang="nl-NL" sz="1200" b="1" kern="1200" dirty="0" smtClean="0">
                <a:solidFill>
                  <a:schemeClr val="tx1"/>
                </a:solidFill>
                <a:effectLst/>
                <a:latin typeface="+mn-lt"/>
                <a:ea typeface="+mn-ea"/>
                <a:cs typeface="+mn-cs"/>
              </a:rPr>
              <a:t>team-</a:t>
            </a:r>
            <a:r>
              <a:rPr lang="nl-NL" sz="1200" b="1" kern="1200" baseline="0" dirty="0" smtClean="0">
                <a:solidFill>
                  <a:schemeClr val="tx1"/>
                </a:solidFill>
                <a:effectLst/>
                <a:latin typeface="+mn-lt"/>
                <a:ea typeface="+mn-ea"/>
                <a:cs typeface="+mn-cs"/>
              </a:rPr>
              <a:t> wie heeft de film gezien?</a:t>
            </a:r>
            <a:endParaRPr lang="nl-NL" sz="1200" b="1"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Als er een onderwerp is dat mogelijk een </a:t>
            </a:r>
            <a:r>
              <a:rPr lang="nl-NL" sz="1200" b="1" kern="1200" dirty="0">
                <a:solidFill>
                  <a:schemeClr val="tx1"/>
                </a:solidFill>
                <a:effectLst/>
                <a:latin typeface="+mn-lt"/>
                <a:ea typeface="+mn-ea"/>
                <a:cs typeface="+mn-cs"/>
              </a:rPr>
              <a:t>sleutel is naar 'positieve gezondheid' is, dan is het wel </a:t>
            </a:r>
            <a:r>
              <a:rPr lang="nl-NL" sz="1200" b="1" kern="1200" dirty="0" err="1">
                <a:solidFill>
                  <a:schemeClr val="tx1"/>
                </a:solidFill>
                <a:effectLst/>
                <a:latin typeface="+mn-lt"/>
                <a:ea typeface="+mn-ea"/>
                <a:cs typeface="+mn-cs"/>
              </a:rPr>
              <a:t>salutogenese</a:t>
            </a:r>
            <a:r>
              <a:rPr lang="nl-NL" sz="1200" b="1" kern="1200" dirty="0">
                <a:solidFill>
                  <a:schemeClr val="tx1"/>
                </a:solidFill>
                <a:effectLst/>
                <a:latin typeface="+mn-lt"/>
                <a:ea typeface="+mn-ea"/>
                <a:cs typeface="+mn-cs"/>
              </a:rPr>
              <a:t>. </a:t>
            </a:r>
            <a:endParaRPr lang="nl-NL" sz="1200" b="1" kern="1200" dirty="0" smtClean="0">
              <a:solidFill>
                <a:schemeClr val="tx1"/>
              </a:solidFill>
              <a:effectLst/>
              <a:latin typeface="+mn-lt"/>
              <a:ea typeface="+mn-ea"/>
              <a:cs typeface="+mn-cs"/>
            </a:endParaRPr>
          </a:p>
          <a:p>
            <a:pPr marL="171450" indent="-171450">
              <a:buFontTx/>
              <a:buChar char="-"/>
            </a:pPr>
            <a:r>
              <a:rPr lang="nl-NL" sz="1200" kern="1200" dirty="0" err="1" smtClean="0">
                <a:solidFill>
                  <a:schemeClr val="tx1"/>
                </a:solidFill>
                <a:effectLst/>
                <a:latin typeface="+mn-lt"/>
                <a:ea typeface="+mn-ea"/>
                <a:cs typeface="+mn-cs"/>
              </a:rPr>
              <a:t>Salutogenes</a:t>
            </a:r>
            <a:r>
              <a:rPr lang="nl-NL" sz="1200" kern="1200" dirty="0">
                <a:solidFill>
                  <a:schemeClr val="tx1"/>
                </a:solidFill>
                <a:effectLst/>
                <a:latin typeface="+mn-lt"/>
                <a:ea typeface="+mn-ea"/>
                <a:cs typeface="+mn-cs"/>
              </a:rPr>
              <a:t> is een begrip dat de socioloog  Aaron </a:t>
            </a:r>
            <a:r>
              <a:rPr lang="nl-NL" sz="1200" kern="1200" dirty="0" err="1">
                <a:solidFill>
                  <a:schemeClr val="tx1"/>
                </a:solidFill>
                <a:effectLst/>
                <a:latin typeface="+mn-lt"/>
                <a:ea typeface="+mn-ea"/>
                <a:cs typeface="+mn-cs"/>
              </a:rPr>
              <a:t>Antonovsky</a:t>
            </a:r>
            <a:r>
              <a:rPr lang="nl-NL" sz="1200" kern="1200" dirty="0">
                <a:solidFill>
                  <a:schemeClr val="tx1"/>
                </a:solidFill>
                <a:effectLst/>
                <a:latin typeface="+mn-lt"/>
                <a:ea typeface="+mn-ea"/>
                <a:cs typeface="+mn-cs"/>
              </a:rPr>
              <a:t> (1923 – 1994) heeft voorgesteld. </a:t>
            </a:r>
            <a:endParaRPr lang="nl-NL" sz="1200" kern="1200" dirty="0" smtClean="0">
              <a:solidFill>
                <a:schemeClr val="tx1"/>
              </a:solidFill>
              <a:effectLst/>
              <a:latin typeface="+mn-lt"/>
              <a:ea typeface="+mn-ea"/>
              <a:cs typeface="+mn-cs"/>
            </a:endParaRPr>
          </a:p>
          <a:p>
            <a:pPr marL="171450" indent="-171450">
              <a:buFontTx/>
              <a:buChar char="-"/>
            </a:pPr>
            <a:r>
              <a:rPr lang="nl-NL" sz="1200" kern="1200" dirty="0" smtClean="0">
                <a:solidFill>
                  <a:schemeClr val="tx1"/>
                </a:solidFill>
                <a:effectLst/>
                <a:latin typeface="+mn-lt"/>
                <a:ea typeface="+mn-ea"/>
                <a:cs typeface="+mn-cs"/>
              </a:rPr>
              <a:t>Daarbij </a:t>
            </a:r>
            <a:r>
              <a:rPr lang="nl-NL" sz="1200" kern="1200" dirty="0">
                <a:solidFill>
                  <a:schemeClr val="tx1"/>
                </a:solidFill>
                <a:effectLst/>
                <a:latin typeface="+mn-lt"/>
                <a:ea typeface="+mn-ea"/>
                <a:cs typeface="+mn-cs"/>
              </a:rPr>
              <a:t>gaat het om een benadering van de mens, die zich richt op factoren die gezondheid en welbevinden stimuleren in plaats van de factoren die ziekte veroorzaken en die in het middelpunt van de pathogenese staan. </a:t>
            </a:r>
            <a:endParaRPr lang="nl-NL" sz="1200" kern="1200" dirty="0" smtClean="0">
              <a:solidFill>
                <a:schemeClr val="tx1"/>
              </a:solidFill>
              <a:effectLst/>
              <a:latin typeface="+mn-lt"/>
              <a:ea typeface="+mn-ea"/>
              <a:cs typeface="+mn-cs"/>
            </a:endParaRPr>
          </a:p>
          <a:p>
            <a:pPr marL="171450" indent="-171450">
              <a:buFontTx/>
              <a:buChar char="-"/>
            </a:pPr>
            <a:r>
              <a:rPr lang="nl-NL" sz="1200" kern="1200" dirty="0" smtClean="0">
                <a:solidFill>
                  <a:schemeClr val="tx1"/>
                </a:solidFill>
                <a:effectLst/>
                <a:latin typeface="+mn-lt"/>
                <a:ea typeface="+mn-ea"/>
                <a:cs typeface="+mn-cs"/>
              </a:rPr>
              <a:t>Het </a:t>
            </a:r>
            <a:r>
              <a:rPr lang="nl-NL" sz="1200" kern="1200" dirty="0">
                <a:solidFill>
                  <a:schemeClr val="tx1"/>
                </a:solidFill>
                <a:effectLst/>
                <a:latin typeface="+mn-lt"/>
                <a:ea typeface="+mn-ea"/>
                <a:cs typeface="+mn-cs"/>
              </a:rPr>
              <a:t>gaat bij </a:t>
            </a:r>
            <a:r>
              <a:rPr lang="nl-NL" sz="1200" kern="1200" dirty="0" err="1">
                <a:solidFill>
                  <a:schemeClr val="tx1"/>
                </a:solidFill>
                <a:effectLst/>
                <a:latin typeface="+mn-lt"/>
                <a:ea typeface="+mn-ea"/>
                <a:cs typeface="+mn-cs"/>
              </a:rPr>
              <a:t>salutogenese</a:t>
            </a:r>
            <a:r>
              <a:rPr lang="nl-NL" sz="1200" kern="1200" dirty="0">
                <a:solidFill>
                  <a:schemeClr val="tx1"/>
                </a:solidFill>
                <a:effectLst/>
                <a:latin typeface="+mn-lt"/>
                <a:ea typeface="+mn-ea"/>
                <a:cs typeface="+mn-cs"/>
              </a:rPr>
              <a:t> om </a:t>
            </a:r>
            <a:r>
              <a:rPr lang="nl-NL" sz="1200" b="1" kern="1200" dirty="0">
                <a:solidFill>
                  <a:schemeClr val="tx1"/>
                </a:solidFill>
                <a:effectLst/>
                <a:latin typeface="+mn-lt"/>
                <a:ea typeface="+mn-ea"/>
                <a:cs typeface="+mn-cs"/>
              </a:rPr>
              <a:t>de verhouding tussen gezondheid, stress en coping. </a:t>
            </a:r>
            <a:endParaRPr lang="nl-NL" sz="1200" b="1" kern="1200" dirty="0" smtClean="0">
              <a:solidFill>
                <a:schemeClr val="tx1"/>
              </a:solidFill>
              <a:effectLst/>
              <a:latin typeface="+mn-lt"/>
              <a:ea typeface="+mn-ea"/>
              <a:cs typeface="+mn-cs"/>
            </a:endParaRPr>
          </a:p>
          <a:p>
            <a:pPr marL="171450" indent="-171450">
              <a:buFontTx/>
              <a:buChar char="-"/>
            </a:pPr>
            <a:r>
              <a:rPr lang="nl-NL" sz="1200" kern="1200" dirty="0" smtClean="0">
                <a:solidFill>
                  <a:schemeClr val="tx1"/>
                </a:solidFill>
                <a:effectLst/>
                <a:latin typeface="+mn-lt"/>
                <a:ea typeface="+mn-ea"/>
                <a:cs typeface="+mn-cs"/>
              </a:rPr>
              <a:t>In </a:t>
            </a:r>
            <a:r>
              <a:rPr lang="nl-NL" sz="1200" kern="1200" dirty="0">
                <a:solidFill>
                  <a:schemeClr val="tx1"/>
                </a:solidFill>
                <a:effectLst/>
                <a:latin typeface="+mn-lt"/>
                <a:ea typeface="+mn-ea"/>
                <a:cs typeface="+mn-cs"/>
              </a:rPr>
              <a:t>enkele gebieden op de wereld wordt hier (on)bewust naar geleefd, dit zijn de zogenaamde Blue Zones. </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Ook</a:t>
            </a:r>
            <a:r>
              <a:rPr lang="nl-NL" sz="1200" kern="1200" baseline="0" dirty="0">
                <a:solidFill>
                  <a:schemeClr val="tx1"/>
                </a:solidFill>
                <a:effectLst/>
                <a:latin typeface="+mn-lt"/>
                <a:ea typeface="+mn-ea"/>
                <a:cs typeface="+mn-cs"/>
              </a:rPr>
              <a:t> van ziekte en zorg naar gezondheid en gedrag</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7</a:t>
            </a:fld>
            <a:endParaRPr lang="nl-NL"/>
          </a:p>
        </p:txBody>
      </p:sp>
    </p:spTree>
    <p:extLst>
      <p:ext uri="{BB962C8B-B14F-4D97-AF65-F5344CB8AC3E}">
        <p14:creationId xmlns:p14="http://schemas.microsoft.com/office/powerpoint/2010/main" val="2373727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Laten we eerst eens</a:t>
            </a:r>
            <a:r>
              <a:rPr lang="nl-NL" baseline="0" dirty="0"/>
              <a:t> naar het gezonde succes van de Blue zones kijken.</a:t>
            </a:r>
          </a:p>
          <a:p>
            <a:r>
              <a:rPr lang="nl-NL" baseline="0" dirty="0"/>
              <a:t>Wat vinden jullie van die cijfers??</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8</a:t>
            </a:fld>
            <a:endParaRPr lang="nl-NL"/>
          </a:p>
        </p:txBody>
      </p:sp>
    </p:spTree>
    <p:extLst>
      <p:ext uri="{BB962C8B-B14F-4D97-AF65-F5344CB8AC3E}">
        <p14:creationId xmlns:p14="http://schemas.microsoft.com/office/powerpoint/2010/main" val="495829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-&gt;</a:t>
            </a:r>
            <a:r>
              <a:rPr lang="nl-NL" sz="1200" kern="1200" baseline="0" dirty="0">
                <a:solidFill>
                  <a:schemeClr val="tx1"/>
                </a:solidFill>
                <a:effectLst/>
                <a:latin typeface="+mn-lt"/>
                <a:ea typeface="+mn-ea"/>
                <a:cs typeface="+mn-cs"/>
              </a:rPr>
              <a:t> Jullie hebben wellicht de film van Dan </a:t>
            </a:r>
            <a:r>
              <a:rPr lang="nl-NL" sz="1200" kern="1200" baseline="0" dirty="0" err="1">
                <a:solidFill>
                  <a:schemeClr val="tx1"/>
                </a:solidFill>
                <a:effectLst/>
                <a:latin typeface="+mn-lt"/>
                <a:ea typeface="+mn-ea"/>
                <a:cs typeface="+mn-cs"/>
              </a:rPr>
              <a:t>Buetner</a:t>
            </a:r>
            <a:r>
              <a:rPr lang="nl-NL" sz="1200" kern="1200" baseline="0" dirty="0">
                <a:solidFill>
                  <a:schemeClr val="tx1"/>
                </a:solidFill>
                <a:effectLst/>
                <a:latin typeface="+mn-lt"/>
                <a:ea typeface="+mn-ea"/>
                <a:cs typeface="+mn-cs"/>
              </a:rPr>
              <a:t> gekeken. Wat s het geheim?</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De Italiaanse onderzoeker, en grondlegger van het onderzoek in de Blue Zones, Gianni </a:t>
            </a:r>
            <a:r>
              <a:rPr lang="nl-NL" sz="1200" kern="1200" dirty="0" err="1">
                <a:solidFill>
                  <a:schemeClr val="tx1"/>
                </a:solidFill>
                <a:effectLst/>
                <a:latin typeface="+mn-lt"/>
                <a:ea typeface="+mn-ea"/>
                <a:cs typeface="+mn-cs"/>
              </a:rPr>
              <a:t>Pes</a:t>
            </a:r>
            <a:r>
              <a:rPr lang="nl-NL" sz="1200" kern="1200" dirty="0">
                <a:solidFill>
                  <a:schemeClr val="tx1"/>
                </a:solidFill>
                <a:effectLst/>
                <a:latin typeface="+mn-lt"/>
                <a:ea typeface="+mn-ea"/>
                <a:cs typeface="+mn-cs"/>
              </a:rPr>
              <a:t> (2011) schrijft dat de oorzaken NIET zozeer te zoeken zijn in GENETISCHE factoren, maar wel in OMGEVINGSFACTOREN en hoofdzakelijk in LEEFSTIJLFACTOREN. </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9</a:t>
            </a:fld>
            <a:endParaRPr lang="nl-NL"/>
          </a:p>
        </p:txBody>
      </p:sp>
    </p:spTree>
    <p:extLst>
      <p:ext uri="{BB962C8B-B14F-4D97-AF65-F5344CB8AC3E}">
        <p14:creationId xmlns:p14="http://schemas.microsoft.com/office/powerpoint/2010/main" val="2214316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10</a:t>
            </a:fld>
            <a:endParaRPr lang="nl-NL"/>
          </a:p>
        </p:txBody>
      </p:sp>
    </p:spTree>
    <p:extLst>
      <p:ext uri="{BB962C8B-B14F-4D97-AF65-F5344CB8AC3E}">
        <p14:creationId xmlns:p14="http://schemas.microsoft.com/office/powerpoint/2010/main" val="1154227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Naast deze kwalitatieve analyse is er verder weinig andere wetenschappelijke onderbouwing. </a:t>
            </a:r>
          </a:p>
          <a:p>
            <a:r>
              <a:rPr lang="nl-NL" sz="1200" kern="1200" dirty="0">
                <a:solidFill>
                  <a:schemeClr val="tx1"/>
                </a:solidFill>
                <a:effectLst/>
                <a:latin typeface="+mn-lt"/>
                <a:ea typeface="+mn-ea"/>
                <a:cs typeface="+mn-cs"/>
              </a:rPr>
              <a:t>Het is trouwens ook niet waar dat je, als je je aan deze regels houdt, 100 jaar of ouder wordt.</a:t>
            </a:r>
          </a:p>
          <a:p>
            <a:r>
              <a:rPr lang="nl-NL" baseline="0" dirty="0"/>
              <a:t>En wie weet</a:t>
            </a:r>
            <a:r>
              <a:rPr lang="is-IS" baseline="0" dirty="0"/>
              <a:t>…komen ze op regel 6 terug</a:t>
            </a:r>
            <a:r>
              <a:rPr lang="is-IS" baseline="0" dirty="0" smtClean="0"/>
              <a:t>... –drink dit met vrienden, zonder toevoeging</a:t>
            </a:r>
          </a:p>
          <a:p>
            <a:endParaRPr lang="is-IS" baseline="0" dirty="0" smtClean="0"/>
          </a:p>
          <a:p>
            <a:endParaRPr lang="is-IS" baseline="0" dirty="0" smtClean="0"/>
          </a:p>
          <a:p>
            <a:r>
              <a:rPr lang="nl-NL" sz="1200" b="0" i="0" kern="1200" dirty="0" smtClean="0">
                <a:solidFill>
                  <a:schemeClr val="tx1"/>
                </a:solidFill>
                <a:effectLst/>
                <a:latin typeface="+mn-lt"/>
                <a:ea typeface="+mn-ea"/>
                <a:cs typeface="+mn-cs"/>
              </a:rPr>
              <a:t/>
            </a:r>
            <a:br>
              <a:rPr lang="nl-NL" sz="1200" b="0" i="0" kern="1200" dirty="0" smtClean="0">
                <a:solidFill>
                  <a:schemeClr val="tx1"/>
                </a:solidFill>
                <a:effectLst/>
                <a:latin typeface="+mn-lt"/>
                <a:ea typeface="+mn-ea"/>
                <a:cs typeface="+mn-cs"/>
              </a:rPr>
            </a:br>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Deel dit bericht.</a:t>
            </a:r>
          </a:p>
          <a:p>
            <a:r>
              <a:rPr lang="nl-NL" sz="1200" b="0" i="0" kern="1200" dirty="0" smtClean="0">
                <a:solidFill>
                  <a:schemeClr val="tx1"/>
                </a:solidFill>
                <a:effectLst/>
                <a:latin typeface="+mn-lt"/>
                <a:ea typeface="+mn-ea"/>
                <a:cs typeface="+mn-cs"/>
              </a:rPr>
              <a:t>“Negen terugkerende factoren maken dat het leven in deze gebieden zoveel gezonder is.”</a:t>
            </a:r>
          </a:p>
          <a:p>
            <a:r>
              <a:rPr lang="nl-NL" sz="1200" b="0" i="0" kern="1200" dirty="0" smtClean="0">
                <a:solidFill>
                  <a:schemeClr val="tx1"/>
                </a:solidFill>
                <a:effectLst/>
                <a:latin typeface="+mn-lt"/>
                <a:ea typeface="+mn-ea"/>
                <a:cs typeface="+mn-cs"/>
              </a:rPr>
              <a:t>9 kenmerken van Blue Zones</a:t>
            </a:r>
          </a:p>
          <a:p>
            <a:r>
              <a:rPr lang="nl-NL" sz="1200" b="0" i="0" kern="1200" dirty="0" smtClean="0">
                <a:solidFill>
                  <a:schemeClr val="tx1"/>
                </a:solidFill>
                <a:effectLst/>
                <a:latin typeface="+mn-lt"/>
                <a:ea typeface="+mn-ea"/>
                <a:cs typeface="+mn-cs"/>
              </a:rPr>
              <a:t>12 april 2019</a:t>
            </a:r>
          </a:p>
          <a:p>
            <a:r>
              <a:rPr lang="nl-NL" sz="1200" b="1" i="0" kern="1200" dirty="0" smtClean="0">
                <a:solidFill>
                  <a:schemeClr val="tx1"/>
                </a:solidFill>
                <a:effectLst/>
                <a:latin typeface="+mn-lt"/>
                <a:ea typeface="+mn-ea"/>
                <a:cs typeface="+mn-cs"/>
              </a:rPr>
              <a:t>Op vijf plekken leven mensen langer en gezonder dan ergens anders op de wereld. Deze plekken noemt met de Blue Zones. Mensen die in één van deze plaatsen wonen, worden gemiddeld 90 of zelfs 100 jaar, in goede gezondheid, zonder medicijnen of invaliditeit. De Blue Zones hebben negen gemeenschappelijke kenmerken.</a:t>
            </a:r>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De vijf blauwe zones zijn:</a:t>
            </a:r>
          </a:p>
          <a:p>
            <a:r>
              <a:rPr lang="nl-NL" sz="1200" b="0" i="0" kern="1200" dirty="0" smtClean="0">
                <a:solidFill>
                  <a:schemeClr val="tx1"/>
                </a:solidFill>
                <a:effectLst/>
                <a:latin typeface="+mn-lt"/>
                <a:ea typeface="+mn-ea"/>
                <a:cs typeface="+mn-cs"/>
              </a:rPr>
              <a:t>Sardinië (</a:t>
            </a:r>
            <a:r>
              <a:rPr lang="nl-NL" sz="1200" b="0" i="0" kern="1200" dirty="0" err="1" smtClean="0">
                <a:solidFill>
                  <a:schemeClr val="tx1"/>
                </a:solidFill>
                <a:effectLst/>
                <a:latin typeface="+mn-lt"/>
                <a:ea typeface="+mn-ea"/>
                <a:cs typeface="+mn-cs"/>
              </a:rPr>
              <a:t>Italie</a:t>
            </a:r>
            <a:r>
              <a:rPr lang="nl-NL" sz="1200" b="0" i="0" kern="1200" dirty="0" smtClean="0">
                <a:solidFill>
                  <a:schemeClr val="tx1"/>
                </a:solidFill>
                <a:effectLst/>
                <a:latin typeface="+mn-lt"/>
                <a:ea typeface="+mn-ea"/>
                <a:cs typeface="+mn-cs"/>
              </a:rPr>
              <a:t>);</a:t>
            </a:r>
          </a:p>
          <a:p>
            <a:r>
              <a:rPr lang="nl-NL" sz="1200" b="0" i="0" kern="1200" dirty="0" err="1" smtClean="0">
                <a:solidFill>
                  <a:schemeClr val="tx1"/>
                </a:solidFill>
                <a:effectLst/>
                <a:latin typeface="+mn-lt"/>
                <a:ea typeface="+mn-ea"/>
                <a:cs typeface="+mn-cs"/>
              </a:rPr>
              <a:t>Okinawa</a:t>
            </a:r>
            <a:r>
              <a:rPr lang="nl-NL" sz="1200" b="0" i="0" kern="1200" dirty="0" smtClean="0">
                <a:solidFill>
                  <a:schemeClr val="tx1"/>
                </a:solidFill>
                <a:effectLst/>
                <a:latin typeface="+mn-lt"/>
                <a:ea typeface="+mn-ea"/>
                <a:cs typeface="+mn-cs"/>
              </a:rPr>
              <a:t> (Japan);</a:t>
            </a:r>
          </a:p>
          <a:p>
            <a:r>
              <a:rPr lang="nl-NL" sz="1200" b="0" i="0" kern="1200" dirty="0" err="1" smtClean="0">
                <a:solidFill>
                  <a:schemeClr val="tx1"/>
                </a:solidFill>
                <a:effectLst/>
                <a:latin typeface="+mn-lt"/>
                <a:ea typeface="+mn-ea"/>
                <a:cs typeface="+mn-cs"/>
              </a:rPr>
              <a:t>Loma</a:t>
            </a:r>
            <a:r>
              <a:rPr lang="nl-NL" sz="1200" b="0" i="0" kern="1200" dirty="0" smtClean="0">
                <a:solidFill>
                  <a:schemeClr val="tx1"/>
                </a:solidFill>
                <a:effectLst/>
                <a:latin typeface="+mn-lt"/>
                <a:ea typeface="+mn-ea"/>
                <a:cs typeface="+mn-cs"/>
              </a:rPr>
              <a:t> Linda (Californië);</a:t>
            </a:r>
          </a:p>
          <a:p>
            <a:r>
              <a:rPr lang="nl-NL" sz="1200" b="0" i="0" kern="1200" dirty="0" err="1" smtClean="0">
                <a:solidFill>
                  <a:schemeClr val="tx1"/>
                </a:solidFill>
                <a:effectLst/>
                <a:latin typeface="+mn-lt"/>
                <a:ea typeface="+mn-ea"/>
                <a:cs typeface="+mn-cs"/>
              </a:rPr>
              <a:t>Nicoya</a:t>
            </a:r>
            <a:r>
              <a:rPr lang="nl-NL" sz="1200" b="0" i="0" kern="1200" dirty="0" smtClean="0">
                <a:solidFill>
                  <a:schemeClr val="tx1"/>
                </a:solidFill>
                <a:effectLst/>
                <a:latin typeface="+mn-lt"/>
                <a:ea typeface="+mn-ea"/>
                <a:cs typeface="+mn-cs"/>
              </a:rPr>
              <a:t> (Costa Rica);</a:t>
            </a:r>
          </a:p>
          <a:p>
            <a:r>
              <a:rPr lang="nl-NL" sz="1200" b="0" i="0" kern="1200" dirty="0" err="1" smtClean="0">
                <a:solidFill>
                  <a:schemeClr val="tx1"/>
                </a:solidFill>
                <a:effectLst/>
                <a:latin typeface="+mn-lt"/>
                <a:ea typeface="+mn-ea"/>
                <a:cs typeface="+mn-cs"/>
              </a:rPr>
              <a:t>Ikaria</a:t>
            </a:r>
            <a:r>
              <a:rPr lang="nl-NL" sz="1200" b="0" i="0" kern="1200" dirty="0" smtClean="0">
                <a:solidFill>
                  <a:schemeClr val="tx1"/>
                </a:solidFill>
                <a:effectLst/>
                <a:latin typeface="+mn-lt"/>
                <a:ea typeface="+mn-ea"/>
                <a:cs typeface="+mn-cs"/>
              </a:rPr>
              <a:t> (Griekenland).</a:t>
            </a:r>
          </a:p>
          <a:p>
            <a:r>
              <a:rPr lang="nl-NL" sz="1200" b="0" i="0" kern="1200" dirty="0" smtClean="0">
                <a:solidFill>
                  <a:schemeClr val="tx1"/>
                </a:solidFill>
                <a:effectLst/>
                <a:latin typeface="+mn-lt"/>
                <a:ea typeface="+mn-ea"/>
                <a:cs typeface="+mn-cs"/>
              </a:rPr>
              <a:t>Terugkerende factoren</a:t>
            </a:r>
          </a:p>
          <a:p>
            <a:r>
              <a:rPr lang="nl-NL" sz="1200" b="0" i="0" kern="1200" dirty="0" smtClean="0">
                <a:solidFill>
                  <a:schemeClr val="tx1"/>
                </a:solidFill>
                <a:effectLst/>
                <a:latin typeface="+mn-lt"/>
                <a:ea typeface="+mn-ea"/>
                <a:cs typeface="+mn-cs"/>
              </a:rPr>
              <a:t>In verschillende onderzoeken en interviews is gezocht naar terugkerende factoren die maken dat het leven in deze gebieden zoveel gezonder is. Dit heeft geresulteerd </a:t>
            </a:r>
            <a:r>
              <a:rPr lang="nl-NL" sz="1200" b="1" i="0" kern="1200" dirty="0" smtClean="0">
                <a:solidFill>
                  <a:schemeClr val="tx1"/>
                </a:solidFill>
                <a:effectLst/>
                <a:latin typeface="+mn-lt"/>
                <a:ea typeface="+mn-ea"/>
                <a:cs typeface="+mn-cs"/>
              </a:rPr>
              <a:t>in negen gemeenschappelijke kenmerken van de Blue Zones:</a:t>
            </a:r>
          </a:p>
          <a:p>
            <a:r>
              <a:rPr lang="nl-NL" sz="1200" b="0" i="0" kern="1200" dirty="0" smtClean="0">
                <a:solidFill>
                  <a:schemeClr val="tx1"/>
                </a:solidFill>
                <a:effectLst/>
                <a:latin typeface="+mn-lt"/>
                <a:ea typeface="+mn-ea"/>
                <a:cs typeface="+mn-cs"/>
              </a:rPr>
              <a:t>- Beweeg natuurlijk: geen sportschool, maar leven in een omgeving die stimuleert om te bewegen zonder er bij na te denken;</a:t>
            </a:r>
          </a:p>
          <a:p>
            <a:pPr marL="171450" indent="-171450">
              <a:buFontTx/>
              <a:buChar char="-"/>
            </a:pPr>
            <a:r>
              <a:rPr lang="nl-NL" sz="1200" b="0" i="0" kern="1200" dirty="0" smtClean="0">
                <a:solidFill>
                  <a:schemeClr val="tx1"/>
                </a:solidFill>
                <a:effectLst/>
                <a:latin typeface="+mn-lt"/>
                <a:ea typeface="+mn-ea"/>
                <a:cs typeface="+mn-cs"/>
              </a:rPr>
              <a:t>Ken je doel: weet waarvoor je ’s ochtends wakker wilt worden. Het hebben van een doel kan zeven jaar extra levensverwachting opleveren;</a:t>
            </a:r>
          </a:p>
          <a:p>
            <a:pPr marL="171450" indent="-171450">
              <a:buFontTx/>
              <a:buChar char="-"/>
            </a:pPr>
            <a:r>
              <a:rPr lang="nl-NL" sz="1200" b="0" i="0" kern="1200" dirty="0" smtClean="0">
                <a:solidFill>
                  <a:schemeClr val="tx1"/>
                </a:solidFill>
                <a:effectLst/>
                <a:latin typeface="+mn-lt"/>
                <a:ea typeface="+mn-ea"/>
                <a:cs typeface="+mn-cs"/>
              </a:rPr>
              <a:t>Zo min mogelijk stress: neem dagelijks tijd voor ontspanning;</a:t>
            </a:r>
          </a:p>
          <a:p>
            <a:pPr marL="171450" indent="-171450">
              <a:buFontTx/>
              <a:buChar char="-"/>
            </a:pPr>
            <a:r>
              <a:rPr lang="nl-NL" sz="1200" b="0" i="0" kern="1200" dirty="0" smtClean="0">
                <a:solidFill>
                  <a:schemeClr val="tx1"/>
                </a:solidFill>
                <a:effectLst/>
                <a:latin typeface="+mn-lt"/>
                <a:ea typeface="+mn-ea"/>
                <a:cs typeface="+mn-cs"/>
              </a:rPr>
              <a:t>De 80%-regel: verlaag je calorie-inname met 20%;</a:t>
            </a:r>
          </a:p>
          <a:p>
            <a:pPr marL="171450" indent="-171450">
              <a:buFontTx/>
              <a:buChar char="-"/>
            </a:pPr>
            <a:r>
              <a:rPr lang="nl-NL" sz="1200" b="0" i="0" kern="1200" dirty="0" smtClean="0">
                <a:solidFill>
                  <a:schemeClr val="tx1"/>
                </a:solidFill>
                <a:effectLst/>
                <a:latin typeface="+mn-lt"/>
                <a:ea typeface="+mn-ea"/>
                <a:cs typeface="+mn-cs"/>
              </a:rPr>
              <a:t>Plantaardig voedsel: zelf verbouwen, vooral bonen horen bij de dagelijkse voeding van de meeste honderdjarigen;</a:t>
            </a:r>
          </a:p>
          <a:p>
            <a:pPr marL="171450" indent="-171450">
              <a:buFontTx/>
              <a:buChar char="-"/>
            </a:pPr>
            <a:r>
              <a:rPr lang="nl-NL" sz="1200" b="0" i="0" kern="1200" dirty="0" smtClean="0">
                <a:solidFill>
                  <a:schemeClr val="tx1"/>
                </a:solidFill>
                <a:effectLst/>
                <a:latin typeface="+mn-lt"/>
                <a:ea typeface="+mn-ea"/>
                <a:cs typeface="+mn-cs"/>
              </a:rPr>
              <a:t>Wijn: drink regelmatig, met mate en tijdens het eten of gezellig samenzijn met vrienden;</a:t>
            </a:r>
          </a:p>
          <a:p>
            <a:pPr marL="171450" indent="-171450">
              <a:buFontTx/>
              <a:buChar char="-"/>
            </a:pPr>
            <a:r>
              <a:rPr lang="nl-NL" sz="1200" b="0" i="0" kern="1200" dirty="0" smtClean="0">
                <a:solidFill>
                  <a:schemeClr val="tx1"/>
                </a:solidFill>
                <a:effectLst/>
                <a:latin typeface="+mn-lt"/>
                <a:ea typeface="+mn-ea"/>
                <a:cs typeface="+mn-cs"/>
              </a:rPr>
              <a:t>Gelijkgestemden: behoren tot een groep waarmee regelmatig wordt samengekomen heeft een positieve invloed op de gezondheid;</a:t>
            </a:r>
          </a:p>
          <a:p>
            <a:pPr marL="171450" indent="-171450">
              <a:buFontTx/>
              <a:buChar char="-"/>
            </a:pPr>
            <a:r>
              <a:rPr lang="nl-NL" sz="1200" b="0" i="0" kern="1200" dirty="0" smtClean="0">
                <a:solidFill>
                  <a:schemeClr val="tx1"/>
                </a:solidFill>
                <a:effectLst/>
                <a:latin typeface="+mn-lt"/>
                <a:ea typeface="+mn-ea"/>
                <a:cs typeface="+mn-cs"/>
              </a:rPr>
              <a:t>Familie: stel familie en geliefden op de eerste plaats;</a:t>
            </a:r>
          </a:p>
          <a:p>
            <a:pPr marL="171450" indent="-171450">
              <a:buFontTx/>
              <a:buChar char="-"/>
            </a:pPr>
            <a:r>
              <a:rPr lang="nl-NL" sz="1200" b="0" i="0" kern="1200" dirty="0" smtClean="0">
                <a:solidFill>
                  <a:schemeClr val="tx1"/>
                </a:solidFill>
                <a:effectLst/>
                <a:latin typeface="+mn-lt"/>
                <a:ea typeface="+mn-ea"/>
                <a:cs typeface="+mn-cs"/>
              </a:rPr>
              <a:t>Vriendenkring: goede vriendenkring en voldoende sociale contacten.</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11</a:t>
            </a:fld>
            <a:endParaRPr lang="nl-NL"/>
          </a:p>
        </p:txBody>
      </p:sp>
    </p:spTree>
    <p:extLst>
      <p:ext uri="{BB962C8B-B14F-4D97-AF65-F5344CB8AC3E}">
        <p14:creationId xmlns:p14="http://schemas.microsoft.com/office/powerpoint/2010/main" val="69929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12</a:t>
            </a:fld>
            <a:endParaRPr lang="nl-NL"/>
          </a:p>
        </p:txBody>
      </p:sp>
    </p:spTree>
    <p:extLst>
      <p:ext uri="{BB962C8B-B14F-4D97-AF65-F5344CB8AC3E}">
        <p14:creationId xmlns:p14="http://schemas.microsoft.com/office/powerpoint/2010/main" val="442202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13</a:t>
            </a:fld>
            <a:endParaRPr lang="nl-NL"/>
          </a:p>
        </p:txBody>
      </p:sp>
    </p:spTree>
    <p:extLst>
      <p:ext uri="{BB962C8B-B14F-4D97-AF65-F5344CB8AC3E}">
        <p14:creationId xmlns:p14="http://schemas.microsoft.com/office/powerpoint/2010/main" val="682708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https://fd.nl/morgen/1205057/noord-nederland-wil-gelukkig-worden</a:t>
            </a:r>
          </a:p>
          <a:p>
            <a:endParaRPr lang="nl-NL" dirty="0"/>
          </a:p>
          <a:p>
            <a:r>
              <a:rPr lang="nl-NL" dirty="0"/>
              <a:t>Grondwet artikel 22 lid 1</a:t>
            </a:r>
          </a:p>
          <a:p>
            <a:endParaRPr lang="nl-NL" dirty="0"/>
          </a:p>
          <a:p>
            <a:r>
              <a:rPr lang="nl-NL" sz="1200" b="1" i="0" u="none" strike="noStrike" kern="1200" dirty="0">
                <a:solidFill>
                  <a:schemeClr val="tx1"/>
                </a:solidFill>
                <a:effectLst/>
                <a:latin typeface="+mn-lt"/>
                <a:ea typeface="+mn-ea"/>
                <a:cs typeface="+mn-cs"/>
                <a:hlinkClick r:id="rId3" tooltip="Bekijk Artikel 22 van Grondwet"/>
              </a:rPr>
              <a:t>Artikel 22</a:t>
            </a:r>
          </a:p>
          <a:p>
            <a:r>
              <a:rPr lang="nl-NL" sz="1200" b="1" i="0" u="none" strike="noStrike" kern="1200" dirty="0">
                <a:solidFill>
                  <a:schemeClr val="tx1"/>
                </a:solidFill>
                <a:effectLst/>
                <a:latin typeface="+mn-lt"/>
                <a:ea typeface="+mn-ea"/>
                <a:cs typeface="+mn-cs"/>
                <a:hlinkClick r:id="rId4"/>
              </a:rPr>
              <a:t>1.</a:t>
            </a:r>
          </a:p>
          <a:p>
            <a:r>
              <a:rPr lang="nl-NL" sz="1200" b="0" i="0" kern="1200" dirty="0">
                <a:solidFill>
                  <a:schemeClr val="tx1"/>
                </a:solidFill>
                <a:effectLst/>
                <a:latin typeface="+mn-lt"/>
                <a:ea typeface="+mn-ea"/>
                <a:cs typeface="+mn-cs"/>
              </a:rPr>
              <a:t>De overheid treft maatregelen ter bevordering van de volksgezondheid</a:t>
            </a:r>
            <a:r>
              <a:rPr lang="nl-NL"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nl-NL" dirty="0" smtClean="0"/>
              <a:t>10. neem de tijd. Een blue zone ontwikkelen kost meerdere jaren. Alle betrokken partijen zijn nodig, van winkels tot de overheid. Doel is om een gemeenschap te creëren waar de kansen op een gezonde en gelukkige oude dag groter zijn</a:t>
            </a:r>
            <a:endParaRPr lang="nl-NL" sz="1200" b="0" i="0" kern="1200" dirty="0">
              <a:solidFill>
                <a:schemeClr val="tx1"/>
              </a:solidFill>
              <a:effectLst/>
              <a:latin typeface="+mn-lt"/>
              <a:ea typeface="+mn-ea"/>
              <a:cs typeface="+mn-cs"/>
            </a:endParaRPr>
          </a:p>
          <a:p>
            <a:endParaRPr lang="en-GB"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14</a:t>
            </a:fld>
            <a:endParaRPr lang="nl-NL"/>
          </a:p>
        </p:txBody>
      </p:sp>
    </p:spTree>
    <p:extLst>
      <p:ext uri="{BB962C8B-B14F-4D97-AF65-F5344CB8AC3E}">
        <p14:creationId xmlns:p14="http://schemas.microsoft.com/office/powerpoint/2010/main" val="4065574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Als we het over gezondheidszorg hebben, hebben we het dan eigenlijk wel over gezondheidszorg</a:t>
            </a:r>
            <a:r>
              <a:rPr lang="nl-NL" baseline="0" dirty="0"/>
              <a:t> of over ziektezorg</a:t>
            </a:r>
            <a:r>
              <a:rPr lang="nl-NL" baseline="0" dirty="0" smtClean="0"/>
              <a:t>?!</a:t>
            </a:r>
          </a:p>
          <a:p>
            <a:endParaRPr lang="nl-NL" baseline="0" dirty="0" smtClean="0"/>
          </a:p>
          <a:p>
            <a:pPr marL="171450" indent="-171450">
              <a:buFontTx/>
              <a:buChar char="-"/>
            </a:pPr>
            <a:r>
              <a:rPr lang="nl-NL" baseline="0" dirty="0" smtClean="0"/>
              <a:t>Artikel Huber ( heroverweeg uw opvatting over het begrip gezondheid)</a:t>
            </a:r>
          </a:p>
          <a:p>
            <a:pPr marL="171450" indent="-171450">
              <a:buFont typeface="Wingdings" panose="05000000000000000000" pitchFamily="2" charset="2"/>
              <a:buChar char="à"/>
            </a:pPr>
            <a:r>
              <a:rPr lang="nl-NL" baseline="0" dirty="0" smtClean="0">
                <a:sym typeface="Wingdings" panose="05000000000000000000" pitchFamily="2" charset="2"/>
              </a:rPr>
              <a:t>Curatieve gezondheidszorg= ziektezorg</a:t>
            </a:r>
          </a:p>
          <a:p>
            <a:pPr marL="171450" indent="-171450">
              <a:buFont typeface="Wingdings" panose="05000000000000000000" pitchFamily="2" charset="2"/>
              <a:buChar char="à"/>
            </a:pPr>
            <a:endParaRPr lang="nl-NL" baseline="0" dirty="0" smtClean="0">
              <a:sym typeface="Wingdings" panose="05000000000000000000" pitchFamily="2" charset="2"/>
            </a:endParaRPr>
          </a:p>
          <a:p>
            <a:pPr marL="171450" indent="-171450">
              <a:buFont typeface="Wingdings" panose="05000000000000000000" pitchFamily="2" charset="2"/>
              <a:buChar char="à"/>
            </a:pPr>
            <a:r>
              <a:rPr lang="nl-NL" baseline="0" dirty="0" smtClean="0">
                <a:sym typeface="Wingdings" panose="05000000000000000000" pitchFamily="2" charset="2"/>
              </a:rPr>
              <a:t>Naast het behandelen van ziekte zou er aandacht moeten zijn voor positieve gezondheid</a:t>
            </a:r>
          </a:p>
          <a:p>
            <a:pPr marL="171450" indent="-171450">
              <a:buFont typeface="Wingdings" panose="05000000000000000000" pitchFamily="2" charset="2"/>
              <a:buChar char="à"/>
            </a:pPr>
            <a:r>
              <a:rPr lang="nl-NL" baseline="0" dirty="0" smtClean="0">
                <a:sym typeface="Wingdings" panose="05000000000000000000" pitchFamily="2" charset="2"/>
              </a:rPr>
              <a:t>Zou het herstelproces bevorderen en de omgang van een </a:t>
            </a:r>
            <a:r>
              <a:rPr lang="nl-NL" baseline="0" dirty="0" err="1" smtClean="0">
                <a:sym typeface="Wingdings" panose="05000000000000000000" pitchFamily="2" charset="2"/>
              </a:rPr>
              <a:t>patient</a:t>
            </a:r>
            <a:r>
              <a:rPr lang="nl-NL" baseline="0" dirty="0" smtClean="0">
                <a:sym typeface="Wingdings" panose="05000000000000000000" pitchFamily="2" charset="2"/>
              </a:rPr>
              <a:t> met een chronische ziekte kunnen verbeteren</a:t>
            </a:r>
            <a:endParaRPr lang="nl-NL" dirty="0"/>
          </a:p>
        </p:txBody>
      </p:sp>
      <p:sp>
        <p:nvSpPr>
          <p:cNvPr id="4" name="Slide Number Placeholder 3"/>
          <p:cNvSpPr>
            <a:spLocks noGrp="1"/>
          </p:cNvSpPr>
          <p:nvPr>
            <p:ph type="sldNum" sz="quarter" idx="10"/>
          </p:nvPr>
        </p:nvSpPr>
        <p:spPr/>
        <p:txBody>
          <a:bodyPr/>
          <a:lstStyle/>
          <a:p>
            <a:fld id="{3805A24C-2232-49D9-B08F-E31A10364A0D}" type="slidenum">
              <a:rPr lang="en-GB" smtClean="0"/>
              <a:pPr/>
              <a:t>15</a:t>
            </a:fld>
            <a:endParaRPr lang="en-GB"/>
          </a:p>
        </p:txBody>
      </p:sp>
    </p:spTree>
    <p:extLst>
      <p:ext uri="{BB962C8B-B14F-4D97-AF65-F5344CB8AC3E}">
        <p14:creationId xmlns:p14="http://schemas.microsoft.com/office/powerpoint/2010/main" val="493780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0" i="0" kern="1200" dirty="0" smtClean="0">
                <a:solidFill>
                  <a:schemeClr val="tx1"/>
                </a:solidFill>
                <a:effectLst/>
                <a:latin typeface="+mn-lt"/>
                <a:ea typeface="+mn-ea"/>
                <a:cs typeface="+mn-cs"/>
              </a:rPr>
              <a:t>Johan </a:t>
            </a:r>
            <a:r>
              <a:rPr lang="nl-NL" sz="1200" b="0" i="0" kern="1200" dirty="0" err="1" smtClean="0">
                <a:solidFill>
                  <a:schemeClr val="tx1"/>
                </a:solidFill>
                <a:effectLst/>
                <a:latin typeface="+mn-lt"/>
                <a:ea typeface="+mn-ea"/>
                <a:cs typeface="+mn-cs"/>
              </a:rPr>
              <a:t>Mackenbach</a:t>
            </a:r>
            <a:r>
              <a:rPr lang="nl-NL" sz="1200" b="0" i="0" kern="1200" dirty="0" smtClean="0">
                <a:solidFill>
                  <a:schemeClr val="tx1"/>
                </a:solidFill>
                <a:effectLst/>
                <a:latin typeface="+mn-lt"/>
                <a:ea typeface="+mn-ea"/>
                <a:cs typeface="+mn-cs"/>
              </a:rPr>
              <a:t> heeft als hoogleraar maatschappelijke gezondheidszorg aan het Erasmus Medisch Centrum een andere instelling.</a:t>
            </a:r>
          </a:p>
          <a:p>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Ook nu nog kunnen we </a:t>
            </a:r>
            <a:r>
              <a:rPr lang="nl-NL" sz="1200" b="1" i="0" kern="1200" dirty="0" smtClean="0">
                <a:solidFill>
                  <a:schemeClr val="tx1"/>
                </a:solidFill>
                <a:effectLst/>
                <a:latin typeface="+mn-lt"/>
                <a:ea typeface="+mn-ea"/>
                <a:cs typeface="+mn-cs"/>
              </a:rPr>
              <a:t>met preventie verdere gezondheidswinst </a:t>
            </a:r>
            <a:r>
              <a:rPr lang="nl-NL" sz="1200" b="0" i="0" kern="1200" dirty="0" smtClean="0">
                <a:solidFill>
                  <a:schemeClr val="tx1"/>
                </a:solidFill>
                <a:effectLst/>
                <a:latin typeface="+mn-lt"/>
                <a:ea typeface="+mn-ea"/>
                <a:cs typeface="+mn-cs"/>
              </a:rPr>
              <a:t>behalen en daar vallen ook hele belangrijke oorzaken van voortijdige sterfte onder. Een deel van die mogelijkheden is al voor een deel benut, bijvoorbeeld bij het </a:t>
            </a:r>
            <a:r>
              <a:rPr lang="nl-NL" sz="1200" b="1" i="0" kern="1200" dirty="0" smtClean="0">
                <a:solidFill>
                  <a:schemeClr val="tx1"/>
                </a:solidFill>
                <a:effectLst/>
                <a:latin typeface="+mn-lt"/>
                <a:ea typeface="+mn-ea"/>
                <a:cs typeface="+mn-cs"/>
              </a:rPr>
              <a:t>bestrijden van roken, ongezonde voeding, onveiligheid in het verkeer. </a:t>
            </a:r>
            <a:r>
              <a:rPr lang="nl-NL" sz="1200" b="0" i="0" kern="1200" dirty="0" smtClean="0">
                <a:solidFill>
                  <a:schemeClr val="tx1"/>
                </a:solidFill>
                <a:effectLst/>
                <a:latin typeface="+mn-lt"/>
                <a:ea typeface="+mn-ea"/>
                <a:cs typeface="+mn-cs"/>
              </a:rPr>
              <a:t>In Nederland is dat – om het zo maar te zeggen – gemiddeld benut, maar er zijn andere landen die dat krachtiger gedaan hebben en beter gebruik gemaakt hebben van die mogelijkheden, vooral als het gaat om beïnvloeding van gedragsfactoren.  Daarmee zijn we in </a:t>
            </a:r>
            <a:r>
              <a:rPr lang="nl-NL" sz="1200" b="1" i="0" kern="1200" dirty="0" smtClean="0">
                <a:solidFill>
                  <a:schemeClr val="tx1"/>
                </a:solidFill>
                <a:effectLst/>
                <a:latin typeface="+mn-lt"/>
                <a:ea typeface="+mn-ea"/>
                <a:cs typeface="+mn-cs"/>
              </a:rPr>
              <a:t>Nederland relatief terughoudend geweest</a:t>
            </a:r>
            <a:r>
              <a:rPr lang="nl-NL" sz="1200" b="0" i="0" kern="1200" dirty="0" smtClean="0">
                <a:solidFill>
                  <a:schemeClr val="tx1"/>
                </a:solidFill>
                <a:effectLst/>
                <a:latin typeface="+mn-lt"/>
                <a:ea typeface="+mn-ea"/>
                <a:cs typeface="+mn-cs"/>
              </a:rPr>
              <a:t>, waardoor we hier bijvoorbeeld nog steeds met een relatief hoog percentage rokers zitten.</a:t>
            </a:r>
          </a:p>
          <a:p>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Wat ik zie is </a:t>
            </a:r>
            <a:r>
              <a:rPr lang="nl-NL" sz="1200" b="1" i="0" kern="1200" dirty="0" smtClean="0">
                <a:solidFill>
                  <a:schemeClr val="tx1"/>
                </a:solidFill>
                <a:effectLst/>
                <a:latin typeface="+mn-lt"/>
                <a:ea typeface="+mn-ea"/>
                <a:cs typeface="+mn-cs"/>
              </a:rPr>
              <a:t>een zekere terughoudendheid in Nederland in het aanspreken van mensen op hun gedrag. </a:t>
            </a:r>
            <a:r>
              <a:rPr lang="nl-NL" sz="1200" b="0" i="0" kern="1200" dirty="0" smtClean="0">
                <a:solidFill>
                  <a:schemeClr val="tx1"/>
                </a:solidFill>
                <a:effectLst/>
                <a:latin typeface="+mn-lt"/>
                <a:ea typeface="+mn-ea"/>
                <a:cs typeface="+mn-cs"/>
              </a:rPr>
              <a:t>Zo hebben we in Nederland een relatief hoog percentage vrouwen dat tijdens de zwangerschap rookt of alcohol drinkt. Verloskundigen hebben er moeite mee om zwangere vrouwen hierop aan te spreken. Ze voelen het alsof ze hun boekje te buiten gaan door hen er op te wijzen dat het slecht is voor de baby en voor henzelf en dat ze gebruik zouden moeten maken van de ondersteuningsmogelijkheden die er zijn.</a:t>
            </a:r>
            <a:r>
              <a:rPr lang="nl-NL" dirty="0" smtClean="0"/>
              <a:t/>
            </a:r>
            <a:br>
              <a:rPr lang="nl-NL" dirty="0" smtClean="0"/>
            </a:br>
            <a:r>
              <a:rPr lang="nl-NL" dirty="0" smtClean="0"/>
              <a:t/>
            </a:r>
            <a:br>
              <a:rPr lang="nl-NL" dirty="0" smtClean="0"/>
            </a:br>
            <a:r>
              <a:rPr lang="nl-NL" sz="1200" b="0" i="0" kern="1200" dirty="0" smtClean="0">
                <a:solidFill>
                  <a:schemeClr val="tx1"/>
                </a:solidFill>
                <a:effectLst/>
                <a:latin typeface="+mn-lt"/>
                <a:ea typeface="+mn-ea"/>
                <a:cs typeface="+mn-cs"/>
              </a:rPr>
              <a:t>Die terughoudendheid in het beïnvloeden van gedrag, zoals roken en alcoholgebruik, moeten we doorbreken, als we dat potentieel voor gezondheidswinst dat er nog is volledig willen benutten. </a:t>
            </a:r>
            <a:r>
              <a:rPr lang="nl-NL" sz="1200" b="1" i="0" kern="1200" dirty="0" smtClean="0">
                <a:solidFill>
                  <a:schemeClr val="tx1"/>
                </a:solidFill>
                <a:effectLst/>
                <a:latin typeface="+mn-lt"/>
                <a:ea typeface="+mn-ea"/>
                <a:cs typeface="+mn-cs"/>
              </a:rPr>
              <a:t>Nederland heeft een traditie van burgers niet al te veel aan te spreken op hun gedrag. </a:t>
            </a:r>
            <a:r>
              <a:rPr lang="nl-NL" sz="1200" b="0" i="0" kern="1200" dirty="0" smtClean="0">
                <a:solidFill>
                  <a:schemeClr val="tx1"/>
                </a:solidFill>
                <a:effectLst/>
                <a:latin typeface="+mn-lt"/>
                <a:ea typeface="+mn-ea"/>
                <a:cs typeface="+mn-cs"/>
              </a:rPr>
              <a:t>Het is een klein land, dat het economisch gezien moet hebben van de handel. Wil je kunnen handelen, dan moet je vrijheid en tolerantie hoog in het vaandel hebben. Een land als Denemarken is wat dat betreft te vergelijken met Nederland, zowel in handelstraditie, als in diezelfde terughoudendheid. Het interessante is dat ook in Denemarken nog veel wordt gerookt.</a:t>
            </a:r>
            <a:r>
              <a:rPr lang="nl-NL" dirty="0" smtClean="0"/>
              <a:t/>
            </a:r>
            <a:br>
              <a:rPr lang="nl-NL" dirty="0" smtClean="0"/>
            </a:br>
            <a:r>
              <a:rPr lang="nl-NL" dirty="0" smtClean="0"/>
              <a:t/>
            </a:r>
            <a:br>
              <a:rPr lang="nl-NL" dirty="0" smtClean="0"/>
            </a:br>
            <a:r>
              <a:rPr lang="nl-NL" sz="1200" b="1" i="1" kern="1200" dirty="0" smtClean="0">
                <a:solidFill>
                  <a:schemeClr val="tx1"/>
                </a:solidFill>
                <a:effectLst/>
                <a:latin typeface="+mn-lt"/>
                <a:ea typeface="+mn-ea"/>
                <a:cs typeface="+mn-cs"/>
              </a:rPr>
              <a:t>Toch worden Scandinavische landen vaak als lichtend voorbeeld voor de rest van de wereld genoemd. Wat doet men daar dan beter?</a:t>
            </a:r>
            <a:r>
              <a:rPr lang="nl-NL" dirty="0" smtClean="0"/>
              <a:t/>
            </a:r>
            <a:br>
              <a:rPr lang="nl-NL" dirty="0" smtClean="0"/>
            </a:br>
            <a:r>
              <a:rPr lang="nl-NL" sz="1200" b="0" i="0" kern="1200" dirty="0" smtClean="0">
                <a:solidFill>
                  <a:schemeClr val="tx1"/>
                </a:solidFill>
                <a:effectLst/>
                <a:latin typeface="+mn-lt"/>
                <a:ea typeface="+mn-ea"/>
                <a:cs typeface="+mn-cs"/>
              </a:rPr>
              <a:t>Verderop in Scandinavië, in Zweden en Finland, zie je dat men daar veel nadrukkelijker – ook van overheidswege – bezig is te proberen het gedrag van de bevolking in gunstige zin te beïnvloeden</a:t>
            </a:r>
            <a:r>
              <a:rPr lang="nl-NL" sz="1200" b="1" i="0" kern="1200" dirty="0" smtClean="0">
                <a:solidFill>
                  <a:schemeClr val="tx1"/>
                </a:solidFill>
                <a:effectLst/>
                <a:latin typeface="+mn-lt"/>
                <a:ea typeface="+mn-ea"/>
                <a:cs typeface="+mn-cs"/>
              </a:rPr>
              <a:t>. Er is bijvoorbeeld een heel beroemd programma in Finland, het Noord-Kareliëproject. </a:t>
            </a:r>
            <a:r>
              <a:rPr lang="nl-NL" sz="1200" b="0" i="0" kern="1200" dirty="0" smtClean="0">
                <a:solidFill>
                  <a:schemeClr val="tx1"/>
                </a:solidFill>
                <a:effectLst/>
                <a:latin typeface="+mn-lt"/>
                <a:ea typeface="+mn-ea"/>
                <a:cs typeface="+mn-cs"/>
              </a:rPr>
              <a:t>Dat programma loopt al dertig jaar. De overheid werkt daarin samen met particuliere partijen in die regio, en heeft een samenhangend pakket van maatregelen genomen om ervoor te zorgen dat de Finnen </a:t>
            </a:r>
            <a:r>
              <a:rPr lang="nl-NL" sz="1200" b="1" i="0" kern="1200" dirty="0" smtClean="0">
                <a:solidFill>
                  <a:schemeClr val="tx1"/>
                </a:solidFill>
                <a:effectLst/>
                <a:latin typeface="+mn-lt"/>
                <a:ea typeface="+mn-ea"/>
                <a:cs typeface="+mn-cs"/>
              </a:rPr>
              <a:t>minder gingen roken, minder vet en minder zout gingen eten, om daarmee de hoge sterfte aan hart- en vaatziekten terug te dringen</a:t>
            </a:r>
            <a:r>
              <a:rPr lang="nl-NL" sz="1200" b="0" i="0" kern="1200" dirty="0" smtClean="0">
                <a:solidFill>
                  <a:schemeClr val="tx1"/>
                </a:solidFill>
                <a:effectLst/>
                <a:latin typeface="+mn-lt"/>
                <a:ea typeface="+mn-ea"/>
                <a:cs typeface="+mn-cs"/>
              </a:rPr>
              <a:t>. Niet alleen werden campagnes opgezet om de Finnen te overtuigen hun gedrag aan te passen, maar tegelijkertijd ging men in school- en bedrijfskantines minder vet eten serveren en werden patiënten door zorgverleners actief benaderd als het ging om hun gedrag en de mogelijkheden om gezonder te leven.</a:t>
            </a:r>
            <a:r>
              <a:rPr lang="nl-NL" dirty="0" smtClean="0"/>
              <a:t/>
            </a:r>
            <a:br>
              <a:rPr lang="nl-NL" dirty="0" smtClean="0"/>
            </a:br>
            <a:r>
              <a:rPr lang="nl-NL" dirty="0" smtClean="0"/>
              <a:t/>
            </a:r>
            <a:br>
              <a:rPr lang="nl-NL" dirty="0" smtClean="0"/>
            </a:br>
            <a:r>
              <a:rPr lang="nl-NL" sz="1200" b="0" i="0" kern="1200" dirty="0" smtClean="0">
                <a:solidFill>
                  <a:schemeClr val="tx1"/>
                </a:solidFill>
                <a:effectLst/>
                <a:latin typeface="+mn-lt"/>
                <a:ea typeface="+mn-ea"/>
                <a:cs typeface="+mn-cs"/>
              </a:rPr>
              <a:t>Als je het in zo’n brede context doet, waarbij ook via raadplegingen draagvlak onder de bevolking werd gekweekt en waarbij zoveel partijen betrokken zijn, dan </a:t>
            </a:r>
            <a:r>
              <a:rPr lang="nl-NL" sz="1200" b="0" i="0" kern="1200" dirty="0" err="1" smtClean="0">
                <a:solidFill>
                  <a:schemeClr val="tx1"/>
                </a:solidFill>
                <a:effectLst/>
                <a:latin typeface="+mn-lt"/>
                <a:ea typeface="+mn-ea"/>
                <a:cs typeface="+mn-cs"/>
              </a:rPr>
              <a:t>zul</a:t>
            </a:r>
            <a:r>
              <a:rPr lang="nl-NL" sz="1200" b="0" i="0" kern="1200" dirty="0" smtClean="0">
                <a:solidFill>
                  <a:schemeClr val="tx1"/>
                </a:solidFill>
                <a:effectLst/>
                <a:latin typeface="+mn-lt"/>
                <a:ea typeface="+mn-ea"/>
                <a:cs typeface="+mn-cs"/>
              </a:rPr>
              <a:t> je waarschijnlijk minder snel de reactie ‘waar bemoei je je mee’ krijgen. Ook Nederlanders begrijpen natuurlijk dat het uiteindelijk in hun eigen belang is een beetje gezonder te leven.</a:t>
            </a:r>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16</a:t>
            </a:fld>
            <a:endParaRPr lang="nl-NL"/>
          </a:p>
        </p:txBody>
      </p:sp>
    </p:spTree>
    <p:extLst>
      <p:ext uri="{BB962C8B-B14F-4D97-AF65-F5344CB8AC3E}">
        <p14:creationId xmlns:p14="http://schemas.microsoft.com/office/powerpoint/2010/main" val="2153522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Wie heeft het artikel van</a:t>
            </a:r>
            <a:r>
              <a:rPr lang="nl-NL" baseline="0" dirty="0"/>
              <a:t> Johan </a:t>
            </a:r>
            <a:r>
              <a:rPr lang="nl-NL" baseline="0" dirty="0" err="1"/>
              <a:t>Mackenback</a:t>
            </a:r>
            <a:r>
              <a:rPr lang="nl-NL" baseline="0" dirty="0"/>
              <a:t> gelezen</a:t>
            </a:r>
            <a:r>
              <a:rPr lang="is-IS" baseline="0" dirty="0"/>
              <a:t>….</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17</a:t>
            </a:fld>
            <a:endParaRPr lang="nl-NL"/>
          </a:p>
        </p:txBody>
      </p:sp>
    </p:spTree>
    <p:extLst>
      <p:ext uri="{BB962C8B-B14F-4D97-AF65-F5344CB8AC3E}">
        <p14:creationId xmlns:p14="http://schemas.microsoft.com/office/powerpoint/2010/main" val="3004576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is </a:t>
            </a:r>
            <a:r>
              <a:rPr lang="en-US" dirty="0" err="1" smtClean="0"/>
              <a:t>dit</a:t>
            </a:r>
            <a:r>
              <a:rPr lang="en-US" dirty="0" smtClean="0"/>
              <a:t> </a:t>
            </a:r>
            <a:r>
              <a:rPr lang="en-US" dirty="0" err="1" smtClean="0"/>
              <a:t>niet</a:t>
            </a:r>
            <a:r>
              <a:rPr lang="en-US" dirty="0" smtClean="0"/>
              <a:t> zo? </a:t>
            </a:r>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18</a:t>
            </a:fld>
            <a:endParaRPr lang="nl-NL"/>
          </a:p>
        </p:txBody>
      </p:sp>
    </p:spTree>
    <p:extLst>
      <p:ext uri="{BB962C8B-B14F-4D97-AF65-F5344CB8AC3E}">
        <p14:creationId xmlns:p14="http://schemas.microsoft.com/office/powerpoint/2010/main" val="3124345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Gemiddelde</a:t>
            </a:r>
            <a:r>
              <a:rPr lang="en-US" dirty="0" smtClean="0"/>
              <a:t> </a:t>
            </a:r>
            <a:r>
              <a:rPr lang="en-US" dirty="0" err="1" smtClean="0"/>
              <a:t>zorgkosten</a:t>
            </a:r>
            <a:endParaRPr lang="en-US" dirty="0" smtClean="0"/>
          </a:p>
          <a:p>
            <a:endParaRPr lang="en-US" dirty="0" smtClean="0"/>
          </a:p>
          <a:p>
            <a:r>
              <a:rPr lang="nl-NL" sz="1200" b="1" i="0" kern="1200" dirty="0" smtClean="0">
                <a:solidFill>
                  <a:schemeClr val="tx1"/>
                </a:solidFill>
                <a:effectLst/>
                <a:latin typeface="+mn-lt"/>
                <a:ea typeface="+mn-ea"/>
                <a:cs typeface="+mn-cs"/>
              </a:rPr>
              <a:t>Gemiddelde zorgkosten iets hoger voor vrouwen dan voor mannen</a:t>
            </a:r>
          </a:p>
          <a:p>
            <a:r>
              <a:rPr lang="nl-NL" sz="1200" b="0" i="0" kern="1200" dirty="0" smtClean="0">
                <a:solidFill>
                  <a:schemeClr val="tx1"/>
                </a:solidFill>
                <a:effectLst/>
                <a:latin typeface="+mn-lt"/>
                <a:ea typeface="+mn-ea"/>
                <a:cs typeface="+mn-cs"/>
              </a:rPr>
              <a:t>Gemiddeld zijn de kosten van verzekerde zorg (basisverzekering) voor vrouwen wat hoger dan voor mannen. Voor vrouwen liggen de gemiddelde zorgkosten op 2.528 euro per verzekerdenjaar, voor mannen is dit 2.191 euro per verzekerdenjaar. Dit wordt vooral veroorzaakt door de gemiddeld hogere zorgkosten van vrouwen in de leeftijd tussen 20 en 50. Dat is grotendeels te verklaren door de kosten voor zwangerschap en bevalling, die geheel bij de vrouw terechtkomen. De zorgkosten voor mannen zijn juist hoger in de kinderleeftijd en vanaf 60 jaar.</a:t>
            </a:r>
          </a:p>
          <a:p>
            <a:r>
              <a:rPr lang="nl-NL" sz="1200" b="1" i="0" kern="1200" dirty="0" smtClean="0">
                <a:solidFill>
                  <a:schemeClr val="tx1"/>
                </a:solidFill>
                <a:effectLst/>
                <a:latin typeface="+mn-lt"/>
                <a:ea typeface="+mn-ea"/>
                <a:cs typeface="+mn-cs"/>
              </a:rPr>
              <a:t>Oudere bevolking maakt hoogste zorgkosten</a:t>
            </a:r>
          </a:p>
          <a:p>
            <a:r>
              <a:rPr lang="nl-NL" sz="1200" b="1" i="0" kern="1200" dirty="0" smtClean="0">
                <a:solidFill>
                  <a:schemeClr val="tx1"/>
                </a:solidFill>
                <a:effectLst/>
                <a:latin typeface="+mn-lt"/>
                <a:ea typeface="+mn-ea"/>
                <a:cs typeface="+mn-cs"/>
              </a:rPr>
              <a:t>De bevolking van 60 jaar en ouder maakt gemiddeld gezien de hoogste zorgkosten</a:t>
            </a:r>
            <a:r>
              <a:rPr lang="nl-NL" sz="1200" b="0" i="0" kern="1200" dirty="0" smtClean="0">
                <a:solidFill>
                  <a:schemeClr val="tx1"/>
                </a:solidFill>
                <a:effectLst/>
                <a:latin typeface="+mn-lt"/>
                <a:ea typeface="+mn-ea"/>
                <a:cs typeface="+mn-cs"/>
              </a:rPr>
              <a:t>. Dit hangt samen met hogere sterfte- en ziektekansen die gelden voor mensen in deze leeftijdsgroepen.</a:t>
            </a:r>
          </a:p>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19</a:t>
            </a:fld>
            <a:endParaRPr lang="nl-NL"/>
          </a:p>
        </p:txBody>
      </p:sp>
    </p:spTree>
    <p:extLst>
      <p:ext uri="{BB962C8B-B14F-4D97-AF65-F5344CB8AC3E}">
        <p14:creationId xmlns:p14="http://schemas.microsoft.com/office/powerpoint/2010/main" val="3449794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2019 zorgkosten- CBS. </a:t>
            </a:r>
          </a:p>
          <a:p>
            <a:endParaRPr lang="nl-NL" dirty="0" smtClean="0"/>
          </a:p>
          <a:p>
            <a:r>
              <a:rPr lang="nl-NL" dirty="0" smtClean="0"/>
              <a:t>Wat is hier preventieve zorg?</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20</a:t>
            </a:fld>
            <a:endParaRPr lang="nl-NL"/>
          </a:p>
        </p:txBody>
      </p:sp>
    </p:spTree>
    <p:extLst>
      <p:ext uri="{BB962C8B-B14F-4D97-AF65-F5344CB8AC3E}">
        <p14:creationId xmlns:p14="http://schemas.microsoft.com/office/powerpoint/2010/main" val="383779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40C1EA-526E-446E-B129-5490EE53D68A}" type="slidenum">
              <a:rPr lang="nl-NL" smtClean="0"/>
              <a:t>21</a:t>
            </a:fld>
            <a:endParaRPr lang="nl-NL"/>
          </a:p>
        </p:txBody>
      </p:sp>
    </p:spTree>
    <p:extLst>
      <p:ext uri="{BB962C8B-B14F-4D97-AF65-F5344CB8AC3E}">
        <p14:creationId xmlns:p14="http://schemas.microsoft.com/office/powerpoint/2010/main" val="3803288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smtClean="0">
                <a:solidFill>
                  <a:schemeClr val="tx1"/>
                </a:solidFill>
                <a:effectLst/>
                <a:latin typeface="+mn-lt"/>
                <a:ea typeface="+mn-ea"/>
                <a:cs typeface="+mn-cs"/>
              </a:rPr>
              <a:t>Al eerder</a:t>
            </a:r>
            <a:r>
              <a:rPr lang="nl-NL" sz="1200" b="1" kern="1200" baseline="0" dirty="0" smtClean="0">
                <a:solidFill>
                  <a:schemeClr val="tx1"/>
                </a:solidFill>
                <a:effectLst/>
                <a:latin typeface="+mn-lt"/>
                <a:ea typeface="+mn-ea"/>
                <a:cs typeface="+mn-cs"/>
              </a:rPr>
              <a:t> besproken:</a:t>
            </a:r>
          </a:p>
          <a:p>
            <a:endParaRPr lang="nl-NL" sz="1200" b="1" kern="1200" baseline="0" dirty="0" smtClean="0">
              <a:solidFill>
                <a:schemeClr val="tx1"/>
              </a:solidFill>
              <a:effectLst/>
              <a:latin typeface="+mn-lt"/>
              <a:ea typeface="+mn-ea"/>
              <a:cs typeface="+mn-cs"/>
            </a:endParaRPr>
          </a:p>
          <a:p>
            <a:r>
              <a:rPr lang="nl-NL" sz="1200" b="1" kern="1200" dirty="0" smtClean="0">
                <a:solidFill>
                  <a:schemeClr val="tx1"/>
                </a:solidFill>
                <a:effectLst/>
                <a:latin typeface="+mn-lt"/>
                <a:ea typeface="+mn-ea"/>
                <a:cs typeface="+mn-cs"/>
              </a:rPr>
              <a:t>De </a:t>
            </a:r>
            <a:r>
              <a:rPr lang="nl-NL" sz="1200" b="1" kern="1200" dirty="0">
                <a:solidFill>
                  <a:schemeClr val="tx1"/>
                </a:solidFill>
                <a:effectLst/>
                <a:latin typeface="+mn-lt"/>
                <a:ea typeface="+mn-ea"/>
                <a:cs typeface="+mn-cs"/>
              </a:rPr>
              <a:t>MEDISCH BIOLOGISCHE </a:t>
            </a:r>
            <a:r>
              <a:rPr lang="nl-NL" sz="1200" kern="1200" dirty="0">
                <a:solidFill>
                  <a:schemeClr val="tx1"/>
                </a:solidFill>
                <a:effectLst/>
                <a:latin typeface="+mn-lt"/>
                <a:ea typeface="+mn-ea"/>
                <a:cs typeface="+mn-cs"/>
              </a:rPr>
              <a:t>visie richt zich vooral op ziekte en de behandeling en preventie van ziekte (pathogenese).  </a:t>
            </a:r>
          </a:p>
          <a:p>
            <a:r>
              <a:rPr lang="nl-NL" sz="1200" kern="1200" dirty="0">
                <a:solidFill>
                  <a:schemeClr val="tx1"/>
                </a:solidFill>
                <a:effectLst/>
                <a:latin typeface="+mn-lt"/>
                <a:ea typeface="+mn-ea"/>
                <a:cs typeface="+mn-cs"/>
              </a:rPr>
              <a:t>Volgens deze visie is een persoon gezond indien ziekte of andere lichamelijke gebreken afwezig zijn.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err="1">
                <a:solidFill>
                  <a:schemeClr val="tx1"/>
                </a:solidFill>
                <a:effectLst/>
                <a:latin typeface="+mn-lt"/>
                <a:ea typeface="+mn-ea"/>
                <a:cs typeface="+mn-cs"/>
              </a:rPr>
              <a:t>Antonovsky</a:t>
            </a:r>
            <a:r>
              <a:rPr lang="nl-NL" sz="1200" kern="1200" dirty="0">
                <a:solidFill>
                  <a:schemeClr val="tx1"/>
                </a:solidFill>
                <a:effectLst/>
                <a:latin typeface="+mn-lt"/>
                <a:ea typeface="+mn-ea"/>
                <a:cs typeface="+mn-cs"/>
              </a:rPr>
              <a:t> introduceerde als tegenhanger daarvan het begrip </a:t>
            </a:r>
            <a:r>
              <a:rPr lang="nl-NL" sz="1200" kern="1200" dirty="0" err="1">
                <a:solidFill>
                  <a:schemeClr val="tx1"/>
                </a:solidFill>
                <a:effectLst/>
                <a:latin typeface="+mn-lt"/>
                <a:ea typeface="+mn-ea"/>
                <a:cs typeface="+mn-cs"/>
              </a:rPr>
              <a:t>salutogenese</a:t>
            </a:r>
            <a:r>
              <a:rPr lang="nl-NL" sz="1200" kern="1200" dirty="0">
                <a:solidFill>
                  <a:schemeClr val="tx1"/>
                </a:solidFill>
                <a:effectLst/>
                <a:latin typeface="+mn-lt"/>
                <a:ea typeface="+mn-ea"/>
                <a:cs typeface="+mn-cs"/>
              </a:rPr>
              <a:t> . In deze visie ligt de nadruk op gezondheid en het behoud en de bevordering van gezondheid. </a:t>
            </a:r>
            <a:endParaRPr lang="nl-N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smtClean="0">
                <a:solidFill>
                  <a:schemeClr val="tx1"/>
                </a:solidFill>
                <a:effectLst/>
                <a:latin typeface="+mn-lt"/>
                <a:ea typeface="+mn-ea"/>
                <a:cs typeface="+mn-cs"/>
              </a:rPr>
              <a:t>De </a:t>
            </a:r>
            <a:r>
              <a:rPr lang="nl-NL" sz="1200" b="1" kern="1200" dirty="0">
                <a:solidFill>
                  <a:schemeClr val="tx1"/>
                </a:solidFill>
                <a:effectLst/>
                <a:latin typeface="+mn-lt"/>
                <a:ea typeface="+mn-ea"/>
                <a:cs typeface="+mn-cs"/>
              </a:rPr>
              <a:t>vraag is dan: wat houdt mensen gezond? </a:t>
            </a:r>
            <a:r>
              <a:rPr lang="nl-NL" sz="1200" kern="1200" dirty="0">
                <a:solidFill>
                  <a:schemeClr val="tx1"/>
                </a:solidFill>
                <a:effectLst/>
                <a:latin typeface="+mn-lt"/>
                <a:ea typeface="+mn-ea"/>
                <a:cs typeface="+mn-cs"/>
              </a:rPr>
              <a:t>SOC (sense of </a:t>
            </a:r>
            <a:r>
              <a:rPr lang="nl-NL" sz="1200" kern="1200" dirty="0" err="1">
                <a:solidFill>
                  <a:schemeClr val="tx1"/>
                </a:solidFill>
                <a:effectLst/>
                <a:latin typeface="+mn-lt"/>
                <a:ea typeface="+mn-ea"/>
                <a:cs typeface="+mn-cs"/>
              </a:rPr>
              <a:t>coherence</a:t>
            </a:r>
            <a:r>
              <a:rPr lang="nl-NL" sz="1200" kern="1200" dirty="0">
                <a:solidFill>
                  <a:schemeClr val="tx1"/>
                </a:solidFill>
                <a:effectLst/>
                <a:latin typeface="+mn-lt"/>
                <a:ea typeface="+mn-ea"/>
                <a:cs typeface="+mn-cs"/>
              </a:rPr>
              <a:t>) en GRR (</a:t>
            </a:r>
            <a:r>
              <a:rPr lang="nl-NL" sz="1200" kern="1200" dirty="0" err="1">
                <a:solidFill>
                  <a:schemeClr val="tx1"/>
                </a:solidFill>
                <a:effectLst/>
                <a:latin typeface="+mn-lt"/>
                <a:ea typeface="+mn-ea"/>
                <a:cs typeface="+mn-cs"/>
              </a:rPr>
              <a:t>generalised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resistance</a:t>
            </a:r>
            <a:r>
              <a:rPr lang="nl-NL" sz="1200" kern="1200" dirty="0">
                <a:solidFill>
                  <a:schemeClr val="tx1"/>
                </a:solidFill>
                <a:effectLst/>
                <a:latin typeface="+mn-lt"/>
                <a:ea typeface="+mn-ea"/>
                <a:cs typeface="+mn-cs"/>
              </a:rPr>
              <a:t> resources) zijn twee belangrijke begrippen binnen de </a:t>
            </a:r>
            <a:r>
              <a:rPr lang="nl-NL" sz="1200" kern="1200" dirty="0" err="1">
                <a:solidFill>
                  <a:schemeClr val="tx1"/>
                </a:solidFill>
                <a:effectLst/>
                <a:latin typeface="+mn-lt"/>
                <a:ea typeface="+mn-ea"/>
                <a:cs typeface="+mn-cs"/>
              </a:rPr>
              <a:t>salutogenese</a:t>
            </a:r>
            <a:r>
              <a:rPr lang="nl-NL" sz="1200" kern="1200" dirty="0">
                <a:solidFill>
                  <a:schemeClr val="tx1"/>
                </a:solidFill>
                <a:effectLst/>
                <a:latin typeface="+mn-lt"/>
                <a:ea typeface="+mn-ea"/>
                <a:cs typeface="+mn-cs"/>
              </a:rPr>
              <a:t>: </a:t>
            </a:r>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22</a:t>
            </a:fld>
            <a:endParaRPr lang="nl-NL"/>
          </a:p>
        </p:txBody>
      </p:sp>
    </p:spTree>
    <p:extLst>
      <p:ext uri="{BB962C8B-B14F-4D97-AF65-F5344CB8AC3E}">
        <p14:creationId xmlns:p14="http://schemas.microsoft.com/office/powerpoint/2010/main" val="2260366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Als er een onderwerp is dat mogelijk een </a:t>
            </a:r>
            <a:r>
              <a:rPr lang="nl-NL" sz="1200" b="1" kern="1200" dirty="0" smtClean="0">
                <a:solidFill>
                  <a:schemeClr val="tx1"/>
                </a:solidFill>
                <a:effectLst/>
                <a:latin typeface="+mn-lt"/>
                <a:ea typeface="+mn-ea"/>
                <a:cs typeface="+mn-cs"/>
              </a:rPr>
              <a:t>sleutel is naar 'positieve gezondheid' is, dan is het wel </a:t>
            </a:r>
            <a:r>
              <a:rPr lang="nl-NL" sz="1200" b="1" kern="1200" dirty="0" err="1" smtClean="0">
                <a:solidFill>
                  <a:schemeClr val="tx1"/>
                </a:solidFill>
                <a:effectLst/>
                <a:latin typeface="+mn-lt"/>
                <a:ea typeface="+mn-ea"/>
                <a:cs typeface="+mn-cs"/>
              </a:rPr>
              <a:t>salutogenese</a:t>
            </a:r>
            <a:r>
              <a:rPr lang="nl-NL" sz="1200" b="1" kern="1200" dirty="0" smtClean="0">
                <a:solidFill>
                  <a:schemeClr val="tx1"/>
                </a:solidFill>
                <a:effectLst/>
                <a:latin typeface="+mn-lt"/>
                <a:ea typeface="+mn-ea"/>
                <a:cs typeface="+mn-cs"/>
              </a:rPr>
              <a:t>. </a:t>
            </a:r>
          </a:p>
          <a:p>
            <a:pPr marL="171450" indent="-171450">
              <a:buFontTx/>
              <a:buChar char="-"/>
            </a:pPr>
            <a:r>
              <a:rPr lang="nl-NL" sz="1200" kern="1200" dirty="0" err="1" smtClean="0">
                <a:solidFill>
                  <a:schemeClr val="tx1"/>
                </a:solidFill>
                <a:effectLst/>
                <a:latin typeface="+mn-lt"/>
                <a:ea typeface="+mn-ea"/>
                <a:cs typeface="+mn-cs"/>
              </a:rPr>
              <a:t>Salutogenes</a:t>
            </a:r>
            <a:r>
              <a:rPr lang="nl-NL" sz="1200" kern="1200" dirty="0" smtClean="0">
                <a:solidFill>
                  <a:schemeClr val="tx1"/>
                </a:solidFill>
                <a:effectLst/>
                <a:latin typeface="+mn-lt"/>
                <a:ea typeface="+mn-ea"/>
                <a:cs typeface="+mn-cs"/>
              </a:rPr>
              <a:t> is een begrip dat de socioloog  Aaron </a:t>
            </a:r>
            <a:r>
              <a:rPr lang="nl-NL" sz="1200" kern="1200" dirty="0" err="1" smtClean="0">
                <a:solidFill>
                  <a:schemeClr val="tx1"/>
                </a:solidFill>
                <a:effectLst/>
                <a:latin typeface="+mn-lt"/>
                <a:ea typeface="+mn-ea"/>
                <a:cs typeface="+mn-cs"/>
              </a:rPr>
              <a:t>Antonovsky</a:t>
            </a:r>
            <a:r>
              <a:rPr lang="nl-NL" sz="1200" kern="1200" dirty="0" smtClean="0">
                <a:solidFill>
                  <a:schemeClr val="tx1"/>
                </a:solidFill>
                <a:effectLst/>
                <a:latin typeface="+mn-lt"/>
                <a:ea typeface="+mn-ea"/>
                <a:cs typeface="+mn-cs"/>
              </a:rPr>
              <a:t> (1923 – 1994) heeft voorgesteld. </a:t>
            </a:r>
          </a:p>
          <a:p>
            <a:pPr marL="171450" indent="-171450">
              <a:buFontTx/>
              <a:buChar char="-"/>
            </a:pPr>
            <a:r>
              <a:rPr lang="nl-NL" sz="1200" kern="1200" dirty="0" smtClean="0">
                <a:solidFill>
                  <a:schemeClr val="tx1"/>
                </a:solidFill>
                <a:effectLst/>
                <a:latin typeface="+mn-lt"/>
                <a:ea typeface="+mn-ea"/>
                <a:cs typeface="+mn-cs"/>
              </a:rPr>
              <a:t>Daarbij gaat het om een benadering van de mens, die zich richt op factoren die gezondheid en welbevinden stimuleren in plaats van de factoren die ziekte veroorzaken en die in het middelpunt van de pathogenese staan. </a:t>
            </a:r>
          </a:p>
          <a:p>
            <a:pPr marL="171450" indent="-171450">
              <a:buFontTx/>
              <a:buChar char="-"/>
            </a:pPr>
            <a:r>
              <a:rPr lang="nl-NL" sz="1200" kern="1200" dirty="0" smtClean="0">
                <a:solidFill>
                  <a:schemeClr val="tx1"/>
                </a:solidFill>
                <a:effectLst/>
                <a:latin typeface="+mn-lt"/>
                <a:ea typeface="+mn-ea"/>
                <a:cs typeface="+mn-cs"/>
              </a:rPr>
              <a:t>Het gaat bij </a:t>
            </a:r>
            <a:r>
              <a:rPr lang="nl-NL" sz="1200" kern="1200" dirty="0" err="1" smtClean="0">
                <a:solidFill>
                  <a:schemeClr val="tx1"/>
                </a:solidFill>
                <a:effectLst/>
                <a:latin typeface="+mn-lt"/>
                <a:ea typeface="+mn-ea"/>
                <a:cs typeface="+mn-cs"/>
              </a:rPr>
              <a:t>salutogenese</a:t>
            </a:r>
            <a:r>
              <a:rPr lang="nl-NL" sz="1200" kern="1200" dirty="0" smtClean="0">
                <a:solidFill>
                  <a:schemeClr val="tx1"/>
                </a:solidFill>
                <a:effectLst/>
                <a:latin typeface="+mn-lt"/>
                <a:ea typeface="+mn-ea"/>
                <a:cs typeface="+mn-cs"/>
              </a:rPr>
              <a:t> om </a:t>
            </a:r>
            <a:r>
              <a:rPr lang="nl-NL" sz="1200" b="1" kern="1200" dirty="0" smtClean="0">
                <a:solidFill>
                  <a:schemeClr val="tx1"/>
                </a:solidFill>
                <a:effectLst/>
                <a:latin typeface="+mn-lt"/>
                <a:ea typeface="+mn-ea"/>
                <a:cs typeface="+mn-cs"/>
              </a:rPr>
              <a:t>de verhouding tussen gezondheid, stress en coping. </a:t>
            </a:r>
          </a:p>
          <a:p>
            <a:pPr marL="171450" indent="-171450">
              <a:buFontTx/>
              <a:buChar char="-"/>
            </a:pPr>
            <a:r>
              <a:rPr lang="nl-NL" sz="1200" kern="1200" dirty="0" smtClean="0">
                <a:solidFill>
                  <a:schemeClr val="tx1"/>
                </a:solidFill>
                <a:effectLst/>
                <a:latin typeface="+mn-lt"/>
                <a:ea typeface="+mn-ea"/>
                <a:cs typeface="+mn-cs"/>
              </a:rPr>
              <a:t>In enkele gebieden op de wereld wordt hier (on)bewust naar geleefd, dit zijn de zogenaamde Blue Zones. </a:t>
            </a:r>
          </a:p>
          <a:p>
            <a:endParaRPr lang="nl-NL" sz="1200" kern="1200" dirty="0" smtClean="0">
              <a:solidFill>
                <a:schemeClr val="tx1"/>
              </a:solidFill>
              <a:effectLst/>
              <a:latin typeface="+mn-lt"/>
              <a:ea typeface="+mn-ea"/>
              <a:cs typeface="+mn-cs"/>
            </a:endParaRPr>
          </a:p>
          <a:p>
            <a:r>
              <a:rPr lang="nl-NL" sz="1200" kern="1200" dirty="0" smtClean="0">
                <a:solidFill>
                  <a:schemeClr val="tx1"/>
                </a:solidFill>
                <a:effectLst/>
                <a:latin typeface="+mn-lt"/>
                <a:ea typeface="+mn-ea"/>
                <a:cs typeface="+mn-cs"/>
              </a:rPr>
              <a:t>Ook</a:t>
            </a:r>
            <a:r>
              <a:rPr lang="nl-NL" sz="1200" kern="1200" baseline="0" dirty="0" smtClean="0">
                <a:solidFill>
                  <a:schemeClr val="tx1"/>
                </a:solidFill>
                <a:effectLst/>
                <a:latin typeface="+mn-lt"/>
                <a:ea typeface="+mn-ea"/>
                <a:cs typeface="+mn-cs"/>
              </a:rPr>
              <a:t> van ziekte en zorg naar gezondheid en gedrag</a:t>
            </a: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23</a:t>
            </a:fld>
            <a:endParaRPr lang="nl-NL"/>
          </a:p>
        </p:txBody>
      </p:sp>
    </p:spTree>
    <p:extLst>
      <p:ext uri="{BB962C8B-B14F-4D97-AF65-F5344CB8AC3E}">
        <p14:creationId xmlns:p14="http://schemas.microsoft.com/office/powerpoint/2010/main" val="606976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 Sense of </a:t>
            </a:r>
            <a:r>
              <a:rPr lang="nl-NL" sz="1200" kern="1200" dirty="0" err="1">
                <a:solidFill>
                  <a:schemeClr val="tx1"/>
                </a:solidFill>
                <a:effectLst/>
                <a:latin typeface="+mn-lt"/>
                <a:ea typeface="+mn-ea"/>
                <a:cs typeface="+mn-cs"/>
              </a:rPr>
              <a:t>coherence</a:t>
            </a:r>
            <a:r>
              <a:rPr lang="nl-NL" sz="1200" kern="1200" dirty="0">
                <a:solidFill>
                  <a:schemeClr val="tx1"/>
                </a:solidFill>
                <a:effectLst/>
                <a:latin typeface="+mn-lt"/>
                <a:ea typeface="+mn-ea"/>
                <a:cs typeface="+mn-cs"/>
              </a:rPr>
              <a:t>: de manier waarop de mens naar zijn eigen leven kijkt, heeft een positieve invloed op zijn gezondheid. Dit refereert aan de capaciteiten van een persoon: de situatie kunnen begrijpen, vertrouwen hebben, invloed kunnen uitoefenen. </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Generalised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resistance</a:t>
            </a:r>
            <a:r>
              <a:rPr lang="nl-NL" sz="1200" kern="1200" dirty="0">
                <a:solidFill>
                  <a:schemeClr val="tx1"/>
                </a:solidFill>
                <a:effectLst/>
                <a:latin typeface="+mn-lt"/>
                <a:ea typeface="+mn-ea"/>
                <a:cs typeface="+mn-cs"/>
              </a:rPr>
              <a:t> resources: de mens heeft hulpbronnen om om te gaan met stressoren (stresssituaties) in zijn leven. Deze hulpbronnen kun je onderscheiden in biologische (bijvoorbeeld genen, intelligentie, afweersysteem), materiële (bijvoorbeeld geld, huis) en psychosociale (bijvoorbeeld kennis, ervaring, sociaal netwerk).</a:t>
            </a:r>
          </a:p>
          <a:p>
            <a:endParaRPr lang="nl-NL" dirty="0"/>
          </a:p>
          <a:p>
            <a:r>
              <a:rPr lang="nl-NL" dirty="0"/>
              <a:t>1. Verschillende</a:t>
            </a:r>
            <a:r>
              <a:rPr lang="nl-NL" baseline="0" dirty="0"/>
              <a:t> hulpbronnen </a:t>
            </a:r>
            <a:r>
              <a:rPr lang="nl-NL" dirty="0"/>
              <a:t>GENERALISED</a:t>
            </a:r>
            <a:r>
              <a:rPr lang="nl-NL" baseline="0" dirty="0"/>
              <a:t> RESISTENCE RESOURCES</a:t>
            </a:r>
          </a:p>
          <a:p>
            <a:r>
              <a:rPr lang="nl-NL" baseline="0" dirty="0"/>
              <a:t>2. Hoe je de hulpbronnen weet te benutten SENSE OF </a:t>
            </a:r>
            <a:r>
              <a:rPr lang="nl-NL" baseline="0" dirty="0" smtClean="0"/>
              <a:t>COHERENCE</a:t>
            </a:r>
          </a:p>
          <a:p>
            <a:endParaRPr lang="nl-NL" dirty="0" smtClean="0"/>
          </a:p>
          <a:p>
            <a:r>
              <a:rPr lang="nl-NL" dirty="0" smtClean="0"/>
              <a:t>Bron:</a:t>
            </a:r>
          </a:p>
          <a:p>
            <a:r>
              <a:rPr lang="en-US" sz="1200" b="1" i="0" kern="1200" dirty="0" smtClean="0">
                <a:solidFill>
                  <a:schemeClr val="tx1"/>
                </a:solidFill>
                <a:effectLst/>
                <a:latin typeface="+mn-lt"/>
                <a:ea typeface="+mn-ea"/>
                <a:cs typeface="+mn-cs"/>
              </a:rPr>
              <a:t>Chapter 11The Sense of Coherence in the </a:t>
            </a:r>
            <a:r>
              <a:rPr lang="en-US" sz="1200" b="1" i="0" kern="1200" dirty="0" err="1" smtClean="0">
                <a:solidFill>
                  <a:schemeClr val="tx1"/>
                </a:solidFill>
                <a:effectLst/>
                <a:latin typeface="+mn-lt"/>
                <a:ea typeface="+mn-ea"/>
                <a:cs typeface="+mn-cs"/>
              </a:rPr>
              <a:t>Salutogenic</a:t>
            </a:r>
            <a:r>
              <a:rPr lang="en-US" sz="1200" b="1" i="0" kern="1200" dirty="0" smtClean="0">
                <a:solidFill>
                  <a:schemeClr val="tx1"/>
                </a:solidFill>
                <a:effectLst/>
                <a:latin typeface="+mn-lt"/>
                <a:ea typeface="+mn-ea"/>
                <a:cs typeface="+mn-cs"/>
              </a:rPr>
              <a:t> Model of Health</a:t>
            </a:r>
          </a:p>
          <a:p>
            <a:r>
              <a:rPr lang="en-US" sz="1200" b="0" i="0" kern="1200" dirty="0" smtClean="0">
                <a:solidFill>
                  <a:schemeClr val="tx1"/>
                </a:solidFill>
                <a:effectLst/>
                <a:latin typeface="+mn-lt"/>
                <a:ea typeface="+mn-ea"/>
                <a:cs typeface="+mn-cs"/>
              </a:rPr>
              <a:t>Monica Eriksson.</a:t>
            </a:r>
          </a:p>
          <a:p>
            <a:r>
              <a:rPr lang="en-US" sz="1200" b="0" i="0" u="none" strike="noStrike" kern="1200" dirty="0" smtClean="0">
                <a:solidFill>
                  <a:schemeClr val="tx1"/>
                </a:solidFill>
                <a:effectLst/>
                <a:latin typeface="+mn-lt"/>
                <a:ea typeface="+mn-ea"/>
                <a:cs typeface="+mn-cs"/>
                <a:hlinkClick r:id="rId3"/>
              </a:rPr>
              <a:t>Author Information</a:t>
            </a:r>
            <a:endParaRPr lang="en-US" sz="1200" b="0" i="0" u="none" strike="noStrike"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Published online: September 3, 2016.</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24</a:t>
            </a:fld>
            <a:endParaRPr lang="nl-NL"/>
          </a:p>
        </p:txBody>
      </p:sp>
    </p:spTree>
    <p:extLst>
      <p:ext uri="{BB962C8B-B14F-4D97-AF65-F5344CB8AC3E}">
        <p14:creationId xmlns:p14="http://schemas.microsoft.com/office/powerpoint/2010/main" val="2343005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Sense of </a:t>
            </a:r>
            <a:r>
              <a:rPr lang="nl-NL" dirty="0" err="1" smtClean="0"/>
              <a:t>coherence</a:t>
            </a:r>
            <a:r>
              <a:rPr lang="nl-NL" baseline="0" dirty="0" smtClean="0"/>
              <a:t> bestaat uit 3 belangrijke pijlers:</a:t>
            </a:r>
          </a:p>
          <a:p>
            <a:pPr marL="171450" indent="-171450">
              <a:buFontTx/>
              <a:buChar char="-"/>
            </a:pPr>
            <a:r>
              <a:rPr lang="nl-NL" baseline="0" dirty="0" err="1" smtClean="0"/>
              <a:t>Comprehensibily</a:t>
            </a:r>
            <a:endParaRPr lang="nl-NL" baseline="0" dirty="0" smtClean="0"/>
          </a:p>
          <a:p>
            <a:pPr marL="171450" indent="-171450">
              <a:buFontTx/>
              <a:buChar char="-"/>
            </a:pPr>
            <a:r>
              <a:rPr lang="nl-NL" baseline="0" dirty="0" err="1" smtClean="0"/>
              <a:t>Manageability</a:t>
            </a:r>
            <a:endParaRPr lang="nl-NL" baseline="0" dirty="0" smtClean="0"/>
          </a:p>
          <a:p>
            <a:pPr marL="171450" indent="-171450">
              <a:buFontTx/>
              <a:buChar char="-"/>
            </a:pPr>
            <a:r>
              <a:rPr lang="nl-NL" baseline="0" dirty="0" err="1" smtClean="0"/>
              <a:t>Menaningfulness</a:t>
            </a:r>
            <a:r>
              <a:rPr lang="nl-NL" baseline="0" dirty="0" smtClean="0">
                <a:sym typeface="Wingdings" panose="05000000000000000000" pitchFamily="2" charset="2"/>
              </a:rPr>
              <a:t> meest belangrijk. </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25</a:t>
            </a:fld>
            <a:endParaRPr lang="nl-NL"/>
          </a:p>
        </p:txBody>
      </p:sp>
    </p:spTree>
    <p:extLst>
      <p:ext uri="{BB962C8B-B14F-4D97-AF65-F5344CB8AC3E}">
        <p14:creationId xmlns:p14="http://schemas.microsoft.com/office/powerpoint/2010/main" val="3293048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The </a:t>
            </a:r>
            <a:r>
              <a:rPr lang="nl-NL" sz="1200" kern="1200" dirty="0" err="1">
                <a:solidFill>
                  <a:schemeClr val="tx1"/>
                </a:solidFill>
                <a:effectLst/>
                <a:latin typeface="+mn-lt"/>
                <a:ea typeface="+mn-ea"/>
                <a:cs typeface="+mn-cs"/>
              </a:rPr>
              <a:t>river</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just</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like</a:t>
            </a:r>
            <a:r>
              <a:rPr lang="nl-NL" sz="1200" kern="1200" dirty="0">
                <a:solidFill>
                  <a:schemeClr val="tx1"/>
                </a:solidFill>
                <a:effectLst/>
                <a:latin typeface="+mn-lt"/>
                <a:ea typeface="+mn-ea"/>
                <a:cs typeface="+mn-cs"/>
              </a:rPr>
              <a:t> life, is full of </a:t>
            </a:r>
            <a:r>
              <a:rPr lang="nl-NL" sz="1200" kern="1200" dirty="0" err="1">
                <a:solidFill>
                  <a:schemeClr val="tx1"/>
                </a:solidFill>
                <a:effectLst/>
                <a:latin typeface="+mn-lt"/>
                <a:ea typeface="+mn-ea"/>
                <a:cs typeface="+mn-cs"/>
              </a:rPr>
              <a:t>risks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resources, </a:t>
            </a:r>
            <a:r>
              <a:rPr lang="nl-NL" sz="1200" kern="1200" dirty="0" err="1">
                <a:solidFill>
                  <a:schemeClr val="tx1"/>
                </a:solidFill>
                <a:effectLst/>
                <a:latin typeface="+mn-lt"/>
                <a:ea typeface="+mn-ea"/>
                <a:cs typeface="+mn-cs"/>
              </a:rPr>
              <a:t>however</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our</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outcome</a:t>
            </a:r>
            <a:r>
              <a:rPr lang="nl-NL" sz="1200" kern="1200" dirty="0">
                <a:solidFill>
                  <a:schemeClr val="tx1"/>
                </a:solidFill>
                <a:effectLst/>
                <a:latin typeface="+mn-lt"/>
                <a:ea typeface="+mn-ea"/>
                <a:cs typeface="+mn-cs"/>
              </a:rPr>
              <a:t> is </a:t>
            </a:r>
            <a:r>
              <a:rPr lang="nl-NL" sz="1200" kern="1200" dirty="0" err="1">
                <a:solidFill>
                  <a:schemeClr val="tx1"/>
                </a:solidFill>
                <a:effectLst/>
                <a:latin typeface="+mn-lt"/>
                <a:ea typeface="+mn-ea"/>
                <a:cs typeface="+mn-cs"/>
              </a:rPr>
              <a:t>based</a:t>
            </a:r>
            <a:r>
              <a:rPr lang="nl-NL" sz="1200" kern="1200" dirty="0">
                <a:solidFill>
                  <a:schemeClr val="tx1"/>
                </a:solidFill>
                <a:effectLst/>
                <a:latin typeface="+mn-lt"/>
                <a:ea typeface="+mn-ea"/>
                <a:cs typeface="+mn-cs"/>
              </a:rPr>
              <a:t> on </a:t>
            </a:r>
            <a:r>
              <a:rPr lang="nl-NL" sz="1200" kern="1200" dirty="0" err="1">
                <a:solidFill>
                  <a:schemeClr val="tx1"/>
                </a:solidFill>
                <a:effectLst/>
                <a:latin typeface="+mn-lt"/>
                <a:ea typeface="+mn-ea"/>
                <a:cs typeface="+mn-cs"/>
              </a:rPr>
              <a:t>our</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orientation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learning</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through</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our</a:t>
            </a:r>
            <a:r>
              <a:rPr lang="nl-NL" sz="1200" kern="1200" dirty="0">
                <a:solidFill>
                  <a:schemeClr val="tx1"/>
                </a:solidFill>
                <a:effectLst/>
                <a:latin typeface="+mn-lt"/>
                <a:ea typeface="+mn-ea"/>
                <a:cs typeface="+mn-cs"/>
              </a:rPr>
              <a:t> life </a:t>
            </a:r>
            <a:r>
              <a:rPr lang="nl-NL" sz="1200" kern="1200" dirty="0" err="1">
                <a:solidFill>
                  <a:schemeClr val="tx1"/>
                </a:solidFill>
                <a:effectLst/>
                <a:latin typeface="+mn-lt"/>
                <a:ea typeface="+mn-ea"/>
                <a:cs typeface="+mn-cs"/>
              </a:rPr>
              <a:t>experiences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thus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acquiring</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ability</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to</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identify</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use</a:t>
            </a:r>
            <a:r>
              <a:rPr lang="nl-NL" sz="1200" kern="1200" dirty="0">
                <a:solidFill>
                  <a:schemeClr val="tx1"/>
                </a:solidFill>
                <a:effectLst/>
                <a:latin typeface="+mn-lt"/>
                <a:ea typeface="+mn-ea"/>
                <a:cs typeface="+mn-cs"/>
              </a:rPr>
              <a:t> the resources </a:t>
            </a:r>
            <a:r>
              <a:rPr lang="nl-NL" sz="1200" kern="1200" dirty="0" err="1">
                <a:solidFill>
                  <a:schemeClr val="tx1"/>
                </a:solidFill>
                <a:effectLst/>
                <a:latin typeface="+mn-lt"/>
                <a:ea typeface="+mn-ea"/>
                <a:cs typeface="+mn-cs"/>
              </a:rPr>
              <a:t>necessary</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to</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improve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our</a:t>
            </a:r>
            <a:r>
              <a:rPr lang="nl-NL" sz="1200" kern="1200" dirty="0">
                <a:solidFill>
                  <a:schemeClr val="tx1"/>
                </a:solidFill>
                <a:effectLst/>
                <a:latin typeface="+mn-lt"/>
                <a:ea typeface="+mn-ea"/>
                <a:cs typeface="+mn-cs"/>
              </a:rPr>
              <a:t> options </a:t>
            </a:r>
            <a:r>
              <a:rPr lang="nl-NL" sz="1200" kern="1200" dirty="0" err="1">
                <a:solidFill>
                  <a:schemeClr val="tx1"/>
                </a:solidFill>
                <a:effectLst/>
                <a:latin typeface="+mn-lt"/>
                <a:ea typeface="+mn-ea"/>
                <a:cs typeface="+mn-cs"/>
              </a:rPr>
              <a:t>for</a:t>
            </a:r>
            <a:r>
              <a:rPr lang="nl-NL" sz="1200" kern="1200" dirty="0">
                <a:solidFill>
                  <a:schemeClr val="tx1"/>
                </a:solidFill>
                <a:effectLst/>
                <a:latin typeface="+mn-lt"/>
                <a:ea typeface="+mn-ea"/>
                <a:cs typeface="+mn-cs"/>
              </a:rPr>
              <a:t> a </a:t>
            </a:r>
            <a:r>
              <a:rPr lang="nl-NL" sz="1200" kern="1200" dirty="0" err="1">
                <a:solidFill>
                  <a:schemeClr val="tx1"/>
                </a:solidFill>
                <a:effectLst/>
                <a:latin typeface="+mn-lt"/>
                <a:ea typeface="+mn-ea"/>
                <a:cs typeface="+mn-cs"/>
              </a:rPr>
              <a:t>better</a:t>
            </a:r>
            <a:r>
              <a:rPr lang="nl-NL" sz="1200" kern="1200" dirty="0">
                <a:solidFill>
                  <a:schemeClr val="tx1"/>
                </a:solidFill>
                <a:effectLst/>
                <a:latin typeface="+mn-lt"/>
                <a:ea typeface="+mn-ea"/>
                <a:cs typeface="+mn-cs"/>
              </a:rPr>
              <a:t> health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ultimately</a:t>
            </a:r>
            <a:r>
              <a:rPr lang="nl-NL" sz="1200" kern="1200" dirty="0">
                <a:solidFill>
                  <a:schemeClr val="tx1"/>
                </a:solidFill>
                <a:effectLst/>
                <a:latin typeface="+mn-lt"/>
                <a:ea typeface="+mn-ea"/>
                <a:cs typeface="+mn-cs"/>
              </a:rPr>
              <a:t> life. Over time the </a:t>
            </a:r>
            <a:r>
              <a:rPr lang="nl-NL" sz="1200" kern="1200" dirty="0" err="1">
                <a:solidFill>
                  <a:schemeClr val="tx1"/>
                </a:solidFill>
                <a:effectLst/>
                <a:latin typeface="+mn-lt"/>
                <a:ea typeface="+mn-ea"/>
                <a:cs typeface="+mn-cs"/>
              </a:rPr>
              <a:t>experience</a:t>
            </a:r>
            <a:r>
              <a:rPr lang="nl-NL" sz="1200" kern="1200" dirty="0">
                <a:solidFill>
                  <a:schemeClr val="tx1"/>
                </a:solidFill>
                <a:effectLst/>
                <a:latin typeface="+mn-lt"/>
                <a:ea typeface="+mn-ea"/>
                <a:cs typeface="+mn-cs"/>
              </a:rPr>
              <a:t> of a risk </a:t>
            </a:r>
            <a:r>
              <a:rPr lang="nl-NL" sz="1200" kern="1200" dirty="0" err="1">
                <a:solidFill>
                  <a:schemeClr val="tx1"/>
                </a:solidFill>
                <a:effectLst/>
                <a:latin typeface="+mn-lt"/>
                <a:ea typeface="+mn-ea"/>
                <a:cs typeface="+mn-cs"/>
              </a:rPr>
              <a:t>can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eventually</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develop</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into</a:t>
            </a:r>
            <a:r>
              <a:rPr lang="nl-NL" sz="1200" kern="1200" dirty="0">
                <a:solidFill>
                  <a:schemeClr val="tx1"/>
                </a:solidFill>
                <a:effectLst/>
                <a:latin typeface="+mn-lt"/>
                <a:ea typeface="+mn-ea"/>
                <a:cs typeface="+mn-cs"/>
              </a:rPr>
              <a:t> a resource, risk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resource </a:t>
            </a:r>
            <a:r>
              <a:rPr lang="nl-NL" sz="1200" kern="1200" dirty="0" err="1">
                <a:solidFill>
                  <a:schemeClr val="tx1"/>
                </a:solidFill>
                <a:effectLst/>
                <a:latin typeface="+mn-lt"/>
                <a:ea typeface="+mn-ea"/>
                <a:cs typeface="+mn-cs"/>
              </a:rPr>
              <a:t>thus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become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relative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concepts</a:t>
            </a:r>
            <a:r>
              <a:rPr lang="nl-NL" sz="1200" kern="1200" dirty="0">
                <a:solidFill>
                  <a:schemeClr val="tx1"/>
                </a:solidFill>
                <a:effectLst/>
                <a:latin typeface="+mn-lt"/>
                <a:ea typeface="+mn-ea"/>
                <a:cs typeface="+mn-cs"/>
              </a:rPr>
              <a:t>. The health </a:t>
            </a:r>
            <a:r>
              <a:rPr lang="nl-NL" sz="1200" kern="1200" dirty="0" err="1">
                <a:solidFill>
                  <a:schemeClr val="tx1"/>
                </a:solidFill>
                <a:effectLst/>
                <a:latin typeface="+mn-lt"/>
                <a:ea typeface="+mn-ea"/>
                <a:cs typeface="+mn-cs"/>
              </a:rPr>
              <a:t>process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can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be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seen</a:t>
            </a:r>
            <a:r>
              <a:rPr lang="nl-NL" sz="1200" kern="1200" dirty="0">
                <a:solidFill>
                  <a:schemeClr val="tx1"/>
                </a:solidFill>
                <a:effectLst/>
                <a:latin typeface="+mn-lt"/>
                <a:ea typeface="+mn-ea"/>
                <a:cs typeface="+mn-cs"/>
              </a:rPr>
              <a:t> as a life-long-</a:t>
            </a:r>
            <a:r>
              <a:rPr lang="nl-NL" sz="1200" kern="1200" dirty="0" err="1">
                <a:solidFill>
                  <a:schemeClr val="tx1"/>
                </a:solidFill>
                <a:effectLst/>
                <a:latin typeface="+mn-lt"/>
                <a:ea typeface="+mn-ea"/>
                <a:cs typeface="+mn-cs"/>
              </a:rPr>
              <a:t>learning</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process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where</a:t>
            </a:r>
            <a:r>
              <a:rPr lang="nl-NL" sz="1200" kern="1200" dirty="0">
                <a:solidFill>
                  <a:schemeClr val="tx1"/>
                </a:solidFill>
                <a:effectLst/>
                <a:latin typeface="+mn-lt"/>
                <a:ea typeface="+mn-ea"/>
                <a:cs typeface="+mn-cs"/>
              </a:rPr>
              <a:t> we </a:t>
            </a:r>
            <a:r>
              <a:rPr lang="nl-NL" sz="1200" kern="1200" dirty="0" err="1">
                <a:solidFill>
                  <a:schemeClr val="tx1"/>
                </a:solidFill>
                <a:effectLst/>
                <a:latin typeface="+mn-lt"/>
                <a:ea typeface="+mn-ea"/>
                <a:cs typeface="+mn-cs"/>
              </a:rPr>
              <a:t>reflect</a:t>
            </a:r>
            <a:r>
              <a:rPr lang="nl-NL" sz="1200" kern="1200" dirty="0">
                <a:solidFill>
                  <a:schemeClr val="tx1"/>
                </a:solidFill>
                <a:effectLst/>
                <a:latin typeface="+mn-lt"/>
                <a:ea typeface="+mn-ea"/>
                <a:cs typeface="+mn-cs"/>
              </a:rPr>
              <a:t> on </a:t>
            </a:r>
            <a:r>
              <a:rPr lang="nl-NL" sz="1200" kern="1200" dirty="0" err="1">
                <a:solidFill>
                  <a:schemeClr val="tx1"/>
                </a:solidFill>
                <a:effectLst/>
                <a:latin typeface="+mn-lt"/>
                <a:ea typeface="+mn-ea"/>
                <a:cs typeface="+mn-cs"/>
              </a:rPr>
              <a:t>what</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will</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create</a:t>
            </a:r>
            <a:r>
              <a:rPr lang="nl-NL" sz="1200" kern="1200" dirty="0">
                <a:solidFill>
                  <a:schemeClr val="tx1"/>
                </a:solidFill>
                <a:effectLst/>
                <a:latin typeface="+mn-lt"/>
                <a:ea typeface="+mn-ea"/>
                <a:cs typeface="+mn-cs"/>
              </a:rPr>
              <a:t> health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what</a:t>
            </a:r>
            <a:r>
              <a:rPr lang="nl-NL" sz="1200" kern="1200" dirty="0">
                <a:solidFill>
                  <a:schemeClr val="tx1"/>
                </a:solidFill>
                <a:effectLst/>
                <a:latin typeface="+mn-lt"/>
                <a:ea typeface="+mn-ea"/>
                <a:cs typeface="+mn-cs"/>
              </a:rPr>
              <a:t> are the options </a:t>
            </a:r>
            <a:r>
              <a:rPr lang="nl-NL" sz="1200" kern="1200" dirty="0" err="1">
                <a:solidFill>
                  <a:schemeClr val="tx1"/>
                </a:solidFill>
                <a:effectLst/>
                <a:latin typeface="+mn-lt"/>
                <a:ea typeface="+mn-ea"/>
                <a:cs typeface="+mn-cs"/>
              </a:rPr>
              <a:t>for</a:t>
            </a:r>
            <a:r>
              <a:rPr lang="nl-NL" sz="1200" kern="1200" dirty="0">
                <a:solidFill>
                  <a:schemeClr val="tx1"/>
                </a:solidFill>
                <a:effectLst/>
                <a:latin typeface="+mn-lt"/>
                <a:ea typeface="+mn-ea"/>
                <a:cs typeface="+mn-cs"/>
              </a:rPr>
              <a:t> life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improves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QoL</a:t>
            </a:r>
            <a:r>
              <a:rPr lang="nl-NL" sz="1200" kern="1200" dirty="0">
                <a:solidFill>
                  <a:schemeClr val="tx1"/>
                </a:solidFill>
                <a:effectLst/>
                <a:latin typeface="+mn-lt"/>
                <a:ea typeface="+mn-ea"/>
                <a:cs typeface="+mn-cs"/>
              </a:rPr>
              <a:t>.</a:t>
            </a:r>
          </a:p>
          <a:p>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err="1">
                <a:solidFill>
                  <a:schemeClr val="tx1"/>
                </a:solidFill>
                <a:effectLst/>
                <a:latin typeface="+mn-lt"/>
                <a:ea typeface="+mn-ea"/>
                <a:cs typeface="+mn-cs"/>
              </a:rPr>
              <a:t>To</a:t>
            </a:r>
            <a:r>
              <a:rPr lang="nl-NL" sz="1200" kern="1200" dirty="0">
                <a:solidFill>
                  <a:schemeClr val="tx1"/>
                </a:solidFill>
                <a:effectLst/>
                <a:latin typeface="+mn-lt"/>
                <a:ea typeface="+mn-ea"/>
                <a:cs typeface="+mn-cs"/>
              </a:rPr>
              <a:t> make </a:t>
            </a:r>
            <a:r>
              <a:rPr lang="nl-NL" sz="1200" kern="1200" dirty="0" err="1">
                <a:solidFill>
                  <a:schemeClr val="tx1"/>
                </a:solidFill>
                <a:effectLst/>
                <a:latin typeface="+mn-lt"/>
                <a:ea typeface="+mn-ea"/>
                <a:cs typeface="+mn-cs"/>
              </a:rPr>
              <a:t>it</a:t>
            </a:r>
            <a:r>
              <a:rPr lang="nl-NL" sz="1200" kern="1200" dirty="0">
                <a:solidFill>
                  <a:schemeClr val="tx1"/>
                </a:solidFill>
                <a:effectLst/>
                <a:latin typeface="+mn-lt"/>
                <a:ea typeface="+mn-ea"/>
                <a:cs typeface="+mn-cs"/>
              </a:rPr>
              <a:t> short: </a:t>
            </a:r>
            <a:r>
              <a:rPr lang="nl-NL" sz="1200" kern="1200" dirty="0" err="1">
                <a:solidFill>
                  <a:schemeClr val="tx1"/>
                </a:solidFill>
                <a:effectLst/>
                <a:latin typeface="+mn-lt"/>
                <a:ea typeface="+mn-ea"/>
                <a:cs typeface="+mn-cs"/>
              </a:rPr>
              <a:t>it</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seems</a:t>
            </a:r>
            <a:r>
              <a:rPr lang="nl-NL" sz="1200" kern="1200" dirty="0">
                <a:solidFill>
                  <a:schemeClr val="tx1"/>
                </a:solidFill>
                <a:effectLst/>
                <a:latin typeface="+mn-lt"/>
                <a:ea typeface="+mn-ea"/>
                <a:cs typeface="+mn-cs"/>
              </a:rPr>
              <a:t> these </a:t>
            </a:r>
            <a:r>
              <a:rPr lang="nl-NL" sz="1200" kern="1200" dirty="0" err="1">
                <a:solidFill>
                  <a:schemeClr val="tx1"/>
                </a:solidFill>
                <a:effectLst/>
                <a:latin typeface="+mn-lt"/>
                <a:ea typeface="+mn-ea"/>
                <a:cs typeface="+mn-cs"/>
              </a:rPr>
              <a:t>women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were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able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to</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use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their</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internal</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external</a:t>
            </a:r>
            <a:r>
              <a:rPr lang="nl-NL" sz="1200" kern="1200" dirty="0">
                <a:solidFill>
                  <a:schemeClr val="tx1"/>
                </a:solidFill>
                <a:effectLst/>
                <a:latin typeface="+mn-lt"/>
                <a:ea typeface="+mn-ea"/>
                <a:cs typeface="+mn-cs"/>
              </a:rPr>
              <a:t> resources in a health promoting way. </a:t>
            </a:r>
            <a:r>
              <a:rPr lang="nl-NL" sz="1200" kern="1200" dirty="0" err="1">
                <a:solidFill>
                  <a:schemeClr val="tx1"/>
                </a:solidFill>
                <a:effectLst/>
                <a:latin typeface="+mn-lt"/>
                <a:ea typeface="+mn-ea"/>
                <a:cs typeface="+mn-cs"/>
              </a:rPr>
              <a:t>They</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were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able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to</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reflect</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draw </a:t>
            </a:r>
            <a:r>
              <a:rPr lang="nl-NL" sz="1200" kern="1200" dirty="0" err="1">
                <a:solidFill>
                  <a:schemeClr val="tx1"/>
                </a:solidFill>
                <a:effectLst/>
                <a:latin typeface="+mn-lt"/>
                <a:ea typeface="+mn-ea"/>
                <a:cs typeface="+mn-cs"/>
              </a:rPr>
              <a:t>conclusions</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based</a:t>
            </a:r>
            <a:r>
              <a:rPr lang="nl-NL" sz="1200" kern="1200" dirty="0">
                <a:solidFill>
                  <a:schemeClr val="tx1"/>
                </a:solidFill>
                <a:effectLst/>
                <a:latin typeface="+mn-lt"/>
                <a:ea typeface="+mn-ea"/>
                <a:cs typeface="+mn-cs"/>
              </a:rPr>
              <a:t> on </a:t>
            </a:r>
            <a:r>
              <a:rPr lang="nl-NL" sz="1200" kern="1200" dirty="0" err="1">
                <a:solidFill>
                  <a:schemeClr val="tx1"/>
                </a:solidFill>
                <a:effectLst/>
                <a:latin typeface="+mn-lt"/>
                <a:ea typeface="+mn-ea"/>
                <a:cs typeface="+mn-cs"/>
              </a:rPr>
              <a:t>their</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earlier</a:t>
            </a:r>
            <a:r>
              <a:rPr lang="nl-NL" sz="1200" kern="1200" dirty="0">
                <a:solidFill>
                  <a:schemeClr val="tx1"/>
                </a:solidFill>
                <a:effectLst/>
                <a:latin typeface="+mn-lt"/>
                <a:ea typeface="+mn-ea"/>
                <a:cs typeface="+mn-cs"/>
              </a:rPr>
              <a:t> life </a:t>
            </a:r>
            <a:r>
              <a:rPr lang="nl-NL" sz="1200" kern="1200" dirty="0" err="1">
                <a:solidFill>
                  <a:schemeClr val="tx1"/>
                </a:solidFill>
                <a:effectLst/>
                <a:latin typeface="+mn-lt"/>
                <a:ea typeface="+mn-ea"/>
                <a:cs typeface="+mn-cs"/>
              </a:rPr>
              <a:t>experiences</a:t>
            </a:r>
            <a:r>
              <a:rPr lang="nl-NL" sz="1200" kern="1200" dirty="0">
                <a:solidFill>
                  <a:schemeClr val="tx1"/>
                </a:solidFill>
                <a:effectLst/>
                <a:latin typeface="+mn-lt"/>
                <a:ea typeface="+mn-ea"/>
                <a:cs typeface="+mn-cs"/>
              </a:rPr>
              <a:t> in a new </a:t>
            </a:r>
            <a:r>
              <a:rPr lang="nl-NL" sz="1200" kern="1200" dirty="0" err="1">
                <a:solidFill>
                  <a:schemeClr val="tx1"/>
                </a:solidFill>
                <a:effectLst/>
                <a:latin typeface="+mn-lt"/>
                <a:ea typeface="+mn-ea"/>
                <a:cs typeface="+mn-cs"/>
              </a:rPr>
              <a:t>situation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in a </a:t>
            </a:r>
            <a:r>
              <a:rPr lang="nl-NL" sz="1200" kern="1200" dirty="0" err="1">
                <a:solidFill>
                  <a:schemeClr val="tx1"/>
                </a:solidFill>
                <a:effectLst/>
                <a:latin typeface="+mn-lt"/>
                <a:ea typeface="+mn-ea"/>
                <a:cs typeface="+mn-cs"/>
              </a:rPr>
              <a:t>flexible</a:t>
            </a:r>
            <a:r>
              <a:rPr lang="nl-NL" sz="1200" kern="1200" dirty="0">
                <a:solidFill>
                  <a:schemeClr val="tx1"/>
                </a:solidFill>
                <a:effectLst/>
                <a:latin typeface="+mn-lt"/>
                <a:ea typeface="+mn-ea"/>
                <a:cs typeface="+mn-cs"/>
              </a:rPr>
              <a:t> way re-</a:t>
            </a:r>
            <a:r>
              <a:rPr lang="nl-NL" sz="1200" kern="1200" dirty="0" err="1">
                <a:solidFill>
                  <a:schemeClr val="tx1"/>
                </a:solidFill>
                <a:effectLst/>
                <a:latin typeface="+mn-lt"/>
                <a:ea typeface="+mn-ea"/>
                <a:cs typeface="+mn-cs"/>
              </a:rPr>
              <a:t>orientate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their</a:t>
            </a:r>
            <a:r>
              <a:rPr lang="nl-NL" sz="1200" kern="1200" dirty="0">
                <a:solidFill>
                  <a:schemeClr val="tx1"/>
                </a:solidFill>
                <a:effectLst/>
                <a:latin typeface="+mn-lt"/>
                <a:ea typeface="+mn-ea"/>
                <a:cs typeface="+mn-cs"/>
              </a:rPr>
              <a:t> life in a </a:t>
            </a:r>
            <a:r>
              <a:rPr lang="nl-NL" sz="1200" kern="1200" dirty="0" err="1">
                <a:solidFill>
                  <a:schemeClr val="tx1"/>
                </a:solidFill>
                <a:effectLst/>
                <a:latin typeface="+mn-lt"/>
                <a:ea typeface="+mn-ea"/>
                <a:cs typeface="+mn-cs"/>
              </a:rPr>
              <a:t>constructive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and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meaningful</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direction</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conducive</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to</a:t>
            </a:r>
            <a:r>
              <a:rPr lang="nl-NL" sz="1200" kern="1200" dirty="0">
                <a:solidFill>
                  <a:schemeClr val="tx1"/>
                </a:solidFill>
                <a:effectLst/>
                <a:latin typeface="+mn-lt"/>
                <a:ea typeface="+mn-ea"/>
                <a:cs typeface="+mn-cs"/>
              </a:rPr>
              <a:t> overall health.</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sym typeface="Wingdings" panose="05000000000000000000" pitchFamily="2" charset="2"/>
              </a:rPr>
              <a:t> In alle fasen is het doel om gezondheid te bevorderen, echter vanuit verschillende perspectieven. </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26</a:t>
            </a:fld>
            <a:endParaRPr lang="nl-NL"/>
          </a:p>
        </p:txBody>
      </p:sp>
    </p:spTree>
    <p:extLst>
      <p:ext uri="{BB962C8B-B14F-4D97-AF65-F5344CB8AC3E}">
        <p14:creationId xmlns:p14="http://schemas.microsoft.com/office/powerpoint/2010/main" val="13052779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27</a:t>
            </a:fld>
            <a:endParaRPr lang="nl-NL"/>
          </a:p>
        </p:txBody>
      </p:sp>
    </p:spTree>
    <p:extLst>
      <p:ext uri="{BB962C8B-B14F-4D97-AF65-F5344CB8AC3E}">
        <p14:creationId xmlns:p14="http://schemas.microsoft.com/office/powerpoint/2010/main" val="3488860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40C1EA-526E-446E-B129-5490EE53D68A}" type="slidenum">
              <a:rPr lang="nl-NL" smtClean="0"/>
              <a:t>28</a:t>
            </a:fld>
            <a:endParaRPr lang="nl-NL"/>
          </a:p>
        </p:txBody>
      </p:sp>
    </p:spTree>
    <p:extLst>
      <p:ext uri="{BB962C8B-B14F-4D97-AF65-F5344CB8AC3E}">
        <p14:creationId xmlns:p14="http://schemas.microsoft.com/office/powerpoint/2010/main" val="430660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40C1EA-526E-446E-B129-5490EE53D68A}" type="slidenum">
              <a:rPr lang="nl-NL" smtClean="0"/>
              <a:t>29</a:t>
            </a:fld>
            <a:endParaRPr lang="nl-NL"/>
          </a:p>
        </p:txBody>
      </p:sp>
    </p:spTree>
    <p:extLst>
      <p:ext uri="{BB962C8B-B14F-4D97-AF65-F5344CB8AC3E}">
        <p14:creationId xmlns:p14="http://schemas.microsoft.com/office/powerpoint/2010/main" val="3452973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En als we dan naar zelfmanagement kijken wat valt er dan op?</a:t>
            </a:r>
          </a:p>
          <a:p>
            <a:r>
              <a:rPr lang="nl-NL" dirty="0"/>
              <a:t>Wat vinden jullie hiervan? </a:t>
            </a:r>
          </a:p>
          <a:p>
            <a:r>
              <a:rPr lang="nl-NL" dirty="0"/>
              <a:t>Wat</a:t>
            </a:r>
            <a:r>
              <a:rPr lang="nl-NL" baseline="0" dirty="0"/>
              <a:t> betekent dit voor jullie als professionals</a:t>
            </a:r>
            <a:r>
              <a:rPr lang="nl-NL" baseline="0" dirty="0" smtClean="0"/>
              <a:t>?</a:t>
            </a:r>
          </a:p>
          <a:p>
            <a:endParaRPr lang="nl-NL" baseline="0" dirty="0" smtClean="0"/>
          </a:p>
          <a:p>
            <a:r>
              <a:rPr lang="nl-NL" baseline="0" dirty="0" smtClean="0"/>
              <a:t>Van ZZ</a:t>
            </a:r>
            <a:r>
              <a:rPr lang="nl-NL" baseline="0" dirty="0" smtClean="0">
                <a:sym typeface="Wingdings" panose="05000000000000000000" pitchFamily="2" charset="2"/>
              </a:rPr>
              <a:t> GG? </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30</a:t>
            </a:fld>
            <a:endParaRPr lang="nl-NL"/>
          </a:p>
        </p:txBody>
      </p:sp>
    </p:spTree>
    <p:extLst>
      <p:ext uri="{BB962C8B-B14F-4D97-AF65-F5344CB8AC3E}">
        <p14:creationId xmlns:p14="http://schemas.microsoft.com/office/powerpoint/2010/main" val="86484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err="1"/>
              <a:t>Resilient</a:t>
            </a:r>
            <a:r>
              <a:rPr lang="nl-NL" b="1" dirty="0"/>
              <a:t> = </a:t>
            </a:r>
            <a:r>
              <a:rPr lang="nl-NL" b="1" dirty="0" smtClean="0"/>
              <a:t>veerkrachtig</a:t>
            </a:r>
          </a:p>
          <a:p>
            <a:endParaRPr lang="nl-NL" b="1" dirty="0"/>
          </a:p>
          <a:p>
            <a:r>
              <a:rPr lang="nl-NL" b="1" dirty="0"/>
              <a:t>Balletje meenemen om te demonstreren</a:t>
            </a:r>
            <a:r>
              <a:rPr lang="nl-NL" b="1" dirty="0" smtClean="0"/>
              <a:t>!</a:t>
            </a:r>
          </a:p>
          <a:p>
            <a:endParaRPr lang="nl-NL" b="1" dirty="0" smtClean="0"/>
          </a:p>
          <a:p>
            <a:endParaRPr lang="nl-NL" b="1" dirty="0"/>
          </a:p>
          <a:p>
            <a:r>
              <a:rPr lang="nl-NL" sz="1200" b="0" i="0" kern="1200" dirty="0">
                <a:solidFill>
                  <a:schemeClr val="tx1"/>
                </a:solidFill>
                <a:effectLst/>
                <a:latin typeface="+mn-lt"/>
                <a:ea typeface="+mn-ea"/>
                <a:cs typeface="+mn-cs"/>
              </a:rPr>
              <a:t>Het adaptatie-coping model beoogt gedrag van mensen met dementie mede te verklaren uit de wijze waarop zij zich aanpassen aan de gevolgen van hun ziekte (adaptatie) en omgaan met de stress die deze gevolgen kunnen veroorzaken (coping).</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31</a:t>
            </a:fld>
            <a:endParaRPr lang="nl-NL"/>
          </a:p>
        </p:txBody>
      </p:sp>
    </p:spTree>
    <p:extLst>
      <p:ext uri="{BB962C8B-B14F-4D97-AF65-F5344CB8AC3E}">
        <p14:creationId xmlns:p14="http://schemas.microsoft.com/office/powerpoint/2010/main" val="3602495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i="0" kern="1200" dirty="0" err="1" smtClean="0">
                <a:solidFill>
                  <a:schemeClr val="tx1"/>
                </a:solidFill>
                <a:effectLst/>
                <a:latin typeface="+mn-lt"/>
                <a:ea typeface="+mn-ea"/>
                <a:cs typeface="+mn-cs"/>
              </a:rPr>
              <a:t>Dröes</a:t>
            </a:r>
            <a:r>
              <a:rPr lang="nl-NL" sz="1200" b="1" i="0" kern="1200" dirty="0" smtClean="0">
                <a:solidFill>
                  <a:schemeClr val="tx1"/>
                </a:solidFill>
                <a:effectLst/>
                <a:latin typeface="+mn-lt"/>
                <a:ea typeface="+mn-ea"/>
                <a:cs typeface="+mn-cs"/>
              </a:rPr>
              <a:t> is hoogleraar bij het VU medisch centrum </a:t>
            </a:r>
            <a:r>
              <a:rPr lang="nl-NL" sz="1200" b="0" i="0" kern="1200" dirty="0" smtClean="0">
                <a:solidFill>
                  <a:schemeClr val="tx1"/>
                </a:solidFill>
                <a:effectLst/>
                <a:latin typeface="+mn-lt"/>
                <a:ea typeface="+mn-ea"/>
                <a:cs typeface="+mn-cs"/>
              </a:rPr>
              <a:t>(zie kader). Haar leerstoel slaat een brug tussen ouderengeneeskunde, psychiatrie, </a:t>
            </a:r>
            <a:r>
              <a:rPr lang="nl-NL" sz="1200" b="0" i="0" kern="1200" dirty="0" err="1" smtClean="0">
                <a:solidFill>
                  <a:schemeClr val="tx1"/>
                </a:solidFill>
                <a:effectLst/>
                <a:latin typeface="+mn-lt"/>
                <a:ea typeface="+mn-ea"/>
                <a:cs typeface="+mn-cs"/>
              </a:rPr>
              <a:t>huisarts-geneeskunde</a:t>
            </a:r>
            <a:r>
              <a:rPr lang="nl-NL" sz="1200" b="0" i="0" kern="1200" dirty="0" smtClean="0">
                <a:solidFill>
                  <a:schemeClr val="tx1"/>
                </a:solidFill>
                <a:effectLst/>
                <a:latin typeface="+mn-lt"/>
                <a:ea typeface="+mn-ea"/>
                <a:cs typeface="+mn-cs"/>
              </a:rPr>
              <a:t>, neurologie en psychologie. ‘Voor mij heeft de patiënt altijd centraal gestaan. Of die nu bewegingstherapie krijgt of een medicijn, het is voor mij allemaal behandeling. Ik kan dat niet versnipperd zien</a:t>
            </a:r>
          </a:p>
          <a:p>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Natuurlijk spelen psychiatrische beelden vaak een rol bij dementiepatiënten, erkent ze. ‘Die moet je in sommige gevallen medicamenteus behandelen’, beseft ook </a:t>
            </a:r>
            <a:r>
              <a:rPr lang="nl-NL" sz="1200" b="0" i="0" kern="1200" dirty="0" err="1" smtClean="0">
                <a:solidFill>
                  <a:schemeClr val="tx1"/>
                </a:solidFill>
                <a:effectLst/>
                <a:latin typeface="+mn-lt"/>
                <a:ea typeface="+mn-ea"/>
                <a:cs typeface="+mn-cs"/>
              </a:rPr>
              <a:t>Dröes</a:t>
            </a:r>
            <a:r>
              <a:rPr lang="nl-NL" sz="1200" b="0" i="0" kern="1200" dirty="0" smtClean="0">
                <a:solidFill>
                  <a:schemeClr val="tx1"/>
                </a:solidFill>
                <a:effectLst/>
                <a:latin typeface="+mn-lt"/>
                <a:ea typeface="+mn-ea"/>
                <a:cs typeface="+mn-cs"/>
              </a:rPr>
              <a:t>. ‘Toch hebben de meeste incidentele gedrags- en stemmingsontregelingen te maken met omstandigheden. Het niet begrepen worden, het niet goed begeleid worden. Juist die factoren zijn heel goed te beïnvloeden. Psychosociale interventies zijn dan effectiever dan psychotrope medicatie. En bovendien zonder nare bijwerkingen.’</a:t>
            </a:r>
          </a:p>
          <a:p>
            <a:r>
              <a:rPr lang="nl-NL" sz="1200" b="0" i="0" kern="1200" dirty="0" smtClean="0">
                <a:solidFill>
                  <a:schemeClr val="tx1"/>
                </a:solidFill>
                <a:effectLst/>
                <a:latin typeface="+mn-lt"/>
                <a:ea typeface="+mn-ea"/>
                <a:cs typeface="+mn-cs"/>
              </a:rPr>
              <a:t>Neem geheugenondersteuning. ‘Het klinkt misschien raar, maar daar wordt betrekkelijk weinig goed onderzoek naar gedaan. Misschien omdat de professionele zorgverleners denken dat de directe omgeving die geheugenproblemen maar moet opvangen of dat het “gewoon” bij de ziekte hoort. Terwijl hier met slimme hulpmiddelen veel winst is te behalen. Of neem dagelijkse activiteiten, zoals de wasmachine bedienen, zelf koken of de weg terugvinden naar huis. Patiënten voelen zich hierin vaak onzeker, onveilig en angstig.’</a:t>
            </a:r>
          </a:p>
          <a:p>
            <a:r>
              <a:rPr lang="nl-NL" sz="1200" b="0" i="0" kern="1200" dirty="0" smtClean="0">
                <a:solidFill>
                  <a:schemeClr val="tx1"/>
                </a:solidFill>
                <a:effectLst/>
                <a:latin typeface="+mn-lt"/>
                <a:ea typeface="+mn-ea"/>
                <a:cs typeface="+mn-cs"/>
              </a:rPr>
              <a:t>Praktische oplossingen kunnen dan soelaas bieden. En </a:t>
            </a:r>
            <a:r>
              <a:rPr lang="nl-NL" sz="1200" b="0" i="0" kern="1200" dirty="0" err="1" smtClean="0">
                <a:solidFill>
                  <a:schemeClr val="tx1"/>
                </a:solidFill>
                <a:effectLst/>
                <a:latin typeface="+mn-lt"/>
                <a:ea typeface="+mn-ea"/>
                <a:cs typeface="+mn-cs"/>
              </a:rPr>
              <a:t>Dröes</a:t>
            </a:r>
            <a:r>
              <a:rPr lang="nl-NL" sz="1200" b="0" i="0" kern="1200" dirty="0" smtClean="0">
                <a:solidFill>
                  <a:schemeClr val="tx1"/>
                </a:solidFill>
                <a:effectLst/>
                <a:latin typeface="+mn-lt"/>
                <a:ea typeface="+mn-ea"/>
                <a:cs typeface="+mn-cs"/>
              </a:rPr>
              <a:t> is erg praktisch, zegt ze zelf. Samen met onderzoekers van TNO, het kenniscentrum </a:t>
            </a:r>
            <a:r>
              <a:rPr lang="nl-NL" sz="1200" b="0" i="0" kern="1200" dirty="0" err="1" smtClean="0">
                <a:solidFill>
                  <a:schemeClr val="tx1"/>
                </a:solidFill>
                <a:effectLst/>
                <a:latin typeface="+mn-lt"/>
                <a:ea typeface="+mn-ea"/>
                <a:cs typeface="+mn-cs"/>
              </a:rPr>
              <a:t>Vilans</a:t>
            </a:r>
            <a:r>
              <a:rPr lang="nl-NL" sz="1200" b="0" i="0" kern="1200" dirty="0" smtClean="0">
                <a:solidFill>
                  <a:schemeClr val="tx1"/>
                </a:solidFill>
                <a:effectLst/>
                <a:latin typeface="+mn-lt"/>
                <a:ea typeface="+mn-ea"/>
                <a:cs typeface="+mn-cs"/>
              </a:rPr>
              <a:t> en ICT-bedrijf </a:t>
            </a:r>
            <a:r>
              <a:rPr lang="nl-NL" sz="1200" b="0" i="0" kern="1200" dirty="0" err="1" smtClean="0">
                <a:solidFill>
                  <a:schemeClr val="tx1"/>
                </a:solidFill>
                <a:effectLst/>
                <a:latin typeface="+mn-lt"/>
                <a:ea typeface="+mn-ea"/>
                <a:cs typeface="+mn-cs"/>
              </a:rPr>
              <a:t>Novay</a:t>
            </a:r>
            <a:r>
              <a:rPr lang="nl-NL" sz="1200" b="0" i="0" kern="1200" dirty="0" smtClean="0">
                <a:solidFill>
                  <a:schemeClr val="tx1"/>
                </a:solidFill>
                <a:effectLst/>
                <a:latin typeface="+mn-lt"/>
                <a:ea typeface="+mn-ea"/>
                <a:cs typeface="+mn-cs"/>
              </a:rPr>
              <a:t> ontwikkelde ze met haar groep een touchscreen met onder meer een helpbutton, waarmee patiënten altijd iemand kunnen bellen in geval van nood. Het apparaat geeft alarmpiepjes af als de deur van de koelkast of de huisdeur is open blijven staan. ‘Een mobieltje wijst de weg naar huis, als de gebruiker verdwaald is; het praat je als het ware naar je thuisadres.’</a:t>
            </a:r>
          </a:p>
          <a:p>
            <a:r>
              <a:rPr lang="nl-NL" sz="1200" b="0" i="0" kern="1200" dirty="0" smtClean="0">
                <a:solidFill>
                  <a:schemeClr val="tx1"/>
                </a:solidFill>
                <a:effectLst/>
                <a:latin typeface="+mn-lt"/>
                <a:ea typeface="+mn-ea"/>
                <a:cs typeface="+mn-cs"/>
              </a:rPr>
              <a:t>Eind oktober werd </a:t>
            </a:r>
            <a:r>
              <a:rPr lang="nl-NL" sz="1200" b="1" i="0" kern="1200" dirty="0" err="1" smtClean="0">
                <a:solidFill>
                  <a:schemeClr val="tx1"/>
                </a:solidFill>
                <a:effectLst/>
                <a:latin typeface="+mn-lt"/>
                <a:ea typeface="+mn-ea"/>
                <a:cs typeface="+mn-cs"/>
              </a:rPr>
              <a:t>Into</a:t>
            </a:r>
            <a:r>
              <a:rPr lang="nl-NL" sz="1200" b="1" i="0" kern="1200" dirty="0" smtClean="0">
                <a:solidFill>
                  <a:schemeClr val="tx1"/>
                </a:solidFill>
                <a:effectLst/>
                <a:latin typeface="+mn-lt"/>
                <a:ea typeface="+mn-ea"/>
                <a:cs typeface="+mn-cs"/>
              </a:rPr>
              <a:t> </a:t>
            </a:r>
            <a:r>
              <a:rPr lang="nl-NL" sz="1200" b="1" i="0" kern="1200" dirty="0" err="1" smtClean="0">
                <a:solidFill>
                  <a:schemeClr val="tx1"/>
                </a:solidFill>
                <a:effectLst/>
                <a:latin typeface="+mn-lt"/>
                <a:ea typeface="+mn-ea"/>
                <a:cs typeface="+mn-cs"/>
              </a:rPr>
              <a:t>D’mentia</a:t>
            </a:r>
            <a:r>
              <a:rPr lang="nl-NL" sz="1200" b="1" i="0" kern="1200" dirty="0" smtClean="0">
                <a:solidFill>
                  <a:schemeClr val="tx1"/>
                </a:solidFill>
                <a:effectLst/>
                <a:latin typeface="+mn-lt"/>
                <a:ea typeface="+mn-ea"/>
                <a:cs typeface="+mn-cs"/>
              </a:rPr>
              <a:t> </a:t>
            </a:r>
            <a:r>
              <a:rPr lang="nl-NL" sz="1200" b="0" i="0" kern="1200" dirty="0" smtClean="0">
                <a:solidFill>
                  <a:schemeClr val="tx1"/>
                </a:solidFill>
                <a:effectLst/>
                <a:latin typeface="+mn-lt"/>
                <a:ea typeface="+mn-ea"/>
                <a:cs typeface="+mn-cs"/>
              </a:rPr>
              <a:t>gelanceerd: ‘Een mobiele dementiesimulator waarin je kunt ervaren hoe het is om beperkingen in geheugen, taal en handelen te hebben, en wat dit emotioneel en sociaal met je doet.’ Aan dit Brabantse initiatief van onder andere </a:t>
            </a:r>
            <a:r>
              <a:rPr lang="nl-NL" sz="1200" b="0" i="0" kern="1200" dirty="0" err="1" smtClean="0">
                <a:solidFill>
                  <a:schemeClr val="tx1"/>
                </a:solidFill>
                <a:effectLst/>
                <a:latin typeface="+mn-lt"/>
                <a:ea typeface="+mn-ea"/>
                <a:cs typeface="+mn-cs"/>
              </a:rPr>
              <a:t>Minase</a:t>
            </a:r>
            <a:r>
              <a:rPr lang="nl-NL" sz="1200" b="0" i="0" kern="1200" dirty="0" smtClean="0">
                <a:solidFill>
                  <a:schemeClr val="tx1"/>
                </a:solidFill>
                <a:effectLst/>
                <a:latin typeface="+mn-lt"/>
                <a:ea typeface="+mn-ea"/>
                <a:cs typeface="+mn-cs"/>
              </a:rPr>
              <a:t> Consulting en De Wever, een organisatie voor ouderenzorg, werkte </a:t>
            </a:r>
            <a:r>
              <a:rPr lang="nl-NL" sz="1200" b="0" i="0" kern="1200" dirty="0" err="1" smtClean="0">
                <a:solidFill>
                  <a:schemeClr val="tx1"/>
                </a:solidFill>
                <a:effectLst/>
                <a:latin typeface="+mn-lt"/>
                <a:ea typeface="+mn-ea"/>
                <a:cs typeface="+mn-cs"/>
              </a:rPr>
              <a:t>Dröes</a:t>
            </a:r>
            <a:r>
              <a:rPr lang="nl-NL" sz="1200" b="0" i="0" kern="1200" dirty="0" smtClean="0">
                <a:solidFill>
                  <a:schemeClr val="tx1"/>
                </a:solidFill>
                <a:effectLst/>
                <a:latin typeface="+mn-lt"/>
                <a:ea typeface="+mn-ea"/>
                <a:cs typeface="+mn-cs"/>
              </a:rPr>
              <a:t> en haar onderzoeksgroep intensief mee. ‘Het idee is dat het ondergaan van de simulatie meer begrip en empathie kweekt, zowel bij mantelzorgers als professionals, waardoor ze hun handelen beter kunnen afstemmen op de behoeften van dementiepatiënten. We verwachten dat de zorg voor de mantelzorger zo minder belastend zal zijn en dat het de arbeidssatisfactie van professionals zal vergroten. De komende maanden evalueren we of dat klopt.’</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32</a:t>
            </a:fld>
            <a:endParaRPr lang="nl-NL"/>
          </a:p>
        </p:txBody>
      </p:sp>
    </p:spTree>
    <p:extLst>
      <p:ext uri="{BB962C8B-B14F-4D97-AF65-F5344CB8AC3E}">
        <p14:creationId xmlns:p14="http://schemas.microsoft.com/office/powerpoint/2010/main" val="23696947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Andere</a:t>
            </a:r>
            <a:r>
              <a:rPr lang="en-US" baseline="0" dirty="0" smtClean="0"/>
              <a:t> </a:t>
            </a:r>
            <a:r>
              <a:rPr lang="en-US" baseline="0" dirty="0" err="1" smtClean="0"/>
              <a:t>concepten</a:t>
            </a:r>
            <a:r>
              <a:rPr lang="en-US" baseline="0" dirty="0" smtClean="0"/>
              <a:t> </a:t>
            </a:r>
            <a:r>
              <a:rPr lang="en-US" baseline="0" dirty="0" err="1" smtClean="0"/>
              <a:t>zijn</a:t>
            </a:r>
            <a:r>
              <a:rPr lang="en-US" baseline="0" dirty="0" smtClean="0"/>
              <a:t> </a:t>
            </a:r>
            <a:r>
              <a:rPr lang="en-US" baseline="0" dirty="0" err="1" smtClean="0"/>
              <a:t>onvoldoende</a:t>
            </a:r>
            <a:r>
              <a:rPr lang="en-US" baseline="0" dirty="0" smtClean="0"/>
              <a:t> </a:t>
            </a:r>
            <a:r>
              <a:rPr lang="en-US" baseline="0" dirty="0" err="1" smtClean="0"/>
              <a:t>meetbaar</a:t>
            </a:r>
            <a:r>
              <a:rPr lang="en-US" baseline="0" dirty="0" smtClean="0"/>
              <a:t> </a:t>
            </a:r>
            <a:r>
              <a:rPr lang="en-US" baseline="0" dirty="0" err="1" smtClean="0"/>
              <a:t>gebreken</a:t>
            </a:r>
            <a:r>
              <a:rPr lang="en-US" baseline="0" dirty="0" smtClean="0"/>
              <a:t>- </a:t>
            </a:r>
            <a:r>
              <a:rPr lang="en-US" baseline="0" dirty="0" err="1" smtClean="0"/>
              <a:t>andere</a:t>
            </a:r>
            <a:r>
              <a:rPr lang="en-US" baseline="0" dirty="0" smtClean="0"/>
              <a:t> </a:t>
            </a:r>
            <a:r>
              <a:rPr lang="en-US" baseline="0" dirty="0" err="1" smtClean="0"/>
              <a:t>concepten</a:t>
            </a:r>
            <a:r>
              <a:rPr lang="en-US" baseline="0" dirty="0" smtClean="0"/>
              <a:t> </a:t>
            </a:r>
            <a:r>
              <a:rPr lang="en-US" baseline="0" dirty="0" err="1" smtClean="0"/>
              <a:t>zijn</a:t>
            </a:r>
            <a:r>
              <a:rPr lang="en-US" baseline="0" dirty="0" smtClean="0"/>
              <a:t> </a:t>
            </a:r>
            <a:r>
              <a:rPr lang="en-US" baseline="0" dirty="0" err="1" smtClean="0"/>
              <a:t>wel</a:t>
            </a:r>
            <a:r>
              <a:rPr lang="en-US" baseline="0" dirty="0" smtClean="0"/>
              <a:t> </a:t>
            </a:r>
            <a:r>
              <a:rPr lang="en-US" baseline="0" dirty="0" err="1" smtClean="0"/>
              <a:t>aangeboden</a:t>
            </a:r>
            <a:r>
              <a:rPr lang="en-US" baseline="0" dirty="0" smtClean="0"/>
              <a:t> </a:t>
            </a:r>
            <a:r>
              <a:rPr lang="en-US" baseline="0" dirty="0" err="1" smtClean="0"/>
              <a:t>aan</a:t>
            </a:r>
            <a:r>
              <a:rPr lang="en-US" baseline="0" dirty="0" smtClean="0"/>
              <a:t> de WHO</a:t>
            </a:r>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33</a:t>
            </a:fld>
            <a:endParaRPr lang="nl-NL"/>
          </a:p>
        </p:txBody>
      </p:sp>
    </p:spTree>
    <p:extLst>
      <p:ext uri="{BB962C8B-B14F-4D97-AF65-F5344CB8AC3E}">
        <p14:creationId xmlns:p14="http://schemas.microsoft.com/office/powerpoint/2010/main" val="3452240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altLang="en-US" dirty="0"/>
              <a:t>Huber et al., 2011: ‘het vermogen om zich aan te passen en de eigen regie te voeren, in het licht van sociale, fysieke en emotionele uitdagingen</a:t>
            </a:r>
            <a:r>
              <a:rPr lang="nl-NL" alt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nl-NL"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altLang="en-US" dirty="0" smtClean="0"/>
              <a:t>Wat valt hierin op, kijkend naar de voorgaande</a:t>
            </a:r>
            <a:r>
              <a:rPr lang="nl-NL" altLang="en-US" baseline="0" dirty="0" smtClean="0"/>
              <a:t> informatie?</a:t>
            </a:r>
            <a:endParaRPr lang="en-US" altLang="en-US" dirty="0"/>
          </a:p>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34</a:t>
            </a:fld>
            <a:endParaRPr lang="nl-NL"/>
          </a:p>
        </p:txBody>
      </p:sp>
    </p:spTree>
    <p:extLst>
      <p:ext uri="{BB962C8B-B14F-4D97-AF65-F5344CB8AC3E}">
        <p14:creationId xmlns:p14="http://schemas.microsoft.com/office/powerpoint/2010/main" val="8933877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Het concept moest</a:t>
            </a:r>
            <a:r>
              <a:rPr lang="nl-NL" baseline="0" dirty="0" smtClean="0"/>
              <a:t> meetbaar gemaakt worden om de WHO definitie </a:t>
            </a:r>
            <a:r>
              <a:rPr lang="nl-NL" baseline="0" dirty="0" err="1" smtClean="0"/>
              <a:t>evt</a:t>
            </a:r>
            <a:r>
              <a:rPr lang="nl-NL" baseline="0" dirty="0" smtClean="0"/>
              <a:t> te kunnen aanpassen</a:t>
            </a:r>
          </a:p>
          <a:p>
            <a:endParaRPr lang="nl-NL" baseline="0" dirty="0" smtClean="0"/>
          </a:p>
          <a:p>
            <a:r>
              <a:rPr lang="nl-NL" baseline="0" dirty="0" smtClean="0"/>
              <a:t>Zie artikel Huber et al. 2015-</a:t>
            </a:r>
          </a:p>
          <a:p>
            <a:r>
              <a:rPr lang="nl-NL" sz="1200" b="0" i="0" u="none" strike="noStrike" kern="1200" baseline="0" dirty="0" err="1" smtClean="0">
                <a:solidFill>
                  <a:schemeClr val="tx1"/>
                </a:solidFill>
                <a:latin typeface="+mn-lt"/>
                <a:ea typeface="+mn-ea"/>
                <a:cs typeface="+mn-cs"/>
              </a:rPr>
              <a:t>Towards</a:t>
            </a:r>
            <a:r>
              <a:rPr lang="nl-NL" sz="1200" b="0" i="0" u="none" strike="noStrike" kern="1200" baseline="0" dirty="0" smtClean="0">
                <a:solidFill>
                  <a:schemeClr val="tx1"/>
                </a:solidFill>
                <a:latin typeface="+mn-lt"/>
                <a:ea typeface="+mn-ea"/>
                <a:cs typeface="+mn-cs"/>
              </a:rPr>
              <a:t> a ‘</a:t>
            </a:r>
            <a:r>
              <a:rPr lang="nl-NL" sz="1200" b="0" i="0" u="none" strike="noStrike" kern="1200" baseline="0" dirty="0" err="1" smtClean="0">
                <a:solidFill>
                  <a:schemeClr val="tx1"/>
                </a:solidFill>
                <a:latin typeface="+mn-lt"/>
                <a:ea typeface="+mn-ea"/>
                <a:cs typeface="+mn-cs"/>
              </a:rPr>
              <a:t>patient-centred</a:t>
            </a:r>
            <a:r>
              <a:rPr lang="nl-NL"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operationalisation</a:t>
            </a:r>
            <a:r>
              <a:rPr lang="en-US" sz="1200" b="0" i="0" u="none" strike="noStrike" kern="1200" baseline="0" dirty="0" smtClean="0">
                <a:solidFill>
                  <a:schemeClr val="tx1"/>
                </a:solidFill>
                <a:latin typeface="+mn-lt"/>
                <a:ea typeface="+mn-ea"/>
                <a:cs typeface="+mn-cs"/>
              </a:rPr>
              <a:t> of the new dynamic concept of health: a mixed methods </a:t>
            </a:r>
            <a:r>
              <a:rPr lang="nl-NL" sz="1200" b="0" i="0" u="none" strike="noStrike" kern="1200" baseline="0" dirty="0" err="1" smtClean="0">
                <a:solidFill>
                  <a:schemeClr val="tx1"/>
                </a:solidFill>
                <a:latin typeface="+mn-lt"/>
                <a:ea typeface="+mn-ea"/>
                <a:cs typeface="+mn-cs"/>
              </a:rPr>
              <a:t>study</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35</a:t>
            </a:fld>
            <a:endParaRPr lang="nl-NL"/>
          </a:p>
        </p:txBody>
      </p:sp>
    </p:spTree>
    <p:extLst>
      <p:ext uri="{BB962C8B-B14F-4D97-AF65-F5344CB8AC3E}">
        <p14:creationId xmlns:p14="http://schemas.microsoft.com/office/powerpoint/2010/main" val="1420507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- 3 vragen stonde centraal</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36</a:t>
            </a:fld>
            <a:endParaRPr lang="nl-NL"/>
          </a:p>
        </p:txBody>
      </p:sp>
    </p:spTree>
    <p:extLst>
      <p:ext uri="{BB962C8B-B14F-4D97-AF65-F5344CB8AC3E}">
        <p14:creationId xmlns:p14="http://schemas.microsoft.com/office/powerpoint/2010/main" val="29657565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err="1">
                <a:solidFill>
                  <a:schemeClr val="tx1"/>
                </a:solidFill>
                <a:effectLst/>
                <a:latin typeface="+mn-lt"/>
                <a:ea typeface="+mn-ea"/>
                <a:cs typeface="+mn-cs"/>
              </a:rPr>
              <a:t>Nav</a:t>
            </a:r>
            <a:r>
              <a:rPr lang="nl-NL" sz="1200" kern="1200" dirty="0">
                <a:solidFill>
                  <a:schemeClr val="tx1"/>
                </a:solidFill>
                <a:effectLst/>
                <a:latin typeface="+mn-lt"/>
                <a:ea typeface="+mn-ea"/>
                <a:cs typeface="+mn-cs"/>
              </a:rPr>
              <a:t> kwalitatief onderzoek onder beleidsmakers, artsen, bestuurders en patiënten kwam zij uit  op een zestal dimensies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Het opmerkelijke was dat patiënten al deze dimensies van belang vonden, terwijl artsen </a:t>
            </a:r>
            <a:r>
              <a:rPr lang="nl-NL" sz="1200" kern="1200" dirty="0" err="1">
                <a:solidFill>
                  <a:schemeClr val="tx1"/>
                </a:solidFill>
                <a:effectLst/>
                <a:latin typeface="+mn-lt"/>
                <a:ea typeface="+mn-ea"/>
                <a:cs typeface="+mn-cs"/>
              </a:rPr>
              <a:t>nr</a:t>
            </a:r>
            <a:r>
              <a:rPr lang="nl-NL" sz="1200" kern="1200" baseline="0" dirty="0">
                <a:solidFill>
                  <a:schemeClr val="tx1"/>
                </a:solidFill>
                <a:effectLst/>
                <a:latin typeface="+mn-lt"/>
                <a:ea typeface="+mn-ea"/>
                <a:cs typeface="+mn-cs"/>
              </a:rPr>
              <a:t> 3 en 5 </a:t>
            </a:r>
            <a:r>
              <a:rPr lang="nl-NL" sz="1200" kern="1200" dirty="0">
                <a:solidFill>
                  <a:schemeClr val="tx1"/>
                </a:solidFill>
                <a:effectLst/>
                <a:latin typeface="+mn-lt"/>
                <a:ea typeface="+mn-ea"/>
                <a:cs typeface="+mn-cs"/>
              </a:rPr>
              <a:t> niet als essentieel voor gezondheid waardeerden.</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37</a:t>
            </a:fld>
            <a:endParaRPr lang="nl-NL"/>
          </a:p>
        </p:txBody>
      </p:sp>
    </p:spTree>
    <p:extLst>
      <p:ext uri="{BB962C8B-B14F-4D97-AF65-F5344CB8AC3E}">
        <p14:creationId xmlns:p14="http://schemas.microsoft.com/office/powerpoint/2010/main" val="25388528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38</a:t>
            </a:fld>
            <a:endParaRPr lang="nl-NL"/>
          </a:p>
        </p:txBody>
      </p:sp>
    </p:spTree>
    <p:extLst>
      <p:ext uri="{BB962C8B-B14F-4D97-AF65-F5344CB8AC3E}">
        <p14:creationId xmlns:p14="http://schemas.microsoft.com/office/powerpoint/2010/main" val="2275586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39</a:t>
            </a:fld>
            <a:endParaRPr lang="nl-NL"/>
          </a:p>
        </p:txBody>
      </p:sp>
    </p:spTree>
    <p:extLst>
      <p:ext uri="{BB962C8B-B14F-4D97-AF65-F5344CB8AC3E}">
        <p14:creationId xmlns:p14="http://schemas.microsoft.com/office/powerpoint/2010/main" val="21852252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40</a:t>
            </a:fld>
            <a:endParaRPr lang="nl-NL"/>
          </a:p>
        </p:txBody>
      </p:sp>
    </p:spTree>
    <p:extLst>
      <p:ext uri="{BB962C8B-B14F-4D97-AF65-F5344CB8AC3E}">
        <p14:creationId xmlns:p14="http://schemas.microsoft.com/office/powerpoint/2010/main" val="2041564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41</a:t>
            </a:fld>
            <a:endParaRPr lang="nl-NL"/>
          </a:p>
        </p:txBody>
      </p:sp>
    </p:spTree>
    <p:extLst>
      <p:ext uri="{BB962C8B-B14F-4D97-AF65-F5344CB8AC3E}">
        <p14:creationId xmlns:p14="http://schemas.microsoft.com/office/powerpoint/2010/main" val="6803225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42</a:t>
            </a:fld>
            <a:endParaRPr lang="nl-NL"/>
          </a:p>
        </p:txBody>
      </p:sp>
    </p:spTree>
    <p:extLst>
      <p:ext uri="{BB962C8B-B14F-4D97-AF65-F5344CB8AC3E}">
        <p14:creationId xmlns:p14="http://schemas.microsoft.com/office/powerpoint/2010/main" val="3689712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Ontwikkelen van een gevalideerd Meetinstrument – scoringsinstrument – Positieve gezondheid, voor individueel gebruik, als ‘gesprekstool’ en voor landelijke monitoring door de </a:t>
            </a:r>
            <a:r>
              <a:rPr lang="nl-NL" sz="1200" kern="1200" dirty="0" err="1">
                <a:solidFill>
                  <a:schemeClr val="tx1"/>
                </a:solidFill>
                <a:effectLst/>
                <a:latin typeface="+mn-lt"/>
                <a:ea typeface="+mn-ea"/>
                <a:cs typeface="+mn-cs"/>
              </a:rPr>
              <a:t>GGD’s</a:t>
            </a:r>
            <a:r>
              <a:rPr lang="nl-NL" sz="1200" kern="1200" dirty="0">
                <a:solidFill>
                  <a:schemeClr val="tx1"/>
                </a:solidFill>
                <a:effectLst/>
                <a:latin typeface="+mn-lt"/>
                <a:ea typeface="+mn-ea"/>
                <a:cs typeface="+mn-cs"/>
              </a:rPr>
              <a:t>.</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43</a:t>
            </a:fld>
            <a:endParaRPr lang="nl-NL"/>
          </a:p>
        </p:txBody>
      </p:sp>
    </p:spTree>
    <p:extLst>
      <p:ext uri="{BB962C8B-B14F-4D97-AF65-F5344CB8AC3E}">
        <p14:creationId xmlns:p14="http://schemas.microsoft.com/office/powerpoint/2010/main" val="36987991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Later aangepast met andere meer passende woorden </a:t>
            </a:r>
          </a:p>
          <a:p>
            <a:endParaRPr lang="nl-NL" dirty="0" smtClean="0"/>
          </a:p>
          <a:p>
            <a:r>
              <a:rPr lang="nl-NL" dirty="0" smtClean="0"/>
              <a:t>-</a:t>
            </a:r>
            <a:r>
              <a:rPr lang="nl-NL" baseline="0" dirty="0" smtClean="0"/>
              <a:t> Ook in </a:t>
            </a:r>
            <a:r>
              <a:rPr lang="nl-NL" baseline="0" dirty="0" err="1" smtClean="0"/>
              <a:t>kinduitvoering</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44</a:t>
            </a:fld>
            <a:endParaRPr lang="nl-NL"/>
          </a:p>
        </p:txBody>
      </p:sp>
    </p:spTree>
    <p:extLst>
      <p:ext uri="{BB962C8B-B14F-4D97-AF65-F5344CB8AC3E}">
        <p14:creationId xmlns:p14="http://schemas.microsoft.com/office/powerpoint/2010/main" val="8629824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Inmiddels is een model ontwikkeld waarin patiënten kunnen scoren hoe hun situatie is, en belangrijker, waar zij aan willen werken. De bedoeling is zelfregie en veerkracht te versterken, zodat mensen zich gezonder gaan voelen en het 'gezondheidsoppervlak' in het spinnenweb gaan vergroten.</a:t>
            </a:r>
            <a:r>
              <a:rPr lang="nl-NL" dirty="0">
                <a:effectLst/>
              </a:rPr>
              <a:t> </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45</a:t>
            </a:fld>
            <a:endParaRPr lang="nl-NL"/>
          </a:p>
        </p:txBody>
      </p:sp>
    </p:spTree>
    <p:extLst>
      <p:ext uri="{BB962C8B-B14F-4D97-AF65-F5344CB8AC3E}">
        <p14:creationId xmlns:p14="http://schemas.microsoft.com/office/powerpoint/2010/main" val="22914905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Omdat dit niet alleen hoeft binnen de medische sector werkt het ook </a:t>
            </a:r>
            <a:r>
              <a:rPr lang="nl-NL" sz="1200" kern="1200" dirty="0" err="1">
                <a:solidFill>
                  <a:schemeClr val="tx1"/>
                </a:solidFill>
                <a:effectLst/>
                <a:latin typeface="+mn-lt"/>
                <a:ea typeface="+mn-ea"/>
                <a:cs typeface="+mn-cs"/>
              </a:rPr>
              <a:t>ontschottend</a:t>
            </a:r>
            <a:r>
              <a:rPr lang="nl-NL" sz="1200" kern="1200" dirty="0">
                <a:solidFill>
                  <a:schemeClr val="tx1"/>
                </a:solidFill>
                <a:effectLst/>
                <a:latin typeface="+mn-lt"/>
                <a:ea typeface="+mn-ea"/>
                <a:cs typeface="+mn-cs"/>
              </a:rPr>
              <a:t> om zorg en welzijn te verbinden.</a:t>
            </a:r>
          </a:p>
          <a:p>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46</a:t>
            </a:fld>
            <a:endParaRPr lang="nl-NL"/>
          </a:p>
        </p:txBody>
      </p:sp>
    </p:spTree>
    <p:extLst>
      <p:ext uri="{BB962C8B-B14F-4D97-AF65-F5344CB8AC3E}">
        <p14:creationId xmlns:p14="http://schemas.microsoft.com/office/powerpoint/2010/main" val="26900456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40C1EA-526E-446E-B129-5490EE53D68A}" type="slidenum">
              <a:rPr lang="nl-NL" smtClean="0"/>
              <a:t>47</a:t>
            </a:fld>
            <a:endParaRPr lang="nl-NL"/>
          </a:p>
        </p:txBody>
      </p:sp>
    </p:spTree>
    <p:extLst>
      <p:ext uri="{BB962C8B-B14F-4D97-AF65-F5344CB8AC3E}">
        <p14:creationId xmlns:p14="http://schemas.microsoft.com/office/powerpoint/2010/main" val="23140613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Begeleiding van </a:t>
            </a:r>
            <a:r>
              <a:rPr lang="nl-NL" dirty="0" err="1"/>
              <a:t>clienten</a:t>
            </a:r>
            <a:r>
              <a:rPr lang="nl-NL" dirty="0"/>
              <a:t> moet op maat zijn: </a:t>
            </a:r>
          </a:p>
          <a:p>
            <a:pPr marL="228600" indent="-228600">
              <a:buAutoNum type="arabicPlain" startAt="2"/>
            </a:pPr>
            <a:r>
              <a:rPr lang="nl-NL" dirty="0"/>
              <a:t>geen</a:t>
            </a:r>
            <a:r>
              <a:rPr lang="nl-NL" baseline="0" dirty="0"/>
              <a:t> vaardigheden = beperking</a:t>
            </a:r>
          </a:p>
          <a:p>
            <a:pPr marL="228600" indent="-228600">
              <a:buAutoNum type="arabicPlain" startAt="2"/>
            </a:pPr>
            <a:r>
              <a:rPr lang="nl-NL" baseline="0" dirty="0"/>
              <a:t> te weinig betrokken = te vrijblijvend</a:t>
            </a:r>
          </a:p>
          <a:p>
            <a:pPr marL="228600" indent="-228600">
              <a:buAutoNum type="arabicPlain" startAt="2"/>
            </a:pPr>
            <a:r>
              <a:rPr lang="nl-NL" baseline="0" dirty="0"/>
              <a:t>Combinatie – zeer kwetsbaar. </a:t>
            </a:r>
          </a:p>
          <a:p>
            <a:pPr marL="228600" indent="-228600">
              <a:buAutoNum type="arabicPlain" startAt="2"/>
            </a:pPr>
            <a:endParaRPr lang="nl-NL" baseline="0" dirty="0"/>
          </a:p>
          <a:p>
            <a:pPr marL="228600" indent="-228600">
              <a:buAutoNum type="arabicPlain" startAt="2"/>
            </a:pPr>
            <a:r>
              <a:rPr lang="nl-NL" baseline="0" dirty="0"/>
              <a:t>Eerst zorgen dat ze in zone 1 komen</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48</a:t>
            </a:fld>
            <a:endParaRPr lang="nl-NL"/>
          </a:p>
        </p:txBody>
      </p:sp>
    </p:spTree>
    <p:extLst>
      <p:ext uri="{BB962C8B-B14F-4D97-AF65-F5344CB8AC3E}">
        <p14:creationId xmlns:p14="http://schemas.microsoft.com/office/powerpoint/2010/main" val="6377661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Kortom</a:t>
            </a:r>
            <a:r>
              <a:rPr lang="nl-NL" baseline="0" dirty="0"/>
              <a:t> stelt nieuwe eisen aan  de zorgverlener van de toekomst</a:t>
            </a:r>
            <a:r>
              <a:rPr lang="is-IS" baseline="0" dirty="0" smtClean="0"/>
              <a:t>….</a:t>
            </a:r>
            <a:endParaRPr lang="nl-NL" baseline="0" dirty="0" smtClean="0"/>
          </a:p>
          <a:p>
            <a:endParaRPr lang="nl-NL" baseline="0" dirty="0" smtClean="0"/>
          </a:p>
          <a:p>
            <a:r>
              <a:rPr lang="nl-NL" baseline="0" dirty="0" smtClean="0"/>
              <a:t>Kan de VS die veerkrachtpoli bemannen - naast de specialist</a:t>
            </a:r>
            <a:r>
              <a:rPr lang="nl-NL" baseline="0" dirty="0" smtClean="0">
                <a:sym typeface="Wingdings" panose="05000000000000000000" pitchFamily="2" charset="2"/>
              </a:rPr>
              <a:t> gericht op positieve gezondheid bij bv chronisch zieken ( omgaan met ziekte)</a:t>
            </a:r>
            <a:endParaRPr lang="nl-NL" dirty="0"/>
          </a:p>
        </p:txBody>
      </p:sp>
      <p:sp>
        <p:nvSpPr>
          <p:cNvPr id="4" name="Tijdelijke aanduiding voor dianummer 3"/>
          <p:cNvSpPr>
            <a:spLocks noGrp="1"/>
          </p:cNvSpPr>
          <p:nvPr>
            <p:ph type="sldNum" sz="quarter" idx="10"/>
          </p:nvPr>
        </p:nvSpPr>
        <p:spPr/>
        <p:txBody>
          <a:bodyPr/>
          <a:lstStyle/>
          <a:p>
            <a:fld id="{AE40C1EA-526E-446E-B129-5490EE53D68A}" type="slidenum">
              <a:rPr lang="nl-NL" smtClean="0"/>
              <a:t>49</a:t>
            </a:fld>
            <a:endParaRPr lang="nl-NL"/>
          </a:p>
        </p:txBody>
      </p:sp>
    </p:spTree>
    <p:extLst>
      <p:ext uri="{BB962C8B-B14F-4D97-AF65-F5344CB8AC3E}">
        <p14:creationId xmlns:p14="http://schemas.microsoft.com/office/powerpoint/2010/main" val="17076590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40C1EA-526E-446E-B129-5490EE53D68A}" type="slidenum">
              <a:rPr lang="nl-NL" smtClean="0"/>
              <a:t>50</a:t>
            </a:fld>
            <a:endParaRPr lang="nl-NL"/>
          </a:p>
        </p:txBody>
      </p:sp>
    </p:spTree>
    <p:extLst>
      <p:ext uri="{BB962C8B-B14F-4D97-AF65-F5344CB8AC3E}">
        <p14:creationId xmlns:p14="http://schemas.microsoft.com/office/powerpoint/2010/main" val="31021376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51</a:t>
            </a:fld>
            <a:endParaRPr lang="nl-NL"/>
          </a:p>
        </p:txBody>
      </p:sp>
    </p:spTree>
    <p:extLst>
      <p:ext uri="{BB962C8B-B14F-4D97-AF65-F5344CB8AC3E}">
        <p14:creationId xmlns:p14="http://schemas.microsoft.com/office/powerpoint/2010/main" val="193865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40C1EA-526E-446E-B129-5490EE53D68A}" type="slidenum">
              <a:rPr lang="nl-NL" smtClean="0"/>
              <a:t>52</a:t>
            </a:fld>
            <a:endParaRPr lang="nl-NL"/>
          </a:p>
        </p:txBody>
      </p:sp>
    </p:spTree>
    <p:extLst>
      <p:ext uri="{BB962C8B-B14F-4D97-AF65-F5344CB8AC3E}">
        <p14:creationId xmlns:p14="http://schemas.microsoft.com/office/powerpoint/2010/main" val="3353038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40C1EA-526E-446E-B129-5490EE53D68A}" type="slidenum">
              <a:rPr lang="nl-NL" smtClean="0"/>
              <a:t>53</a:t>
            </a:fld>
            <a:endParaRPr lang="nl-NL"/>
          </a:p>
        </p:txBody>
      </p:sp>
    </p:spTree>
    <p:extLst>
      <p:ext uri="{BB962C8B-B14F-4D97-AF65-F5344CB8AC3E}">
        <p14:creationId xmlns:p14="http://schemas.microsoft.com/office/powerpoint/2010/main" val="14295168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0C1EA-526E-446E-B129-5490EE53D68A}" type="slidenum">
              <a:rPr lang="nl-NL" smtClean="0"/>
              <a:t>54</a:t>
            </a:fld>
            <a:endParaRPr lang="nl-NL"/>
          </a:p>
        </p:txBody>
      </p:sp>
    </p:spTree>
    <p:extLst>
      <p:ext uri="{BB962C8B-B14F-4D97-AF65-F5344CB8AC3E}">
        <p14:creationId xmlns:p14="http://schemas.microsoft.com/office/powerpoint/2010/main" val="31438422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nl-NL" smtClean="0"/>
              <a:t>Tekststijl van het model bewerken</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nl-NL" smtClean="0"/>
              <a:t>Klik om de stijl te bewerken</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dirty="0"/>
          </a:p>
        </p:txBody>
      </p:sp>
      <p:pic>
        <p:nvPicPr>
          <p:cNvPr id="13" name="Afbeelding 12">
            <a:extLst>
              <a:ext uri="{FF2B5EF4-FFF2-40B4-BE49-F238E27FC236}">
                <a16:creationId xmlns:a16="http://schemas.microsoft.com/office/drawing/2014/main" id="{43513369-5699-4CCE-93DA-0A9354F633C5}"/>
              </a:ext>
            </a:extLst>
          </p:cNvPr>
          <p:cNvPicPr>
            <a:picLocks noChangeAspect="1"/>
          </p:cNvPicPr>
          <p:nvPr/>
        </p:nvPicPr>
        <p:blipFill>
          <a:blip r:embed="rId2"/>
          <a:stretch>
            <a:fillRect/>
          </a:stretch>
        </p:blipFill>
        <p:spPr>
          <a:xfrm>
            <a:off x="243000" y="5443052"/>
            <a:ext cx="1812470" cy="881095"/>
          </a:xfrm>
          <a:prstGeom prst="rect">
            <a:avLst/>
          </a:prstGeom>
        </p:spPr>
      </p:pic>
    </p:spTree>
    <p:extLst>
      <p:ext uri="{BB962C8B-B14F-4D97-AF65-F5344CB8AC3E}">
        <p14:creationId xmlns:p14="http://schemas.microsoft.com/office/powerpoint/2010/main" val="2215219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nl-NL" smtClean="0"/>
              <a:t>Klik om de stijl te bewerken</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5"/>
            <a:ext cx="2452575" cy="3594100"/>
          </a:xfrm>
        </p:spPr>
        <p:txBody>
          <a:bodyPr>
            <a:normAutofit/>
          </a:bodyPr>
          <a:lstStyle>
            <a:lvl1pPr>
              <a:defRPr sz="1200"/>
            </a:lvl1pPr>
            <a:lvl2pPr>
              <a:defRPr sz="1200"/>
            </a:lvl2pPr>
            <a:lvl3pPr>
              <a:defRPr sz="1200"/>
            </a:lvl3pPr>
            <a:lvl4pPr>
              <a:defRPr sz="1200"/>
            </a:lvl4pPr>
            <a:lvl5pPr>
              <a:defRPr sz="1200"/>
            </a:lvl5pPr>
          </a:lstStyle>
          <a:p>
            <a:pPr lvl="0"/>
            <a:r>
              <a:rPr lang="nl-NL" smtClean="0"/>
              <a:t>Tekststijl van het model bewerken</a:t>
            </a:r>
          </a:p>
        </p:txBody>
      </p:sp>
    </p:spTree>
    <p:extLst>
      <p:ext uri="{BB962C8B-B14F-4D97-AF65-F5344CB8AC3E}">
        <p14:creationId xmlns:p14="http://schemas.microsoft.com/office/powerpoint/2010/main" val="782529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82D7232F-6567-4478-A980-A756C72F99B5}"/>
              </a:ext>
            </a:extLst>
          </p:cNvPr>
          <p:cNvPicPr>
            <a:picLocks noChangeAspect="1"/>
          </p:cNvPicPr>
          <p:nvPr/>
        </p:nvPicPr>
        <p:blipFill>
          <a:blip r:embed="rId2"/>
          <a:stretch>
            <a:fillRect/>
          </a:stretch>
        </p:blipFill>
        <p:spPr>
          <a:xfrm>
            <a:off x="243000" y="5968800"/>
            <a:ext cx="1038289" cy="504742"/>
          </a:xfrm>
          <a:prstGeom prst="rect">
            <a:avLst/>
          </a:prstGeom>
        </p:spPr>
      </p:pic>
      <p:sp>
        <p:nvSpPr>
          <p:cNvPr id="2" name="Titel 1">
            <a:extLst>
              <a:ext uri="{FF2B5EF4-FFF2-40B4-BE49-F238E27FC236}">
                <a16:creationId xmlns:a16="http://schemas.microsoft.com/office/drawing/2014/main" id="{9B1726F7-A1D1-4F7D-A6A9-F4BE37A8413B}"/>
              </a:ext>
            </a:extLst>
          </p:cNvPr>
          <p:cNvSpPr>
            <a:spLocks noGrp="1"/>
          </p:cNvSpPr>
          <p:nvPr>
            <p:ph type="title"/>
          </p:nvPr>
        </p:nvSpPr>
        <p:spPr>
          <a:xfrm>
            <a:off x="405000" y="500285"/>
            <a:ext cx="8322358" cy="1435507"/>
          </a:xfrm>
        </p:spPr>
        <p:txBody>
          <a:bodyPr/>
          <a:lstStyle>
            <a:lvl1pPr>
              <a:defRPr>
                <a:solidFill>
                  <a:srgbClr val="009C82"/>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901B3125-4D60-4C8B-8468-32E19AAC1687}"/>
              </a:ext>
            </a:extLst>
          </p:cNvPr>
          <p:cNvSpPr>
            <a:spLocks noGrp="1"/>
          </p:cNvSpPr>
          <p:nvPr>
            <p:ph type="body" sz="quarter" idx="10"/>
          </p:nvPr>
        </p:nvSpPr>
        <p:spPr>
          <a:xfrm>
            <a:off x="405000" y="2520001"/>
            <a:ext cx="8310563" cy="3064342"/>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250120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F59E5169-77CD-422C-B61A-44FA12564C5A}"/>
              </a:ext>
            </a:extLst>
          </p:cNvPr>
          <p:cNvPicPr>
            <a:picLocks noChangeAspect="1"/>
          </p:cNvPicPr>
          <p:nvPr/>
        </p:nvPicPr>
        <p:blipFill>
          <a:blip r:embed="rId2"/>
          <a:stretch>
            <a:fillRect/>
          </a:stretch>
        </p:blipFill>
        <p:spPr>
          <a:xfrm>
            <a:off x="243000" y="5970196"/>
            <a:ext cx="1038289" cy="504743"/>
          </a:xfrm>
          <a:prstGeom prst="rect">
            <a:avLst/>
          </a:prstGeom>
        </p:spPr>
      </p:pic>
      <p:sp>
        <p:nvSpPr>
          <p:cNvPr id="2" name="Titel 1">
            <a:extLst>
              <a:ext uri="{FF2B5EF4-FFF2-40B4-BE49-F238E27FC236}">
                <a16:creationId xmlns:a16="http://schemas.microsoft.com/office/drawing/2014/main" id="{C814A899-67D6-40BC-8EE2-7F21AD2D624C}"/>
              </a:ext>
            </a:extLst>
          </p:cNvPr>
          <p:cNvSpPr>
            <a:spLocks noGrp="1"/>
          </p:cNvSpPr>
          <p:nvPr>
            <p:ph type="title"/>
          </p:nvPr>
        </p:nvSpPr>
        <p:spPr>
          <a:xfrm>
            <a:off x="405000" y="540001"/>
            <a:ext cx="8356743" cy="1435507"/>
          </a:xfrm>
        </p:spPr>
        <p:txBody>
          <a:bodyPr/>
          <a:lstStyle>
            <a:lvl1pPr>
              <a:defRPr>
                <a:solidFill>
                  <a:schemeClr val="bg1"/>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D237381A-A174-44E9-B0E4-503D67E36DC3}"/>
              </a:ext>
            </a:extLst>
          </p:cNvPr>
          <p:cNvSpPr>
            <a:spLocks noGrp="1"/>
          </p:cNvSpPr>
          <p:nvPr>
            <p:ph type="body" sz="quarter" idx="10"/>
          </p:nvPr>
        </p:nvSpPr>
        <p:spPr>
          <a:xfrm>
            <a:off x="405000" y="2520001"/>
            <a:ext cx="8356743" cy="31510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249212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Tekststijl van het model bewerken</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9" name="Afbeelding 8">
            <a:extLst>
              <a:ext uri="{FF2B5EF4-FFF2-40B4-BE49-F238E27FC236}">
                <a16:creationId xmlns:a16="http://schemas.microsoft.com/office/drawing/2014/main" id="{D6DC7D93-812A-44EF-8162-A5D520F00F19}"/>
              </a:ext>
            </a:extLst>
          </p:cNvPr>
          <p:cNvPicPr>
            <a:picLocks noChangeAspect="1"/>
          </p:cNvPicPr>
          <p:nvPr/>
        </p:nvPicPr>
        <p:blipFill>
          <a:blip r:embed="rId2"/>
          <a:stretch>
            <a:fillRect/>
          </a:stretch>
        </p:blipFill>
        <p:spPr>
          <a:xfrm>
            <a:off x="243000" y="5968800"/>
            <a:ext cx="1038289" cy="504742"/>
          </a:xfrm>
          <a:prstGeom prst="rect">
            <a:avLst/>
          </a:prstGeom>
        </p:spPr>
      </p:pic>
    </p:spTree>
    <p:extLst>
      <p:ext uri="{BB962C8B-B14F-4D97-AF65-F5344CB8AC3E}">
        <p14:creationId xmlns:p14="http://schemas.microsoft.com/office/powerpoint/2010/main" val="3212507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5" name="Afbeelding 14">
            <a:extLst>
              <a:ext uri="{FF2B5EF4-FFF2-40B4-BE49-F238E27FC236}">
                <a16:creationId xmlns:a16="http://schemas.microsoft.com/office/drawing/2014/main" id="{6659DCAD-DB1A-4352-8836-E929632DDE72}"/>
              </a:ext>
            </a:extLst>
          </p:cNvPr>
          <p:cNvPicPr>
            <a:picLocks noChangeAspect="1"/>
          </p:cNvPicPr>
          <p:nvPr/>
        </p:nvPicPr>
        <p:blipFill>
          <a:blip r:embed="rId2"/>
          <a:stretch>
            <a:fillRect/>
          </a:stretch>
        </p:blipFill>
        <p:spPr>
          <a:xfrm>
            <a:off x="243000" y="5970196"/>
            <a:ext cx="1038289" cy="504743"/>
          </a:xfrm>
          <a:prstGeom prst="rect">
            <a:avLst/>
          </a:prstGeom>
        </p:spPr>
      </p:pic>
    </p:spTree>
    <p:extLst>
      <p:ext uri="{BB962C8B-B14F-4D97-AF65-F5344CB8AC3E}">
        <p14:creationId xmlns:p14="http://schemas.microsoft.com/office/powerpoint/2010/main" val="2903196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299"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7" name="Afbeelding 6">
            <a:extLst>
              <a:ext uri="{FF2B5EF4-FFF2-40B4-BE49-F238E27FC236}">
                <a16:creationId xmlns:a16="http://schemas.microsoft.com/office/drawing/2014/main" id="{669C65DB-15A3-40B1-BBEC-ED2A1BA17333}"/>
              </a:ext>
            </a:extLst>
          </p:cNvPr>
          <p:cNvPicPr>
            <a:picLocks noChangeAspect="1"/>
          </p:cNvPicPr>
          <p:nvPr/>
        </p:nvPicPr>
        <p:blipFill>
          <a:blip r:embed="rId2"/>
          <a:stretch>
            <a:fillRect/>
          </a:stretch>
        </p:blipFill>
        <p:spPr>
          <a:xfrm>
            <a:off x="243000" y="324000"/>
            <a:ext cx="1038289" cy="504742"/>
          </a:xfrm>
          <a:prstGeom prst="rect">
            <a:avLst/>
          </a:prstGeom>
        </p:spPr>
      </p:pic>
      <p:sp>
        <p:nvSpPr>
          <p:cNvPr id="8" name="Rechthoek 7">
            <a:extLst>
              <a:ext uri="{FF2B5EF4-FFF2-40B4-BE49-F238E27FC236}">
                <a16:creationId xmlns:a16="http://schemas.microsoft.com/office/drawing/2014/main" id="{6878B443-A221-472B-9B31-D2923602B620}"/>
              </a:ext>
            </a:extLst>
          </p:cNvPr>
          <p:cNvSpPr/>
          <p:nvPr/>
        </p:nvSpPr>
        <p:spPr>
          <a:xfrm>
            <a:off x="608330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5" name="Titel 4">
            <a:extLst>
              <a:ext uri="{FF2B5EF4-FFF2-40B4-BE49-F238E27FC236}">
                <a16:creationId xmlns:a16="http://schemas.microsoft.com/office/drawing/2014/main" id="{3BC222D1-C306-4567-A343-C722A1158F2B}"/>
              </a:ext>
            </a:extLst>
          </p:cNvPr>
          <p:cNvSpPr>
            <a:spLocks noGrp="1"/>
          </p:cNvSpPr>
          <p:nvPr>
            <p:ph type="title"/>
          </p:nvPr>
        </p:nvSpPr>
        <p:spPr>
          <a:xfrm>
            <a:off x="6326299" y="828743"/>
            <a:ext cx="2574701" cy="4318445"/>
          </a:xfrm>
        </p:spPr>
        <p:txBody>
          <a:bodyPr anchor="t" anchorCtr="0"/>
          <a:lstStyle>
            <a:lvl1pPr>
              <a:defRPr sz="2250">
                <a:solidFill>
                  <a:schemeClr val="bg1"/>
                </a:solidFill>
              </a:defRPr>
            </a:lvl1pPr>
          </a:lstStyle>
          <a:p>
            <a:r>
              <a:rPr lang="nl-NL" smtClean="0"/>
              <a:t>Klik om de stijl te bewerken</a:t>
            </a:r>
            <a:endParaRPr lang="nl-NL" dirty="0"/>
          </a:p>
        </p:txBody>
      </p:sp>
    </p:spTree>
    <p:extLst>
      <p:ext uri="{BB962C8B-B14F-4D97-AF65-F5344CB8AC3E}">
        <p14:creationId xmlns:p14="http://schemas.microsoft.com/office/powerpoint/2010/main" val="589070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nl-NL" smtClean="0"/>
              <a:t>Klik om de stijl te bewerken</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smtClean="0"/>
              <a:t>Klik op het pictogram als u een afbeelding wilt toevoegen</a:t>
            </a:r>
            <a:endParaRPr lang="nl-NL" dirty="0"/>
          </a:p>
        </p:txBody>
      </p:sp>
      <p:pic>
        <p:nvPicPr>
          <p:cNvPr id="7" name="Afbeelding 6">
            <a:extLst>
              <a:ext uri="{FF2B5EF4-FFF2-40B4-BE49-F238E27FC236}">
                <a16:creationId xmlns:a16="http://schemas.microsoft.com/office/drawing/2014/main" id="{9BAC8430-1514-4873-ABE5-EA31EA5A069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2604479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AEB84E45-4AEA-4831-9B87-14B3517136B9}"/>
              </a:ext>
            </a:extLst>
          </p:cNvPr>
          <p:cNvPicPr>
            <a:picLocks noChangeAspect="1"/>
          </p:cNvPicPr>
          <p:nvPr/>
        </p:nvPicPr>
        <p:blipFill>
          <a:blip r:embed="rId2"/>
          <a:stretch>
            <a:fillRect/>
          </a:stretch>
        </p:blipFill>
        <p:spPr>
          <a:xfrm>
            <a:off x="243000" y="324000"/>
            <a:ext cx="1038289" cy="504742"/>
          </a:xfrm>
          <a:prstGeom prst="rect">
            <a:avLst/>
          </a:prstGeom>
        </p:spPr>
      </p:pic>
    </p:spTree>
    <p:extLst>
      <p:ext uri="{BB962C8B-B14F-4D97-AF65-F5344CB8AC3E}">
        <p14:creationId xmlns:p14="http://schemas.microsoft.com/office/powerpoint/2010/main" val="85609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EC08955C-C1E9-4B08-A66E-790BD8E5EB5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3979955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nl-NL" smtClean="0"/>
              <a:t>Klik om de stijl te bewerken</a:t>
            </a:r>
            <a:endParaRPr lang="nl-NL"/>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6F9A0677-EEFE-4572-8A7C-A0B4CCBFCBAA}" type="datetimeFigureOut">
              <a:rPr lang="nl-NL" smtClean="0"/>
              <a:t>22-4-2020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4EDBDF4-BB94-42D4-942A-5ECCD38FEB41}" type="slidenum">
              <a:rPr lang="nl-NL" smtClean="0"/>
              <a:t>‹nr.›</a:t>
            </a:fld>
            <a:endParaRPr lang="nl-NL"/>
          </a:p>
        </p:txBody>
      </p:sp>
    </p:spTree>
    <p:extLst>
      <p:ext uri="{BB962C8B-B14F-4D97-AF65-F5344CB8AC3E}">
        <p14:creationId xmlns:p14="http://schemas.microsoft.com/office/powerpoint/2010/main" val="257234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a:xfrm>
            <a:off x="457200" y="6356352"/>
            <a:ext cx="2133600" cy="365125"/>
          </a:xfrm>
          <a:prstGeom prst="rect">
            <a:avLst/>
          </a:prstGeom>
        </p:spPr>
        <p:txBody>
          <a:bodyPr/>
          <a:lstStyle/>
          <a:p>
            <a:pPr>
              <a:defRPr/>
            </a:pPr>
            <a:fld id="{2B9A778C-FA3C-4330-9B80-A0399D701AB6}" type="datetime1">
              <a:rPr lang="en-US" smtClean="0"/>
              <a:pPr>
                <a:defRPr/>
              </a:pPr>
              <a:t>4/22/2020</a:t>
            </a:fld>
            <a:endParaRPr lang="en-US"/>
          </a:p>
        </p:txBody>
      </p:sp>
      <p:sp>
        <p:nvSpPr>
          <p:cNvPr id="5" name="Tijdelijke aanduiding voor voettekst 4"/>
          <p:cNvSpPr>
            <a:spLocks noGrp="1"/>
          </p:cNvSpPr>
          <p:nvPr>
            <p:ph type="ftr" sz="quarter" idx="11"/>
          </p:nvPr>
        </p:nvSpPr>
        <p:spPr>
          <a:xfrm>
            <a:off x="3124200" y="6356352"/>
            <a:ext cx="2895600" cy="365125"/>
          </a:xfrm>
          <a:prstGeom prst="rect">
            <a:avLst/>
          </a:prstGeom>
        </p:spPr>
        <p:txBody>
          <a:bodyPr/>
          <a:lstStyle/>
          <a:p>
            <a:pPr>
              <a:defRPr/>
            </a:pPr>
            <a:endParaRPr lang="en-US"/>
          </a:p>
        </p:txBody>
      </p:sp>
      <p:sp>
        <p:nvSpPr>
          <p:cNvPr id="7" name="Tijdelijke aanduiding voor dianummer 5"/>
          <p:cNvSpPr>
            <a:spLocks noGrp="1"/>
          </p:cNvSpPr>
          <p:nvPr>
            <p:ph type="sldNum" sz="quarter" idx="12"/>
          </p:nvPr>
        </p:nvSpPr>
        <p:spPr>
          <a:xfrm>
            <a:off x="8028384" y="6356352"/>
            <a:ext cx="658416" cy="365125"/>
          </a:xfrm>
          <a:prstGeom prst="rect">
            <a:avLst/>
          </a:prstGeom>
        </p:spPr>
        <p:txBody>
          <a:bodyPr/>
          <a:lstStyle/>
          <a:p>
            <a:pPr>
              <a:defRPr/>
            </a:pPr>
            <a:fld id="{18C691E0-2584-49A2-81FE-1717B36C4694}" type="slidenum">
              <a:rPr lang="en-US" smtClean="0"/>
              <a:pPr>
                <a:defRPr/>
              </a:pPr>
              <a:t>‹nr.›</a:t>
            </a:fld>
            <a:endParaRPr lang="en-US"/>
          </a:p>
        </p:txBody>
      </p:sp>
    </p:spTree>
    <p:extLst>
      <p:ext uri="{BB962C8B-B14F-4D97-AF65-F5344CB8AC3E}">
        <p14:creationId xmlns:p14="http://schemas.microsoft.com/office/powerpoint/2010/main" val="235351044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21F8B25A-84C3-4B03-93CA-921D8E5B86C0}" type="datetimeFigureOut">
              <a:rPr lang="en-US">
                <a:solidFill>
                  <a:prstClr val="black"/>
                </a:solidFill>
              </a:rPr>
              <a:pPr>
                <a:defRPr/>
              </a:pPr>
              <a:t>4/22/2020</a:t>
            </a:fld>
            <a:endParaRPr lang="en-US">
              <a:solidFill>
                <a:prstClr val="black"/>
              </a:solidFill>
            </a:endParaRPr>
          </a:p>
        </p:txBody>
      </p:sp>
      <p:sp>
        <p:nvSpPr>
          <p:cNvPr id="3" name="Tijdelijke aanduiding voor voettekst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solidFill>
                <a:prstClr val="black"/>
              </a:solidFill>
            </a:endParaRPr>
          </a:p>
        </p:txBody>
      </p:sp>
      <p:sp>
        <p:nvSpPr>
          <p:cNvPr id="4" name="Tijdelijke aanduiding voor dianumm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95A6E82A-D5E4-4581-80E5-A8E4492C5554}" type="slidenum">
              <a:rPr lang="en-US">
                <a:solidFill>
                  <a:prstClr val="black"/>
                </a:solidFill>
              </a:rPr>
              <a:pPr>
                <a:defRPr/>
              </a:pPr>
              <a:t>‹nr.›</a:t>
            </a:fld>
            <a:endParaRPr lang="en-US">
              <a:solidFill>
                <a:prstClr val="black"/>
              </a:solidFill>
            </a:endParaRPr>
          </a:p>
        </p:txBody>
      </p:sp>
    </p:spTree>
    <p:extLst>
      <p:ext uri="{BB962C8B-B14F-4D97-AF65-F5344CB8AC3E}">
        <p14:creationId xmlns:p14="http://schemas.microsoft.com/office/powerpoint/2010/main" val="2635297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nl-NL" smtClean="0"/>
              <a:t>Tekststijl van het model bewerken</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nl-NL" smtClean="0"/>
              <a:t>Klik om de stijl te bewerken</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dirty="0"/>
          </a:p>
        </p:txBody>
      </p:sp>
      <p:pic>
        <p:nvPicPr>
          <p:cNvPr id="15" name="Afbeelding 14">
            <a:extLst>
              <a:ext uri="{FF2B5EF4-FFF2-40B4-BE49-F238E27FC236}">
                <a16:creationId xmlns:a16="http://schemas.microsoft.com/office/drawing/2014/main" id="{212C8C25-4EA4-4564-85BA-7501FDF55930}"/>
              </a:ext>
            </a:extLst>
          </p:cNvPr>
          <p:cNvPicPr>
            <a:picLocks noChangeAspect="1"/>
          </p:cNvPicPr>
          <p:nvPr/>
        </p:nvPicPr>
        <p:blipFill>
          <a:blip r:embed="rId2"/>
          <a:stretch>
            <a:fillRect/>
          </a:stretch>
        </p:blipFill>
        <p:spPr>
          <a:xfrm>
            <a:off x="0" y="5182286"/>
            <a:ext cx="2501148" cy="1675714"/>
          </a:xfrm>
          <a:prstGeom prst="rect">
            <a:avLst/>
          </a:prstGeom>
        </p:spPr>
      </p:pic>
    </p:spTree>
    <p:extLst>
      <p:ext uri="{BB962C8B-B14F-4D97-AF65-F5344CB8AC3E}">
        <p14:creationId xmlns:p14="http://schemas.microsoft.com/office/powerpoint/2010/main" val="427634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nl-NL" smtClean="0"/>
              <a:t>Klik om de stijl te bewerken</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6"/>
            <a:ext cx="2452575" cy="3118157"/>
          </a:xfrm>
        </p:spPr>
        <p:txBody>
          <a:bodyPr>
            <a:normAutofit/>
          </a:bodyPr>
          <a:lstStyle>
            <a:lvl1pPr>
              <a:defRPr sz="1200"/>
            </a:lvl1pPr>
            <a:lvl2pPr>
              <a:defRPr sz="1200"/>
            </a:lvl2pPr>
            <a:lvl3pPr>
              <a:defRPr sz="1200"/>
            </a:lvl3pPr>
            <a:lvl4pPr>
              <a:defRPr sz="1200"/>
            </a:lvl4pPr>
            <a:lvl5pPr>
              <a:defRPr sz="1200"/>
            </a:lvl5pPr>
          </a:lstStyle>
          <a:p>
            <a:pPr lvl="0"/>
            <a:r>
              <a:rPr lang="nl-NL" smtClean="0"/>
              <a:t>Tekststijl van het model bewerken</a:t>
            </a:r>
          </a:p>
        </p:txBody>
      </p:sp>
    </p:spTree>
    <p:extLst>
      <p:ext uri="{BB962C8B-B14F-4D97-AF65-F5344CB8AC3E}">
        <p14:creationId xmlns:p14="http://schemas.microsoft.com/office/powerpoint/2010/main" val="322529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4" name="Afbeelding 13">
            <a:extLst>
              <a:ext uri="{FF2B5EF4-FFF2-40B4-BE49-F238E27FC236}">
                <a16:creationId xmlns:a16="http://schemas.microsoft.com/office/drawing/2014/main" id="{01AC377B-A65B-441A-A4D3-5A55E9CADBA8}"/>
              </a:ext>
            </a:extLst>
          </p:cNvPr>
          <p:cNvPicPr>
            <a:picLocks noChangeAspect="1"/>
          </p:cNvPicPr>
          <p:nvPr/>
        </p:nvPicPr>
        <p:blipFill>
          <a:blip r:embed="rId2"/>
          <a:stretch>
            <a:fillRect/>
          </a:stretch>
        </p:blipFill>
        <p:spPr>
          <a:xfrm>
            <a:off x="135000" y="5760001"/>
            <a:ext cx="1473292" cy="987073"/>
          </a:xfrm>
          <a:prstGeom prst="rect">
            <a:avLst/>
          </a:prstGeom>
        </p:spPr>
      </p:pic>
      <p:sp>
        <p:nvSpPr>
          <p:cNvPr id="2" name="Titel 1">
            <a:extLst>
              <a:ext uri="{FF2B5EF4-FFF2-40B4-BE49-F238E27FC236}">
                <a16:creationId xmlns:a16="http://schemas.microsoft.com/office/drawing/2014/main" id="{0E42DD1E-B604-4CF9-84C0-92B6A216FB84}"/>
              </a:ext>
            </a:extLst>
          </p:cNvPr>
          <p:cNvSpPr>
            <a:spLocks noGrp="1"/>
          </p:cNvSpPr>
          <p:nvPr>
            <p:ph type="title"/>
          </p:nvPr>
        </p:nvSpPr>
        <p:spPr>
          <a:xfrm>
            <a:off x="405000" y="504001"/>
            <a:ext cx="8326800" cy="1435507"/>
          </a:xfrm>
        </p:spPr>
        <p:txBody>
          <a:bodyPr/>
          <a:lstStyle>
            <a:lvl1pPr>
              <a:defRPr>
                <a:solidFill>
                  <a:srgbClr val="009C82"/>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8051B81A-12E4-442C-915C-9197F9F2232D}"/>
              </a:ext>
            </a:extLst>
          </p:cNvPr>
          <p:cNvSpPr>
            <a:spLocks noGrp="1"/>
          </p:cNvSpPr>
          <p:nvPr>
            <p:ph type="body" sz="quarter" idx="10"/>
          </p:nvPr>
        </p:nvSpPr>
        <p:spPr>
          <a:xfrm>
            <a:off x="405000" y="2520000"/>
            <a:ext cx="8310600" cy="30636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922138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3" name="Afbeelding 12">
            <a:extLst>
              <a:ext uri="{FF2B5EF4-FFF2-40B4-BE49-F238E27FC236}">
                <a16:creationId xmlns:a16="http://schemas.microsoft.com/office/drawing/2014/main" id="{CF7A5EF7-F88C-4DCB-9C39-9F8D0C84435F}"/>
              </a:ext>
            </a:extLst>
          </p:cNvPr>
          <p:cNvPicPr>
            <a:picLocks noChangeAspect="1"/>
          </p:cNvPicPr>
          <p:nvPr/>
        </p:nvPicPr>
        <p:blipFill>
          <a:blip r:embed="rId2"/>
          <a:stretch>
            <a:fillRect/>
          </a:stretch>
        </p:blipFill>
        <p:spPr>
          <a:xfrm>
            <a:off x="135001" y="5760000"/>
            <a:ext cx="1473290" cy="987072"/>
          </a:xfrm>
          <a:prstGeom prst="rect">
            <a:avLst/>
          </a:prstGeom>
        </p:spPr>
      </p:pic>
      <p:sp>
        <p:nvSpPr>
          <p:cNvPr id="2" name="Titel 1">
            <a:extLst>
              <a:ext uri="{FF2B5EF4-FFF2-40B4-BE49-F238E27FC236}">
                <a16:creationId xmlns:a16="http://schemas.microsoft.com/office/drawing/2014/main" id="{033868CC-6BE0-4AB2-A67B-5298DEB5AC4C}"/>
              </a:ext>
            </a:extLst>
          </p:cNvPr>
          <p:cNvSpPr>
            <a:spLocks noGrp="1"/>
          </p:cNvSpPr>
          <p:nvPr>
            <p:ph type="title"/>
          </p:nvPr>
        </p:nvSpPr>
        <p:spPr>
          <a:xfrm>
            <a:off x="405000" y="540000"/>
            <a:ext cx="8356500" cy="1436400"/>
          </a:xfrm>
        </p:spPr>
        <p:txBody>
          <a:bodyPr lIns="540000" anchor="ctr" anchorCtr="0"/>
          <a:lstStyle>
            <a:lvl1pPr>
              <a:defRPr>
                <a:solidFill>
                  <a:schemeClr val="bg1"/>
                </a:solidFill>
              </a:defRPr>
            </a:lvl1pPr>
          </a:lstStyle>
          <a:p>
            <a:r>
              <a:rPr lang="nl-NL" smtClean="0"/>
              <a:t>Klik om de stijl te bewerken</a:t>
            </a:r>
            <a:endParaRPr lang="nl-NL" dirty="0"/>
          </a:p>
        </p:txBody>
      </p:sp>
      <p:sp>
        <p:nvSpPr>
          <p:cNvPr id="6" name="Tijdelijke aanduiding voor tekst 5">
            <a:extLst>
              <a:ext uri="{FF2B5EF4-FFF2-40B4-BE49-F238E27FC236}">
                <a16:creationId xmlns:a16="http://schemas.microsoft.com/office/drawing/2014/main" id="{422044AC-C9DC-4068-9615-DF28008338EF}"/>
              </a:ext>
            </a:extLst>
          </p:cNvPr>
          <p:cNvSpPr>
            <a:spLocks noGrp="1"/>
          </p:cNvSpPr>
          <p:nvPr>
            <p:ph type="body" sz="quarter" idx="10"/>
          </p:nvPr>
        </p:nvSpPr>
        <p:spPr>
          <a:xfrm>
            <a:off x="405000" y="2520000"/>
            <a:ext cx="8356500" cy="315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741838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Tekststijl van het model bewerken</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0" name="Afbeelding 9">
            <a:extLst>
              <a:ext uri="{FF2B5EF4-FFF2-40B4-BE49-F238E27FC236}">
                <a16:creationId xmlns:a16="http://schemas.microsoft.com/office/drawing/2014/main" id="{FD73E675-FD77-4D0B-9FD8-BA09CC9CA0A0}"/>
              </a:ext>
            </a:extLst>
          </p:cNvPr>
          <p:cNvPicPr>
            <a:picLocks noChangeAspect="1"/>
          </p:cNvPicPr>
          <p:nvPr/>
        </p:nvPicPr>
        <p:blipFill>
          <a:blip r:embed="rId2"/>
          <a:stretch>
            <a:fillRect/>
          </a:stretch>
        </p:blipFill>
        <p:spPr>
          <a:xfrm>
            <a:off x="135000" y="5760001"/>
            <a:ext cx="1473292" cy="987073"/>
          </a:xfrm>
          <a:prstGeom prst="rect">
            <a:avLst/>
          </a:prstGeom>
        </p:spPr>
      </p:pic>
    </p:spTree>
    <p:extLst>
      <p:ext uri="{BB962C8B-B14F-4D97-AF65-F5344CB8AC3E}">
        <p14:creationId xmlns:p14="http://schemas.microsoft.com/office/powerpoint/2010/main" val="3177340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6" name="Afbeelding 15">
            <a:extLst>
              <a:ext uri="{FF2B5EF4-FFF2-40B4-BE49-F238E27FC236}">
                <a16:creationId xmlns:a16="http://schemas.microsoft.com/office/drawing/2014/main" id="{1762ED42-C67E-4919-B2E8-E30110AFCB93}"/>
              </a:ext>
            </a:extLst>
          </p:cNvPr>
          <p:cNvPicPr>
            <a:picLocks noChangeAspect="1"/>
          </p:cNvPicPr>
          <p:nvPr/>
        </p:nvPicPr>
        <p:blipFill>
          <a:blip r:embed="rId2"/>
          <a:stretch>
            <a:fillRect/>
          </a:stretch>
        </p:blipFill>
        <p:spPr>
          <a:xfrm>
            <a:off x="135001" y="5760000"/>
            <a:ext cx="1473290" cy="987072"/>
          </a:xfrm>
          <a:prstGeom prst="rect">
            <a:avLst/>
          </a:prstGeom>
        </p:spPr>
      </p:pic>
    </p:spTree>
    <p:extLst>
      <p:ext uri="{BB962C8B-B14F-4D97-AF65-F5344CB8AC3E}">
        <p14:creationId xmlns:p14="http://schemas.microsoft.com/office/powerpoint/2010/main" val="1145983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300"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1" name="Afbeelding 10">
            <a:extLst>
              <a:ext uri="{FF2B5EF4-FFF2-40B4-BE49-F238E27FC236}">
                <a16:creationId xmlns:a16="http://schemas.microsoft.com/office/drawing/2014/main" id="{7D2A9CE5-95E8-458E-9040-B0251FBFAEC9}"/>
              </a:ext>
            </a:extLst>
          </p:cNvPr>
          <p:cNvPicPr>
            <a:picLocks noChangeAspect="1"/>
          </p:cNvPicPr>
          <p:nvPr/>
        </p:nvPicPr>
        <p:blipFill>
          <a:blip r:embed="rId2"/>
          <a:stretch>
            <a:fillRect/>
          </a:stretch>
        </p:blipFill>
        <p:spPr>
          <a:xfrm>
            <a:off x="135000" y="144001"/>
            <a:ext cx="1473292" cy="987073"/>
          </a:xfrm>
          <a:prstGeom prst="rect">
            <a:avLst/>
          </a:prstGeom>
        </p:spPr>
      </p:pic>
      <p:sp>
        <p:nvSpPr>
          <p:cNvPr id="5" name="Rechthoek 4">
            <a:extLst>
              <a:ext uri="{FF2B5EF4-FFF2-40B4-BE49-F238E27FC236}">
                <a16:creationId xmlns:a16="http://schemas.microsoft.com/office/drawing/2014/main" id="{3FFB599D-9511-47E4-8A64-0206C2AAAF47}"/>
              </a:ext>
            </a:extLst>
          </p:cNvPr>
          <p:cNvSpPr/>
          <p:nvPr/>
        </p:nvSpPr>
        <p:spPr>
          <a:xfrm>
            <a:off x="6083301" y="10196"/>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94942CE0-4AC8-4CA7-A53A-36303407B98B}"/>
              </a:ext>
            </a:extLst>
          </p:cNvPr>
          <p:cNvSpPr>
            <a:spLocks noGrp="1"/>
          </p:cNvSpPr>
          <p:nvPr>
            <p:ph type="title"/>
          </p:nvPr>
        </p:nvSpPr>
        <p:spPr>
          <a:xfrm>
            <a:off x="6326100" y="828000"/>
            <a:ext cx="2575800" cy="4320000"/>
          </a:xfrm>
        </p:spPr>
        <p:txBody>
          <a:bodyPr anchor="t" anchorCtr="0"/>
          <a:lstStyle>
            <a:lvl1pPr>
              <a:defRPr sz="2250">
                <a:solidFill>
                  <a:schemeClr val="bg1"/>
                </a:solidFill>
              </a:defRPr>
            </a:lvl1pPr>
          </a:lstStyle>
          <a:p>
            <a:r>
              <a:rPr lang="nl-NL" smtClean="0"/>
              <a:t>Klik om de stijl te bewerken</a:t>
            </a:r>
            <a:endParaRPr lang="nl-NL" dirty="0"/>
          </a:p>
        </p:txBody>
      </p:sp>
    </p:spTree>
    <p:extLst>
      <p:ext uri="{BB962C8B-B14F-4D97-AF65-F5344CB8AC3E}">
        <p14:creationId xmlns:p14="http://schemas.microsoft.com/office/powerpoint/2010/main" val="1608829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nl-NL" smtClean="0"/>
              <a:t>Klik om de stijl te bewerken</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smtClean="0"/>
              <a:t>Klik op het pictogram als u een afbeelding wilt toevoegen</a:t>
            </a:r>
            <a:endParaRPr lang="nl-NL" dirty="0"/>
          </a:p>
        </p:txBody>
      </p:sp>
      <p:pic>
        <p:nvPicPr>
          <p:cNvPr id="9" name="Afbeelding 8">
            <a:extLst>
              <a:ext uri="{FF2B5EF4-FFF2-40B4-BE49-F238E27FC236}">
                <a16:creationId xmlns:a16="http://schemas.microsoft.com/office/drawing/2014/main" id="{2A7CE760-6D02-4D82-B473-AF7356A87B09}"/>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3431542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6" name="Afbeelding 5">
            <a:extLst>
              <a:ext uri="{FF2B5EF4-FFF2-40B4-BE49-F238E27FC236}">
                <a16:creationId xmlns:a16="http://schemas.microsoft.com/office/drawing/2014/main" id="{0E352236-2EC3-4042-806B-30EA689CAA7C}"/>
              </a:ext>
            </a:extLst>
          </p:cNvPr>
          <p:cNvPicPr>
            <a:picLocks noChangeAspect="1"/>
          </p:cNvPicPr>
          <p:nvPr/>
        </p:nvPicPr>
        <p:blipFill>
          <a:blip r:embed="rId2"/>
          <a:stretch>
            <a:fillRect/>
          </a:stretch>
        </p:blipFill>
        <p:spPr>
          <a:xfrm>
            <a:off x="135000" y="144001"/>
            <a:ext cx="1473292" cy="987073"/>
          </a:xfrm>
          <a:prstGeom prst="rect">
            <a:avLst/>
          </a:prstGeom>
        </p:spPr>
      </p:pic>
    </p:spTree>
    <p:extLst>
      <p:ext uri="{BB962C8B-B14F-4D97-AF65-F5344CB8AC3E}">
        <p14:creationId xmlns:p14="http://schemas.microsoft.com/office/powerpoint/2010/main" val="2488501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52BFD4EB-258F-4EA7-8341-D8AAACD56A5E}"/>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135491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nl-NL" smtClean="0"/>
              <a:t>Klik om de stijl te bewerken</a:t>
            </a:r>
            <a:endParaRPr lang="nl-NL"/>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6F9A0677-EEFE-4572-8A7C-A0B4CCBFCBAA}" type="datetimeFigureOut">
              <a:rPr lang="nl-NL" smtClean="0"/>
              <a:t>22-4-2020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4EDBDF4-BB94-42D4-942A-5ECCD38FEB41}" type="slidenum">
              <a:rPr lang="nl-NL" smtClean="0"/>
              <a:t>‹nr.›</a:t>
            </a:fld>
            <a:endParaRPr lang="nl-NL"/>
          </a:p>
        </p:txBody>
      </p:sp>
    </p:spTree>
    <p:extLst>
      <p:ext uri="{BB962C8B-B14F-4D97-AF65-F5344CB8AC3E}">
        <p14:creationId xmlns:p14="http://schemas.microsoft.com/office/powerpoint/2010/main" val="115439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Formaat </a:t>
            </a:r>
            <a:br>
              <a:rPr lang="nl-NL" dirty="0"/>
            </a:br>
            <a:r>
              <a:rPr lang="nl-NL" dirty="0"/>
              <a:t>16:9 NL</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8" name="Afbeelding 7">
            <a:extLst>
              <a:ext uri="{FF2B5EF4-FFF2-40B4-BE49-F238E27FC236}">
                <a16:creationId xmlns:a16="http://schemas.microsoft.com/office/drawing/2014/main" id="{CB4A502B-E2CB-4287-9DED-C3AC2B5E0CFA}"/>
              </a:ext>
            </a:extLst>
          </p:cNvPr>
          <p:cNvPicPr>
            <a:picLocks noChangeAspect="1"/>
          </p:cNvPicPr>
          <p:nvPr/>
        </p:nvPicPr>
        <p:blipFill>
          <a:blip r:embed="rId15"/>
          <a:stretch>
            <a:fillRect/>
          </a:stretch>
        </p:blipFill>
        <p:spPr>
          <a:xfrm>
            <a:off x="285011" y="5248352"/>
            <a:ext cx="2650835" cy="1332000"/>
          </a:xfrm>
          <a:prstGeom prst="rect">
            <a:avLst/>
          </a:prstGeom>
        </p:spPr>
      </p:pic>
      <p:pic>
        <p:nvPicPr>
          <p:cNvPr id="14" name="Afbeelding 13">
            <a:extLst>
              <a:ext uri="{FF2B5EF4-FFF2-40B4-BE49-F238E27FC236}">
                <a16:creationId xmlns:a16="http://schemas.microsoft.com/office/drawing/2014/main" id="{00CFFBB0-A4A8-48C7-A271-8455A1541367}"/>
              </a:ext>
            </a:extLst>
          </p:cNvPr>
          <p:cNvPicPr>
            <a:picLocks noChangeAspect="1"/>
          </p:cNvPicPr>
          <p:nvPr/>
        </p:nvPicPr>
        <p:blipFill>
          <a:blip r:embed="rId16"/>
          <a:stretch>
            <a:fillRect/>
          </a:stretch>
        </p:blipFill>
        <p:spPr>
          <a:xfrm>
            <a:off x="243000" y="5473805"/>
            <a:ext cx="1812470" cy="881095"/>
          </a:xfrm>
          <a:prstGeom prst="rect">
            <a:avLst/>
          </a:prstGeom>
        </p:spPr>
      </p:pic>
    </p:spTree>
    <p:extLst>
      <p:ext uri="{BB962C8B-B14F-4D97-AF65-F5344CB8AC3E}">
        <p14:creationId xmlns:p14="http://schemas.microsoft.com/office/powerpoint/2010/main" val="243885243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Format </a:t>
            </a:r>
            <a:br>
              <a:rPr lang="nl-NL" dirty="0"/>
            </a:br>
            <a:r>
              <a:rPr lang="nl-NL" dirty="0"/>
              <a:t>16:9 INT</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8" name="Afbeelding 7">
            <a:extLst>
              <a:ext uri="{FF2B5EF4-FFF2-40B4-BE49-F238E27FC236}">
                <a16:creationId xmlns:a16="http://schemas.microsoft.com/office/drawing/2014/main" id="{CB4A502B-E2CB-4287-9DED-C3AC2B5E0CFA}"/>
              </a:ext>
            </a:extLst>
          </p:cNvPr>
          <p:cNvPicPr>
            <a:picLocks noChangeAspect="1"/>
          </p:cNvPicPr>
          <p:nvPr/>
        </p:nvPicPr>
        <p:blipFill>
          <a:blip r:embed="rId13"/>
          <a:stretch>
            <a:fillRect/>
          </a:stretch>
        </p:blipFill>
        <p:spPr>
          <a:xfrm>
            <a:off x="285011" y="5248352"/>
            <a:ext cx="2650835" cy="1332000"/>
          </a:xfrm>
          <a:prstGeom prst="rect">
            <a:avLst/>
          </a:prstGeom>
        </p:spPr>
      </p:pic>
      <p:pic>
        <p:nvPicPr>
          <p:cNvPr id="16" name="Afbeelding 15">
            <a:extLst>
              <a:ext uri="{FF2B5EF4-FFF2-40B4-BE49-F238E27FC236}">
                <a16:creationId xmlns:a16="http://schemas.microsoft.com/office/drawing/2014/main" id="{24CF265D-E83E-4BC2-8036-5C85388D4FCA}"/>
              </a:ext>
            </a:extLst>
          </p:cNvPr>
          <p:cNvPicPr>
            <a:picLocks noChangeAspect="1"/>
          </p:cNvPicPr>
          <p:nvPr/>
        </p:nvPicPr>
        <p:blipFill>
          <a:blip r:embed="rId14"/>
          <a:stretch>
            <a:fillRect/>
          </a:stretch>
        </p:blipFill>
        <p:spPr>
          <a:xfrm>
            <a:off x="0" y="5182286"/>
            <a:ext cx="2501148" cy="1675714"/>
          </a:xfrm>
          <a:prstGeom prst="rect">
            <a:avLst/>
          </a:prstGeom>
        </p:spPr>
      </p:pic>
    </p:spTree>
    <p:extLst>
      <p:ext uri="{BB962C8B-B14F-4D97-AF65-F5344CB8AC3E}">
        <p14:creationId xmlns:p14="http://schemas.microsoft.com/office/powerpoint/2010/main" val="17330348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nrc.nl/nieuws/2018/11/20/nederlander-is-iets-gezonder-gaan-eten-2-a2755835"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OuUxTBRc9PE&amp;list=PL8jglbYvTZvF3YtQG55E5iFyqtqDIx9Dy"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hyperlink" Target="https://www.volksgezondheidenzorg.info/onderwerp/zorgverzekering/cijfers-context/huidige-situatie#node-zorgkosten-naar-leeftijd-en-geslach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hyperlink" Target="https://www.medischcontact.nl/nieuws/laatste-nieuws/artikel/dementie-vraagt-slimme-oplossingen.htm" TargetMode="External"/><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hyperlink" Target="http://www.centrelearoback.org/assets/PDF/04_activites/clr-GCPB121122-Lindstom_pub_introsalutogenesis.pdf" TargetMode="External"/><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31840" y="620688"/>
            <a:ext cx="6192688" cy="1080120"/>
          </a:xfrm>
        </p:spPr>
        <p:txBody>
          <a:bodyPr/>
          <a:lstStyle/>
          <a:p>
            <a:r>
              <a:rPr lang="en-US" sz="4400" dirty="0"/>
              <a:t>POSITIEVE</a:t>
            </a:r>
            <a:br>
              <a:rPr lang="en-US" sz="4400" dirty="0"/>
            </a:br>
            <a:r>
              <a:rPr lang="en-US" sz="4400" dirty="0"/>
              <a:t>GEZONDHEID</a:t>
            </a:r>
          </a:p>
        </p:txBody>
      </p:sp>
      <p:sp>
        <p:nvSpPr>
          <p:cNvPr id="3" name="Subtitle 2"/>
          <p:cNvSpPr>
            <a:spLocks noGrp="1"/>
          </p:cNvSpPr>
          <p:nvPr>
            <p:ph type="subTitle" idx="1"/>
          </p:nvPr>
        </p:nvSpPr>
        <p:spPr>
          <a:xfrm>
            <a:off x="3131840" y="2276872"/>
            <a:ext cx="6400800" cy="864096"/>
          </a:xfrm>
        </p:spPr>
        <p:txBody>
          <a:bodyPr>
            <a:normAutofit/>
          </a:bodyPr>
          <a:lstStyle/>
          <a:p>
            <a:r>
              <a:rPr lang="en-US" sz="2800" b="1" dirty="0" err="1"/>
              <a:t>Visie</a:t>
            </a:r>
            <a:r>
              <a:rPr lang="en-US" sz="2800" b="1" dirty="0"/>
              <a:t> op </a:t>
            </a:r>
            <a:r>
              <a:rPr lang="en-US" sz="2800" b="1" dirty="0" err="1"/>
              <a:t>gezondheid</a:t>
            </a:r>
            <a:r>
              <a:rPr lang="en-US" sz="2800" b="1" dirty="0"/>
              <a:t> </a:t>
            </a:r>
            <a:r>
              <a:rPr lang="en-US" sz="2800" b="1" dirty="0" smtClean="0"/>
              <a:t> </a:t>
            </a:r>
            <a:endParaRPr lang="en-US" sz="2800" b="1" dirty="0"/>
          </a:p>
        </p:txBody>
      </p:sp>
      <p:sp>
        <p:nvSpPr>
          <p:cNvPr id="4" name="Tekstvak 3"/>
          <p:cNvSpPr txBox="1"/>
          <p:nvPr/>
        </p:nvSpPr>
        <p:spPr>
          <a:xfrm>
            <a:off x="5508104" y="4365104"/>
            <a:ext cx="2461315" cy="461665"/>
          </a:xfrm>
          <a:prstGeom prst="rect">
            <a:avLst/>
          </a:prstGeom>
          <a:noFill/>
        </p:spPr>
        <p:txBody>
          <a:bodyPr wrap="none" rtlCol="0">
            <a:spAutoFit/>
          </a:bodyPr>
          <a:lstStyle/>
          <a:p>
            <a:r>
              <a:rPr lang="nl-NL" sz="2400" dirty="0" smtClean="0"/>
              <a:t>Ingrid Stellingwerf</a:t>
            </a:r>
            <a:endParaRPr lang="nl-NL" sz="2400" dirty="0"/>
          </a:p>
        </p:txBody>
      </p:sp>
      <p:sp>
        <p:nvSpPr>
          <p:cNvPr id="9" name="Tekstvak 8"/>
          <p:cNvSpPr txBox="1"/>
          <p:nvPr/>
        </p:nvSpPr>
        <p:spPr>
          <a:xfrm>
            <a:off x="5508104" y="5013176"/>
            <a:ext cx="2304256" cy="400110"/>
          </a:xfrm>
          <a:prstGeom prst="rect">
            <a:avLst/>
          </a:prstGeom>
          <a:noFill/>
        </p:spPr>
        <p:txBody>
          <a:bodyPr wrap="square" rtlCol="0">
            <a:spAutoFit/>
          </a:bodyPr>
          <a:lstStyle/>
          <a:p>
            <a:r>
              <a:rPr lang="nl-NL" sz="2000" dirty="0" smtClean="0"/>
              <a:t>September 2019</a:t>
            </a:r>
            <a:endParaRPr lang="nl-NL" sz="2000" dirty="0"/>
          </a:p>
        </p:txBody>
      </p:sp>
      <p:pic>
        <p:nvPicPr>
          <p:cNvPr id="1026"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02" y="541623"/>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349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nl-NL" dirty="0" err="1" smtClean="0"/>
              <a:t>Intervention</a:t>
            </a:r>
            <a:r>
              <a:rPr lang="nl-NL" dirty="0" smtClean="0"/>
              <a:t> </a:t>
            </a:r>
            <a:br>
              <a:rPr lang="nl-NL" dirty="0" smtClean="0"/>
            </a:br>
            <a:r>
              <a:rPr lang="nl-NL" dirty="0" err="1" smtClean="0"/>
              <a:t>Mapping</a:t>
            </a:r>
            <a:r>
              <a:rPr lang="nl-NL" dirty="0" smtClean="0"/>
              <a:t> </a:t>
            </a:r>
            <a:br>
              <a:rPr lang="nl-NL" dirty="0" smtClean="0"/>
            </a:br>
            <a:r>
              <a:rPr lang="nl-NL" dirty="0"/>
              <a:t/>
            </a:r>
            <a:br>
              <a:rPr lang="nl-NL" dirty="0"/>
            </a:br>
            <a:r>
              <a:rPr lang="nl-NL" dirty="0" smtClean="0"/>
              <a:t>Opdracht </a:t>
            </a:r>
            <a:br>
              <a:rPr lang="nl-NL" dirty="0" smtClean="0"/>
            </a:br>
            <a:r>
              <a:rPr lang="nl-NL" dirty="0"/>
              <a:t/>
            </a:r>
            <a:br>
              <a:rPr lang="nl-NL" dirty="0"/>
            </a:br>
            <a:endParaRPr lang="nl-NL" dirty="0"/>
          </a:p>
        </p:txBody>
      </p:sp>
      <p:sp>
        <p:nvSpPr>
          <p:cNvPr id="8" name="Tijdelijke aanduiding voor inhoud 7"/>
          <p:cNvSpPr>
            <a:spLocks noGrp="1"/>
          </p:cNvSpPr>
          <p:nvPr>
            <p:ph sz="quarter" idx="11"/>
          </p:nvPr>
        </p:nvSpPr>
        <p:spPr/>
        <p:txBody>
          <a:bodyPr/>
          <a:lstStyle/>
          <a:p>
            <a:pPr marL="342900" indent="-342900">
              <a:buFontTx/>
              <a:buChar char="-"/>
            </a:pPr>
            <a:r>
              <a:rPr lang="nl-NL" sz="2400" dirty="0" smtClean="0"/>
              <a:t>Een planmatig, gestructureerd model om (intentionele) gezondheidsvoorlichting te geven</a:t>
            </a:r>
          </a:p>
          <a:p>
            <a:pPr marL="342900" indent="-342900">
              <a:buFontTx/>
              <a:buChar char="-"/>
            </a:pPr>
            <a:r>
              <a:rPr lang="nl-NL" sz="2400" dirty="0" smtClean="0"/>
              <a:t>Gericht op gedragsverandering</a:t>
            </a:r>
          </a:p>
          <a:p>
            <a:pPr marL="342900" indent="-342900">
              <a:buFontTx/>
              <a:buChar char="-"/>
            </a:pPr>
            <a:r>
              <a:rPr lang="nl-NL" sz="2400" dirty="0" smtClean="0"/>
              <a:t>Biedt raamwerk voor het ontwikkelen van een gezondheidskundige interventie op basis van </a:t>
            </a:r>
            <a:r>
              <a:rPr lang="nl-NL" sz="2400" dirty="0" err="1" smtClean="0"/>
              <a:t>evidence</a:t>
            </a:r>
            <a:endParaRPr lang="nl-NL" sz="2400" dirty="0" smtClean="0"/>
          </a:p>
          <a:p>
            <a:pPr marL="342900" indent="-342900">
              <a:buFontTx/>
              <a:buChar char="-"/>
            </a:pPr>
            <a:r>
              <a:rPr lang="nl-NL" sz="2400" dirty="0" smtClean="0"/>
              <a:t>Gebruik makend van theorieën en resultaten van onderzoek</a:t>
            </a:r>
          </a:p>
          <a:p>
            <a:pPr marL="342900" indent="-342900">
              <a:buFontTx/>
              <a:buChar char="-"/>
            </a:pPr>
            <a:r>
              <a:rPr lang="nl-NL" sz="2400" dirty="0" smtClean="0"/>
              <a:t>Startend vanuit analyse van de gezondheidssituatie/</a:t>
            </a:r>
            <a:r>
              <a:rPr lang="nl-NL" sz="2400" smtClean="0"/>
              <a:t>gezondheids-probleem</a:t>
            </a:r>
            <a:endParaRPr lang="nl-NL" sz="2400" dirty="0" smtClean="0"/>
          </a:p>
          <a:p>
            <a:pPr marL="342900" indent="-342900">
              <a:buFontTx/>
              <a:buChar char="-"/>
            </a:pPr>
            <a:r>
              <a:rPr lang="nl-NL" sz="2400" b="1" dirty="0" smtClean="0"/>
              <a:t>Voorwaarde: </a:t>
            </a:r>
            <a:r>
              <a:rPr lang="nl-NL" sz="2400" dirty="0" smtClean="0"/>
              <a:t>het is een gedragsmatig gezondheidsprobleem</a:t>
            </a:r>
          </a:p>
          <a:p>
            <a:pPr marL="342900" indent="-342900">
              <a:buFontTx/>
              <a:buChar char="-"/>
            </a:pPr>
            <a:endParaRPr lang="nl-NL" dirty="0" smtClean="0"/>
          </a:p>
          <a:p>
            <a:pPr marL="342900" indent="-342900">
              <a:buFontTx/>
              <a:buChar char="-"/>
            </a:pPr>
            <a:endParaRPr lang="nl-NL" dirty="0"/>
          </a:p>
        </p:txBody>
      </p:sp>
      <p:pic>
        <p:nvPicPr>
          <p:cNvPr id="2050"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212976"/>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66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 calcmode="lin" valueType="num">
                                      <p:cBhvr additive="base">
                                        <p:cTn id="3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Lesdagen en onderwerpen</a:t>
            </a:r>
            <a:endParaRPr lang="nl-NL" dirty="0"/>
          </a:p>
        </p:txBody>
      </p:sp>
      <p:sp>
        <p:nvSpPr>
          <p:cNvPr id="3" name="Tijdelijke aanduiding voor inhoud 2"/>
          <p:cNvSpPr>
            <a:spLocks noGrp="1"/>
          </p:cNvSpPr>
          <p:nvPr>
            <p:ph sz="quarter" idx="11"/>
          </p:nvPr>
        </p:nvSpPr>
        <p:spPr/>
        <p:txBody>
          <a:bodyPr>
            <a:normAutofit/>
          </a:bodyPr>
          <a:lstStyle/>
          <a:p>
            <a:pPr marL="342900" indent="-342900">
              <a:buFont typeface="Arial" panose="020B0604020202020204" pitchFamily="34" charset="0"/>
              <a:buChar char="•"/>
            </a:pPr>
            <a:r>
              <a:rPr lang="nl-NL" sz="2400" dirty="0" smtClean="0"/>
              <a:t>13 sept. 2019 - Positieve gezondheid</a:t>
            </a:r>
          </a:p>
          <a:p>
            <a:pPr marL="342900" indent="-342900">
              <a:buFont typeface="Arial" panose="020B0604020202020204" pitchFamily="34" charset="0"/>
              <a:buChar char="•"/>
            </a:pPr>
            <a:r>
              <a:rPr lang="nl-NL" sz="2400" dirty="0" smtClean="0"/>
              <a:t>20 sept. 2019  </a:t>
            </a:r>
            <a:r>
              <a:rPr lang="nl-NL" sz="2400" dirty="0" err="1" smtClean="0"/>
              <a:t>Intervention</a:t>
            </a:r>
            <a:r>
              <a:rPr lang="nl-NL" sz="2400" dirty="0" smtClean="0"/>
              <a:t> </a:t>
            </a:r>
            <a:r>
              <a:rPr lang="nl-NL" sz="2400" dirty="0" err="1" smtClean="0"/>
              <a:t>mapping</a:t>
            </a:r>
            <a:endParaRPr lang="nl-NL" sz="2400" dirty="0" smtClean="0"/>
          </a:p>
          <a:p>
            <a:pPr marL="685800" lvl="1" indent="-342900">
              <a:buFont typeface="Arial" panose="020B0604020202020204" pitchFamily="34" charset="0"/>
              <a:buChar char="•"/>
            </a:pPr>
            <a:r>
              <a:rPr lang="nl-NL" sz="2400" dirty="0" smtClean="0"/>
              <a:t>analyse gedragsprobleem</a:t>
            </a:r>
          </a:p>
          <a:p>
            <a:pPr marL="685800" lvl="1" indent="-342900">
              <a:buFont typeface="Arial" panose="020B0604020202020204" pitchFamily="34" charset="0"/>
              <a:buChar char="•"/>
            </a:pPr>
            <a:r>
              <a:rPr lang="nl-NL" sz="2400" dirty="0" smtClean="0"/>
              <a:t>formuleren doelen</a:t>
            </a:r>
          </a:p>
          <a:p>
            <a:pPr marL="342900" indent="-342900">
              <a:buFont typeface="Arial" panose="020B0604020202020204" pitchFamily="34" charset="0"/>
              <a:buChar char="•"/>
            </a:pPr>
            <a:r>
              <a:rPr lang="nl-NL" sz="2400" dirty="0" smtClean="0"/>
              <a:t>29 nov. 2019 -  </a:t>
            </a:r>
            <a:r>
              <a:rPr lang="nl-NL" sz="2400" dirty="0" err="1" smtClean="0"/>
              <a:t>Intervention</a:t>
            </a:r>
            <a:r>
              <a:rPr lang="nl-NL" sz="2400" dirty="0" smtClean="0"/>
              <a:t> </a:t>
            </a:r>
            <a:r>
              <a:rPr lang="nl-NL" sz="2400" dirty="0" err="1" smtClean="0"/>
              <a:t>Mapping</a:t>
            </a:r>
            <a:r>
              <a:rPr lang="nl-NL" sz="2400" dirty="0" smtClean="0"/>
              <a:t>:</a:t>
            </a:r>
          </a:p>
          <a:p>
            <a:pPr marL="685800" lvl="1" indent="-342900">
              <a:buFont typeface="Arial" panose="020B0604020202020204" pitchFamily="34" charset="0"/>
              <a:buChar char="•"/>
            </a:pPr>
            <a:r>
              <a:rPr lang="nl-NL" sz="2400" dirty="0" smtClean="0"/>
              <a:t>theorie en methode kiezen</a:t>
            </a:r>
          </a:p>
          <a:p>
            <a:pPr marL="685800" lvl="1" indent="-342900">
              <a:buFont typeface="Arial" panose="020B0604020202020204" pitchFamily="34" charset="0"/>
              <a:buChar char="•"/>
            </a:pPr>
            <a:r>
              <a:rPr lang="nl-NL" sz="2400" dirty="0" smtClean="0"/>
              <a:t>ontwikkelen gezondheidskundige interventie</a:t>
            </a:r>
          </a:p>
          <a:p>
            <a:pPr marL="342900" indent="-342900">
              <a:buFont typeface="Arial" panose="020B0604020202020204" pitchFamily="34" charset="0"/>
              <a:buChar char="•"/>
            </a:pPr>
            <a:r>
              <a:rPr lang="nl-NL" sz="2400" dirty="0" smtClean="0"/>
              <a:t>6 maart 2020: technologische interventies en zelfmanagement</a:t>
            </a:r>
          </a:p>
          <a:p>
            <a:pPr marL="342900" indent="-342900">
              <a:buFont typeface="Arial" panose="020B0604020202020204" pitchFamily="34" charset="0"/>
              <a:buChar char="•"/>
            </a:pPr>
            <a:endParaRPr lang="nl-NL" sz="2400" u="sng" dirty="0"/>
          </a:p>
          <a:p>
            <a:r>
              <a:rPr lang="nl-NL" sz="2400" b="1" u="sng" dirty="0" smtClean="0"/>
              <a:t>Inleverdatum opdracht:</a:t>
            </a:r>
          </a:p>
          <a:p>
            <a:r>
              <a:rPr lang="nl-NL" sz="2400" b="1" dirty="0" smtClean="0"/>
              <a:t> 27 maart 2020</a:t>
            </a:r>
            <a:endParaRPr lang="nl-NL" sz="2400" b="1" dirty="0"/>
          </a:p>
        </p:txBody>
      </p:sp>
      <p:pic>
        <p:nvPicPr>
          <p:cNvPr id="3074" name="Picture 2" descr="Font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861048"/>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767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319453"/>
            <a:ext cx="7183709" cy="1616339"/>
          </a:xfrm>
        </p:spPr>
        <p:txBody>
          <a:bodyPr/>
          <a:lstStyle/>
          <a:p>
            <a:r>
              <a:rPr lang="nl-NL" dirty="0"/>
              <a:t>Artikel Gelderlander, donderdag 12 januari 2017</a:t>
            </a:r>
            <a:endParaRPr lang="en-US" dirty="0"/>
          </a:p>
        </p:txBody>
      </p:sp>
      <p:sp>
        <p:nvSpPr>
          <p:cNvPr id="3" name="Content Placeholder 2"/>
          <p:cNvSpPr>
            <a:spLocks noGrp="1"/>
          </p:cNvSpPr>
          <p:nvPr>
            <p:ph idx="1"/>
          </p:nvPr>
        </p:nvSpPr>
        <p:spPr/>
        <p:txBody>
          <a:bodyPr/>
          <a:lstStyle/>
          <a:p>
            <a:endParaRPr lang="en-US"/>
          </a:p>
        </p:txBody>
      </p:sp>
      <p:pic>
        <p:nvPicPr>
          <p:cNvPr id="5122"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648" y="1162582"/>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336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hoek 7"/>
          <p:cNvSpPr/>
          <p:nvPr/>
        </p:nvSpPr>
        <p:spPr>
          <a:xfrm>
            <a:off x="179512" y="2492896"/>
            <a:ext cx="5976664" cy="3416320"/>
          </a:xfrm>
          <a:prstGeom prst="rect">
            <a:avLst/>
          </a:prstGeom>
        </p:spPr>
        <p:txBody>
          <a:bodyPr wrap="square">
            <a:spAutoFit/>
          </a:bodyPr>
          <a:lstStyle/>
          <a:p>
            <a:pPr fontAlgn="base"/>
            <a:r>
              <a:rPr lang="nl-NL" dirty="0">
                <a:latin typeface="Guardian Egyptian Web"/>
              </a:rPr>
              <a:t>We eten iets gezonder, maar negeren vaak belangrijke adviezen</a:t>
            </a:r>
          </a:p>
          <a:p>
            <a:pPr fontAlgn="base"/>
            <a:r>
              <a:rPr lang="nl-NL" dirty="0">
                <a:solidFill>
                  <a:srgbClr val="D30910"/>
                </a:solidFill>
                <a:latin typeface="inherit"/>
              </a:rPr>
              <a:t>Voeding</a:t>
            </a:r>
            <a:r>
              <a:rPr lang="nl-NL" dirty="0">
                <a:latin typeface="Guardian Egyptian Web"/>
              </a:rPr>
              <a:t> De toegenomen aandacht voor voeding en gezondheid lijkt vruchten af te werpen. Maar Nederlanders eten nog altijd te weinig </a:t>
            </a:r>
            <a:r>
              <a:rPr lang="nl-NL" dirty="0" smtClean="0">
                <a:latin typeface="Guardian Egyptian Web"/>
              </a:rPr>
              <a:t>groente</a:t>
            </a:r>
          </a:p>
          <a:p>
            <a:pPr fontAlgn="base"/>
            <a:endParaRPr lang="nl-NL" b="0" dirty="0">
              <a:effectLst/>
              <a:latin typeface="Guardian Egyptian Web"/>
            </a:endParaRPr>
          </a:p>
          <a:p>
            <a:pPr fontAlgn="base"/>
            <a:r>
              <a:rPr lang="nl-NL" u="sng" dirty="0" smtClean="0">
                <a:hlinkClick r:id="rId3"/>
              </a:rPr>
              <a:t>https</a:t>
            </a:r>
            <a:r>
              <a:rPr lang="nl-NL" u="sng" dirty="0">
                <a:hlinkClick r:id="rId3"/>
              </a:rPr>
              <a:t>://</a:t>
            </a:r>
            <a:r>
              <a:rPr lang="nl-NL" u="sng" dirty="0" smtClean="0">
                <a:hlinkClick r:id="rId3"/>
              </a:rPr>
              <a:t>www.nrc.nl/nieuws/2018/11/20/nederlander-is-iets-gezonder-gaan-eten-2-a2755835</a:t>
            </a:r>
            <a:endParaRPr lang="nl-NL" u="sng" dirty="0" smtClean="0"/>
          </a:p>
          <a:p>
            <a:pPr fontAlgn="base"/>
            <a:endParaRPr lang="nl-NL" b="0" u="sng" dirty="0">
              <a:effectLst/>
              <a:latin typeface="Guardian Egyptian Web"/>
            </a:endParaRPr>
          </a:p>
          <a:p>
            <a:pPr fontAlgn="base"/>
            <a:endParaRPr lang="nl-NL" u="sng" dirty="0" smtClean="0">
              <a:latin typeface="Guardian Egyptian Web"/>
            </a:endParaRPr>
          </a:p>
          <a:p>
            <a:pPr fontAlgn="base"/>
            <a:endParaRPr lang="nl-NL" b="0" u="sng" dirty="0">
              <a:effectLst/>
              <a:latin typeface="Guardian Egyptian Web"/>
            </a:endParaRPr>
          </a:p>
          <a:p>
            <a:pPr fontAlgn="base"/>
            <a:endParaRPr lang="nl-NL" u="sng" dirty="0" smtClean="0">
              <a:latin typeface="Guardian Egyptian Web"/>
            </a:endParaRPr>
          </a:p>
        </p:txBody>
      </p:sp>
      <p:pic>
        <p:nvPicPr>
          <p:cNvPr id="6146"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593725"/>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074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795337" y="1052736"/>
            <a:ext cx="7553325" cy="5124450"/>
          </a:xfrm>
          <a:prstGeom prst="rect">
            <a:avLst/>
          </a:prstGeom>
        </p:spPr>
      </p:pic>
      <p:sp>
        <p:nvSpPr>
          <p:cNvPr id="2" name="Rechthoek 1"/>
          <p:cNvSpPr/>
          <p:nvPr/>
        </p:nvSpPr>
        <p:spPr>
          <a:xfrm>
            <a:off x="2627784" y="5577021"/>
            <a:ext cx="9361040" cy="646331"/>
          </a:xfrm>
          <a:prstGeom prst="rect">
            <a:avLst/>
          </a:prstGeom>
        </p:spPr>
        <p:txBody>
          <a:bodyPr wrap="square">
            <a:spAutoFit/>
          </a:bodyPr>
          <a:lstStyle/>
          <a:p>
            <a:r>
              <a:rPr lang="nl-NL" dirty="0"/>
              <a:t>https://www.rijksoverheid.nl/onderwerpen/gezondheid-en-preventie/documenten/publicaties/2018/11/23/infographic-nationaal-preventieakkoord</a:t>
            </a:r>
          </a:p>
        </p:txBody>
      </p:sp>
    </p:spTree>
    <p:extLst>
      <p:ext uri="{BB962C8B-B14F-4D97-AF65-F5344CB8AC3E}">
        <p14:creationId xmlns:p14="http://schemas.microsoft.com/office/powerpoint/2010/main" val="2728813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79912" y="260648"/>
            <a:ext cx="5842992" cy="1143000"/>
          </a:xfrm>
        </p:spPr>
        <p:txBody>
          <a:bodyPr/>
          <a:lstStyle/>
          <a:p>
            <a:r>
              <a:rPr lang="nl-NL" dirty="0"/>
              <a:t>BLUE ZONES</a:t>
            </a:r>
          </a:p>
        </p:txBody>
      </p:sp>
    </p:spTree>
    <p:extLst>
      <p:ext uri="{BB962C8B-B14F-4D97-AF65-F5344CB8AC3E}">
        <p14:creationId xmlns:p14="http://schemas.microsoft.com/office/powerpoint/2010/main" val="2457975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347864" y="476672"/>
            <a:ext cx="4334232" cy="646331"/>
          </a:xfrm>
          <a:prstGeom prst="rect">
            <a:avLst/>
          </a:prstGeom>
          <a:noFill/>
        </p:spPr>
        <p:txBody>
          <a:bodyPr wrap="square" rtlCol="0">
            <a:spAutoFit/>
          </a:bodyPr>
          <a:lstStyle/>
          <a:p>
            <a:r>
              <a:rPr lang="is-IS" sz="3600" dirty="0">
                <a:solidFill>
                  <a:schemeClr val="bg1"/>
                </a:solidFill>
              </a:rPr>
              <a:t>BLUE ZONES</a:t>
            </a:r>
            <a:endParaRPr lang="nl-NL" sz="3600" dirty="0">
              <a:solidFill>
                <a:schemeClr val="bg1"/>
              </a:solidFill>
            </a:endParaRPr>
          </a:p>
        </p:txBody>
      </p:sp>
      <p:sp>
        <p:nvSpPr>
          <p:cNvPr id="8" name="Content Placeholder 6"/>
          <p:cNvSpPr>
            <a:spLocks noGrp="1"/>
          </p:cNvSpPr>
          <p:nvPr>
            <p:ph idx="1"/>
          </p:nvPr>
        </p:nvSpPr>
        <p:spPr>
          <a:xfrm>
            <a:off x="899592" y="692696"/>
            <a:ext cx="7416824" cy="5029328"/>
          </a:xfrm>
        </p:spPr>
        <p:txBody>
          <a:bodyPr>
            <a:noAutofit/>
          </a:bodyPr>
          <a:lstStyle/>
          <a:p>
            <a:r>
              <a:rPr lang="nl-NL" sz="2400" dirty="0" smtClean="0">
                <a:latin typeface="Arial"/>
                <a:cs typeface="Arial"/>
                <a:sym typeface="Wingdings" panose="05000000000000000000" pitchFamily="2" charset="2"/>
              </a:rPr>
              <a:t>   </a:t>
            </a:r>
            <a:r>
              <a:rPr lang="nl-NL" sz="2400" dirty="0" smtClean="0">
                <a:solidFill>
                  <a:srgbClr val="C00000"/>
                </a:solidFill>
                <a:latin typeface="Arial"/>
                <a:cs typeface="Arial"/>
                <a:sym typeface="Wingdings" panose="05000000000000000000" pitchFamily="2" charset="2"/>
              </a:rPr>
              <a:t>7</a:t>
            </a:r>
            <a:r>
              <a:rPr lang="nl-NL" sz="2400" dirty="0" smtClean="0">
                <a:latin typeface="Arial"/>
                <a:cs typeface="Arial"/>
                <a:sym typeface="Wingdings" panose="05000000000000000000" pitchFamily="2" charset="2"/>
              </a:rPr>
              <a:t>    </a:t>
            </a:r>
            <a:r>
              <a:rPr lang="nl-NL" sz="2400" dirty="0" smtClean="0">
                <a:solidFill>
                  <a:srgbClr val="FF0000"/>
                </a:solidFill>
                <a:latin typeface="Arial"/>
                <a:cs typeface="Arial"/>
              </a:rPr>
              <a:t> </a:t>
            </a:r>
            <a:r>
              <a:rPr lang="nl-NL" sz="2400" dirty="0" smtClean="0">
                <a:latin typeface="Arial"/>
                <a:cs typeface="Arial"/>
              </a:rPr>
              <a:t>jaar </a:t>
            </a:r>
            <a:r>
              <a:rPr lang="nl-NL" sz="2400" dirty="0">
                <a:latin typeface="Arial"/>
                <a:cs typeface="Arial"/>
              </a:rPr>
              <a:t>meer levensverwachting</a:t>
            </a:r>
          </a:p>
          <a:p>
            <a:endParaRPr lang="nl-NL" sz="2400" dirty="0">
              <a:latin typeface="Arial"/>
              <a:cs typeface="Arial"/>
            </a:endParaRPr>
          </a:p>
          <a:p>
            <a:r>
              <a:rPr lang="nl-NL" sz="2400" dirty="0">
                <a:latin typeface="Arial"/>
                <a:cs typeface="Arial"/>
                <a:sym typeface="Wingdings" panose="05000000000000000000" pitchFamily="2" charset="2"/>
              </a:rPr>
              <a:t>   </a:t>
            </a:r>
            <a:r>
              <a:rPr lang="nl-NL" sz="2400" dirty="0" smtClean="0">
                <a:solidFill>
                  <a:srgbClr val="FF0000"/>
                </a:solidFill>
                <a:latin typeface="Arial"/>
                <a:cs typeface="Arial"/>
              </a:rPr>
              <a:t>12   </a:t>
            </a:r>
            <a:r>
              <a:rPr lang="nl-NL" sz="2400" dirty="0" smtClean="0">
                <a:latin typeface="Arial"/>
                <a:cs typeface="Arial"/>
              </a:rPr>
              <a:t>jaar </a:t>
            </a:r>
            <a:r>
              <a:rPr lang="nl-NL" sz="2400" dirty="0">
                <a:latin typeface="Arial"/>
                <a:cs typeface="Arial"/>
              </a:rPr>
              <a:t>meer </a:t>
            </a:r>
            <a:r>
              <a:rPr lang="nl-NL" sz="2400" dirty="0" smtClean="0">
                <a:latin typeface="Arial"/>
                <a:cs typeface="Arial"/>
              </a:rPr>
              <a:t>gezonde levensverwachting</a:t>
            </a:r>
            <a:endParaRPr lang="nl-NL" sz="2400" dirty="0">
              <a:latin typeface="Arial"/>
              <a:cs typeface="Arial"/>
            </a:endParaRPr>
          </a:p>
          <a:p>
            <a:endParaRPr lang="nl-NL" sz="2400" dirty="0">
              <a:latin typeface="Arial"/>
              <a:cs typeface="Arial"/>
            </a:endParaRPr>
          </a:p>
          <a:p>
            <a:r>
              <a:rPr lang="nl-NL" sz="2400" dirty="0">
                <a:latin typeface="Arial"/>
                <a:cs typeface="Arial"/>
                <a:sym typeface="Wingdings" panose="05000000000000000000" pitchFamily="2" charset="2"/>
              </a:rPr>
              <a:t>   </a:t>
            </a:r>
            <a:r>
              <a:rPr lang="nl-NL" sz="2400" dirty="0" smtClean="0">
                <a:solidFill>
                  <a:srgbClr val="C00000"/>
                </a:solidFill>
                <a:latin typeface="Arial"/>
                <a:cs typeface="Arial"/>
                <a:sym typeface="Wingdings" panose="05000000000000000000" pitchFamily="2" charset="2"/>
              </a:rPr>
              <a:t>1/5    </a:t>
            </a:r>
            <a:r>
              <a:rPr lang="nl-NL" sz="2400" dirty="0" smtClean="0">
                <a:solidFill>
                  <a:srgbClr val="FF0000"/>
                </a:solidFill>
                <a:latin typeface="Arial"/>
                <a:cs typeface="Arial"/>
              </a:rPr>
              <a:t> </a:t>
            </a:r>
            <a:r>
              <a:rPr lang="nl-NL" sz="2400" dirty="0">
                <a:latin typeface="Arial"/>
                <a:cs typeface="Arial"/>
              </a:rPr>
              <a:t>van het aantal kankers </a:t>
            </a:r>
          </a:p>
          <a:p>
            <a:endParaRPr lang="nl-NL" sz="2400" dirty="0">
              <a:latin typeface="Arial"/>
              <a:cs typeface="Arial"/>
              <a:sym typeface="Wingdings" panose="05000000000000000000" pitchFamily="2" charset="2"/>
            </a:endParaRPr>
          </a:p>
          <a:p>
            <a:r>
              <a:rPr lang="nl-NL" sz="2400" dirty="0">
                <a:latin typeface="Arial"/>
                <a:cs typeface="Arial"/>
                <a:sym typeface="Wingdings" panose="05000000000000000000" pitchFamily="2" charset="2"/>
              </a:rPr>
              <a:t>  </a:t>
            </a:r>
            <a:r>
              <a:rPr lang="nl-NL" sz="2400" dirty="0">
                <a:solidFill>
                  <a:srgbClr val="C00000"/>
                </a:solidFill>
                <a:latin typeface="Arial"/>
                <a:cs typeface="Arial"/>
                <a:sym typeface="Wingdings" panose="05000000000000000000" pitchFamily="2" charset="2"/>
              </a:rPr>
              <a:t> </a:t>
            </a:r>
            <a:r>
              <a:rPr lang="nl-NL" sz="2400" dirty="0" smtClean="0">
                <a:solidFill>
                  <a:srgbClr val="C00000"/>
                </a:solidFill>
                <a:latin typeface="Arial"/>
                <a:cs typeface="Arial"/>
                <a:sym typeface="Wingdings" panose="05000000000000000000" pitchFamily="2" charset="2"/>
              </a:rPr>
              <a:t>1/6     </a:t>
            </a:r>
            <a:r>
              <a:rPr lang="nl-NL" sz="2400" dirty="0" smtClean="0">
                <a:latin typeface="Arial"/>
                <a:cs typeface="Arial"/>
              </a:rPr>
              <a:t>van </a:t>
            </a:r>
            <a:r>
              <a:rPr lang="nl-NL" sz="2400" dirty="0">
                <a:latin typeface="Arial"/>
                <a:cs typeface="Arial"/>
              </a:rPr>
              <a:t>het aantal hart- en vaatziekten</a:t>
            </a:r>
          </a:p>
          <a:p>
            <a:endParaRPr lang="nl-NL" sz="2400" dirty="0">
              <a:latin typeface="Arial"/>
              <a:cs typeface="Arial"/>
            </a:endParaRPr>
          </a:p>
          <a:p>
            <a:pPr marL="0" indent="0">
              <a:buNone/>
            </a:pPr>
            <a:r>
              <a:rPr lang="nl-NL" sz="2400" dirty="0">
                <a:latin typeface="Arial"/>
                <a:cs typeface="Arial"/>
              </a:rPr>
              <a:t>(</a:t>
            </a:r>
            <a:r>
              <a:rPr lang="nl-NL" sz="2400" dirty="0" err="1">
                <a:latin typeface="Arial"/>
                <a:cs typeface="Arial"/>
              </a:rPr>
              <a:t>Buettner</a:t>
            </a:r>
            <a:r>
              <a:rPr lang="nl-NL" sz="2400" dirty="0">
                <a:latin typeface="Arial"/>
                <a:cs typeface="Arial"/>
              </a:rPr>
              <a:t>, 2009)</a:t>
            </a:r>
          </a:p>
          <a:p>
            <a:pPr marL="0" indent="0">
              <a:buNone/>
            </a:pPr>
            <a:endParaRPr lang="nl-NL" sz="2400" dirty="0">
              <a:latin typeface="Arial"/>
              <a:cs typeface="Arial"/>
            </a:endParaRPr>
          </a:p>
          <a:p>
            <a:pPr marL="0" indent="0">
              <a:buNone/>
            </a:pPr>
            <a:r>
              <a:rPr lang="nl-NL" sz="2400" dirty="0">
                <a:latin typeface="Arial"/>
                <a:cs typeface="Arial"/>
              </a:rPr>
              <a:t>PES &amp; POULAIN, 2004</a:t>
            </a:r>
          </a:p>
        </p:txBody>
      </p:sp>
      <p:pic>
        <p:nvPicPr>
          <p:cNvPr id="9" name="Picture 7"/>
          <p:cNvPicPr>
            <a:picLocks noChangeAspect="1"/>
          </p:cNvPicPr>
          <p:nvPr/>
        </p:nvPicPr>
        <p:blipFill>
          <a:blip r:embed="rId3"/>
          <a:stretch>
            <a:fillRect/>
          </a:stretch>
        </p:blipFill>
        <p:spPr>
          <a:xfrm>
            <a:off x="6693705" y="3717032"/>
            <a:ext cx="1976782" cy="2993412"/>
          </a:xfrm>
          <a:prstGeom prst="rect">
            <a:avLst/>
          </a:prstGeom>
        </p:spPr>
      </p:pic>
    </p:spTree>
    <p:extLst>
      <p:ext uri="{BB962C8B-B14F-4D97-AF65-F5344CB8AC3E}">
        <p14:creationId xmlns:p14="http://schemas.microsoft.com/office/powerpoint/2010/main" val="365435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 calcmode="lin" valueType="num">
                                      <p:cBhvr additive="base">
                                        <p:cTn id="1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anim calcmode="lin" valueType="num">
                                      <p:cBhvr additive="base">
                                        <p:cTn id="1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 calcmode="lin" valueType="num">
                                      <p:cBhvr additive="base">
                                        <p:cTn id="2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8" end="8"/>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anim calcmode="lin" valueType="num">
                                      <p:cBhvr additive="base">
                                        <p:cTn id="27"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79912" y="260648"/>
            <a:ext cx="5842992" cy="1143000"/>
          </a:xfrm>
        </p:spPr>
        <p:txBody>
          <a:bodyPr/>
          <a:lstStyle/>
          <a:p>
            <a:r>
              <a:rPr lang="nl-NL" dirty="0"/>
              <a:t>BLUE ZONES</a:t>
            </a:r>
          </a:p>
        </p:txBody>
      </p:sp>
      <p:sp>
        <p:nvSpPr>
          <p:cNvPr id="5" name="Tekstvak 4"/>
          <p:cNvSpPr txBox="1"/>
          <p:nvPr/>
        </p:nvSpPr>
        <p:spPr>
          <a:xfrm>
            <a:off x="3563888" y="2060848"/>
            <a:ext cx="3254917" cy="461665"/>
          </a:xfrm>
          <a:prstGeom prst="rect">
            <a:avLst/>
          </a:prstGeom>
          <a:noFill/>
        </p:spPr>
        <p:txBody>
          <a:bodyPr wrap="none" rtlCol="0">
            <a:spAutoFit/>
          </a:bodyPr>
          <a:lstStyle/>
          <a:p>
            <a:r>
              <a:rPr lang="nl-NL" sz="2400" dirty="0">
                <a:solidFill>
                  <a:schemeClr val="accent1">
                    <a:lumMod val="75000"/>
                  </a:schemeClr>
                </a:solidFill>
              </a:rPr>
              <a:t>WAT IS HET GEHEIM?</a:t>
            </a:r>
          </a:p>
        </p:txBody>
      </p:sp>
      <p:pic>
        <p:nvPicPr>
          <p:cNvPr id="7170"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620688"/>
            <a:ext cx="20574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p:cNvPicPr>
            <a:picLocks noChangeAspect="1"/>
          </p:cNvPicPr>
          <p:nvPr/>
        </p:nvPicPr>
        <p:blipFill>
          <a:blip r:embed="rId4"/>
          <a:stretch>
            <a:fillRect/>
          </a:stretch>
        </p:blipFill>
        <p:spPr>
          <a:xfrm>
            <a:off x="3131840" y="2708920"/>
            <a:ext cx="5020836" cy="3746746"/>
          </a:xfrm>
          <a:prstGeom prst="rect">
            <a:avLst/>
          </a:prstGeom>
        </p:spPr>
      </p:pic>
      <p:pic>
        <p:nvPicPr>
          <p:cNvPr id="8" name="Afbeelding 7"/>
          <p:cNvPicPr>
            <a:picLocks noChangeAspect="1"/>
          </p:cNvPicPr>
          <p:nvPr/>
        </p:nvPicPr>
        <p:blipFill>
          <a:blip r:embed="rId5"/>
          <a:stretch>
            <a:fillRect/>
          </a:stretch>
        </p:blipFill>
        <p:spPr>
          <a:xfrm>
            <a:off x="3767088" y="6148254"/>
            <a:ext cx="4980864" cy="493819"/>
          </a:xfrm>
          <a:prstGeom prst="rect">
            <a:avLst/>
          </a:prstGeom>
        </p:spPr>
      </p:pic>
    </p:spTree>
    <p:extLst>
      <p:ext uri="{BB962C8B-B14F-4D97-AF65-F5344CB8AC3E}">
        <p14:creationId xmlns:p14="http://schemas.microsoft.com/office/powerpoint/2010/main" val="32962870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hlinkClick r:id="rId3"/>
          </p:cNvPr>
          <p:cNvPicPr>
            <a:picLocks noChangeAspect="1"/>
          </p:cNvPicPr>
          <p:nvPr/>
        </p:nvPicPr>
        <p:blipFill>
          <a:blip r:embed="rId4"/>
          <a:stretch>
            <a:fillRect/>
          </a:stretch>
        </p:blipFill>
        <p:spPr>
          <a:xfrm>
            <a:off x="2267744" y="2341657"/>
            <a:ext cx="5169148" cy="2894723"/>
          </a:xfrm>
          <a:prstGeom prst="rect">
            <a:avLst/>
          </a:prstGeom>
        </p:spPr>
      </p:pic>
      <p:sp>
        <p:nvSpPr>
          <p:cNvPr id="6" name="Rechthoek 5"/>
          <p:cNvSpPr/>
          <p:nvPr/>
        </p:nvSpPr>
        <p:spPr>
          <a:xfrm>
            <a:off x="3059832" y="476672"/>
            <a:ext cx="6264696" cy="584776"/>
          </a:xfrm>
          <a:prstGeom prst="rect">
            <a:avLst/>
          </a:prstGeom>
        </p:spPr>
        <p:txBody>
          <a:bodyPr wrap="square">
            <a:spAutoFit/>
          </a:bodyPr>
          <a:lstStyle/>
          <a:p>
            <a:r>
              <a:rPr lang="nl-NL" sz="3200" dirty="0">
                <a:solidFill>
                  <a:schemeClr val="bg1"/>
                </a:solidFill>
              </a:rPr>
              <a:t>ZO WORD JE GEZOND OUD!</a:t>
            </a:r>
          </a:p>
        </p:txBody>
      </p:sp>
      <p:sp>
        <p:nvSpPr>
          <p:cNvPr id="7" name="Rechthoek 6"/>
          <p:cNvSpPr/>
          <p:nvPr/>
        </p:nvSpPr>
        <p:spPr>
          <a:xfrm>
            <a:off x="1403648" y="836712"/>
            <a:ext cx="5711790" cy="523220"/>
          </a:xfrm>
          <a:prstGeom prst="rect">
            <a:avLst/>
          </a:prstGeom>
        </p:spPr>
        <p:txBody>
          <a:bodyPr wrap="square">
            <a:spAutoFit/>
          </a:bodyPr>
          <a:lstStyle/>
          <a:p>
            <a:r>
              <a:rPr lang="nl-NL" sz="2800" b="1" dirty="0"/>
              <a:t>Flitscollege Hoogleraar Jaap </a:t>
            </a:r>
            <a:r>
              <a:rPr lang="nl-NL" sz="2800" b="1" dirty="0" err="1"/>
              <a:t>Seidell</a:t>
            </a:r>
            <a:r>
              <a:rPr lang="nl-NL" sz="2400" b="1" dirty="0"/>
              <a:t>: </a:t>
            </a:r>
          </a:p>
        </p:txBody>
      </p:sp>
      <p:pic>
        <p:nvPicPr>
          <p:cNvPr id="9218" name="Picture 2" descr="Font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593725"/>
            <a:ext cx="2057400" cy="1238250"/>
          </a:xfrm>
          <a:prstGeom prst="rect">
            <a:avLst/>
          </a:prstGeom>
          <a:noFill/>
          <a:extLst>
            <a:ext uri="{909E8E84-426E-40DD-AFC4-6F175D3DCCD1}">
              <a14:hiddenFill xmlns:a14="http://schemas.microsoft.com/office/drawing/2010/main">
                <a:solidFill>
                  <a:srgbClr val="FFFFFF"/>
                </a:solidFill>
              </a14:hiddenFill>
            </a:ext>
          </a:extLst>
        </p:spPr>
      </p:pic>
      <p:sp>
        <p:nvSpPr>
          <p:cNvPr id="2" name="Rechthoek 1"/>
          <p:cNvSpPr/>
          <p:nvPr/>
        </p:nvSpPr>
        <p:spPr>
          <a:xfrm>
            <a:off x="3087266" y="5870258"/>
            <a:ext cx="5517182" cy="369332"/>
          </a:xfrm>
          <a:prstGeom prst="rect">
            <a:avLst/>
          </a:prstGeom>
        </p:spPr>
        <p:txBody>
          <a:bodyPr wrap="square">
            <a:spAutoFit/>
          </a:bodyPr>
          <a:lstStyle/>
          <a:p>
            <a:r>
              <a:rPr lang="nl-NL" dirty="0"/>
              <a:t>https://www.youtube.com/watch?v=OuUxTBRc9PE</a:t>
            </a:r>
          </a:p>
        </p:txBody>
      </p:sp>
    </p:spTree>
    <p:extLst>
      <p:ext uri="{BB962C8B-B14F-4D97-AF65-F5344CB8AC3E}">
        <p14:creationId xmlns:p14="http://schemas.microsoft.com/office/powerpoint/2010/main" val="3645616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9 LEEFREGELS</a:t>
            </a:r>
          </a:p>
        </p:txBody>
      </p:sp>
      <p:sp>
        <p:nvSpPr>
          <p:cNvPr id="3" name="Tijdelijke aanduiding voor inhoud 2"/>
          <p:cNvSpPr>
            <a:spLocks noGrp="1"/>
          </p:cNvSpPr>
          <p:nvPr>
            <p:ph sz="quarter" idx="11"/>
          </p:nvPr>
        </p:nvSpPr>
        <p:spPr/>
        <p:txBody>
          <a:bodyPr/>
          <a:lstStyle/>
          <a:p>
            <a:endParaRPr lang="nl-NL" dirty="0"/>
          </a:p>
        </p:txBody>
      </p:sp>
      <p:sp>
        <p:nvSpPr>
          <p:cNvPr id="5" name="Rechthoek 4"/>
          <p:cNvSpPr/>
          <p:nvPr/>
        </p:nvSpPr>
        <p:spPr>
          <a:xfrm>
            <a:off x="4067944" y="908720"/>
            <a:ext cx="4662263" cy="4401205"/>
          </a:xfrm>
          <a:prstGeom prst="rect">
            <a:avLst/>
          </a:prstGeom>
        </p:spPr>
        <p:txBody>
          <a:bodyPr wrap="square">
            <a:spAutoFit/>
          </a:bodyPr>
          <a:lstStyle/>
          <a:p>
            <a:pPr marL="342900" indent="-342900">
              <a:buAutoNum type="arabicPeriod"/>
            </a:pPr>
            <a:r>
              <a:rPr lang="nl-NL" sz="2800" dirty="0"/>
              <a:t>  	Natuurlijk bewegen</a:t>
            </a:r>
          </a:p>
          <a:p>
            <a:pPr marL="342900" indent="-342900">
              <a:buAutoNum type="arabicPeriod"/>
            </a:pPr>
            <a:r>
              <a:rPr lang="nl-NL" sz="2800" dirty="0"/>
              <a:t>  	Doel</a:t>
            </a:r>
          </a:p>
          <a:p>
            <a:pPr marL="342900" indent="-342900">
              <a:buAutoNum type="arabicPeriod"/>
            </a:pPr>
            <a:r>
              <a:rPr lang="nl-NL" sz="2800" dirty="0"/>
              <a:t>	Terugschakelen</a:t>
            </a:r>
          </a:p>
          <a:p>
            <a:pPr marL="342900" indent="-342900">
              <a:buAutoNum type="arabicPeriod"/>
            </a:pPr>
            <a:r>
              <a:rPr lang="nl-NL" sz="2800" dirty="0"/>
              <a:t>  	80% regel</a:t>
            </a:r>
          </a:p>
          <a:p>
            <a:pPr marL="342900" indent="-342900">
              <a:buAutoNum type="arabicPeriod"/>
            </a:pPr>
            <a:r>
              <a:rPr lang="nl-NL" sz="2800" dirty="0"/>
              <a:t>  	Focus op plantaardig</a:t>
            </a:r>
          </a:p>
          <a:p>
            <a:pPr marL="342900" indent="-342900">
              <a:buAutoNum type="arabicPeriod"/>
            </a:pPr>
            <a:r>
              <a:rPr lang="nl-NL" sz="2800" dirty="0"/>
              <a:t>  	Wijn </a:t>
            </a:r>
            <a:r>
              <a:rPr lang="nl-NL" sz="2800" dirty="0" smtClean="0"/>
              <a:t>–  biologisch</a:t>
            </a:r>
            <a:endParaRPr lang="nl-NL" sz="2800" dirty="0"/>
          </a:p>
          <a:p>
            <a:pPr marL="342900" indent="-342900">
              <a:buAutoNum type="arabicPeriod"/>
            </a:pPr>
            <a:r>
              <a:rPr lang="nl-NL" sz="2800" dirty="0"/>
              <a:t>  	De juiste </a:t>
            </a:r>
            <a:r>
              <a:rPr lang="nl-NL" sz="2800" dirty="0" smtClean="0"/>
              <a:t> stam/omgeving</a:t>
            </a:r>
            <a:endParaRPr lang="nl-NL" sz="2800" dirty="0"/>
          </a:p>
          <a:p>
            <a:pPr marL="342900" indent="-342900">
              <a:buAutoNum type="arabicPeriod"/>
            </a:pPr>
            <a:r>
              <a:rPr lang="nl-NL" sz="2800" dirty="0"/>
              <a:t>  	</a:t>
            </a:r>
            <a:r>
              <a:rPr lang="nl-NL" sz="2800" dirty="0" smtClean="0"/>
              <a:t>Gemeenschap/geloof</a:t>
            </a:r>
            <a:endParaRPr lang="nl-NL" sz="2800" dirty="0"/>
          </a:p>
          <a:p>
            <a:pPr marL="342900" indent="-342900">
              <a:buAutoNum type="arabicPeriod"/>
            </a:pPr>
            <a:r>
              <a:rPr lang="nl-NL" sz="2800" dirty="0"/>
              <a:t>  	Geliefden eerst</a:t>
            </a:r>
          </a:p>
        </p:txBody>
      </p:sp>
      <p:pic>
        <p:nvPicPr>
          <p:cNvPr id="6" name="Afbeelding 5"/>
          <p:cNvPicPr>
            <a:picLocks noChangeAspect="1"/>
          </p:cNvPicPr>
          <p:nvPr/>
        </p:nvPicPr>
        <p:blipFill>
          <a:blip r:embed="rId3"/>
          <a:stretch>
            <a:fillRect/>
          </a:stretch>
        </p:blipFill>
        <p:spPr>
          <a:xfrm>
            <a:off x="179512" y="2480695"/>
            <a:ext cx="3746467" cy="2920470"/>
          </a:xfrm>
          <a:prstGeom prst="rect">
            <a:avLst/>
          </a:prstGeom>
        </p:spPr>
      </p:pic>
      <p:sp>
        <p:nvSpPr>
          <p:cNvPr id="8" name="Rechthoek 7"/>
          <p:cNvSpPr/>
          <p:nvPr/>
        </p:nvSpPr>
        <p:spPr>
          <a:xfrm>
            <a:off x="1500170" y="5576604"/>
            <a:ext cx="5376085" cy="646331"/>
          </a:xfrm>
          <a:prstGeom prst="rect">
            <a:avLst/>
          </a:prstGeom>
        </p:spPr>
        <p:txBody>
          <a:bodyPr wrap="square">
            <a:spAutoFit/>
          </a:bodyPr>
          <a:lstStyle/>
          <a:p>
            <a:r>
              <a:rPr lang="nl-NL" dirty="0"/>
              <a:t>https://www.venvn.nl/media/lzphzwv3/1-8-postitieve-gezondheid-preventie-congres-13-juni-2018.pdf</a:t>
            </a:r>
          </a:p>
        </p:txBody>
      </p:sp>
    </p:spTree>
    <p:extLst>
      <p:ext uri="{BB962C8B-B14F-4D97-AF65-F5344CB8AC3E}">
        <p14:creationId xmlns:p14="http://schemas.microsoft.com/office/powerpoint/2010/main" val="24677216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1200" dirty="0" smtClean="0"/>
              <a:t/>
            </a:r>
            <a:br>
              <a:rPr lang="nl-NL" sz="1200" dirty="0" smtClean="0"/>
            </a:br>
            <a:r>
              <a:rPr lang="nl-NL" sz="1200" dirty="0"/>
              <a:t/>
            </a:r>
            <a:br>
              <a:rPr lang="nl-NL" sz="1200" dirty="0"/>
            </a:br>
            <a:r>
              <a:rPr lang="nl-NL" sz="1200" dirty="0" smtClean="0"/>
              <a:t/>
            </a:r>
            <a:br>
              <a:rPr lang="nl-NL" sz="1200" dirty="0" smtClean="0"/>
            </a:br>
            <a:r>
              <a:rPr lang="nl-NL" sz="1200" dirty="0">
                <a:solidFill>
                  <a:srgbClr val="000000"/>
                </a:solidFill>
                <a:latin typeface="PublicoHeadline"/>
              </a:rPr>
              <a:t>'Alcohol is helemaal niet gezond'</a:t>
            </a:r>
            <a:br>
              <a:rPr lang="nl-NL" sz="1200" dirty="0">
                <a:solidFill>
                  <a:srgbClr val="000000"/>
                </a:solidFill>
                <a:latin typeface="PublicoHeadline"/>
              </a:rPr>
            </a:br>
            <a:r>
              <a:rPr lang="nl-NL" sz="1200" dirty="0"/>
              <a:t/>
            </a:r>
            <a:br>
              <a:rPr lang="nl-NL" sz="1200" dirty="0"/>
            </a:br>
            <a:r>
              <a:rPr lang="nl-NL" sz="1200" dirty="0" smtClean="0"/>
              <a:t>Een </a:t>
            </a:r>
            <a:r>
              <a:rPr lang="nl-NL" sz="1200" dirty="0"/>
              <a:t>glaasje bij het eten of een borreltje voor het slapengaan; veel mensen denken maar al te graag dat matig alcoholgebruik gezond is. Er is ook veel wetenschappelijk onderzoek dat die gedachte onderschrijft. Maar die bewijzen rammelen, schrijven Canadese onderzoekers. Alleen mensen die eens in de veertien dagen een drankje nemen, zijn beter af. Maar het is onwaarschijnlijk dat dat aan de alcohol te danken is.</a:t>
            </a:r>
            <a:br>
              <a:rPr lang="nl-NL" sz="1200" dirty="0"/>
            </a:br>
            <a:r>
              <a:rPr lang="nl-NL" sz="1200" dirty="0"/>
              <a:t/>
            </a:r>
            <a:br>
              <a:rPr lang="nl-NL" sz="1200" dirty="0"/>
            </a:br>
            <a:r>
              <a:rPr lang="nl-NL" sz="1200" dirty="0"/>
              <a:t>Joep Engels22 maart 2016, 8:12</a:t>
            </a:r>
            <a:endParaRPr lang="nl-NL" sz="1200" dirty="0"/>
          </a:p>
        </p:txBody>
      </p:sp>
      <p:pic>
        <p:nvPicPr>
          <p:cNvPr id="10242"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6" y="260648"/>
            <a:ext cx="2057400" cy="1238250"/>
          </a:xfrm>
          <a:prstGeom prst="rect">
            <a:avLst/>
          </a:prstGeom>
          <a:noFill/>
          <a:extLst>
            <a:ext uri="{909E8E84-426E-40DD-AFC4-6F175D3DCCD1}">
              <a14:hiddenFill xmlns:a14="http://schemas.microsoft.com/office/drawing/2010/main">
                <a:solidFill>
                  <a:srgbClr val="FFFFFF"/>
                </a:solidFill>
              </a14:hiddenFill>
            </a:ext>
          </a:extLst>
        </p:spPr>
      </p:pic>
      <p:sp>
        <p:nvSpPr>
          <p:cNvPr id="3" name="Rechthoek 2"/>
          <p:cNvSpPr/>
          <p:nvPr/>
        </p:nvSpPr>
        <p:spPr>
          <a:xfrm>
            <a:off x="3347863" y="6033148"/>
            <a:ext cx="5167485" cy="646331"/>
          </a:xfrm>
          <a:prstGeom prst="rect">
            <a:avLst/>
          </a:prstGeom>
        </p:spPr>
        <p:txBody>
          <a:bodyPr wrap="square">
            <a:spAutoFit/>
          </a:bodyPr>
          <a:lstStyle/>
          <a:p>
            <a:r>
              <a:rPr lang="nl-NL" dirty="0"/>
              <a:t>https://www.trouw.nl/nieuws/alcohol-is-helemaal-niet-gezond~b2130fba/</a:t>
            </a:r>
          </a:p>
        </p:txBody>
      </p:sp>
    </p:spTree>
    <p:extLst>
      <p:ext uri="{BB962C8B-B14F-4D97-AF65-F5344CB8AC3E}">
        <p14:creationId xmlns:p14="http://schemas.microsoft.com/office/powerpoint/2010/main" val="2722285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81260" y="260648"/>
            <a:ext cx="5842992" cy="1143000"/>
          </a:xfrm>
        </p:spPr>
        <p:txBody>
          <a:bodyPr/>
          <a:lstStyle/>
          <a:p>
            <a:r>
              <a:rPr lang="nl-NL" dirty="0"/>
              <a:t>DE PRAKTIJK?</a:t>
            </a:r>
          </a:p>
        </p:txBody>
      </p:sp>
      <p:sp>
        <p:nvSpPr>
          <p:cNvPr id="4" name="Tekstvak 3"/>
          <p:cNvSpPr txBox="1"/>
          <p:nvPr/>
        </p:nvSpPr>
        <p:spPr>
          <a:xfrm>
            <a:off x="611560" y="2132856"/>
            <a:ext cx="7465570" cy="3693319"/>
          </a:xfrm>
          <a:prstGeom prst="rect">
            <a:avLst/>
          </a:prstGeom>
          <a:noFill/>
        </p:spPr>
        <p:txBody>
          <a:bodyPr wrap="none" rtlCol="0">
            <a:spAutoFit/>
          </a:bodyPr>
          <a:lstStyle/>
          <a:p>
            <a:r>
              <a:rPr lang="nl-NL" sz="2400" dirty="0">
                <a:latin typeface="Lucida Grande"/>
                <a:ea typeface="Lucida Grande"/>
                <a:cs typeface="Lucida Grande"/>
              </a:rPr>
              <a:t>	</a:t>
            </a:r>
            <a:r>
              <a:rPr lang="nl-NL" sz="2400" b="1" dirty="0"/>
              <a:t>WERK JIJ VOLGENS BEPAALDE LEEFREGELS</a:t>
            </a:r>
          </a:p>
          <a:p>
            <a:r>
              <a:rPr lang="nl-NL" sz="2400" b="1" dirty="0"/>
              <a:t>	ZO JA,	WELKE?</a:t>
            </a:r>
          </a:p>
          <a:p>
            <a:r>
              <a:rPr lang="nl-NL" sz="2400" b="1" dirty="0"/>
              <a:t>			WAAROM? </a:t>
            </a:r>
          </a:p>
          <a:p>
            <a:r>
              <a:rPr lang="nl-NL" sz="2400" b="1" dirty="0"/>
              <a:t>			IS DIT EVIDENCE BASED?</a:t>
            </a:r>
          </a:p>
          <a:p>
            <a:endParaRPr lang="nl-NL" sz="2400" b="1" dirty="0"/>
          </a:p>
          <a:p>
            <a:endParaRPr lang="nl-NL" sz="2400" b="1" dirty="0"/>
          </a:p>
          <a:p>
            <a:r>
              <a:rPr lang="nl-NL" sz="2400" b="1" dirty="0">
                <a:latin typeface="Lucida Grande"/>
                <a:ea typeface="Lucida Grande"/>
                <a:cs typeface="Lucida Grande"/>
              </a:rPr>
              <a:t>	Z</a:t>
            </a:r>
            <a:r>
              <a:rPr lang="nl-NL" sz="2400" b="1" dirty="0"/>
              <a:t>IJN ER OVEREENKOMSTEN MET DE BLUE ZONES?</a:t>
            </a:r>
          </a:p>
          <a:p>
            <a:endParaRPr lang="nl-NL" sz="2400" b="1" dirty="0"/>
          </a:p>
          <a:p>
            <a:r>
              <a:rPr lang="nl-NL" sz="2400" b="1" dirty="0">
                <a:latin typeface="Lucida Grande"/>
                <a:ea typeface="Lucida Grande"/>
                <a:cs typeface="Lucida Grande"/>
              </a:rPr>
              <a:t>	</a:t>
            </a:r>
            <a:r>
              <a:rPr lang="nl-NL" sz="2400" b="1" dirty="0"/>
              <a:t>ZIJN ER VERSCHILLEN?</a:t>
            </a:r>
          </a:p>
          <a:p>
            <a:r>
              <a:rPr lang="nl-NL" dirty="0"/>
              <a:t> </a:t>
            </a:r>
          </a:p>
        </p:txBody>
      </p:sp>
      <p:pic>
        <p:nvPicPr>
          <p:cNvPr id="11266"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32656"/>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7762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76AE1F-6C3B-473C-B698-289523D82EE5}"/>
              </a:ext>
            </a:extLst>
          </p:cNvPr>
          <p:cNvSpPr>
            <a:spLocks noGrp="1"/>
          </p:cNvSpPr>
          <p:nvPr>
            <p:ph type="title"/>
          </p:nvPr>
        </p:nvSpPr>
        <p:spPr/>
        <p:txBody>
          <a:bodyPr/>
          <a:lstStyle/>
          <a:p>
            <a:endParaRPr lang="en-GB" dirty="0"/>
          </a:p>
        </p:txBody>
      </p:sp>
      <p:pic>
        <p:nvPicPr>
          <p:cNvPr id="4" name="Tijdelijke aanduiding voor inhoud 3">
            <a:extLst>
              <a:ext uri="{FF2B5EF4-FFF2-40B4-BE49-F238E27FC236}">
                <a16:creationId xmlns:a16="http://schemas.microsoft.com/office/drawing/2014/main" id="{7D78DA66-291A-4E78-82F6-3705E3036934}"/>
              </a:ext>
            </a:extLst>
          </p:cNvPr>
          <p:cNvPicPr>
            <a:picLocks noGrp="1" noChangeAspect="1"/>
          </p:cNvPicPr>
          <p:nvPr>
            <p:ph idx="1"/>
          </p:nvPr>
        </p:nvPicPr>
        <p:blipFill>
          <a:blip r:embed="rId3"/>
          <a:stretch>
            <a:fillRect/>
          </a:stretch>
        </p:blipFill>
        <p:spPr>
          <a:xfrm>
            <a:off x="468313" y="2132856"/>
            <a:ext cx="5842992" cy="2691968"/>
          </a:xfrm>
          <a:prstGeom prst="rect">
            <a:avLst/>
          </a:prstGeom>
        </p:spPr>
      </p:pic>
      <p:pic>
        <p:nvPicPr>
          <p:cNvPr id="12290"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504" y="500285"/>
            <a:ext cx="2057400" cy="1238250"/>
          </a:xfrm>
          <a:prstGeom prst="rect">
            <a:avLst/>
          </a:prstGeom>
          <a:noFill/>
          <a:extLst>
            <a:ext uri="{909E8E84-426E-40DD-AFC4-6F175D3DCCD1}">
              <a14:hiddenFill xmlns:a14="http://schemas.microsoft.com/office/drawing/2010/main">
                <a:solidFill>
                  <a:srgbClr val="FFFFFF"/>
                </a:solidFill>
              </a14:hiddenFill>
            </a:ext>
          </a:extLst>
        </p:spPr>
      </p:pic>
      <p:sp>
        <p:nvSpPr>
          <p:cNvPr id="6" name="Rechthoek 5"/>
          <p:cNvSpPr/>
          <p:nvPr/>
        </p:nvSpPr>
        <p:spPr>
          <a:xfrm>
            <a:off x="1445362" y="5021888"/>
            <a:ext cx="4572000" cy="646331"/>
          </a:xfrm>
          <a:prstGeom prst="rect">
            <a:avLst/>
          </a:prstGeom>
        </p:spPr>
        <p:txBody>
          <a:bodyPr>
            <a:spAutoFit/>
          </a:bodyPr>
          <a:lstStyle/>
          <a:p>
            <a:r>
              <a:rPr lang="nl-NL" dirty="0"/>
              <a:t>https://fd.nl/morgen/1205057/noord-nederland-wil-gelukkig-worden</a:t>
            </a:r>
          </a:p>
        </p:txBody>
      </p:sp>
    </p:spTree>
    <p:extLst>
      <p:ext uri="{BB962C8B-B14F-4D97-AF65-F5344CB8AC3E}">
        <p14:creationId xmlns:p14="http://schemas.microsoft.com/office/powerpoint/2010/main" val="368063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59832" y="620688"/>
            <a:ext cx="5112000" cy="355600"/>
          </a:xfrm>
        </p:spPr>
        <p:txBody>
          <a:bodyPr>
            <a:normAutofit fontScale="90000"/>
          </a:bodyPr>
          <a:lstStyle/>
          <a:p>
            <a:r>
              <a:rPr lang="nl-NL" dirty="0"/>
              <a:t>Gezondheidszorg ? Ziektezorg !</a:t>
            </a:r>
          </a:p>
        </p:txBody>
      </p:sp>
      <p:sp>
        <p:nvSpPr>
          <p:cNvPr id="3" name="Slide Number Placeholder 2"/>
          <p:cNvSpPr>
            <a:spLocks noGrp="1"/>
          </p:cNvSpPr>
          <p:nvPr>
            <p:ph type="sldNum" sz="quarter" idx="12"/>
          </p:nvPr>
        </p:nvSpPr>
        <p:spPr>
          <a:xfrm>
            <a:off x="8460000" y="6426000"/>
            <a:ext cx="720000" cy="180000"/>
          </a:xfrm>
          <a:prstGeom prst="rect">
            <a:avLst/>
          </a:prstGeom>
        </p:spPr>
        <p:txBody>
          <a:bodyPr/>
          <a:lstStyle/>
          <a:p>
            <a:r>
              <a:rPr lang="nl-NL"/>
              <a:t>| </a:t>
            </a:r>
            <a:fld id="{376223AB-660F-4378-B3FC-2DD296FE5D05}" type="slidenum">
              <a:rPr lang="nl-NL" smtClean="0"/>
              <a:pPr/>
              <a:t>15</a:t>
            </a:fld>
            <a:endParaRPr lang="nl-NL" dirty="0"/>
          </a:p>
        </p:txBody>
      </p:sp>
      <p:sp>
        <p:nvSpPr>
          <p:cNvPr id="6" name="Tijdelijke aanduiding voor inhoud 2"/>
          <p:cNvSpPr txBox="1">
            <a:spLocks/>
          </p:cNvSpPr>
          <p:nvPr/>
        </p:nvSpPr>
        <p:spPr bwMode="auto">
          <a:xfrm>
            <a:off x="1116013" y="2060848"/>
            <a:ext cx="6948000" cy="387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180000" indent="-180000" algn="l" rtl="0" eaLnBrk="1" fontAlgn="base" hangingPunct="1">
              <a:lnSpc>
                <a:spcPct val="100000"/>
              </a:lnSpc>
              <a:spcBef>
                <a:spcPts val="0"/>
              </a:spcBef>
              <a:spcAft>
                <a:spcPct val="0"/>
              </a:spcAft>
              <a:buClr>
                <a:schemeClr val="accent1"/>
              </a:buClr>
              <a:buFont typeface="Verdana" pitchFamily="34" charset="0"/>
              <a:buChar char="•"/>
              <a:defRPr sz="1600" b="0" i="0" baseline="0">
                <a:solidFill>
                  <a:schemeClr val="tx1"/>
                </a:solidFill>
                <a:latin typeface="Verdana" pitchFamily="34" charset="0"/>
                <a:ea typeface="+mn-ea"/>
                <a:cs typeface="+mn-cs"/>
              </a:defRPr>
            </a:lvl1pPr>
            <a:lvl2pPr marL="360000" indent="-180000" algn="l" rtl="0" eaLnBrk="1" fontAlgn="base" hangingPunct="1">
              <a:lnSpc>
                <a:spcPct val="100000"/>
              </a:lnSpc>
              <a:spcBef>
                <a:spcPts val="0"/>
              </a:spcBef>
              <a:spcAft>
                <a:spcPct val="0"/>
              </a:spcAft>
              <a:buClr>
                <a:schemeClr val="accent1"/>
              </a:buClr>
              <a:buChar char="–"/>
              <a:defRPr sz="1600" b="0" i="0" baseline="0">
                <a:solidFill>
                  <a:schemeClr val="tx1"/>
                </a:solidFill>
                <a:latin typeface="Verdana" pitchFamily="34" charset="0"/>
              </a:defRPr>
            </a:lvl2pPr>
            <a:lvl3pPr marL="540000" indent="-180000" algn="l" rtl="0" eaLnBrk="1" fontAlgn="base" hangingPunct="1">
              <a:lnSpc>
                <a:spcPct val="100000"/>
              </a:lnSpc>
              <a:spcBef>
                <a:spcPts val="0"/>
              </a:spcBef>
              <a:spcAft>
                <a:spcPct val="0"/>
              </a:spcAft>
              <a:buClr>
                <a:schemeClr val="accent1"/>
              </a:buClr>
              <a:buChar char="–"/>
              <a:defRPr sz="1600" b="0" i="0" baseline="0">
                <a:solidFill>
                  <a:schemeClr val="tx1"/>
                </a:solidFill>
                <a:latin typeface="Verdana" pitchFamily="34" charset="0"/>
              </a:defRPr>
            </a:lvl3pPr>
            <a:lvl4pPr marL="720000" indent="-180000" algn="l" rtl="0" eaLnBrk="1" fontAlgn="base" hangingPunct="1">
              <a:lnSpc>
                <a:spcPct val="100000"/>
              </a:lnSpc>
              <a:spcBef>
                <a:spcPts val="0"/>
              </a:spcBef>
              <a:spcAft>
                <a:spcPct val="0"/>
              </a:spcAft>
              <a:buClr>
                <a:schemeClr val="accent1"/>
              </a:buClr>
              <a:buChar char="–"/>
              <a:defRPr sz="1600" b="0" i="0" baseline="0">
                <a:solidFill>
                  <a:schemeClr val="tx1"/>
                </a:solidFill>
                <a:latin typeface="Verdana" pitchFamily="34" charset="0"/>
              </a:defRPr>
            </a:lvl4pPr>
            <a:lvl5pPr marL="900000" indent="-180000" algn="l" rtl="0" eaLnBrk="1" fontAlgn="base" hangingPunct="1">
              <a:spcBef>
                <a:spcPts val="0"/>
              </a:spcBef>
              <a:spcAft>
                <a:spcPct val="0"/>
              </a:spcAft>
              <a:buClr>
                <a:schemeClr val="accent1"/>
              </a:buClr>
              <a:buFont typeface="Arial" pitchFamily="34" charset="0"/>
              <a:buChar char="–"/>
              <a:defRPr sz="1600" baseline="0">
                <a:solidFill>
                  <a:schemeClr val="tx1"/>
                </a:solidFill>
                <a:latin typeface="Verdana"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endParaRPr lang="nl-NL" sz="2400" kern="0" dirty="0"/>
          </a:p>
        </p:txBody>
      </p:sp>
      <p:pic>
        <p:nvPicPr>
          <p:cNvPr id="4" name="Picture 3"/>
          <p:cNvPicPr>
            <a:picLocks noChangeAspect="1"/>
          </p:cNvPicPr>
          <p:nvPr/>
        </p:nvPicPr>
        <p:blipFill>
          <a:blip r:embed="rId3"/>
          <a:stretch>
            <a:fillRect/>
          </a:stretch>
        </p:blipFill>
        <p:spPr>
          <a:xfrm>
            <a:off x="1116013" y="2066726"/>
            <a:ext cx="7651104" cy="4320480"/>
          </a:xfrm>
          <a:prstGeom prst="rect">
            <a:avLst/>
          </a:prstGeom>
        </p:spPr>
      </p:pic>
      <p:pic>
        <p:nvPicPr>
          <p:cNvPr id="13314"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629787"/>
            <a:ext cx="2057400" cy="1238250"/>
          </a:xfrm>
          <a:prstGeom prst="rect">
            <a:avLst/>
          </a:prstGeom>
          <a:noFill/>
          <a:extLst>
            <a:ext uri="{909E8E84-426E-40DD-AFC4-6F175D3DCCD1}">
              <a14:hiddenFill xmlns:a14="http://schemas.microsoft.com/office/drawing/2010/main">
                <a:solidFill>
                  <a:srgbClr val="FFFFFF"/>
                </a:solidFill>
              </a14:hiddenFill>
            </a:ext>
          </a:extLst>
        </p:spPr>
      </p:pic>
      <p:sp>
        <p:nvSpPr>
          <p:cNvPr id="5" name="Rechthoek 4"/>
          <p:cNvSpPr/>
          <p:nvPr/>
        </p:nvSpPr>
        <p:spPr>
          <a:xfrm>
            <a:off x="1352228" y="5427111"/>
            <a:ext cx="6100092" cy="646331"/>
          </a:xfrm>
          <a:prstGeom prst="rect">
            <a:avLst/>
          </a:prstGeom>
        </p:spPr>
        <p:txBody>
          <a:bodyPr wrap="square">
            <a:spAutoFit/>
          </a:bodyPr>
          <a:lstStyle/>
          <a:p>
            <a:r>
              <a:rPr lang="nl-NL" dirty="0"/>
              <a:t>https://www.hartvoordeggz.nl/wp-content/uploads/2018/03/stethoscoop-en-hart.png</a:t>
            </a:r>
          </a:p>
        </p:txBody>
      </p:sp>
    </p:spTree>
    <p:extLst>
      <p:ext uri="{BB962C8B-B14F-4D97-AF65-F5344CB8AC3E}">
        <p14:creationId xmlns:p14="http://schemas.microsoft.com/office/powerpoint/2010/main" val="31079163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nl-NL" dirty="0"/>
              <a:t>Professor Johan </a:t>
            </a:r>
            <a:r>
              <a:rPr lang="nl-NL" dirty="0" err="1"/>
              <a:t>Mackenbach</a:t>
            </a:r>
            <a:endParaRPr lang="nl-NL" dirty="0"/>
          </a:p>
        </p:txBody>
      </p:sp>
      <p:sp>
        <p:nvSpPr>
          <p:cNvPr id="5" name="Content Placeholder 2"/>
          <p:cNvSpPr>
            <a:spLocks noGrp="1"/>
          </p:cNvSpPr>
          <p:nvPr>
            <p:ph idx="1"/>
          </p:nvPr>
        </p:nvSpPr>
        <p:spPr>
          <a:xfrm>
            <a:off x="539552" y="1988840"/>
            <a:ext cx="7920880" cy="4725144"/>
          </a:xfrm>
        </p:spPr>
        <p:txBody>
          <a:bodyPr/>
          <a:lstStyle/>
          <a:p>
            <a:r>
              <a:rPr lang="nl-NL" sz="2400" dirty="0"/>
              <a:t>“Meer dan de helft van alle ziektegevallen in Nederland is vermijdbaar. Dit vraagt om de juiste keuzes van </a:t>
            </a:r>
            <a:r>
              <a:rPr lang="nl-NL" sz="2400" b="1" dirty="0"/>
              <a:t>individu én</a:t>
            </a:r>
            <a:r>
              <a:rPr lang="nl-NL" sz="2400" dirty="0"/>
              <a:t> </a:t>
            </a:r>
            <a:r>
              <a:rPr lang="nl-NL" sz="2400" b="1" dirty="0"/>
              <a:t>samenleving</a:t>
            </a:r>
            <a:r>
              <a:rPr lang="nl-NL" sz="2400" dirty="0"/>
              <a:t>. Vooral de politiek zou andere keuzes moeten maken om het ontstaan van ziekten tegen te gaan.” </a:t>
            </a:r>
          </a:p>
          <a:p>
            <a:pPr marL="0" indent="0">
              <a:buNone/>
            </a:pPr>
            <a:endParaRPr lang="nl-NL" sz="2400" dirty="0"/>
          </a:p>
          <a:p>
            <a:r>
              <a:rPr lang="nl-NL" sz="2400" dirty="0"/>
              <a:t>“Gemiddelde Nederlander </a:t>
            </a:r>
          </a:p>
          <a:p>
            <a:pPr marL="0" indent="0">
              <a:buNone/>
            </a:pPr>
            <a:r>
              <a:rPr lang="nl-NL" sz="2400" dirty="0"/>
              <a:t>    zou </a:t>
            </a:r>
            <a:r>
              <a:rPr lang="nl-NL" sz="2400" b="1" dirty="0"/>
              <a:t>10 jaar langer </a:t>
            </a:r>
            <a:r>
              <a:rPr lang="nl-NL" sz="2400" dirty="0"/>
              <a:t>in goede </a:t>
            </a:r>
          </a:p>
          <a:p>
            <a:pPr marL="0" indent="0">
              <a:buNone/>
            </a:pPr>
            <a:r>
              <a:rPr lang="nl-NL" sz="2400" dirty="0"/>
              <a:t>    gezondheid kunnen leven.”</a:t>
            </a:r>
          </a:p>
          <a:p>
            <a:pPr marL="0" indent="0">
              <a:buNone/>
            </a:pPr>
            <a:r>
              <a:rPr lang="nl-NL" sz="2400" dirty="0"/>
              <a:t>    </a:t>
            </a:r>
            <a:r>
              <a:rPr lang="nl-NL" sz="1800" dirty="0"/>
              <a:t> (Ziekte in Nederland, 2010)</a:t>
            </a:r>
          </a:p>
        </p:txBody>
      </p:sp>
      <p:pic>
        <p:nvPicPr>
          <p:cNvPr id="14338"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500285"/>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221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51920" y="188640"/>
            <a:ext cx="4697368" cy="1008112"/>
          </a:xfrm>
        </p:spPr>
        <p:txBody>
          <a:bodyPr/>
          <a:lstStyle/>
          <a:p>
            <a:r>
              <a:rPr lang="nl-NL" dirty="0"/>
              <a:t>STELLING</a:t>
            </a:r>
          </a:p>
        </p:txBody>
      </p:sp>
      <p:sp>
        <p:nvSpPr>
          <p:cNvPr id="4" name="Rechthoek 3"/>
          <p:cNvSpPr/>
          <p:nvPr/>
        </p:nvSpPr>
        <p:spPr>
          <a:xfrm>
            <a:off x="611560" y="1916832"/>
            <a:ext cx="8532440" cy="2308324"/>
          </a:xfrm>
          <a:prstGeom prst="rect">
            <a:avLst/>
          </a:prstGeom>
        </p:spPr>
        <p:txBody>
          <a:bodyPr wrap="square">
            <a:spAutoFit/>
          </a:bodyPr>
          <a:lstStyle/>
          <a:p>
            <a:r>
              <a:rPr lang="nl-NL" sz="3600" dirty="0"/>
              <a:t>We hebben misschien teveel een houding dat een ziekte ons </a:t>
            </a:r>
            <a:r>
              <a:rPr lang="nl-NL" sz="3600" dirty="0" smtClean="0"/>
              <a:t>overkomt</a:t>
            </a:r>
            <a:r>
              <a:rPr lang="nl-NL" sz="3600" dirty="0"/>
              <a:t>, zonder ons te realiseren dat we met ons gedrag de ziekte zelf over ons </a:t>
            </a:r>
            <a:r>
              <a:rPr lang="nl-NL" sz="3600" dirty="0" smtClean="0"/>
              <a:t>afroepen</a:t>
            </a:r>
            <a:r>
              <a:rPr lang="nl-NL" sz="3600" dirty="0"/>
              <a:t>.</a:t>
            </a:r>
          </a:p>
        </p:txBody>
      </p:sp>
      <p:pic>
        <p:nvPicPr>
          <p:cNvPr id="15362"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78582"/>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4176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6300192" y="1840565"/>
            <a:ext cx="3168352" cy="4632214"/>
          </a:xfrm>
          <a:prstGeom prst="rect">
            <a:avLst/>
          </a:prstGeom>
        </p:spPr>
      </p:pic>
      <p:sp>
        <p:nvSpPr>
          <p:cNvPr id="4" name="Rechthoek 3"/>
          <p:cNvSpPr/>
          <p:nvPr/>
        </p:nvSpPr>
        <p:spPr>
          <a:xfrm>
            <a:off x="539552" y="980728"/>
            <a:ext cx="6696744" cy="3785652"/>
          </a:xfrm>
          <a:prstGeom prst="rect">
            <a:avLst/>
          </a:prstGeom>
        </p:spPr>
        <p:txBody>
          <a:bodyPr wrap="square">
            <a:spAutoFit/>
          </a:bodyPr>
          <a:lstStyle/>
          <a:p>
            <a:pPr algn="ctr"/>
            <a:r>
              <a:rPr lang="nl-NL" sz="4000" dirty="0"/>
              <a:t>Wat maakt dat we </a:t>
            </a:r>
          </a:p>
          <a:p>
            <a:pPr algn="ctr"/>
            <a:r>
              <a:rPr lang="nl-NL" sz="4000" dirty="0"/>
              <a:t>de oorzaken en </a:t>
            </a:r>
          </a:p>
          <a:p>
            <a:pPr algn="ctr"/>
            <a:r>
              <a:rPr lang="nl-NL" sz="4000" dirty="0"/>
              <a:t>het gedrag </a:t>
            </a:r>
          </a:p>
          <a:p>
            <a:pPr algn="ctr"/>
            <a:r>
              <a:rPr lang="nl-NL" sz="4000" dirty="0"/>
              <a:t>dat die vermijdbare ziekte veroorzaakt, </a:t>
            </a:r>
          </a:p>
          <a:p>
            <a:pPr algn="ctr"/>
            <a:r>
              <a:rPr lang="nl-NL" sz="4000" dirty="0"/>
              <a:t>uit het oog zijn verloren?</a:t>
            </a:r>
          </a:p>
        </p:txBody>
      </p:sp>
      <p:pic>
        <p:nvPicPr>
          <p:cNvPr id="16386"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16632"/>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0527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988257" y="188640"/>
            <a:ext cx="6120680" cy="1143000"/>
          </a:xfrm>
        </p:spPr>
        <p:txBody>
          <a:bodyPr/>
          <a:lstStyle/>
          <a:p>
            <a:r>
              <a:rPr lang="nl-NL" dirty="0"/>
              <a:t>GEMIDDELDE ZORGKOSTEN</a:t>
            </a:r>
          </a:p>
        </p:txBody>
      </p:sp>
      <p:pic>
        <p:nvPicPr>
          <p:cNvPr id="3" name="Afbeelding 2"/>
          <p:cNvPicPr>
            <a:picLocks noChangeAspect="1"/>
          </p:cNvPicPr>
          <p:nvPr/>
        </p:nvPicPr>
        <p:blipFill>
          <a:blip r:embed="rId3"/>
          <a:stretch>
            <a:fillRect/>
          </a:stretch>
        </p:blipFill>
        <p:spPr>
          <a:xfrm>
            <a:off x="18000" y="24120"/>
            <a:ext cx="9126000" cy="6084000"/>
          </a:xfrm>
          <a:prstGeom prst="rect">
            <a:avLst/>
          </a:prstGeom>
        </p:spPr>
      </p:pic>
      <p:sp>
        <p:nvSpPr>
          <p:cNvPr id="5" name="Rechthoek 4"/>
          <p:cNvSpPr/>
          <p:nvPr/>
        </p:nvSpPr>
        <p:spPr>
          <a:xfrm>
            <a:off x="3923928" y="188640"/>
            <a:ext cx="4752528" cy="1200329"/>
          </a:xfrm>
          <a:prstGeom prst="rect">
            <a:avLst/>
          </a:prstGeom>
        </p:spPr>
        <p:txBody>
          <a:bodyPr wrap="square">
            <a:spAutoFit/>
          </a:bodyPr>
          <a:lstStyle/>
          <a:p>
            <a:r>
              <a:rPr lang="nl-NL" dirty="0">
                <a:hlinkClick r:id="rId4"/>
              </a:rPr>
              <a:t>https://www.volksgezondheidenzorg.info/onderwerp/zorgverzekering/cijfers-context/huidige-situatie#node-zorgkosten-naar-leeftijd-en-geslacht</a:t>
            </a:r>
            <a:endParaRPr lang="nl-NL" dirty="0"/>
          </a:p>
        </p:txBody>
      </p:sp>
    </p:spTree>
    <p:extLst>
      <p:ext uri="{BB962C8B-B14F-4D97-AF65-F5344CB8AC3E}">
        <p14:creationId xmlns:p14="http://schemas.microsoft.com/office/powerpoint/2010/main" val="2116241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1043608" y="1772816"/>
            <a:ext cx="7000875" cy="3848100"/>
          </a:xfrm>
          <a:prstGeom prst="rect">
            <a:avLst/>
          </a:prstGeom>
        </p:spPr>
      </p:pic>
      <p:sp>
        <p:nvSpPr>
          <p:cNvPr id="6" name="Titel 5"/>
          <p:cNvSpPr>
            <a:spLocks noGrp="1"/>
          </p:cNvSpPr>
          <p:nvPr>
            <p:ph type="title"/>
          </p:nvPr>
        </p:nvSpPr>
        <p:spPr/>
        <p:txBody>
          <a:bodyPr/>
          <a:lstStyle/>
          <a:p>
            <a:pPr algn="ctr"/>
            <a:r>
              <a:rPr lang="nl-NL" dirty="0" smtClean="0"/>
              <a:t>Zorgkosten naar type zorg</a:t>
            </a:r>
            <a:br>
              <a:rPr lang="nl-NL" dirty="0" smtClean="0"/>
            </a:br>
            <a:endParaRPr lang="nl-NL" sz="1600" dirty="0"/>
          </a:p>
        </p:txBody>
      </p:sp>
      <p:sp>
        <p:nvSpPr>
          <p:cNvPr id="7" name="Tijdelijke aanduiding voor tekst 6"/>
          <p:cNvSpPr>
            <a:spLocks noGrp="1"/>
          </p:cNvSpPr>
          <p:nvPr>
            <p:ph type="body" sz="quarter" idx="10"/>
          </p:nvPr>
        </p:nvSpPr>
        <p:spPr/>
        <p:txBody>
          <a:bodyPr/>
          <a:lstStyle/>
          <a:p>
            <a:endParaRPr lang="nl-NL"/>
          </a:p>
        </p:txBody>
      </p:sp>
      <p:sp>
        <p:nvSpPr>
          <p:cNvPr id="8" name="Rechthoek 7"/>
          <p:cNvSpPr/>
          <p:nvPr/>
        </p:nvSpPr>
        <p:spPr>
          <a:xfrm>
            <a:off x="2987824" y="5881959"/>
            <a:ext cx="4572000" cy="646331"/>
          </a:xfrm>
          <a:prstGeom prst="rect">
            <a:avLst/>
          </a:prstGeom>
        </p:spPr>
        <p:txBody>
          <a:bodyPr>
            <a:spAutoFit/>
          </a:bodyPr>
          <a:lstStyle/>
          <a:p>
            <a:r>
              <a:rPr lang="nl-NL" dirty="0"/>
              <a:t>https://www.zorgwijzer.nl/zorgverzekering-2019/zorgkosten-nederland-bijna-100-miljard</a:t>
            </a:r>
          </a:p>
        </p:txBody>
      </p:sp>
    </p:spTree>
    <p:extLst>
      <p:ext uri="{BB962C8B-B14F-4D97-AF65-F5344CB8AC3E}">
        <p14:creationId xmlns:p14="http://schemas.microsoft.com/office/powerpoint/2010/main" val="42714526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alphaModFix amt="7000"/>
          </a:blip>
          <a:stretch>
            <a:fillRect/>
          </a:stretch>
        </p:blipFill>
        <p:spPr>
          <a:xfrm>
            <a:off x="323528" y="1628801"/>
            <a:ext cx="8820472" cy="5229200"/>
          </a:xfrm>
          <a:prstGeom prst="rect">
            <a:avLst/>
          </a:prstGeom>
        </p:spPr>
      </p:pic>
      <p:sp>
        <p:nvSpPr>
          <p:cNvPr id="2" name="Titel 1"/>
          <p:cNvSpPr>
            <a:spLocks noGrp="1"/>
          </p:cNvSpPr>
          <p:nvPr>
            <p:ph type="title"/>
          </p:nvPr>
        </p:nvSpPr>
        <p:spPr>
          <a:xfrm>
            <a:off x="755576" y="502314"/>
            <a:ext cx="7200800" cy="901333"/>
          </a:xfrm>
        </p:spPr>
        <p:txBody>
          <a:bodyPr/>
          <a:lstStyle/>
          <a:p>
            <a:r>
              <a:rPr lang="nl-NL" dirty="0"/>
              <a:t>GEZONDHEIDSZORG?</a:t>
            </a:r>
          </a:p>
        </p:txBody>
      </p:sp>
      <p:sp>
        <p:nvSpPr>
          <p:cNvPr id="6" name="Tijdelijke aanduiding voor inhoud 2"/>
          <p:cNvSpPr>
            <a:spLocks noGrp="1"/>
          </p:cNvSpPr>
          <p:nvPr>
            <p:ph idx="1"/>
          </p:nvPr>
        </p:nvSpPr>
        <p:spPr>
          <a:xfrm>
            <a:off x="179512" y="1628801"/>
            <a:ext cx="8424936" cy="5229199"/>
          </a:xfrm>
        </p:spPr>
        <p:txBody>
          <a:bodyPr/>
          <a:lstStyle/>
          <a:p>
            <a:pPr marL="0" lvl="0" indent="0" algn="ctr" fontAlgn="auto">
              <a:spcBef>
                <a:spcPct val="20000"/>
              </a:spcBef>
              <a:spcAft>
                <a:spcPts val="0"/>
              </a:spcAft>
              <a:buClrTx/>
              <a:buNone/>
            </a:pPr>
            <a:r>
              <a:rPr lang="nl-NL" sz="3600" kern="1200" dirty="0">
                <a:solidFill>
                  <a:prstClr val="black"/>
                </a:solidFill>
                <a:latin typeface="+mn-lt"/>
              </a:rPr>
              <a:t>Van de €100 die je in je leven</a:t>
            </a:r>
          </a:p>
          <a:p>
            <a:pPr marL="0" lvl="0" indent="0" algn="ctr" fontAlgn="auto">
              <a:spcBef>
                <a:spcPct val="20000"/>
              </a:spcBef>
              <a:spcAft>
                <a:spcPts val="0"/>
              </a:spcAft>
              <a:buClrTx/>
              <a:buNone/>
            </a:pPr>
            <a:r>
              <a:rPr lang="nl-NL" sz="3600" kern="1200" dirty="0">
                <a:solidFill>
                  <a:prstClr val="black"/>
                </a:solidFill>
                <a:latin typeface="+mn-lt"/>
              </a:rPr>
              <a:t> aan gezondheidszorg besteedt gaat </a:t>
            </a:r>
            <a:r>
              <a:rPr lang="nl-NL" sz="3600" kern="1200" dirty="0">
                <a:solidFill>
                  <a:srgbClr val="FF0000"/>
                </a:solidFill>
                <a:latin typeface="+mn-lt"/>
              </a:rPr>
              <a:t>€ </a:t>
            </a:r>
            <a:r>
              <a:rPr lang="nl-NL" sz="3600" kern="1200" dirty="0" smtClean="0">
                <a:solidFill>
                  <a:srgbClr val="FF0000"/>
                </a:solidFill>
                <a:latin typeface="+mn-lt"/>
              </a:rPr>
              <a:t>4 </a:t>
            </a:r>
            <a:r>
              <a:rPr lang="nl-NL" sz="3600" kern="1200" dirty="0" smtClean="0">
                <a:solidFill>
                  <a:prstClr val="black"/>
                </a:solidFill>
                <a:latin typeface="+mn-lt"/>
              </a:rPr>
              <a:t>naar </a:t>
            </a:r>
            <a:r>
              <a:rPr lang="nl-NL" sz="3600" kern="1200" dirty="0">
                <a:solidFill>
                  <a:prstClr val="black"/>
                </a:solidFill>
                <a:latin typeface="+mn-lt"/>
              </a:rPr>
              <a:t>preventie </a:t>
            </a:r>
          </a:p>
          <a:p>
            <a:pPr lvl="0" algn="ctr">
              <a:spcBef>
                <a:spcPct val="20000"/>
              </a:spcBef>
            </a:pPr>
            <a:r>
              <a:rPr lang="nl-NL" sz="3600" kern="1200" dirty="0">
                <a:solidFill>
                  <a:prstClr val="black"/>
                </a:solidFill>
                <a:latin typeface="+mn-lt"/>
              </a:rPr>
              <a:t>en </a:t>
            </a:r>
            <a:r>
              <a:rPr lang="nl-NL" sz="3600" kern="1200" dirty="0" smtClean="0">
                <a:solidFill>
                  <a:prstClr val="black"/>
                </a:solidFill>
                <a:latin typeface="+mn-lt"/>
              </a:rPr>
              <a:t>gebruik </a:t>
            </a:r>
            <a:r>
              <a:rPr lang="nl-NL" sz="3600" kern="1200" dirty="0">
                <a:solidFill>
                  <a:prstClr val="black"/>
                </a:solidFill>
                <a:latin typeface="+mn-lt"/>
              </a:rPr>
              <a:t>je </a:t>
            </a:r>
            <a:r>
              <a:rPr lang="nl-NL" sz="3600" dirty="0" smtClean="0">
                <a:solidFill>
                  <a:srgbClr val="FF0000"/>
                </a:solidFill>
              </a:rPr>
              <a:t>€ 90</a:t>
            </a:r>
            <a:endParaRPr lang="nl-NL" sz="3600" kern="1200" dirty="0">
              <a:solidFill>
                <a:prstClr val="black"/>
              </a:solidFill>
              <a:latin typeface="+mn-lt"/>
            </a:endParaRPr>
          </a:p>
          <a:p>
            <a:pPr marL="0" lvl="0" indent="0" algn="ctr" fontAlgn="auto">
              <a:spcBef>
                <a:spcPct val="20000"/>
              </a:spcBef>
              <a:spcAft>
                <a:spcPts val="0"/>
              </a:spcAft>
              <a:buClrTx/>
              <a:buNone/>
            </a:pPr>
            <a:r>
              <a:rPr lang="nl-NL" sz="3600" kern="1200" dirty="0">
                <a:solidFill>
                  <a:prstClr val="black"/>
                </a:solidFill>
                <a:latin typeface="+mn-lt"/>
              </a:rPr>
              <a:t>in de laatste 2 jaren van je leven </a:t>
            </a:r>
          </a:p>
          <a:p>
            <a:pPr marL="0" lvl="0" indent="0" algn="ctr" fontAlgn="auto">
              <a:spcBef>
                <a:spcPct val="20000"/>
              </a:spcBef>
              <a:spcAft>
                <a:spcPts val="0"/>
              </a:spcAft>
              <a:buClrTx/>
              <a:buNone/>
            </a:pPr>
            <a:r>
              <a:rPr lang="nl-NL" sz="1800" kern="1200" dirty="0">
                <a:solidFill>
                  <a:prstClr val="black"/>
                </a:solidFill>
                <a:latin typeface="Calibri"/>
              </a:rPr>
              <a:t>(van Zonneveld et al, 2012</a:t>
            </a:r>
            <a:r>
              <a:rPr lang="nl-NL" sz="2800" kern="1200" dirty="0">
                <a:solidFill>
                  <a:prstClr val="black"/>
                </a:solidFill>
                <a:latin typeface="Calibri"/>
              </a:rPr>
              <a:t>)</a:t>
            </a:r>
          </a:p>
          <a:p>
            <a:pPr marL="0" lvl="0" indent="0" fontAlgn="auto">
              <a:spcBef>
                <a:spcPct val="20000"/>
              </a:spcBef>
              <a:spcAft>
                <a:spcPts val="0"/>
              </a:spcAft>
              <a:buClrTx/>
              <a:buNone/>
            </a:pPr>
            <a:endParaRPr lang="nl-NL" dirty="0"/>
          </a:p>
        </p:txBody>
      </p:sp>
    </p:spTree>
    <p:extLst>
      <p:ext uri="{BB962C8B-B14F-4D97-AF65-F5344CB8AC3E}">
        <p14:creationId xmlns:p14="http://schemas.microsoft.com/office/powerpoint/2010/main" val="383292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59832" y="260648"/>
            <a:ext cx="5256584" cy="1143000"/>
          </a:xfrm>
        </p:spPr>
        <p:txBody>
          <a:bodyPr/>
          <a:lstStyle/>
          <a:p>
            <a:r>
              <a:rPr lang="nl-NL" dirty="0"/>
              <a:t>DUURZAME GEZONDHEID</a:t>
            </a:r>
          </a:p>
        </p:txBody>
      </p:sp>
      <p:sp>
        <p:nvSpPr>
          <p:cNvPr id="5" name="Tijdelijke aanduiding voor inhoud 3"/>
          <p:cNvSpPr>
            <a:spLocks noGrp="1"/>
          </p:cNvSpPr>
          <p:nvPr>
            <p:ph idx="1"/>
          </p:nvPr>
        </p:nvSpPr>
        <p:spPr>
          <a:xfrm>
            <a:off x="4677591" y="1991048"/>
            <a:ext cx="4038600" cy="4207768"/>
          </a:xfrm>
          <a:prstGeom prst="rect">
            <a:avLst/>
          </a:prstGeom>
        </p:spPr>
        <p:txBody>
          <a:bodyPr/>
          <a:lstStyle/>
          <a:p>
            <a:endParaRPr lang="nl-NL" dirty="0"/>
          </a:p>
          <a:p>
            <a:endParaRPr lang="nl-NL" dirty="0"/>
          </a:p>
          <a:p>
            <a:endParaRPr lang="nl-NL" dirty="0"/>
          </a:p>
          <a:p>
            <a:endParaRPr lang="nl-NL" dirty="0"/>
          </a:p>
          <a:p>
            <a:endParaRPr lang="nl-NL" dirty="0"/>
          </a:p>
          <a:p>
            <a:endParaRPr lang="nl-NL" dirty="0"/>
          </a:p>
        </p:txBody>
      </p:sp>
      <p:sp>
        <p:nvSpPr>
          <p:cNvPr id="4" name="Tijdelijke aanduiding voor tekst 2"/>
          <p:cNvSpPr txBox="1">
            <a:spLocks/>
          </p:cNvSpPr>
          <p:nvPr/>
        </p:nvSpPr>
        <p:spPr bwMode="auto">
          <a:xfrm>
            <a:off x="467544" y="1916832"/>
            <a:ext cx="4038600" cy="1387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rmAutofit/>
          </a:bodyPr>
          <a:lstStyle>
            <a:lvl1pPr marL="180000" indent="-180000" algn="l" rtl="0" eaLnBrk="1" fontAlgn="base" hangingPunct="1">
              <a:lnSpc>
                <a:spcPct val="100000"/>
              </a:lnSpc>
              <a:spcBef>
                <a:spcPts val="0"/>
              </a:spcBef>
              <a:spcAft>
                <a:spcPct val="0"/>
              </a:spcAft>
              <a:buClr>
                <a:schemeClr val="accent1"/>
              </a:buClr>
              <a:buFont typeface="Verdana" pitchFamily="34" charset="0"/>
              <a:buChar char="•"/>
              <a:defRPr sz="1600" b="0" i="0" baseline="0">
                <a:solidFill>
                  <a:schemeClr val="tx1"/>
                </a:solidFill>
                <a:latin typeface="Verdana" pitchFamily="34" charset="0"/>
                <a:ea typeface="+mn-ea"/>
                <a:cs typeface="+mn-cs"/>
              </a:defRPr>
            </a:lvl1pPr>
            <a:lvl2pPr marL="360000" indent="-180000" algn="l" rtl="0" eaLnBrk="1" fontAlgn="base" hangingPunct="1">
              <a:lnSpc>
                <a:spcPct val="100000"/>
              </a:lnSpc>
              <a:spcBef>
                <a:spcPts val="0"/>
              </a:spcBef>
              <a:spcAft>
                <a:spcPct val="0"/>
              </a:spcAft>
              <a:buClr>
                <a:schemeClr val="accent1"/>
              </a:buClr>
              <a:buChar char="–"/>
              <a:defRPr sz="1600" b="0" i="0" baseline="0">
                <a:solidFill>
                  <a:schemeClr val="tx1"/>
                </a:solidFill>
                <a:latin typeface="Verdana" pitchFamily="34" charset="0"/>
              </a:defRPr>
            </a:lvl2pPr>
            <a:lvl3pPr marL="540000" indent="-180000" algn="l" rtl="0" eaLnBrk="1" fontAlgn="base" hangingPunct="1">
              <a:lnSpc>
                <a:spcPct val="100000"/>
              </a:lnSpc>
              <a:spcBef>
                <a:spcPts val="0"/>
              </a:spcBef>
              <a:spcAft>
                <a:spcPct val="0"/>
              </a:spcAft>
              <a:buClr>
                <a:schemeClr val="accent1"/>
              </a:buClr>
              <a:buChar char="–"/>
              <a:defRPr sz="1600" b="0" i="0" baseline="0">
                <a:solidFill>
                  <a:schemeClr val="tx1"/>
                </a:solidFill>
                <a:latin typeface="Verdana" pitchFamily="34" charset="0"/>
              </a:defRPr>
            </a:lvl3pPr>
            <a:lvl4pPr marL="720000" indent="-180000" algn="l" rtl="0" eaLnBrk="1" fontAlgn="base" hangingPunct="1">
              <a:lnSpc>
                <a:spcPct val="100000"/>
              </a:lnSpc>
              <a:spcBef>
                <a:spcPts val="0"/>
              </a:spcBef>
              <a:spcAft>
                <a:spcPct val="0"/>
              </a:spcAft>
              <a:buClr>
                <a:schemeClr val="accent1"/>
              </a:buClr>
              <a:buChar char="–"/>
              <a:defRPr sz="1600" b="0" i="0" baseline="0">
                <a:solidFill>
                  <a:schemeClr val="tx1"/>
                </a:solidFill>
                <a:latin typeface="Verdana" pitchFamily="34" charset="0"/>
              </a:defRPr>
            </a:lvl4pPr>
            <a:lvl5pPr marL="900000" indent="-180000" algn="l" rtl="0" eaLnBrk="1" fontAlgn="base" hangingPunct="1">
              <a:spcBef>
                <a:spcPts val="0"/>
              </a:spcBef>
              <a:spcAft>
                <a:spcPct val="0"/>
              </a:spcAft>
              <a:buClr>
                <a:schemeClr val="accent1"/>
              </a:buClr>
              <a:buFont typeface="Arial" pitchFamily="34" charset="0"/>
              <a:buChar char="–"/>
              <a:defRPr sz="1600" baseline="0">
                <a:solidFill>
                  <a:schemeClr val="tx1"/>
                </a:solidFill>
                <a:latin typeface="Verdana"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Verdana" pitchFamily="34" charset="0"/>
              <a:buNone/>
            </a:pPr>
            <a:r>
              <a:rPr lang="nl-NL" sz="4200" kern="0" dirty="0"/>
              <a:t>Pathogenese</a:t>
            </a:r>
          </a:p>
        </p:txBody>
      </p:sp>
      <p:sp>
        <p:nvSpPr>
          <p:cNvPr id="6" name="PIJL-OMLAAG 12"/>
          <p:cNvSpPr/>
          <p:nvPr/>
        </p:nvSpPr>
        <p:spPr>
          <a:xfrm rot="16200000">
            <a:off x="3019629" y="2615194"/>
            <a:ext cx="2376264" cy="2443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tangle 7"/>
          <p:cNvSpPr/>
          <p:nvPr/>
        </p:nvSpPr>
        <p:spPr>
          <a:xfrm>
            <a:off x="2159224" y="5025176"/>
            <a:ext cx="6157192" cy="646331"/>
          </a:xfrm>
          <a:prstGeom prst="rect">
            <a:avLst/>
          </a:prstGeom>
        </p:spPr>
        <p:txBody>
          <a:bodyPr wrap="square">
            <a:spAutoFit/>
          </a:bodyPr>
          <a:lstStyle/>
          <a:p>
            <a:r>
              <a:rPr lang="nl-NL" b="1" i="1" dirty="0"/>
              <a:t>Duizenden en duizenden hebben de ziektes bestudeerd. Bijna</a:t>
            </a:r>
          </a:p>
          <a:p>
            <a:r>
              <a:rPr lang="nl-NL" b="1" i="1" dirty="0"/>
              <a:t>niemand heeft de gezondheid bestudeerd. (-</a:t>
            </a:r>
            <a:r>
              <a:rPr lang="nl-NL" b="1" i="1" dirty="0" err="1"/>
              <a:t>Adelle</a:t>
            </a:r>
            <a:r>
              <a:rPr lang="nl-NL" b="1" i="1" dirty="0"/>
              <a:t> Davis-)</a:t>
            </a:r>
            <a:endParaRPr lang="en-US" dirty="0"/>
          </a:p>
        </p:txBody>
      </p:sp>
      <p:sp>
        <p:nvSpPr>
          <p:cNvPr id="9" name="Rectangle 8"/>
          <p:cNvSpPr/>
          <p:nvPr/>
        </p:nvSpPr>
        <p:spPr>
          <a:xfrm>
            <a:off x="4905130" y="1916832"/>
            <a:ext cx="4211960" cy="769441"/>
          </a:xfrm>
          <a:prstGeom prst="rect">
            <a:avLst/>
          </a:prstGeom>
        </p:spPr>
        <p:txBody>
          <a:bodyPr wrap="square">
            <a:spAutoFit/>
          </a:bodyPr>
          <a:lstStyle/>
          <a:p>
            <a:r>
              <a:rPr lang="nl-NL" sz="4400" dirty="0" err="1">
                <a:latin typeface="Verdana" panose="020B0604030504040204" pitchFamily="34" charset="0"/>
                <a:ea typeface="Verdana" panose="020B0604030504040204" pitchFamily="34" charset="0"/>
                <a:cs typeface="Verdana" panose="020B0604030504040204" pitchFamily="34" charset="0"/>
              </a:rPr>
              <a:t>Salutogenese</a:t>
            </a:r>
            <a:endParaRPr lang="nl-NL" sz="4400" dirty="0">
              <a:latin typeface="Verdana" panose="020B0604030504040204" pitchFamily="34" charset="0"/>
              <a:ea typeface="Verdana" panose="020B0604030504040204" pitchFamily="34" charset="0"/>
              <a:cs typeface="Verdana" panose="020B0604030504040204" pitchFamily="34" charset="0"/>
            </a:endParaRPr>
          </a:p>
        </p:txBody>
      </p:sp>
      <p:pic>
        <p:nvPicPr>
          <p:cNvPr id="18434"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444" y="471410"/>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6139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Salutogenese</a:t>
            </a:r>
            <a:r>
              <a:rPr lang="nl-NL" dirty="0" smtClean="0"/>
              <a:t> vs.</a:t>
            </a:r>
            <a:br>
              <a:rPr lang="nl-NL" dirty="0" smtClean="0"/>
            </a:br>
            <a:r>
              <a:rPr lang="nl-NL" dirty="0" smtClean="0"/>
              <a:t>Pathogenese </a:t>
            </a:r>
            <a:endParaRPr lang="nl-NL" dirty="0"/>
          </a:p>
        </p:txBody>
      </p:sp>
      <p:pic>
        <p:nvPicPr>
          <p:cNvPr id="5" name="Tijdelijke aanduiding voor inhoud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36725" y="1935792"/>
            <a:ext cx="4708958" cy="3526532"/>
          </a:xfrm>
        </p:spPr>
      </p:pic>
      <p:sp>
        <p:nvSpPr>
          <p:cNvPr id="8" name="Rechthoek 7"/>
          <p:cNvSpPr/>
          <p:nvPr/>
        </p:nvSpPr>
        <p:spPr>
          <a:xfrm>
            <a:off x="3519376" y="3501008"/>
            <a:ext cx="3898247" cy="2862322"/>
          </a:xfrm>
          <a:prstGeom prst="rect">
            <a:avLst/>
          </a:prstGeom>
        </p:spPr>
        <p:txBody>
          <a:bodyPr wrap="none">
            <a:spAutoFit/>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r>
              <a:rPr lang="nl-NL" dirty="0" smtClean="0"/>
              <a:t>https</a:t>
            </a:r>
            <a:r>
              <a:rPr lang="nl-NL" dirty="0"/>
              <a:t>://slideplayer.org/slide/14830111/</a:t>
            </a:r>
          </a:p>
        </p:txBody>
      </p:sp>
      <p:pic>
        <p:nvPicPr>
          <p:cNvPr id="19458"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602" y="703302"/>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571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3347864" y="476672"/>
            <a:ext cx="4334232" cy="646331"/>
          </a:xfrm>
          <a:prstGeom prst="rect">
            <a:avLst/>
          </a:prstGeom>
          <a:noFill/>
        </p:spPr>
        <p:txBody>
          <a:bodyPr wrap="square" rtlCol="0">
            <a:spAutoFit/>
          </a:bodyPr>
          <a:lstStyle/>
          <a:p>
            <a:r>
              <a:rPr lang="is-IS" sz="3600" dirty="0">
                <a:solidFill>
                  <a:schemeClr val="bg1"/>
                </a:solidFill>
              </a:rPr>
              <a:t>SALUTOGENESE</a:t>
            </a:r>
            <a:endParaRPr lang="nl-NL" sz="3600" dirty="0">
              <a:solidFill>
                <a:schemeClr val="bg1"/>
              </a:solidFill>
            </a:endParaRPr>
          </a:p>
        </p:txBody>
      </p:sp>
      <p:sp>
        <p:nvSpPr>
          <p:cNvPr id="4" name="TextBox 1"/>
          <p:cNvSpPr txBox="1"/>
          <p:nvPr/>
        </p:nvSpPr>
        <p:spPr>
          <a:xfrm>
            <a:off x="611560" y="1411035"/>
            <a:ext cx="8028892" cy="4924425"/>
          </a:xfrm>
          <a:prstGeom prst="rect">
            <a:avLst/>
          </a:prstGeom>
          <a:noFill/>
        </p:spPr>
        <p:txBody>
          <a:bodyPr wrap="square" rtlCol="0">
            <a:spAutoFit/>
          </a:bodyPr>
          <a:lstStyle/>
          <a:p>
            <a:r>
              <a:rPr lang="nl-NL" sz="2800" b="1" dirty="0" err="1"/>
              <a:t>Antonovsky</a:t>
            </a:r>
            <a:r>
              <a:rPr lang="nl-NL" sz="2200" dirty="0"/>
              <a:t> ontdekte dat een goede gezondheid vooral te maken heeft met aanwezige </a:t>
            </a:r>
            <a:r>
              <a:rPr lang="nl-NL" sz="2200" u="sng" dirty="0"/>
              <a:t>hulpbronnen</a:t>
            </a:r>
            <a:r>
              <a:rPr lang="nl-NL" sz="2200" dirty="0"/>
              <a:t>:</a:t>
            </a:r>
          </a:p>
          <a:p>
            <a:endParaRPr lang="nl-NL" sz="2200" dirty="0"/>
          </a:p>
          <a:p>
            <a:pPr marL="342900" indent="-342900">
              <a:buFontTx/>
              <a:buChar char="-"/>
            </a:pPr>
            <a:r>
              <a:rPr lang="nl-NL" sz="2200" b="1" dirty="0" err="1"/>
              <a:t>Generalised</a:t>
            </a:r>
            <a:r>
              <a:rPr lang="nl-NL" sz="2200" b="1" dirty="0"/>
              <a:t> </a:t>
            </a:r>
            <a:r>
              <a:rPr lang="nl-NL" sz="2200" b="1" dirty="0" err="1"/>
              <a:t>resistance</a:t>
            </a:r>
            <a:r>
              <a:rPr lang="nl-NL" sz="2200" b="1" dirty="0"/>
              <a:t> resources (GRR)</a:t>
            </a:r>
            <a:r>
              <a:rPr lang="nl-NL" sz="2200" dirty="0">
                <a:sym typeface="Wingdings" panose="05000000000000000000" pitchFamily="2" charset="2"/>
              </a:rPr>
              <a:t> hulpbronnen </a:t>
            </a:r>
            <a:r>
              <a:rPr lang="nl-NL" sz="2200" dirty="0" smtClean="0">
                <a:sym typeface="Wingdings" panose="05000000000000000000" pitchFamily="2" charset="2"/>
              </a:rPr>
              <a:t>om </a:t>
            </a:r>
            <a:r>
              <a:rPr lang="nl-NL" sz="2200" dirty="0" err="1">
                <a:sym typeface="Wingdings" panose="05000000000000000000" pitchFamily="2" charset="2"/>
              </a:rPr>
              <a:t>om</a:t>
            </a:r>
            <a:r>
              <a:rPr lang="nl-NL" sz="2200" dirty="0">
                <a:sym typeface="Wingdings" panose="05000000000000000000" pitchFamily="2" charset="2"/>
              </a:rPr>
              <a:t> te gaan met stressoren in het </a:t>
            </a:r>
            <a:r>
              <a:rPr lang="nl-NL" sz="2200" dirty="0" smtClean="0">
                <a:sym typeface="Wingdings" panose="05000000000000000000" pitchFamily="2" charset="2"/>
              </a:rPr>
              <a:t>leven. Hulpbronnen zijn:</a:t>
            </a:r>
            <a:endParaRPr lang="nl-NL" sz="2200" dirty="0">
              <a:sym typeface="Wingdings" panose="05000000000000000000" pitchFamily="2" charset="2"/>
            </a:endParaRPr>
          </a:p>
          <a:p>
            <a:pPr marL="800100" lvl="1" indent="-342900">
              <a:buFontTx/>
              <a:buChar char="-"/>
            </a:pPr>
            <a:r>
              <a:rPr lang="nl-NL" sz="2200" dirty="0">
                <a:sym typeface="Wingdings" panose="05000000000000000000" pitchFamily="2" charset="2"/>
              </a:rPr>
              <a:t>Biologische</a:t>
            </a:r>
          </a:p>
          <a:p>
            <a:pPr marL="800100" lvl="1" indent="-342900">
              <a:buFontTx/>
              <a:buChar char="-"/>
            </a:pPr>
            <a:r>
              <a:rPr lang="nl-NL" sz="2200" dirty="0">
                <a:sym typeface="Wingdings" panose="05000000000000000000" pitchFamily="2" charset="2"/>
              </a:rPr>
              <a:t>Materiële</a:t>
            </a:r>
          </a:p>
          <a:p>
            <a:pPr marL="800100" lvl="1" indent="-342900">
              <a:buFontTx/>
              <a:buChar char="-"/>
            </a:pPr>
            <a:r>
              <a:rPr lang="nl-NL" sz="2200" dirty="0">
                <a:sym typeface="Wingdings" panose="05000000000000000000" pitchFamily="2" charset="2"/>
              </a:rPr>
              <a:t>Psychosociale </a:t>
            </a:r>
            <a:endParaRPr lang="nl-NL" sz="2200" dirty="0"/>
          </a:p>
          <a:p>
            <a:endParaRPr lang="nl-NL" sz="2200" dirty="0"/>
          </a:p>
          <a:p>
            <a:r>
              <a:rPr lang="nl-NL" sz="2200" b="1" dirty="0"/>
              <a:t>Sense of </a:t>
            </a:r>
            <a:r>
              <a:rPr lang="nl-NL" sz="2200" b="1" dirty="0" err="1"/>
              <a:t>Coherence</a:t>
            </a:r>
            <a:r>
              <a:rPr lang="en-US" sz="2200" b="1" dirty="0"/>
              <a:t> (SOC)</a:t>
            </a:r>
            <a:r>
              <a:rPr lang="en-US" sz="2200" b="1" dirty="0">
                <a:sym typeface="Wingdings" panose="05000000000000000000" pitchFamily="2" charset="2"/>
              </a:rPr>
              <a:t> </a:t>
            </a:r>
            <a:r>
              <a:rPr lang="en-US" sz="2200" dirty="0">
                <a:sym typeface="Wingdings" panose="05000000000000000000" pitchFamily="2" charset="2"/>
              </a:rPr>
              <a:t>de </a:t>
            </a:r>
            <a:r>
              <a:rPr lang="en-US" sz="2200" dirty="0" err="1">
                <a:sym typeface="Wingdings" panose="05000000000000000000" pitchFamily="2" charset="2"/>
              </a:rPr>
              <a:t>manier</a:t>
            </a:r>
            <a:r>
              <a:rPr lang="en-US" sz="2200" dirty="0">
                <a:sym typeface="Wingdings" panose="05000000000000000000" pitchFamily="2" charset="2"/>
              </a:rPr>
              <a:t> </a:t>
            </a:r>
            <a:r>
              <a:rPr lang="en-US" sz="2200" dirty="0" err="1">
                <a:sym typeface="Wingdings" panose="05000000000000000000" pitchFamily="2" charset="2"/>
              </a:rPr>
              <a:t>waarop</a:t>
            </a:r>
            <a:r>
              <a:rPr lang="en-US" sz="2200" dirty="0">
                <a:sym typeface="Wingdings" panose="05000000000000000000" pitchFamily="2" charset="2"/>
              </a:rPr>
              <a:t> de </a:t>
            </a:r>
            <a:r>
              <a:rPr lang="en-US" sz="2200" dirty="0" err="1">
                <a:sym typeface="Wingdings" panose="05000000000000000000" pitchFamily="2" charset="2"/>
              </a:rPr>
              <a:t>mens</a:t>
            </a:r>
            <a:r>
              <a:rPr lang="en-US" sz="2200" dirty="0">
                <a:sym typeface="Wingdings" panose="05000000000000000000" pitchFamily="2" charset="2"/>
              </a:rPr>
              <a:t> </a:t>
            </a:r>
            <a:r>
              <a:rPr lang="en-US" sz="2200" dirty="0" err="1">
                <a:sym typeface="Wingdings" panose="05000000000000000000" pitchFamily="2" charset="2"/>
              </a:rPr>
              <a:t>naar</a:t>
            </a:r>
            <a:r>
              <a:rPr lang="en-US" sz="2200" dirty="0">
                <a:sym typeface="Wingdings" panose="05000000000000000000" pitchFamily="2" charset="2"/>
              </a:rPr>
              <a:t> </a:t>
            </a:r>
            <a:r>
              <a:rPr lang="en-US" sz="2200" dirty="0" err="1">
                <a:sym typeface="Wingdings" panose="05000000000000000000" pitchFamily="2" charset="2"/>
              </a:rPr>
              <a:t>zijn</a:t>
            </a:r>
            <a:r>
              <a:rPr lang="en-US" sz="2200" dirty="0">
                <a:sym typeface="Wingdings" panose="05000000000000000000" pitchFamily="2" charset="2"/>
              </a:rPr>
              <a:t> eigen </a:t>
            </a:r>
            <a:r>
              <a:rPr lang="en-US" sz="2200" dirty="0" err="1">
                <a:sym typeface="Wingdings" panose="05000000000000000000" pitchFamily="2" charset="2"/>
              </a:rPr>
              <a:t>leven</a:t>
            </a:r>
            <a:r>
              <a:rPr lang="en-US" sz="2200" dirty="0">
                <a:sym typeface="Wingdings" panose="05000000000000000000" pitchFamily="2" charset="2"/>
              </a:rPr>
              <a:t> </a:t>
            </a:r>
            <a:r>
              <a:rPr lang="en-US" sz="2200" dirty="0" err="1">
                <a:sym typeface="Wingdings" panose="05000000000000000000" pitchFamily="2" charset="2"/>
              </a:rPr>
              <a:t>kijkt</a:t>
            </a:r>
            <a:r>
              <a:rPr lang="en-US" sz="2200" dirty="0">
                <a:sym typeface="Wingdings" panose="05000000000000000000" pitchFamily="2" charset="2"/>
              </a:rPr>
              <a:t> </a:t>
            </a:r>
            <a:r>
              <a:rPr lang="en-US" sz="2200" dirty="0" err="1">
                <a:sym typeface="Wingdings" panose="05000000000000000000" pitchFamily="2" charset="2"/>
              </a:rPr>
              <a:t>en</a:t>
            </a:r>
            <a:r>
              <a:rPr lang="en-US" sz="2200" dirty="0">
                <a:sym typeface="Wingdings" panose="05000000000000000000" pitchFamily="2" charset="2"/>
              </a:rPr>
              <a:t> </a:t>
            </a:r>
            <a:r>
              <a:rPr lang="en-US" sz="2200" dirty="0" err="1">
                <a:sym typeface="Wingdings" panose="05000000000000000000" pitchFamily="2" charset="2"/>
              </a:rPr>
              <a:t>hulpbronnen</a:t>
            </a:r>
            <a:r>
              <a:rPr lang="en-US" sz="2200" dirty="0">
                <a:sym typeface="Wingdings" panose="05000000000000000000" pitchFamily="2" charset="2"/>
              </a:rPr>
              <a:t> </a:t>
            </a:r>
            <a:r>
              <a:rPr lang="en-US" sz="2200" dirty="0" err="1">
                <a:sym typeface="Wingdings" panose="05000000000000000000" pitchFamily="2" charset="2"/>
              </a:rPr>
              <a:t>weet</a:t>
            </a:r>
            <a:r>
              <a:rPr lang="en-US" sz="2200" dirty="0">
                <a:sym typeface="Wingdings" panose="05000000000000000000" pitchFamily="2" charset="2"/>
              </a:rPr>
              <a:t> </a:t>
            </a:r>
            <a:r>
              <a:rPr lang="en-US" sz="2200" dirty="0" err="1">
                <a:sym typeface="Wingdings" panose="05000000000000000000" pitchFamily="2" charset="2"/>
              </a:rPr>
              <a:t>te</a:t>
            </a:r>
            <a:r>
              <a:rPr lang="en-US" sz="2200" dirty="0">
                <a:sym typeface="Wingdings" panose="05000000000000000000" pitchFamily="2" charset="2"/>
              </a:rPr>
              <a:t> </a:t>
            </a:r>
            <a:r>
              <a:rPr lang="en-US" sz="2200" dirty="0" err="1">
                <a:sym typeface="Wingdings" panose="05000000000000000000" pitchFamily="2" charset="2"/>
              </a:rPr>
              <a:t>benutten</a:t>
            </a:r>
            <a:r>
              <a:rPr lang="en-US" sz="2200" dirty="0">
                <a:sym typeface="Wingdings" panose="05000000000000000000" pitchFamily="2" charset="2"/>
              </a:rPr>
              <a:t>!</a:t>
            </a:r>
          </a:p>
          <a:p>
            <a:pPr marL="800100" lvl="1" indent="-342900">
              <a:buFontTx/>
              <a:buChar char="-"/>
            </a:pPr>
            <a:r>
              <a:rPr lang="nl-NL" sz="2200" dirty="0">
                <a:sym typeface="Wingdings" panose="05000000000000000000" pitchFamily="2" charset="2"/>
              </a:rPr>
              <a:t>Kunnen begrijpen, vertrouwen en invloed uitoefenen</a:t>
            </a:r>
            <a:endParaRPr lang="en-US" sz="2200" dirty="0"/>
          </a:p>
          <a:p>
            <a:endParaRPr lang="nl-NL" sz="2200" dirty="0" smtClean="0"/>
          </a:p>
          <a:p>
            <a:r>
              <a:rPr lang="nl-NL" sz="2200" dirty="0" smtClean="0"/>
              <a:t>( </a:t>
            </a:r>
            <a:r>
              <a:rPr lang="nl-NL" sz="2200" dirty="0" err="1" smtClean="0"/>
              <a:t>Eriksson</a:t>
            </a:r>
            <a:r>
              <a:rPr lang="nl-NL" sz="2200" dirty="0" smtClean="0"/>
              <a:t>, 2016)</a:t>
            </a:r>
            <a:endParaRPr lang="nl-NL" sz="2200" dirty="0"/>
          </a:p>
        </p:txBody>
      </p:sp>
    </p:spTree>
    <p:extLst>
      <p:ext uri="{BB962C8B-B14F-4D97-AF65-F5344CB8AC3E}">
        <p14:creationId xmlns:p14="http://schemas.microsoft.com/office/powerpoint/2010/main" val="19270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additive="base">
                                        <p:cTn id="2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 calcmode="lin" valueType="num">
                                      <p:cBhvr additive="base">
                                        <p:cTn id="3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anim calcmode="lin" valueType="num">
                                      <p:cBhvr additive="base">
                                        <p:cTn id="39"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5576" y="494187"/>
            <a:ext cx="3061083" cy="6858000"/>
          </a:xfrm>
        </p:spPr>
        <p:txBody>
          <a:bodyPr/>
          <a:lstStyle/>
          <a:p>
            <a:endParaRPr lang="nl-NL" dirty="0"/>
          </a:p>
        </p:txBody>
      </p:sp>
      <p:sp>
        <p:nvSpPr>
          <p:cNvPr id="3" name="Tijdelijke aanduiding voor inhoud 2"/>
          <p:cNvSpPr>
            <a:spLocks noGrp="1"/>
          </p:cNvSpPr>
          <p:nvPr>
            <p:ph sz="quarter" idx="11"/>
          </p:nvPr>
        </p:nvSpPr>
        <p:spPr/>
        <p:txBody>
          <a:bodyPr>
            <a:normAutofit lnSpcReduction="10000"/>
          </a:bodyPr>
          <a:lstStyle/>
          <a:p>
            <a:r>
              <a:rPr lang="nl-NL" sz="2800" b="1" dirty="0" err="1" smtClean="0"/>
              <a:t>Sence</a:t>
            </a:r>
            <a:r>
              <a:rPr lang="nl-NL" sz="2800" b="1" dirty="0" smtClean="0"/>
              <a:t> of </a:t>
            </a:r>
            <a:r>
              <a:rPr lang="nl-NL" sz="2800" b="1" dirty="0" err="1" smtClean="0"/>
              <a:t>Coherence</a:t>
            </a:r>
            <a:r>
              <a:rPr lang="nl-NL" sz="2800" b="1" dirty="0" smtClean="0"/>
              <a:t> (Veerkracht)</a:t>
            </a:r>
          </a:p>
          <a:p>
            <a:endParaRPr lang="nl-NL" sz="2400" b="1" dirty="0" smtClean="0"/>
          </a:p>
          <a:p>
            <a:pPr marL="342900" indent="-342900">
              <a:buFontTx/>
              <a:buChar char="-"/>
            </a:pPr>
            <a:r>
              <a:rPr lang="nl-NL" sz="2400" b="1" dirty="0" err="1" smtClean="0"/>
              <a:t>Comprehensibility</a:t>
            </a:r>
            <a:endParaRPr lang="nl-NL" sz="2400" b="1" dirty="0" smtClean="0"/>
          </a:p>
          <a:p>
            <a:pPr marL="685800" lvl="1" indent="-342900">
              <a:buFontTx/>
              <a:buChar char="-"/>
            </a:pPr>
            <a:r>
              <a:rPr lang="nl-NL" sz="2100" b="1" dirty="0" smtClean="0"/>
              <a:t>Je situatie kunnen begrijpen</a:t>
            </a:r>
          </a:p>
          <a:p>
            <a:pPr marL="342900" indent="-342900">
              <a:buFontTx/>
              <a:buChar char="-"/>
            </a:pPr>
            <a:r>
              <a:rPr lang="nl-NL" sz="2400" b="1" dirty="0" err="1" smtClean="0"/>
              <a:t>Manageability</a:t>
            </a:r>
            <a:endParaRPr lang="nl-NL" sz="2400" b="1" dirty="0" smtClean="0"/>
          </a:p>
          <a:p>
            <a:pPr marL="685800" lvl="1" indent="-342900">
              <a:buFontTx/>
              <a:buChar char="-"/>
            </a:pPr>
            <a:r>
              <a:rPr lang="nl-NL" sz="2100" b="1" dirty="0" smtClean="0"/>
              <a:t>Het is handelbaar</a:t>
            </a:r>
          </a:p>
          <a:p>
            <a:pPr marL="342900" indent="-342900">
              <a:buFontTx/>
              <a:buChar char="-"/>
            </a:pPr>
            <a:r>
              <a:rPr lang="nl-NL" sz="2400" b="1" dirty="0" err="1" smtClean="0"/>
              <a:t>Meaningfulness</a:t>
            </a:r>
            <a:endParaRPr lang="nl-NL" sz="2400" b="1" dirty="0" smtClean="0"/>
          </a:p>
          <a:p>
            <a:pPr marL="685800" lvl="1" indent="-342900">
              <a:buFontTx/>
              <a:buChar char="-"/>
            </a:pPr>
            <a:r>
              <a:rPr lang="nl-NL" sz="2100" b="1" dirty="0" smtClean="0"/>
              <a:t>Zingeving ervaren!</a:t>
            </a:r>
          </a:p>
          <a:p>
            <a:pPr marL="685800" lvl="1" indent="-342900">
              <a:buFontTx/>
              <a:buChar char="-"/>
            </a:pPr>
            <a:endParaRPr lang="nl-NL" sz="2100" b="1" dirty="0"/>
          </a:p>
          <a:p>
            <a:pPr marL="685800" lvl="1" indent="-342900">
              <a:buFontTx/>
              <a:buChar char="-"/>
            </a:pPr>
            <a:endParaRPr lang="nl-NL" sz="2100" b="1" dirty="0"/>
          </a:p>
          <a:p>
            <a:pPr marL="685800" lvl="1" indent="-342900">
              <a:buFontTx/>
              <a:buChar char="-"/>
            </a:pPr>
            <a:endParaRPr lang="nl-NL" sz="2400" b="1" dirty="0" smtClean="0"/>
          </a:p>
          <a:p>
            <a:pPr lvl="1"/>
            <a:r>
              <a:rPr lang="nl-NL" sz="2400" i="1" dirty="0"/>
              <a:t>Life must </a:t>
            </a:r>
            <a:r>
              <a:rPr lang="nl-NL" sz="2400" i="1" dirty="0" err="1"/>
              <a:t>be</a:t>
            </a:r>
            <a:r>
              <a:rPr lang="nl-NL" sz="2400" i="1" dirty="0"/>
              <a:t> </a:t>
            </a:r>
            <a:r>
              <a:rPr lang="nl-NL" sz="2400" i="1" dirty="0" err="1"/>
              <a:t>meaningful</a:t>
            </a:r>
            <a:r>
              <a:rPr lang="nl-NL" sz="2400" i="1" dirty="0"/>
              <a:t>, </a:t>
            </a:r>
            <a:r>
              <a:rPr lang="nl-NL" sz="2400" i="1" dirty="0" err="1"/>
              <a:t>understandable</a:t>
            </a:r>
            <a:r>
              <a:rPr lang="nl-NL" sz="2400" i="1" dirty="0"/>
              <a:t>, </a:t>
            </a:r>
            <a:r>
              <a:rPr lang="nl-NL" sz="2400" i="1" dirty="0" err="1" smtClean="0"/>
              <a:t>manageable</a:t>
            </a:r>
            <a:endParaRPr lang="nl-NL" sz="2400" i="1" dirty="0" smtClean="0"/>
          </a:p>
          <a:p>
            <a:pPr lvl="1"/>
            <a:endParaRPr lang="nl-NL" sz="2400" i="1" dirty="0"/>
          </a:p>
          <a:p>
            <a:pPr lvl="1"/>
            <a:r>
              <a:rPr lang="nl-NL" sz="1500" dirty="0" smtClean="0"/>
              <a:t>( </a:t>
            </a:r>
            <a:r>
              <a:rPr lang="nl-NL" sz="1500" dirty="0" err="1" smtClean="0"/>
              <a:t>Eriksson</a:t>
            </a:r>
            <a:r>
              <a:rPr lang="nl-NL" sz="1500" dirty="0" smtClean="0"/>
              <a:t>, 2016;  </a:t>
            </a:r>
            <a:r>
              <a:rPr lang="nl-NL" sz="1500" dirty="0" err="1" smtClean="0"/>
              <a:t>Lindström</a:t>
            </a:r>
            <a:r>
              <a:rPr lang="nl-NL" sz="1500" dirty="0" smtClean="0"/>
              <a:t>, 2010) </a:t>
            </a:r>
            <a:endParaRPr lang="en-US" sz="1500" dirty="0"/>
          </a:p>
          <a:p>
            <a:pPr lvl="1"/>
            <a:endParaRPr lang="nl-NL" sz="2100" b="1" dirty="0" smtClean="0"/>
          </a:p>
        </p:txBody>
      </p:sp>
      <p:pic>
        <p:nvPicPr>
          <p:cNvPr id="21506"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265" y="620688"/>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8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 calcmode="lin" valueType="num">
                                      <p:cBhvr additive="base">
                                        <p:cTn id="3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anim calcmode="lin" valueType="num">
                                      <p:cBhvr additive="base">
                                        <p:cTn id="3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txBox="1">
            <a:spLocks noGrp="1"/>
          </p:cNvSpPr>
          <p:nvPr>
            <p:ph type="title"/>
          </p:nvPr>
        </p:nvSpPr>
        <p:spPr>
          <a:prstGeom prst="rect">
            <a:avLst/>
          </a:prstGeom>
          <a:noFill/>
        </p:spPr>
        <p:txBody>
          <a:bodyPr wrap="square" rtlCol="0">
            <a:spAutoFit/>
          </a:bodyPr>
          <a:lstStyle/>
          <a:p>
            <a:r>
              <a:rPr lang="is-IS" sz="3600" dirty="0">
                <a:solidFill>
                  <a:schemeClr val="bg1"/>
                </a:solidFill>
              </a:rPr>
              <a:t>The River of Health</a:t>
            </a:r>
            <a:endParaRPr lang="nl-NL" sz="3600" dirty="0">
              <a:solidFill>
                <a:schemeClr val="bg1"/>
              </a:solidFill>
            </a:endParaRPr>
          </a:p>
        </p:txBody>
      </p:sp>
      <p:sp>
        <p:nvSpPr>
          <p:cNvPr id="2" name="Tijdelijke aanduiding voor tekst 1"/>
          <p:cNvSpPr>
            <a:spLocks noGrp="1"/>
          </p:cNvSpPr>
          <p:nvPr>
            <p:ph type="body" sz="quarter" idx="10"/>
          </p:nvPr>
        </p:nvSpPr>
        <p:spPr/>
        <p:txBody>
          <a:bodyPr/>
          <a:lstStyle/>
          <a:p>
            <a:endParaRPr lang="nl-NL"/>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0" y="1585851"/>
            <a:ext cx="7920880" cy="5018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hthoek 2"/>
          <p:cNvSpPr/>
          <p:nvPr/>
        </p:nvSpPr>
        <p:spPr>
          <a:xfrm>
            <a:off x="622810" y="5813909"/>
            <a:ext cx="7585086" cy="369332"/>
          </a:xfrm>
          <a:prstGeom prst="rect">
            <a:avLst/>
          </a:prstGeom>
        </p:spPr>
        <p:txBody>
          <a:bodyPr wrap="square">
            <a:spAutoFit/>
          </a:bodyPr>
          <a:lstStyle/>
          <a:p>
            <a:r>
              <a:rPr lang="nl-NL" dirty="0"/>
              <a:t>https://www.researchgate.net/figure/Health-in-the-River-of-Life_fig1_5496746</a:t>
            </a:r>
          </a:p>
        </p:txBody>
      </p:sp>
    </p:spTree>
    <p:extLst>
      <p:ext uri="{BB962C8B-B14F-4D97-AF65-F5344CB8AC3E}">
        <p14:creationId xmlns:p14="http://schemas.microsoft.com/office/powerpoint/2010/main" val="38743425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The River of Life</a:t>
            </a:r>
            <a:endParaRPr lang="en-US"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3528" y="1988840"/>
            <a:ext cx="8380135"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0"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932" y="332656"/>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5169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539552" y="2204864"/>
            <a:ext cx="5226111" cy="1384995"/>
          </a:xfrm>
          <a:prstGeom prst="rect">
            <a:avLst/>
          </a:prstGeom>
          <a:noFill/>
        </p:spPr>
        <p:txBody>
          <a:bodyPr wrap="none" rtlCol="0">
            <a:spAutoFit/>
          </a:bodyPr>
          <a:lstStyle/>
          <a:p>
            <a:r>
              <a:rPr lang="nl-NL" sz="2800" dirty="0"/>
              <a:t>Hoe kan </a:t>
            </a:r>
            <a:r>
              <a:rPr lang="nl-NL" sz="2800" dirty="0" err="1"/>
              <a:t>Salutogenese</a:t>
            </a:r>
            <a:r>
              <a:rPr lang="nl-NL" sz="2800" dirty="0"/>
              <a:t> </a:t>
            </a:r>
          </a:p>
          <a:p>
            <a:r>
              <a:rPr lang="nl-NL" sz="2800" dirty="0"/>
              <a:t>volgens u bijdragen </a:t>
            </a:r>
          </a:p>
          <a:p>
            <a:r>
              <a:rPr lang="nl-NL" sz="2800" dirty="0"/>
              <a:t>aan meer gezondheidswinst?</a:t>
            </a:r>
          </a:p>
        </p:txBody>
      </p:sp>
      <p:sp>
        <p:nvSpPr>
          <p:cNvPr id="7" name="Titel 6"/>
          <p:cNvSpPr>
            <a:spLocks noGrp="1"/>
          </p:cNvSpPr>
          <p:nvPr>
            <p:ph type="title"/>
          </p:nvPr>
        </p:nvSpPr>
        <p:spPr/>
        <p:txBody>
          <a:bodyPr/>
          <a:lstStyle/>
          <a:p>
            <a:endParaRPr lang="nl-NL" dirty="0"/>
          </a:p>
        </p:txBody>
      </p:sp>
      <p:sp>
        <p:nvSpPr>
          <p:cNvPr id="8" name="Rechthoek 7"/>
          <p:cNvSpPr/>
          <p:nvPr/>
        </p:nvSpPr>
        <p:spPr>
          <a:xfrm>
            <a:off x="920359" y="4353322"/>
            <a:ext cx="4464496" cy="369332"/>
          </a:xfrm>
          <a:prstGeom prst="rect">
            <a:avLst/>
          </a:prstGeom>
        </p:spPr>
        <p:txBody>
          <a:bodyPr wrap="square">
            <a:spAutoFit/>
          </a:bodyPr>
          <a:lstStyle/>
          <a:p>
            <a:r>
              <a:rPr lang="nl-NL" dirty="0"/>
              <a:t>“De andere kant van het spectrum”</a:t>
            </a:r>
          </a:p>
        </p:txBody>
      </p:sp>
      <p:pic>
        <p:nvPicPr>
          <p:cNvPr id="23554"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584883"/>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192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3347864" y="476672"/>
            <a:ext cx="4334232" cy="646331"/>
          </a:xfrm>
          <a:prstGeom prst="rect">
            <a:avLst/>
          </a:prstGeom>
          <a:noFill/>
        </p:spPr>
        <p:txBody>
          <a:bodyPr wrap="square" rtlCol="0">
            <a:spAutoFit/>
          </a:bodyPr>
          <a:lstStyle/>
          <a:p>
            <a:r>
              <a:rPr lang="is-IS" sz="3600" dirty="0">
                <a:solidFill>
                  <a:schemeClr val="bg1"/>
                </a:solidFill>
              </a:rPr>
              <a:t>HET</a:t>
            </a:r>
            <a:endParaRPr lang="nl-NL" sz="3600" dirty="0">
              <a:solidFill>
                <a:schemeClr val="bg1"/>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712" y="-963488"/>
            <a:ext cx="15049672" cy="857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hoek 1"/>
          <p:cNvSpPr/>
          <p:nvPr/>
        </p:nvSpPr>
        <p:spPr>
          <a:xfrm>
            <a:off x="-612576" y="476672"/>
            <a:ext cx="2808312" cy="954107"/>
          </a:xfrm>
          <a:prstGeom prst="rect">
            <a:avLst/>
          </a:prstGeom>
        </p:spPr>
        <p:txBody>
          <a:bodyPr wrap="square">
            <a:spAutoFit/>
          </a:bodyPr>
          <a:lstStyle/>
          <a:p>
            <a:r>
              <a:rPr lang="nl-NL" sz="1400" b="1" dirty="0"/>
              <a:t>          Raad</a:t>
            </a:r>
          </a:p>
          <a:p>
            <a:r>
              <a:rPr lang="nl-NL" sz="1400" b="1" dirty="0"/>
              <a:t>          voor de </a:t>
            </a:r>
          </a:p>
          <a:p>
            <a:r>
              <a:rPr lang="nl-NL" sz="1400" b="1" dirty="0"/>
              <a:t>          Volksgezondheid </a:t>
            </a:r>
          </a:p>
          <a:p>
            <a:r>
              <a:rPr lang="nl-NL" sz="1400" b="1" dirty="0"/>
              <a:t>          en Zorg, 2010</a:t>
            </a:r>
          </a:p>
        </p:txBody>
      </p:sp>
      <p:sp>
        <p:nvSpPr>
          <p:cNvPr id="5" name="Ring 4"/>
          <p:cNvSpPr/>
          <p:nvPr/>
        </p:nvSpPr>
        <p:spPr>
          <a:xfrm>
            <a:off x="2195736" y="836712"/>
            <a:ext cx="3384376" cy="648072"/>
          </a:xfrm>
          <a:prstGeom prst="donut">
            <a:avLst>
              <a:gd name="adj" fmla="val 846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tx1"/>
              </a:solidFill>
            </a:endParaRPr>
          </a:p>
        </p:txBody>
      </p:sp>
      <p:sp>
        <p:nvSpPr>
          <p:cNvPr id="6" name="Ring 5"/>
          <p:cNvSpPr/>
          <p:nvPr/>
        </p:nvSpPr>
        <p:spPr>
          <a:xfrm>
            <a:off x="4355976" y="3573016"/>
            <a:ext cx="2664296" cy="648072"/>
          </a:xfrm>
          <a:prstGeom prst="donut">
            <a:avLst>
              <a:gd name="adj" fmla="val 846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tx1"/>
              </a:solidFill>
            </a:endParaRPr>
          </a:p>
        </p:txBody>
      </p:sp>
      <p:sp>
        <p:nvSpPr>
          <p:cNvPr id="7" name="Ring 6"/>
          <p:cNvSpPr/>
          <p:nvPr/>
        </p:nvSpPr>
        <p:spPr>
          <a:xfrm>
            <a:off x="1403648" y="2132856"/>
            <a:ext cx="2232248" cy="504056"/>
          </a:xfrm>
          <a:prstGeom prst="donut">
            <a:avLst>
              <a:gd name="adj" fmla="val 846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tx1"/>
              </a:solidFill>
            </a:endParaRPr>
          </a:p>
        </p:txBody>
      </p:sp>
      <p:sp>
        <p:nvSpPr>
          <p:cNvPr id="8" name="Ring 7"/>
          <p:cNvSpPr/>
          <p:nvPr/>
        </p:nvSpPr>
        <p:spPr>
          <a:xfrm>
            <a:off x="395536" y="4797152"/>
            <a:ext cx="9001000" cy="1728192"/>
          </a:xfrm>
          <a:prstGeom prst="donut">
            <a:avLst>
              <a:gd name="adj" fmla="val 158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tx1"/>
              </a:solidFill>
            </a:endParaRPr>
          </a:p>
        </p:txBody>
      </p:sp>
    </p:spTree>
    <p:extLst>
      <p:ext uri="{BB962C8B-B14F-4D97-AF65-F5344CB8AC3E}">
        <p14:creationId xmlns:p14="http://schemas.microsoft.com/office/powerpoint/2010/main" val="412455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2699792" y="5661248"/>
            <a:ext cx="5508104" cy="646331"/>
          </a:xfrm>
          <a:prstGeom prst="rect">
            <a:avLst/>
          </a:prstGeom>
        </p:spPr>
        <p:txBody>
          <a:bodyPr wrap="square">
            <a:spAutoFit/>
          </a:bodyPr>
          <a:lstStyle/>
          <a:p>
            <a:r>
              <a:rPr lang="nl-NL" dirty="0"/>
              <a:t>https://www.slideshare.net/IvzCommunicatie/veranderingen-langdurige-zorg-menzis-en-gemeente-enschede</a:t>
            </a:r>
          </a:p>
        </p:txBody>
      </p:sp>
      <p:pic>
        <p:nvPicPr>
          <p:cNvPr id="5" name="Afbeelding 4"/>
          <p:cNvPicPr>
            <a:picLocks noChangeAspect="1"/>
          </p:cNvPicPr>
          <p:nvPr/>
        </p:nvPicPr>
        <p:blipFill>
          <a:blip r:embed="rId3"/>
          <a:stretch>
            <a:fillRect/>
          </a:stretch>
        </p:blipFill>
        <p:spPr>
          <a:xfrm>
            <a:off x="1403648" y="539782"/>
            <a:ext cx="6804248" cy="5108518"/>
          </a:xfrm>
          <a:prstGeom prst="rect">
            <a:avLst/>
          </a:prstGeom>
        </p:spPr>
      </p:pic>
    </p:spTree>
    <p:extLst>
      <p:ext uri="{BB962C8B-B14F-4D97-AF65-F5344CB8AC3E}">
        <p14:creationId xmlns:p14="http://schemas.microsoft.com/office/powerpoint/2010/main" val="11488433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Schermafbeelding 2016-02-19 om 12.26.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600" y="0"/>
            <a:ext cx="9972600" cy="6880846"/>
          </a:xfrm>
          <a:prstGeom prst="rect">
            <a:avLst/>
          </a:prstGeom>
        </p:spPr>
      </p:pic>
    </p:spTree>
    <p:extLst>
      <p:ext uri="{BB962C8B-B14F-4D97-AF65-F5344CB8AC3E}">
        <p14:creationId xmlns:p14="http://schemas.microsoft.com/office/powerpoint/2010/main" val="38714763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627784" y="908720"/>
            <a:ext cx="4075568" cy="954107"/>
          </a:xfrm>
          <a:prstGeom prst="rect">
            <a:avLst/>
          </a:prstGeom>
        </p:spPr>
        <p:txBody>
          <a:bodyPr wrap="square">
            <a:spAutoFit/>
          </a:bodyPr>
          <a:lstStyle/>
          <a:p>
            <a:r>
              <a:rPr lang="nl-NL" sz="2800" b="1" dirty="0">
                <a:solidFill>
                  <a:srgbClr val="000001"/>
                </a:solidFill>
                <a:latin typeface="Bitter"/>
              </a:rPr>
              <a:t>Dementie vraagt slimme oplossingen</a:t>
            </a:r>
            <a:endParaRPr lang="nl-NL" sz="2800" b="1" i="0" dirty="0">
              <a:solidFill>
                <a:srgbClr val="000001"/>
              </a:solidFill>
              <a:effectLst/>
              <a:latin typeface="Bitter"/>
            </a:endParaRPr>
          </a:p>
        </p:txBody>
      </p:sp>
      <p:sp>
        <p:nvSpPr>
          <p:cNvPr id="3" name="Rechthoek 2"/>
          <p:cNvSpPr/>
          <p:nvPr/>
        </p:nvSpPr>
        <p:spPr>
          <a:xfrm>
            <a:off x="827584" y="2060849"/>
            <a:ext cx="7776864" cy="4154984"/>
          </a:xfrm>
          <a:prstGeom prst="rect">
            <a:avLst/>
          </a:prstGeom>
        </p:spPr>
        <p:txBody>
          <a:bodyPr wrap="square">
            <a:spAutoFit/>
          </a:bodyPr>
          <a:lstStyle/>
          <a:p>
            <a:r>
              <a:rPr lang="nl-NL" sz="2400" dirty="0"/>
              <a:t>Dat het onderzoek naar de oorzaken van dementie belangrijk is, ontkent niemand. Maar voor de kliniek heeft het nog weinig bruikbaars opgeleverd. </a:t>
            </a:r>
            <a:r>
              <a:rPr lang="nl-NL" sz="2400" dirty="0" err="1"/>
              <a:t>Prof.dr</a:t>
            </a:r>
            <a:r>
              <a:rPr lang="nl-NL" sz="2400" dirty="0"/>
              <a:t>. Rose-Marie </a:t>
            </a:r>
            <a:r>
              <a:rPr lang="nl-NL" sz="2400" dirty="0" err="1"/>
              <a:t>Dröes</a:t>
            </a:r>
            <a:r>
              <a:rPr lang="nl-NL" sz="2400" dirty="0"/>
              <a:t> beaamt dat. ‘Ongeveer </a:t>
            </a:r>
            <a:r>
              <a:rPr lang="nl-NL" sz="2400" dirty="0" err="1"/>
              <a:t>tweederde</a:t>
            </a:r>
            <a:r>
              <a:rPr lang="nl-NL" sz="2400" dirty="0"/>
              <a:t> van de onderzoekgelden gaat naar fundamenteel medisch-biologisch onderzoek. Slechts een derde naar zorgonderzoek. Terwijl psychosociale behandeling de eerste keus is in de richtlijnen van huisartsen en specialisten </a:t>
            </a:r>
            <a:r>
              <a:rPr lang="nl-NL" sz="2400" dirty="0" smtClean="0"/>
              <a:t>ouderengeneeskunde.</a:t>
            </a:r>
          </a:p>
          <a:p>
            <a:endParaRPr lang="nl-NL" sz="2400" dirty="0"/>
          </a:p>
          <a:p>
            <a:r>
              <a:rPr lang="nl-NL" sz="2400" dirty="0">
                <a:hlinkClick r:id="rId3"/>
              </a:rPr>
              <a:t>https://www.medischcontact.nl/nieuws/laatste-nieuws/artikel/dementie-vraagt-slimme-oplossingen.htm</a:t>
            </a:r>
            <a:endParaRPr lang="nl-NL" sz="2400" dirty="0"/>
          </a:p>
        </p:txBody>
      </p:sp>
    </p:spTree>
    <p:extLst>
      <p:ext uri="{BB962C8B-B14F-4D97-AF65-F5344CB8AC3E}">
        <p14:creationId xmlns:p14="http://schemas.microsoft.com/office/powerpoint/2010/main" val="1414337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hermafbeelding 2016-02-19 om 12.26.4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024" y="1088723"/>
            <a:ext cx="8784976" cy="5182849"/>
          </a:xfrm>
          <a:prstGeom prst="rect">
            <a:avLst/>
          </a:prstGeom>
        </p:spPr>
      </p:pic>
      <p:sp>
        <p:nvSpPr>
          <p:cNvPr id="3" name="Tekstvak 2"/>
          <p:cNvSpPr txBox="1"/>
          <p:nvPr/>
        </p:nvSpPr>
        <p:spPr>
          <a:xfrm>
            <a:off x="3347864" y="476672"/>
            <a:ext cx="4334232" cy="646331"/>
          </a:xfrm>
          <a:prstGeom prst="rect">
            <a:avLst/>
          </a:prstGeom>
          <a:noFill/>
        </p:spPr>
        <p:txBody>
          <a:bodyPr wrap="square" rtlCol="0">
            <a:spAutoFit/>
          </a:bodyPr>
          <a:lstStyle/>
          <a:p>
            <a:r>
              <a:rPr lang="is-IS" sz="3600" dirty="0">
                <a:solidFill>
                  <a:schemeClr val="bg1"/>
                </a:solidFill>
              </a:rPr>
              <a:t>WHO- definitie:</a:t>
            </a:r>
            <a:endParaRPr lang="nl-NL" sz="3600" dirty="0">
              <a:solidFill>
                <a:schemeClr val="bg1"/>
              </a:solidFill>
            </a:endParaRPr>
          </a:p>
        </p:txBody>
      </p:sp>
      <p:sp>
        <p:nvSpPr>
          <p:cNvPr id="4" name="Titel 3"/>
          <p:cNvSpPr>
            <a:spLocks noGrp="1"/>
          </p:cNvSpPr>
          <p:nvPr>
            <p:ph type="title"/>
          </p:nvPr>
        </p:nvSpPr>
        <p:spPr/>
        <p:txBody>
          <a:bodyPr/>
          <a:lstStyle/>
          <a:p>
            <a:endParaRPr lang="nl-NL" dirty="0"/>
          </a:p>
        </p:txBody>
      </p:sp>
      <p:sp>
        <p:nvSpPr>
          <p:cNvPr id="5" name="Tijdelijke aanduiding voor tekst 4"/>
          <p:cNvSpPr>
            <a:spLocks noGrp="1"/>
          </p:cNvSpPr>
          <p:nvPr>
            <p:ph type="body" sz="quarter" idx="10"/>
          </p:nvPr>
        </p:nvSpPr>
        <p:spPr/>
        <p:txBody>
          <a:bodyPr/>
          <a:lstStyle/>
          <a:p>
            <a:endParaRPr lang="nl-NL" dirty="0"/>
          </a:p>
        </p:txBody>
      </p:sp>
    </p:spTree>
    <p:extLst>
      <p:ext uri="{BB962C8B-B14F-4D97-AF65-F5344CB8AC3E}">
        <p14:creationId xmlns:p14="http://schemas.microsoft.com/office/powerpoint/2010/main" val="8947157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3347864" y="404664"/>
            <a:ext cx="5112568" cy="1200329"/>
          </a:xfrm>
          <a:prstGeom prst="rect">
            <a:avLst/>
          </a:prstGeom>
          <a:noFill/>
        </p:spPr>
        <p:txBody>
          <a:bodyPr wrap="square" rtlCol="0">
            <a:spAutoFit/>
          </a:bodyPr>
          <a:lstStyle/>
          <a:p>
            <a:r>
              <a:rPr lang="nl-NL" sz="3600" dirty="0">
                <a:solidFill>
                  <a:schemeClr val="bg1"/>
                </a:solidFill>
              </a:rPr>
              <a:t>Positieve gezondheid (Huber et al., </a:t>
            </a:r>
            <a:r>
              <a:rPr lang="nl-NL" sz="3600" dirty="0" smtClean="0">
                <a:solidFill>
                  <a:schemeClr val="bg1"/>
                </a:solidFill>
              </a:rPr>
              <a:t>2015)</a:t>
            </a:r>
            <a:endParaRPr lang="nl-NL" sz="3600" dirty="0">
              <a:solidFill>
                <a:schemeClr val="bg1"/>
              </a:solidFill>
            </a:endParaRPr>
          </a:p>
        </p:txBody>
      </p:sp>
      <p:pic>
        <p:nvPicPr>
          <p:cNvPr id="4" name="Afbeelding 3" descr="Schermafbeelding 2016-02-19 om 19.22.5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484784"/>
            <a:ext cx="8676456" cy="5245741"/>
          </a:xfrm>
          <a:prstGeom prst="rect">
            <a:avLst/>
          </a:prstGeom>
        </p:spPr>
      </p:pic>
    </p:spTree>
    <p:extLst>
      <p:ext uri="{BB962C8B-B14F-4D97-AF65-F5344CB8AC3E}">
        <p14:creationId xmlns:p14="http://schemas.microsoft.com/office/powerpoint/2010/main" val="6675324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189F5F0-01B9-41CE-AB87-B077F2C1EC37}"/>
              </a:ext>
            </a:extLst>
          </p:cNvPr>
          <p:cNvPicPr>
            <a:picLocks noChangeAspect="1"/>
          </p:cNvPicPr>
          <p:nvPr/>
        </p:nvPicPr>
        <p:blipFill>
          <a:blip r:embed="rId3"/>
          <a:stretch>
            <a:fillRect/>
          </a:stretch>
        </p:blipFill>
        <p:spPr>
          <a:xfrm>
            <a:off x="827584" y="1700808"/>
            <a:ext cx="5524500" cy="4133850"/>
          </a:xfrm>
          <a:prstGeom prst="rect">
            <a:avLst/>
          </a:prstGeom>
        </p:spPr>
      </p:pic>
      <p:sp>
        <p:nvSpPr>
          <p:cNvPr id="4" name="Tekstvak 3">
            <a:extLst>
              <a:ext uri="{FF2B5EF4-FFF2-40B4-BE49-F238E27FC236}">
                <a16:creationId xmlns:a16="http://schemas.microsoft.com/office/drawing/2014/main" id="{66035D4A-4D33-404F-B313-8704C8FA5797}"/>
              </a:ext>
            </a:extLst>
          </p:cNvPr>
          <p:cNvSpPr txBox="1"/>
          <p:nvPr/>
        </p:nvSpPr>
        <p:spPr>
          <a:xfrm>
            <a:off x="2987824" y="404664"/>
            <a:ext cx="5524500" cy="954107"/>
          </a:xfrm>
          <a:prstGeom prst="rect">
            <a:avLst/>
          </a:prstGeom>
          <a:noFill/>
        </p:spPr>
        <p:txBody>
          <a:bodyPr wrap="square" rtlCol="0">
            <a:spAutoFit/>
          </a:bodyPr>
          <a:lstStyle/>
          <a:p>
            <a:r>
              <a:rPr lang="nl-NL" sz="3600" dirty="0">
                <a:solidFill>
                  <a:schemeClr val="bg1"/>
                </a:solidFill>
              </a:rPr>
              <a:t>Draagvlak </a:t>
            </a:r>
            <a:r>
              <a:rPr lang="nl-NL" sz="3600" dirty="0" smtClean="0">
                <a:solidFill>
                  <a:schemeClr val="bg1"/>
                </a:solidFill>
              </a:rPr>
              <a:t>toetsen</a:t>
            </a:r>
          </a:p>
          <a:p>
            <a:r>
              <a:rPr lang="nl-NL" sz="2000" dirty="0" smtClean="0">
                <a:solidFill>
                  <a:schemeClr val="bg1"/>
                </a:solidFill>
              </a:rPr>
              <a:t>(Huber et al. 2015)</a:t>
            </a:r>
            <a:endParaRPr lang="en-GB" sz="2000" dirty="0">
              <a:solidFill>
                <a:schemeClr val="bg1"/>
              </a:solidFill>
            </a:endParaRPr>
          </a:p>
        </p:txBody>
      </p:sp>
    </p:spTree>
    <p:extLst>
      <p:ext uri="{BB962C8B-B14F-4D97-AF65-F5344CB8AC3E}">
        <p14:creationId xmlns:p14="http://schemas.microsoft.com/office/powerpoint/2010/main" val="10642053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BF8877E-9223-4396-96B5-F930683A3FC3}"/>
              </a:ext>
            </a:extLst>
          </p:cNvPr>
          <p:cNvPicPr>
            <a:picLocks noChangeAspect="1"/>
          </p:cNvPicPr>
          <p:nvPr/>
        </p:nvPicPr>
        <p:blipFill>
          <a:blip r:embed="rId3"/>
          <a:stretch>
            <a:fillRect/>
          </a:stretch>
        </p:blipFill>
        <p:spPr>
          <a:xfrm>
            <a:off x="755576" y="476672"/>
            <a:ext cx="7229475" cy="3695700"/>
          </a:xfrm>
          <a:prstGeom prst="rect">
            <a:avLst/>
          </a:prstGeom>
        </p:spPr>
      </p:pic>
      <p:pic>
        <p:nvPicPr>
          <p:cNvPr id="3" name="Afbeelding 2">
            <a:extLst>
              <a:ext uri="{FF2B5EF4-FFF2-40B4-BE49-F238E27FC236}">
                <a16:creationId xmlns:a16="http://schemas.microsoft.com/office/drawing/2014/main" id="{ED7EB267-3588-4FBC-ADD3-2E1E5CD6CFD3}"/>
              </a:ext>
            </a:extLst>
          </p:cNvPr>
          <p:cNvPicPr>
            <a:picLocks noChangeAspect="1"/>
          </p:cNvPicPr>
          <p:nvPr/>
        </p:nvPicPr>
        <p:blipFill>
          <a:blip r:embed="rId4"/>
          <a:stretch>
            <a:fillRect/>
          </a:stretch>
        </p:blipFill>
        <p:spPr>
          <a:xfrm>
            <a:off x="957260" y="4494292"/>
            <a:ext cx="7629525" cy="2133600"/>
          </a:xfrm>
          <a:prstGeom prst="rect">
            <a:avLst/>
          </a:prstGeom>
        </p:spPr>
      </p:pic>
      <p:sp>
        <p:nvSpPr>
          <p:cNvPr id="4" name="Rechthoek 3"/>
          <p:cNvSpPr/>
          <p:nvPr/>
        </p:nvSpPr>
        <p:spPr>
          <a:xfrm>
            <a:off x="6372200" y="6266944"/>
            <a:ext cx="1948354" cy="369332"/>
          </a:xfrm>
          <a:prstGeom prst="rect">
            <a:avLst/>
          </a:prstGeom>
        </p:spPr>
        <p:txBody>
          <a:bodyPr wrap="none">
            <a:spAutoFit/>
          </a:bodyPr>
          <a:lstStyle/>
          <a:p>
            <a:r>
              <a:rPr lang="nl-NL" dirty="0"/>
              <a:t>(Huber et al. 2015)</a:t>
            </a:r>
          </a:p>
        </p:txBody>
      </p:sp>
    </p:spTree>
    <p:extLst>
      <p:ext uri="{BB962C8B-B14F-4D97-AF65-F5344CB8AC3E}">
        <p14:creationId xmlns:p14="http://schemas.microsoft.com/office/powerpoint/2010/main" val="3437876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3347864" y="476672"/>
            <a:ext cx="4334232" cy="1446550"/>
          </a:xfrm>
          <a:prstGeom prst="rect">
            <a:avLst/>
          </a:prstGeom>
          <a:noFill/>
        </p:spPr>
        <p:txBody>
          <a:bodyPr wrap="square" rtlCol="0">
            <a:spAutoFit/>
          </a:bodyPr>
          <a:lstStyle/>
          <a:p>
            <a:r>
              <a:rPr lang="nl-NL" sz="3600" dirty="0">
                <a:solidFill>
                  <a:schemeClr val="bg1"/>
                </a:solidFill>
              </a:rPr>
              <a:t>6 </a:t>
            </a:r>
            <a:r>
              <a:rPr lang="nl-NL" sz="3600" dirty="0" smtClean="0">
                <a:solidFill>
                  <a:schemeClr val="bg1"/>
                </a:solidFill>
              </a:rPr>
              <a:t>PIJLERS </a:t>
            </a:r>
          </a:p>
          <a:p>
            <a:r>
              <a:rPr lang="nl-NL" sz="1600" dirty="0">
                <a:solidFill>
                  <a:schemeClr val="bg1"/>
                </a:solidFill>
              </a:rPr>
              <a:t>(Huber et al. 2015)</a:t>
            </a:r>
            <a:endParaRPr lang="en-GB" sz="1600" dirty="0">
              <a:solidFill>
                <a:schemeClr val="bg1"/>
              </a:solidFill>
            </a:endParaRPr>
          </a:p>
          <a:p>
            <a:endParaRPr lang="nl-NL" sz="3600" dirty="0">
              <a:solidFill>
                <a:schemeClr val="bg1"/>
              </a:solidFill>
            </a:endParaRPr>
          </a:p>
        </p:txBody>
      </p:sp>
      <p:pic>
        <p:nvPicPr>
          <p:cNvPr id="2" name="Afbeelding 1" descr="Schermafbeelding 2016-03-22 om 11.56.3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1484784"/>
            <a:ext cx="5365299" cy="4903316"/>
          </a:xfrm>
          <a:prstGeom prst="rect">
            <a:avLst/>
          </a:prstGeom>
        </p:spPr>
      </p:pic>
      <p:pic>
        <p:nvPicPr>
          <p:cNvPr id="25602"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5373216"/>
            <a:ext cx="1320447"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9244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20F6A579-B803-4F16-BE3E-31CA8D13EB5F}"/>
              </a:ext>
            </a:extLst>
          </p:cNvPr>
          <p:cNvPicPr>
            <a:picLocks noChangeAspect="1"/>
          </p:cNvPicPr>
          <p:nvPr/>
        </p:nvPicPr>
        <p:blipFill>
          <a:blip r:embed="rId3"/>
          <a:stretch>
            <a:fillRect/>
          </a:stretch>
        </p:blipFill>
        <p:spPr>
          <a:xfrm>
            <a:off x="539180" y="1700808"/>
            <a:ext cx="8410575" cy="4143375"/>
          </a:xfrm>
          <a:prstGeom prst="rect">
            <a:avLst/>
          </a:prstGeom>
        </p:spPr>
      </p:pic>
      <p:sp>
        <p:nvSpPr>
          <p:cNvPr id="3" name="Tekstvak 2">
            <a:extLst>
              <a:ext uri="{FF2B5EF4-FFF2-40B4-BE49-F238E27FC236}">
                <a16:creationId xmlns:a16="http://schemas.microsoft.com/office/drawing/2014/main" id="{C839DC98-1A1D-4831-892E-D2E233168954}"/>
              </a:ext>
            </a:extLst>
          </p:cNvPr>
          <p:cNvSpPr txBox="1"/>
          <p:nvPr/>
        </p:nvSpPr>
        <p:spPr>
          <a:xfrm>
            <a:off x="2944640" y="332656"/>
            <a:ext cx="6005487" cy="1754326"/>
          </a:xfrm>
          <a:prstGeom prst="rect">
            <a:avLst/>
          </a:prstGeom>
          <a:noFill/>
        </p:spPr>
        <p:txBody>
          <a:bodyPr wrap="square" rtlCol="0">
            <a:spAutoFit/>
          </a:bodyPr>
          <a:lstStyle/>
          <a:p>
            <a:r>
              <a:rPr lang="nl-NL" sz="3600" dirty="0" smtClean="0">
                <a:solidFill>
                  <a:schemeClr val="bg1"/>
                </a:solidFill>
              </a:rPr>
              <a:t>Kwantitatief onderzoek</a:t>
            </a:r>
          </a:p>
          <a:p>
            <a:r>
              <a:rPr lang="nl-NL" sz="3600" dirty="0">
                <a:solidFill>
                  <a:schemeClr val="bg1"/>
                </a:solidFill>
              </a:rPr>
              <a:t> </a:t>
            </a:r>
            <a:r>
              <a:rPr lang="nl-NL" sz="1600" dirty="0">
                <a:solidFill>
                  <a:schemeClr val="bg1"/>
                </a:solidFill>
              </a:rPr>
              <a:t>(Huber et al. 2015)</a:t>
            </a:r>
            <a:endParaRPr lang="en-GB" sz="1600" dirty="0">
              <a:solidFill>
                <a:schemeClr val="bg1"/>
              </a:solidFill>
            </a:endParaRPr>
          </a:p>
          <a:p>
            <a:endParaRPr lang="en-GB" sz="3600" dirty="0">
              <a:solidFill>
                <a:schemeClr val="bg1"/>
              </a:solidFill>
            </a:endParaRPr>
          </a:p>
        </p:txBody>
      </p:sp>
    </p:spTree>
    <p:extLst>
      <p:ext uri="{BB962C8B-B14F-4D97-AF65-F5344CB8AC3E}">
        <p14:creationId xmlns:p14="http://schemas.microsoft.com/office/powerpoint/2010/main" val="34740842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8CE25182-2D7C-4F0D-AB3D-44555C6628CB}"/>
              </a:ext>
            </a:extLst>
          </p:cNvPr>
          <p:cNvPicPr>
            <a:picLocks noChangeAspect="1"/>
          </p:cNvPicPr>
          <p:nvPr/>
        </p:nvPicPr>
        <p:blipFill>
          <a:blip r:embed="rId3"/>
          <a:stretch>
            <a:fillRect/>
          </a:stretch>
        </p:blipFill>
        <p:spPr>
          <a:xfrm>
            <a:off x="1309687" y="991671"/>
            <a:ext cx="6524625" cy="4505325"/>
          </a:xfrm>
          <a:prstGeom prst="rect">
            <a:avLst/>
          </a:prstGeom>
        </p:spPr>
      </p:pic>
      <p:sp>
        <p:nvSpPr>
          <p:cNvPr id="3" name="Rechthoek 2"/>
          <p:cNvSpPr/>
          <p:nvPr/>
        </p:nvSpPr>
        <p:spPr>
          <a:xfrm>
            <a:off x="5436096" y="6093296"/>
            <a:ext cx="3183051" cy="369332"/>
          </a:xfrm>
          <a:prstGeom prst="rect">
            <a:avLst/>
          </a:prstGeom>
        </p:spPr>
        <p:txBody>
          <a:bodyPr wrap="none">
            <a:spAutoFit/>
          </a:bodyPr>
          <a:lstStyle/>
          <a:p>
            <a:r>
              <a:rPr lang="nl-NL" dirty="0" smtClean="0">
                <a:solidFill>
                  <a:schemeClr val="bg1"/>
                </a:solidFill>
              </a:rPr>
              <a:t>(</a:t>
            </a:r>
            <a:r>
              <a:rPr lang="nl-NL" dirty="0" smtClean="0">
                <a:solidFill>
                  <a:srgbClr val="FF0000"/>
                </a:solidFill>
              </a:rPr>
              <a:t>Huber et al. 2015</a:t>
            </a:r>
            <a:r>
              <a:rPr lang="nl-NL" dirty="0" smtClean="0">
                <a:solidFill>
                  <a:schemeClr val="bg1"/>
                </a:solidFill>
              </a:rPr>
              <a:t>er </a:t>
            </a:r>
            <a:r>
              <a:rPr lang="nl-NL" dirty="0">
                <a:solidFill>
                  <a:schemeClr val="bg1"/>
                </a:solidFill>
              </a:rPr>
              <a:t>et al. 2015)</a:t>
            </a:r>
            <a:endParaRPr lang="en-GB" dirty="0">
              <a:solidFill>
                <a:schemeClr val="bg1"/>
              </a:solidFill>
            </a:endParaRPr>
          </a:p>
        </p:txBody>
      </p:sp>
    </p:spTree>
    <p:extLst>
      <p:ext uri="{BB962C8B-B14F-4D97-AF65-F5344CB8AC3E}">
        <p14:creationId xmlns:p14="http://schemas.microsoft.com/office/powerpoint/2010/main" val="41655898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DEA84A9C-5705-4EA6-B96D-D91BEC4B9F8B}"/>
              </a:ext>
            </a:extLst>
          </p:cNvPr>
          <p:cNvPicPr>
            <a:picLocks noChangeAspect="1"/>
          </p:cNvPicPr>
          <p:nvPr/>
        </p:nvPicPr>
        <p:blipFill>
          <a:blip r:embed="rId3"/>
          <a:stretch>
            <a:fillRect/>
          </a:stretch>
        </p:blipFill>
        <p:spPr>
          <a:xfrm>
            <a:off x="1547664" y="908720"/>
            <a:ext cx="6534150" cy="4705350"/>
          </a:xfrm>
          <a:prstGeom prst="rect">
            <a:avLst/>
          </a:prstGeom>
        </p:spPr>
      </p:pic>
      <p:sp>
        <p:nvSpPr>
          <p:cNvPr id="3" name="Rechthoek 2"/>
          <p:cNvSpPr/>
          <p:nvPr/>
        </p:nvSpPr>
        <p:spPr>
          <a:xfrm>
            <a:off x="6012160" y="6093296"/>
            <a:ext cx="2961452" cy="369332"/>
          </a:xfrm>
          <a:prstGeom prst="rect">
            <a:avLst/>
          </a:prstGeom>
        </p:spPr>
        <p:txBody>
          <a:bodyPr wrap="none">
            <a:spAutoFit/>
          </a:bodyPr>
          <a:lstStyle/>
          <a:p>
            <a:r>
              <a:rPr lang="nl-NL" dirty="0" smtClean="0">
                <a:solidFill>
                  <a:schemeClr val="bg1"/>
                </a:solidFill>
              </a:rPr>
              <a:t>(</a:t>
            </a:r>
            <a:r>
              <a:rPr lang="nl-NL" dirty="0" smtClean="0">
                <a:solidFill>
                  <a:srgbClr val="FF0000"/>
                </a:solidFill>
              </a:rPr>
              <a:t>(Huber</a:t>
            </a:r>
            <a:r>
              <a:rPr lang="nl-NL" dirty="0" smtClean="0">
                <a:solidFill>
                  <a:schemeClr val="bg1"/>
                </a:solidFill>
              </a:rPr>
              <a:t> </a:t>
            </a:r>
            <a:r>
              <a:rPr lang="nl-NL" dirty="0" smtClean="0">
                <a:solidFill>
                  <a:srgbClr val="FF0000"/>
                </a:solidFill>
              </a:rPr>
              <a:t>et al. 2015)</a:t>
            </a:r>
            <a:r>
              <a:rPr lang="nl-NL" dirty="0" smtClean="0">
                <a:solidFill>
                  <a:schemeClr val="bg1"/>
                </a:solidFill>
              </a:rPr>
              <a:t>t </a:t>
            </a:r>
            <a:r>
              <a:rPr lang="nl-NL" dirty="0">
                <a:solidFill>
                  <a:schemeClr val="bg1"/>
                </a:solidFill>
              </a:rPr>
              <a:t>al. 2015)</a:t>
            </a:r>
            <a:endParaRPr lang="en-GB" dirty="0">
              <a:solidFill>
                <a:schemeClr val="bg1"/>
              </a:solidFill>
            </a:endParaRPr>
          </a:p>
        </p:txBody>
      </p:sp>
    </p:spTree>
    <p:extLst>
      <p:ext uri="{BB962C8B-B14F-4D97-AF65-F5344CB8AC3E}">
        <p14:creationId xmlns:p14="http://schemas.microsoft.com/office/powerpoint/2010/main" val="36606136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70A24119-1839-4D13-8C8B-ED50D332D8F7}"/>
              </a:ext>
            </a:extLst>
          </p:cNvPr>
          <p:cNvPicPr>
            <a:picLocks noChangeAspect="1"/>
          </p:cNvPicPr>
          <p:nvPr/>
        </p:nvPicPr>
        <p:blipFill>
          <a:blip r:embed="rId3"/>
          <a:stretch>
            <a:fillRect/>
          </a:stretch>
        </p:blipFill>
        <p:spPr>
          <a:xfrm>
            <a:off x="1691680" y="620688"/>
            <a:ext cx="6419850" cy="4714875"/>
          </a:xfrm>
          <a:prstGeom prst="rect">
            <a:avLst/>
          </a:prstGeom>
        </p:spPr>
      </p:pic>
      <p:sp>
        <p:nvSpPr>
          <p:cNvPr id="3" name="Rechthoek 2"/>
          <p:cNvSpPr/>
          <p:nvPr/>
        </p:nvSpPr>
        <p:spPr>
          <a:xfrm>
            <a:off x="6012160" y="6093296"/>
            <a:ext cx="2961452" cy="369332"/>
          </a:xfrm>
          <a:prstGeom prst="rect">
            <a:avLst/>
          </a:prstGeom>
        </p:spPr>
        <p:txBody>
          <a:bodyPr wrap="none">
            <a:spAutoFit/>
          </a:bodyPr>
          <a:lstStyle/>
          <a:p>
            <a:r>
              <a:rPr lang="nl-NL" dirty="0" smtClean="0">
                <a:solidFill>
                  <a:schemeClr val="bg1"/>
                </a:solidFill>
              </a:rPr>
              <a:t>(</a:t>
            </a:r>
            <a:r>
              <a:rPr lang="nl-NL" dirty="0" smtClean="0">
                <a:solidFill>
                  <a:srgbClr val="FF0000"/>
                </a:solidFill>
              </a:rPr>
              <a:t>(Huber</a:t>
            </a:r>
            <a:r>
              <a:rPr lang="nl-NL" dirty="0" smtClean="0">
                <a:solidFill>
                  <a:schemeClr val="bg1"/>
                </a:solidFill>
              </a:rPr>
              <a:t> </a:t>
            </a:r>
            <a:r>
              <a:rPr lang="nl-NL" dirty="0" smtClean="0">
                <a:solidFill>
                  <a:srgbClr val="FF0000"/>
                </a:solidFill>
              </a:rPr>
              <a:t>et al. 2015)</a:t>
            </a:r>
            <a:r>
              <a:rPr lang="nl-NL" dirty="0" smtClean="0">
                <a:solidFill>
                  <a:schemeClr val="bg1"/>
                </a:solidFill>
              </a:rPr>
              <a:t>t </a:t>
            </a:r>
            <a:r>
              <a:rPr lang="nl-NL" dirty="0">
                <a:solidFill>
                  <a:schemeClr val="bg1"/>
                </a:solidFill>
              </a:rPr>
              <a:t>al. 2015)</a:t>
            </a:r>
            <a:endParaRPr lang="en-GB" dirty="0">
              <a:solidFill>
                <a:schemeClr val="bg1"/>
              </a:solidFill>
            </a:endParaRPr>
          </a:p>
        </p:txBody>
      </p:sp>
    </p:spTree>
    <p:extLst>
      <p:ext uri="{BB962C8B-B14F-4D97-AF65-F5344CB8AC3E}">
        <p14:creationId xmlns:p14="http://schemas.microsoft.com/office/powerpoint/2010/main" val="28726859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AB593901-76A4-4751-920E-434CA4996893}"/>
              </a:ext>
            </a:extLst>
          </p:cNvPr>
          <p:cNvPicPr>
            <a:picLocks noChangeAspect="1"/>
          </p:cNvPicPr>
          <p:nvPr/>
        </p:nvPicPr>
        <p:blipFill>
          <a:blip r:embed="rId3"/>
          <a:stretch>
            <a:fillRect/>
          </a:stretch>
        </p:blipFill>
        <p:spPr>
          <a:xfrm>
            <a:off x="1403648" y="908720"/>
            <a:ext cx="6648450" cy="4724400"/>
          </a:xfrm>
          <a:prstGeom prst="rect">
            <a:avLst/>
          </a:prstGeom>
        </p:spPr>
      </p:pic>
      <p:sp>
        <p:nvSpPr>
          <p:cNvPr id="3" name="Rechthoek 2"/>
          <p:cNvSpPr/>
          <p:nvPr/>
        </p:nvSpPr>
        <p:spPr>
          <a:xfrm>
            <a:off x="6012160" y="6093296"/>
            <a:ext cx="2961452" cy="369332"/>
          </a:xfrm>
          <a:prstGeom prst="rect">
            <a:avLst/>
          </a:prstGeom>
        </p:spPr>
        <p:txBody>
          <a:bodyPr wrap="none">
            <a:spAutoFit/>
          </a:bodyPr>
          <a:lstStyle/>
          <a:p>
            <a:r>
              <a:rPr lang="nl-NL" dirty="0" smtClean="0">
                <a:solidFill>
                  <a:schemeClr val="bg1"/>
                </a:solidFill>
              </a:rPr>
              <a:t>(</a:t>
            </a:r>
            <a:r>
              <a:rPr lang="nl-NL" dirty="0" smtClean="0">
                <a:solidFill>
                  <a:srgbClr val="FF0000"/>
                </a:solidFill>
              </a:rPr>
              <a:t>(Huber</a:t>
            </a:r>
            <a:r>
              <a:rPr lang="nl-NL" dirty="0" smtClean="0">
                <a:solidFill>
                  <a:schemeClr val="bg1"/>
                </a:solidFill>
              </a:rPr>
              <a:t> </a:t>
            </a:r>
            <a:r>
              <a:rPr lang="nl-NL" dirty="0" smtClean="0">
                <a:solidFill>
                  <a:srgbClr val="FF0000"/>
                </a:solidFill>
              </a:rPr>
              <a:t>et al. 2015)</a:t>
            </a:r>
            <a:r>
              <a:rPr lang="nl-NL" dirty="0" smtClean="0">
                <a:solidFill>
                  <a:schemeClr val="bg1"/>
                </a:solidFill>
              </a:rPr>
              <a:t>t </a:t>
            </a:r>
            <a:r>
              <a:rPr lang="nl-NL" dirty="0">
                <a:solidFill>
                  <a:schemeClr val="bg1"/>
                </a:solidFill>
              </a:rPr>
              <a:t>al. 2015)</a:t>
            </a:r>
            <a:endParaRPr lang="en-GB" dirty="0">
              <a:solidFill>
                <a:schemeClr val="bg1"/>
              </a:solidFill>
            </a:endParaRPr>
          </a:p>
        </p:txBody>
      </p:sp>
    </p:spTree>
    <p:extLst>
      <p:ext uri="{BB962C8B-B14F-4D97-AF65-F5344CB8AC3E}">
        <p14:creationId xmlns:p14="http://schemas.microsoft.com/office/powerpoint/2010/main" val="13185570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hermafbeelding 2016-03-22 om 11.58.0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2776"/>
            <a:ext cx="9144000" cy="4608512"/>
          </a:xfrm>
          <a:prstGeom prst="rect">
            <a:avLst/>
          </a:prstGeom>
        </p:spPr>
      </p:pic>
      <p:sp>
        <p:nvSpPr>
          <p:cNvPr id="3" name="Rechthoek 2"/>
          <p:cNvSpPr/>
          <p:nvPr/>
        </p:nvSpPr>
        <p:spPr>
          <a:xfrm>
            <a:off x="6012160" y="6093296"/>
            <a:ext cx="1877822" cy="369332"/>
          </a:xfrm>
          <a:prstGeom prst="rect">
            <a:avLst/>
          </a:prstGeom>
        </p:spPr>
        <p:txBody>
          <a:bodyPr wrap="none">
            <a:spAutoFit/>
          </a:bodyPr>
          <a:lstStyle/>
          <a:p>
            <a:r>
              <a:rPr lang="nl-NL" dirty="0" smtClean="0">
                <a:solidFill>
                  <a:schemeClr val="bg1"/>
                </a:solidFill>
              </a:rPr>
              <a:t>Huber et </a:t>
            </a:r>
            <a:r>
              <a:rPr lang="nl-NL" dirty="0">
                <a:solidFill>
                  <a:schemeClr val="bg1"/>
                </a:solidFill>
              </a:rPr>
              <a:t>al. 2015)</a:t>
            </a:r>
            <a:endParaRPr lang="en-GB" dirty="0">
              <a:solidFill>
                <a:schemeClr val="bg1"/>
              </a:solidFill>
            </a:endParaRPr>
          </a:p>
        </p:txBody>
      </p:sp>
    </p:spTree>
    <p:extLst>
      <p:ext uri="{BB962C8B-B14F-4D97-AF65-F5344CB8AC3E}">
        <p14:creationId xmlns:p14="http://schemas.microsoft.com/office/powerpoint/2010/main" val="5423243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1714500" y="1119187"/>
            <a:ext cx="5715000" cy="4619625"/>
          </a:xfrm>
          <a:prstGeom prst="rect">
            <a:avLst/>
          </a:prstGeom>
        </p:spPr>
      </p:pic>
      <p:pic>
        <p:nvPicPr>
          <p:cNvPr id="26626"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5119687"/>
            <a:ext cx="1877888" cy="1238250"/>
          </a:xfrm>
          <a:prstGeom prst="rect">
            <a:avLst/>
          </a:prstGeom>
          <a:noFill/>
          <a:extLst>
            <a:ext uri="{909E8E84-426E-40DD-AFC4-6F175D3DCCD1}">
              <a14:hiddenFill xmlns:a14="http://schemas.microsoft.com/office/drawing/2010/main">
                <a:solidFill>
                  <a:srgbClr val="FFFFFF"/>
                </a:solidFill>
              </a14:hiddenFill>
            </a:ext>
          </a:extLst>
        </p:spPr>
      </p:pic>
      <p:sp>
        <p:nvSpPr>
          <p:cNvPr id="4" name="Rechthoek 3"/>
          <p:cNvSpPr/>
          <p:nvPr/>
        </p:nvSpPr>
        <p:spPr>
          <a:xfrm>
            <a:off x="6012160" y="6093296"/>
            <a:ext cx="1877822" cy="369332"/>
          </a:xfrm>
          <a:prstGeom prst="rect">
            <a:avLst/>
          </a:prstGeom>
        </p:spPr>
        <p:txBody>
          <a:bodyPr wrap="none">
            <a:spAutoFit/>
          </a:bodyPr>
          <a:lstStyle/>
          <a:p>
            <a:r>
              <a:rPr lang="nl-NL" dirty="0" smtClean="0">
                <a:solidFill>
                  <a:schemeClr val="bg1"/>
                </a:solidFill>
              </a:rPr>
              <a:t>Huber et </a:t>
            </a:r>
            <a:r>
              <a:rPr lang="nl-NL" dirty="0">
                <a:solidFill>
                  <a:schemeClr val="bg1"/>
                </a:solidFill>
              </a:rPr>
              <a:t>al. 2015)</a:t>
            </a:r>
            <a:endParaRPr lang="en-GB" dirty="0">
              <a:solidFill>
                <a:schemeClr val="bg1"/>
              </a:solidFill>
            </a:endParaRPr>
          </a:p>
        </p:txBody>
      </p:sp>
    </p:spTree>
    <p:extLst>
      <p:ext uri="{BB962C8B-B14F-4D97-AF65-F5344CB8AC3E}">
        <p14:creationId xmlns:p14="http://schemas.microsoft.com/office/powerpoint/2010/main" val="25389478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Schermafbeelding 2016-03-22 om 11.59.0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6" y="620688"/>
            <a:ext cx="9144000" cy="5085184"/>
          </a:xfrm>
          <a:prstGeom prst="rect">
            <a:avLst/>
          </a:prstGeom>
        </p:spPr>
      </p:pic>
      <p:sp>
        <p:nvSpPr>
          <p:cNvPr id="4" name="Rechthoek 3"/>
          <p:cNvSpPr/>
          <p:nvPr/>
        </p:nvSpPr>
        <p:spPr>
          <a:xfrm>
            <a:off x="6012160" y="6093296"/>
            <a:ext cx="2539862" cy="369332"/>
          </a:xfrm>
          <a:prstGeom prst="rect">
            <a:avLst/>
          </a:prstGeom>
        </p:spPr>
        <p:txBody>
          <a:bodyPr wrap="none">
            <a:spAutoFit/>
          </a:bodyPr>
          <a:lstStyle/>
          <a:p>
            <a:r>
              <a:rPr lang="nl-NL" dirty="0" smtClean="0">
                <a:solidFill>
                  <a:srgbClr val="FF0000"/>
                </a:solidFill>
              </a:rPr>
              <a:t>(Huber</a:t>
            </a:r>
            <a:r>
              <a:rPr lang="nl-NL" dirty="0" smtClean="0">
                <a:solidFill>
                  <a:schemeClr val="bg1"/>
                </a:solidFill>
              </a:rPr>
              <a:t> </a:t>
            </a:r>
            <a:r>
              <a:rPr lang="nl-NL" dirty="0" smtClean="0">
                <a:solidFill>
                  <a:srgbClr val="FF0000"/>
                </a:solidFill>
              </a:rPr>
              <a:t>et al. 2015)</a:t>
            </a:r>
            <a:r>
              <a:rPr lang="nl-NL" dirty="0" smtClean="0">
                <a:solidFill>
                  <a:schemeClr val="bg1"/>
                </a:solidFill>
              </a:rPr>
              <a:t> 2015</a:t>
            </a:r>
            <a:r>
              <a:rPr lang="nl-NL" dirty="0">
                <a:solidFill>
                  <a:schemeClr val="bg1"/>
                </a:solidFill>
              </a:rPr>
              <a:t>)</a:t>
            </a:r>
            <a:endParaRPr lang="en-GB" dirty="0">
              <a:solidFill>
                <a:schemeClr val="bg1"/>
              </a:solidFill>
            </a:endParaRPr>
          </a:p>
        </p:txBody>
      </p:sp>
    </p:spTree>
    <p:extLst>
      <p:ext uri="{BB962C8B-B14F-4D97-AF65-F5344CB8AC3E}">
        <p14:creationId xmlns:p14="http://schemas.microsoft.com/office/powerpoint/2010/main" val="1340279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Schermafbeelding 2016-03-22 om 11.59.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4" y="764704"/>
            <a:ext cx="9144000" cy="4653136"/>
          </a:xfrm>
          <a:prstGeom prst="rect">
            <a:avLst/>
          </a:prstGeom>
        </p:spPr>
      </p:pic>
      <p:sp>
        <p:nvSpPr>
          <p:cNvPr id="4" name="Rechthoek 3"/>
          <p:cNvSpPr/>
          <p:nvPr/>
        </p:nvSpPr>
        <p:spPr>
          <a:xfrm>
            <a:off x="6012160" y="6093296"/>
            <a:ext cx="3110916" cy="369332"/>
          </a:xfrm>
          <a:prstGeom prst="rect">
            <a:avLst/>
          </a:prstGeom>
        </p:spPr>
        <p:txBody>
          <a:bodyPr wrap="none">
            <a:spAutoFit/>
          </a:bodyPr>
          <a:lstStyle/>
          <a:p>
            <a:r>
              <a:rPr lang="nl-NL" dirty="0">
                <a:solidFill>
                  <a:srgbClr val="FF0000"/>
                </a:solidFill>
              </a:rPr>
              <a:t>(</a:t>
            </a:r>
            <a:r>
              <a:rPr lang="nl-NL" dirty="0" smtClean="0">
                <a:solidFill>
                  <a:srgbClr val="FF0000"/>
                </a:solidFill>
              </a:rPr>
              <a:t>Huber et al. 2015)</a:t>
            </a:r>
            <a:r>
              <a:rPr lang="nl-NL" dirty="0" smtClean="0">
                <a:solidFill>
                  <a:schemeClr val="bg1"/>
                </a:solidFill>
              </a:rPr>
              <a:t> et </a:t>
            </a:r>
            <a:r>
              <a:rPr lang="nl-NL" dirty="0">
                <a:solidFill>
                  <a:schemeClr val="bg1"/>
                </a:solidFill>
              </a:rPr>
              <a:t>al. 2015)</a:t>
            </a:r>
            <a:endParaRPr lang="en-GB" dirty="0">
              <a:solidFill>
                <a:schemeClr val="bg1"/>
              </a:solidFill>
            </a:endParaRPr>
          </a:p>
        </p:txBody>
      </p:sp>
    </p:spTree>
    <p:extLst>
      <p:ext uri="{BB962C8B-B14F-4D97-AF65-F5344CB8AC3E}">
        <p14:creationId xmlns:p14="http://schemas.microsoft.com/office/powerpoint/2010/main" val="6346325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3347864" y="476672"/>
            <a:ext cx="4334232" cy="646331"/>
          </a:xfrm>
          <a:prstGeom prst="rect">
            <a:avLst/>
          </a:prstGeom>
          <a:noFill/>
        </p:spPr>
        <p:txBody>
          <a:bodyPr wrap="square" rtlCol="0">
            <a:spAutoFit/>
          </a:bodyPr>
          <a:lstStyle/>
          <a:p>
            <a:r>
              <a:rPr lang="nl-NL" sz="3600" dirty="0">
                <a:solidFill>
                  <a:schemeClr val="bg1"/>
                </a:solidFill>
              </a:rPr>
              <a:t>ESSENTIE:</a:t>
            </a:r>
          </a:p>
        </p:txBody>
      </p:sp>
      <p:pic>
        <p:nvPicPr>
          <p:cNvPr id="4" name="Afbeelding 3">
            <a:extLst>
              <a:ext uri="{FF2B5EF4-FFF2-40B4-BE49-F238E27FC236}">
                <a16:creationId xmlns:a16="http://schemas.microsoft.com/office/drawing/2014/main" id="{3195E8BE-C418-4923-B6D7-E920A26A39AA}"/>
              </a:ext>
            </a:extLst>
          </p:cNvPr>
          <p:cNvPicPr>
            <a:picLocks noChangeAspect="1"/>
          </p:cNvPicPr>
          <p:nvPr/>
        </p:nvPicPr>
        <p:blipFill>
          <a:blip r:embed="rId3"/>
          <a:stretch>
            <a:fillRect/>
          </a:stretch>
        </p:blipFill>
        <p:spPr>
          <a:xfrm>
            <a:off x="1115616" y="1556792"/>
            <a:ext cx="6934200" cy="4105275"/>
          </a:xfrm>
          <a:prstGeom prst="rect">
            <a:avLst/>
          </a:prstGeom>
        </p:spPr>
      </p:pic>
      <p:pic>
        <p:nvPicPr>
          <p:cNvPr id="27650" name="Picture 2" descr="Fonty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5476731"/>
            <a:ext cx="2057400" cy="1238250"/>
          </a:xfrm>
          <a:prstGeom prst="rect">
            <a:avLst/>
          </a:prstGeom>
          <a:noFill/>
          <a:extLst>
            <a:ext uri="{909E8E84-426E-40DD-AFC4-6F175D3DCCD1}">
              <a14:hiddenFill xmlns:a14="http://schemas.microsoft.com/office/drawing/2010/main">
                <a:solidFill>
                  <a:srgbClr val="FFFFFF"/>
                </a:solidFill>
              </a14:hiddenFill>
            </a:ext>
          </a:extLst>
        </p:spPr>
      </p:pic>
      <p:sp>
        <p:nvSpPr>
          <p:cNvPr id="5" name="Rechthoek 4"/>
          <p:cNvSpPr/>
          <p:nvPr/>
        </p:nvSpPr>
        <p:spPr>
          <a:xfrm>
            <a:off x="6012160" y="6093296"/>
            <a:ext cx="1877822" cy="369332"/>
          </a:xfrm>
          <a:prstGeom prst="rect">
            <a:avLst/>
          </a:prstGeom>
        </p:spPr>
        <p:txBody>
          <a:bodyPr wrap="none">
            <a:spAutoFit/>
          </a:bodyPr>
          <a:lstStyle/>
          <a:p>
            <a:r>
              <a:rPr lang="nl-NL" dirty="0" smtClean="0">
                <a:solidFill>
                  <a:schemeClr val="bg1"/>
                </a:solidFill>
              </a:rPr>
              <a:t>Huber et </a:t>
            </a:r>
            <a:r>
              <a:rPr lang="nl-NL" dirty="0">
                <a:solidFill>
                  <a:schemeClr val="bg1"/>
                </a:solidFill>
              </a:rPr>
              <a:t>al. 2015)</a:t>
            </a:r>
            <a:endParaRPr lang="en-GB" dirty="0">
              <a:solidFill>
                <a:schemeClr val="bg1"/>
              </a:solidFill>
            </a:endParaRPr>
          </a:p>
        </p:txBody>
      </p:sp>
    </p:spTree>
    <p:extLst>
      <p:ext uri="{BB962C8B-B14F-4D97-AF65-F5344CB8AC3E}">
        <p14:creationId xmlns:p14="http://schemas.microsoft.com/office/powerpoint/2010/main" val="42489091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hermafbeelding 2016-03-22 om 12.05.5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8680"/>
            <a:ext cx="9144000" cy="4690154"/>
          </a:xfrm>
          <a:prstGeom prst="rect">
            <a:avLst/>
          </a:prstGeom>
        </p:spPr>
      </p:pic>
    </p:spTree>
    <p:extLst>
      <p:ext uri="{BB962C8B-B14F-4D97-AF65-F5344CB8AC3E}">
        <p14:creationId xmlns:p14="http://schemas.microsoft.com/office/powerpoint/2010/main" val="19200080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539552" y="1772816"/>
            <a:ext cx="7776864" cy="4247317"/>
          </a:xfrm>
          <a:prstGeom prst="rect">
            <a:avLst/>
          </a:prstGeom>
        </p:spPr>
        <p:txBody>
          <a:bodyPr wrap="square">
            <a:spAutoFit/>
          </a:bodyPr>
          <a:lstStyle/>
          <a:p>
            <a:r>
              <a:rPr lang="nl-NL" sz="5400" dirty="0"/>
              <a:t>Hoe ziet rol van de VS van de toekomst </a:t>
            </a:r>
          </a:p>
          <a:p>
            <a:r>
              <a:rPr lang="nl-NL" sz="5400" dirty="0"/>
              <a:t>er uit</a:t>
            </a:r>
            <a:r>
              <a:rPr lang="nl-NL" sz="5400" dirty="0" smtClean="0"/>
              <a:t>?</a:t>
            </a:r>
          </a:p>
          <a:p>
            <a:endParaRPr lang="nl-NL" sz="5400" dirty="0"/>
          </a:p>
          <a:p>
            <a:r>
              <a:rPr lang="nl-NL" sz="5400" dirty="0" smtClean="0"/>
              <a:t>“Veerkrachtpoli?”</a:t>
            </a:r>
            <a:endParaRPr lang="nl-NL" sz="5400" dirty="0"/>
          </a:p>
        </p:txBody>
      </p:sp>
      <p:pic>
        <p:nvPicPr>
          <p:cNvPr id="28674"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534566"/>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0138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3347864" y="2132856"/>
            <a:ext cx="4752528" cy="1107996"/>
          </a:xfrm>
          <a:prstGeom prst="rect">
            <a:avLst/>
          </a:prstGeom>
          <a:noFill/>
        </p:spPr>
        <p:txBody>
          <a:bodyPr wrap="square" rtlCol="0">
            <a:spAutoFit/>
          </a:bodyPr>
          <a:lstStyle/>
          <a:p>
            <a:r>
              <a:rPr lang="nl-NL" sz="6600" dirty="0">
                <a:solidFill>
                  <a:srgbClr val="A23B3B"/>
                </a:solidFill>
              </a:rPr>
              <a:t>MAAR</a:t>
            </a:r>
            <a:r>
              <a:rPr lang="is-IS" sz="6600" dirty="0">
                <a:solidFill>
                  <a:srgbClr val="A23B3B"/>
                </a:solidFill>
              </a:rPr>
              <a:t>…...</a:t>
            </a:r>
            <a:endParaRPr lang="nl-NL" sz="6600" dirty="0">
              <a:solidFill>
                <a:srgbClr val="A23B3B"/>
              </a:solidFill>
            </a:endParaRPr>
          </a:p>
        </p:txBody>
      </p:sp>
      <p:pic>
        <p:nvPicPr>
          <p:cNvPr id="29698" name="Picture 2" descr="Font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894606"/>
            <a:ext cx="20574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2505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27784" y="404664"/>
            <a:ext cx="5112568" cy="1080120"/>
          </a:xfrm>
          <a:prstGeom prst="rect">
            <a:avLst/>
          </a:prstGeom>
        </p:spPr>
        <p:txBody>
          <a:bodyPr/>
          <a:lstStyle>
            <a:lvl1pPr algn="l" rtl="0" eaLnBrk="1" fontAlgn="base" hangingPunct="1">
              <a:spcBef>
                <a:spcPct val="0"/>
              </a:spcBef>
              <a:spcAft>
                <a:spcPct val="0"/>
              </a:spcAft>
              <a:defRPr sz="3200" kern="1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Lucida Sans Unicode" pitchFamily="34" charset="0"/>
              </a:defRPr>
            </a:lvl2pPr>
            <a:lvl3pPr algn="l" rtl="0" eaLnBrk="1" fontAlgn="base" hangingPunct="1">
              <a:spcBef>
                <a:spcPct val="0"/>
              </a:spcBef>
              <a:spcAft>
                <a:spcPct val="0"/>
              </a:spcAft>
              <a:defRPr sz="3200">
                <a:solidFill>
                  <a:schemeClr val="bg1"/>
                </a:solidFill>
                <a:latin typeface="Lucida Sans Unicode" pitchFamily="34" charset="0"/>
              </a:defRPr>
            </a:lvl3pPr>
            <a:lvl4pPr algn="l" rtl="0" eaLnBrk="1" fontAlgn="base" hangingPunct="1">
              <a:spcBef>
                <a:spcPct val="0"/>
              </a:spcBef>
              <a:spcAft>
                <a:spcPct val="0"/>
              </a:spcAft>
              <a:defRPr sz="3200">
                <a:solidFill>
                  <a:schemeClr val="bg1"/>
                </a:solidFill>
                <a:latin typeface="Lucida Sans Unicode" pitchFamily="34" charset="0"/>
              </a:defRPr>
            </a:lvl4pPr>
            <a:lvl5pPr algn="l" rtl="0" eaLnBrk="1" fontAlgn="base" hangingPunct="1">
              <a:spcBef>
                <a:spcPct val="0"/>
              </a:spcBef>
              <a:spcAft>
                <a:spcPct val="0"/>
              </a:spcAft>
              <a:defRPr sz="3200">
                <a:solidFill>
                  <a:schemeClr val="bg1"/>
                </a:solidFill>
                <a:latin typeface="Lucida Sans Unicode" pitchFamily="34" charset="0"/>
              </a:defRPr>
            </a:lvl5pPr>
            <a:lvl6pPr marL="457200" algn="l" rtl="0" eaLnBrk="1" fontAlgn="base" hangingPunct="1">
              <a:spcBef>
                <a:spcPct val="0"/>
              </a:spcBef>
              <a:spcAft>
                <a:spcPct val="0"/>
              </a:spcAft>
              <a:defRPr sz="3200">
                <a:solidFill>
                  <a:schemeClr val="bg1"/>
                </a:solidFill>
                <a:latin typeface="Lucida Sans Unicode" pitchFamily="34" charset="0"/>
              </a:defRPr>
            </a:lvl6pPr>
            <a:lvl7pPr marL="914400" algn="l" rtl="0" eaLnBrk="1" fontAlgn="base" hangingPunct="1">
              <a:spcBef>
                <a:spcPct val="0"/>
              </a:spcBef>
              <a:spcAft>
                <a:spcPct val="0"/>
              </a:spcAft>
              <a:defRPr sz="3200">
                <a:solidFill>
                  <a:schemeClr val="bg1"/>
                </a:solidFill>
                <a:latin typeface="Lucida Sans Unicode" pitchFamily="34" charset="0"/>
              </a:defRPr>
            </a:lvl7pPr>
            <a:lvl8pPr marL="1371600" algn="l" rtl="0" eaLnBrk="1" fontAlgn="base" hangingPunct="1">
              <a:spcBef>
                <a:spcPct val="0"/>
              </a:spcBef>
              <a:spcAft>
                <a:spcPct val="0"/>
              </a:spcAft>
              <a:defRPr sz="3200">
                <a:solidFill>
                  <a:schemeClr val="bg1"/>
                </a:solidFill>
                <a:latin typeface="Lucida Sans Unicode" pitchFamily="34" charset="0"/>
              </a:defRPr>
            </a:lvl8pPr>
            <a:lvl9pPr marL="1828800" algn="l" rtl="0" eaLnBrk="1" fontAlgn="base" hangingPunct="1">
              <a:spcBef>
                <a:spcPct val="0"/>
              </a:spcBef>
              <a:spcAft>
                <a:spcPct val="0"/>
              </a:spcAft>
              <a:defRPr sz="3200">
                <a:solidFill>
                  <a:schemeClr val="bg1"/>
                </a:solidFill>
                <a:latin typeface="Lucida Sans Unicode" pitchFamily="34" charset="0"/>
              </a:defRPr>
            </a:lvl9pPr>
          </a:lstStyle>
          <a:p>
            <a:pPr algn="ctr"/>
            <a:r>
              <a:rPr lang="en-US" sz="3600" dirty="0"/>
              <a:t>GEDRAG</a:t>
            </a:r>
            <a:endParaRPr lang="en-US" sz="3600" i="1" dirty="0"/>
          </a:p>
        </p:txBody>
      </p:sp>
      <p:sp>
        <p:nvSpPr>
          <p:cNvPr id="4" name="Tekstvak 3"/>
          <p:cNvSpPr txBox="1"/>
          <p:nvPr/>
        </p:nvSpPr>
        <p:spPr>
          <a:xfrm>
            <a:off x="5364088" y="1844824"/>
            <a:ext cx="3072526" cy="1569660"/>
          </a:xfrm>
          <a:prstGeom prst="rect">
            <a:avLst/>
          </a:prstGeom>
          <a:noFill/>
        </p:spPr>
        <p:txBody>
          <a:bodyPr wrap="none" rtlCol="0">
            <a:spAutoFit/>
          </a:bodyPr>
          <a:lstStyle/>
          <a:p>
            <a:r>
              <a:rPr lang="nl-NL" sz="2400" i="1" dirty="0"/>
              <a:t>BEWUST, GEPLAND</a:t>
            </a:r>
          </a:p>
          <a:p>
            <a:r>
              <a:rPr lang="nl-NL" sz="2400" dirty="0"/>
              <a:t>	</a:t>
            </a:r>
          </a:p>
          <a:p>
            <a:r>
              <a:rPr lang="nl-NL" sz="2400" dirty="0"/>
              <a:t>	   </a:t>
            </a:r>
            <a:r>
              <a:rPr lang="nl-NL" sz="4800" b="1" dirty="0"/>
              <a:t>5</a:t>
            </a:r>
            <a:r>
              <a:rPr lang="nl-NL" sz="2400" dirty="0"/>
              <a:t>%</a:t>
            </a:r>
          </a:p>
        </p:txBody>
      </p:sp>
      <p:sp>
        <p:nvSpPr>
          <p:cNvPr id="5" name="Tekstvak 4"/>
          <p:cNvSpPr txBox="1"/>
          <p:nvPr/>
        </p:nvSpPr>
        <p:spPr>
          <a:xfrm>
            <a:off x="4773793" y="4293096"/>
            <a:ext cx="4467589" cy="1569660"/>
          </a:xfrm>
          <a:prstGeom prst="rect">
            <a:avLst/>
          </a:prstGeom>
          <a:noFill/>
        </p:spPr>
        <p:txBody>
          <a:bodyPr wrap="none" rtlCol="0">
            <a:spAutoFit/>
          </a:bodyPr>
          <a:lstStyle/>
          <a:p>
            <a:r>
              <a:rPr lang="nl-NL" sz="2400" i="1" dirty="0"/>
              <a:t> ONBEWUST, AUTOMATISCH</a:t>
            </a:r>
          </a:p>
          <a:p>
            <a:r>
              <a:rPr lang="nl-NL" sz="2400" dirty="0"/>
              <a:t> </a:t>
            </a:r>
          </a:p>
          <a:p>
            <a:r>
              <a:rPr lang="nl-NL" sz="2400" dirty="0"/>
              <a:t>	        </a:t>
            </a:r>
            <a:r>
              <a:rPr lang="nl-NL" sz="4800" b="1" dirty="0"/>
              <a:t>95</a:t>
            </a:r>
            <a:r>
              <a:rPr lang="nl-NL" sz="2400" dirty="0"/>
              <a:t>%</a:t>
            </a:r>
          </a:p>
        </p:txBody>
      </p:sp>
      <p:pic>
        <p:nvPicPr>
          <p:cNvPr id="6" name="Afbeelding 5"/>
          <p:cNvPicPr>
            <a:picLocks noChangeAspect="1"/>
          </p:cNvPicPr>
          <p:nvPr/>
        </p:nvPicPr>
        <p:blipFill>
          <a:blip r:embed="rId3"/>
          <a:stretch>
            <a:fillRect/>
          </a:stretch>
        </p:blipFill>
        <p:spPr>
          <a:xfrm>
            <a:off x="1137121" y="2060848"/>
            <a:ext cx="2981325" cy="3629025"/>
          </a:xfrm>
          <a:prstGeom prst="rect">
            <a:avLst/>
          </a:prstGeom>
        </p:spPr>
      </p:pic>
      <p:sp>
        <p:nvSpPr>
          <p:cNvPr id="7" name="Rechthoek 6"/>
          <p:cNvSpPr/>
          <p:nvPr/>
        </p:nvSpPr>
        <p:spPr>
          <a:xfrm>
            <a:off x="719534" y="5942771"/>
            <a:ext cx="5220618" cy="646331"/>
          </a:xfrm>
          <a:prstGeom prst="rect">
            <a:avLst/>
          </a:prstGeom>
        </p:spPr>
        <p:txBody>
          <a:bodyPr wrap="square">
            <a:spAutoFit/>
          </a:bodyPr>
          <a:lstStyle/>
          <a:p>
            <a:r>
              <a:rPr lang="nl-NL" dirty="0"/>
              <a:t>http://www.npal.nl/model/ijsbergmodel-van-mcclelland/</a:t>
            </a:r>
          </a:p>
        </p:txBody>
      </p:sp>
    </p:spTree>
    <p:extLst>
      <p:ext uri="{BB962C8B-B14F-4D97-AF65-F5344CB8AC3E}">
        <p14:creationId xmlns:p14="http://schemas.microsoft.com/office/powerpoint/2010/main" val="122875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07504" y="1772816"/>
            <a:ext cx="8784976" cy="3970318"/>
          </a:xfrm>
          <a:prstGeom prst="rect">
            <a:avLst/>
          </a:prstGeom>
          <a:noFill/>
        </p:spPr>
        <p:txBody>
          <a:bodyPr wrap="square" rtlCol="0">
            <a:spAutoFit/>
          </a:bodyPr>
          <a:lstStyle/>
          <a:p>
            <a:pPr algn="just"/>
            <a:r>
              <a:rPr lang="nl-NL" sz="2800" dirty="0"/>
              <a:t>Het gedrag en de leefstijl van mensen worden slechts ten dele bepaald door kennis en informatie. Vanuit de psychologie is bekend dat motieven als </a:t>
            </a:r>
            <a:r>
              <a:rPr lang="nl-NL" sz="2800" u="sng" dirty="0"/>
              <a:t>geld</a:t>
            </a:r>
            <a:r>
              <a:rPr lang="nl-NL" sz="2800" dirty="0"/>
              <a:t>, </a:t>
            </a:r>
            <a:r>
              <a:rPr lang="nl-NL" sz="2800" u="sng" dirty="0"/>
              <a:t>genot</a:t>
            </a:r>
            <a:r>
              <a:rPr lang="nl-NL" sz="2800" dirty="0"/>
              <a:t>, </a:t>
            </a:r>
            <a:r>
              <a:rPr lang="nl-NL" sz="2800" u="sng" dirty="0"/>
              <a:t>gemak</a:t>
            </a:r>
            <a:r>
              <a:rPr lang="nl-NL" sz="2800" dirty="0"/>
              <a:t> en </a:t>
            </a:r>
            <a:r>
              <a:rPr lang="nl-NL" sz="2800" u="sng" dirty="0"/>
              <a:t>gewoonten</a:t>
            </a:r>
            <a:r>
              <a:rPr lang="nl-NL" sz="2800" dirty="0"/>
              <a:t> sterke drijfveren zijn.</a:t>
            </a:r>
          </a:p>
          <a:p>
            <a:pPr algn="just"/>
            <a:r>
              <a:rPr lang="nl-NL" sz="2800" dirty="0"/>
              <a:t> </a:t>
            </a:r>
          </a:p>
          <a:p>
            <a:pPr algn="just"/>
            <a:r>
              <a:rPr lang="nl-NL" sz="2800" dirty="0"/>
              <a:t>Voor mensen zal de keuze voor </a:t>
            </a:r>
            <a:r>
              <a:rPr lang="nl-NL" sz="2800" u="sng" dirty="0"/>
              <a:t>gezond gedrag</a:t>
            </a:r>
            <a:r>
              <a:rPr lang="nl-NL" sz="2800" dirty="0"/>
              <a:t> vooral </a:t>
            </a:r>
            <a:r>
              <a:rPr lang="nl-NL" sz="2800" u="sng" dirty="0"/>
              <a:t>gemakkelijker </a:t>
            </a:r>
            <a:r>
              <a:rPr lang="nl-NL" sz="2800" dirty="0"/>
              <a:t>moeten worden </a:t>
            </a:r>
            <a:r>
              <a:rPr lang="nl-NL" sz="2800" u="sng" dirty="0"/>
              <a:t>gemaakt</a:t>
            </a:r>
            <a:r>
              <a:rPr lang="nl-NL" sz="2800" dirty="0"/>
              <a:t>. Dit kan door </a:t>
            </a:r>
            <a:r>
              <a:rPr lang="nl-NL" sz="2800" b="1" dirty="0"/>
              <a:t>voorlichting</a:t>
            </a:r>
            <a:r>
              <a:rPr lang="nl-NL" sz="2800" dirty="0"/>
              <a:t>, </a:t>
            </a:r>
            <a:r>
              <a:rPr lang="nl-NL" sz="2800" b="1" dirty="0"/>
              <a:t>productinformatie</a:t>
            </a:r>
            <a:r>
              <a:rPr lang="nl-NL" sz="2800" dirty="0"/>
              <a:t> en </a:t>
            </a:r>
            <a:r>
              <a:rPr lang="nl-NL" sz="2800" b="1" dirty="0"/>
              <a:t>aanpassing van het aanbod</a:t>
            </a:r>
            <a:r>
              <a:rPr lang="nl-NL" sz="2800" dirty="0"/>
              <a:t>.</a:t>
            </a:r>
          </a:p>
        </p:txBody>
      </p:sp>
      <p:sp>
        <p:nvSpPr>
          <p:cNvPr id="3" name="Title 1"/>
          <p:cNvSpPr txBox="1">
            <a:spLocks/>
          </p:cNvSpPr>
          <p:nvPr/>
        </p:nvSpPr>
        <p:spPr>
          <a:xfrm>
            <a:off x="2699792" y="404664"/>
            <a:ext cx="5112568" cy="1080120"/>
          </a:xfrm>
          <a:prstGeom prst="rect">
            <a:avLst/>
          </a:prstGeom>
        </p:spPr>
        <p:txBody>
          <a:bodyPr/>
          <a:lstStyle>
            <a:lvl1pPr algn="l" rtl="0" eaLnBrk="1" fontAlgn="base" hangingPunct="1">
              <a:spcBef>
                <a:spcPct val="0"/>
              </a:spcBef>
              <a:spcAft>
                <a:spcPct val="0"/>
              </a:spcAft>
              <a:defRPr sz="3200" kern="1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Lucida Sans Unicode" pitchFamily="34" charset="0"/>
              </a:defRPr>
            </a:lvl2pPr>
            <a:lvl3pPr algn="l" rtl="0" eaLnBrk="1" fontAlgn="base" hangingPunct="1">
              <a:spcBef>
                <a:spcPct val="0"/>
              </a:spcBef>
              <a:spcAft>
                <a:spcPct val="0"/>
              </a:spcAft>
              <a:defRPr sz="3200">
                <a:solidFill>
                  <a:schemeClr val="bg1"/>
                </a:solidFill>
                <a:latin typeface="Lucida Sans Unicode" pitchFamily="34" charset="0"/>
              </a:defRPr>
            </a:lvl3pPr>
            <a:lvl4pPr algn="l" rtl="0" eaLnBrk="1" fontAlgn="base" hangingPunct="1">
              <a:spcBef>
                <a:spcPct val="0"/>
              </a:spcBef>
              <a:spcAft>
                <a:spcPct val="0"/>
              </a:spcAft>
              <a:defRPr sz="3200">
                <a:solidFill>
                  <a:schemeClr val="bg1"/>
                </a:solidFill>
                <a:latin typeface="Lucida Sans Unicode" pitchFamily="34" charset="0"/>
              </a:defRPr>
            </a:lvl4pPr>
            <a:lvl5pPr algn="l" rtl="0" eaLnBrk="1" fontAlgn="base" hangingPunct="1">
              <a:spcBef>
                <a:spcPct val="0"/>
              </a:spcBef>
              <a:spcAft>
                <a:spcPct val="0"/>
              </a:spcAft>
              <a:defRPr sz="3200">
                <a:solidFill>
                  <a:schemeClr val="bg1"/>
                </a:solidFill>
                <a:latin typeface="Lucida Sans Unicode" pitchFamily="34" charset="0"/>
              </a:defRPr>
            </a:lvl5pPr>
            <a:lvl6pPr marL="457200" algn="l" rtl="0" eaLnBrk="1" fontAlgn="base" hangingPunct="1">
              <a:spcBef>
                <a:spcPct val="0"/>
              </a:spcBef>
              <a:spcAft>
                <a:spcPct val="0"/>
              </a:spcAft>
              <a:defRPr sz="3200">
                <a:solidFill>
                  <a:schemeClr val="bg1"/>
                </a:solidFill>
                <a:latin typeface="Lucida Sans Unicode" pitchFamily="34" charset="0"/>
              </a:defRPr>
            </a:lvl6pPr>
            <a:lvl7pPr marL="914400" algn="l" rtl="0" eaLnBrk="1" fontAlgn="base" hangingPunct="1">
              <a:spcBef>
                <a:spcPct val="0"/>
              </a:spcBef>
              <a:spcAft>
                <a:spcPct val="0"/>
              </a:spcAft>
              <a:defRPr sz="3200">
                <a:solidFill>
                  <a:schemeClr val="bg1"/>
                </a:solidFill>
                <a:latin typeface="Lucida Sans Unicode" pitchFamily="34" charset="0"/>
              </a:defRPr>
            </a:lvl7pPr>
            <a:lvl8pPr marL="1371600" algn="l" rtl="0" eaLnBrk="1" fontAlgn="base" hangingPunct="1">
              <a:spcBef>
                <a:spcPct val="0"/>
              </a:spcBef>
              <a:spcAft>
                <a:spcPct val="0"/>
              </a:spcAft>
              <a:defRPr sz="3200">
                <a:solidFill>
                  <a:schemeClr val="bg1"/>
                </a:solidFill>
                <a:latin typeface="Lucida Sans Unicode" pitchFamily="34" charset="0"/>
              </a:defRPr>
            </a:lvl8pPr>
            <a:lvl9pPr marL="1828800" algn="l" rtl="0" eaLnBrk="1" fontAlgn="base" hangingPunct="1">
              <a:spcBef>
                <a:spcPct val="0"/>
              </a:spcBef>
              <a:spcAft>
                <a:spcPct val="0"/>
              </a:spcAft>
              <a:defRPr sz="3200">
                <a:solidFill>
                  <a:schemeClr val="bg1"/>
                </a:solidFill>
                <a:latin typeface="Lucida Sans Unicode" pitchFamily="34" charset="0"/>
              </a:defRPr>
            </a:lvl9pPr>
          </a:lstStyle>
          <a:p>
            <a:pPr algn="ctr"/>
            <a:r>
              <a:rPr lang="en-US" dirty="0"/>
              <a:t>DUS</a:t>
            </a:r>
            <a:r>
              <a:rPr lang="is-IS" dirty="0"/>
              <a:t>…</a:t>
            </a:r>
            <a:endParaRPr lang="en-US" sz="2000" i="1" dirty="0"/>
          </a:p>
        </p:txBody>
      </p:sp>
      <p:sp>
        <p:nvSpPr>
          <p:cNvPr id="4" name="Rechthoek 3"/>
          <p:cNvSpPr/>
          <p:nvPr/>
        </p:nvSpPr>
        <p:spPr>
          <a:xfrm>
            <a:off x="5940152" y="6381328"/>
            <a:ext cx="2869032" cy="307777"/>
          </a:xfrm>
          <a:prstGeom prst="rect">
            <a:avLst/>
          </a:prstGeom>
        </p:spPr>
        <p:txBody>
          <a:bodyPr wrap="none">
            <a:spAutoFit/>
          </a:bodyPr>
          <a:lstStyle/>
          <a:p>
            <a:r>
              <a:rPr lang="nl-NL" sz="1400" dirty="0"/>
              <a:t>[Bron: Nota Overgewicht 2009]</a:t>
            </a:r>
          </a:p>
        </p:txBody>
      </p:sp>
    </p:spTree>
    <p:extLst>
      <p:ext uri="{BB962C8B-B14F-4D97-AF65-F5344CB8AC3E}">
        <p14:creationId xmlns:p14="http://schemas.microsoft.com/office/powerpoint/2010/main" val="33899754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43808" y="629980"/>
            <a:ext cx="5904656" cy="646331"/>
          </a:xfrm>
          <a:prstGeom prst="rect">
            <a:avLst/>
          </a:prstGeom>
          <a:noFill/>
        </p:spPr>
        <p:txBody>
          <a:bodyPr wrap="square" rtlCol="0">
            <a:spAutoFit/>
          </a:bodyPr>
          <a:lstStyle/>
          <a:p>
            <a:r>
              <a:rPr lang="nl-NL" sz="3600" dirty="0">
                <a:solidFill>
                  <a:schemeClr val="bg1"/>
                </a:solidFill>
              </a:rPr>
              <a:t>Vragen?</a:t>
            </a:r>
            <a:endParaRPr lang="en-US" sz="3600" dirty="0">
              <a:solidFill>
                <a:schemeClr val="bg1"/>
              </a:solidFill>
            </a:endParaRPr>
          </a:p>
        </p:txBody>
      </p:sp>
    </p:spTree>
    <p:extLst>
      <p:ext uri="{BB962C8B-B14F-4D97-AF65-F5344CB8AC3E}">
        <p14:creationId xmlns:p14="http://schemas.microsoft.com/office/powerpoint/2010/main" val="1691618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03646" y="404664"/>
            <a:ext cx="6048672" cy="646331"/>
          </a:xfrm>
          <a:prstGeom prst="rect">
            <a:avLst/>
          </a:prstGeom>
          <a:noFill/>
        </p:spPr>
        <p:txBody>
          <a:bodyPr wrap="square" rtlCol="0">
            <a:spAutoFit/>
          </a:bodyPr>
          <a:lstStyle/>
          <a:p>
            <a:r>
              <a:rPr lang="nl-NL" sz="3600" dirty="0">
                <a:solidFill>
                  <a:schemeClr val="bg1"/>
                </a:solidFill>
              </a:rPr>
              <a:t>Literatuur</a:t>
            </a:r>
            <a:endParaRPr lang="en-US" sz="3600" dirty="0">
              <a:solidFill>
                <a:schemeClr val="bg1"/>
              </a:solidFill>
            </a:endParaRPr>
          </a:p>
        </p:txBody>
      </p:sp>
      <p:sp>
        <p:nvSpPr>
          <p:cNvPr id="3" name="TextBox 2"/>
          <p:cNvSpPr txBox="1"/>
          <p:nvPr/>
        </p:nvSpPr>
        <p:spPr>
          <a:xfrm>
            <a:off x="251520" y="908721"/>
            <a:ext cx="8424936" cy="4985980"/>
          </a:xfrm>
          <a:prstGeom prst="rect">
            <a:avLst/>
          </a:prstGeom>
          <a:noFill/>
        </p:spPr>
        <p:txBody>
          <a:bodyPr wrap="square" rtlCol="0">
            <a:spAutoFit/>
          </a:bodyPr>
          <a:lstStyle/>
          <a:p>
            <a:pPr marL="457200" indent="-457200">
              <a:buFont typeface="Arial" panose="020B0604020202020204" pitchFamily="34" charset="0"/>
              <a:buChar char="•"/>
            </a:pPr>
            <a:r>
              <a:rPr lang="nl-NL" sz="2000" dirty="0" err="1"/>
              <a:t>Buettner</a:t>
            </a:r>
            <a:r>
              <a:rPr lang="nl-NL" sz="2000" dirty="0"/>
              <a:t>, D. (2015). </a:t>
            </a:r>
            <a:r>
              <a:rPr lang="nl-NL" sz="2000" i="1" dirty="0"/>
              <a:t>The blue zones solution: </a:t>
            </a:r>
            <a:r>
              <a:rPr lang="nl-NL" sz="2000" i="1" dirty="0" err="1"/>
              <a:t>eating</a:t>
            </a:r>
            <a:r>
              <a:rPr lang="nl-NL" sz="2000" i="1" dirty="0"/>
              <a:t> </a:t>
            </a:r>
            <a:r>
              <a:rPr lang="nl-NL" sz="2000" i="1" dirty="0" err="1"/>
              <a:t>and</a:t>
            </a:r>
            <a:r>
              <a:rPr lang="nl-NL" sz="2000" i="1" dirty="0"/>
              <a:t> living like </a:t>
            </a:r>
            <a:r>
              <a:rPr lang="nl-NL" sz="2000" i="1" dirty="0" err="1"/>
              <a:t>the</a:t>
            </a:r>
            <a:r>
              <a:rPr lang="nl-NL" sz="2000" i="1" dirty="0"/>
              <a:t> </a:t>
            </a:r>
            <a:r>
              <a:rPr lang="nl-NL" sz="2000" i="1" dirty="0" err="1"/>
              <a:t>world’s</a:t>
            </a:r>
            <a:r>
              <a:rPr lang="nl-NL" sz="2000" i="1" dirty="0"/>
              <a:t> </a:t>
            </a:r>
            <a:r>
              <a:rPr lang="nl-NL" sz="2000" i="1" dirty="0" err="1"/>
              <a:t>healthiest</a:t>
            </a:r>
            <a:r>
              <a:rPr lang="nl-NL" sz="2000" i="1" dirty="0"/>
              <a:t> </a:t>
            </a:r>
            <a:r>
              <a:rPr lang="nl-NL" sz="2000" i="1" dirty="0" err="1"/>
              <a:t>people</a:t>
            </a:r>
            <a:r>
              <a:rPr lang="nl-NL" sz="2000" i="1" dirty="0"/>
              <a:t>. </a:t>
            </a:r>
            <a:r>
              <a:rPr lang="nl-NL" sz="2000" dirty="0"/>
              <a:t>Washington D.C.: National </a:t>
            </a:r>
            <a:r>
              <a:rPr lang="nl-NL" sz="2000" dirty="0" err="1" smtClean="0"/>
              <a:t>Geograpic</a:t>
            </a:r>
            <a:endParaRPr lang="nl-NL" sz="2000" dirty="0"/>
          </a:p>
          <a:p>
            <a:pPr marL="457200" indent="-457200">
              <a:buFont typeface="Arial" panose="020B0604020202020204" pitchFamily="34" charset="0"/>
              <a:buChar char="•"/>
            </a:pPr>
            <a:r>
              <a:rPr lang="nl-NL" sz="2000" dirty="0" err="1" smtClean="0"/>
              <a:t>Eriksson</a:t>
            </a:r>
            <a:r>
              <a:rPr lang="nl-NL" sz="2000" dirty="0" smtClean="0"/>
              <a:t>, M.(2016). </a:t>
            </a:r>
            <a:r>
              <a:rPr lang="en-US" sz="2000" i="1" dirty="0" smtClean="0"/>
              <a:t>The Sense of Coherence in the </a:t>
            </a:r>
            <a:r>
              <a:rPr lang="en-US" sz="2000" i="1" dirty="0" err="1" smtClean="0"/>
              <a:t>Salutogenic</a:t>
            </a:r>
            <a:r>
              <a:rPr lang="en-US" sz="2000" i="1" dirty="0" smtClean="0"/>
              <a:t> </a:t>
            </a:r>
            <a:r>
              <a:rPr lang="nl-NL" sz="2000" i="1" dirty="0" smtClean="0"/>
              <a:t>Model of Health. </a:t>
            </a:r>
          </a:p>
          <a:p>
            <a:pPr marL="457200" indent="-457200">
              <a:buFont typeface="Arial" panose="020B0604020202020204" pitchFamily="34" charset="0"/>
              <a:buChar char="•"/>
            </a:pPr>
            <a:r>
              <a:rPr lang="nl-NL" sz="2000" dirty="0" smtClean="0"/>
              <a:t>Huber</a:t>
            </a:r>
            <a:r>
              <a:rPr lang="nl-NL" sz="2000" dirty="0"/>
              <a:t>, M., Vliet van, M., </a:t>
            </a:r>
            <a:r>
              <a:rPr lang="nl-NL" sz="2000" dirty="0" err="1"/>
              <a:t>Giezenberg</a:t>
            </a:r>
            <a:r>
              <a:rPr lang="nl-NL" sz="2000" dirty="0"/>
              <a:t>, M., Winkens, B., Heerkens, Y., </a:t>
            </a:r>
            <a:r>
              <a:rPr lang="nl-NL" sz="2000" dirty="0" err="1"/>
              <a:t>Dagnelie</a:t>
            </a:r>
            <a:r>
              <a:rPr lang="nl-NL" sz="2000" dirty="0"/>
              <a:t>, P.C., </a:t>
            </a:r>
            <a:r>
              <a:rPr lang="nl-NL" sz="2000" dirty="0" err="1"/>
              <a:t>Knottnerus</a:t>
            </a:r>
            <a:r>
              <a:rPr lang="nl-NL" sz="2000" dirty="0"/>
              <a:t>, J.A. (2015). </a:t>
            </a:r>
            <a:r>
              <a:rPr lang="nl-NL" sz="2000" i="1" dirty="0" err="1"/>
              <a:t>Towards</a:t>
            </a:r>
            <a:r>
              <a:rPr lang="nl-NL" sz="2000" i="1" dirty="0"/>
              <a:t> a ‘</a:t>
            </a:r>
            <a:r>
              <a:rPr lang="nl-NL" sz="2000" i="1" dirty="0" err="1"/>
              <a:t>patient-centred</a:t>
            </a:r>
            <a:r>
              <a:rPr lang="nl-NL" sz="2000" i="1" dirty="0"/>
              <a:t>’ </a:t>
            </a:r>
            <a:r>
              <a:rPr lang="nl-NL" sz="2000" i="1" dirty="0" err="1"/>
              <a:t>operationalisation</a:t>
            </a:r>
            <a:r>
              <a:rPr lang="nl-NL" sz="2000" i="1" dirty="0"/>
              <a:t> of </a:t>
            </a:r>
            <a:r>
              <a:rPr lang="nl-NL" sz="2000" i="1" dirty="0" err="1"/>
              <a:t>the</a:t>
            </a:r>
            <a:r>
              <a:rPr lang="nl-NL" sz="2000" i="1" dirty="0"/>
              <a:t> new </a:t>
            </a:r>
            <a:r>
              <a:rPr lang="nl-NL" sz="2000" i="1" dirty="0" err="1"/>
              <a:t>dynamic</a:t>
            </a:r>
            <a:r>
              <a:rPr lang="nl-NL" sz="2000" i="1" dirty="0"/>
              <a:t> concept of health: a mixed </a:t>
            </a:r>
            <a:r>
              <a:rPr lang="nl-NL" sz="2000" i="1" dirty="0" err="1"/>
              <a:t>methods</a:t>
            </a:r>
            <a:r>
              <a:rPr lang="nl-NL" sz="2000" i="1" dirty="0"/>
              <a:t> </a:t>
            </a:r>
            <a:r>
              <a:rPr lang="nl-NL" sz="2000" i="1" dirty="0" err="1"/>
              <a:t>study</a:t>
            </a:r>
            <a:r>
              <a:rPr lang="nl-NL" sz="2000" i="1" dirty="0"/>
              <a:t>.</a:t>
            </a:r>
            <a:r>
              <a:rPr lang="nl-NL" sz="2000" dirty="0"/>
              <a:t> BMJ open 2016. 5:e010091. </a:t>
            </a:r>
            <a:r>
              <a:rPr lang="nl-NL" sz="2000" dirty="0" smtClean="0"/>
              <a:t>doi:10.1136/bmjopen-2015-010091</a:t>
            </a:r>
            <a:endParaRPr lang="nl-NL" sz="2000" dirty="0"/>
          </a:p>
          <a:p>
            <a:pPr marL="457200" indent="-457200">
              <a:buFont typeface="Arial" panose="020B0604020202020204" pitchFamily="34" charset="0"/>
              <a:buChar char="•"/>
            </a:pPr>
            <a:r>
              <a:rPr lang="nl-NL" sz="2000" dirty="0" err="1" smtClean="0"/>
              <a:t>Lindström</a:t>
            </a:r>
            <a:r>
              <a:rPr lang="nl-NL" sz="2000" dirty="0" smtClean="0"/>
              <a:t>, B. (2010). </a:t>
            </a:r>
            <a:r>
              <a:rPr lang="nl-NL" sz="2000" i="1" dirty="0" err="1" smtClean="0"/>
              <a:t>Salutogenesis</a:t>
            </a:r>
            <a:r>
              <a:rPr lang="nl-NL" sz="2000" i="1" dirty="0" smtClean="0"/>
              <a:t> </a:t>
            </a:r>
            <a:r>
              <a:rPr lang="nl-NL" sz="2000" i="1" dirty="0" smtClean="0">
                <a:hlinkClick r:id="rId3"/>
              </a:rPr>
              <a:t>–</a:t>
            </a:r>
            <a:r>
              <a:rPr lang="nl-NL" sz="2000" i="1" dirty="0" smtClean="0"/>
              <a:t> </a:t>
            </a:r>
            <a:r>
              <a:rPr lang="nl-NL" sz="2000" i="1" dirty="0" err="1" smtClean="0"/>
              <a:t>an</a:t>
            </a:r>
            <a:r>
              <a:rPr lang="nl-NL" sz="2000" i="1" dirty="0" smtClean="0"/>
              <a:t> </a:t>
            </a:r>
            <a:r>
              <a:rPr lang="nl-NL" sz="2000" i="1" dirty="0" err="1" smtClean="0"/>
              <a:t>introduction</a:t>
            </a:r>
            <a:r>
              <a:rPr lang="nl-NL" sz="2000" i="1" dirty="0" smtClean="0"/>
              <a:t>. </a:t>
            </a:r>
            <a:r>
              <a:rPr lang="nl-NL" sz="2000" dirty="0" smtClean="0"/>
              <a:t>Health Promotion </a:t>
            </a:r>
            <a:r>
              <a:rPr lang="nl-NL" sz="2000" dirty="0" err="1" smtClean="0"/>
              <a:t>Nordic</a:t>
            </a:r>
            <a:r>
              <a:rPr lang="nl-NL" sz="2000" dirty="0" smtClean="0"/>
              <a:t> School of Public Health.</a:t>
            </a:r>
          </a:p>
          <a:p>
            <a:pPr marL="457200" indent="-457200">
              <a:buFont typeface="Arial" panose="020B0604020202020204" pitchFamily="34" charset="0"/>
              <a:buChar char="•"/>
            </a:pPr>
            <a:r>
              <a:rPr lang="nl-NL" sz="2000" dirty="0" err="1" smtClean="0"/>
              <a:t>Mackenbach</a:t>
            </a:r>
            <a:r>
              <a:rPr lang="nl-NL" sz="2000" dirty="0"/>
              <a:t>, J. (2009). ‘</a:t>
            </a:r>
            <a:r>
              <a:rPr lang="nl-NL" sz="2000" i="1" dirty="0"/>
              <a:t>Er is nog zoveel gezondheidswinst te behalen, maar we moeten er wel wat voor willen doen;. </a:t>
            </a:r>
            <a:r>
              <a:rPr lang="nl-NL" sz="2000" dirty="0"/>
              <a:t>Volkskrant. </a:t>
            </a:r>
            <a:endParaRPr lang="nl-NL" sz="2000" dirty="0" smtClean="0"/>
          </a:p>
          <a:p>
            <a:pPr marL="457200" indent="-457200">
              <a:buFont typeface="Arial" panose="020B0604020202020204" pitchFamily="34" charset="0"/>
              <a:buChar char="•"/>
            </a:pPr>
            <a:r>
              <a:rPr lang="nl-NL" sz="2000" dirty="0" smtClean="0"/>
              <a:t>Queensland Curriculum &amp; Assessment </a:t>
            </a:r>
            <a:r>
              <a:rPr lang="nl-NL" sz="2000" dirty="0" err="1" smtClean="0"/>
              <a:t>Authority</a:t>
            </a:r>
            <a:r>
              <a:rPr lang="nl-NL" sz="2000" dirty="0" smtClean="0"/>
              <a:t> (2018). </a:t>
            </a:r>
            <a:r>
              <a:rPr lang="nl-NL" sz="2000" i="1" dirty="0" smtClean="0"/>
              <a:t>Health 2019 v1.2. Health </a:t>
            </a:r>
            <a:r>
              <a:rPr lang="nl-NL" sz="2000" i="1" dirty="0" err="1" smtClean="0"/>
              <a:t>inquiry</a:t>
            </a:r>
            <a:r>
              <a:rPr lang="nl-NL" sz="2000" i="1" dirty="0" smtClean="0"/>
              <a:t> model resource. </a:t>
            </a:r>
            <a:r>
              <a:rPr lang="nl-NL" sz="2000" dirty="0" smtClean="0"/>
              <a:t>The state of Queensland.</a:t>
            </a:r>
          </a:p>
          <a:p>
            <a:pPr marL="457200" indent="-457200">
              <a:buFont typeface="Arial" panose="020B0604020202020204" pitchFamily="34" charset="0"/>
              <a:buChar char="•"/>
            </a:pPr>
            <a:endParaRPr lang="nl-NL" sz="2000" dirty="0"/>
          </a:p>
          <a:p>
            <a:endParaRPr lang="en-US" dirty="0"/>
          </a:p>
        </p:txBody>
      </p:sp>
    </p:spTree>
    <p:extLst>
      <p:ext uri="{BB962C8B-B14F-4D97-AF65-F5344CB8AC3E}">
        <p14:creationId xmlns:p14="http://schemas.microsoft.com/office/powerpoint/2010/main" val="3408758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a1">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1" id="{74E6294B-275C-4DF4-BE15-DFBB25E00E84}" vid="{52A982D2-3367-48D6-B484-3565B98F8572}"/>
    </a:ext>
  </a:extLst>
</a:theme>
</file>

<file path=ppt/theme/theme2.xml><?xml version="1.0" encoding="utf-8"?>
<a:theme xmlns:a="http://schemas.openxmlformats.org/drawingml/2006/main" name="Kleur.Saxion_Template_INT_16-9">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leur.Saxion_Template_INT_16-9" id="{7DDF2CE3-B951-4B10-B08C-78486A2C45F0}" vid="{9AB55468-4C78-4419-AA46-EDBDEB64950E}"/>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Thema1</Template>
  <TotalTime>0</TotalTime>
  <Words>4451</Words>
  <Application>Microsoft Office PowerPoint</Application>
  <PresentationFormat>Diavoorstelling (4:3)</PresentationFormat>
  <Paragraphs>440</Paragraphs>
  <Slides>54</Slides>
  <Notes>53</Notes>
  <HiddenSlides>0</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54</vt:i4>
      </vt:variant>
    </vt:vector>
  </HeadingPairs>
  <TitlesOfParts>
    <vt:vector size="66" baseType="lpstr">
      <vt:lpstr>Arial</vt:lpstr>
      <vt:lpstr>Bitter</vt:lpstr>
      <vt:lpstr>Calibri</vt:lpstr>
      <vt:lpstr>Calibri Light</vt:lpstr>
      <vt:lpstr>Guardian Egyptian Web</vt:lpstr>
      <vt:lpstr>inherit</vt:lpstr>
      <vt:lpstr>Lucida Grande</vt:lpstr>
      <vt:lpstr>PublicoHeadline</vt:lpstr>
      <vt:lpstr>Verdana</vt:lpstr>
      <vt:lpstr>Wingdings</vt:lpstr>
      <vt:lpstr>Thema1</vt:lpstr>
      <vt:lpstr>Kleur.Saxion_Template_INT_16-9</vt:lpstr>
      <vt:lpstr>POSITIEVE GEZONDHEID</vt:lpstr>
      <vt:lpstr>Intervention  Mapping   Opdracht   </vt:lpstr>
      <vt:lpstr>Lesdagen en onderwerpen</vt:lpstr>
      <vt:lpstr>Artikel Gelderlander, donderdag 12 januari 2017</vt:lpstr>
      <vt:lpstr>PowerPoint-presentatie</vt:lpstr>
      <vt:lpstr>PowerPoint-presentatie</vt:lpstr>
      <vt:lpstr>BLUE ZONES</vt:lpstr>
      <vt:lpstr>PowerPoint-presentatie</vt:lpstr>
      <vt:lpstr>BLUE ZONES</vt:lpstr>
      <vt:lpstr>PowerPoint-presentatie</vt:lpstr>
      <vt:lpstr>9 LEEFREGELS</vt:lpstr>
      <vt:lpstr>   'Alcohol is helemaal niet gezond'  Een glaasje bij het eten of een borreltje voor het slapengaan; veel mensen denken maar al te graag dat matig alcoholgebruik gezond is. Er is ook veel wetenschappelijk onderzoek dat die gedachte onderschrijft. Maar die bewijzen rammelen, schrijven Canadese onderzoekers. Alleen mensen die eens in de veertien dagen een drankje nemen, zijn beter af. Maar het is onwaarschijnlijk dat dat aan de alcohol te danken is.  Joep Engels22 maart 2016, 8:12</vt:lpstr>
      <vt:lpstr>DE PRAKTIJK?</vt:lpstr>
      <vt:lpstr>PowerPoint-presentatie</vt:lpstr>
      <vt:lpstr>Gezondheidszorg ? Ziektezorg !</vt:lpstr>
      <vt:lpstr>Professor Johan Mackenbach</vt:lpstr>
      <vt:lpstr>STELLING</vt:lpstr>
      <vt:lpstr>PowerPoint-presentatie</vt:lpstr>
      <vt:lpstr>GEMIDDELDE ZORGKOSTEN</vt:lpstr>
      <vt:lpstr>Zorgkosten naar type zorg </vt:lpstr>
      <vt:lpstr>GEZONDHEIDSZORG?</vt:lpstr>
      <vt:lpstr>DUURZAME GEZONDHEID</vt:lpstr>
      <vt:lpstr>Salutogenese vs. Pathogenese </vt:lpstr>
      <vt:lpstr>PowerPoint-presentatie</vt:lpstr>
      <vt:lpstr>PowerPoint-presentatie</vt:lpstr>
      <vt:lpstr>The River of Health</vt:lpstr>
      <vt:lpstr>The River of Life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Saxion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 Bieleman</dc:creator>
  <cp:lastModifiedBy>Saxion</cp:lastModifiedBy>
  <cp:revision>171</cp:revision>
  <cp:lastPrinted>2019-09-12T12:35:34Z</cp:lastPrinted>
  <dcterms:created xsi:type="dcterms:W3CDTF">2013-11-11T08:19:59Z</dcterms:created>
  <dcterms:modified xsi:type="dcterms:W3CDTF">2020-04-22T10:28:30Z</dcterms:modified>
</cp:coreProperties>
</file>