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0"/>
  </p:notesMasterIdLst>
  <p:sldIdLst>
    <p:sldId id="259" r:id="rId5"/>
    <p:sldId id="262" r:id="rId6"/>
    <p:sldId id="263" r:id="rId7"/>
    <p:sldId id="264" r:id="rId8"/>
    <p:sldId id="266" r:id="rId9"/>
  </p:sldIdLst>
  <p:sldSz cx="9144000" cy="9361488"/>
  <p:notesSz cx="6794500" cy="99314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294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meon ." initials="S." lastIdx="2" clrIdx="0">
    <p:extLst>
      <p:ext uri="{19B8F6BF-5375-455C-9EA6-DF929625EA0E}">
        <p15:presenceInfo xmlns:p15="http://schemas.microsoft.com/office/powerpoint/2012/main" userId="b36d9a73ab2a6cc9" providerId="Windows Live"/>
      </p:ext>
    </p:extLst>
  </p:cmAuthor>
  <p:cmAuthor id="2" name="Havinga, Job" initials="HJ" lastIdx="1" clrIdx="1">
    <p:extLst>
      <p:ext uri="{19B8F6BF-5375-455C-9EA6-DF929625EA0E}">
        <p15:presenceInfo xmlns:p15="http://schemas.microsoft.com/office/powerpoint/2012/main" userId="S-1-5-21-4145237295-3251106824-961869886-46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2BA"/>
    <a:srgbClr val="B2B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116" y="60"/>
      </p:cViewPr>
      <p:guideLst>
        <p:guide orient="horz" pos="2160"/>
        <p:guide pos="2880"/>
        <p:guide orient="horz" pos="29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12AE3411-88F9-4C68-A63B-24A363239665}" type="datetimeFigureOut">
              <a:rPr lang="nl-NL" smtClean="0"/>
              <a:t>24-1-2019</a:t>
            </a:fld>
            <a:endParaRPr lang="nl-NL"/>
          </a:p>
        </p:txBody>
      </p:sp>
      <p:sp>
        <p:nvSpPr>
          <p:cNvPr id="4" name="Tijdelijke aanduiding voor dia-afbeelding 3"/>
          <p:cNvSpPr>
            <a:spLocks noGrp="1" noRot="1" noChangeAspect="1"/>
          </p:cNvSpPr>
          <p:nvPr>
            <p:ph type="sldImg" idx="2"/>
          </p:nvPr>
        </p:nvSpPr>
        <p:spPr>
          <a:xfrm>
            <a:off x="1577975" y="744538"/>
            <a:ext cx="3638550" cy="372427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903B14BA-0431-4130-8AF6-67C16E17B4C7}" type="slidenum">
              <a:rPr lang="nl-NL" smtClean="0"/>
              <a:t>‹nr.›</a:t>
            </a:fld>
            <a:endParaRPr lang="nl-NL"/>
          </a:p>
        </p:txBody>
      </p:sp>
    </p:spTree>
    <p:extLst>
      <p:ext uri="{BB962C8B-B14F-4D97-AF65-F5344CB8AC3E}">
        <p14:creationId xmlns:p14="http://schemas.microsoft.com/office/powerpoint/2010/main" val="2160683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CHE lichtblauw                         R 00 G 114 B 186 </a:t>
            </a:r>
            <a:br>
              <a:rPr lang="nl-NL" dirty="0" smtClean="0"/>
            </a:br>
            <a:r>
              <a:rPr lang="nl-NL" dirty="0" smtClean="0"/>
              <a:t>CHE donkerblauw                     R 00 G 59 B 111 </a:t>
            </a:r>
            <a:br>
              <a:rPr lang="nl-NL" dirty="0" smtClean="0"/>
            </a:br>
            <a:r>
              <a:rPr lang="nl-NL" dirty="0" smtClean="0"/>
              <a:t>CHE lichtgroen                         R 178 G 188 B 0 </a:t>
            </a:r>
            <a:br>
              <a:rPr lang="nl-NL" dirty="0" smtClean="0"/>
            </a:br>
            <a:r>
              <a:rPr lang="nl-NL" dirty="0" smtClean="0"/>
              <a:t>CHE donkergroen                     R 132 G 131 B 35</a:t>
            </a:r>
          </a:p>
          <a:p>
            <a:endParaRPr lang="nl-NL" dirty="0"/>
          </a:p>
        </p:txBody>
      </p:sp>
      <p:sp>
        <p:nvSpPr>
          <p:cNvPr id="4" name="Tijdelijke aanduiding voor dianummer 3"/>
          <p:cNvSpPr>
            <a:spLocks noGrp="1"/>
          </p:cNvSpPr>
          <p:nvPr>
            <p:ph type="sldNum" sz="quarter" idx="10"/>
          </p:nvPr>
        </p:nvSpPr>
        <p:spPr/>
        <p:txBody>
          <a:bodyPr/>
          <a:lstStyle/>
          <a:p>
            <a:fld id="{903B14BA-0431-4130-8AF6-67C16E17B4C7}" type="slidenum">
              <a:rPr lang="nl-NL" smtClean="0"/>
              <a:t>1</a:t>
            </a:fld>
            <a:endParaRPr lang="nl-NL"/>
          </a:p>
        </p:txBody>
      </p:sp>
    </p:spTree>
    <p:extLst>
      <p:ext uri="{BB962C8B-B14F-4D97-AF65-F5344CB8AC3E}">
        <p14:creationId xmlns:p14="http://schemas.microsoft.com/office/powerpoint/2010/main" val="3264828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03B14BA-0431-4130-8AF6-67C16E17B4C7}" type="slidenum">
              <a:rPr lang="nl-NL" smtClean="0"/>
              <a:t>2</a:t>
            </a:fld>
            <a:endParaRPr lang="nl-NL"/>
          </a:p>
        </p:txBody>
      </p:sp>
    </p:spTree>
    <p:extLst>
      <p:ext uri="{BB962C8B-B14F-4D97-AF65-F5344CB8AC3E}">
        <p14:creationId xmlns:p14="http://schemas.microsoft.com/office/powerpoint/2010/main" val="162098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908131"/>
            <a:ext cx="7772400" cy="2006652"/>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5304844"/>
            <a:ext cx="6400800" cy="23923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645010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907471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374895"/>
            <a:ext cx="2057400" cy="7987603"/>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374895"/>
            <a:ext cx="6019800" cy="7987603"/>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234097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322438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6015624"/>
            <a:ext cx="7772400" cy="185929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3967799"/>
            <a:ext cx="7772400" cy="204782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223069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2184348"/>
            <a:ext cx="4038600" cy="6178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2184348"/>
            <a:ext cx="4038600" cy="6178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507838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2095500"/>
            <a:ext cx="4040188" cy="87330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968805"/>
            <a:ext cx="4040188" cy="539369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7" y="2095500"/>
            <a:ext cx="4041775" cy="87330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7" y="2968805"/>
            <a:ext cx="4041775" cy="539369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8" name="Tijdelijke aanduiding voor voettekst 7"/>
          <p:cNvSpPr>
            <a:spLocks noGrp="1"/>
          </p:cNvSpPr>
          <p:nvPr>
            <p:ph type="ftr" sz="quarter" idx="11"/>
          </p:nvPr>
        </p:nvSpPr>
        <p:spPr/>
        <p:txBody>
          <a:bodyPr/>
          <a:lstStyle/>
          <a:p>
            <a:endParaRPr lang="nl-NL">
              <a:solidFill>
                <a:prstClr val="black">
                  <a:tint val="75000"/>
                </a:prstClr>
              </a:solidFill>
            </a:endParaRPr>
          </a:p>
        </p:txBody>
      </p:sp>
      <p:sp>
        <p:nvSpPr>
          <p:cNvPr id="9" name="Tijdelijke aanduiding voor dianummer 8"/>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277416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4" name="Tijdelijke aanduiding voor voettekst 3"/>
          <p:cNvSpPr>
            <a:spLocks noGrp="1"/>
          </p:cNvSpPr>
          <p:nvPr>
            <p:ph type="ftr" sz="quarter" idx="11"/>
          </p:nvPr>
        </p:nvSpPr>
        <p:spPr/>
        <p:txBody>
          <a:bodyPr/>
          <a:lstStyle/>
          <a:p>
            <a:endParaRPr lang="nl-NL">
              <a:solidFill>
                <a:prstClr val="black">
                  <a:tint val="75000"/>
                </a:prstClr>
              </a:solidFill>
            </a:endParaRPr>
          </a:p>
        </p:txBody>
      </p:sp>
      <p:sp>
        <p:nvSpPr>
          <p:cNvPr id="5" name="Tijdelijke aanduiding voor dianummer 4"/>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4200432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3" name="Tijdelijke aanduiding voor voettekst 2"/>
          <p:cNvSpPr>
            <a:spLocks noGrp="1"/>
          </p:cNvSpPr>
          <p:nvPr>
            <p:ph type="ftr" sz="quarter" idx="11"/>
          </p:nvPr>
        </p:nvSpPr>
        <p:spPr/>
        <p:txBody>
          <a:bodyPr/>
          <a:lstStyle/>
          <a:p>
            <a:endParaRPr lang="nl-NL">
              <a:solidFill>
                <a:prstClr val="black">
                  <a:tint val="75000"/>
                </a:prstClr>
              </a:solidFill>
            </a:endParaRPr>
          </a:p>
        </p:txBody>
      </p:sp>
      <p:sp>
        <p:nvSpPr>
          <p:cNvPr id="4" name="Tijdelijke aanduiding voor dianummer 3"/>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97052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372727"/>
            <a:ext cx="3008313" cy="1586252"/>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372726"/>
            <a:ext cx="5111750" cy="798977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2" y="1958979"/>
            <a:ext cx="3008313" cy="64035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3454811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6553041"/>
            <a:ext cx="5486400" cy="773624"/>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836466"/>
            <a:ext cx="5486400" cy="561689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7326665"/>
            <a:ext cx="5486400" cy="109867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529946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374894"/>
            <a:ext cx="8229600" cy="1560248"/>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2184348"/>
            <a:ext cx="8229600" cy="617815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8676714"/>
            <a:ext cx="2133600" cy="498412"/>
          </a:xfrm>
          <a:prstGeom prst="rect">
            <a:avLst/>
          </a:prstGeom>
        </p:spPr>
        <p:txBody>
          <a:bodyPr vert="horz" lIns="91440" tIns="45720" rIns="91440" bIns="45720" rtlCol="0" anchor="ctr"/>
          <a:lstStyle>
            <a:lvl1pPr algn="l">
              <a:defRPr sz="1200">
                <a:solidFill>
                  <a:schemeClr val="tx1">
                    <a:tint val="75000"/>
                  </a:schemeClr>
                </a:solidFill>
              </a:defRPr>
            </a:lvl1pPr>
          </a:lstStyle>
          <a:p>
            <a:fld id="{E14708A7-49C1-456A-AF20-4D5D8C448751}" type="datetimeFigureOut">
              <a:rPr lang="nl-NL" smtClean="0">
                <a:solidFill>
                  <a:prstClr val="black">
                    <a:tint val="75000"/>
                  </a:prstClr>
                </a:solidFill>
              </a:rPr>
              <a:pPr/>
              <a:t>24-1-2019</a:t>
            </a:fld>
            <a:endParaRPr lang="nl-NL">
              <a:solidFill>
                <a:prstClr val="black">
                  <a:tint val="75000"/>
                </a:prstClr>
              </a:solidFill>
            </a:endParaRPr>
          </a:p>
        </p:txBody>
      </p:sp>
      <p:sp>
        <p:nvSpPr>
          <p:cNvPr id="5" name="Tijdelijke aanduiding voor voettekst 4"/>
          <p:cNvSpPr>
            <a:spLocks noGrp="1"/>
          </p:cNvSpPr>
          <p:nvPr>
            <p:ph type="ftr" sz="quarter" idx="3"/>
          </p:nvPr>
        </p:nvSpPr>
        <p:spPr>
          <a:xfrm>
            <a:off x="3124200" y="8676714"/>
            <a:ext cx="2895600" cy="49841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solidFill>
                <a:prstClr val="black">
                  <a:tint val="75000"/>
                </a:prstClr>
              </a:solidFill>
            </a:endParaRPr>
          </a:p>
        </p:txBody>
      </p:sp>
      <p:sp>
        <p:nvSpPr>
          <p:cNvPr id="6" name="Tijdelijke aanduiding voor dianummer 5"/>
          <p:cNvSpPr>
            <a:spLocks noGrp="1"/>
          </p:cNvSpPr>
          <p:nvPr>
            <p:ph type="sldNum" sz="quarter" idx="4"/>
          </p:nvPr>
        </p:nvSpPr>
        <p:spPr>
          <a:xfrm>
            <a:off x="6553200" y="8676714"/>
            <a:ext cx="2133600" cy="498412"/>
          </a:xfrm>
          <a:prstGeom prst="rect">
            <a:avLst/>
          </a:prstGeom>
        </p:spPr>
        <p:txBody>
          <a:bodyPr vert="horz" lIns="91440" tIns="45720" rIns="91440" bIns="45720" rtlCol="0" anchor="ctr"/>
          <a:lstStyle>
            <a:lvl1pPr algn="r">
              <a:defRPr sz="1200">
                <a:solidFill>
                  <a:schemeClr val="tx1">
                    <a:tint val="75000"/>
                  </a:schemeClr>
                </a:solidFill>
              </a:defRPr>
            </a:lvl1p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36992892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k_hpWmfh7-U" TargetMode="External"/><Relationship Id="rId7"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www.venvn.nl/Berichten/ID/1237844/categoryId/156/Beroepsprofielen-waar-staan-we-en-hoe-verder" TargetMode="External"/><Relationship Id="rId5" Type="http://schemas.openxmlformats.org/officeDocument/2006/relationships/hyperlink" Target="http://www.fni.nl/" TargetMode="External"/><Relationship Id="rId4" Type="http://schemas.openxmlformats.org/officeDocument/2006/relationships/hyperlink" Target="https://www.youtube.com/watch?v=Znj9ARElN0Q"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www.fni.nl/" TargetMode="External"/><Relationship Id="rId3" Type="http://schemas.openxmlformats.org/officeDocument/2006/relationships/image" Target="../media/image2.png"/><Relationship Id="rId7" Type="http://schemas.openxmlformats.org/officeDocument/2006/relationships/hyperlink" Target="https://www.fni.nl/marianne-van-driel-krol-1920-2003"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https://www.youtube.com/watch?v=Znj9ARElN0Q" TargetMode="External"/><Relationship Id="rId5" Type="http://schemas.openxmlformats.org/officeDocument/2006/relationships/hyperlink" Target="https://www.youtube.com/watch?v=k_hpWmfh7-U" TargetMode="Externa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hyperlink" Target="http://www.venvn.nl/Berichten/ID/1237844/categoryId/156/Beroepsprofielen-waar-staan-we-en-hoe-verder" TargetMode="External"/><Relationship Id="rId4" Type="http://schemas.openxmlformats.org/officeDocument/2006/relationships/hyperlink" Target="http://www.fni.nl/uploads/pdf/Proefschrift_Duivesteijn_2016.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christipedia.nl/"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35496" y="60914"/>
            <a:ext cx="9056416" cy="9239660"/>
          </a:xfrm>
          <a:prstGeom prst="rect">
            <a:avLst/>
          </a:prstGeom>
          <a:noFill/>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solidFill>
                <a:prstClr val="black"/>
              </a:solidFill>
            </a:endParaRPr>
          </a:p>
        </p:txBody>
      </p:sp>
      <p:sp>
        <p:nvSpPr>
          <p:cNvPr id="7" name="Tekstvak 6"/>
          <p:cNvSpPr txBox="1"/>
          <p:nvPr/>
        </p:nvSpPr>
        <p:spPr>
          <a:xfrm>
            <a:off x="249660" y="1152713"/>
            <a:ext cx="4314044" cy="1446550"/>
          </a:xfrm>
          <a:prstGeom prst="rect">
            <a:avLst/>
          </a:prstGeom>
          <a:noFill/>
          <a:ln w="28575">
            <a:solidFill>
              <a:srgbClr val="0072BA"/>
            </a:solidFill>
          </a:ln>
        </p:spPr>
        <p:txBody>
          <a:bodyPr wrap="square" rtlCol="0">
            <a:spAutoFit/>
          </a:bodyPr>
          <a:lstStyle/>
          <a:p>
            <a:r>
              <a:rPr lang="nl-NL" sz="1600" b="1" dirty="0" smtClean="0">
                <a:solidFill>
                  <a:prstClr val="black"/>
                </a:solidFill>
              </a:rPr>
              <a:t>Introductie</a:t>
            </a:r>
          </a:p>
          <a:p>
            <a:r>
              <a:rPr lang="nl-NL" sz="1400" dirty="0" smtClean="0">
                <a:solidFill>
                  <a:prstClr val="black"/>
                </a:solidFill>
              </a:rPr>
              <a:t>Dit is een korte leertaak over de geschiedenis van de verpleegkunde. Om het vak en de ontwikkelingen te begrijpen zal je eerst wat achtergrond kennis moeten hebben. </a:t>
            </a:r>
            <a:endParaRPr lang="nl-NL" sz="1400" dirty="0">
              <a:solidFill>
                <a:prstClr val="black"/>
              </a:solidFill>
            </a:endParaRPr>
          </a:p>
          <a:p>
            <a:endParaRPr lang="nl-NL" sz="1600" b="1" dirty="0" smtClean="0">
              <a:solidFill>
                <a:prstClr val="black"/>
              </a:solidFill>
            </a:endParaRPr>
          </a:p>
        </p:txBody>
      </p:sp>
      <p:sp>
        <p:nvSpPr>
          <p:cNvPr id="8" name="Tekstvak 7"/>
          <p:cNvSpPr txBox="1"/>
          <p:nvPr/>
        </p:nvSpPr>
        <p:spPr>
          <a:xfrm>
            <a:off x="251520" y="2808536"/>
            <a:ext cx="4314044" cy="1846659"/>
          </a:xfrm>
          <a:prstGeom prst="rect">
            <a:avLst/>
          </a:prstGeom>
          <a:noFill/>
          <a:ln w="28575">
            <a:solidFill>
              <a:srgbClr val="0072BA"/>
            </a:solidFill>
          </a:ln>
        </p:spPr>
        <p:txBody>
          <a:bodyPr wrap="square" rtlCol="0">
            <a:spAutoFit/>
          </a:bodyPr>
          <a:lstStyle/>
          <a:p>
            <a:r>
              <a:rPr lang="nl-NL" sz="1600" b="1" dirty="0" smtClean="0">
                <a:solidFill>
                  <a:prstClr val="black"/>
                </a:solidFill>
              </a:rPr>
              <a:t>Indicator</a:t>
            </a:r>
          </a:p>
          <a:p>
            <a:r>
              <a:rPr lang="nl-NL" sz="1400" dirty="0"/>
              <a:t>De student stelt op methodische wijze de zorgvraag vast, gebaseerd op </a:t>
            </a:r>
            <a:r>
              <a:rPr lang="nl-NL" sz="1400" dirty="0" err="1"/>
              <a:t>evidence</a:t>
            </a:r>
            <a:r>
              <a:rPr lang="nl-NL" sz="1400" dirty="0"/>
              <a:t> </a:t>
            </a:r>
            <a:r>
              <a:rPr lang="nl-NL" sz="1400" dirty="0" err="1"/>
              <a:t>based</a:t>
            </a:r>
            <a:r>
              <a:rPr lang="nl-NL" sz="1400" dirty="0"/>
              <a:t> </a:t>
            </a:r>
            <a:r>
              <a:rPr lang="nl-NL" sz="1400" dirty="0" err="1"/>
              <a:t>practice</a:t>
            </a:r>
            <a:r>
              <a:rPr lang="nl-NL" sz="1400" dirty="0"/>
              <a:t> en klinisch redeneren, benadert de zorgvrager hierbij vanuit holistisch perspectief en stemt haar communicatie af op de persoonlijke eigenschappen van de zorgvrager (anamnesegesprek + verslaglegging).</a:t>
            </a:r>
          </a:p>
          <a:p>
            <a:endParaRPr lang="nl-NL" sz="1400" b="1" dirty="0" smtClean="0">
              <a:solidFill>
                <a:prstClr val="black"/>
              </a:solidFill>
            </a:endParaRPr>
          </a:p>
        </p:txBody>
      </p:sp>
      <p:sp>
        <p:nvSpPr>
          <p:cNvPr id="9" name="Tekstvak 8"/>
          <p:cNvSpPr txBox="1"/>
          <p:nvPr/>
        </p:nvSpPr>
        <p:spPr>
          <a:xfrm>
            <a:off x="291147" y="4896768"/>
            <a:ext cx="4307351" cy="2492990"/>
          </a:xfrm>
          <a:prstGeom prst="rect">
            <a:avLst/>
          </a:prstGeom>
          <a:noFill/>
          <a:ln w="28575">
            <a:solidFill>
              <a:srgbClr val="0072BA"/>
            </a:solidFill>
          </a:ln>
        </p:spPr>
        <p:txBody>
          <a:bodyPr wrap="square" rtlCol="0">
            <a:spAutoFit/>
          </a:bodyPr>
          <a:lstStyle/>
          <a:p>
            <a:r>
              <a:rPr lang="nl-NL" sz="1600" b="1" dirty="0" smtClean="0">
                <a:solidFill>
                  <a:prstClr val="black"/>
                </a:solidFill>
              </a:rPr>
              <a:t>Doelen</a:t>
            </a:r>
          </a:p>
          <a:p>
            <a:r>
              <a:rPr lang="nl-NL" sz="1400" dirty="0"/>
              <a:t>De student : </a:t>
            </a:r>
            <a:endParaRPr lang="nl-NL" sz="1400" dirty="0" smtClean="0"/>
          </a:p>
          <a:p>
            <a:pPr marL="342900" indent="-342900">
              <a:buAutoNum type="arabicPeriod"/>
            </a:pPr>
            <a:r>
              <a:rPr lang="nl-NL" sz="1400" dirty="0" smtClean="0"/>
              <a:t>Omschrijft </a:t>
            </a:r>
            <a:r>
              <a:rPr lang="nl-NL" sz="1400" dirty="0"/>
              <a:t>wat de rollen en verantwoordelijkheden van de verpleegkundige van de 21e eeuw </a:t>
            </a:r>
            <a:r>
              <a:rPr lang="nl-NL" sz="1400" dirty="0" smtClean="0"/>
              <a:t>inhouden. </a:t>
            </a:r>
          </a:p>
          <a:p>
            <a:pPr marL="342900" indent="-342900">
              <a:buFontTx/>
              <a:buAutoNum type="arabicPeriod"/>
            </a:pPr>
            <a:r>
              <a:rPr lang="nl-NL" sz="1400" dirty="0" smtClean="0"/>
              <a:t>Omschrijft </a:t>
            </a:r>
            <a:r>
              <a:rPr lang="nl-NL" sz="1400" dirty="0"/>
              <a:t>globaal de ontwikkeling van de verpleegkundige professionaliteit van de laatste 100 jaar. </a:t>
            </a:r>
          </a:p>
          <a:p>
            <a:pPr marL="342900" indent="-342900">
              <a:buAutoNum type="arabicPeriod"/>
            </a:pPr>
            <a:r>
              <a:rPr lang="nl-NL" sz="1400" dirty="0"/>
              <a:t>L</a:t>
            </a:r>
            <a:r>
              <a:rPr lang="nl-NL" sz="1400" dirty="0" smtClean="0"/>
              <a:t>egt </a:t>
            </a:r>
            <a:r>
              <a:rPr lang="nl-NL" sz="1400" dirty="0"/>
              <a:t>uit welke </a:t>
            </a:r>
            <a:r>
              <a:rPr lang="nl-NL" sz="1400" dirty="0" smtClean="0"/>
              <a:t>niveaus </a:t>
            </a:r>
            <a:r>
              <a:rPr lang="nl-NL" sz="1400" dirty="0"/>
              <a:t>er binnen de verpleegkunde bestaan en wat hun onderscheid </a:t>
            </a:r>
            <a:r>
              <a:rPr lang="nl-NL" sz="1400" dirty="0" smtClean="0"/>
              <a:t>is.</a:t>
            </a:r>
          </a:p>
          <a:p>
            <a:pPr marL="342900" indent="-342900">
              <a:buAutoNum type="arabicPeriod"/>
            </a:pPr>
            <a:r>
              <a:rPr lang="nl-NL" sz="1400" dirty="0" smtClean="0">
                <a:solidFill>
                  <a:prstClr val="black"/>
                </a:solidFill>
              </a:rPr>
              <a:t>Begint met het vormen van een eigen visie op verpleegkunde.</a:t>
            </a:r>
          </a:p>
        </p:txBody>
      </p:sp>
      <p:sp>
        <p:nvSpPr>
          <p:cNvPr id="12" name="Rechthoek 11"/>
          <p:cNvSpPr/>
          <p:nvPr/>
        </p:nvSpPr>
        <p:spPr>
          <a:xfrm>
            <a:off x="249660" y="897651"/>
            <a:ext cx="8642820"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72BA"/>
              </a:solidFill>
            </a:endParaRPr>
          </a:p>
        </p:txBody>
      </p:sp>
      <p:sp>
        <p:nvSpPr>
          <p:cNvPr id="13" name="Tekstvak 12"/>
          <p:cNvSpPr txBox="1"/>
          <p:nvPr/>
        </p:nvSpPr>
        <p:spPr>
          <a:xfrm>
            <a:off x="6702829" y="8990430"/>
            <a:ext cx="2324729" cy="307777"/>
          </a:xfrm>
          <a:prstGeom prst="rect">
            <a:avLst/>
          </a:prstGeom>
          <a:noFill/>
        </p:spPr>
        <p:txBody>
          <a:bodyPr wrap="square" rtlCol="0">
            <a:spAutoFit/>
          </a:bodyPr>
          <a:lstStyle/>
          <a:p>
            <a:pPr algn="r"/>
            <a:r>
              <a:rPr lang="nl-NL" sz="1400" b="1" dirty="0">
                <a:solidFill>
                  <a:schemeClr val="accent6"/>
                </a:solidFill>
              </a:rPr>
              <a:t>V-P-VenM1-17</a:t>
            </a:r>
            <a:r>
              <a:rPr lang="nl-NL" sz="1400" b="1" dirty="0" smtClean="0">
                <a:solidFill>
                  <a:prstClr val="black"/>
                </a:solidFill>
              </a:rPr>
              <a:t> </a:t>
            </a:r>
            <a:endParaRPr lang="nl-NL" sz="1400" b="1" dirty="0">
              <a:solidFill>
                <a:prstClr val="black"/>
              </a:solidFill>
            </a:endParaRPr>
          </a:p>
        </p:txBody>
      </p:sp>
      <p:sp>
        <p:nvSpPr>
          <p:cNvPr id="18" name="Tekstvak 17"/>
          <p:cNvSpPr txBox="1"/>
          <p:nvPr/>
        </p:nvSpPr>
        <p:spPr>
          <a:xfrm>
            <a:off x="4779053" y="3024560"/>
            <a:ext cx="4113427" cy="2492990"/>
          </a:xfrm>
          <a:prstGeom prst="rect">
            <a:avLst/>
          </a:prstGeom>
          <a:noFill/>
          <a:ln w="25400">
            <a:solidFill>
              <a:srgbClr val="0072BA"/>
            </a:solidFill>
          </a:ln>
        </p:spPr>
        <p:txBody>
          <a:bodyPr wrap="square" rtlCol="0">
            <a:spAutoFit/>
          </a:bodyPr>
          <a:lstStyle/>
          <a:p>
            <a:r>
              <a:rPr lang="nl-NL" sz="1600" b="1" dirty="0" smtClean="0">
                <a:solidFill>
                  <a:prstClr val="black"/>
                </a:solidFill>
              </a:rPr>
              <a:t>Overzicht benodigde bronnen</a:t>
            </a:r>
          </a:p>
          <a:p>
            <a:pPr marL="285750" indent="-285750">
              <a:buFont typeface="Arial" panose="020B0604020202020204" pitchFamily="34" charset="0"/>
              <a:buChar char="•"/>
            </a:pPr>
            <a:r>
              <a:rPr lang="nl-NL" sz="1400" dirty="0" smtClean="0">
                <a:solidFill>
                  <a:prstClr val="black"/>
                </a:solidFill>
                <a:hlinkClick r:id="rId3"/>
              </a:rPr>
              <a:t>https</a:t>
            </a:r>
            <a:r>
              <a:rPr lang="nl-NL" sz="1400" dirty="0">
                <a:solidFill>
                  <a:prstClr val="black"/>
                </a:solidFill>
                <a:hlinkClick r:id="rId3"/>
              </a:rPr>
              <a:t>://</a:t>
            </a:r>
            <a:r>
              <a:rPr lang="nl-NL" sz="1400" dirty="0" smtClean="0">
                <a:solidFill>
                  <a:prstClr val="black"/>
                </a:solidFill>
                <a:hlinkClick r:id="rId3"/>
              </a:rPr>
              <a:t>www.youtube.com/watch?v=k_hpWmfh7-U</a:t>
            </a:r>
            <a:r>
              <a:rPr lang="nl-NL" sz="1400" dirty="0" smtClean="0">
                <a:solidFill>
                  <a:prstClr val="black"/>
                </a:solidFill>
              </a:rPr>
              <a:t>;</a:t>
            </a:r>
            <a:endParaRPr lang="nl-NL" sz="1400" dirty="0">
              <a:solidFill>
                <a:prstClr val="black"/>
              </a:solidFill>
            </a:endParaRPr>
          </a:p>
          <a:p>
            <a:pPr marL="285750" indent="-285750">
              <a:buFont typeface="Arial" panose="020B0604020202020204" pitchFamily="34" charset="0"/>
              <a:buChar char="•"/>
            </a:pPr>
            <a:r>
              <a:rPr lang="nl-NL" sz="1400" dirty="0">
                <a:solidFill>
                  <a:prstClr val="black"/>
                </a:solidFill>
                <a:hlinkClick r:id="rId4"/>
              </a:rPr>
              <a:t>https://</a:t>
            </a:r>
            <a:r>
              <a:rPr lang="nl-NL" sz="1400" dirty="0" smtClean="0">
                <a:solidFill>
                  <a:prstClr val="black"/>
                </a:solidFill>
                <a:hlinkClick r:id="rId4"/>
              </a:rPr>
              <a:t>www.youtube.com/watch?v=Znj9ARElN0Q</a:t>
            </a:r>
            <a:endParaRPr lang="nl-NL" sz="1400" dirty="0" smtClean="0">
              <a:solidFill>
                <a:prstClr val="black"/>
              </a:solidFill>
            </a:endParaRPr>
          </a:p>
          <a:p>
            <a:pPr marL="285750" indent="-285750">
              <a:buFont typeface="Arial" panose="020B0604020202020204" pitchFamily="34" charset="0"/>
              <a:buChar char="•"/>
            </a:pPr>
            <a:r>
              <a:rPr lang="nl-NL" sz="1400" dirty="0" smtClean="0">
                <a:solidFill>
                  <a:prstClr val="black"/>
                </a:solidFill>
              </a:rPr>
              <a:t> </a:t>
            </a:r>
            <a:r>
              <a:rPr lang="nl-NL" sz="1400" u="sng" dirty="0" smtClean="0">
                <a:hlinkClick r:id="rId5"/>
              </a:rPr>
              <a:t>www.fni.nl</a:t>
            </a:r>
            <a:r>
              <a:rPr lang="nl-NL" sz="1400" u="sng" dirty="0" smtClean="0"/>
              <a:t>;</a:t>
            </a:r>
          </a:p>
          <a:p>
            <a:pPr marL="285750" indent="-285750">
              <a:buFont typeface="Arial" panose="020B0604020202020204" pitchFamily="34" charset="0"/>
              <a:buChar char="•"/>
            </a:pPr>
            <a:r>
              <a:rPr lang="nl-NL" sz="1400" dirty="0" err="1" smtClean="0"/>
              <a:t>Duivesteijn-Ockeloen</a:t>
            </a:r>
            <a:r>
              <a:rPr lang="nl-NL" sz="1400" dirty="0" smtClean="0"/>
              <a:t> (2016) Hoofdstuk 6</a:t>
            </a:r>
            <a:r>
              <a:rPr lang="nl-NL" sz="1400" dirty="0"/>
              <a:t>, </a:t>
            </a:r>
            <a:r>
              <a:rPr lang="nl-NL" sz="1400" i="1" dirty="0"/>
              <a:t>HBO-verpleegkunde: einde </a:t>
            </a:r>
            <a:r>
              <a:rPr lang="nl-NL" sz="1400" i="1" dirty="0" smtClean="0"/>
              <a:t>van de identiteitscrisis</a:t>
            </a:r>
            <a:r>
              <a:rPr lang="nl-NL" sz="1400" i="1" dirty="0"/>
              <a:t> </a:t>
            </a:r>
            <a:r>
              <a:rPr lang="nl-NL" sz="1400" dirty="0"/>
              <a:t>(pagina's 217 t/m 241</a:t>
            </a:r>
            <a:r>
              <a:rPr lang="nl-NL" sz="1400" dirty="0" smtClean="0"/>
              <a:t>);</a:t>
            </a:r>
          </a:p>
          <a:p>
            <a:pPr marL="285750" indent="-285750">
              <a:buFont typeface="Arial" panose="020B0604020202020204" pitchFamily="34" charset="0"/>
              <a:buChar char="•"/>
            </a:pPr>
            <a:r>
              <a:rPr lang="nl-NL" sz="1400" dirty="0"/>
              <a:t>Dobber, Harmsen &amp; van Iersel (2016) </a:t>
            </a:r>
            <a:r>
              <a:rPr lang="nl-NL" sz="1400" dirty="0" smtClean="0"/>
              <a:t>H1.6; </a:t>
            </a:r>
          </a:p>
          <a:p>
            <a:pPr marL="285750" indent="-285750">
              <a:buFont typeface="Arial" panose="020B0604020202020204" pitchFamily="34" charset="0"/>
              <a:buChar char="•"/>
            </a:pPr>
            <a:r>
              <a:rPr lang="nl-NL" sz="1400" u="sng" dirty="0" smtClean="0">
                <a:hlinkClick r:id="rId6"/>
              </a:rPr>
              <a:t>Beroepsprofielen</a:t>
            </a:r>
            <a:r>
              <a:rPr lang="nl-NL" sz="1400" u="sng" dirty="0">
                <a:hlinkClick r:id="rId6"/>
              </a:rPr>
              <a:t>: waar staan we en hoe verder</a:t>
            </a:r>
            <a:r>
              <a:rPr lang="nl-NL" sz="1400" u="sng" dirty="0" smtClean="0">
                <a:hlinkClick r:id="rId6"/>
              </a:rPr>
              <a:t>?</a:t>
            </a:r>
            <a:r>
              <a:rPr lang="nl-NL" sz="1400" dirty="0" smtClean="0"/>
              <a:t>.</a:t>
            </a:r>
            <a:endParaRPr lang="nl-NL" sz="1600" b="1" dirty="0" smtClean="0">
              <a:solidFill>
                <a:prstClr val="black"/>
              </a:solidFill>
            </a:endParaRPr>
          </a:p>
          <a:p>
            <a:endParaRPr lang="nl-NL" sz="1400" dirty="0">
              <a:solidFill>
                <a:prstClr val="black"/>
              </a:solidFill>
            </a:endParaRPr>
          </a:p>
        </p:txBody>
      </p:sp>
      <p:grpSp>
        <p:nvGrpSpPr>
          <p:cNvPr id="24" name="Groep 23"/>
          <p:cNvGrpSpPr/>
          <p:nvPr/>
        </p:nvGrpSpPr>
        <p:grpSpPr>
          <a:xfrm>
            <a:off x="8373606" y="108923"/>
            <a:ext cx="682585" cy="714102"/>
            <a:chOff x="8373606" y="108923"/>
            <a:chExt cx="682585" cy="714102"/>
          </a:xfrm>
        </p:grpSpPr>
        <p:sp>
          <p:nvSpPr>
            <p:cNvPr id="26" name="Rechthoek 4">
              <a:hlinkClick r:id="" action="ppaction://hlinkshowjump?jump=nextslide"/>
            </p:cNvPr>
            <p:cNvSpPr/>
            <p:nvPr/>
          </p:nvSpPr>
          <p:spPr>
            <a:xfrm>
              <a:off x="8373606" y="489477"/>
              <a:ext cx="495162"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smtClean="0">
                  <a:latin typeface="Trebuchet MS" panose="020B0603020202020204" pitchFamily="34" charset="0"/>
                </a:rPr>
                <a:t>Verder</a:t>
              </a:r>
              <a:endParaRPr lang="nl-NL" sz="800" dirty="0">
                <a:latin typeface="Trebuchet MS" panose="020B0603020202020204" pitchFamily="34" charset="0"/>
              </a:endParaRPr>
            </a:p>
          </p:txBody>
        </p:sp>
        <p:pic>
          <p:nvPicPr>
            <p:cNvPr id="27" name="Afbeelding 26"/>
            <p:cNvPicPr>
              <a:picLocks noChangeAspect="1"/>
            </p:cNvPicPr>
            <p:nvPr/>
          </p:nvPicPr>
          <p:blipFill rotWithShape="1">
            <a:blip r:embed="rId7"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graphicFrame>
        <p:nvGraphicFramePr>
          <p:cNvPr id="28" name="Tabel 27"/>
          <p:cNvGraphicFramePr>
            <a:graphicFrameLocks noGrp="1"/>
          </p:cNvGraphicFramePr>
          <p:nvPr>
            <p:extLst>
              <p:ext uri="{D42A27DB-BD31-4B8C-83A1-F6EECF244321}">
                <p14:modId xmlns:p14="http://schemas.microsoft.com/office/powerpoint/2010/main" val="1276250298"/>
              </p:ext>
            </p:extLst>
          </p:nvPr>
        </p:nvGraphicFramePr>
        <p:xfrm>
          <a:off x="280046" y="360264"/>
          <a:ext cx="7388298" cy="451268"/>
        </p:xfrm>
        <a:graphic>
          <a:graphicData uri="http://schemas.openxmlformats.org/drawingml/2006/table">
            <a:tbl>
              <a:tblPr firstRow="1" bandRow="1">
                <a:tableStyleId>{5C22544A-7EE6-4342-B048-85BDC9FD1C3A}</a:tableStyleId>
              </a:tblPr>
              <a:tblGrid>
                <a:gridCol w="7388298">
                  <a:extLst>
                    <a:ext uri="{9D8B030D-6E8A-4147-A177-3AD203B41FA5}">
                      <a16:colId xmlns:a16="http://schemas.microsoft.com/office/drawing/2014/main" val="20000"/>
                    </a:ext>
                  </a:extLst>
                </a:gridCol>
              </a:tblGrid>
              <a:tr h="451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smtClean="0">
                          <a:solidFill>
                            <a:schemeClr val="tx1"/>
                          </a:solidFill>
                        </a:rPr>
                        <a:t>Leertaak</a:t>
                      </a:r>
                      <a:r>
                        <a:rPr lang="nl-NL" sz="1800" b="1" dirty="0" smtClean="0">
                          <a:solidFill>
                            <a:schemeClr val="tx1"/>
                          </a:solidFill>
                        </a:rPr>
                        <a:t>: </a:t>
                      </a:r>
                      <a:r>
                        <a:rPr lang="nl-NL" sz="1800" b="1" dirty="0" smtClean="0">
                          <a:solidFill>
                            <a:schemeClr val="tx1"/>
                          </a:solidFill>
                        </a:rPr>
                        <a:t>“Geschiedenis van de verpleegkunde”</a:t>
                      </a:r>
                      <a:r>
                        <a:rPr lang="nl-NL" sz="1800" b="1" baseline="0" dirty="0" smtClean="0">
                          <a:solidFill>
                            <a:schemeClr val="tx1"/>
                          </a:solidFill>
                        </a:rPr>
                        <a:t> (3 uur 30 min)</a:t>
                      </a:r>
                      <a:endParaRPr lang="nl-NL" sz="1800" b="1" dirty="0" smtClean="0">
                        <a:solidFill>
                          <a:schemeClr val="tx1"/>
                        </a:solidFill>
                      </a:endParaRPr>
                    </a:p>
                  </a:txBody>
                  <a:tcPr marT="46072" marB="46072">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2467919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35496" y="60914"/>
            <a:ext cx="9056416" cy="9239660"/>
          </a:xfrm>
          <a:prstGeom prst="rect">
            <a:avLst/>
          </a:prstGeom>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solidFill>
                <a:prstClr val="black"/>
              </a:solidFill>
            </a:endParaRPr>
          </a:p>
        </p:txBody>
      </p:sp>
      <p:sp>
        <p:nvSpPr>
          <p:cNvPr id="12" name="Rechthoek 11"/>
          <p:cNvSpPr/>
          <p:nvPr/>
        </p:nvSpPr>
        <p:spPr>
          <a:xfrm>
            <a:off x="289154" y="897651"/>
            <a:ext cx="8577814"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72BA"/>
              </a:solidFill>
            </a:endParaRPr>
          </a:p>
        </p:txBody>
      </p:sp>
      <p:graphicFrame>
        <p:nvGraphicFramePr>
          <p:cNvPr id="15" name="Tabel 14"/>
          <p:cNvGraphicFramePr>
            <a:graphicFrameLocks noGrp="1"/>
          </p:cNvGraphicFramePr>
          <p:nvPr>
            <p:extLst>
              <p:ext uri="{D42A27DB-BD31-4B8C-83A1-F6EECF244321}">
                <p14:modId xmlns:p14="http://schemas.microsoft.com/office/powerpoint/2010/main" val="3595234710"/>
              </p:ext>
            </p:extLst>
          </p:nvPr>
        </p:nvGraphicFramePr>
        <p:xfrm>
          <a:off x="280046" y="360264"/>
          <a:ext cx="7388298" cy="451268"/>
        </p:xfrm>
        <a:graphic>
          <a:graphicData uri="http://schemas.openxmlformats.org/drawingml/2006/table">
            <a:tbl>
              <a:tblPr firstRow="1" bandRow="1">
                <a:tableStyleId>{5C22544A-7EE6-4342-B048-85BDC9FD1C3A}</a:tableStyleId>
              </a:tblPr>
              <a:tblGrid>
                <a:gridCol w="796391">
                  <a:extLst>
                    <a:ext uri="{9D8B030D-6E8A-4147-A177-3AD203B41FA5}">
                      <a16:colId xmlns:a16="http://schemas.microsoft.com/office/drawing/2014/main" val="20000"/>
                    </a:ext>
                  </a:extLst>
                </a:gridCol>
                <a:gridCol w="6591907">
                  <a:extLst>
                    <a:ext uri="{9D8B030D-6E8A-4147-A177-3AD203B41FA5}">
                      <a16:colId xmlns:a16="http://schemas.microsoft.com/office/drawing/2014/main" val="20001"/>
                    </a:ext>
                  </a:extLst>
                </a:gridCol>
              </a:tblGrid>
              <a:tr h="451268">
                <a:tc>
                  <a:txBody>
                    <a:bodyPr/>
                    <a:lstStyle/>
                    <a:p>
                      <a:endParaRPr lang="nl-NL" sz="1800" dirty="0"/>
                    </a:p>
                  </a:txBody>
                  <a:tcPr marT="46072" marB="46072">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dirty="0" smtClean="0">
                          <a:solidFill>
                            <a:prstClr val="black"/>
                          </a:solidFill>
                        </a:rPr>
                        <a:t>LT 2.1 Geschiedenis</a:t>
                      </a:r>
                      <a:r>
                        <a:rPr lang="nl-NL" sz="1800" b="1" baseline="0" dirty="0" smtClean="0">
                          <a:solidFill>
                            <a:prstClr val="black"/>
                          </a:solidFill>
                        </a:rPr>
                        <a:t> van de verpleegkunde </a:t>
                      </a:r>
                      <a:r>
                        <a:rPr lang="nl-NL" sz="1800" b="1" dirty="0" smtClean="0">
                          <a:solidFill>
                            <a:schemeClr val="tx1"/>
                          </a:solidFill>
                        </a:rPr>
                        <a:t>(20 min)</a:t>
                      </a:r>
                    </a:p>
                  </a:txBody>
                  <a:tcPr marT="46072" marB="46072">
                    <a:noFill/>
                  </a:tcPr>
                </a:tc>
                <a:extLst>
                  <a:ext uri="{0D108BD9-81ED-4DB2-BD59-A6C34878D82A}">
                    <a16:rowId xmlns:a16="http://schemas.microsoft.com/office/drawing/2014/main" val="10000"/>
                  </a:ext>
                </a:extLst>
              </a:tr>
            </a:tbl>
          </a:graphicData>
        </a:graphic>
      </p:graphicFrame>
      <p:pic>
        <p:nvPicPr>
          <p:cNvPr id="11" name="Afbeelding 10"/>
          <p:cNvPicPr/>
          <p:nvPr/>
        </p:nvPicPr>
        <p:blipFill>
          <a:blip r:embed="rId3" cstate="print">
            <a:extLst>
              <a:ext uri="{28A0092B-C50C-407E-A947-70E740481C1C}">
                <a14:useLocalDpi xmlns:a14="http://schemas.microsoft.com/office/drawing/2010/main" val="0"/>
              </a:ext>
            </a:extLst>
          </a:blip>
          <a:stretch>
            <a:fillRect/>
          </a:stretch>
        </p:blipFill>
        <p:spPr>
          <a:xfrm>
            <a:off x="395536" y="371591"/>
            <a:ext cx="432048" cy="420721"/>
          </a:xfrm>
          <a:prstGeom prst="rect">
            <a:avLst/>
          </a:prstGeom>
        </p:spPr>
      </p:pic>
      <p:grpSp>
        <p:nvGrpSpPr>
          <p:cNvPr id="13" name="Groep 12"/>
          <p:cNvGrpSpPr/>
          <p:nvPr/>
        </p:nvGrpSpPr>
        <p:grpSpPr>
          <a:xfrm>
            <a:off x="7812359" y="108923"/>
            <a:ext cx="1243832" cy="714102"/>
            <a:chOff x="7812359" y="108923"/>
            <a:chExt cx="1243832" cy="714102"/>
          </a:xfrm>
        </p:grpSpPr>
        <p:sp>
          <p:nvSpPr>
            <p:cNvPr id="16" name="Rechthoek 4">
              <a:hlinkClick r:id="" action="ppaction://hlinkshowjump?jump=previousslide"/>
            </p:cNvPr>
            <p:cNvSpPr/>
            <p:nvPr/>
          </p:nvSpPr>
          <p:spPr>
            <a:xfrm flipH="1">
              <a:off x="7812359" y="489477"/>
              <a:ext cx="495161"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smtClean="0">
                  <a:latin typeface="Trebuchet MS" panose="020B0603020202020204" pitchFamily="34" charset="0"/>
                </a:rPr>
                <a:t>Terug</a:t>
              </a:r>
              <a:endParaRPr lang="nl-NL" sz="800" dirty="0">
                <a:latin typeface="Trebuchet MS" panose="020B0603020202020204" pitchFamily="34" charset="0"/>
              </a:endParaRPr>
            </a:p>
          </p:txBody>
        </p:sp>
        <p:sp>
          <p:nvSpPr>
            <p:cNvPr id="18" name="Rechthoek 4">
              <a:hlinkClick r:id="" action="ppaction://hlinkshowjump?jump=nextslide"/>
            </p:cNvPr>
            <p:cNvSpPr/>
            <p:nvPr/>
          </p:nvSpPr>
          <p:spPr>
            <a:xfrm>
              <a:off x="8373606" y="489477"/>
              <a:ext cx="495162"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smtClean="0">
                  <a:latin typeface="Trebuchet MS" panose="020B0603020202020204" pitchFamily="34" charset="0"/>
                </a:rPr>
                <a:t>Verder</a:t>
              </a:r>
              <a:endParaRPr lang="nl-NL" sz="800" dirty="0">
                <a:latin typeface="Trebuchet MS" panose="020B0603020202020204" pitchFamily="34" charset="0"/>
              </a:endParaRPr>
            </a:p>
          </p:txBody>
        </p:sp>
        <p:pic>
          <p:nvPicPr>
            <p:cNvPr id="20" name="Afbeelding 19"/>
            <p:cNvPicPr>
              <a:picLocks noChangeAspect="1"/>
            </p:cNvPicPr>
            <p:nvPr/>
          </p:nvPicPr>
          <p:blipFill rotWithShape="1">
            <a:blip r:embed="rId4"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sp>
        <p:nvSpPr>
          <p:cNvPr id="26" name="Tekstvak 25"/>
          <p:cNvSpPr txBox="1"/>
          <p:nvPr/>
        </p:nvSpPr>
        <p:spPr>
          <a:xfrm>
            <a:off x="289154" y="1142151"/>
            <a:ext cx="8577815" cy="1415772"/>
          </a:xfrm>
          <a:prstGeom prst="rect">
            <a:avLst/>
          </a:prstGeom>
          <a:noFill/>
          <a:ln w="28575">
            <a:solidFill>
              <a:srgbClr val="0072BA"/>
            </a:solidFill>
            <a:prstDash val="solid"/>
          </a:ln>
        </p:spPr>
        <p:txBody>
          <a:bodyPr wrap="square" rtlCol="0">
            <a:spAutoFit/>
          </a:bodyPr>
          <a:lstStyle/>
          <a:p>
            <a:r>
              <a:rPr lang="nl-NL" sz="1600" b="1" dirty="0" smtClean="0">
                <a:solidFill>
                  <a:prstClr val="black"/>
                </a:solidFill>
              </a:rPr>
              <a:t>Inleiding</a:t>
            </a:r>
          </a:p>
          <a:p>
            <a:r>
              <a:rPr lang="nl-NL" sz="1400" dirty="0" smtClean="0"/>
              <a:t>In </a:t>
            </a:r>
            <a:r>
              <a:rPr lang="nl-NL" sz="1400" dirty="0"/>
              <a:t>deze leertaak ontdek je wat de </a:t>
            </a:r>
            <a:r>
              <a:rPr lang="nl-NL" sz="1400" dirty="0" smtClean="0"/>
              <a:t>professionaliteit </a:t>
            </a:r>
            <a:r>
              <a:rPr lang="nl-NL" sz="1400" dirty="0"/>
              <a:t>van de verpleegkunde anno 21e eeuw inhoudt en vanuit welke wortels deze ontstaan is. Dit onderdeel is ter oriëntatie en </a:t>
            </a:r>
            <a:r>
              <a:rPr lang="nl-NL" sz="1400" dirty="0" smtClean="0"/>
              <a:t>beeldvorming. Het </a:t>
            </a:r>
            <a:r>
              <a:rPr lang="nl-NL" sz="1400" dirty="0"/>
              <a:t>bied je context voor meer kennis over (het ontstaan van) het Beroepsprofiel, waar 2.3 over zal gaan.</a:t>
            </a:r>
          </a:p>
          <a:p>
            <a:r>
              <a:rPr lang="nl-NL" sz="1400" dirty="0" smtClean="0"/>
              <a:t>Hieronder </a:t>
            </a:r>
            <a:r>
              <a:rPr lang="nl-NL" sz="1400" dirty="0"/>
              <a:t>volgt een filmpje en een verhaal</a:t>
            </a:r>
            <a:r>
              <a:rPr lang="nl-NL" sz="1400" dirty="0" smtClean="0"/>
              <a:t>.</a:t>
            </a:r>
          </a:p>
          <a:p>
            <a:endParaRPr lang="nl-NL" sz="1400" dirty="0"/>
          </a:p>
        </p:txBody>
      </p:sp>
      <p:sp>
        <p:nvSpPr>
          <p:cNvPr id="27" name="Tekstvak 26"/>
          <p:cNvSpPr txBox="1"/>
          <p:nvPr/>
        </p:nvSpPr>
        <p:spPr>
          <a:xfrm>
            <a:off x="236257" y="2952552"/>
            <a:ext cx="8577815" cy="3170099"/>
          </a:xfrm>
          <a:prstGeom prst="rect">
            <a:avLst/>
          </a:prstGeom>
          <a:noFill/>
          <a:ln w="25400">
            <a:solidFill>
              <a:srgbClr val="0072BA"/>
            </a:solidFill>
          </a:ln>
        </p:spPr>
        <p:txBody>
          <a:bodyPr wrap="square" rtlCol="0">
            <a:spAutoFit/>
          </a:bodyPr>
          <a:lstStyle/>
          <a:p>
            <a:r>
              <a:rPr lang="nl-NL" sz="1600" b="1" dirty="0" smtClean="0">
                <a:solidFill>
                  <a:prstClr val="black"/>
                </a:solidFill>
              </a:rPr>
              <a:t>Activiteiten</a:t>
            </a:r>
          </a:p>
          <a:p>
            <a:pPr marL="342900" indent="-342900">
              <a:buFont typeface="+mj-lt"/>
              <a:buAutoNum type="arabicPeriod"/>
            </a:pPr>
            <a:r>
              <a:rPr lang="nl-NL" sz="1400" dirty="0" smtClean="0"/>
              <a:t>Bekijk </a:t>
            </a:r>
            <a:r>
              <a:rPr lang="nl-NL" sz="1400" dirty="0"/>
              <a:t>ter oriëntatie </a:t>
            </a:r>
            <a:r>
              <a:rPr lang="nl-NL" sz="1400" dirty="0" smtClean="0"/>
              <a:t>de </a:t>
            </a:r>
            <a:r>
              <a:rPr lang="nl-NL" sz="1400" dirty="0"/>
              <a:t>volgende </a:t>
            </a:r>
            <a:r>
              <a:rPr lang="nl-NL" sz="1400" dirty="0" smtClean="0"/>
              <a:t>filmpjes:</a:t>
            </a:r>
          </a:p>
          <a:p>
            <a:pPr marL="742950" lvl="1" indent="-285750">
              <a:buFont typeface="Arial" panose="020B0604020202020204" pitchFamily="34" charset="0"/>
              <a:buChar char="•"/>
            </a:pPr>
            <a:r>
              <a:rPr lang="nl-NL" sz="1400" dirty="0">
                <a:solidFill>
                  <a:prstClr val="black"/>
                </a:solidFill>
                <a:hlinkClick r:id="rId5"/>
              </a:rPr>
              <a:t>https://</a:t>
            </a:r>
            <a:r>
              <a:rPr lang="nl-NL" sz="1400" dirty="0" smtClean="0">
                <a:solidFill>
                  <a:prstClr val="black"/>
                </a:solidFill>
                <a:hlinkClick r:id="rId5"/>
              </a:rPr>
              <a:t>www.youtube.com/watch?v=k_hpWmfh7-U</a:t>
            </a:r>
            <a:r>
              <a:rPr lang="nl-NL" sz="1400" dirty="0" smtClean="0">
                <a:solidFill>
                  <a:prstClr val="black"/>
                </a:solidFill>
              </a:rPr>
              <a:t>; </a:t>
            </a:r>
            <a:endParaRPr lang="nl-NL" sz="1400" dirty="0">
              <a:solidFill>
                <a:prstClr val="black"/>
              </a:solidFill>
            </a:endParaRPr>
          </a:p>
          <a:p>
            <a:pPr marL="742950" lvl="1" indent="-285750">
              <a:buFont typeface="Arial" panose="020B0604020202020204" pitchFamily="34" charset="0"/>
              <a:buChar char="•"/>
            </a:pPr>
            <a:r>
              <a:rPr lang="nl-NL" sz="1400" dirty="0">
                <a:solidFill>
                  <a:prstClr val="black"/>
                </a:solidFill>
                <a:hlinkClick r:id="rId6"/>
              </a:rPr>
              <a:t>https://</a:t>
            </a:r>
            <a:r>
              <a:rPr lang="nl-NL" sz="1400" dirty="0" smtClean="0">
                <a:solidFill>
                  <a:prstClr val="black"/>
                </a:solidFill>
                <a:hlinkClick r:id="rId6"/>
              </a:rPr>
              <a:t>www.youtube.com/watch?v=Znj9ARElN0Q</a:t>
            </a:r>
            <a:r>
              <a:rPr lang="nl-NL" sz="1400" dirty="0" smtClean="0">
                <a:solidFill>
                  <a:prstClr val="black"/>
                </a:solidFill>
              </a:rPr>
              <a:t>.</a:t>
            </a:r>
          </a:p>
          <a:p>
            <a:endParaRPr lang="nl-NL" sz="1600" b="1" dirty="0">
              <a:solidFill>
                <a:prstClr val="black"/>
              </a:solidFill>
            </a:endParaRPr>
          </a:p>
          <a:p>
            <a:pPr marL="342900" indent="-342900">
              <a:buFont typeface="+mj-lt"/>
              <a:buAutoNum type="arabicPeriod" startAt="2"/>
            </a:pPr>
            <a:r>
              <a:rPr lang="nl-NL" sz="1400" dirty="0" smtClean="0"/>
              <a:t>Je </a:t>
            </a:r>
            <a:r>
              <a:rPr lang="nl-NL" sz="1400" dirty="0"/>
              <a:t>hebt vast wel eens de naam van Florence Nightingale horen vallen. Maar ken je Marianne van Driel Krol</a:t>
            </a:r>
            <a:r>
              <a:rPr lang="nl-NL" sz="1400" dirty="0" smtClean="0"/>
              <a:t>? Zij heeft veel betekend voor de inhoud van de huidige wet BIG én voor het ontstaan van de HBO-V.  Ga naar </a:t>
            </a:r>
            <a:r>
              <a:rPr lang="nl-NL" sz="1400" dirty="0" smtClean="0">
                <a:solidFill>
                  <a:srgbClr val="FF0000"/>
                </a:solidFill>
                <a:hlinkClick r:id="rId7"/>
              </a:rPr>
              <a:t>Marianne van Driel Krol  </a:t>
            </a:r>
            <a:r>
              <a:rPr lang="nl-NL" sz="1400" dirty="0" smtClean="0">
                <a:solidFill>
                  <a:srgbClr val="FF0000"/>
                </a:solidFill>
              </a:rPr>
              <a:t>. </a:t>
            </a:r>
          </a:p>
          <a:p>
            <a:pPr marL="342900" indent="-342900">
              <a:buFont typeface="+mj-lt"/>
              <a:buAutoNum type="arabicPeriod" startAt="2"/>
            </a:pPr>
            <a:r>
              <a:rPr lang="nl-NL" sz="1400" dirty="0" smtClean="0"/>
              <a:t>Maakt dit je nieuwsgierig naar meer geschiedenis van de verpleegkunde? Kijk nog </a:t>
            </a:r>
            <a:r>
              <a:rPr lang="nl-NL" sz="1400" dirty="0"/>
              <a:t>even rond op </a:t>
            </a:r>
            <a:r>
              <a:rPr lang="nl-NL" sz="1400" dirty="0">
                <a:solidFill>
                  <a:srgbClr val="FF0000"/>
                </a:solidFill>
              </a:rPr>
              <a:t> </a:t>
            </a:r>
            <a:r>
              <a:rPr lang="nl-NL" sz="1400" u="sng" dirty="0">
                <a:solidFill>
                  <a:srgbClr val="FF0000"/>
                </a:solidFill>
                <a:hlinkClick r:id="rId8"/>
              </a:rPr>
              <a:t>www.fni.nl</a:t>
            </a:r>
            <a:r>
              <a:rPr lang="nl-NL" sz="1400" dirty="0"/>
              <a:t>, </a:t>
            </a:r>
            <a:r>
              <a:rPr lang="nl-NL" sz="1400" dirty="0" smtClean="0"/>
              <a:t>bv via ‘</a:t>
            </a:r>
            <a:r>
              <a:rPr lang="nl-NL" sz="1400" dirty="0"/>
              <a:t>alle thema’s </a:t>
            </a:r>
            <a:r>
              <a:rPr lang="nl-NL" sz="1400" dirty="0" smtClean="0"/>
              <a:t>. Begrip </a:t>
            </a:r>
            <a:r>
              <a:rPr lang="nl-NL" sz="1400" dirty="0"/>
              <a:t>van de geschiedenis </a:t>
            </a:r>
            <a:r>
              <a:rPr lang="nl-NL" sz="1400" dirty="0" smtClean="0"/>
              <a:t>helpt je in je kritisch denken over het waarom van het hier en nu van de verpleegkunde!</a:t>
            </a:r>
            <a:endParaRPr lang="nl-NL" sz="1400" dirty="0"/>
          </a:p>
          <a:p>
            <a:endParaRPr lang="nl-NL" sz="1400" dirty="0" smtClean="0"/>
          </a:p>
          <a:p>
            <a:r>
              <a:rPr lang="nl-NL" sz="1400" dirty="0" smtClean="0"/>
              <a:t>Ga </a:t>
            </a:r>
            <a:r>
              <a:rPr lang="nl-NL" sz="1400" dirty="0"/>
              <a:t>nu verder </a:t>
            </a:r>
            <a:r>
              <a:rPr lang="nl-NL" sz="1400" dirty="0" smtClean="0"/>
              <a:t>naar de volgende dia wat </a:t>
            </a:r>
            <a:r>
              <a:rPr lang="nl-NL" sz="1400" dirty="0"/>
              <a:t>verder in gaat op het beroepsprofiel.   </a:t>
            </a:r>
            <a:endParaRPr lang="nl-NL" sz="1400" dirty="0" smtClean="0"/>
          </a:p>
          <a:p>
            <a:endParaRPr lang="nl-NL" sz="1400" dirty="0"/>
          </a:p>
        </p:txBody>
      </p:sp>
    </p:spTree>
    <p:extLst>
      <p:ext uri="{BB962C8B-B14F-4D97-AF65-F5344CB8AC3E}">
        <p14:creationId xmlns:p14="http://schemas.microsoft.com/office/powerpoint/2010/main" val="4816730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35496" y="60914"/>
            <a:ext cx="9056416" cy="9239660"/>
          </a:xfrm>
          <a:prstGeom prst="rect">
            <a:avLst/>
          </a:prstGeom>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solidFill>
                <a:prstClr val="black"/>
              </a:solidFill>
            </a:endParaRPr>
          </a:p>
        </p:txBody>
      </p:sp>
      <p:sp>
        <p:nvSpPr>
          <p:cNvPr id="12" name="Rechthoek 11"/>
          <p:cNvSpPr/>
          <p:nvPr/>
        </p:nvSpPr>
        <p:spPr>
          <a:xfrm>
            <a:off x="289154" y="897651"/>
            <a:ext cx="8577814"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72BA"/>
              </a:solidFill>
            </a:endParaRPr>
          </a:p>
        </p:txBody>
      </p:sp>
      <p:graphicFrame>
        <p:nvGraphicFramePr>
          <p:cNvPr id="21" name="Tabel 20"/>
          <p:cNvGraphicFramePr>
            <a:graphicFrameLocks noGrp="1"/>
          </p:cNvGraphicFramePr>
          <p:nvPr>
            <p:extLst>
              <p:ext uri="{D42A27DB-BD31-4B8C-83A1-F6EECF244321}">
                <p14:modId xmlns:p14="http://schemas.microsoft.com/office/powerpoint/2010/main" val="2415290722"/>
              </p:ext>
            </p:extLst>
          </p:nvPr>
        </p:nvGraphicFramePr>
        <p:xfrm>
          <a:off x="280046" y="360264"/>
          <a:ext cx="7388298" cy="451268"/>
        </p:xfrm>
        <a:graphic>
          <a:graphicData uri="http://schemas.openxmlformats.org/drawingml/2006/table">
            <a:tbl>
              <a:tblPr firstRow="1" bandRow="1">
                <a:tableStyleId>{5C22544A-7EE6-4342-B048-85BDC9FD1C3A}</a:tableStyleId>
              </a:tblPr>
              <a:tblGrid>
                <a:gridCol w="796391">
                  <a:extLst>
                    <a:ext uri="{9D8B030D-6E8A-4147-A177-3AD203B41FA5}">
                      <a16:colId xmlns:a16="http://schemas.microsoft.com/office/drawing/2014/main" val="20000"/>
                    </a:ext>
                  </a:extLst>
                </a:gridCol>
                <a:gridCol w="6591907">
                  <a:extLst>
                    <a:ext uri="{9D8B030D-6E8A-4147-A177-3AD203B41FA5}">
                      <a16:colId xmlns:a16="http://schemas.microsoft.com/office/drawing/2014/main" val="20001"/>
                    </a:ext>
                  </a:extLst>
                </a:gridCol>
              </a:tblGrid>
              <a:tr h="451268">
                <a:tc>
                  <a:txBody>
                    <a:bodyPr/>
                    <a:lstStyle/>
                    <a:p>
                      <a:endParaRPr lang="nl-NL" sz="1800" dirty="0"/>
                    </a:p>
                  </a:txBody>
                  <a:tcPr marT="46072" marB="46072">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dirty="0" smtClean="0">
                          <a:solidFill>
                            <a:prstClr val="black"/>
                          </a:solidFill>
                        </a:rPr>
                        <a:t>LT 2.2</a:t>
                      </a:r>
                      <a:r>
                        <a:rPr lang="nl-NL" sz="1800" b="1" baseline="0" dirty="0" smtClean="0">
                          <a:solidFill>
                            <a:prstClr val="black"/>
                          </a:solidFill>
                        </a:rPr>
                        <a:t> Ontwikkeling naar verpleegkundig beroepsprofiel </a:t>
                      </a:r>
                      <a:r>
                        <a:rPr lang="nl-NL" sz="1800" b="1" dirty="0" smtClean="0">
                          <a:solidFill>
                            <a:schemeClr val="tx1"/>
                          </a:solidFill>
                        </a:rPr>
                        <a:t>(2,5</a:t>
                      </a:r>
                      <a:r>
                        <a:rPr lang="nl-NL" sz="1800" b="1" baseline="0" dirty="0" smtClean="0">
                          <a:solidFill>
                            <a:schemeClr val="tx1"/>
                          </a:solidFill>
                        </a:rPr>
                        <a:t> uur)</a:t>
                      </a:r>
                      <a:endParaRPr lang="nl-NL" sz="1800" b="1" dirty="0" smtClean="0">
                        <a:solidFill>
                          <a:schemeClr val="tx1"/>
                        </a:solidFill>
                      </a:endParaRPr>
                    </a:p>
                  </a:txBody>
                  <a:tcPr marT="46072" marB="46072">
                    <a:noFill/>
                  </a:tcPr>
                </a:tc>
                <a:extLst>
                  <a:ext uri="{0D108BD9-81ED-4DB2-BD59-A6C34878D82A}">
                    <a16:rowId xmlns:a16="http://schemas.microsoft.com/office/drawing/2014/main" val="10000"/>
                  </a:ext>
                </a:extLst>
              </a:tr>
            </a:tbl>
          </a:graphicData>
        </a:graphic>
      </p:graphicFrame>
      <p:grpSp>
        <p:nvGrpSpPr>
          <p:cNvPr id="2" name="Groep 1"/>
          <p:cNvGrpSpPr/>
          <p:nvPr/>
        </p:nvGrpSpPr>
        <p:grpSpPr>
          <a:xfrm>
            <a:off x="7812359" y="108923"/>
            <a:ext cx="1243832" cy="714102"/>
            <a:chOff x="7812359" y="108923"/>
            <a:chExt cx="1243832" cy="714102"/>
          </a:xfrm>
        </p:grpSpPr>
        <p:sp>
          <p:nvSpPr>
            <p:cNvPr id="13" name="Rechthoek 4">
              <a:hlinkClick r:id="" action="ppaction://hlinkshowjump?jump=previousslide"/>
            </p:cNvPr>
            <p:cNvSpPr/>
            <p:nvPr/>
          </p:nvSpPr>
          <p:spPr>
            <a:xfrm flipH="1">
              <a:off x="7812359" y="489477"/>
              <a:ext cx="495161"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smtClean="0">
                  <a:latin typeface="Trebuchet MS" panose="020B0603020202020204" pitchFamily="34" charset="0"/>
                </a:rPr>
                <a:t>Terug</a:t>
              </a:r>
              <a:endParaRPr lang="nl-NL" sz="800" dirty="0">
                <a:latin typeface="Trebuchet MS" panose="020B0603020202020204" pitchFamily="34" charset="0"/>
              </a:endParaRPr>
            </a:p>
          </p:txBody>
        </p:sp>
        <p:sp>
          <p:nvSpPr>
            <p:cNvPr id="14" name="Rechthoek 4">
              <a:hlinkClick r:id="" action="ppaction://hlinkshowjump?jump=nextslide"/>
            </p:cNvPr>
            <p:cNvSpPr/>
            <p:nvPr/>
          </p:nvSpPr>
          <p:spPr>
            <a:xfrm>
              <a:off x="8373606" y="489477"/>
              <a:ext cx="495162"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smtClean="0">
                  <a:latin typeface="Trebuchet MS" panose="020B0603020202020204" pitchFamily="34" charset="0"/>
                </a:rPr>
                <a:t>Verder</a:t>
              </a:r>
              <a:endParaRPr lang="nl-NL" sz="800" dirty="0">
                <a:latin typeface="Trebuchet MS" panose="020B0603020202020204" pitchFamily="34" charset="0"/>
              </a:endParaRPr>
            </a:p>
          </p:txBody>
        </p:sp>
        <p:pic>
          <p:nvPicPr>
            <p:cNvPr id="17" name="Afbeelding 16"/>
            <p:cNvPicPr>
              <a:picLocks noChangeAspect="1"/>
            </p:cNvPicPr>
            <p:nvPr/>
          </p:nvPicPr>
          <p:blipFill rotWithShape="1">
            <a:blip r:embed="rId2"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pic>
        <p:nvPicPr>
          <p:cNvPr id="22" name="Afbeelding 21"/>
          <p:cNvPicPr/>
          <p:nvPr/>
        </p:nvPicPr>
        <p:blipFill>
          <a:blip r:embed="rId3" cstate="print">
            <a:extLst>
              <a:ext uri="{28A0092B-C50C-407E-A947-70E740481C1C}">
                <a14:useLocalDpi xmlns:a14="http://schemas.microsoft.com/office/drawing/2010/main" val="0"/>
              </a:ext>
            </a:extLst>
          </a:blip>
          <a:stretch>
            <a:fillRect/>
          </a:stretch>
        </p:blipFill>
        <p:spPr>
          <a:xfrm>
            <a:off x="395536" y="371591"/>
            <a:ext cx="432048" cy="420721"/>
          </a:xfrm>
          <a:prstGeom prst="rect">
            <a:avLst/>
          </a:prstGeom>
        </p:spPr>
      </p:pic>
      <p:sp>
        <p:nvSpPr>
          <p:cNvPr id="28" name="Tekstvak 27"/>
          <p:cNvSpPr txBox="1"/>
          <p:nvPr/>
        </p:nvSpPr>
        <p:spPr>
          <a:xfrm>
            <a:off x="289154" y="1142151"/>
            <a:ext cx="8577815" cy="1846659"/>
          </a:xfrm>
          <a:prstGeom prst="rect">
            <a:avLst/>
          </a:prstGeom>
          <a:noFill/>
          <a:ln w="28575">
            <a:solidFill>
              <a:srgbClr val="0072BA"/>
            </a:solidFill>
            <a:prstDash val="solid"/>
          </a:ln>
        </p:spPr>
        <p:txBody>
          <a:bodyPr wrap="square" rtlCol="0">
            <a:spAutoFit/>
          </a:bodyPr>
          <a:lstStyle/>
          <a:p>
            <a:r>
              <a:rPr lang="nl-NL" sz="1600" b="1" dirty="0" smtClean="0">
                <a:solidFill>
                  <a:prstClr val="black"/>
                </a:solidFill>
              </a:rPr>
              <a:t>Inleiding</a:t>
            </a:r>
          </a:p>
          <a:p>
            <a:r>
              <a:rPr lang="nl-NL" sz="1400" dirty="0"/>
              <a:t>In dit onderdeel doe je kennis op over de ontwikkeling van het verpleegkundig beroep in de periode na WOII én de plannen voor de toekomst. Dit levert je inzichten op over de zoektocht naar en het vinden van de verpleegkundige identiteit: wie ben je als Hbo-verpleegkundige en wat hoort tot je taken?</a:t>
            </a:r>
          </a:p>
          <a:p>
            <a:endParaRPr lang="nl-NL" sz="1400" dirty="0" smtClean="0"/>
          </a:p>
          <a:p>
            <a:r>
              <a:rPr lang="nl-NL" sz="1400" dirty="0" smtClean="0"/>
              <a:t>Deze </a:t>
            </a:r>
            <a:r>
              <a:rPr lang="nl-NL" sz="1400" dirty="0"/>
              <a:t>inzichten helpen je aan een goed antwoord als jij, je collega, zorgvrager of leidinggevende de vraag stelt of dat, wat je doet, wel echt verpleegkundig is</a:t>
            </a:r>
            <a:r>
              <a:rPr lang="nl-NL" sz="1400" dirty="0" smtClean="0"/>
              <a:t>.</a:t>
            </a:r>
          </a:p>
          <a:p>
            <a:endParaRPr lang="nl-NL" sz="1400" dirty="0"/>
          </a:p>
        </p:txBody>
      </p:sp>
      <p:sp>
        <p:nvSpPr>
          <p:cNvPr id="29" name="Tekstvak 28"/>
          <p:cNvSpPr txBox="1"/>
          <p:nvPr/>
        </p:nvSpPr>
        <p:spPr>
          <a:xfrm>
            <a:off x="289154" y="3187239"/>
            <a:ext cx="8577815" cy="3785652"/>
          </a:xfrm>
          <a:prstGeom prst="rect">
            <a:avLst/>
          </a:prstGeom>
          <a:noFill/>
          <a:ln w="25400">
            <a:solidFill>
              <a:srgbClr val="0072BA"/>
            </a:solidFill>
          </a:ln>
        </p:spPr>
        <p:txBody>
          <a:bodyPr wrap="square" rtlCol="0">
            <a:spAutoFit/>
          </a:bodyPr>
          <a:lstStyle/>
          <a:p>
            <a:r>
              <a:rPr lang="nl-NL" sz="1600" b="1" dirty="0" smtClean="0">
                <a:solidFill>
                  <a:prstClr val="black"/>
                </a:solidFill>
              </a:rPr>
              <a:t>Activiteiten</a:t>
            </a:r>
          </a:p>
          <a:p>
            <a:pPr marL="342900" indent="-342900">
              <a:buFont typeface="+mj-lt"/>
              <a:buAutoNum type="arabicPeriod"/>
            </a:pPr>
            <a:r>
              <a:rPr lang="nl-NL" sz="1400" dirty="0" smtClean="0"/>
              <a:t>Lees </a:t>
            </a:r>
            <a:r>
              <a:rPr lang="nl-NL" sz="1400" dirty="0"/>
              <a:t>uit </a:t>
            </a:r>
            <a:r>
              <a:rPr lang="nl-NL" sz="1400" u="sng" dirty="0" err="1">
                <a:hlinkClick r:id="rId4"/>
              </a:rPr>
              <a:t>Duivesteijn-Ockeloen</a:t>
            </a:r>
            <a:r>
              <a:rPr lang="nl-NL" sz="1400" u="sng" dirty="0">
                <a:hlinkClick r:id="rId4"/>
              </a:rPr>
              <a:t> (2016) </a:t>
            </a:r>
            <a:r>
              <a:rPr lang="nl-NL" sz="1400" dirty="0"/>
              <a:t>Hoofdstuk 6, </a:t>
            </a:r>
            <a:r>
              <a:rPr lang="nl-NL" sz="1400" i="1" dirty="0"/>
              <a:t>HBO-verpleegkunde: einde van de identiteitscrisis </a:t>
            </a:r>
            <a:r>
              <a:rPr lang="nl-NL" sz="1400" dirty="0"/>
              <a:t>(pagina's 217 t/m 241). </a:t>
            </a:r>
            <a:endParaRPr lang="nl-NL" sz="1400" dirty="0" smtClean="0"/>
          </a:p>
          <a:p>
            <a:pPr marL="644525" indent="-285750">
              <a:buFont typeface="Arial" panose="020B0604020202020204" pitchFamily="34" charset="0"/>
              <a:buChar char="•"/>
            </a:pPr>
            <a:r>
              <a:rPr lang="nl-NL" sz="1400" dirty="0" smtClean="0"/>
              <a:t>In </a:t>
            </a:r>
            <a:r>
              <a:rPr lang="nl-NL" sz="1400" dirty="0"/>
              <a:t>dit hoofdstuk gaat het om het leren begrijpen van het ontstaan van het verpleegkundig beroepsprofiel en het belang </a:t>
            </a:r>
            <a:r>
              <a:rPr lang="nl-NL" sz="1400" dirty="0" smtClean="0"/>
              <a:t>hiervan. In </a:t>
            </a:r>
            <a:r>
              <a:rPr lang="nl-NL" sz="1400" dirty="0"/>
              <a:t>dit hoofdstuk worden regelmatig diverse verpleegkundige theorieën genoemd. Deze hoef je in het kader van deze leertaak niet te kennen en te begrijpen, maar deze komen verder in deze module aan bod. Dit artikel helpt je de relevantie hiervan in te </a:t>
            </a:r>
            <a:r>
              <a:rPr lang="nl-NL" sz="1400" dirty="0" smtClean="0"/>
              <a:t>zien.</a:t>
            </a:r>
          </a:p>
          <a:p>
            <a:pPr marL="358775" indent="-358775">
              <a:buAutoNum type="arabicPeriod" startAt="2"/>
            </a:pPr>
            <a:r>
              <a:rPr lang="nl-NL" sz="1400" dirty="0" smtClean="0"/>
              <a:t>Lees </a:t>
            </a:r>
            <a:r>
              <a:rPr lang="nl-NL" sz="1400" dirty="0"/>
              <a:t>uit Dobber</a:t>
            </a:r>
            <a:r>
              <a:rPr lang="nl-NL" sz="1400" dirty="0" smtClean="0"/>
              <a:t>, Harmsen </a:t>
            </a:r>
            <a:r>
              <a:rPr lang="nl-NL" sz="1400" dirty="0"/>
              <a:t>&amp; van Iersel (2016) </a:t>
            </a:r>
            <a:r>
              <a:rPr lang="nl-NL" sz="1400" dirty="0" smtClean="0"/>
              <a:t>Hoofdstuk1.6.</a:t>
            </a:r>
          </a:p>
          <a:p>
            <a:pPr marL="815975" lvl="1" indent="-358775">
              <a:buFont typeface="Arial" panose="020B0604020202020204" pitchFamily="34" charset="0"/>
              <a:buChar char="•"/>
            </a:pPr>
            <a:r>
              <a:rPr lang="nl-NL" sz="1400" dirty="0" smtClean="0"/>
              <a:t>Het </a:t>
            </a:r>
            <a:r>
              <a:rPr lang="nl-NL" sz="1400" dirty="0"/>
              <a:t>gaat erom dat je helder krijgt waar de huidige verpleegkundige identiteit uit bestaat. Zorg dat je in eigen woorden kunt samenvatten wat de eigenheid van de tegenwoordige verpleegkundige is. </a:t>
            </a:r>
            <a:endParaRPr lang="nl-NL" sz="1400" dirty="0" smtClean="0"/>
          </a:p>
          <a:p>
            <a:pPr marL="815975" lvl="1" indent="-358775">
              <a:buFont typeface="Arial" panose="020B0604020202020204" pitchFamily="34" charset="0"/>
              <a:buChar char="•"/>
            </a:pPr>
            <a:r>
              <a:rPr lang="nl-NL" sz="1400" dirty="0" smtClean="0"/>
              <a:t>De </a:t>
            </a:r>
            <a:r>
              <a:rPr lang="nl-NL" sz="1400" dirty="0"/>
              <a:t>link in hoofdstuk 1.6, </a:t>
            </a:r>
            <a:r>
              <a:rPr lang="nl-NL" sz="1400" dirty="0" smtClean="0"/>
              <a:t>nl</a:t>
            </a:r>
            <a:r>
              <a:rPr lang="nl-NL" sz="1400" dirty="0"/>
              <a:t> 1.22 </a:t>
            </a:r>
            <a:r>
              <a:rPr lang="nl-NL" sz="1400" dirty="0" smtClean="0"/>
              <a:t>'verdere </a:t>
            </a:r>
            <a:r>
              <a:rPr lang="nl-NL" sz="1400" dirty="0"/>
              <a:t>uitwerking van het verpleegkundig beroepsdomein', kan je daarbij </a:t>
            </a:r>
            <a:r>
              <a:rPr lang="nl-NL" sz="1400" dirty="0" smtClean="0"/>
              <a:t>helpen.</a:t>
            </a:r>
            <a:endParaRPr lang="nl-NL" sz="1400" dirty="0"/>
          </a:p>
          <a:p>
            <a:pPr marL="358775" indent="-358775">
              <a:buAutoNum type="arabicPeriod" startAt="3"/>
            </a:pPr>
            <a:r>
              <a:rPr lang="nl-NL" sz="1400" dirty="0" smtClean="0"/>
              <a:t>In </a:t>
            </a:r>
            <a:r>
              <a:rPr lang="nl-NL" sz="1400" dirty="0"/>
              <a:t>2024 wil het werkveld nog meer helderheid hebben </a:t>
            </a:r>
            <a:r>
              <a:rPr lang="nl-NL" sz="1400" dirty="0" smtClean="0"/>
              <a:t>gecreëerd </a:t>
            </a:r>
            <a:r>
              <a:rPr lang="nl-NL" sz="1400" dirty="0"/>
              <a:t>over de </a:t>
            </a:r>
            <a:r>
              <a:rPr lang="nl-NL" sz="1400" dirty="0" smtClean="0"/>
              <a:t>niveaus </a:t>
            </a:r>
            <a:r>
              <a:rPr lang="nl-NL" sz="1400" dirty="0"/>
              <a:t>binnen de </a:t>
            </a:r>
            <a:r>
              <a:rPr lang="nl-NL" sz="1400" dirty="0" smtClean="0"/>
              <a:t>verpleegkunde.</a:t>
            </a:r>
          </a:p>
          <a:p>
            <a:pPr marL="815975" lvl="1" indent="-358775">
              <a:buFont typeface="Arial" panose="020B0604020202020204" pitchFamily="34" charset="0"/>
              <a:buChar char="•"/>
            </a:pPr>
            <a:r>
              <a:rPr lang="nl-NL" sz="1400" dirty="0" smtClean="0"/>
              <a:t>Lees </a:t>
            </a:r>
            <a:r>
              <a:rPr lang="nl-NL" sz="1400" dirty="0"/>
              <a:t>hierover in de tekst </a:t>
            </a:r>
            <a:r>
              <a:rPr lang="nl-NL" sz="1400" u="sng" dirty="0">
                <a:hlinkClick r:id="rId5"/>
              </a:rPr>
              <a:t>Beroepsprofielen: waar staan we en hoe verder?</a:t>
            </a:r>
            <a:r>
              <a:rPr lang="nl-NL" sz="1400" dirty="0"/>
              <a:t> </a:t>
            </a:r>
          </a:p>
          <a:p>
            <a:pPr marL="358775" indent="-358775">
              <a:buAutoNum type="arabicPeriod" startAt="3"/>
            </a:pPr>
            <a:endParaRPr lang="nl-NL" sz="1400" dirty="0"/>
          </a:p>
          <a:p>
            <a:r>
              <a:rPr lang="nl-NL" sz="1400" dirty="0" smtClean="0"/>
              <a:t>Ga naar het volgende leertaakonderdeel om te beoordelen of je voldoende kennis hebt opgedaan over de behandelde thematiek!</a:t>
            </a:r>
            <a:endParaRPr lang="nl-NL" sz="1400" dirty="0">
              <a:solidFill>
                <a:prstClr val="black"/>
              </a:solidFill>
            </a:endParaRPr>
          </a:p>
        </p:txBody>
      </p:sp>
    </p:spTree>
    <p:extLst>
      <p:ext uri="{BB962C8B-B14F-4D97-AF65-F5344CB8AC3E}">
        <p14:creationId xmlns:p14="http://schemas.microsoft.com/office/powerpoint/2010/main" val="2622531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35496" y="60914"/>
            <a:ext cx="9056416" cy="9191219"/>
          </a:xfrm>
          <a:prstGeom prst="rect">
            <a:avLst/>
          </a:prstGeom>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solidFill>
                <a:prstClr val="black"/>
              </a:solidFill>
            </a:endParaRPr>
          </a:p>
        </p:txBody>
      </p:sp>
      <p:sp>
        <p:nvSpPr>
          <p:cNvPr id="4" name="Tekstvak 3"/>
          <p:cNvSpPr txBox="1"/>
          <p:nvPr/>
        </p:nvSpPr>
        <p:spPr>
          <a:xfrm>
            <a:off x="755576" y="393495"/>
            <a:ext cx="8111392" cy="372172"/>
          </a:xfrm>
          <a:prstGeom prst="rect">
            <a:avLst/>
          </a:prstGeom>
          <a:noFill/>
        </p:spPr>
        <p:txBody>
          <a:bodyPr wrap="square" rtlCol="0">
            <a:spAutoFit/>
          </a:bodyPr>
          <a:lstStyle/>
          <a:p>
            <a:endParaRPr lang="nl-NL" b="1" dirty="0">
              <a:solidFill>
                <a:prstClr val="black"/>
              </a:solidFill>
            </a:endParaRPr>
          </a:p>
        </p:txBody>
      </p:sp>
      <p:sp>
        <p:nvSpPr>
          <p:cNvPr id="12" name="Rechthoek 11"/>
          <p:cNvSpPr/>
          <p:nvPr/>
        </p:nvSpPr>
        <p:spPr>
          <a:xfrm>
            <a:off x="289154" y="897651"/>
            <a:ext cx="8577814"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72BA"/>
              </a:solidFill>
            </a:endParaRPr>
          </a:p>
        </p:txBody>
      </p:sp>
      <p:grpSp>
        <p:nvGrpSpPr>
          <p:cNvPr id="30" name="Groep 29"/>
          <p:cNvGrpSpPr/>
          <p:nvPr/>
        </p:nvGrpSpPr>
        <p:grpSpPr>
          <a:xfrm>
            <a:off x="7812359" y="108923"/>
            <a:ext cx="1243832" cy="714102"/>
            <a:chOff x="7812359" y="108923"/>
            <a:chExt cx="1243832" cy="714102"/>
          </a:xfrm>
        </p:grpSpPr>
        <p:sp>
          <p:nvSpPr>
            <p:cNvPr id="31" name="Rechthoek 4">
              <a:hlinkClick r:id="" action="ppaction://hlinkshowjump?jump=previousslide"/>
            </p:cNvPr>
            <p:cNvSpPr/>
            <p:nvPr/>
          </p:nvSpPr>
          <p:spPr>
            <a:xfrm flipH="1">
              <a:off x="7812359" y="489477"/>
              <a:ext cx="495161"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smtClean="0">
                  <a:latin typeface="Trebuchet MS" panose="020B0603020202020204" pitchFamily="34" charset="0"/>
                </a:rPr>
                <a:t>Terug</a:t>
              </a:r>
              <a:endParaRPr lang="nl-NL" sz="800" dirty="0">
                <a:latin typeface="Trebuchet MS" panose="020B0603020202020204" pitchFamily="34" charset="0"/>
              </a:endParaRPr>
            </a:p>
          </p:txBody>
        </p:sp>
        <p:sp>
          <p:nvSpPr>
            <p:cNvPr id="32" name="Rechthoek 4">
              <a:hlinkClick r:id="" action="ppaction://hlinkshowjump?jump=nextslide"/>
            </p:cNvPr>
            <p:cNvSpPr/>
            <p:nvPr/>
          </p:nvSpPr>
          <p:spPr>
            <a:xfrm>
              <a:off x="8373606" y="489477"/>
              <a:ext cx="495162"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smtClean="0">
                  <a:latin typeface="Trebuchet MS" panose="020B0603020202020204" pitchFamily="34" charset="0"/>
                </a:rPr>
                <a:t>Verder</a:t>
              </a:r>
              <a:endParaRPr lang="nl-NL" sz="800" dirty="0">
                <a:latin typeface="Trebuchet MS" panose="020B0603020202020204" pitchFamily="34" charset="0"/>
              </a:endParaRPr>
            </a:p>
          </p:txBody>
        </p:sp>
        <p:pic>
          <p:nvPicPr>
            <p:cNvPr id="33" name="Afbeelding 32"/>
            <p:cNvPicPr>
              <a:picLocks noChangeAspect="1"/>
            </p:cNvPicPr>
            <p:nvPr/>
          </p:nvPicPr>
          <p:blipFill rotWithShape="1">
            <a:blip r:embed="rId2"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graphicFrame>
        <p:nvGraphicFramePr>
          <p:cNvPr id="39" name="Tabel 38"/>
          <p:cNvGraphicFramePr>
            <a:graphicFrameLocks noGrp="1"/>
          </p:cNvGraphicFramePr>
          <p:nvPr>
            <p:extLst>
              <p:ext uri="{D42A27DB-BD31-4B8C-83A1-F6EECF244321}">
                <p14:modId xmlns:p14="http://schemas.microsoft.com/office/powerpoint/2010/main" val="3366425152"/>
              </p:ext>
            </p:extLst>
          </p:nvPr>
        </p:nvGraphicFramePr>
        <p:xfrm>
          <a:off x="280046" y="360264"/>
          <a:ext cx="7388298" cy="451268"/>
        </p:xfrm>
        <a:graphic>
          <a:graphicData uri="http://schemas.openxmlformats.org/drawingml/2006/table">
            <a:tbl>
              <a:tblPr firstRow="1" bandRow="1">
                <a:tableStyleId>{5C22544A-7EE6-4342-B048-85BDC9FD1C3A}</a:tableStyleId>
              </a:tblPr>
              <a:tblGrid>
                <a:gridCol w="796391">
                  <a:extLst>
                    <a:ext uri="{9D8B030D-6E8A-4147-A177-3AD203B41FA5}">
                      <a16:colId xmlns:a16="http://schemas.microsoft.com/office/drawing/2014/main" val="20000"/>
                    </a:ext>
                  </a:extLst>
                </a:gridCol>
                <a:gridCol w="6591907">
                  <a:extLst>
                    <a:ext uri="{9D8B030D-6E8A-4147-A177-3AD203B41FA5}">
                      <a16:colId xmlns:a16="http://schemas.microsoft.com/office/drawing/2014/main" val="20001"/>
                    </a:ext>
                  </a:extLst>
                </a:gridCol>
              </a:tblGrid>
              <a:tr h="451268">
                <a:tc>
                  <a:txBody>
                    <a:bodyPr/>
                    <a:lstStyle/>
                    <a:p>
                      <a:endParaRPr lang="nl-NL" sz="1800" dirty="0"/>
                    </a:p>
                  </a:txBody>
                  <a:tcPr marT="46072" marB="46072">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dirty="0" smtClean="0">
                          <a:solidFill>
                            <a:prstClr val="black"/>
                          </a:solidFill>
                        </a:rPr>
                        <a:t>LT 2.3</a:t>
                      </a:r>
                      <a:r>
                        <a:rPr lang="nl-NL" sz="1800" b="1" baseline="0" dirty="0" smtClean="0">
                          <a:solidFill>
                            <a:prstClr val="black"/>
                          </a:solidFill>
                        </a:rPr>
                        <a:t> </a:t>
                      </a:r>
                      <a:r>
                        <a:rPr lang="nl-NL" sz="1800" b="1" dirty="0" smtClean="0">
                          <a:solidFill>
                            <a:schemeClr val="tx1"/>
                          </a:solidFill>
                        </a:rPr>
                        <a:t>Verwerving</a:t>
                      </a:r>
                      <a:r>
                        <a:rPr lang="nl-NL" sz="1800" b="1" baseline="0" dirty="0" smtClean="0">
                          <a:solidFill>
                            <a:schemeClr val="tx1"/>
                          </a:solidFill>
                        </a:rPr>
                        <a:t> </a:t>
                      </a:r>
                      <a:r>
                        <a:rPr lang="nl-NL" sz="1800" b="1" dirty="0" smtClean="0">
                          <a:solidFill>
                            <a:schemeClr val="tx1"/>
                          </a:solidFill>
                        </a:rPr>
                        <a:t>(10</a:t>
                      </a:r>
                      <a:r>
                        <a:rPr lang="nl-NL" sz="1800" b="1" baseline="0" dirty="0" smtClean="0">
                          <a:solidFill>
                            <a:schemeClr val="tx1"/>
                          </a:solidFill>
                        </a:rPr>
                        <a:t> min</a:t>
                      </a:r>
                      <a:r>
                        <a:rPr lang="nl-NL" sz="1800" b="1" dirty="0" smtClean="0">
                          <a:solidFill>
                            <a:schemeClr val="tx1"/>
                          </a:solidFill>
                        </a:rPr>
                        <a:t>)</a:t>
                      </a:r>
                    </a:p>
                  </a:txBody>
                  <a:tcPr marT="46072" marB="46072">
                    <a:noFill/>
                  </a:tcPr>
                </a:tc>
                <a:extLst>
                  <a:ext uri="{0D108BD9-81ED-4DB2-BD59-A6C34878D82A}">
                    <a16:rowId xmlns:a16="http://schemas.microsoft.com/office/drawing/2014/main" val="10000"/>
                  </a:ext>
                </a:extLst>
              </a:tr>
            </a:tbl>
          </a:graphicData>
        </a:graphic>
      </p:graphicFrame>
      <p:sp>
        <p:nvSpPr>
          <p:cNvPr id="46" name="Tekstvak 45"/>
          <p:cNvSpPr txBox="1"/>
          <p:nvPr/>
        </p:nvSpPr>
        <p:spPr>
          <a:xfrm>
            <a:off x="289154" y="1142151"/>
            <a:ext cx="8577815" cy="1446550"/>
          </a:xfrm>
          <a:prstGeom prst="rect">
            <a:avLst/>
          </a:prstGeom>
          <a:noFill/>
          <a:ln w="28575">
            <a:solidFill>
              <a:srgbClr val="0072BA"/>
            </a:solidFill>
            <a:prstDash val="solid"/>
          </a:ln>
        </p:spPr>
        <p:txBody>
          <a:bodyPr wrap="square" rtlCol="0">
            <a:spAutoFit/>
          </a:bodyPr>
          <a:lstStyle/>
          <a:p>
            <a:r>
              <a:rPr lang="nl-NL" sz="1600" b="1" dirty="0" smtClean="0">
                <a:solidFill>
                  <a:prstClr val="black"/>
                </a:solidFill>
              </a:rPr>
              <a:t>Inleiding</a:t>
            </a:r>
          </a:p>
          <a:p>
            <a:r>
              <a:rPr lang="nl-NL" sz="1400" dirty="0" smtClean="0"/>
              <a:t>In de vorige </a:t>
            </a:r>
            <a:r>
              <a:rPr lang="nl-NL" sz="1400" dirty="0"/>
              <a:t>opdracht </a:t>
            </a:r>
            <a:r>
              <a:rPr lang="nl-NL" sz="1400" dirty="0" smtClean="0"/>
              <a:t>heb </a:t>
            </a:r>
            <a:r>
              <a:rPr lang="nl-NL" sz="1400" dirty="0"/>
              <a:t>je kennis opgedaan over de ontwikkeling van de identiteit van ons verpleegkundig beroep. </a:t>
            </a:r>
            <a:r>
              <a:rPr lang="nl-NL" sz="1400" dirty="0" smtClean="0"/>
              <a:t>Waarschijnlijk </a:t>
            </a:r>
            <a:r>
              <a:rPr lang="nl-NL" sz="1400" dirty="0"/>
              <a:t>vind je het lastig om precies samen te vatten waar het hierbij om gaat en welk soort vragen hierover in de toets komen. Daarom bij deze een enkele vragen om te beoordelen of je de kern begrepen hebt.</a:t>
            </a:r>
            <a:endParaRPr lang="nl-NL" sz="1600" b="1" dirty="0" smtClean="0">
              <a:solidFill>
                <a:prstClr val="black"/>
              </a:solidFill>
            </a:endParaRPr>
          </a:p>
          <a:p>
            <a:endParaRPr lang="nl-NL" sz="1600" b="1" dirty="0" smtClean="0">
              <a:solidFill>
                <a:prstClr val="black"/>
              </a:solidFill>
            </a:endParaRPr>
          </a:p>
        </p:txBody>
      </p:sp>
      <p:sp>
        <p:nvSpPr>
          <p:cNvPr id="47" name="Tekstvak 46"/>
          <p:cNvSpPr txBox="1"/>
          <p:nvPr/>
        </p:nvSpPr>
        <p:spPr>
          <a:xfrm>
            <a:off x="280046" y="2787130"/>
            <a:ext cx="8577815" cy="4862870"/>
          </a:xfrm>
          <a:prstGeom prst="rect">
            <a:avLst/>
          </a:prstGeom>
          <a:noFill/>
          <a:ln w="25400">
            <a:solidFill>
              <a:srgbClr val="0072BA"/>
            </a:solidFill>
          </a:ln>
        </p:spPr>
        <p:txBody>
          <a:bodyPr wrap="square" rtlCol="0">
            <a:spAutoFit/>
          </a:bodyPr>
          <a:lstStyle/>
          <a:p>
            <a:r>
              <a:rPr lang="nl-NL" sz="1600" b="1" dirty="0" smtClean="0">
                <a:solidFill>
                  <a:prstClr val="black"/>
                </a:solidFill>
              </a:rPr>
              <a:t>Activiteiten</a:t>
            </a:r>
            <a:r>
              <a:rPr lang="nl-NL" sz="1600" b="1" dirty="0">
                <a:solidFill>
                  <a:prstClr val="black"/>
                </a:solidFill>
              </a:rPr>
              <a:t> </a:t>
            </a:r>
            <a:r>
              <a:rPr lang="nl-NL" sz="1400" dirty="0" smtClean="0"/>
              <a:t>Proeftoets </a:t>
            </a:r>
            <a:r>
              <a:rPr lang="nl-NL" sz="1400" dirty="0"/>
              <a:t>leertaak 2: Geschiedenis van de verpleegkunde </a:t>
            </a:r>
          </a:p>
          <a:p>
            <a:pPr lvl="0"/>
            <a:r>
              <a:rPr lang="nl-NL" sz="1400" dirty="0" smtClean="0"/>
              <a:t>1. Wat </a:t>
            </a:r>
            <a:r>
              <a:rPr lang="nl-NL" sz="1400" dirty="0"/>
              <a:t>was in 1972 de kern voor het starten van een </a:t>
            </a:r>
            <a:r>
              <a:rPr lang="nl-NL" sz="1400" dirty="0" smtClean="0"/>
              <a:t>Hbo-v?</a:t>
            </a:r>
            <a:endParaRPr lang="nl-NL" sz="1400" dirty="0"/>
          </a:p>
          <a:p>
            <a:pPr marL="342900" indent="-342900" fontAlgn="ctr">
              <a:buFont typeface="+mj-lt"/>
              <a:buAutoNum type="alphaLcPeriod"/>
            </a:pPr>
            <a:r>
              <a:rPr lang="nl-NL" sz="1400" dirty="0" smtClean="0"/>
              <a:t>De </a:t>
            </a:r>
            <a:r>
              <a:rPr lang="nl-NL" sz="1400" dirty="0"/>
              <a:t>steeds complexer wordende </a:t>
            </a:r>
            <a:r>
              <a:rPr lang="nl-NL" sz="1400" dirty="0" smtClean="0"/>
              <a:t>gezondheidszorg.</a:t>
            </a:r>
            <a:endParaRPr lang="nl-NL" sz="1400" dirty="0"/>
          </a:p>
          <a:p>
            <a:pPr marL="342900" indent="-342900" fontAlgn="ctr">
              <a:buFont typeface="+mj-lt"/>
              <a:buAutoNum type="alphaLcPeriod"/>
            </a:pPr>
            <a:r>
              <a:rPr lang="nl-NL" sz="1400" dirty="0" smtClean="0"/>
              <a:t>Artsen </a:t>
            </a:r>
            <a:r>
              <a:rPr lang="nl-NL" sz="1400" dirty="0"/>
              <a:t>kregen toenemend behoefte aan gelijkwaardige, wetenschappelijk geschoolde </a:t>
            </a:r>
            <a:r>
              <a:rPr lang="nl-NL" sz="1400" dirty="0" smtClean="0"/>
              <a:t>gesprekspartners.</a:t>
            </a:r>
            <a:endParaRPr lang="nl-NL" sz="1400" dirty="0"/>
          </a:p>
          <a:p>
            <a:pPr marL="342900" indent="-342900">
              <a:buFont typeface="+mj-lt"/>
              <a:buAutoNum type="alphaLcPeriod"/>
            </a:pPr>
            <a:r>
              <a:rPr lang="nl-NL" sz="1400" dirty="0" smtClean="0"/>
              <a:t>De </a:t>
            </a:r>
            <a:r>
              <a:rPr lang="nl-NL" sz="1400" dirty="0"/>
              <a:t>sterk toenemende behoefte aan 'handjes aan het bed'.</a:t>
            </a:r>
          </a:p>
          <a:p>
            <a:r>
              <a:rPr lang="nl-NL" sz="1400" dirty="0"/>
              <a:t> </a:t>
            </a:r>
          </a:p>
          <a:p>
            <a:r>
              <a:rPr lang="nl-NL" sz="1400" dirty="0"/>
              <a:t>2. Wat zijn, ten tijde van de start van de </a:t>
            </a:r>
            <a:r>
              <a:rPr lang="nl-NL" sz="1400" dirty="0" smtClean="0"/>
              <a:t>Hbo-v </a:t>
            </a:r>
            <a:r>
              <a:rPr lang="nl-NL" sz="1400" dirty="0"/>
              <a:t>in 1972,  specifieke verwachtingen van de hbo-opgeleide verpleegkundigen ten opzichte van de toen bestaande </a:t>
            </a:r>
            <a:r>
              <a:rPr lang="nl-NL" sz="1400" dirty="0" smtClean="0"/>
              <a:t>MBO-</a:t>
            </a:r>
            <a:r>
              <a:rPr lang="nl-NL" sz="1400" dirty="0" err="1" smtClean="0"/>
              <a:t>v'ers</a:t>
            </a:r>
            <a:r>
              <a:rPr lang="nl-NL" sz="1400" dirty="0" smtClean="0"/>
              <a:t>? </a:t>
            </a:r>
            <a:r>
              <a:rPr lang="nl-NL" sz="1400" i="1" dirty="0" smtClean="0"/>
              <a:t>Meerdere </a:t>
            </a:r>
            <a:r>
              <a:rPr lang="nl-NL" sz="1400" i="1" dirty="0"/>
              <a:t>juiste antwoorden mogelijk!</a:t>
            </a:r>
            <a:endParaRPr lang="nl-NL" sz="1400" dirty="0"/>
          </a:p>
          <a:p>
            <a:pPr marL="342900" indent="-342900">
              <a:buFont typeface="+mj-lt"/>
              <a:buAutoNum type="alphaLcPeriod"/>
            </a:pPr>
            <a:r>
              <a:rPr lang="nl-NL" sz="1400" dirty="0" smtClean="0"/>
              <a:t>Ze </a:t>
            </a:r>
            <a:r>
              <a:rPr lang="nl-NL" sz="1400" dirty="0"/>
              <a:t>zouden beter in staat moeten zijn tot formuleren van taak, verantwoordelijkheid en identiteit van de </a:t>
            </a:r>
            <a:r>
              <a:rPr lang="nl-NL" sz="1400" dirty="0" smtClean="0"/>
              <a:t>verpleegkunde.</a:t>
            </a:r>
            <a:endParaRPr lang="nl-NL" sz="1400" dirty="0"/>
          </a:p>
          <a:p>
            <a:pPr marL="342900" indent="-342900">
              <a:buFont typeface="+mj-lt"/>
              <a:buAutoNum type="alphaLcPeriod"/>
            </a:pPr>
            <a:r>
              <a:rPr lang="nl-NL" sz="1400" dirty="0" smtClean="0"/>
              <a:t>Er </a:t>
            </a:r>
            <a:r>
              <a:rPr lang="nl-NL" sz="1400" dirty="0"/>
              <a:t>zou meer sprake zijn van integratie van diverse verpleegkundige modellen en </a:t>
            </a:r>
            <a:r>
              <a:rPr lang="nl-NL" sz="1400" dirty="0" smtClean="0"/>
              <a:t>theorieën, </a:t>
            </a:r>
            <a:r>
              <a:rPr lang="nl-NL" sz="1400" dirty="0"/>
              <a:t>waardoor de totale mens beter in beeld raakt.</a:t>
            </a:r>
          </a:p>
          <a:p>
            <a:pPr marL="342900" indent="-342900">
              <a:buFont typeface="+mj-lt"/>
              <a:buAutoNum type="alphaLcPeriod"/>
            </a:pPr>
            <a:r>
              <a:rPr lang="nl-NL" sz="1400" dirty="0" smtClean="0"/>
              <a:t>Er </a:t>
            </a:r>
            <a:r>
              <a:rPr lang="nl-NL" sz="1400" dirty="0"/>
              <a:t>zou meer onderscheiden geredeneerd moeten worden vanuit specifiek onderscheiden velden, zoals A, B, Z en wijkverpleegkunde.</a:t>
            </a:r>
          </a:p>
          <a:p>
            <a:r>
              <a:rPr lang="nl-NL" sz="1400" dirty="0"/>
              <a:t> </a:t>
            </a:r>
          </a:p>
          <a:p>
            <a:r>
              <a:rPr lang="nl-NL" sz="1400" dirty="0"/>
              <a:t>3. De zoektocht naar de identiteit van de verpleegkunde vanaf WOII tot ongeveer 1990 werd gekenmerkt door het feit </a:t>
            </a:r>
            <a:r>
              <a:rPr lang="nl-NL" sz="1400" dirty="0" smtClean="0"/>
              <a:t>dat: </a:t>
            </a:r>
            <a:r>
              <a:rPr lang="nl-NL" sz="1400" i="1" dirty="0" smtClean="0"/>
              <a:t>Meerdere </a:t>
            </a:r>
            <a:r>
              <a:rPr lang="nl-NL" sz="1400" i="1" dirty="0"/>
              <a:t>juiste antwoorden mogelijk!</a:t>
            </a:r>
            <a:endParaRPr lang="nl-NL" sz="1400" dirty="0"/>
          </a:p>
          <a:p>
            <a:pPr marL="342900" indent="-342900">
              <a:buFont typeface="+mj-lt"/>
              <a:buAutoNum type="alphaLcPeriod"/>
            </a:pPr>
            <a:r>
              <a:rPr lang="nl-NL" sz="1400" dirty="0" smtClean="0"/>
              <a:t>Vanaf </a:t>
            </a:r>
            <a:r>
              <a:rPr lang="nl-NL" sz="1400" dirty="0"/>
              <a:t>het begin duidelijk was dat het opvoedende en agogische aspect duidelijk onderdeel uit moest maken van die </a:t>
            </a:r>
            <a:r>
              <a:rPr lang="nl-NL" sz="1400" dirty="0" smtClean="0"/>
              <a:t>identiteit.</a:t>
            </a:r>
            <a:endParaRPr lang="nl-NL" sz="1400" dirty="0"/>
          </a:p>
          <a:p>
            <a:pPr marL="342900" indent="-342900">
              <a:buFont typeface="+mj-lt"/>
              <a:buAutoNum type="alphaLcPeriod"/>
            </a:pPr>
            <a:r>
              <a:rPr lang="nl-NL" sz="1400" dirty="0" smtClean="0"/>
              <a:t>Deze </a:t>
            </a:r>
            <a:r>
              <a:rPr lang="nl-NL" sz="1400" dirty="0"/>
              <a:t>identiteit al eerder vanuit de toen heersende verpleegkunde was beschreven, maar niet werd </a:t>
            </a:r>
            <a:r>
              <a:rPr lang="nl-NL" sz="1400" dirty="0" smtClean="0"/>
              <a:t>erkend.</a:t>
            </a:r>
            <a:endParaRPr lang="nl-NL" sz="1400" dirty="0"/>
          </a:p>
          <a:p>
            <a:pPr marL="342900" indent="-342900">
              <a:buFont typeface="+mj-lt"/>
              <a:buAutoNum type="alphaLcPeriod"/>
            </a:pPr>
            <a:r>
              <a:rPr lang="nl-NL" sz="1400" dirty="0" smtClean="0"/>
              <a:t>Het </a:t>
            </a:r>
            <a:r>
              <a:rPr lang="nl-NL" sz="1400" dirty="0"/>
              <a:t>eerste beroepsprofiel in de periode 1980-1990  een feit was.</a:t>
            </a:r>
          </a:p>
          <a:p>
            <a:endParaRPr lang="nl-NL" sz="1400" dirty="0">
              <a:solidFill>
                <a:prstClr val="black"/>
              </a:solidFill>
            </a:endParaRPr>
          </a:p>
        </p:txBody>
      </p:sp>
      <p:pic>
        <p:nvPicPr>
          <p:cNvPr id="13" name="Afbeelding 12"/>
          <p:cNvPicPr/>
          <p:nvPr/>
        </p:nvPicPr>
        <p:blipFill>
          <a:blip r:embed="rId3" cstate="print">
            <a:extLst>
              <a:ext uri="{28A0092B-C50C-407E-A947-70E740481C1C}">
                <a14:useLocalDpi xmlns:a14="http://schemas.microsoft.com/office/drawing/2010/main" val="0"/>
              </a:ext>
            </a:extLst>
          </a:blip>
          <a:stretch>
            <a:fillRect/>
          </a:stretch>
        </p:blipFill>
        <p:spPr>
          <a:xfrm>
            <a:off x="395536" y="371591"/>
            <a:ext cx="432048" cy="420721"/>
          </a:xfrm>
          <a:prstGeom prst="rect">
            <a:avLst/>
          </a:prstGeom>
        </p:spPr>
      </p:pic>
    </p:spTree>
    <p:extLst>
      <p:ext uri="{BB962C8B-B14F-4D97-AF65-F5344CB8AC3E}">
        <p14:creationId xmlns:p14="http://schemas.microsoft.com/office/powerpoint/2010/main" val="2230515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35496" y="98037"/>
            <a:ext cx="9056416" cy="9191219"/>
          </a:xfrm>
          <a:prstGeom prst="rect">
            <a:avLst/>
          </a:prstGeom>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dirty="0">
              <a:solidFill>
                <a:prstClr val="black"/>
              </a:solidFill>
            </a:endParaRPr>
          </a:p>
        </p:txBody>
      </p:sp>
      <p:sp>
        <p:nvSpPr>
          <p:cNvPr id="4" name="Tekstvak 3"/>
          <p:cNvSpPr txBox="1"/>
          <p:nvPr/>
        </p:nvSpPr>
        <p:spPr>
          <a:xfrm>
            <a:off x="755576" y="393495"/>
            <a:ext cx="8111392" cy="372172"/>
          </a:xfrm>
          <a:prstGeom prst="rect">
            <a:avLst/>
          </a:prstGeom>
          <a:noFill/>
        </p:spPr>
        <p:txBody>
          <a:bodyPr wrap="square" rtlCol="0">
            <a:spAutoFit/>
          </a:bodyPr>
          <a:lstStyle/>
          <a:p>
            <a:endParaRPr lang="nl-NL" b="1" dirty="0">
              <a:solidFill>
                <a:prstClr val="black"/>
              </a:solidFill>
            </a:endParaRPr>
          </a:p>
        </p:txBody>
      </p:sp>
      <p:sp>
        <p:nvSpPr>
          <p:cNvPr id="12" name="Rechthoek 11"/>
          <p:cNvSpPr/>
          <p:nvPr/>
        </p:nvSpPr>
        <p:spPr>
          <a:xfrm>
            <a:off x="289154" y="897651"/>
            <a:ext cx="8577814"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72BA"/>
              </a:solidFill>
            </a:endParaRPr>
          </a:p>
        </p:txBody>
      </p:sp>
      <p:grpSp>
        <p:nvGrpSpPr>
          <p:cNvPr id="30" name="Groep 29"/>
          <p:cNvGrpSpPr/>
          <p:nvPr/>
        </p:nvGrpSpPr>
        <p:grpSpPr>
          <a:xfrm>
            <a:off x="7812359" y="108923"/>
            <a:ext cx="1243832" cy="714102"/>
            <a:chOff x="7812359" y="108923"/>
            <a:chExt cx="1243832" cy="714102"/>
          </a:xfrm>
        </p:grpSpPr>
        <p:sp>
          <p:nvSpPr>
            <p:cNvPr id="31" name="Rechthoek 4">
              <a:hlinkClick r:id="" action="ppaction://hlinkshowjump?jump=previousslide"/>
            </p:cNvPr>
            <p:cNvSpPr/>
            <p:nvPr/>
          </p:nvSpPr>
          <p:spPr>
            <a:xfrm flipH="1">
              <a:off x="7812359" y="489477"/>
              <a:ext cx="495161"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smtClean="0">
                  <a:latin typeface="Trebuchet MS" panose="020B0603020202020204" pitchFamily="34" charset="0"/>
                </a:rPr>
                <a:t>Terug</a:t>
              </a:r>
              <a:endParaRPr lang="nl-NL" sz="800" dirty="0">
                <a:latin typeface="Trebuchet MS" panose="020B0603020202020204" pitchFamily="34" charset="0"/>
              </a:endParaRPr>
            </a:p>
          </p:txBody>
        </p:sp>
        <p:pic>
          <p:nvPicPr>
            <p:cNvPr id="33" name="Afbeelding 32"/>
            <p:cNvPicPr>
              <a:picLocks noChangeAspect="1"/>
            </p:cNvPicPr>
            <p:nvPr/>
          </p:nvPicPr>
          <p:blipFill rotWithShape="1">
            <a:blip r:embed="rId2"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graphicFrame>
        <p:nvGraphicFramePr>
          <p:cNvPr id="39" name="Tabel 38"/>
          <p:cNvGraphicFramePr>
            <a:graphicFrameLocks noGrp="1"/>
          </p:cNvGraphicFramePr>
          <p:nvPr>
            <p:extLst>
              <p:ext uri="{D42A27DB-BD31-4B8C-83A1-F6EECF244321}">
                <p14:modId xmlns:p14="http://schemas.microsoft.com/office/powerpoint/2010/main" val="2741447058"/>
              </p:ext>
            </p:extLst>
          </p:nvPr>
        </p:nvGraphicFramePr>
        <p:xfrm>
          <a:off x="280046" y="360264"/>
          <a:ext cx="7388298" cy="451268"/>
        </p:xfrm>
        <a:graphic>
          <a:graphicData uri="http://schemas.openxmlformats.org/drawingml/2006/table">
            <a:tbl>
              <a:tblPr firstRow="1" bandRow="1">
                <a:tableStyleId>{5C22544A-7EE6-4342-B048-85BDC9FD1C3A}</a:tableStyleId>
              </a:tblPr>
              <a:tblGrid>
                <a:gridCol w="796391">
                  <a:extLst>
                    <a:ext uri="{9D8B030D-6E8A-4147-A177-3AD203B41FA5}">
                      <a16:colId xmlns:a16="http://schemas.microsoft.com/office/drawing/2014/main" val="20000"/>
                    </a:ext>
                  </a:extLst>
                </a:gridCol>
                <a:gridCol w="6591907">
                  <a:extLst>
                    <a:ext uri="{9D8B030D-6E8A-4147-A177-3AD203B41FA5}">
                      <a16:colId xmlns:a16="http://schemas.microsoft.com/office/drawing/2014/main" val="20001"/>
                    </a:ext>
                  </a:extLst>
                </a:gridCol>
              </a:tblGrid>
              <a:tr h="451268">
                <a:tc>
                  <a:txBody>
                    <a:bodyPr/>
                    <a:lstStyle/>
                    <a:p>
                      <a:endParaRPr lang="nl-NL" sz="1800" dirty="0"/>
                    </a:p>
                  </a:txBody>
                  <a:tcPr marT="46072" marB="46072">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dirty="0" smtClean="0">
                          <a:solidFill>
                            <a:prstClr val="black"/>
                          </a:solidFill>
                        </a:rPr>
                        <a:t>LT 2.4</a:t>
                      </a:r>
                      <a:r>
                        <a:rPr lang="nl-NL" sz="1800" b="1" baseline="0" dirty="0" smtClean="0">
                          <a:solidFill>
                            <a:prstClr val="black"/>
                          </a:solidFill>
                        </a:rPr>
                        <a:t> Inspirator  </a:t>
                      </a:r>
                      <a:r>
                        <a:rPr lang="nl-NL" sz="1800" b="1" baseline="0" dirty="0" smtClean="0">
                          <a:solidFill>
                            <a:schemeClr val="tx1"/>
                          </a:solidFill>
                        </a:rPr>
                        <a:t>(30 min</a:t>
                      </a:r>
                      <a:r>
                        <a:rPr lang="nl-NL" sz="1800" b="1" dirty="0" smtClean="0">
                          <a:solidFill>
                            <a:schemeClr val="tx1"/>
                          </a:solidFill>
                        </a:rPr>
                        <a:t>)</a:t>
                      </a:r>
                    </a:p>
                  </a:txBody>
                  <a:tcPr marT="46072" marB="46072">
                    <a:noFill/>
                  </a:tcPr>
                </a:tc>
                <a:extLst>
                  <a:ext uri="{0D108BD9-81ED-4DB2-BD59-A6C34878D82A}">
                    <a16:rowId xmlns:a16="http://schemas.microsoft.com/office/drawing/2014/main" val="10000"/>
                  </a:ext>
                </a:extLst>
              </a:tr>
            </a:tbl>
          </a:graphicData>
        </a:graphic>
      </p:graphicFrame>
      <p:sp>
        <p:nvSpPr>
          <p:cNvPr id="46" name="Tekstvak 45"/>
          <p:cNvSpPr txBox="1"/>
          <p:nvPr/>
        </p:nvSpPr>
        <p:spPr>
          <a:xfrm>
            <a:off x="289154" y="1142151"/>
            <a:ext cx="8577815" cy="984885"/>
          </a:xfrm>
          <a:prstGeom prst="rect">
            <a:avLst/>
          </a:prstGeom>
          <a:noFill/>
          <a:ln w="28575">
            <a:solidFill>
              <a:srgbClr val="0072BA"/>
            </a:solidFill>
            <a:prstDash val="solid"/>
          </a:ln>
        </p:spPr>
        <p:txBody>
          <a:bodyPr wrap="square" rtlCol="0">
            <a:spAutoFit/>
          </a:bodyPr>
          <a:lstStyle/>
          <a:p>
            <a:r>
              <a:rPr lang="nl-NL" sz="1600" b="1" dirty="0" smtClean="0">
                <a:solidFill>
                  <a:prstClr val="black"/>
                </a:solidFill>
              </a:rPr>
              <a:t>Inleiding</a:t>
            </a:r>
          </a:p>
          <a:p>
            <a:r>
              <a:rPr lang="nl-NL" sz="1400" dirty="0" smtClean="0">
                <a:solidFill>
                  <a:prstClr val="black"/>
                </a:solidFill>
              </a:rPr>
              <a:t>Zoals je hierboven hebt kunnen lezen hebben we als verpleegkundigen al een aardige geschiedenis. Ook in die geschiedenis zijn er invloedrijke personen geweest voor ons vak. </a:t>
            </a:r>
          </a:p>
          <a:p>
            <a:endParaRPr lang="nl-NL" sz="1400" dirty="0" smtClean="0">
              <a:solidFill>
                <a:prstClr val="black"/>
              </a:solidFill>
            </a:endParaRPr>
          </a:p>
        </p:txBody>
      </p:sp>
      <p:sp>
        <p:nvSpPr>
          <p:cNvPr id="47" name="Tekstvak 46"/>
          <p:cNvSpPr txBox="1"/>
          <p:nvPr/>
        </p:nvSpPr>
        <p:spPr>
          <a:xfrm>
            <a:off x="292602" y="2319700"/>
            <a:ext cx="8577815" cy="1415772"/>
          </a:xfrm>
          <a:prstGeom prst="rect">
            <a:avLst/>
          </a:prstGeom>
          <a:noFill/>
          <a:ln w="25400">
            <a:solidFill>
              <a:srgbClr val="0072BA"/>
            </a:solidFill>
          </a:ln>
        </p:spPr>
        <p:txBody>
          <a:bodyPr wrap="square" rtlCol="0">
            <a:spAutoFit/>
          </a:bodyPr>
          <a:lstStyle/>
          <a:p>
            <a:r>
              <a:rPr lang="nl-NL" sz="1600" b="1" dirty="0" smtClean="0">
                <a:solidFill>
                  <a:prstClr val="black"/>
                </a:solidFill>
              </a:rPr>
              <a:t>Activiteiten</a:t>
            </a:r>
          </a:p>
          <a:p>
            <a:r>
              <a:rPr lang="nl-NL" sz="1400" dirty="0" smtClean="0">
                <a:solidFill>
                  <a:prstClr val="black"/>
                </a:solidFill>
              </a:rPr>
              <a:t>Duik nogmaals in de literatuur over het verpleegkundige beroep en kies een persoon uit die jou inspireert om een goede verpleegkundige te worden. Bereid voor het werkcollege een pitch voor waarin je aan je groepje verteld waarom deze persoon je inspireert en waarom. Denk ook alvast na over wat voor verpleegkundige jij wilt worden. </a:t>
            </a:r>
          </a:p>
          <a:p>
            <a:r>
              <a:rPr lang="nl-NL" sz="1400" dirty="0">
                <a:solidFill>
                  <a:prstClr val="black"/>
                </a:solidFill>
              </a:rPr>
              <a:t>Bron foto: </a:t>
            </a:r>
            <a:r>
              <a:rPr lang="nl-NL" sz="1400" dirty="0" smtClean="0">
                <a:solidFill>
                  <a:prstClr val="black"/>
                </a:solidFill>
                <a:hlinkClick r:id="rId3"/>
              </a:rPr>
              <a:t>www.christipedia.nl</a:t>
            </a:r>
            <a:endParaRPr lang="nl-NL" sz="1400" dirty="0" smtClean="0">
              <a:solidFill>
                <a:prstClr val="black"/>
              </a:solidFill>
            </a:endParaRPr>
          </a:p>
          <a:p>
            <a:endParaRPr lang="nl-NL" sz="1400" dirty="0">
              <a:solidFill>
                <a:prstClr val="black"/>
              </a:solidFill>
            </a:endParaRPr>
          </a:p>
        </p:txBody>
      </p:sp>
      <p:pic>
        <p:nvPicPr>
          <p:cNvPr id="2053" name="Picture 5" descr="http://www.christipedia.nl/@api/deki/files/19/=moeder_theresa_met_kind.jpg?size=thum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921" y="4168125"/>
            <a:ext cx="2130551" cy="2888883"/>
          </a:xfrm>
          <a:prstGeom prst="rect">
            <a:avLst/>
          </a:prstGeom>
          <a:noFill/>
          <a:extLst>
            <a:ext uri="{909E8E84-426E-40DD-AFC4-6F175D3DCCD1}">
              <a14:hiddenFill xmlns:a14="http://schemas.microsoft.com/office/drawing/2010/main">
                <a:solidFill>
                  <a:srgbClr val="FFFFFF"/>
                </a:solidFill>
              </a14:hiddenFill>
            </a:ext>
          </a:extLst>
        </p:spPr>
      </p:pic>
      <p:pic>
        <p:nvPicPr>
          <p:cNvPr id="14" name="Afbeelding 13"/>
          <p:cNvPicPr/>
          <p:nvPr/>
        </p:nvPicPr>
        <p:blipFill>
          <a:blip r:embed="rId5" cstate="print">
            <a:extLst>
              <a:ext uri="{28A0092B-C50C-407E-A947-70E740481C1C}">
                <a14:useLocalDpi xmlns:a14="http://schemas.microsoft.com/office/drawing/2010/main" val="0"/>
              </a:ext>
            </a:extLst>
          </a:blip>
          <a:stretch>
            <a:fillRect/>
          </a:stretch>
        </p:blipFill>
        <p:spPr>
          <a:xfrm>
            <a:off x="395536" y="371591"/>
            <a:ext cx="432048" cy="420721"/>
          </a:xfrm>
          <a:prstGeom prst="rect">
            <a:avLst/>
          </a:prstGeom>
        </p:spPr>
      </p:pic>
    </p:spTree>
    <p:extLst>
      <p:ext uri="{BB962C8B-B14F-4D97-AF65-F5344CB8AC3E}">
        <p14:creationId xmlns:p14="http://schemas.microsoft.com/office/powerpoint/2010/main" val="908708681"/>
      </p:ext>
    </p:extLst>
  </p:cSld>
  <p:clrMapOvr>
    <a:masterClrMapping/>
  </p:clrMapOvr>
  <p:timing>
    <p:tnLst>
      <p:par>
        <p:cTn id="1" dur="indefinite" restart="never" nodeType="tmRoot"/>
      </p:par>
    </p:tnLst>
  </p:timing>
</p:sld>
</file>

<file path=ppt/theme/theme1.xml><?xml version="1.0" encoding="utf-8"?>
<a:theme xmlns:a="http://schemas.openxmlformats.org/drawingml/2006/main" name="2_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icentietype xmlns="4e68b928-1a3d-4e3a-a879-99b9b4245a81">CC 3.0 naamsvermelding, gelijkdelen</Licentietype>
    <Kernbegrippen xmlns="4e68b928-1a3d-4e3a-a879-99b9b4245a81">
      <Value>Deskundigheidsbevordering</Value>
      <Value>Professionele reflectie</Value>
    </Kernbegrippen>
    <d6de xmlns="4e68b928-1a3d-4e3a-a879-99b9b4245a81">
      <UserInfo>
        <DisplayName/>
        <AccountId xsi:nil="true"/>
        <AccountType/>
      </UserInfo>
    </d6de>
    <Canmedsrollen xmlns="4e68b928-1a3d-4e3a-a879-99b9b4245a81">
      <Value>Professional en kwaliteitsbevorderaar</Value>
    </Canmedsrollen>
    <Overige_x0020_informatie xmlns="4e68b928-1a3d-4e3a-a879-99b9b4245a81">Een leertaak, bestaande uit verschillende stappen die studenten zelfstandig en gezamenlijk doorwerken, over de geschiedenis van de verpleegkunde.</Overige_x0020_informatie>
    <Klaar_x0020_voor_x0020_publicatie xmlns="4e68b928-1a3d-4e3a-a879-99b9b4245a81">true</Klaar_x0020_voor_x0020_publicatie>
    <Thema_x0027_s xmlns="4e68b928-1a3d-4e3a-a879-99b9b4245a81">
      <Value>Verpleegkunde</Value>
    </Thema_x0027_s>
    <Dit_x0020_leermiddel_x0020_mag_x0020_onder_x0020_mijn_x0020_naam_x0020_worden_x0020_verspreid xmlns="4e68b928-1a3d-4e3a-a879-99b9b4245a81">true</Dit_x0020_leermiddel_x0020_mag_x0020_onder_x0020_mijn_x0020_naam_x0020_worden_x0020_verspreid>
    <Gepubliceerd xmlns="4e68b928-1a3d-4e3a-a879-99b9b4245a81">false</Gepubliceerd>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B3C74EDBBE0B47A79F98B8D551E261" ma:contentTypeVersion="12" ma:contentTypeDescription="Een nieuw document maken." ma:contentTypeScope="" ma:versionID="86b3847ed36d67453f3f35e533c495bb">
  <xsd:schema xmlns:xsd="http://www.w3.org/2001/XMLSchema" xmlns:xs="http://www.w3.org/2001/XMLSchema" xmlns:p="http://schemas.microsoft.com/office/2006/metadata/properties" xmlns:ns2="4e68b928-1a3d-4e3a-a879-99b9b4245a81" targetNamespace="http://schemas.microsoft.com/office/2006/metadata/properties" ma:root="true" ma:fieldsID="618d5debf22519d818b54c03ec63af77" ns2:_="">
    <xsd:import namespace="4e68b928-1a3d-4e3a-a879-99b9b4245a81"/>
    <xsd:element name="properties">
      <xsd:complexType>
        <xsd:sequence>
          <xsd:element name="documentManagement">
            <xsd:complexType>
              <xsd:all>
                <xsd:element ref="ns2:Dit_x0020_leermiddel_x0020_mag_x0020_onder_x0020_mijn_x0020_naam_x0020_worden_x0020_verspreid"/>
                <xsd:element ref="ns2:Overige_x0020_informatie" minOccurs="0"/>
                <xsd:element ref="ns2:MediaServiceMetadata" minOccurs="0"/>
                <xsd:element ref="ns2:MediaServiceFastMetadata" minOccurs="0"/>
                <xsd:element ref="ns2:Canmedsrollen" minOccurs="0"/>
                <xsd:element ref="ns2:Kernbegrippen" minOccurs="0"/>
                <xsd:element ref="ns2:Thema_x0027_s" minOccurs="0"/>
                <xsd:element ref="ns2:Licentietype" minOccurs="0"/>
                <xsd:element ref="ns2:Gepubliceerd" minOccurs="0"/>
                <xsd:element ref="ns2:d6de" minOccurs="0"/>
                <xsd:element ref="ns2:Klaar_x0020_voor_x0020_publicati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68b928-1a3d-4e3a-a879-99b9b4245a81" elementFormDefault="qualified">
    <xsd:import namespace="http://schemas.microsoft.com/office/2006/documentManagement/types"/>
    <xsd:import namespace="http://schemas.microsoft.com/office/infopath/2007/PartnerControls"/>
    <xsd:element name="Dit_x0020_leermiddel_x0020_mag_x0020_onder_x0020_mijn_x0020_naam_x0020_worden_x0020_verspreid" ma:index="8" ma:displayName="Dit leermiddel mag onder mijn naam worden verspreid" ma:default="1" ma:description="Leermiddelen worden onder naamsvermelding op wikiwijs verspreid. Door hier &quot;Ja&quot; in te vullen wordt je naam verbonden aan dit leermiddel. Door hier &quot;nee&quot; in te vullen wordt het leermiddel door ons geanonimiseerd. " ma:internalName="Dit_x0020_leermiddel_x0020_mag_x0020_onder_x0020_mijn_x0020_naam_x0020_worden_x0020_verspreid">
      <xsd:simpleType>
        <xsd:restriction base="dms:Boolean"/>
      </xsd:simpleType>
    </xsd:element>
    <xsd:element name="Overige_x0020_informatie" ma:index="9" nillable="true" ma:displayName="Omschrijving" ma:description="Geef hier eventuele opmerkingen op die van toepassing zijn op dit leermiddel. " ma:format="Dropdown" ma:internalName="Overige_x0020_informatie">
      <xsd:simpleType>
        <xsd:restriction base="dms:Note">
          <xsd:maxLength value="25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Canmedsrollen" ma:index="12" nillable="true" ma:displayName="Canmedsrollen" ma:description="Geef aan bij welke canmedsrollen dit leermiddel aansluit" ma:format="Dropdown" ma:internalName="Canmedsrollen">
      <xsd:complexType>
        <xsd:complexContent>
          <xsd:extension base="dms:MultiChoice">
            <xsd:sequence>
              <xsd:element name="Value" maxOccurs="unbounded" minOccurs="0" nillable="true">
                <xsd:simpleType>
                  <xsd:restriction base="dms:Choice">
                    <xsd:enumeration value="Zorgverlener"/>
                    <xsd:enumeration value="Communicator"/>
                    <xsd:enumeration value="Samenwerkingspartner"/>
                    <xsd:enumeration value="Reflectieve EBP-professional"/>
                    <xsd:enumeration value="Gezondheidsbevorderaar"/>
                    <xsd:enumeration value="Organisator"/>
                    <xsd:enumeration value="Professional en kwaliteitsbevorderaar"/>
                  </xsd:restriction>
                </xsd:simpleType>
              </xsd:element>
            </xsd:sequence>
          </xsd:extension>
        </xsd:complexContent>
      </xsd:complexType>
    </xsd:element>
    <xsd:element name="Kernbegrippen" ma:index="13" nillable="true" ma:displayName="Kernbegrippen" ma:format="Dropdown" ma:internalName="Kernbegrippen">
      <xsd:complexType>
        <xsd:complexContent>
          <xsd:extension base="dms:MultiChoice">
            <xsd:sequence>
              <xsd:element name="Value" maxOccurs="unbounded" minOccurs="0" nillable="true">
                <xsd:simpleType>
                  <xsd:restriction base="dms:Choice">
                    <xsd:enumeration value="Klinisch redeneren"/>
                    <xsd:enumeration value="Uitvoeren van zorg"/>
                    <xsd:enumeration value="Indiceren van zorg"/>
                    <xsd:enumeration value="Zelfmanagement versterken"/>
                    <xsd:enumeration value="Persoonsgerichte communicatie"/>
                    <xsd:enumeration value="Inzet ICT"/>
                    <xsd:enumeration value="Professionele relatie"/>
                    <xsd:enumeration value="Gezamenlijke besluitvorming"/>
                    <xsd:enumeration value="Multidisciplinair samenwerken"/>
                    <xsd:enumeration value="Continuïteit van zorg"/>
                    <xsd:enumeration value="Onderzoekend vermogen"/>
                    <xsd:enumeration value="Inzet EBP"/>
                    <xsd:enumeration value="Deskundigheidsbevordering"/>
                    <xsd:enumeration value="Professionele reflectie"/>
                    <xsd:enumeration value="Morele sensitiviteit"/>
                    <xsd:enumeration value="Preventiegericht analyseren"/>
                    <xsd:enumeration value="Gezond gedrag bevorderen"/>
                    <xsd:enumeration value="Verpleegkundig leiderschap"/>
                    <xsd:enumeration value="Coördinatie van zorg"/>
                    <xsd:enumeration value="Veiligheid bevorderen"/>
                    <xsd:enumeration value="Verpleegkundig ondernemerschap"/>
                    <xsd:enumeration value="Kwaliteit van zorg leveren"/>
                    <xsd:enumeration value="Participeren in kwaliteitszorg"/>
                    <xsd:enumeration value="Professioneel gedrag"/>
                  </xsd:restriction>
                </xsd:simpleType>
              </xsd:element>
            </xsd:sequence>
          </xsd:extension>
        </xsd:complexContent>
      </xsd:complexType>
    </xsd:element>
    <xsd:element name="Thema_x0027_s" ma:index="14" nillable="true" ma:displayName="Thema's" ma:description="Geef aan welke thema's behandeld worden. Voor inspiratie, zie de quickstart bij bestanden. " ma:format="Dropdown" ma:internalName="Thema_x0027_s">
      <xsd:complexType>
        <xsd:complexContent>
          <xsd:extension base="dms:MultiChoice">
            <xsd:sequence>
              <xsd:element name="Value" maxOccurs="unbounded" minOccurs="0" nillable="true">
                <xsd:simpleType>
                  <xsd:restriction base="dms:Choice">
                    <xsd:enumeration value="Verpleegkunde"/>
                    <xsd:enumeration value="Farmacologie"/>
                    <xsd:enumeration value="Anatomie, fysiologie en pathologie"/>
                    <xsd:enumeration value="Psychologie, psychiatrie en verstandelijke beperkingen"/>
                    <xsd:enumeration value="Gerontologie en geriatrie"/>
                    <xsd:enumeration value="Recht"/>
                    <xsd:enumeration value="Paramedische interventies"/>
                    <xsd:enumeration value="Sociologie"/>
                    <xsd:enumeration value="Psychologie"/>
                    <xsd:enumeration value="Communicatie"/>
                    <xsd:enumeration value="Communicatie-ICT"/>
                    <xsd:enumeration value="Ethiek"/>
                    <xsd:enumeration value="Organisatiekunde"/>
                    <xsd:enumeration value="Sociologie/economie"/>
                  </xsd:restriction>
                </xsd:simpleType>
              </xsd:element>
            </xsd:sequence>
          </xsd:extension>
        </xsd:complexContent>
      </xsd:complexType>
    </xsd:element>
    <xsd:element name="Licentietype" ma:index="15" nillable="true" ma:displayName="Licentietype" ma:default="CC 3.0 naamsvermelding, gelijkdelen" ma:description="CC 3.0 naamsvermelding, gelijkdelen. Verspreiden en bewerken mag, mits naamsvermelding en werk blijft publiek. &#10;CC 3.0 naamsvermelding: verder verspreiden en bewerken mag, ook commerciëel.&#10;&#10;Standaard kiezen we voor 'naamsvermelding + gelijkdelen'" ma:format="Dropdown" ma:internalName="Licentietype">
      <xsd:simpleType>
        <xsd:restriction base="dms:Choice">
          <xsd:enumeration value="CC 3.0 naamsvermelding, gelijkdelen"/>
          <xsd:enumeration value="CC 3.0 naamsvermelding"/>
        </xsd:restriction>
      </xsd:simpleType>
    </xsd:element>
    <xsd:element name="Gepubliceerd" ma:index="16" nillable="true" ma:displayName="Gepubliceerd" ma:default="0" ma:internalName="Gepubliceerd">
      <xsd:simpleType>
        <xsd:restriction base="dms:Boolean"/>
      </xsd:simpleType>
    </xsd:element>
    <xsd:element name="d6de" ma:index="17" nillable="true" ma:displayName="Auteur" ma:list="UserInfo" ma:internalName="d6d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Klaar_x0020_voor_x0020_publicatie" ma:index="18" nillable="true" ma:displayName="Klaar voor publicatie" ma:default="0" ma:internalName="Klaar_x0020_voor_x0020_publicati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CA094D-4053-4324-B98B-7F90764609F3}">
  <ds:schemaRefs>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ListId:Leertaken;"/>
    <ds:schemaRef ds:uri="http://www.w3.org/XML/1998/namespace"/>
    <ds:schemaRef ds:uri="http://purl.org/dc/elements/1.1/"/>
  </ds:schemaRefs>
</ds:datastoreItem>
</file>

<file path=customXml/itemProps2.xml><?xml version="1.0" encoding="utf-8"?>
<ds:datastoreItem xmlns:ds="http://schemas.openxmlformats.org/officeDocument/2006/customXml" ds:itemID="{A304C0DB-0586-4F6A-8294-01129B5ED0C1}"/>
</file>

<file path=customXml/itemProps3.xml><?xml version="1.0" encoding="utf-8"?>
<ds:datastoreItem xmlns:ds="http://schemas.openxmlformats.org/officeDocument/2006/customXml" ds:itemID="{3D217CED-8943-49D7-82D0-41850579C2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791</TotalTime>
  <Words>465</Words>
  <Application>Microsoft Office PowerPoint</Application>
  <PresentationFormat>Aangepast</PresentationFormat>
  <Paragraphs>82</Paragraphs>
  <Slides>5</Slides>
  <Notes>2</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Arial</vt:lpstr>
      <vt:lpstr>Calibri</vt:lpstr>
      <vt:lpstr>Trebuchet MS</vt:lpstr>
      <vt:lpstr>2_Kantoorthema</vt:lpstr>
      <vt:lpstr>PowerPoint-presentatie</vt:lpstr>
      <vt:lpstr>PowerPoint-presentatie</vt:lpstr>
      <vt:lpstr>PowerPoint-presentatie</vt:lpstr>
      <vt:lpstr>PowerPoint-presentatie</vt:lpstr>
      <vt:lpstr>PowerPoint-presentatie</vt:lpstr>
    </vt:vector>
  </TitlesOfParts>
  <Company>Christelijke Hogeschool Ede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Leertaak geschiedenis van de verpleegkunde</dc:title>
  <dc:creator>LAC</dc:creator>
  <cp:lastModifiedBy>Oversluizen - van Rijn, Nellie</cp:lastModifiedBy>
  <cp:revision>121</cp:revision>
  <cp:lastPrinted>2015-03-30T13:18:50Z</cp:lastPrinted>
  <dcterms:created xsi:type="dcterms:W3CDTF">2015-03-30T12:15:40Z</dcterms:created>
  <dcterms:modified xsi:type="dcterms:W3CDTF">2019-01-24T20:49:27Z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0x010100C9B3C74EDBBE0B47A79F98B8D551E261</vt:lpwstr>
  </property>
  <property fmtid="{D5CDD505-2E9C-101B-9397-08002B2CF9AE}" pid="3" name="FSObjType">
    <vt:lpwstr>0</vt:lpwstr>
  </property>
  <property fmtid="{D5CDD505-2E9C-101B-9397-08002B2CF9AE}" pid="4" name="Order">
    <vt:r8>900</vt:r8>
  </property>
  <property fmtid="{D5CDD505-2E9C-101B-9397-08002B2CF9AE}" pid="5" name="FileDirRef">
    <vt:lpwstr>gezondheidszorg/onderwijs/2017-2018/OnderwijsSiteTemplate/Leertaken</vt:lpwstr>
  </property>
  <property fmtid="{D5CDD505-2E9C-101B-9397-08002B2CF9AE}" pid="6" name="MetaInfo">
    <vt:lpwstr>9;#vti_contentversionisdirty:BW|false_x000d_
vti_thumbnailexists:BW|false_x000d_
vti_parserversion:SR|14.0.0.6117_x000d_
vti_contenttag:SW|{191D2655-92F9-467F-8B77-C66E67DE74BA},1,2_x000d_
vti_folderitemcount:IR|0_x000d_
_Category:EW|_x000d_
vti_stickycachedpluggableparserprops:VX|Subject K</vt:lpwstr>
  </property>
  <property fmtid="{D5CDD505-2E9C-101B-9397-08002B2CF9AE}" pid="7" name="FileLeafRef">
    <vt:lpwstr>leertaak1.pptx</vt:lpwstr>
  </property>
</Properties>
</file>