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8" r:id="rId9"/>
  </p:sldIdLst>
  <p:sldSz cx="9144000" cy="6858000" type="screen4x3"/>
  <p:notesSz cx="6858000" cy="9144000"/>
  <p:embeddedFontLst>
    <p:embeddedFont>
      <p:font typeface="Corbel" panose="020B0503020204020204" pitchFamily="34" charset="0"/>
      <p:regular r:id="rId11"/>
      <p:bold r:id="rId12"/>
      <p:italic r:id="rId13"/>
      <p:boldItalic r:id="rId14"/>
    </p:embeddedFont>
    <p:embeddedFont>
      <p:font typeface="Helvetica Neue" panose="02000503000000020004" pitchFamily="2" charset="0"/>
      <p:regular r:id="rId15"/>
      <p:bold r:id="rId16"/>
      <p:italic r:id="rId17"/>
      <p:boldItalic r:id="rId18"/>
    </p:embeddedFont>
    <p:embeddedFont>
      <p:font typeface="Helvetica Neue Light" panose="02000403000000020004" pitchFamily="2" charset="0"/>
      <p:regular r:id="rId19"/>
      <p:bold r:id="rId20"/>
      <p:italic r:id="rId21"/>
      <p:boldItalic r:id="rId22"/>
    </p:embeddedFont>
    <p:embeddedFont>
      <p:font typeface="Tahoma" panose="020B0604030504040204" pitchFamily="34" charset="0"/>
      <p:regular r:id="rId23"/>
      <p:bold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2" roundtripDataSignature="AMtx7mhl4S37qrG5x41b11EF3NwBLGfLu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/>
    <p:restoredTop sz="69733"/>
  </p:normalViewPr>
  <p:slideViewPr>
    <p:cSldViewPr snapToGrid="0">
      <p:cViewPr varScale="1">
        <p:scale>
          <a:sx n="74" d="100"/>
          <a:sy n="74" d="100"/>
        </p:scale>
        <p:origin x="19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font" Target="fonts/font14.fntdata"/><Relationship Id="rId32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font" Target="fonts/font13.fntdata"/><Relationship Id="rId36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IO-1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</a:t>
            </a:r>
            <a:r>
              <a:rPr lang="nl-NL" dirty="0"/>
              <a:t> Leerlingen zien niet in welke strategie ze moeten inzetten bij een telprobleem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A Je </a:t>
            </a:r>
            <a:r>
              <a:rPr lang="en-GB" dirty="0" err="1"/>
              <a:t>kiest</a:t>
            </a:r>
            <a:r>
              <a:rPr lang="en-GB" dirty="0"/>
              <a:t> 4 </a:t>
            </a:r>
            <a:r>
              <a:rPr lang="en-GB" dirty="0" err="1"/>
              <a:t>keer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letter. Dus 4 </a:t>
            </a:r>
            <a:r>
              <a:rPr lang="en-GB" dirty="0" err="1"/>
              <a:t>keer</a:t>
            </a:r>
            <a:r>
              <a:rPr lang="en-GB" dirty="0"/>
              <a:t> 26.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B Je </a:t>
            </a:r>
            <a:r>
              <a:rPr lang="en-GB" dirty="0" err="1"/>
              <a:t>hebt</a:t>
            </a:r>
            <a:r>
              <a:rPr lang="en-GB" dirty="0"/>
              <a:t> door </a:t>
            </a:r>
            <a:r>
              <a:rPr lang="en-GB" dirty="0" err="1"/>
              <a:t>dat</a:t>
            </a:r>
            <a:r>
              <a:rPr lang="en-GB" dirty="0"/>
              <a:t> je </a:t>
            </a:r>
            <a:r>
              <a:rPr lang="en-GB" dirty="0" err="1"/>
              <a:t>moet</a:t>
            </a:r>
            <a:r>
              <a:rPr lang="en-GB" dirty="0"/>
              <a:t> </a:t>
            </a:r>
            <a:r>
              <a:rPr lang="en-GB" dirty="0" err="1"/>
              <a:t>herhalen</a:t>
            </a:r>
            <a:r>
              <a:rPr lang="en-GB" dirty="0"/>
              <a:t>, maar </a:t>
            </a:r>
            <a:r>
              <a:rPr lang="en-GB" dirty="0" err="1"/>
              <a:t>ziet</a:t>
            </a:r>
            <a:r>
              <a:rPr lang="en-GB" dirty="0"/>
              <a:t> </a:t>
            </a:r>
            <a:r>
              <a:rPr lang="en-GB" dirty="0" err="1"/>
              <a:t>niet</a:t>
            </a:r>
            <a:r>
              <a:rPr lang="en-GB" dirty="0"/>
              <a:t> in </a:t>
            </a:r>
            <a:r>
              <a:rPr lang="en-GB" dirty="0" err="1"/>
              <a:t>dat</a:t>
            </a:r>
            <a:r>
              <a:rPr lang="en-GB" dirty="0"/>
              <a:t> je </a:t>
            </a:r>
            <a:r>
              <a:rPr lang="en-GB" dirty="0" err="1"/>
              <a:t>voor</a:t>
            </a:r>
            <a:r>
              <a:rPr lang="en-GB" dirty="0"/>
              <a:t> </a:t>
            </a:r>
            <a:r>
              <a:rPr lang="en-GB" dirty="0" err="1"/>
              <a:t>ieder</a:t>
            </a:r>
            <a:r>
              <a:rPr lang="en-GB" dirty="0"/>
              <a:t> van de 4 letter 26 </a:t>
            </a:r>
            <a:r>
              <a:rPr lang="en-GB" dirty="0" err="1"/>
              <a:t>opties</a:t>
            </a:r>
            <a:r>
              <a:rPr lang="en-GB" dirty="0"/>
              <a:t> </a:t>
            </a:r>
            <a:r>
              <a:rPr lang="en-GB" dirty="0" err="1"/>
              <a:t>hebt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C Juist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D Je </a:t>
            </a:r>
            <a:r>
              <a:rPr lang="en-GB" dirty="0" err="1"/>
              <a:t>ziet</a:t>
            </a:r>
            <a:r>
              <a:rPr lang="en-GB" dirty="0"/>
              <a:t> </a:t>
            </a:r>
            <a:r>
              <a:rPr lang="en-GB" dirty="0" err="1"/>
              <a:t>niet</a:t>
            </a:r>
            <a:r>
              <a:rPr lang="en-GB" dirty="0"/>
              <a:t> in </a:t>
            </a:r>
            <a:r>
              <a:rPr lang="en-GB" dirty="0" err="1"/>
              <a:t>dat</a:t>
            </a:r>
            <a:r>
              <a:rPr lang="en-GB" dirty="0"/>
              <a:t> je letters </a:t>
            </a:r>
            <a:r>
              <a:rPr lang="en-GB" dirty="0" err="1"/>
              <a:t>vaker</a:t>
            </a:r>
            <a:r>
              <a:rPr lang="en-GB" dirty="0"/>
              <a:t> </a:t>
            </a:r>
            <a:r>
              <a:rPr lang="en-GB" dirty="0" err="1"/>
              <a:t>kunt</a:t>
            </a:r>
            <a:r>
              <a:rPr lang="en-GB" dirty="0"/>
              <a:t> </a:t>
            </a:r>
            <a:r>
              <a:rPr lang="en-GB" dirty="0" err="1"/>
              <a:t>gebruiken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18" name="Google Shape;11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IO-2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nl-NL" dirty="0"/>
              <a:t>Leerlingen zien niet in welke strategie ze moeten inzetten bij een telprobleem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A Je </a:t>
            </a:r>
            <a:r>
              <a:rPr lang="en-GB" dirty="0" err="1"/>
              <a:t>hebt</a:t>
            </a:r>
            <a:r>
              <a:rPr lang="en-GB" dirty="0"/>
              <a:t> 6 </a:t>
            </a:r>
            <a:r>
              <a:rPr lang="en-GB" dirty="0" err="1"/>
              <a:t>kinderen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6 </a:t>
            </a:r>
            <a:r>
              <a:rPr lang="en-GB" dirty="0" err="1"/>
              <a:t>plekken</a:t>
            </a:r>
            <a:r>
              <a:rPr lang="en-GB" dirty="0"/>
              <a:t>, op </a:t>
            </a:r>
            <a:r>
              <a:rPr lang="en-GB" dirty="0" err="1"/>
              <a:t>iedere</a:t>
            </a:r>
            <a:r>
              <a:rPr lang="en-GB" dirty="0"/>
              <a:t> </a:t>
            </a:r>
            <a:r>
              <a:rPr lang="en-GB" dirty="0" err="1"/>
              <a:t>plek</a:t>
            </a:r>
            <a:r>
              <a:rPr lang="en-GB" dirty="0"/>
              <a:t> </a:t>
            </a:r>
            <a:r>
              <a:rPr lang="en-GB" dirty="0" err="1"/>
              <a:t>kan</a:t>
            </a:r>
            <a:r>
              <a:rPr lang="en-GB" dirty="0"/>
              <a:t> </a:t>
            </a:r>
            <a:r>
              <a:rPr lang="en-GB" dirty="0" err="1"/>
              <a:t>één</a:t>
            </a:r>
            <a:r>
              <a:rPr lang="en-GB" dirty="0"/>
              <a:t> kind </a:t>
            </a:r>
            <a:r>
              <a:rPr lang="en-GB" dirty="0" err="1"/>
              <a:t>staan</a:t>
            </a:r>
            <a:r>
              <a:rPr lang="en-GB" dirty="0"/>
              <a:t>, </a:t>
            </a:r>
            <a:r>
              <a:rPr lang="en-GB" dirty="0" err="1"/>
              <a:t>dus</a:t>
            </a:r>
            <a:r>
              <a:rPr lang="en-GB" dirty="0"/>
              <a:t> 6 </a:t>
            </a:r>
            <a:r>
              <a:rPr lang="en-GB" dirty="0" err="1"/>
              <a:t>keer</a:t>
            </a:r>
            <a:r>
              <a:rPr lang="en-GB" dirty="0"/>
              <a:t> 6 </a:t>
            </a:r>
            <a:r>
              <a:rPr lang="en-GB" dirty="0" err="1"/>
              <a:t>maal</a:t>
            </a:r>
            <a:r>
              <a:rPr lang="en-GB" dirty="0"/>
              <a:t> </a:t>
            </a:r>
            <a:r>
              <a:rPr lang="en-GB" dirty="0" err="1"/>
              <a:t>deze</a:t>
            </a:r>
            <a:r>
              <a:rPr lang="en-GB" dirty="0"/>
              <a:t> </a:t>
            </a:r>
            <a:r>
              <a:rPr lang="en-GB" dirty="0" err="1"/>
              <a:t>keuze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B Juist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C 6 </a:t>
            </a:r>
            <a:r>
              <a:rPr lang="en-GB" dirty="0" err="1"/>
              <a:t>kindere</a:t>
            </a:r>
            <a:r>
              <a:rPr lang="en-GB" dirty="0"/>
              <a:t>, 6 </a:t>
            </a:r>
            <a:r>
              <a:rPr lang="en-GB" dirty="0" err="1"/>
              <a:t>plekken</a:t>
            </a:r>
            <a:r>
              <a:rPr lang="en-GB" dirty="0"/>
              <a:t>. </a:t>
            </a:r>
            <a:r>
              <a:rPr lang="en-GB" dirty="0" err="1"/>
              <a:t>Ieder</a:t>
            </a:r>
            <a:r>
              <a:rPr lang="en-GB" dirty="0"/>
              <a:t> kind </a:t>
            </a:r>
            <a:r>
              <a:rPr lang="en-GB" dirty="0" err="1"/>
              <a:t>kan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op 6 </a:t>
            </a:r>
            <a:r>
              <a:rPr lang="en-GB" dirty="0" err="1"/>
              <a:t>plekken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D Juist, </a:t>
            </a:r>
            <a:r>
              <a:rPr lang="en-GB" dirty="0" err="1"/>
              <a:t>maal</a:t>
            </a:r>
            <a:r>
              <a:rPr lang="en-GB" dirty="0"/>
              <a:t> 1 </a:t>
            </a:r>
            <a:r>
              <a:rPr lang="en-GB" dirty="0" err="1"/>
              <a:t>veranderd</a:t>
            </a:r>
            <a:r>
              <a:rPr lang="en-GB" dirty="0"/>
              <a:t> </a:t>
            </a:r>
            <a:r>
              <a:rPr lang="en-GB" dirty="0" err="1"/>
              <a:t>niks</a:t>
            </a:r>
            <a:r>
              <a:rPr lang="en-GB" dirty="0"/>
              <a:t> </a:t>
            </a:r>
            <a:r>
              <a:rPr lang="en-GB" dirty="0" err="1"/>
              <a:t>aan</a:t>
            </a:r>
            <a:r>
              <a:rPr lang="en-GB" dirty="0"/>
              <a:t> het </a:t>
            </a:r>
            <a:r>
              <a:rPr lang="en-GB" dirty="0" err="1"/>
              <a:t>resultaat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43" name="Google Shape;14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dirty="0"/>
              <a:t>IO-3</a:t>
            </a:r>
            <a:endParaRPr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nl-NL" dirty="0"/>
              <a:t>Leerlingen zien niet in welke strategie ze moeten inzetten bij een telprobleem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A Juist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B 7*7, 7 letters, 7 </a:t>
            </a:r>
            <a:r>
              <a:rPr lang="en-GB" dirty="0" err="1"/>
              <a:t>plekken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C 7^7, 7 letters, 7 </a:t>
            </a:r>
            <a:r>
              <a:rPr lang="en-GB" dirty="0" err="1"/>
              <a:t>plekken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D 7 letters </a:t>
            </a:r>
            <a:r>
              <a:rPr lang="en-GB" dirty="0" err="1"/>
              <a:t>dus</a:t>
            </a:r>
            <a:r>
              <a:rPr lang="en-GB" dirty="0"/>
              <a:t> 7 </a:t>
            </a:r>
            <a:r>
              <a:rPr lang="en-GB" dirty="0" err="1"/>
              <a:t>opties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68" name="Google Shape;16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IO-4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nl-NL" dirty="0"/>
              <a:t>Leerlingen zien niet in welke strategie ze moeten inzetten bij een telprobleem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A Je </a:t>
            </a:r>
            <a:r>
              <a:rPr lang="en-GB" dirty="0" err="1"/>
              <a:t>hebt</a:t>
            </a:r>
            <a:r>
              <a:rPr lang="en-GB" dirty="0"/>
              <a:t> door </a:t>
            </a:r>
            <a:r>
              <a:rPr lang="en-GB" dirty="0" err="1"/>
              <a:t>dat</a:t>
            </a:r>
            <a:r>
              <a:rPr lang="en-GB" dirty="0"/>
              <a:t> je </a:t>
            </a:r>
            <a:r>
              <a:rPr lang="en-GB" dirty="0" err="1"/>
              <a:t>iets</a:t>
            </a:r>
            <a:r>
              <a:rPr lang="en-GB" dirty="0"/>
              <a:t> met de 3 A’s </a:t>
            </a:r>
            <a:r>
              <a:rPr lang="en-GB" dirty="0" err="1"/>
              <a:t>moet</a:t>
            </a:r>
            <a:r>
              <a:rPr lang="en-GB" dirty="0"/>
              <a:t>, maar </a:t>
            </a:r>
            <a:r>
              <a:rPr lang="en-GB" dirty="0" err="1"/>
              <a:t>vergeet</a:t>
            </a:r>
            <a:r>
              <a:rPr lang="en-GB" dirty="0"/>
              <a:t> de </a:t>
            </a:r>
            <a:r>
              <a:rPr lang="en-GB" dirty="0" err="1"/>
              <a:t>faculteit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B Je </a:t>
            </a:r>
            <a:r>
              <a:rPr lang="en-GB" dirty="0" err="1"/>
              <a:t>houdt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rekening</a:t>
            </a:r>
            <a:r>
              <a:rPr lang="en-GB" dirty="0"/>
              <a:t> met de </a:t>
            </a:r>
            <a:r>
              <a:rPr lang="en-GB" dirty="0" err="1"/>
              <a:t>dubbele</a:t>
            </a:r>
            <a:r>
              <a:rPr lang="en-GB" dirty="0"/>
              <a:t> letters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C Juist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D Je </a:t>
            </a:r>
            <a:r>
              <a:rPr lang="en-GB" dirty="0" err="1"/>
              <a:t>ziet</a:t>
            </a:r>
            <a:r>
              <a:rPr lang="en-GB" dirty="0"/>
              <a:t> de </a:t>
            </a:r>
            <a:r>
              <a:rPr lang="en-GB" dirty="0" err="1"/>
              <a:t>vraag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combinatie</a:t>
            </a:r>
            <a:r>
              <a:rPr lang="en-GB" dirty="0"/>
              <a:t> van 3 A’s </a:t>
            </a:r>
            <a:r>
              <a:rPr lang="en-GB" dirty="0" err="1"/>
              <a:t>en</a:t>
            </a:r>
            <a:r>
              <a:rPr lang="en-GB" dirty="0"/>
              <a:t> 4 ‘’</a:t>
            </a:r>
            <a:r>
              <a:rPr lang="en-GB" dirty="0" err="1"/>
              <a:t>niet</a:t>
            </a:r>
            <a:r>
              <a:rPr lang="en-GB" dirty="0"/>
              <a:t>-A’s’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93" name="Google Shape;193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IO-5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nl-NL" dirty="0"/>
              <a:t>Leerlingen zien niet in welke strategie ze moeten inzetten bij een telprobleem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A Juist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B Er </a:t>
            </a:r>
            <a:r>
              <a:rPr lang="en-GB" dirty="0" err="1"/>
              <a:t>wordt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verschil</a:t>
            </a:r>
            <a:r>
              <a:rPr lang="en-GB" dirty="0"/>
              <a:t> </a:t>
            </a:r>
            <a:r>
              <a:rPr lang="en-GB" dirty="0" err="1"/>
              <a:t>gemaakt</a:t>
            </a:r>
            <a:r>
              <a:rPr lang="en-GB" dirty="0"/>
              <a:t> </a:t>
            </a:r>
            <a:r>
              <a:rPr lang="en-GB" dirty="0" err="1"/>
              <a:t>tussen</a:t>
            </a:r>
            <a:r>
              <a:rPr lang="en-GB" dirty="0"/>
              <a:t> de </a:t>
            </a:r>
            <a:r>
              <a:rPr lang="en-GB" dirty="0" err="1"/>
              <a:t>leerlingen</a:t>
            </a:r>
            <a:r>
              <a:rPr lang="en-GB" dirty="0"/>
              <a:t> die op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bepaalde</a:t>
            </a:r>
            <a:r>
              <a:rPr lang="en-GB" dirty="0"/>
              <a:t> </a:t>
            </a:r>
            <a:r>
              <a:rPr lang="en-GB" dirty="0" err="1"/>
              <a:t>plek</a:t>
            </a:r>
            <a:r>
              <a:rPr lang="en-GB" dirty="0"/>
              <a:t> </a:t>
            </a:r>
            <a:r>
              <a:rPr lang="en-GB" dirty="0" err="1"/>
              <a:t>gaan</a:t>
            </a:r>
            <a:r>
              <a:rPr lang="en-GB" dirty="0"/>
              <a:t> </a:t>
            </a:r>
            <a:r>
              <a:rPr lang="en-GB" dirty="0" err="1"/>
              <a:t>zitten</a:t>
            </a:r>
            <a:r>
              <a:rPr lang="en-GB" dirty="0"/>
              <a:t>. (</a:t>
            </a:r>
            <a:r>
              <a:rPr lang="en-GB" dirty="0" err="1"/>
              <a:t>Bijvoorbeeld</a:t>
            </a:r>
            <a:r>
              <a:rPr lang="en-GB" dirty="0"/>
              <a:t>: </a:t>
            </a:r>
            <a:r>
              <a:rPr lang="en-GB" dirty="0" err="1"/>
              <a:t>Pietje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Jantje</a:t>
            </a:r>
            <a:r>
              <a:rPr lang="en-GB" dirty="0"/>
              <a:t> </a:t>
            </a:r>
            <a:r>
              <a:rPr lang="en-GB" dirty="0" err="1"/>
              <a:t>wisselen</a:t>
            </a:r>
            <a:r>
              <a:rPr lang="en-GB" dirty="0"/>
              <a:t> </a:t>
            </a:r>
            <a:r>
              <a:rPr lang="en-GB" dirty="0" err="1"/>
              <a:t>geeft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nieuwe</a:t>
            </a:r>
            <a:r>
              <a:rPr lang="en-GB" dirty="0"/>
              <a:t> </a:t>
            </a:r>
            <a:r>
              <a:rPr lang="en-GB" dirty="0" err="1"/>
              <a:t>opstelling</a:t>
            </a:r>
            <a:r>
              <a:rPr lang="en-GB" dirty="0"/>
              <a:t>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C 8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kunnen</a:t>
            </a:r>
            <a:r>
              <a:rPr lang="en-GB" dirty="0"/>
              <a:t> op 8! </a:t>
            </a:r>
            <a:r>
              <a:rPr lang="en-GB" dirty="0" err="1"/>
              <a:t>Manieren</a:t>
            </a:r>
            <a:r>
              <a:rPr lang="en-GB" dirty="0"/>
              <a:t> </a:t>
            </a:r>
            <a:r>
              <a:rPr lang="en-GB" dirty="0" err="1"/>
              <a:t>gaan</a:t>
            </a:r>
            <a:r>
              <a:rPr lang="en-GB" dirty="0"/>
              <a:t> </a:t>
            </a:r>
            <a:r>
              <a:rPr lang="en-GB" dirty="0" err="1"/>
              <a:t>zitten</a:t>
            </a:r>
            <a:r>
              <a:rPr lang="en-GB" dirty="0"/>
              <a:t>, maar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rekening</a:t>
            </a:r>
            <a:r>
              <a:rPr lang="en-GB" dirty="0"/>
              <a:t> </a:t>
            </a:r>
            <a:r>
              <a:rPr lang="en-GB" dirty="0" err="1"/>
              <a:t>gehouden</a:t>
            </a:r>
            <a:r>
              <a:rPr lang="en-GB" dirty="0"/>
              <a:t> met de 30 </a:t>
            </a:r>
            <a:r>
              <a:rPr lang="en-GB" dirty="0" err="1"/>
              <a:t>beschikbare</a:t>
            </a:r>
            <a:r>
              <a:rPr lang="en-GB" dirty="0"/>
              <a:t> </a:t>
            </a:r>
            <a:r>
              <a:rPr lang="en-GB" dirty="0" err="1"/>
              <a:t>plekken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D </a:t>
            </a:r>
            <a:r>
              <a:rPr lang="en-GB" dirty="0" err="1"/>
              <a:t>Snapt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de 30! </a:t>
            </a:r>
            <a:r>
              <a:rPr lang="en-GB" dirty="0" err="1"/>
              <a:t>Mogelijke</a:t>
            </a:r>
            <a:r>
              <a:rPr lang="en-GB" dirty="0"/>
              <a:t> </a:t>
            </a:r>
            <a:r>
              <a:rPr lang="en-GB" dirty="0" err="1"/>
              <a:t>opties</a:t>
            </a:r>
            <a:r>
              <a:rPr lang="en-GB" dirty="0"/>
              <a:t> </a:t>
            </a:r>
            <a:r>
              <a:rPr lang="en-GB" dirty="0" err="1"/>
              <a:t>moeten</a:t>
            </a:r>
            <a:r>
              <a:rPr lang="en-GB" dirty="0"/>
              <a:t> </a:t>
            </a:r>
            <a:r>
              <a:rPr lang="en-GB" dirty="0" err="1"/>
              <a:t>worden</a:t>
            </a:r>
            <a:r>
              <a:rPr lang="en-GB" dirty="0"/>
              <a:t> </a:t>
            </a:r>
            <a:r>
              <a:rPr lang="en-GB" dirty="0" err="1"/>
              <a:t>gedeeld</a:t>
            </a:r>
            <a:r>
              <a:rPr lang="en-GB" dirty="0"/>
              <a:t> door </a:t>
            </a:r>
            <a:r>
              <a:rPr lang="en-GB" dirty="0" err="1"/>
              <a:t>aantal</a:t>
            </a:r>
            <a:r>
              <a:rPr lang="en-GB" dirty="0"/>
              <a:t> </a:t>
            </a:r>
            <a:r>
              <a:rPr lang="en-GB" dirty="0" err="1"/>
              <a:t>mogelijke</a:t>
            </a:r>
            <a:r>
              <a:rPr lang="en-GB" dirty="0"/>
              <a:t> </a:t>
            </a:r>
            <a:r>
              <a:rPr lang="en-GB" dirty="0" err="1"/>
              <a:t>opstellingen</a:t>
            </a:r>
            <a:r>
              <a:rPr lang="en-GB" dirty="0"/>
              <a:t> die </a:t>
            </a:r>
            <a:r>
              <a:rPr lang="en-GB" dirty="0" err="1"/>
              <a:t>niets</a:t>
            </a:r>
            <a:r>
              <a:rPr lang="en-GB" dirty="0"/>
              <a:t> </a:t>
            </a:r>
            <a:r>
              <a:rPr lang="en-GB" dirty="0" err="1"/>
              <a:t>veranderen</a:t>
            </a:r>
            <a:r>
              <a:rPr lang="en-GB" dirty="0"/>
              <a:t>, maar </a:t>
            </a:r>
            <a:r>
              <a:rPr lang="en-GB" dirty="0" err="1"/>
              <a:t>denkt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dit</a:t>
            </a:r>
            <a:r>
              <a:rPr lang="en-GB" dirty="0"/>
              <a:t> de </a:t>
            </a:r>
            <a:r>
              <a:rPr lang="en-GB" dirty="0" err="1"/>
              <a:t>bezette</a:t>
            </a:r>
            <a:r>
              <a:rPr lang="en-GB" dirty="0"/>
              <a:t> </a:t>
            </a:r>
            <a:r>
              <a:rPr lang="en-GB" dirty="0" err="1"/>
              <a:t>plekken</a:t>
            </a:r>
            <a:r>
              <a:rPr lang="en-GB" dirty="0"/>
              <a:t> </a:t>
            </a:r>
            <a:r>
              <a:rPr lang="en-GB" dirty="0" err="1"/>
              <a:t>betekent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18" name="Google Shape;218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IO-6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nl-NL" dirty="0"/>
              <a:t>Leerlingen zien niet in welke strategie ze moeten inzetten bij een telprobleem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A </a:t>
            </a:r>
            <a:r>
              <a:rPr lang="en-GB" dirty="0" err="1"/>
              <a:t>Snapt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de 29! </a:t>
            </a:r>
            <a:r>
              <a:rPr lang="en-GB" dirty="0" err="1"/>
              <a:t>Mogelijke</a:t>
            </a:r>
            <a:r>
              <a:rPr lang="en-GB" dirty="0"/>
              <a:t> </a:t>
            </a:r>
            <a:r>
              <a:rPr lang="en-GB" dirty="0" err="1"/>
              <a:t>opties</a:t>
            </a:r>
            <a:r>
              <a:rPr lang="en-GB" dirty="0"/>
              <a:t> </a:t>
            </a:r>
            <a:r>
              <a:rPr lang="en-GB" dirty="0" err="1"/>
              <a:t>moeten</a:t>
            </a:r>
            <a:r>
              <a:rPr lang="en-GB" dirty="0"/>
              <a:t> </a:t>
            </a:r>
            <a:r>
              <a:rPr lang="en-GB" dirty="0" err="1"/>
              <a:t>worden</a:t>
            </a:r>
            <a:r>
              <a:rPr lang="en-GB" dirty="0"/>
              <a:t> </a:t>
            </a:r>
            <a:r>
              <a:rPr lang="en-GB" dirty="0" err="1"/>
              <a:t>gedeeld</a:t>
            </a:r>
            <a:r>
              <a:rPr lang="en-GB" dirty="0"/>
              <a:t> door </a:t>
            </a:r>
            <a:r>
              <a:rPr lang="en-GB" dirty="0" err="1"/>
              <a:t>aantal</a:t>
            </a:r>
            <a:r>
              <a:rPr lang="en-GB" dirty="0"/>
              <a:t> </a:t>
            </a:r>
            <a:r>
              <a:rPr lang="en-GB" dirty="0" err="1"/>
              <a:t>mogelijke</a:t>
            </a:r>
            <a:r>
              <a:rPr lang="en-GB" dirty="0"/>
              <a:t> </a:t>
            </a:r>
            <a:r>
              <a:rPr lang="en-GB" dirty="0" err="1"/>
              <a:t>opstellingen</a:t>
            </a:r>
            <a:r>
              <a:rPr lang="en-GB" dirty="0"/>
              <a:t> die </a:t>
            </a:r>
            <a:r>
              <a:rPr lang="en-GB" dirty="0" err="1"/>
              <a:t>niets</a:t>
            </a:r>
            <a:r>
              <a:rPr lang="en-GB" dirty="0"/>
              <a:t> </a:t>
            </a:r>
            <a:r>
              <a:rPr lang="en-GB" dirty="0" err="1"/>
              <a:t>veranderen</a:t>
            </a:r>
            <a:r>
              <a:rPr lang="en-GB" dirty="0"/>
              <a:t>, maar </a:t>
            </a:r>
            <a:r>
              <a:rPr lang="en-GB" dirty="0" err="1"/>
              <a:t>denkt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dit</a:t>
            </a:r>
            <a:r>
              <a:rPr lang="en-GB" dirty="0"/>
              <a:t> de </a:t>
            </a:r>
            <a:r>
              <a:rPr lang="en-GB" dirty="0" err="1"/>
              <a:t>gekozen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zijn</a:t>
            </a:r>
            <a:r>
              <a:rPr lang="en-GB" dirty="0"/>
              <a:t> </a:t>
            </a:r>
            <a:r>
              <a:rPr lang="en-GB" dirty="0" err="1"/>
              <a:t>ipv</a:t>
            </a:r>
            <a:r>
              <a:rPr lang="en-GB" dirty="0"/>
              <a:t> de </a:t>
            </a:r>
            <a:r>
              <a:rPr lang="en-GB" dirty="0" err="1"/>
              <a:t>leerlingen</a:t>
            </a:r>
            <a:r>
              <a:rPr lang="en-GB" dirty="0"/>
              <a:t> die </a:t>
            </a:r>
            <a:r>
              <a:rPr lang="en-GB" dirty="0" err="1"/>
              <a:t>niet</a:t>
            </a:r>
            <a:r>
              <a:rPr lang="en-GB" dirty="0"/>
              <a:t> </a:t>
            </a:r>
            <a:r>
              <a:rPr lang="en-GB" dirty="0" err="1"/>
              <a:t>gekozen</a:t>
            </a:r>
            <a:r>
              <a:rPr lang="en-GB" dirty="0"/>
              <a:t> </a:t>
            </a:r>
            <a:r>
              <a:rPr lang="en-GB" dirty="0" err="1"/>
              <a:t>worden</a:t>
            </a:r>
            <a:r>
              <a:rPr lang="en-GB" dirty="0"/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B Er </a:t>
            </a:r>
            <a:r>
              <a:rPr lang="en-GB" dirty="0" err="1"/>
              <a:t>wordt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verschil</a:t>
            </a:r>
            <a:r>
              <a:rPr lang="en-GB" dirty="0"/>
              <a:t> </a:t>
            </a:r>
            <a:r>
              <a:rPr lang="en-GB" dirty="0" err="1"/>
              <a:t>gemaakt</a:t>
            </a:r>
            <a:r>
              <a:rPr lang="en-GB" dirty="0"/>
              <a:t> </a:t>
            </a:r>
            <a:r>
              <a:rPr lang="en-GB" dirty="0" err="1"/>
              <a:t>tussen</a:t>
            </a:r>
            <a:r>
              <a:rPr lang="en-GB" dirty="0"/>
              <a:t> de </a:t>
            </a:r>
            <a:r>
              <a:rPr lang="en-GB" dirty="0" err="1"/>
              <a:t>leerlingen</a:t>
            </a:r>
            <a:r>
              <a:rPr lang="en-GB" dirty="0"/>
              <a:t> die op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bepaald</a:t>
            </a:r>
            <a:r>
              <a:rPr lang="en-GB" dirty="0"/>
              <a:t> moment </a:t>
            </a:r>
            <a:r>
              <a:rPr lang="en-GB" dirty="0" err="1"/>
              <a:t>worden</a:t>
            </a:r>
            <a:r>
              <a:rPr lang="en-GB" dirty="0"/>
              <a:t> </a:t>
            </a:r>
            <a:r>
              <a:rPr lang="en-GB" dirty="0" err="1"/>
              <a:t>gekozen</a:t>
            </a:r>
            <a:r>
              <a:rPr lang="en-GB" dirty="0"/>
              <a:t>. (</a:t>
            </a:r>
            <a:r>
              <a:rPr lang="en-GB" dirty="0" err="1"/>
              <a:t>Bijvoorbeeld</a:t>
            </a:r>
            <a:r>
              <a:rPr lang="en-GB" dirty="0"/>
              <a:t>: </a:t>
            </a:r>
            <a:r>
              <a:rPr lang="en-GB" dirty="0" err="1"/>
              <a:t>Pietje</a:t>
            </a:r>
            <a:r>
              <a:rPr lang="en-GB" dirty="0"/>
              <a:t> </a:t>
            </a:r>
            <a:r>
              <a:rPr lang="en-GB" dirty="0" err="1"/>
              <a:t>eerst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dan </a:t>
            </a:r>
            <a:r>
              <a:rPr lang="en-GB" dirty="0" err="1"/>
              <a:t>Jantje</a:t>
            </a:r>
            <a:r>
              <a:rPr lang="en-GB" dirty="0"/>
              <a:t>,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dit</a:t>
            </a:r>
            <a:r>
              <a:rPr lang="en-GB" dirty="0"/>
              <a:t> </a:t>
            </a:r>
            <a:r>
              <a:rPr lang="en-GB" dirty="0" err="1"/>
              <a:t>omwisselen</a:t>
            </a:r>
            <a:r>
              <a:rPr lang="en-GB" dirty="0"/>
              <a:t> </a:t>
            </a:r>
            <a:r>
              <a:rPr lang="en-GB" dirty="0" err="1"/>
              <a:t>geeft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nieuwe</a:t>
            </a:r>
            <a:r>
              <a:rPr lang="en-GB" dirty="0"/>
              <a:t> </a:t>
            </a:r>
            <a:r>
              <a:rPr lang="en-GB" dirty="0" err="1"/>
              <a:t>opstelling</a:t>
            </a:r>
            <a:r>
              <a:rPr lang="en-GB" dirty="0"/>
              <a:t>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C 6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kunnen</a:t>
            </a:r>
            <a:r>
              <a:rPr lang="en-GB" dirty="0"/>
              <a:t> op 6! </a:t>
            </a:r>
            <a:r>
              <a:rPr lang="en-GB" dirty="0" err="1"/>
              <a:t>Manieren</a:t>
            </a:r>
            <a:r>
              <a:rPr lang="en-GB" dirty="0"/>
              <a:t> </a:t>
            </a:r>
            <a:r>
              <a:rPr lang="en-GB" dirty="0" err="1"/>
              <a:t>worden</a:t>
            </a:r>
            <a:r>
              <a:rPr lang="en-GB" dirty="0"/>
              <a:t> </a:t>
            </a:r>
            <a:r>
              <a:rPr lang="en-GB" dirty="0" err="1"/>
              <a:t>gekozen</a:t>
            </a:r>
            <a:r>
              <a:rPr lang="en-GB" dirty="0"/>
              <a:t>.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rekening</a:t>
            </a:r>
            <a:r>
              <a:rPr lang="en-GB" dirty="0"/>
              <a:t> </a:t>
            </a:r>
            <a:r>
              <a:rPr lang="en-GB" dirty="0" err="1"/>
              <a:t>gehouden</a:t>
            </a:r>
            <a:r>
              <a:rPr lang="en-GB" dirty="0"/>
              <a:t> met de 29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waaruit</a:t>
            </a:r>
            <a:r>
              <a:rPr lang="en-GB" dirty="0"/>
              <a:t> </a:t>
            </a:r>
            <a:r>
              <a:rPr lang="en-GB" dirty="0" err="1"/>
              <a:t>kan</a:t>
            </a:r>
            <a:r>
              <a:rPr lang="en-GB" dirty="0"/>
              <a:t> </a:t>
            </a:r>
            <a:r>
              <a:rPr lang="en-GB" dirty="0" err="1"/>
              <a:t>worden</a:t>
            </a:r>
            <a:r>
              <a:rPr lang="en-GB" dirty="0"/>
              <a:t> </a:t>
            </a:r>
            <a:r>
              <a:rPr lang="en-GB" dirty="0" err="1"/>
              <a:t>gekozen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D Juist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44" name="Google Shape;244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31bfaf3ef3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7" name="Google Shape;287;g31bfaf3ef3d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De vragen en toelichtingen vallen onder een </a:t>
            </a:r>
            <a:r>
              <a:rPr lang="en-GB" b="0" i="0">
                <a:latin typeface="Arial"/>
                <a:ea typeface="Arial"/>
                <a:cs typeface="Arial"/>
                <a:sym typeface="Arial"/>
              </a:rPr>
              <a:t>CC BY-SA 4.0 licentie </a:t>
            </a:r>
            <a:r>
              <a:rPr lang="en-GB" b="0" u="none"/>
              <a:t>https://creativecommons.org/licenses/by-sa/4.0</a:t>
            </a:r>
            <a:endParaRPr/>
          </a:p>
        </p:txBody>
      </p:sp>
      <p:sp>
        <p:nvSpPr>
          <p:cNvPr id="288" name="Google Shape;288;g31bfaf3ef3d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>
            <a:spLocks noGrp="1"/>
          </p:cNvSpPr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body" idx="1"/>
          </p:nvPr>
        </p:nvSpPr>
        <p:spPr>
          <a:xfrm rot="5400000">
            <a:off x="-273446" y="1110059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1143000" y="483455"/>
            <a:ext cx="6858000" cy="2945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Calibri"/>
              <a:buNone/>
            </a:pPr>
            <a:r>
              <a:rPr lang="en-GB" sz="5400" b="1" dirty="0" err="1">
                <a:solidFill>
                  <a:schemeClr val="accent1"/>
                </a:solidFill>
              </a:rPr>
              <a:t>Telproblemen</a:t>
            </a:r>
            <a:br>
              <a:rPr lang="en-GB" b="1" dirty="0">
                <a:solidFill>
                  <a:schemeClr val="accent1"/>
                </a:solidFill>
              </a:rPr>
            </a:b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6195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014" y="6256869"/>
            <a:ext cx="535219" cy="52644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9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1" name="Google Shape;121;p9"/>
          <p:cNvSpPr txBox="1"/>
          <p:nvPr/>
        </p:nvSpPr>
        <p:spPr>
          <a:xfrm>
            <a:off x="6827520" y="6407433"/>
            <a:ext cx="2316480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9"/>
          <p:cNvSpPr/>
          <p:nvPr/>
        </p:nvSpPr>
        <p:spPr>
          <a:xfrm>
            <a:off x="3871295" y="2628633"/>
            <a:ext cx="356441" cy="431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Helvetica Neue"/>
              <a:buNone/>
            </a:pPr>
            <a:r>
              <a:rPr lang="en-GB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3" name="Google Shape;123;p9"/>
          <p:cNvGrpSpPr/>
          <p:nvPr/>
        </p:nvGrpSpPr>
        <p:grpSpPr>
          <a:xfrm>
            <a:off x="973791" y="4076370"/>
            <a:ext cx="908647" cy="908646"/>
            <a:chOff x="1339856" y="4930964"/>
            <a:chExt cx="908647" cy="908646"/>
          </a:xfrm>
        </p:grpSpPr>
        <p:sp>
          <p:nvSpPr>
            <p:cNvPr id="124" name="Google Shape;124;p9"/>
            <p:cNvSpPr/>
            <p:nvPr/>
          </p:nvSpPr>
          <p:spPr>
            <a:xfrm>
              <a:off x="1339856" y="4930964"/>
              <a:ext cx="908647" cy="908646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25" name="Google Shape;125;p9"/>
            <p:cNvSpPr/>
            <p:nvPr/>
          </p:nvSpPr>
          <p:spPr>
            <a:xfrm>
              <a:off x="1654059" y="515698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6" name="Google Shape;126;p9"/>
          <p:cNvGrpSpPr/>
          <p:nvPr/>
        </p:nvGrpSpPr>
        <p:grpSpPr>
          <a:xfrm>
            <a:off x="3040415" y="4076370"/>
            <a:ext cx="908647" cy="908646"/>
            <a:chOff x="4181543" y="4930964"/>
            <a:chExt cx="908647" cy="908646"/>
          </a:xfrm>
        </p:grpSpPr>
        <p:sp>
          <p:nvSpPr>
            <p:cNvPr id="127" name="Google Shape;127;p9"/>
            <p:cNvSpPr/>
            <p:nvPr/>
          </p:nvSpPr>
          <p:spPr>
            <a:xfrm>
              <a:off x="4181543" y="4930964"/>
              <a:ext cx="908647" cy="908646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28" name="Google Shape;128;p9"/>
            <p:cNvSpPr/>
            <p:nvPr/>
          </p:nvSpPr>
          <p:spPr>
            <a:xfrm>
              <a:off x="4495746" y="515698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9" name="Google Shape;129;p9"/>
          <p:cNvGrpSpPr/>
          <p:nvPr/>
        </p:nvGrpSpPr>
        <p:grpSpPr>
          <a:xfrm>
            <a:off x="5107039" y="4076370"/>
            <a:ext cx="908647" cy="908646"/>
            <a:chOff x="7016818" y="4930964"/>
            <a:chExt cx="908647" cy="908646"/>
          </a:xfrm>
        </p:grpSpPr>
        <p:sp>
          <p:nvSpPr>
            <p:cNvPr id="130" name="Google Shape;130;p9"/>
            <p:cNvSpPr/>
            <p:nvPr/>
          </p:nvSpPr>
          <p:spPr>
            <a:xfrm>
              <a:off x="7016818" y="4930964"/>
              <a:ext cx="908647" cy="908646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31" name="Google Shape;131;p9"/>
            <p:cNvSpPr/>
            <p:nvPr/>
          </p:nvSpPr>
          <p:spPr>
            <a:xfrm>
              <a:off x="7331022" y="5156985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2" name="Google Shape;132;p9"/>
          <p:cNvGrpSpPr/>
          <p:nvPr/>
        </p:nvGrpSpPr>
        <p:grpSpPr>
          <a:xfrm>
            <a:off x="7173663" y="4076370"/>
            <a:ext cx="908647" cy="908646"/>
            <a:chOff x="9854506" y="4930964"/>
            <a:chExt cx="908647" cy="908646"/>
          </a:xfrm>
        </p:grpSpPr>
        <p:sp>
          <p:nvSpPr>
            <p:cNvPr id="133" name="Google Shape;133;p9"/>
            <p:cNvSpPr/>
            <p:nvPr/>
          </p:nvSpPr>
          <p:spPr>
            <a:xfrm>
              <a:off x="9854506" y="4930964"/>
              <a:ext cx="908647" cy="908646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34" name="Google Shape;134;p9"/>
            <p:cNvSpPr/>
            <p:nvPr/>
          </p:nvSpPr>
          <p:spPr>
            <a:xfrm>
              <a:off x="10168710" y="5156985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5" name="Google Shape;135;p9"/>
          <p:cNvSpPr/>
          <p:nvPr/>
        </p:nvSpPr>
        <p:spPr>
          <a:xfrm>
            <a:off x="838334" y="5032654"/>
            <a:ext cx="1172569" cy="110626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9"/>
          <p:cNvSpPr/>
          <p:nvPr/>
        </p:nvSpPr>
        <p:spPr>
          <a:xfrm>
            <a:off x="2984835" y="5047244"/>
            <a:ext cx="1019805" cy="1106263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9"/>
          <p:cNvSpPr/>
          <p:nvPr/>
        </p:nvSpPr>
        <p:spPr>
          <a:xfrm>
            <a:off x="4739088" y="5291186"/>
            <a:ext cx="1644548" cy="589198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9"/>
          <p:cNvSpPr/>
          <p:nvPr/>
        </p:nvSpPr>
        <p:spPr>
          <a:xfrm>
            <a:off x="6383636" y="5057241"/>
            <a:ext cx="2650636" cy="1106263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r="-226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9"/>
          <p:cNvSpPr txBox="1">
            <a:spLocks noGrp="1"/>
          </p:cNvSpPr>
          <p:nvPr>
            <p:ph type="title"/>
          </p:nvPr>
        </p:nvSpPr>
        <p:spPr>
          <a:xfrm>
            <a:off x="729419" y="548639"/>
            <a:ext cx="8109782" cy="2908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/>
              <a:t>Hoeveel verschillende vierlettercodes kun je maken met 4 letters uit het NL alfabet?</a:t>
            </a:r>
            <a:endParaRPr/>
          </a:p>
        </p:txBody>
      </p:sp>
      <p:pic>
        <p:nvPicPr>
          <p:cNvPr id="140" name="Google Shape;140;p9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11015" y="6256868"/>
            <a:ext cx="535219" cy="526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6" name="Google Shape;146;p23"/>
          <p:cNvSpPr txBox="1"/>
          <p:nvPr/>
        </p:nvSpPr>
        <p:spPr>
          <a:xfrm>
            <a:off x="6827520" y="6407433"/>
            <a:ext cx="2316480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3"/>
          <p:cNvSpPr/>
          <p:nvPr/>
        </p:nvSpPr>
        <p:spPr>
          <a:xfrm>
            <a:off x="3871295" y="2628633"/>
            <a:ext cx="356441" cy="431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Helvetica Neue"/>
              <a:buNone/>
            </a:pPr>
            <a:r>
              <a:rPr lang="en-GB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8" name="Google Shape;148;p23"/>
          <p:cNvGrpSpPr/>
          <p:nvPr/>
        </p:nvGrpSpPr>
        <p:grpSpPr>
          <a:xfrm>
            <a:off x="973791" y="4076370"/>
            <a:ext cx="908647" cy="908646"/>
            <a:chOff x="1339856" y="4930964"/>
            <a:chExt cx="908647" cy="908646"/>
          </a:xfrm>
        </p:grpSpPr>
        <p:sp>
          <p:nvSpPr>
            <p:cNvPr id="149" name="Google Shape;149;p23"/>
            <p:cNvSpPr/>
            <p:nvPr/>
          </p:nvSpPr>
          <p:spPr>
            <a:xfrm>
              <a:off x="1339856" y="4930964"/>
              <a:ext cx="908647" cy="908646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50" name="Google Shape;150;p23"/>
            <p:cNvSpPr/>
            <p:nvPr/>
          </p:nvSpPr>
          <p:spPr>
            <a:xfrm>
              <a:off x="1654059" y="515698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1" name="Google Shape;151;p23"/>
          <p:cNvGrpSpPr/>
          <p:nvPr/>
        </p:nvGrpSpPr>
        <p:grpSpPr>
          <a:xfrm>
            <a:off x="3040415" y="4076370"/>
            <a:ext cx="908647" cy="908646"/>
            <a:chOff x="4181543" y="4930964"/>
            <a:chExt cx="908647" cy="908646"/>
          </a:xfrm>
        </p:grpSpPr>
        <p:sp>
          <p:nvSpPr>
            <p:cNvPr id="152" name="Google Shape;152;p23"/>
            <p:cNvSpPr/>
            <p:nvPr/>
          </p:nvSpPr>
          <p:spPr>
            <a:xfrm>
              <a:off x="4181543" y="4930964"/>
              <a:ext cx="908647" cy="908646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53" name="Google Shape;153;p23"/>
            <p:cNvSpPr/>
            <p:nvPr/>
          </p:nvSpPr>
          <p:spPr>
            <a:xfrm>
              <a:off x="4495746" y="515698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4" name="Google Shape;154;p23"/>
          <p:cNvGrpSpPr/>
          <p:nvPr/>
        </p:nvGrpSpPr>
        <p:grpSpPr>
          <a:xfrm>
            <a:off x="5107039" y="4076370"/>
            <a:ext cx="908647" cy="908646"/>
            <a:chOff x="7016818" y="4930964"/>
            <a:chExt cx="908647" cy="908646"/>
          </a:xfrm>
        </p:grpSpPr>
        <p:sp>
          <p:nvSpPr>
            <p:cNvPr id="155" name="Google Shape;155;p23"/>
            <p:cNvSpPr/>
            <p:nvPr/>
          </p:nvSpPr>
          <p:spPr>
            <a:xfrm>
              <a:off x="7016818" y="4930964"/>
              <a:ext cx="908647" cy="908646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56" name="Google Shape;156;p23"/>
            <p:cNvSpPr/>
            <p:nvPr/>
          </p:nvSpPr>
          <p:spPr>
            <a:xfrm>
              <a:off x="7331022" y="5156985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7" name="Google Shape;157;p23"/>
          <p:cNvGrpSpPr/>
          <p:nvPr/>
        </p:nvGrpSpPr>
        <p:grpSpPr>
          <a:xfrm>
            <a:off x="7173663" y="4076370"/>
            <a:ext cx="908647" cy="908646"/>
            <a:chOff x="9854506" y="4930964"/>
            <a:chExt cx="908647" cy="908646"/>
          </a:xfrm>
        </p:grpSpPr>
        <p:sp>
          <p:nvSpPr>
            <p:cNvPr id="158" name="Google Shape;158;p23"/>
            <p:cNvSpPr/>
            <p:nvPr/>
          </p:nvSpPr>
          <p:spPr>
            <a:xfrm>
              <a:off x="9854506" y="4930964"/>
              <a:ext cx="908647" cy="908646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59" name="Google Shape;159;p23"/>
            <p:cNvSpPr/>
            <p:nvPr/>
          </p:nvSpPr>
          <p:spPr>
            <a:xfrm>
              <a:off x="10168710" y="5156985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0" name="Google Shape;160;p23"/>
          <p:cNvSpPr/>
          <p:nvPr/>
        </p:nvSpPr>
        <p:spPr>
          <a:xfrm>
            <a:off x="838334" y="5032654"/>
            <a:ext cx="1172569" cy="110626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3"/>
          <p:cNvSpPr/>
          <p:nvPr/>
        </p:nvSpPr>
        <p:spPr>
          <a:xfrm>
            <a:off x="2984835" y="5047244"/>
            <a:ext cx="1019805" cy="1106263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23"/>
          <p:cNvSpPr/>
          <p:nvPr/>
        </p:nvSpPr>
        <p:spPr>
          <a:xfrm>
            <a:off x="4739088" y="5291186"/>
            <a:ext cx="1644548" cy="589198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3"/>
          <p:cNvSpPr/>
          <p:nvPr/>
        </p:nvSpPr>
        <p:spPr>
          <a:xfrm>
            <a:off x="6577929" y="5032653"/>
            <a:ext cx="2176316" cy="1106263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r="-55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3"/>
          <p:cNvSpPr txBox="1">
            <a:spLocks noGrp="1"/>
          </p:cNvSpPr>
          <p:nvPr>
            <p:ph type="title"/>
          </p:nvPr>
        </p:nvSpPr>
        <p:spPr>
          <a:xfrm>
            <a:off x="729419" y="548639"/>
            <a:ext cx="8109782" cy="2908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/>
              <a:t>Hoeveel manieren zijn er om 6 kinderen op een rij te zetten?</a:t>
            </a:r>
            <a:endParaRPr/>
          </a:p>
        </p:txBody>
      </p:sp>
      <p:pic>
        <p:nvPicPr>
          <p:cNvPr id="165" name="Google Shape;165;p2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11015" y="6256868"/>
            <a:ext cx="535219" cy="526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4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1" name="Google Shape;171;p24"/>
          <p:cNvSpPr txBox="1"/>
          <p:nvPr/>
        </p:nvSpPr>
        <p:spPr>
          <a:xfrm>
            <a:off x="6827520" y="6407433"/>
            <a:ext cx="2316480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4"/>
          <p:cNvSpPr/>
          <p:nvPr/>
        </p:nvSpPr>
        <p:spPr>
          <a:xfrm>
            <a:off x="3871295" y="2628633"/>
            <a:ext cx="356441" cy="431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Helvetica Neue"/>
              <a:buNone/>
            </a:pPr>
            <a:r>
              <a:rPr lang="en-GB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3" name="Google Shape;173;p24"/>
          <p:cNvGrpSpPr/>
          <p:nvPr/>
        </p:nvGrpSpPr>
        <p:grpSpPr>
          <a:xfrm>
            <a:off x="973791" y="4076370"/>
            <a:ext cx="908647" cy="908646"/>
            <a:chOff x="1339856" y="4930964"/>
            <a:chExt cx="908647" cy="908646"/>
          </a:xfrm>
        </p:grpSpPr>
        <p:sp>
          <p:nvSpPr>
            <p:cNvPr id="174" name="Google Shape;174;p24"/>
            <p:cNvSpPr/>
            <p:nvPr/>
          </p:nvSpPr>
          <p:spPr>
            <a:xfrm>
              <a:off x="1339856" y="4930964"/>
              <a:ext cx="908647" cy="908646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75" name="Google Shape;175;p24"/>
            <p:cNvSpPr/>
            <p:nvPr/>
          </p:nvSpPr>
          <p:spPr>
            <a:xfrm>
              <a:off x="1654059" y="515698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6" name="Google Shape;176;p24"/>
          <p:cNvGrpSpPr/>
          <p:nvPr/>
        </p:nvGrpSpPr>
        <p:grpSpPr>
          <a:xfrm>
            <a:off x="3040415" y="4076370"/>
            <a:ext cx="908647" cy="908646"/>
            <a:chOff x="4181543" y="4930964"/>
            <a:chExt cx="908647" cy="908646"/>
          </a:xfrm>
        </p:grpSpPr>
        <p:sp>
          <p:nvSpPr>
            <p:cNvPr id="177" name="Google Shape;177;p24"/>
            <p:cNvSpPr/>
            <p:nvPr/>
          </p:nvSpPr>
          <p:spPr>
            <a:xfrm>
              <a:off x="4181543" y="4930964"/>
              <a:ext cx="908647" cy="908646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78" name="Google Shape;178;p24"/>
            <p:cNvSpPr/>
            <p:nvPr/>
          </p:nvSpPr>
          <p:spPr>
            <a:xfrm>
              <a:off x="4495746" y="515698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9" name="Google Shape;179;p24"/>
          <p:cNvGrpSpPr/>
          <p:nvPr/>
        </p:nvGrpSpPr>
        <p:grpSpPr>
          <a:xfrm>
            <a:off x="5107039" y="4076370"/>
            <a:ext cx="908647" cy="908646"/>
            <a:chOff x="7016818" y="4930964"/>
            <a:chExt cx="908647" cy="908646"/>
          </a:xfrm>
        </p:grpSpPr>
        <p:sp>
          <p:nvSpPr>
            <p:cNvPr id="180" name="Google Shape;180;p24"/>
            <p:cNvSpPr/>
            <p:nvPr/>
          </p:nvSpPr>
          <p:spPr>
            <a:xfrm>
              <a:off x="7016818" y="4930964"/>
              <a:ext cx="908647" cy="908646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81" name="Google Shape;181;p24"/>
            <p:cNvSpPr/>
            <p:nvPr/>
          </p:nvSpPr>
          <p:spPr>
            <a:xfrm>
              <a:off x="7331022" y="5156985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2" name="Google Shape;182;p24"/>
          <p:cNvGrpSpPr/>
          <p:nvPr/>
        </p:nvGrpSpPr>
        <p:grpSpPr>
          <a:xfrm>
            <a:off x="7173663" y="4076370"/>
            <a:ext cx="908647" cy="908646"/>
            <a:chOff x="9854506" y="4930964"/>
            <a:chExt cx="908647" cy="908646"/>
          </a:xfrm>
        </p:grpSpPr>
        <p:sp>
          <p:nvSpPr>
            <p:cNvPr id="183" name="Google Shape;183;p24"/>
            <p:cNvSpPr/>
            <p:nvPr/>
          </p:nvSpPr>
          <p:spPr>
            <a:xfrm>
              <a:off x="9854506" y="4930964"/>
              <a:ext cx="908647" cy="908646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84" name="Google Shape;184;p24"/>
            <p:cNvSpPr/>
            <p:nvPr/>
          </p:nvSpPr>
          <p:spPr>
            <a:xfrm>
              <a:off x="10168710" y="5156985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5" name="Google Shape;185;p24"/>
          <p:cNvSpPr/>
          <p:nvPr/>
        </p:nvSpPr>
        <p:spPr>
          <a:xfrm>
            <a:off x="838334" y="5032654"/>
            <a:ext cx="1172569" cy="110626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4"/>
          <p:cNvSpPr/>
          <p:nvPr/>
        </p:nvSpPr>
        <p:spPr>
          <a:xfrm>
            <a:off x="2984835" y="5047244"/>
            <a:ext cx="1019805" cy="1106263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24"/>
          <p:cNvSpPr/>
          <p:nvPr/>
        </p:nvSpPr>
        <p:spPr>
          <a:xfrm>
            <a:off x="4739088" y="5291186"/>
            <a:ext cx="1644548" cy="589198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24"/>
          <p:cNvSpPr/>
          <p:nvPr/>
        </p:nvSpPr>
        <p:spPr>
          <a:xfrm>
            <a:off x="6779794" y="5057241"/>
            <a:ext cx="1696384" cy="1106263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24"/>
          <p:cNvSpPr txBox="1">
            <a:spLocks noGrp="1"/>
          </p:cNvSpPr>
          <p:nvPr>
            <p:ph type="title"/>
          </p:nvPr>
        </p:nvSpPr>
        <p:spPr>
          <a:xfrm>
            <a:off x="729419" y="548639"/>
            <a:ext cx="8109782" cy="2908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/>
              <a:t>Je hebt 7 verschillende letters op je scrabble bordje staan. Hoeveel verschillende (niet perse bestaande) 7-letter-woorden kun je daarmee maken?</a:t>
            </a:r>
            <a:endParaRPr/>
          </a:p>
        </p:txBody>
      </p:sp>
      <p:pic>
        <p:nvPicPr>
          <p:cNvPr id="190" name="Google Shape;190;p2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11015" y="6256868"/>
            <a:ext cx="535219" cy="526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5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96" name="Google Shape;196;p25"/>
          <p:cNvSpPr txBox="1"/>
          <p:nvPr/>
        </p:nvSpPr>
        <p:spPr>
          <a:xfrm>
            <a:off x="6827520" y="6407433"/>
            <a:ext cx="2316480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25"/>
          <p:cNvSpPr/>
          <p:nvPr/>
        </p:nvSpPr>
        <p:spPr>
          <a:xfrm>
            <a:off x="3871295" y="2628633"/>
            <a:ext cx="356441" cy="431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Helvetica Neue"/>
              <a:buNone/>
            </a:pPr>
            <a:r>
              <a:rPr lang="en-GB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8" name="Google Shape;198;p25"/>
          <p:cNvGrpSpPr/>
          <p:nvPr/>
        </p:nvGrpSpPr>
        <p:grpSpPr>
          <a:xfrm>
            <a:off x="973791" y="4076370"/>
            <a:ext cx="908647" cy="908646"/>
            <a:chOff x="1339856" y="4930964"/>
            <a:chExt cx="908647" cy="908646"/>
          </a:xfrm>
        </p:grpSpPr>
        <p:sp>
          <p:nvSpPr>
            <p:cNvPr id="199" name="Google Shape;199;p25"/>
            <p:cNvSpPr/>
            <p:nvPr/>
          </p:nvSpPr>
          <p:spPr>
            <a:xfrm>
              <a:off x="1339856" y="4930964"/>
              <a:ext cx="908647" cy="908646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00" name="Google Shape;200;p25"/>
            <p:cNvSpPr/>
            <p:nvPr/>
          </p:nvSpPr>
          <p:spPr>
            <a:xfrm>
              <a:off x="1654059" y="515698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1" name="Google Shape;201;p25"/>
          <p:cNvGrpSpPr/>
          <p:nvPr/>
        </p:nvGrpSpPr>
        <p:grpSpPr>
          <a:xfrm>
            <a:off x="3040415" y="4076370"/>
            <a:ext cx="908647" cy="908646"/>
            <a:chOff x="4181543" y="4930964"/>
            <a:chExt cx="908647" cy="908646"/>
          </a:xfrm>
        </p:grpSpPr>
        <p:sp>
          <p:nvSpPr>
            <p:cNvPr id="202" name="Google Shape;202;p25"/>
            <p:cNvSpPr/>
            <p:nvPr/>
          </p:nvSpPr>
          <p:spPr>
            <a:xfrm>
              <a:off x="4181543" y="4930964"/>
              <a:ext cx="908647" cy="908646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03" name="Google Shape;203;p25"/>
            <p:cNvSpPr/>
            <p:nvPr/>
          </p:nvSpPr>
          <p:spPr>
            <a:xfrm>
              <a:off x="4495746" y="515698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4" name="Google Shape;204;p25"/>
          <p:cNvGrpSpPr/>
          <p:nvPr/>
        </p:nvGrpSpPr>
        <p:grpSpPr>
          <a:xfrm>
            <a:off x="5107039" y="4076370"/>
            <a:ext cx="908647" cy="908646"/>
            <a:chOff x="7016818" y="4930964"/>
            <a:chExt cx="908647" cy="908646"/>
          </a:xfrm>
        </p:grpSpPr>
        <p:sp>
          <p:nvSpPr>
            <p:cNvPr id="205" name="Google Shape;205;p25"/>
            <p:cNvSpPr/>
            <p:nvPr/>
          </p:nvSpPr>
          <p:spPr>
            <a:xfrm>
              <a:off x="7016818" y="4930964"/>
              <a:ext cx="908647" cy="908646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06" name="Google Shape;206;p25"/>
            <p:cNvSpPr/>
            <p:nvPr/>
          </p:nvSpPr>
          <p:spPr>
            <a:xfrm>
              <a:off x="7331022" y="5156985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7" name="Google Shape;207;p25"/>
          <p:cNvGrpSpPr/>
          <p:nvPr/>
        </p:nvGrpSpPr>
        <p:grpSpPr>
          <a:xfrm>
            <a:off x="7173663" y="4076370"/>
            <a:ext cx="908647" cy="908646"/>
            <a:chOff x="9854506" y="4930964"/>
            <a:chExt cx="908647" cy="908646"/>
          </a:xfrm>
        </p:grpSpPr>
        <p:sp>
          <p:nvSpPr>
            <p:cNvPr id="208" name="Google Shape;208;p25"/>
            <p:cNvSpPr/>
            <p:nvPr/>
          </p:nvSpPr>
          <p:spPr>
            <a:xfrm>
              <a:off x="9854506" y="4930964"/>
              <a:ext cx="908647" cy="908646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09" name="Google Shape;209;p25"/>
            <p:cNvSpPr/>
            <p:nvPr/>
          </p:nvSpPr>
          <p:spPr>
            <a:xfrm>
              <a:off x="10168710" y="5156985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0" name="Google Shape;210;p25"/>
          <p:cNvSpPr/>
          <p:nvPr/>
        </p:nvSpPr>
        <p:spPr>
          <a:xfrm>
            <a:off x="838334" y="5032654"/>
            <a:ext cx="1172569" cy="110626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25"/>
          <p:cNvSpPr/>
          <p:nvPr/>
        </p:nvSpPr>
        <p:spPr>
          <a:xfrm>
            <a:off x="2984835" y="5047244"/>
            <a:ext cx="1019805" cy="1106263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25"/>
          <p:cNvSpPr/>
          <p:nvPr/>
        </p:nvSpPr>
        <p:spPr>
          <a:xfrm>
            <a:off x="4739088" y="5032654"/>
            <a:ext cx="1644548" cy="1123357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25"/>
          <p:cNvSpPr/>
          <p:nvPr/>
        </p:nvSpPr>
        <p:spPr>
          <a:xfrm>
            <a:off x="6779794" y="5057241"/>
            <a:ext cx="1696384" cy="1106263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5"/>
          <p:cNvSpPr txBox="1">
            <a:spLocks noGrp="1"/>
          </p:cNvSpPr>
          <p:nvPr>
            <p:ph type="title"/>
          </p:nvPr>
        </p:nvSpPr>
        <p:spPr>
          <a:xfrm>
            <a:off x="729419" y="548639"/>
            <a:ext cx="8109782" cy="3221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/>
              <a:t>Je de volgende letters op je scrabble bordje staan: A, A, A, C, F, K, Y</a:t>
            </a:r>
            <a:br>
              <a:rPr lang="en-GB" sz="3200"/>
            </a:br>
            <a:br>
              <a:rPr lang="en-GB" sz="3200"/>
            </a:br>
            <a:r>
              <a:rPr lang="en-GB" sz="3200"/>
              <a:t>Hoeveel verschillende (niet perse bestaande) </a:t>
            </a:r>
            <a:br>
              <a:rPr lang="en-GB" sz="3200"/>
            </a:br>
            <a:r>
              <a:rPr lang="en-GB" sz="3200"/>
              <a:t>7-letter-woorden kun je daarmee maken?</a:t>
            </a:r>
            <a:endParaRPr/>
          </a:p>
        </p:txBody>
      </p:sp>
      <p:pic>
        <p:nvPicPr>
          <p:cNvPr id="215" name="Google Shape;215;p2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11015" y="6256868"/>
            <a:ext cx="535219" cy="526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6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21" name="Google Shape;221;p26"/>
          <p:cNvSpPr txBox="1"/>
          <p:nvPr/>
        </p:nvSpPr>
        <p:spPr>
          <a:xfrm>
            <a:off x="6827520" y="6407433"/>
            <a:ext cx="2316480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26"/>
          <p:cNvSpPr/>
          <p:nvPr/>
        </p:nvSpPr>
        <p:spPr>
          <a:xfrm>
            <a:off x="3871295" y="2628633"/>
            <a:ext cx="356441" cy="431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Helvetica Neue"/>
              <a:buNone/>
            </a:pPr>
            <a:r>
              <a:rPr lang="en-GB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3" name="Google Shape;223;p26"/>
          <p:cNvGrpSpPr/>
          <p:nvPr/>
        </p:nvGrpSpPr>
        <p:grpSpPr>
          <a:xfrm>
            <a:off x="973791" y="4076370"/>
            <a:ext cx="908647" cy="908646"/>
            <a:chOff x="1339856" y="4930964"/>
            <a:chExt cx="908647" cy="908646"/>
          </a:xfrm>
        </p:grpSpPr>
        <p:sp>
          <p:nvSpPr>
            <p:cNvPr id="224" name="Google Shape;224;p26"/>
            <p:cNvSpPr/>
            <p:nvPr/>
          </p:nvSpPr>
          <p:spPr>
            <a:xfrm>
              <a:off x="1339856" y="4930964"/>
              <a:ext cx="908647" cy="908646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25" name="Google Shape;225;p26"/>
            <p:cNvSpPr/>
            <p:nvPr/>
          </p:nvSpPr>
          <p:spPr>
            <a:xfrm>
              <a:off x="1654059" y="515698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6" name="Google Shape;226;p26"/>
          <p:cNvGrpSpPr/>
          <p:nvPr/>
        </p:nvGrpSpPr>
        <p:grpSpPr>
          <a:xfrm>
            <a:off x="3040415" y="4076370"/>
            <a:ext cx="908647" cy="908646"/>
            <a:chOff x="4181543" y="4930964"/>
            <a:chExt cx="908647" cy="908646"/>
          </a:xfrm>
        </p:grpSpPr>
        <p:sp>
          <p:nvSpPr>
            <p:cNvPr id="227" name="Google Shape;227;p26"/>
            <p:cNvSpPr/>
            <p:nvPr/>
          </p:nvSpPr>
          <p:spPr>
            <a:xfrm>
              <a:off x="4181543" y="4930964"/>
              <a:ext cx="908647" cy="908646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28" name="Google Shape;228;p26"/>
            <p:cNvSpPr/>
            <p:nvPr/>
          </p:nvSpPr>
          <p:spPr>
            <a:xfrm>
              <a:off x="4495746" y="515698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9" name="Google Shape;229;p26"/>
          <p:cNvGrpSpPr/>
          <p:nvPr/>
        </p:nvGrpSpPr>
        <p:grpSpPr>
          <a:xfrm>
            <a:off x="5107039" y="4076370"/>
            <a:ext cx="908647" cy="908646"/>
            <a:chOff x="7016818" y="4930964"/>
            <a:chExt cx="908647" cy="908646"/>
          </a:xfrm>
        </p:grpSpPr>
        <p:sp>
          <p:nvSpPr>
            <p:cNvPr id="230" name="Google Shape;230;p26"/>
            <p:cNvSpPr/>
            <p:nvPr/>
          </p:nvSpPr>
          <p:spPr>
            <a:xfrm>
              <a:off x="7016818" y="4930964"/>
              <a:ext cx="908647" cy="908646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31" name="Google Shape;231;p26"/>
            <p:cNvSpPr/>
            <p:nvPr/>
          </p:nvSpPr>
          <p:spPr>
            <a:xfrm>
              <a:off x="7331022" y="5156985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2" name="Google Shape;232;p26"/>
          <p:cNvGrpSpPr/>
          <p:nvPr/>
        </p:nvGrpSpPr>
        <p:grpSpPr>
          <a:xfrm>
            <a:off x="7173663" y="4076370"/>
            <a:ext cx="908647" cy="908646"/>
            <a:chOff x="9854506" y="4930964"/>
            <a:chExt cx="908647" cy="908646"/>
          </a:xfrm>
        </p:grpSpPr>
        <p:sp>
          <p:nvSpPr>
            <p:cNvPr id="233" name="Google Shape;233;p26"/>
            <p:cNvSpPr/>
            <p:nvPr/>
          </p:nvSpPr>
          <p:spPr>
            <a:xfrm>
              <a:off x="9854506" y="4930964"/>
              <a:ext cx="908647" cy="908646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34" name="Google Shape;234;p26"/>
            <p:cNvSpPr/>
            <p:nvPr/>
          </p:nvSpPr>
          <p:spPr>
            <a:xfrm>
              <a:off x="10168710" y="5156985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5" name="Google Shape;235;p26"/>
          <p:cNvSpPr/>
          <p:nvPr/>
        </p:nvSpPr>
        <p:spPr>
          <a:xfrm>
            <a:off x="838334" y="5032654"/>
            <a:ext cx="1172569" cy="110626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26"/>
          <p:cNvSpPr/>
          <p:nvPr/>
        </p:nvSpPr>
        <p:spPr>
          <a:xfrm>
            <a:off x="2984835" y="5047244"/>
            <a:ext cx="1019805" cy="1106263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26"/>
          <p:cNvSpPr/>
          <p:nvPr/>
        </p:nvSpPr>
        <p:spPr>
          <a:xfrm>
            <a:off x="4739088" y="5315773"/>
            <a:ext cx="1644548" cy="589198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26"/>
          <p:cNvSpPr/>
          <p:nvPr/>
        </p:nvSpPr>
        <p:spPr>
          <a:xfrm>
            <a:off x="6779794" y="5057241"/>
            <a:ext cx="1696384" cy="1106263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26"/>
          <p:cNvSpPr txBox="1">
            <a:spLocks noGrp="1"/>
          </p:cNvSpPr>
          <p:nvPr>
            <p:ph type="title"/>
          </p:nvPr>
        </p:nvSpPr>
        <p:spPr>
          <a:xfrm>
            <a:off x="729419" y="548639"/>
            <a:ext cx="7976170" cy="3381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/>
              <a:t>Er zijn in totaal 30 zitplaatsen. Hoeveel verschillende klasopstellingen zijn mogelijk voor een klas met 8 </a:t>
            </a:r>
            <a:br>
              <a:rPr lang="en-GB" sz="3200"/>
            </a:br>
            <a:r>
              <a:rPr lang="en-GB" sz="3200"/>
              <a:t>filosofie-leerlingen? </a:t>
            </a:r>
            <a:endParaRPr/>
          </a:p>
        </p:txBody>
      </p:sp>
      <p:pic>
        <p:nvPicPr>
          <p:cNvPr id="240" name="Google Shape;240;p26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11015" y="6256868"/>
            <a:ext cx="535219" cy="526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26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572000" y="1773579"/>
            <a:ext cx="3858291" cy="23027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7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47" name="Google Shape;247;p27"/>
          <p:cNvSpPr txBox="1"/>
          <p:nvPr/>
        </p:nvSpPr>
        <p:spPr>
          <a:xfrm>
            <a:off x="6827520" y="6407433"/>
            <a:ext cx="2316480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27"/>
          <p:cNvSpPr/>
          <p:nvPr/>
        </p:nvSpPr>
        <p:spPr>
          <a:xfrm>
            <a:off x="3871295" y="2628633"/>
            <a:ext cx="356441" cy="431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Helvetica Neue"/>
              <a:buNone/>
            </a:pPr>
            <a:r>
              <a:rPr lang="en-GB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9" name="Google Shape;249;p27"/>
          <p:cNvGrpSpPr/>
          <p:nvPr/>
        </p:nvGrpSpPr>
        <p:grpSpPr>
          <a:xfrm>
            <a:off x="973791" y="4076370"/>
            <a:ext cx="908647" cy="908646"/>
            <a:chOff x="1339856" y="4930964"/>
            <a:chExt cx="908647" cy="908646"/>
          </a:xfrm>
        </p:grpSpPr>
        <p:sp>
          <p:nvSpPr>
            <p:cNvPr id="250" name="Google Shape;250;p27"/>
            <p:cNvSpPr/>
            <p:nvPr/>
          </p:nvSpPr>
          <p:spPr>
            <a:xfrm>
              <a:off x="1339856" y="4930964"/>
              <a:ext cx="908647" cy="908646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51" name="Google Shape;251;p27"/>
            <p:cNvSpPr/>
            <p:nvPr/>
          </p:nvSpPr>
          <p:spPr>
            <a:xfrm>
              <a:off x="1654059" y="515698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2" name="Google Shape;252;p27"/>
          <p:cNvGrpSpPr/>
          <p:nvPr/>
        </p:nvGrpSpPr>
        <p:grpSpPr>
          <a:xfrm>
            <a:off x="3040415" y="4076370"/>
            <a:ext cx="908647" cy="908646"/>
            <a:chOff x="4181543" y="4930964"/>
            <a:chExt cx="908647" cy="908646"/>
          </a:xfrm>
        </p:grpSpPr>
        <p:sp>
          <p:nvSpPr>
            <p:cNvPr id="253" name="Google Shape;253;p27"/>
            <p:cNvSpPr/>
            <p:nvPr/>
          </p:nvSpPr>
          <p:spPr>
            <a:xfrm>
              <a:off x="4181543" y="4930964"/>
              <a:ext cx="908647" cy="908646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54" name="Google Shape;254;p27"/>
            <p:cNvSpPr/>
            <p:nvPr/>
          </p:nvSpPr>
          <p:spPr>
            <a:xfrm>
              <a:off x="4495746" y="515698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5" name="Google Shape;255;p27"/>
          <p:cNvGrpSpPr/>
          <p:nvPr/>
        </p:nvGrpSpPr>
        <p:grpSpPr>
          <a:xfrm>
            <a:off x="5107039" y="4076370"/>
            <a:ext cx="908647" cy="908646"/>
            <a:chOff x="7016818" y="4930964"/>
            <a:chExt cx="908647" cy="908646"/>
          </a:xfrm>
        </p:grpSpPr>
        <p:sp>
          <p:nvSpPr>
            <p:cNvPr id="256" name="Google Shape;256;p27"/>
            <p:cNvSpPr/>
            <p:nvPr/>
          </p:nvSpPr>
          <p:spPr>
            <a:xfrm>
              <a:off x="7016818" y="4930964"/>
              <a:ext cx="908647" cy="908646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57" name="Google Shape;257;p27"/>
            <p:cNvSpPr/>
            <p:nvPr/>
          </p:nvSpPr>
          <p:spPr>
            <a:xfrm>
              <a:off x="7331022" y="5156985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8" name="Google Shape;258;p27"/>
          <p:cNvGrpSpPr/>
          <p:nvPr/>
        </p:nvGrpSpPr>
        <p:grpSpPr>
          <a:xfrm>
            <a:off x="7173663" y="4076370"/>
            <a:ext cx="908647" cy="908646"/>
            <a:chOff x="9854506" y="4930964"/>
            <a:chExt cx="908647" cy="908646"/>
          </a:xfrm>
        </p:grpSpPr>
        <p:sp>
          <p:nvSpPr>
            <p:cNvPr id="259" name="Google Shape;259;p27"/>
            <p:cNvSpPr/>
            <p:nvPr/>
          </p:nvSpPr>
          <p:spPr>
            <a:xfrm>
              <a:off x="9854506" y="4930964"/>
              <a:ext cx="908647" cy="908646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60" name="Google Shape;260;p27"/>
            <p:cNvSpPr/>
            <p:nvPr/>
          </p:nvSpPr>
          <p:spPr>
            <a:xfrm>
              <a:off x="10168710" y="5156985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1" name="Google Shape;261;p27"/>
          <p:cNvSpPr/>
          <p:nvPr/>
        </p:nvSpPr>
        <p:spPr>
          <a:xfrm>
            <a:off x="838334" y="5032654"/>
            <a:ext cx="1172569" cy="110626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27"/>
          <p:cNvSpPr/>
          <p:nvPr/>
        </p:nvSpPr>
        <p:spPr>
          <a:xfrm>
            <a:off x="2984835" y="5047244"/>
            <a:ext cx="1019805" cy="1106263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27"/>
          <p:cNvSpPr/>
          <p:nvPr/>
        </p:nvSpPr>
        <p:spPr>
          <a:xfrm>
            <a:off x="4739088" y="5315773"/>
            <a:ext cx="1644548" cy="589198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27"/>
          <p:cNvSpPr/>
          <p:nvPr/>
        </p:nvSpPr>
        <p:spPr>
          <a:xfrm>
            <a:off x="6779794" y="5057241"/>
            <a:ext cx="1696384" cy="1106263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27"/>
          <p:cNvSpPr txBox="1">
            <a:spLocks noGrp="1"/>
          </p:cNvSpPr>
          <p:nvPr>
            <p:ph type="title"/>
          </p:nvPr>
        </p:nvSpPr>
        <p:spPr>
          <a:xfrm>
            <a:off x="729419" y="548639"/>
            <a:ext cx="7976170" cy="3381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7744"/>
              <a:buFont typeface="Calibri"/>
              <a:buNone/>
            </a:pPr>
            <a:r>
              <a:rPr lang="en-GB" dirty="0" err="1"/>
              <a:t>Uit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groep</a:t>
            </a:r>
            <a:r>
              <a:rPr lang="en-GB" dirty="0"/>
              <a:t> van 29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worden</a:t>
            </a:r>
            <a:r>
              <a:rPr lang="en-GB" dirty="0"/>
              <a:t> er 6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gekozen</a:t>
            </a:r>
            <a:r>
              <a:rPr lang="en-GB" dirty="0"/>
              <a:t> om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elkaar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presentatie</a:t>
            </a:r>
            <a:r>
              <a:rPr lang="en-GB" dirty="0"/>
              <a:t>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houden</a:t>
            </a:r>
            <a:r>
              <a:rPr lang="en-GB" dirty="0"/>
              <a:t> over </a:t>
            </a:r>
            <a:r>
              <a:rPr lang="en-GB" dirty="0" err="1"/>
              <a:t>hun</a:t>
            </a:r>
            <a:r>
              <a:rPr lang="en-GB" dirty="0"/>
              <a:t> </a:t>
            </a:r>
            <a:r>
              <a:rPr lang="en-GB" dirty="0" err="1"/>
              <a:t>favoriete</a:t>
            </a:r>
            <a:r>
              <a:rPr lang="en-GB" dirty="0"/>
              <a:t> sport. </a:t>
            </a:r>
            <a:br>
              <a:rPr lang="en-GB" dirty="0"/>
            </a:br>
            <a:br>
              <a:rPr lang="en-GB" dirty="0"/>
            </a:br>
            <a:r>
              <a:rPr lang="en-GB" dirty="0"/>
              <a:t>Op </a:t>
            </a:r>
            <a:r>
              <a:rPr lang="en-GB" dirty="0" err="1"/>
              <a:t>hoeveel</a:t>
            </a:r>
            <a:r>
              <a:rPr lang="en-GB" dirty="0"/>
              <a:t> </a:t>
            </a:r>
            <a:r>
              <a:rPr lang="en-GB" dirty="0" err="1"/>
              <a:t>verschillende</a:t>
            </a:r>
            <a:r>
              <a:rPr lang="en-GB" dirty="0"/>
              <a:t> </a:t>
            </a:r>
            <a:r>
              <a:rPr lang="en-GB" dirty="0" err="1"/>
              <a:t>manieren</a:t>
            </a:r>
            <a:r>
              <a:rPr lang="en-GB" dirty="0"/>
              <a:t> </a:t>
            </a:r>
            <a:r>
              <a:rPr lang="en-GB" dirty="0" err="1"/>
              <a:t>kunnen</a:t>
            </a:r>
            <a:r>
              <a:rPr lang="en-GB" dirty="0"/>
              <a:t> er 6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uit</a:t>
            </a:r>
            <a:r>
              <a:rPr lang="en-GB" dirty="0"/>
              <a:t> </a:t>
            </a:r>
            <a:r>
              <a:rPr lang="en-GB" dirty="0" err="1"/>
              <a:t>deze</a:t>
            </a:r>
            <a:r>
              <a:rPr lang="en-GB" dirty="0"/>
              <a:t> </a:t>
            </a:r>
            <a:r>
              <a:rPr lang="en-GB" dirty="0" err="1"/>
              <a:t>groep</a:t>
            </a:r>
            <a:r>
              <a:rPr lang="en-GB" dirty="0"/>
              <a:t> </a:t>
            </a:r>
            <a:r>
              <a:rPr lang="en-GB" dirty="0" err="1"/>
              <a:t>worden</a:t>
            </a:r>
            <a:r>
              <a:rPr lang="en-GB" dirty="0"/>
              <a:t> </a:t>
            </a:r>
            <a:r>
              <a:rPr lang="en-GB" dirty="0" err="1"/>
              <a:t>gekozen</a:t>
            </a:r>
            <a:r>
              <a:rPr lang="en-GB" dirty="0"/>
              <a:t>?</a:t>
            </a:r>
            <a:endParaRPr dirty="0"/>
          </a:p>
        </p:txBody>
      </p:sp>
      <p:pic>
        <p:nvPicPr>
          <p:cNvPr id="266" name="Google Shape;266;p27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11015" y="6256868"/>
            <a:ext cx="535219" cy="526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1bfaf3ef3d_0_0"/>
          <p:cNvSpPr txBox="1"/>
          <p:nvPr/>
        </p:nvSpPr>
        <p:spPr>
          <a:xfrm>
            <a:off x="5685183" y="6407433"/>
            <a:ext cx="34587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        © 2022 NVON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g31bfaf3ef3d_0_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br>
              <a:rPr lang="en-GB" b="1"/>
            </a:br>
            <a:endParaRPr/>
          </a:p>
        </p:txBody>
      </p:sp>
      <p:sp>
        <p:nvSpPr>
          <p:cNvPr id="292" name="Google Shape;292;g31bfaf3ef3d_0_0"/>
          <p:cNvSpPr txBox="1"/>
          <p:nvPr/>
        </p:nvSpPr>
        <p:spPr>
          <a:xfrm>
            <a:off x="628650" y="572530"/>
            <a:ext cx="7886700" cy="3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Deze vragen met toelichting zijn ontwikkeld door de werkgroep diagnostische vragen van de NVvW. Meer vragen en info vind je op: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endParaRPr sz="3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3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www.diagnostischevragen.nl</a:t>
            </a:r>
            <a:endParaRPr sz="3300" u="sng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endParaRPr sz="33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g31bfaf3ef3d_0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94" name="Google Shape;294;g31bfaf3ef3d_0_0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5" name="Google Shape;295;g31bfaf3ef3d_0_0" descr="Creative Commons Attribution-ShareAlike 3.0 Unported - Wikidat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188" y="6332184"/>
            <a:ext cx="1148977" cy="404269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Google Shape;296;g31bfaf3ef3d_0_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741800" y="4223450"/>
            <a:ext cx="5660400" cy="166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1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758</Words>
  <Application>Microsoft Macintosh PowerPoint</Application>
  <PresentationFormat>Diavoorstelling (4:3)</PresentationFormat>
  <Paragraphs>124</Paragraphs>
  <Slides>8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5" baseType="lpstr">
      <vt:lpstr>Corbel</vt:lpstr>
      <vt:lpstr>Helvetica Neue</vt:lpstr>
      <vt:lpstr>Tahoma</vt:lpstr>
      <vt:lpstr>Helvetica Neue Light</vt:lpstr>
      <vt:lpstr>Arial</vt:lpstr>
      <vt:lpstr>Calibri</vt:lpstr>
      <vt:lpstr>Kantoorthema</vt:lpstr>
      <vt:lpstr>Telproblemen </vt:lpstr>
      <vt:lpstr>Hoeveel verschillende vierlettercodes kun je maken met 4 letters uit het NL alfabet?</vt:lpstr>
      <vt:lpstr>Hoeveel manieren zijn er om 6 kinderen op een rij te zetten?</vt:lpstr>
      <vt:lpstr>Je hebt 7 verschillende letters op je scrabble bordje staan. Hoeveel verschillende (niet perse bestaande) 7-letter-woorden kun je daarmee maken?</vt:lpstr>
      <vt:lpstr>Je de volgende letters op je scrabble bordje staan: A, A, A, C, F, K, Y  Hoeveel verschillende (niet perse bestaande)  7-letter-woorden kun je daarmee maken?</vt:lpstr>
      <vt:lpstr>Er zijn in totaal 30 zitplaatsen. Hoeveel verschillende klasopstellingen zijn mogelijk voor een klas met 8  filosofie-leerlingen? </vt:lpstr>
      <vt:lpstr>Uit een groep van 29 leerlingen worden er 6 leerlingen gekozen om na elkaar een presentatie te houden over hun favoriete sport.   Op hoeveel verschillende manieren kunnen er 6 leerlingen uit deze groep worden gekozen?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Els Franken-Durieux</cp:lastModifiedBy>
  <cp:revision>1</cp:revision>
  <dcterms:modified xsi:type="dcterms:W3CDTF">2024-12-04T18:08:20Z</dcterms:modified>
</cp:coreProperties>
</file>