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77" r:id="rId2"/>
    <p:sldMasterId id="2147483661" r:id="rId3"/>
    <p:sldMasterId id="2147483904" r:id="rId4"/>
  </p:sldMasterIdLst>
  <p:notesMasterIdLst>
    <p:notesMasterId r:id="rId21"/>
  </p:notesMasterIdLst>
  <p:handoutMasterIdLst>
    <p:handoutMasterId r:id="rId22"/>
  </p:handoutMasterIdLst>
  <p:sldIdLst>
    <p:sldId id="481" r:id="rId5"/>
    <p:sldId id="510" r:id="rId6"/>
    <p:sldId id="491" r:id="rId7"/>
    <p:sldId id="492" r:id="rId8"/>
    <p:sldId id="493" r:id="rId9"/>
    <p:sldId id="499" r:id="rId10"/>
    <p:sldId id="500" r:id="rId11"/>
    <p:sldId id="501" r:id="rId12"/>
    <p:sldId id="502" r:id="rId13"/>
    <p:sldId id="503" r:id="rId14"/>
    <p:sldId id="509" r:id="rId15"/>
    <p:sldId id="504" r:id="rId16"/>
    <p:sldId id="505" r:id="rId17"/>
    <p:sldId id="506" r:id="rId18"/>
    <p:sldId id="507" r:id="rId19"/>
    <p:sldId id="508" r:id="rId20"/>
  </p:sldIdLst>
  <p:sldSz cx="9144000" cy="6858000" type="screen4x3"/>
  <p:notesSz cx="6662738" cy="9926638"/>
  <p:defaultTextStyle>
    <a:defPPr>
      <a:defRPr lang="en-GB"/>
    </a:defPPr>
    <a:lvl1pPr algn="l" rtl="0" eaLnBrk="0" fontAlgn="base" hangingPunct="0">
      <a:spcBef>
        <a:spcPct val="0"/>
      </a:spcBef>
      <a:spcAft>
        <a:spcPct val="0"/>
      </a:spcAft>
      <a:defRPr sz="3200" b="1" kern="1200">
        <a:solidFill>
          <a:schemeClr val="tx1"/>
        </a:solidFill>
        <a:latin typeface="Lucida Sans Unicode" pitchFamily="34" charset="0"/>
        <a:ea typeface="+mn-ea"/>
        <a:cs typeface="+mn-cs"/>
      </a:defRPr>
    </a:lvl1pPr>
    <a:lvl2pPr marL="457200" algn="l" rtl="0" eaLnBrk="0" fontAlgn="base" hangingPunct="0">
      <a:spcBef>
        <a:spcPct val="0"/>
      </a:spcBef>
      <a:spcAft>
        <a:spcPct val="0"/>
      </a:spcAft>
      <a:defRPr sz="3200" b="1" kern="1200">
        <a:solidFill>
          <a:schemeClr val="tx1"/>
        </a:solidFill>
        <a:latin typeface="Lucida Sans Unicode" pitchFamily="34" charset="0"/>
        <a:ea typeface="+mn-ea"/>
        <a:cs typeface="+mn-cs"/>
      </a:defRPr>
    </a:lvl2pPr>
    <a:lvl3pPr marL="914400" algn="l" rtl="0" eaLnBrk="0" fontAlgn="base" hangingPunct="0">
      <a:spcBef>
        <a:spcPct val="0"/>
      </a:spcBef>
      <a:spcAft>
        <a:spcPct val="0"/>
      </a:spcAft>
      <a:defRPr sz="3200" b="1" kern="1200">
        <a:solidFill>
          <a:schemeClr val="tx1"/>
        </a:solidFill>
        <a:latin typeface="Lucida Sans Unicode" pitchFamily="34" charset="0"/>
        <a:ea typeface="+mn-ea"/>
        <a:cs typeface="+mn-cs"/>
      </a:defRPr>
    </a:lvl3pPr>
    <a:lvl4pPr marL="1371600" algn="l" rtl="0" eaLnBrk="0" fontAlgn="base" hangingPunct="0">
      <a:spcBef>
        <a:spcPct val="0"/>
      </a:spcBef>
      <a:spcAft>
        <a:spcPct val="0"/>
      </a:spcAft>
      <a:defRPr sz="3200" b="1" kern="1200">
        <a:solidFill>
          <a:schemeClr val="tx1"/>
        </a:solidFill>
        <a:latin typeface="Lucida Sans Unicode" pitchFamily="34" charset="0"/>
        <a:ea typeface="+mn-ea"/>
        <a:cs typeface="+mn-cs"/>
      </a:defRPr>
    </a:lvl4pPr>
    <a:lvl5pPr marL="1828800" algn="l" rtl="0" eaLnBrk="0" fontAlgn="base" hangingPunct="0">
      <a:spcBef>
        <a:spcPct val="0"/>
      </a:spcBef>
      <a:spcAft>
        <a:spcPct val="0"/>
      </a:spcAft>
      <a:defRPr sz="3200" b="1" kern="1200">
        <a:solidFill>
          <a:schemeClr val="tx1"/>
        </a:solidFill>
        <a:latin typeface="Lucida Sans Unicode" pitchFamily="34" charset="0"/>
        <a:ea typeface="+mn-ea"/>
        <a:cs typeface="+mn-cs"/>
      </a:defRPr>
    </a:lvl5pPr>
    <a:lvl6pPr marL="2286000" algn="l" defTabSz="914400" rtl="0" eaLnBrk="1" latinLnBrk="0" hangingPunct="1">
      <a:defRPr sz="3200" b="1" kern="1200">
        <a:solidFill>
          <a:schemeClr val="tx1"/>
        </a:solidFill>
        <a:latin typeface="Lucida Sans Unicode" pitchFamily="34" charset="0"/>
        <a:ea typeface="+mn-ea"/>
        <a:cs typeface="+mn-cs"/>
      </a:defRPr>
    </a:lvl6pPr>
    <a:lvl7pPr marL="2743200" algn="l" defTabSz="914400" rtl="0" eaLnBrk="1" latinLnBrk="0" hangingPunct="1">
      <a:defRPr sz="3200" b="1" kern="1200">
        <a:solidFill>
          <a:schemeClr val="tx1"/>
        </a:solidFill>
        <a:latin typeface="Lucida Sans Unicode" pitchFamily="34" charset="0"/>
        <a:ea typeface="+mn-ea"/>
        <a:cs typeface="+mn-cs"/>
      </a:defRPr>
    </a:lvl7pPr>
    <a:lvl8pPr marL="3200400" algn="l" defTabSz="914400" rtl="0" eaLnBrk="1" latinLnBrk="0" hangingPunct="1">
      <a:defRPr sz="3200" b="1" kern="1200">
        <a:solidFill>
          <a:schemeClr val="tx1"/>
        </a:solidFill>
        <a:latin typeface="Lucida Sans Unicode" pitchFamily="34" charset="0"/>
        <a:ea typeface="+mn-ea"/>
        <a:cs typeface="+mn-cs"/>
      </a:defRPr>
    </a:lvl8pPr>
    <a:lvl9pPr marL="3657600" algn="l" defTabSz="914400" rtl="0" eaLnBrk="1" latinLnBrk="0" hangingPunct="1">
      <a:defRPr sz="3200" b="1" kern="1200">
        <a:solidFill>
          <a:schemeClr val="tx1"/>
        </a:solidFill>
        <a:latin typeface="Lucida Sans Unicod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78240"/>
    <a:srgbClr val="FF0000"/>
    <a:srgbClr val="339933"/>
    <a:srgbClr val="A1C7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28" autoAdjust="0"/>
    <p:restoredTop sz="77486" autoAdjust="0"/>
  </p:normalViewPr>
  <p:slideViewPr>
    <p:cSldViewPr>
      <p:cViewPr varScale="1">
        <p:scale>
          <a:sx n="86" d="100"/>
          <a:sy n="86" d="100"/>
        </p:scale>
        <p:origin x="19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88766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b="0"/>
            </a:lvl1pPr>
          </a:lstStyle>
          <a:p>
            <a:pPr>
              <a:defRPr/>
            </a:pPr>
            <a:endParaRPr lang="nl-NL"/>
          </a:p>
        </p:txBody>
      </p:sp>
      <p:sp>
        <p:nvSpPr>
          <p:cNvPr id="59395" name="Rectangle 3"/>
          <p:cNvSpPr>
            <a:spLocks noGrp="1" noChangeArrowheads="1"/>
          </p:cNvSpPr>
          <p:nvPr>
            <p:ph type="dt" sz="quarter" idx="1"/>
          </p:nvPr>
        </p:nvSpPr>
        <p:spPr bwMode="auto">
          <a:xfrm>
            <a:off x="3773488" y="0"/>
            <a:ext cx="2887662"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b="0"/>
            </a:lvl1pPr>
          </a:lstStyle>
          <a:p>
            <a:pPr>
              <a:defRPr/>
            </a:pPr>
            <a:fld id="{F44832C9-9DC4-4EC9-B02B-74FCBAB39959}" type="datetimeFigureOut">
              <a:rPr lang="nl-NL"/>
              <a:pPr>
                <a:defRPr/>
              </a:pPr>
              <a:t>11-2-2020</a:t>
            </a:fld>
            <a:endParaRPr lang="nl-NL"/>
          </a:p>
        </p:txBody>
      </p:sp>
      <p:sp>
        <p:nvSpPr>
          <p:cNvPr id="59396" name="Rectangle 4"/>
          <p:cNvSpPr>
            <a:spLocks noGrp="1" noChangeArrowheads="1"/>
          </p:cNvSpPr>
          <p:nvPr>
            <p:ph type="ftr" sz="quarter" idx="2"/>
          </p:nvPr>
        </p:nvSpPr>
        <p:spPr bwMode="auto">
          <a:xfrm>
            <a:off x="0" y="9428163"/>
            <a:ext cx="28876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b="0"/>
            </a:lvl1pPr>
          </a:lstStyle>
          <a:p>
            <a:pPr>
              <a:defRPr/>
            </a:pPr>
            <a:endParaRPr lang="nl-NL"/>
          </a:p>
        </p:txBody>
      </p:sp>
      <p:sp>
        <p:nvSpPr>
          <p:cNvPr id="59397" name="Rectangle 5"/>
          <p:cNvSpPr>
            <a:spLocks noGrp="1" noChangeArrowheads="1"/>
          </p:cNvSpPr>
          <p:nvPr>
            <p:ph type="sldNum" sz="quarter" idx="3"/>
          </p:nvPr>
        </p:nvSpPr>
        <p:spPr bwMode="auto">
          <a:xfrm>
            <a:off x="3773488" y="9428163"/>
            <a:ext cx="288766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A29F3B30-95E1-4078-B4E6-B26F477F8BBA}" type="slidenum">
              <a:rPr lang="nl-NL" altLang="nl-NL"/>
              <a:pPr/>
              <a:t>‹#›</a:t>
            </a:fld>
            <a:endParaRPr lang="nl-NL" altLang="nl-NL"/>
          </a:p>
        </p:txBody>
      </p:sp>
    </p:spTree>
    <p:extLst>
      <p:ext uri="{BB962C8B-B14F-4D97-AF65-F5344CB8AC3E}">
        <p14:creationId xmlns:p14="http://schemas.microsoft.com/office/powerpoint/2010/main" val="3421503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8876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Times New Roman" pitchFamily="18" charset="0"/>
              </a:defRPr>
            </a:lvl1pPr>
          </a:lstStyle>
          <a:p>
            <a:pPr>
              <a:defRPr/>
            </a:pPr>
            <a:endParaRPr lang="nl-NL"/>
          </a:p>
        </p:txBody>
      </p:sp>
      <p:sp>
        <p:nvSpPr>
          <p:cNvPr id="12291" name="Rectangle 3"/>
          <p:cNvSpPr>
            <a:spLocks noGrp="1" noChangeArrowheads="1"/>
          </p:cNvSpPr>
          <p:nvPr>
            <p:ph type="dt" idx="1"/>
          </p:nvPr>
        </p:nvSpPr>
        <p:spPr bwMode="auto">
          <a:xfrm>
            <a:off x="3773488" y="0"/>
            <a:ext cx="28876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Times New Roman" pitchFamily="18" charset="0"/>
              </a:defRPr>
            </a:lvl1pPr>
          </a:lstStyle>
          <a:p>
            <a:pPr>
              <a:defRPr/>
            </a:pPr>
            <a:endParaRPr lang="nl-NL"/>
          </a:p>
        </p:txBody>
      </p:sp>
      <p:sp>
        <p:nvSpPr>
          <p:cNvPr id="4100" name="Rectangle 4"/>
          <p:cNvSpPr>
            <a:spLocks noGrp="1" noRot="1" noChangeAspect="1" noChangeArrowheads="1" noTextEdit="1"/>
          </p:cNvSpPr>
          <p:nvPr>
            <p:ph type="sldImg" idx="2"/>
          </p:nvPr>
        </p:nvSpPr>
        <p:spPr bwMode="auto">
          <a:xfrm>
            <a:off x="850900"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666750" y="4714875"/>
            <a:ext cx="532923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12294" name="Rectangle 6"/>
          <p:cNvSpPr>
            <a:spLocks noGrp="1" noChangeArrowheads="1"/>
          </p:cNvSpPr>
          <p:nvPr>
            <p:ph type="ftr" sz="quarter" idx="4"/>
          </p:nvPr>
        </p:nvSpPr>
        <p:spPr bwMode="auto">
          <a:xfrm>
            <a:off x="0" y="9428163"/>
            <a:ext cx="28876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Times New Roman" pitchFamily="18" charset="0"/>
              </a:defRPr>
            </a:lvl1pPr>
          </a:lstStyle>
          <a:p>
            <a:pPr>
              <a:defRPr/>
            </a:pPr>
            <a:endParaRPr lang="nl-NL"/>
          </a:p>
        </p:txBody>
      </p:sp>
      <p:sp>
        <p:nvSpPr>
          <p:cNvPr id="12295" name="Rectangle 7"/>
          <p:cNvSpPr>
            <a:spLocks noGrp="1" noChangeArrowheads="1"/>
          </p:cNvSpPr>
          <p:nvPr>
            <p:ph type="sldNum" sz="quarter" idx="5"/>
          </p:nvPr>
        </p:nvSpPr>
        <p:spPr bwMode="auto">
          <a:xfrm>
            <a:off x="3773488" y="9428163"/>
            <a:ext cx="288766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Times New Roman" pitchFamily="18" charset="0"/>
              </a:defRPr>
            </a:lvl1pPr>
          </a:lstStyle>
          <a:p>
            <a:fld id="{C0CBBD20-63F3-488E-9078-85DDA5AAF2DB}" type="slidenum">
              <a:rPr lang="nl-NL" altLang="nl-NL"/>
              <a:pPr/>
              <a:t>‹#›</a:t>
            </a:fld>
            <a:endParaRPr lang="nl-NL" altLang="nl-NL"/>
          </a:p>
        </p:txBody>
      </p:sp>
    </p:spTree>
    <p:extLst>
      <p:ext uri="{BB962C8B-B14F-4D97-AF65-F5344CB8AC3E}">
        <p14:creationId xmlns:p14="http://schemas.microsoft.com/office/powerpoint/2010/main" val="1469928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jdelijke aanduiding voor dia-afbeelding 1"/>
          <p:cNvSpPr>
            <a:spLocks noGrp="1" noRot="1" noChangeAspect="1" noTextEdit="1"/>
          </p:cNvSpPr>
          <p:nvPr>
            <p:ph type="sldImg"/>
          </p:nvPr>
        </p:nvSpPr>
        <p:spPr>
          <a:ln/>
        </p:spPr>
      </p:sp>
      <p:sp>
        <p:nvSpPr>
          <p:cNvPr id="7171" name="Tijdelijke aanduiding voor notiti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
        <p:nvSpPr>
          <p:cNvPr id="7172" name="Tijdelijke aanduiding voor dianumm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39274884-5E86-418C-B5DF-6DD9FD836370}" type="slidenum">
              <a:rPr lang="nl-NL" altLang="nl-NL" sz="1200" b="0">
                <a:latin typeface="Times New Roman" pitchFamily="18" charset="0"/>
              </a:rPr>
              <a:pPr/>
              <a:t>1</a:t>
            </a:fld>
            <a:endParaRPr lang="nl-NL" altLang="nl-NL" sz="1200" b="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r>
              <a:rPr lang="en-US" altLang="nl-NL" b="1" i="0" dirty="0" err="1" smtClean="0"/>
              <a:t>Vertrouwensrelatie</a:t>
            </a:r>
            <a:r>
              <a:rPr lang="en-US" altLang="nl-NL" i="0" dirty="0" smtClean="0"/>
              <a:t> </a:t>
            </a:r>
          </a:p>
          <a:p>
            <a:pPr marL="171450" indent="-171450">
              <a:buFont typeface="Arial" panose="020B0604020202020204" pitchFamily="34" charset="0"/>
              <a:buChar char="•"/>
            </a:pPr>
            <a:r>
              <a:rPr lang="nl-NL" altLang="nl-NL" i="0" dirty="0" smtClean="0"/>
              <a:t>Goed samenwerken vraagt om een </a:t>
            </a:r>
            <a:r>
              <a:rPr lang="nl-NL" altLang="nl-NL" i="0" u="sng" dirty="0" smtClean="0"/>
              <a:t>vertrouwensrelatie</a:t>
            </a:r>
            <a:r>
              <a:rPr lang="nl-NL" altLang="nl-NL" i="0" dirty="0" smtClean="0"/>
              <a:t>. Als je elkaar vertrouwt, heb je het gevoel dat je op elkaar kunt rekenen. Je stelt je open op en hebt respect en begrip voor elkaar. Je komt je afspraken na, waarmee je laat zien dat de ander op je kan bouwen. Door de vertrouwensrelatie krijg je een goed beeld van de situatie van de cliënt en de mantelzorger. Ze zullen open zijn over hun wensen en behoeften en met je samen willen werken. De mantelzorger durft de zorg met een gerust hart aan jou toe te vertrouwen. </a:t>
            </a:r>
          </a:p>
          <a:p>
            <a:pPr marL="171450" indent="-171450">
              <a:buFont typeface="Arial" panose="020B0604020202020204" pitchFamily="34" charset="0"/>
              <a:buChar char="•"/>
            </a:pPr>
            <a:endParaRPr lang="nl-NL" altLang="nl-NL" i="0" dirty="0" smtClean="0"/>
          </a:p>
          <a:p>
            <a:pPr marL="171450" indent="-171450">
              <a:buFont typeface="Arial" panose="020B0604020202020204" pitchFamily="34" charset="0"/>
              <a:buChar char="•"/>
            </a:pPr>
            <a:r>
              <a:rPr lang="en-US" altLang="nl-NL" b="1" i="0" dirty="0" smtClean="0"/>
              <a:t>Het </a:t>
            </a:r>
            <a:r>
              <a:rPr lang="en-US" altLang="nl-NL" b="1" i="0" dirty="0" err="1" smtClean="0"/>
              <a:t>eerste</a:t>
            </a:r>
            <a:r>
              <a:rPr lang="en-US" altLang="nl-NL" b="1" i="0" dirty="0" smtClean="0"/>
              <a:t> contact </a:t>
            </a:r>
          </a:p>
          <a:p>
            <a:pPr marL="171450" indent="-171450">
              <a:buFont typeface="Arial" panose="020B0604020202020204" pitchFamily="34" charset="0"/>
              <a:buChar char="•"/>
            </a:pPr>
            <a:r>
              <a:rPr lang="nl-NL" altLang="nl-NL" i="0" dirty="0" smtClean="0"/>
              <a:t>Het is van belang dat je contact zoekt met de mantelzorger vanaf het moment dat de cliënt in zorg komt, ook als de mantelzorger niet bij de cliënt woont. Hierdoor weet je wie de ander is en wat zij belangrijk vindt. Je laat hiermee zien dat de betrokkenheid van de mantelzorger vanzelfsprekend is en dat je haar serieus neemt. </a:t>
            </a:r>
          </a:p>
          <a:p>
            <a:pPr marL="171450" indent="-171450">
              <a:buFont typeface="Arial" panose="020B0604020202020204" pitchFamily="34" charset="0"/>
              <a:buChar char="•"/>
            </a:pPr>
            <a:endParaRPr lang="nl-NL" altLang="nl-NL" i="0" dirty="0" smtClean="0"/>
          </a:p>
          <a:p>
            <a:pPr marL="171450" indent="-171450">
              <a:buFont typeface="Arial" panose="020B0604020202020204" pitchFamily="34" charset="0"/>
              <a:buChar char="•"/>
            </a:pPr>
            <a:r>
              <a:rPr lang="en-US" altLang="nl-NL" b="1" i="0" dirty="0" err="1" smtClean="0"/>
              <a:t>Zaken</a:t>
            </a:r>
            <a:r>
              <a:rPr lang="en-US" altLang="nl-NL" b="1" i="0" dirty="0" smtClean="0"/>
              <a:t> </a:t>
            </a:r>
            <a:r>
              <a:rPr lang="en-US" altLang="nl-NL" b="1" i="0" dirty="0" err="1" smtClean="0"/>
              <a:t>bespreekbaar</a:t>
            </a:r>
            <a:r>
              <a:rPr lang="en-US" altLang="nl-NL" b="1" i="0" dirty="0" smtClean="0"/>
              <a:t> </a:t>
            </a:r>
            <a:r>
              <a:rPr lang="en-US" altLang="nl-NL" b="1" i="0" dirty="0" err="1" smtClean="0"/>
              <a:t>maken</a:t>
            </a:r>
            <a:r>
              <a:rPr lang="en-US" altLang="nl-NL" b="1" i="0" dirty="0" smtClean="0"/>
              <a:t> </a:t>
            </a:r>
          </a:p>
          <a:p>
            <a:pPr marL="171450" indent="-171450">
              <a:buFont typeface="Arial" panose="020B0604020202020204" pitchFamily="34" charset="0"/>
              <a:buChar char="•"/>
            </a:pPr>
            <a:r>
              <a:rPr lang="nl-NL" altLang="nl-NL" i="0" dirty="0" smtClean="0"/>
              <a:t>Irritaties, onduidelijkheden en onuitgesproken verwachtingen zijn het begin van problemen. In een hulpverleningsrelatie ben jij degene die problemen ter sprake moet brengen of de gelegenheid moet geven aan de mantelzorger om zaken te bespreken. Trek de stoute schoenen aan en begin er over. Hoe langer je irritaties laat bestaan, hoe moeilijker het wordt ze op te lossen. </a:t>
            </a:r>
          </a:p>
          <a:p>
            <a:pPr marL="171450" indent="-171450">
              <a:buFont typeface="Arial" panose="020B0604020202020204" pitchFamily="34" charset="0"/>
              <a:buChar char="•"/>
            </a:pPr>
            <a:endParaRPr lang="nl-NL" altLang="nl-NL" i="0" dirty="0" smtClean="0"/>
          </a:p>
          <a:p>
            <a:pPr marL="171450" indent="-171450">
              <a:buFont typeface="Arial" panose="020B0604020202020204" pitchFamily="34" charset="0"/>
              <a:buChar char="•"/>
            </a:pPr>
            <a:r>
              <a:rPr lang="en-US" altLang="nl-NL" b="1" i="0" dirty="0" smtClean="0"/>
              <a:t>Contact </a:t>
            </a:r>
            <a:r>
              <a:rPr lang="en-US" altLang="nl-NL" b="1" i="0" dirty="0" err="1" smtClean="0"/>
              <a:t>onderhouden</a:t>
            </a:r>
            <a:r>
              <a:rPr lang="en-US" altLang="nl-NL" b="1" i="0" dirty="0" smtClean="0"/>
              <a:t> </a:t>
            </a:r>
          </a:p>
          <a:p>
            <a:pPr marL="171450" indent="-171450">
              <a:buFont typeface="Arial" panose="020B0604020202020204" pitchFamily="34" charset="0"/>
              <a:buChar char="•"/>
            </a:pPr>
            <a:r>
              <a:rPr lang="nl-NL" altLang="nl-NL" i="0" dirty="0" smtClean="0"/>
              <a:t>Wanneer de partner de mantelzorger is, zie je haar elke keer als je de cliënt komt verzorgen. Maar als de mantelzorger niet inwonend is zorg je ervoor dat er regelmatig contact is. </a:t>
            </a:r>
          </a:p>
          <a:p>
            <a:endParaRPr lang="nl-NL" altLang="nl-NL" i="0" dirty="0" smtClean="0"/>
          </a:p>
          <a:p>
            <a:endParaRPr lang="nl-NL" altLang="nl-NL" i="0" dirty="0" smtClean="0"/>
          </a:p>
          <a:p>
            <a:r>
              <a:rPr lang="nl-NL" altLang="nl-NL" b="1" i="0" dirty="0" smtClean="0"/>
              <a:t>• </a:t>
            </a:r>
            <a:r>
              <a:rPr lang="nl-NL" altLang="nl-NL" i="0" dirty="0" smtClean="0"/>
              <a:t>Maak duidelijke afspraken; indien nodig schriftelijk. </a:t>
            </a:r>
            <a:endParaRPr lang="en-US" altLang="nl-NL" i="0" dirty="0" smtClean="0"/>
          </a:p>
          <a:p>
            <a:r>
              <a:rPr lang="nl-NL" altLang="nl-NL" b="1" i="0" dirty="0" smtClean="0"/>
              <a:t>• </a:t>
            </a:r>
            <a:r>
              <a:rPr lang="nl-NL" altLang="nl-NL" i="0" dirty="0" smtClean="0"/>
              <a:t>Heeft de mantelzorger geen respect voor jouw mening, bespreek dit dan in je team. </a:t>
            </a:r>
            <a:endParaRPr lang="en-US" altLang="nl-NL" i="0" dirty="0" smtClean="0"/>
          </a:p>
          <a:p>
            <a:r>
              <a:rPr lang="nl-NL" altLang="nl-NL" b="1" i="0" dirty="0" smtClean="0"/>
              <a:t>• </a:t>
            </a:r>
            <a:r>
              <a:rPr lang="nl-NL" altLang="nl-NL" i="0" dirty="0" smtClean="0"/>
              <a:t>Wees open naar de mantelzorger als je het even niet weet. </a:t>
            </a:r>
            <a:endParaRPr lang="en-US" altLang="nl-NL" i="0" dirty="0" smtClean="0"/>
          </a:p>
          <a:p>
            <a:r>
              <a:rPr lang="nl-NL" altLang="nl-NL" b="1" i="0" dirty="0" smtClean="0"/>
              <a:t>• </a:t>
            </a:r>
            <a:r>
              <a:rPr lang="nl-NL" altLang="nl-NL" i="0" dirty="0" smtClean="0"/>
              <a:t>Jouw persoonlijke opvattingen kunnen anders zijn dan wat er van jou als professional wordt verwacht. </a:t>
            </a:r>
            <a:r>
              <a:rPr lang="en-US" altLang="nl-NL" i="0" dirty="0" err="1" smtClean="0"/>
              <a:t>Bespreek</a:t>
            </a:r>
            <a:r>
              <a:rPr lang="en-US" altLang="nl-NL" i="0" dirty="0" smtClean="0"/>
              <a:t> </a:t>
            </a:r>
            <a:r>
              <a:rPr lang="en-US" altLang="nl-NL" i="0" dirty="0" err="1" smtClean="0"/>
              <a:t>regelmatig</a:t>
            </a:r>
            <a:r>
              <a:rPr lang="en-US" altLang="nl-NL" i="0" dirty="0" smtClean="0"/>
              <a:t> </a:t>
            </a:r>
            <a:r>
              <a:rPr lang="en-US" altLang="nl-NL" i="0" dirty="0" err="1" smtClean="0"/>
              <a:t>dit</a:t>
            </a:r>
            <a:r>
              <a:rPr lang="en-US" altLang="nl-NL" i="0" dirty="0" smtClean="0"/>
              <a:t> dilemma in het team</a:t>
            </a:r>
            <a:endParaRPr lang="nl-NL" altLang="nl-NL" i="0" dirty="0" smtClean="0"/>
          </a:p>
          <a:p>
            <a:endParaRPr lang="nl-NL" altLang="nl-NL" i="0" dirty="0" smtClean="0"/>
          </a:p>
          <a:p>
            <a:r>
              <a:rPr lang="nl-NL" altLang="nl-NL" i="0" dirty="0" smtClean="0"/>
              <a:t>Betrek de belangrijkste mantelzorger(s) van de cliënt bij het opstellen van het </a:t>
            </a:r>
            <a:r>
              <a:rPr lang="nl-NL" altLang="nl-NL" i="0" dirty="0" err="1" smtClean="0"/>
              <a:t>zorgleefplan</a:t>
            </a:r>
            <a:r>
              <a:rPr lang="nl-NL" altLang="nl-NL" i="0" dirty="0" smtClean="0"/>
              <a:t>. </a:t>
            </a:r>
          </a:p>
          <a:p>
            <a:r>
              <a:rPr lang="nl-NL" altLang="nl-NL" i="0" dirty="0" smtClean="0"/>
              <a:t>Maak gebruik van de kennis van de mantelzorger. </a:t>
            </a:r>
            <a:endParaRPr lang="nl-NL" altLang="nl-NL" b="1" i="0" dirty="0" smtClean="0"/>
          </a:p>
          <a:p>
            <a:r>
              <a:rPr lang="nl-NL" altLang="nl-NL" i="0" dirty="0" smtClean="0"/>
              <a:t>Zorg dat je elkaars verwachtingen kent. </a:t>
            </a:r>
            <a:endParaRPr lang="en-US" altLang="nl-NL" i="0" dirty="0" smtClean="0"/>
          </a:p>
          <a:p>
            <a:r>
              <a:rPr lang="nl-NL" altLang="nl-NL" i="0" dirty="0" smtClean="0"/>
              <a:t>Bespreek en bedenk samen met de mantelzorgers bij belangrijke beslissingen of veranderingen. Stem met elkaar af wie waarover de regie voert en evalueer dit regelmatig. </a:t>
            </a:r>
            <a:endParaRPr lang="en-US" altLang="nl-NL" i="0" dirty="0" smtClean="0"/>
          </a:p>
          <a:p>
            <a:r>
              <a:rPr lang="nl-NL" altLang="nl-NL" i="0" dirty="0" smtClean="0"/>
              <a:t>Besteed in de samenwerking aandacht aan alle rollen van de mantelzorger. </a:t>
            </a:r>
          </a:p>
          <a:p>
            <a:endParaRPr lang="nl-NL" altLang="nl-NL" i="0" dirty="0" smtClean="0"/>
          </a:p>
          <a:p>
            <a:r>
              <a:rPr lang="nl-NL" altLang="nl-NL" i="0" dirty="0" smtClean="0"/>
              <a:t>(Bron </a:t>
            </a:r>
            <a:r>
              <a:rPr lang="nl-NL" altLang="nl-NL" i="0" dirty="0" err="1" smtClean="0"/>
              <a:t>toolkit</a:t>
            </a:r>
            <a:r>
              <a:rPr lang="nl-NL" altLang="nl-NL" i="0" dirty="0" smtClean="0"/>
              <a:t> mantelzorgondersteuning V&amp;VN</a:t>
            </a:r>
            <a:endParaRPr lang="en-US" altLang="nl-NL" i="0" dirty="0" smtClean="0"/>
          </a:p>
          <a:p>
            <a:endParaRPr lang="en-US" altLang="nl-NL" i="0" dirty="0" smtClean="0"/>
          </a:p>
          <a:p>
            <a:endParaRPr lang="en-US" altLang="nl-NL" i="0" dirty="0"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3DF575F8-8A39-4EA9-996D-25D4E17D2C0B}" type="slidenum">
              <a:rPr lang="en-US" altLang="nl-NL" sz="1200" b="0">
                <a:latin typeface="Times New Roman" pitchFamily="18" charset="0"/>
              </a:rPr>
              <a:pPr/>
              <a:t>10</a:t>
            </a:fld>
            <a:endParaRPr lang="en-US" altLang="nl-NL" sz="1200" b="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nl-NL" altLang="nl-NL" i="1" smtClean="0"/>
              <a:t>Besteed in de samenwerking aandacht aan alle rollen van de mantelzorger. </a:t>
            </a:r>
            <a:endParaRPr lang="en-US" altLang="nl-NL" i="1" smtClean="0"/>
          </a:p>
          <a:p>
            <a:endParaRPr lang="en-US" altLang="nl-NL" i="1"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8D22DE1E-9C89-424E-A56D-D8B9E9163721}" type="slidenum">
              <a:rPr lang="en-US" altLang="nl-NL" sz="1200" b="0">
                <a:latin typeface="Times New Roman" pitchFamily="18" charset="0"/>
              </a:rPr>
              <a:pPr/>
              <a:t>11</a:t>
            </a:fld>
            <a:endParaRPr lang="en-US" altLang="nl-NL" sz="1200" b="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dirty="0" smtClean="0"/>
              <a:t>Oefening Vraagverlegenheid.  Laat de studenten in groepjes van 2/3 de vragen beantwoorden in 5 minuten, en bespreek het daarna plenair. </a:t>
            </a:r>
          </a:p>
          <a:p>
            <a:endParaRPr lang="nl-NL" altLang="nl-NL" dirty="0" smtClean="0"/>
          </a:p>
          <a:p>
            <a:r>
              <a:rPr lang="nl-NL" altLang="nl-NL" dirty="0" smtClean="0"/>
              <a:t>Adviezen: </a:t>
            </a:r>
          </a:p>
          <a:p>
            <a:r>
              <a:rPr lang="nl-NL" altLang="nl-NL" dirty="0" smtClean="0"/>
              <a:t>Maak het inschakelen van hulp van anderen bespreekbaar. </a:t>
            </a:r>
          </a:p>
          <a:p>
            <a:r>
              <a:rPr lang="nl-NL" altLang="nl-NL" dirty="0" smtClean="0"/>
              <a:t>Achterhaal waarom iemand het lastig vindt om hulp te vragen. </a:t>
            </a:r>
          </a:p>
          <a:p>
            <a:r>
              <a:rPr lang="nl-NL" altLang="nl-NL" dirty="0" smtClean="0"/>
              <a:t>Respecteer de keuze van de mantelzorger om al/niet hulp aan anderen te vragen. </a:t>
            </a:r>
          </a:p>
          <a:p>
            <a:endParaRPr lang="en-US" altLang="nl-NL" b="1" dirty="0" smtClean="0"/>
          </a:p>
          <a:p>
            <a:r>
              <a:rPr lang="nl-NL" altLang="nl-NL" dirty="0" smtClean="0"/>
              <a:t>• Vertel de mantelzorger dat zij de eerste stap moet zetten. Veel mensen willen graag iets voor een ander doen, maar</a:t>
            </a:r>
          </a:p>
          <a:p>
            <a:r>
              <a:rPr lang="nl-NL" altLang="nl-NL" dirty="0" smtClean="0"/>
              <a:t>durven dit niet aan te bieden uit angst de ander te beledigen.</a:t>
            </a:r>
          </a:p>
          <a:p>
            <a:r>
              <a:rPr lang="nl-NL" altLang="nl-NL" dirty="0" smtClean="0"/>
              <a:t>• Vraag de mantelzorger wat zij voor de ander kan doen; dat maakt het makkelijker om hulp te vragen. Je komt dan niet bij</a:t>
            </a:r>
          </a:p>
          <a:p>
            <a:r>
              <a:rPr lang="nl-NL" altLang="nl-NL" dirty="0" smtClean="0"/>
              <a:t>de ander in het krijt te staan.</a:t>
            </a:r>
          </a:p>
          <a:p>
            <a:r>
              <a:rPr lang="nl-NL" altLang="nl-NL" dirty="0" smtClean="0"/>
              <a:t>• Stimuleer de mantelzorger om mensen uit het netwerk mee te laten denken. Deze vraag is minder lastig te stellen en</a:t>
            </a:r>
          </a:p>
          <a:p>
            <a:r>
              <a:rPr lang="nl-NL" altLang="nl-NL" dirty="0" smtClean="0"/>
              <a:t>ervaringen maken duidelijk dat mensen uit het netwerk graag willen meedenken. En van daaruit kunnen ze aangeven wat</a:t>
            </a:r>
          </a:p>
          <a:p>
            <a:r>
              <a:rPr lang="nl-NL" altLang="nl-NL" dirty="0" smtClean="0"/>
              <a:t>ze daar zelf in kunnen/willen oppakken.</a:t>
            </a:r>
          </a:p>
          <a:p>
            <a:r>
              <a:rPr lang="nl-NL" altLang="nl-NL" dirty="0" smtClean="0"/>
              <a:t>• Bespreek met de mantelzorger wie ze waarvoor zou kunnen vragen. Mensen vinden het leuk om dingen te doen die</a:t>
            </a:r>
          </a:p>
          <a:p>
            <a:r>
              <a:rPr lang="nl-NL" altLang="nl-NL" dirty="0" smtClean="0"/>
              <a:t>aansluiten bij hun eigen interesses. Bijvoorbeeld klusjes in huis door die ene handige neef, naar theater met die culturele</a:t>
            </a:r>
          </a:p>
          <a:p>
            <a:r>
              <a:rPr lang="nl-NL" altLang="nl-NL" dirty="0" smtClean="0"/>
              <a:t>vriend, boodschappen door de buurvrouw die toch elke dag naar de supermarkt gaat.</a:t>
            </a:r>
          </a:p>
          <a:p>
            <a:r>
              <a:rPr lang="nl-NL" altLang="nl-NL" dirty="0" smtClean="0"/>
              <a:t>• Mensen vragen makkelijker praktische hulp (kun je me helpen bij…) dan sociale hulp (kun je eens op bezoek komen…).</a:t>
            </a:r>
          </a:p>
          <a:p>
            <a:r>
              <a:rPr lang="nl-NL" altLang="nl-NL" dirty="0" smtClean="0"/>
              <a:t>Help de mantelzorger een praktische vraag te bedenken voor de mensen in het netwerk.</a:t>
            </a:r>
          </a:p>
          <a:p>
            <a:r>
              <a:rPr lang="nl-NL" altLang="nl-NL" dirty="0" smtClean="0"/>
              <a:t>• Soms is hulp vragen aan een (zorg)organisatie makkelijker dan hulp vragen aan een bekende. Kijk met de mantelzorger</a:t>
            </a:r>
          </a:p>
          <a:p>
            <a:r>
              <a:rPr lang="nl-NL" altLang="nl-NL" dirty="0" smtClean="0"/>
              <a:t>wat het beste past. </a:t>
            </a:r>
            <a:endParaRPr lang="en-US" altLang="nl-NL" dirty="0"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8D22DE1E-9C89-424E-A56D-D8B9E9163721}" type="slidenum">
              <a:rPr lang="en-US" altLang="nl-NL" sz="1200" b="0">
                <a:latin typeface="Times New Roman" pitchFamily="18" charset="0"/>
              </a:rPr>
              <a:pPr/>
              <a:t>12</a:t>
            </a:fld>
            <a:endParaRPr lang="en-US" altLang="nl-NL" sz="1200" b="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dirty="0" smtClean="0"/>
              <a:t>Oefening Vraagverlegenheid.  Laat de studenten in groepjes van 2/3 de vragen beantwoorden in 5 minuten, en bespreek het daarna plenair. </a:t>
            </a:r>
          </a:p>
          <a:p>
            <a:endParaRPr lang="nl-NL" altLang="nl-NL" dirty="0" smtClean="0"/>
          </a:p>
          <a:p>
            <a:r>
              <a:rPr lang="nl-NL" altLang="nl-NL" dirty="0" smtClean="0"/>
              <a:t>Adviezen: </a:t>
            </a:r>
          </a:p>
          <a:p>
            <a:pPr marL="171450" indent="-171450">
              <a:buFont typeface="Arial" panose="020B0604020202020204" pitchFamily="34" charset="0"/>
              <a:buChar char="•"/>
            </a:pPr>
            <a:r>
              <a:rPr lang="nl-NL" altLang="nl-NL" dirty="0" smtClean="0"/>
              <a:t>Maak het inschakelen van hulp van anderen bespreekbaar. </a:t>
            </a:r>
          </a:p>
          <a:p>
            <a:pPr marL="171450" indent="-171450">
              <a:buFont typeface="Arial" panose="020B0604020202020204" pitchFamily="34" charset="0"/>
              <a:buChar char="•"/>
            </a:pPr>
            <a:r>
              <a:rPr lang="nl-NL" altLang="nl-NL" dirty="0" smtClean="0"/>
              <a:t>Achterhaal waarom iemand het lastig vindt om hulp te vragen. </a:t>
            </a:r>
          </a:p>
          <a:p>
            <a:pPr marL="171450" indent="-171450">
              <a:buFont typeface="Arial" panose="020B0604020202020204" pitchFamily="34" charset="0"/>
              <a:buChar char="•"/>
            </a:pPr>
            <a:r>
              <a:rPr lang="nl-NL" altLang="nl-NL" dirty="0" smtClean="0"/>
              <a:t>Respecteer de keuze van de mantelzorger om al/niet hulp aan anderen te vragen. </a:t>
            </a:r>
          </a:p>
          <a:p>
            <a:endParaRPr lang="en-US" altLang="nl-NL" b="1" dirty="0" smtClean="0"/>
          </a:p>
          <a:p>
            <a:r>
              <a:rPr lang="nl-NL" altLang="nl-NL" dirty="0" smtClean="0"/>
              <a:t>• Vertel de mantelzorger dat zij de eerste stap moet zetten. Veel mensen willen graag iets voor een ander doen, maar</a:t>
            </a:r>
          </a:p>
          <a:p>
            <a:r>
              <a:rPr lang="nl-NL" altLang="nl-NL" dirty="0" smtClean="0"/>
              <a:t>durven dit niet aan te bieden uit angst de ander te beledigen.</a:t>
            </a:r>
          </a:p>
          <a:p>
            <a:r>
              <a:rPr lang="nl-NL" altLang="nl-NL" dirty="0" smtClean="0"/>
              <a:t>• Vraag de mantelzorger wat zij voor de ander kan doen; dat maakt het makkelijker om hulp te vragen. Je komt dan niet bij</a:t>
            </a:r>
          </a:p>
          <a:p>
            <a:r>
              <a:rPr lang="nl-NL" altLang="nl-NL" dirty="0" smtClean="0"/>
              <a:t>de ander in het krijt te staan.</a:t>
            </a:r>
          </a:p>
          <a:p>
            <a:r>
              <a:rPr lang="nl-NL" altLang="nl-NL" dirty="0" smtClean="0"/>
              <a:t>• Stimuleer de mantelzorger om mensen uit het netwerk mee te laten denken. Deze vraag is minder lastig te stellen en</a:t>
            </a:r>
          </a:p>
          <a:p>
            <a:r>
              <a:rPr lang="nl-NL" altLang="nl-NL" dirty="0" smtClean="0"/>
              <a:t>ervaringen maken duidelijk dat mensen uit het netwerk graag willen meedenken. En van daaruit kunnen ze aangeven wat</a:t>
            </a:r>
          </a:p>
          <a:p>
            <a:r>
              <a:rPr lang="nl-NL" altLang="nl-NL" dirty="0" smtClean="0"/>
              <a:t>ze daar zelf in kunnen/willen oppakken.</a:t>
            </a:r>
          </a:p>
          <a:p>
            <a:r>
              <a:rPr lang="nl-NL" altLang="nl-NL" dirty="0" smtClean="0"/>
              <a:t>• Bespreek met de mantelzorger wie ze waarvoor zou kunnen vragen. Mensen vinden het leuk om dingen te doen die</a:t>
            </a:r>
          </a:p>
          <a:p>
            <a:r>
              <a:rPr lang="nl-NL" altLang="nl-NL" dirty="0" smtClean="0"/>
              <a:t>aansluiten bij hun eigen interesses. Bijvoorbeeld klusjes in huis door die ene handige neef, naar theater met die culturele</a:t>
            </a:r>
          </a:p>
          <a:p>
            <a:r>
              <a:rPr lang="nl-NL" altLang="nl-NL" dirty="0" smtClean="0"/>
              <a:t>vriend, boodschappen door de buurvrouw die toch elke dag naar de supermarkt gaat.</a:t>
            </a:r>
          </a:p>
          <a:p>
            <a:r>
              <a:rPr lang="nl-NL" altLang="nl-NL" dirty="0" smtClean="0"/>
              <a:t>• Mensen vragen makkelijker praktische hulp (kun je me helpen bij…) dan sociale hulp (kun je eens op bezoek komen…).</a:t>
            </a:r>
          </a:p>
          <a:p>
            <a:r>
              <a:rPr lang="nl-NL" altLang="nl-NL" dirty="0" smtClean="0"/>
              <a:t>Help de mantelzorger een praktische vraag te bedenken voor de mensen in het netwerk.</a:t>
            </a:r>
          </a:p>
          <a:p>
            <a:r>
              <a:rPr lang="nl-NL" altLang="nl-NL" dirty="0" smtClean="0"/>
              <a:t>• Soms is hulp vragen aan een (zorg)organisatie makkelijker dan hulp vragen aan een bekende. Kijk met de mantelzorger</a:t>
            </a:r>
          </a:p>
          <a:p>
            <a:r>
              <a:rPr lang="nl-NL" altLang="nl-NL" dirty="0" smtClean="0"/>
              <a:t>wat het beste past. </a:t>
            </a:r>
            <a:endParaRPr lang="en-US" altLang="nl-NL" dirty="0"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5DF9410D-A9AB-4D39-BF75-20B1898C034A}" type="slidenum">
              <a:rPr lang="en-US" altLang="nl-NL" sz="1200" b="0">
                <a:latin typeface="Times New Roman" pitchFamily="18" charset="0"/>
              </a:rPr>
              <a:pPr/>
              <a:t>13</a:t>
            </a:fld>
            <a:endParaRPr lang="en-US" altLang="nl-NL" sz="1200" b="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nl-NL" smtClean="0"/>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67E11536-08BE-4A12-8D7B-72F6E3DB8D20}" type="slidenum">
              <a:rPr lang="en-US" altLang="nl-NL" sz="1200" b="0">
                <a:latin typeface="Times New Roman" pitchFamily="18" charset="0"/>
              </a:rPr>
              <a:pPr/>
              <a:t>14</a:t>
            </a:fld>
            <a:endParaRPr lang="en-US" altLang="nl-NL" sz="1200" b="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smtClean="0"/>
              <a:t>Zie bijlage voor de 5 casustieken en bijhorende vraag. </a:t>
            </a:r>
            <a:endParaRPr lang="en-US" altLang="nl-NL" smtClean="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89F61CDC-FB79-48D2-8869-E48ED8050E83}" type="slidenum">
              <a:rPr lang="en-US" altLang="nl-NL" sz="1200" b="0">
                <a:latin typeface="Times New Roman" pitchFamily="18" charset="0"/>
              </a:rPr>
              <a:pPr/>
              <a:t>15</a:t>
            </a:fld>
            <a:endParaRPr lang="en-US" altLang="nl-NL" sz="1200" b="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69863" indent="-169863">
              <a:buFontTx/>
              <a:buChar char="•"/>
            </a:pPr>
            <a:endParaRPr lang="en-US" altLang="nl-NL"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39775" indent="-282575">
              <a:spcBef>
                <a:spcPct val="30000"/>
              </a:spcBef>
              <a:defRPr sz="1200">
                <a:solidFill>
                  <a:schemeClr val="tx1"/>
                </a:solidFill>
                <a:latin typeface="Times New Roman" pitchFamily="18" charset="0"/>
              </a:defRPr>
            </a:lvl2pPr>
            <a:lvl3pPr marL="1139825" indent="-225425">
              <a:spcBef>
                <a:spcPct val="30000"/>
              </a:spcBef>
              <a:defRPr sz="1200">
                <a:solidFill>
                  <a:schemeClr val="tx1"/>
                </a:solidFill>
                <a:latin typeface="Times New Roman" pitchFamily="18" charset="0"/>
              </a:defRPr>
            </a:lvl3pPr>
            <a:lvl4pPr marL="1595438" indent="-225425">
              <a:spcBef>
                <a:spcPct val="30000"/>
              </a:spcBef>
              <a:defRPr sz="1200">
                <a:solidFill>
                  <a:schemeClr val="tx1"/>
                </a:solidFill>
                <a:latin typeface="Times New Roman" pitchFamily="18" charset="0"/>
              </a:defRPr>
            </a:lvl4pPr>
            <a:lvl5pPr marL="2054225" indent="-225425">
              <a:spcBef>
                <a:spcPct val="30000"/>
              </a:spcBef>
              <a:defRPr sz="1200">
                <a:solidFill>
                  <a:schemeClr val="tx1"/>
                </a:solidFill>
                <a:latin typeface="Times New Roman" pitchFamily="18" charset="0"/>
              </a:defRPr>
            </a:lvl5pPr>
            <a:lvl6pPr marL="2511425" indent="-225425" eaLnBrk="0" fontAlgn="base" hangingPunct="0">
              <a:spcBef>
                <a:spcPct val="30000"/>
              </a:spcBef>
              <a:spcAft>
                <a:spcPct val="0"/>
              </a:spcAft>
              <a:defRPr sz="1200">
                <a:solidFill>
                  <a:schemeClr val="tx1"/>
                </a:solidFill>
                <a:latin typeface="Times New Roman" pitchFamily="18" charset="0"/>
              </a:defRPr>
            </a:lvl6pPr>
            <a:lvl7pPr marL="2968625" indent="-225425" eaLnBrk="0" fontAlgn="base" hangingPunct="0">
              <a:spcBef>
                <a:spcPct val="30000"/>
              </a:spcBef>
              <a:spcAft>
                <a:spcPct val="0"/>
              </a:spcAft>
              <a:defRPr sz="1200">
                <a:solidFill>
                  <a:schemeClr val="tx1"/>
                </a:solidFill>
                <a:latin typeface="Times New Roman" pitchFamily="18" charset="0"/>
              </a:defRPr>
            </a:lvl7pPr>
            <a:lvl8pPr marL="3425825" indent="-225425" eaLnBrk="0" fontAlgn="base" hangingPunct="0">
              <a:spcBef>
                <a:spcPct val="30000"/>
              </a:spcBef>
              <a:spcAft>
                <a:spcPct val="0"/>
              </a:spcAft>
              <a:defRPr sz="1200">
                <a:solidFill>
                  <a:schemeClr val="tx1"/>
                </a:solidFill>
                <a:latin typeface="Times New Roman" pitchFamily="18" charset="0"/>
              </a:defRPr>
            </a:lvl8pPr>
            <a:lvl9pPr marL="3883025" indent="-225425"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E4B04649-F4B0-4578-BFAD-7B5FD0F53FDB}" type="slidenum">
              <a:rPr lang="nl-NL" altLang="nl-NL">
                <a:solidFill>
                  <a:srgbClr val="000000"/>
                </a:solidFill>
              </a:rPr>
              <a:pPr>
                <a:spcBef>
                  <a:spcPct val="0"/>
                </a:spcBef>
              </a:pPr>
              <a:t>16</a:t>
            </a:fld>
            <a:endParaRPr lang="nl-NL" altLang="nl-NL">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b="1" dirty="0" smtClean="0"/>
              <a:t>Hoe </a:t>
            </a:r>
            <a:r>
              <a:rPr lang="en-US" altLang="nl-NL" b="1" dirty="0" err="1" smtClean="0"/>
              <a:t>ging</a:t>
            </a:r>
            <a:r>
              <a:rPr lang="en-US" altLang="nl-NL" b="1" baseline="0" dirty="0" smtClean="0"/>
              <a:t> PA?</a:t>
            </a:r>
          </a:p>
          <a:p>
            <a:endParaRPr lang="en-US" altLang="nl-NL" b="1" baseline="0" dirty="0" smtClean="0"/>
          </a:p>
          <a:p>
            <a:r>
              <a:rPr lang="en-US" altLang="nl-NL" b="1" baseline="0" dirty="0" err="1" smtClean="0"/>
              <a:t>Kennistoetsen</a:t>
            </a:r>
            <a:r>
              <a:rPr lang="en-US" altLang="nl-NL" b="1" baseline="0" dirty="0" smtClean="0"/>
              <a:t>?</a:t>
            </a:r>
            <a:endParaRPr lang="en-US" altLang="nl-NL" dirty="0" smtClean="0"/>
          </a:p>
          <a:p>
            <a:endParaRPr lang="en-US" altLang="nl-NL" dirty="0" smtClean="0"/>
          </a:p>
          <a:p>
            <a:endParaRPr lang="nl-NL" altLang="nl-NL" dirty="0"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1996" indent="-285259" eaLnBrk="0" hangingPunct="0">
              <a:spcBef>
                <a:spcPct val="30000"/>
              </a:spcBef>
              <a:defRPr sz="1200">
                <a:solidFill>
                  <a:schemeClr val="tx1"/>
                </a:solidFill>
                <a:latin typeface="Times New Roman" pitchFamily="18" charset="0"/>
              </a:defRPr>
            </a:lvl2pPr>
            <a:lvl3pPr marL="1141039" indent="-227567" eaLnBrk="0" hangingPunct="0">
              <a:spcBef>
                <a:spcPct val="30000"/>
              </a:spcBef>
              <a:defRPr sz="1200">
                <a:solidFill>
                  <a:schemeClr val="tx1"/>
                </a:solidFill>
                <a:latin typeface="Times New Roman" pitchFamily="18" charset="0"/>
              </a:defRPr>
            </a:lvl3pPr>
            <a:lvl4pPr marL="1599378" indent="-227567" eaLnBrk="0" hangingPunct="0">
              <a:spcBef>
                <a:spcPct val="30000"/>
              </a:spcBef>
              <a:defRPr sz="1200">
                <a:solidFill>
                  <a:schemeClr val="tx1"/>
                </a:solidFill>
                <a:latin typeface="Times New Roman" pitchFamily="18" charset="0"/>
              </a:defRPr>
            </a:lvl4pPr>
            <a:lvl5pPr marL="2056114" indent="-227567" eaLnBrk="0" hangingPunct="0">
              <a:spcBef>
                <a:spcPct val="30000"/>
              </a:spcBef>
              <a:defRPr sz="1200">
                <a:solidFill>
                  <a:schemeClr val="tx1"/>
                </a:solidFill>
                <a:latin typeface="Times New Roman" pitchFamily="18" charset="0"/>
              </a:defRPr>
            </a:lvl5pPr>
            <a:lvl6pPr marL="2517658" indent="-227567" eaLnBrk="0" fontAlgn="base" hangingPunct="0">
              <a:spcBef>
                <a:spcPct val="30000"/>
              </a:spcBef>
              <a:spcAft>
                <a:spcPct val="0"/>
              </a:spcAft>
              <a:defRPr sz="1200">
                <a:solidFill>
                  <a:schemeClr val="tx1"/>
                </a:solidFill>
                <a:latin typeface="Times New Roman" pitchFamily="18" charset="0"/>
              </a:defRPr>
            </a:lvl6pPr>
            <a:lvl7pPr marL="2979202" indent="-227567" eaLnBrk="0" fontAlgn="base" hangingPunct="0">
              <a:spcBef>
                <a:spcPct val="30000"/>
              </a:spcBef>
              <a:spcAft>
                <a:spcPct val="0"/>
              </a:spcAft>
              <a:defRPr sz="1200">
                <a:solidFill>
                  <a:schemeClr val="tx1"/>
                </a:solidFill>
                <a:latin typeface="Times New Roman" pitchFamily="18" charset="0"/>
              </a:defRPr>
            </a:lvl7pPr>
            <a:lvl8pPr marL="3440746" indent="-227567" eaLnBrk="0" fontAlgn="base" hangingPunct="0">
              <a:spcBef>
                <a:spcPct val="30000"/>
              </a:spcBef>
              <a:spcAft>
                <a:spcPct val="0"/>
              </a:spcAft>
              <a:defRPr sz="1200">
                <a:solidFill>
                  <a:schemeClr val="tx1"/>
                </a:solidFill>
                <a:latin typeface="Times New Roman" pitchFamily="18" charset="0"/>
              </a:defRPr>
            </a:lvl8pPr>
            <a:lvl9pPr marL="3902290" indent="-227567"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33BF004-8CAE-4EE7-BFEF-08B742825A4F}" type="slidenum">
              <a:rPr kumimoji="0" lang="nl-NL" altLang="nl-NL"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a:t>
            </a:fld>
            <a:endParaRPr kumimoji="0" lang="nl-NL" altLang="nl-NL" sz="1200" b="0" i="0" u="none" strike="noStrike" kern="1200" cap="none" spc="0" normalizeH="0" baseline="0" noProof="0" smtClean="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419383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smtClean="0"/>
              <a:t>De les wordt getoetst in de kennistoets eind kwartiel 4</a:t>
            </a:r>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41363" indent="-284163">
              <a:spcBef>
                <a:spcPct val="30000"/>
              </a:spcBef>
              <a:defRPr sz="1200">
                <a:solidFill>
                  <a:schemeClr val="tx1"/>
                </a:solidFill>
                <a:latin typeface="Times New Roman" pitchFamily="18" charset="0"/>
              </a:defRPr>
            </a:lvl2pPr>
            <a:lvl3pPr marL="1139825" indent="-227013">
              <a:spcBef>
                <a:spcPct val="30000"/>
              </a:spcBef>
              <a:defRPr sz="1200">
                <a:solidFill>
                  <a:schemeClr val="tx1"/>
                </a:solidFill>
                <a:latin typeface="Times New Roman" pitchFamily="18" charset="0"/>
              </a:defRPr>
            </a:lvl3pPr>
            <a:lvl4pPr marL="1598613" indent="-227013">
              <a:spcBef>
                <a:spcPct val="30000"/>
              </a:spcBef>
              <a:defRPr sz="1200">
                <a:solidFill>
                  <a:schemeClr val="tx1"/>
                </a:solidFill>
                <a:latin typeface="Times New Roman" pitchFamily="18" charset="0"/>
              </a:defRPr>
            </a:lvl4pPr>
            <a:lvl5pPr marL="2055813" indent="-227013">
              <a:spcBef>
                <a:spcPct val="30000"/>
              </a:spcBef>
              <a:defRPr sz="1200">
                <a:solidFill>
                  <a:schemeClr val="tx1"/>
                </a:solidFill>
                <a:latin typeface="Times New Roman" pitchFamily="18" charset="0"/>
              </a:defRPr>
            </a:lvl5pPr>
            <a:lvl6pPr marL="2513013" indent="-227013" eaLnBrk="0" fontAlgn="base" hangingPunct="0">
              <a:spcBef>
                <a:spcPct val="30000"/>
              </a:spcBef>
              <a:spcAft>
                <a:spcPct val="0"/>
              </a:spcAft>
              <a:defRPr sz="1200">
                <a:solidFill>
                  <a:schemeClr val="tx1"/>
                </a:solidFill>
                <a:latin typeface="Times New Roman" pitchFamily="18" charset="0"/>
              </a:defRPr>
            </a:lvl6pPr>
            <a:lvl7pPr marL="2970213" indent="-227013" eaLnBrk="0" fontAlgn="base" hangingPunct="0">
              <a:spcBef>
                <a:spcPct val="30000"/>
              </a:spcBef>
              <a:spcAft>
                <a:spcPct val="0"/>
              </a:spcAft>
              <a:defRPr sz="1200">
                <a:solidFill>
                  <a:schemeClr val="tx1"/>
                </a:solidFill>
                <a:latin typeface="Times New Roman" pitchFamily="18" charset="0"/>
              </a:defRPr>
            </a:lvl7pPr>
            <a:lvl8pPr marL="3427413" indent="-227013" eaLnBrk="0" fontAlgn="base" hangingPunct="0">
              <a:spcBef>
                <a:spcPct val="30000"/>
              </a:spcBef>
              <a:spcAft>
                <a:spcPct val="0"/>
              </a:spcAft>
              <a:defRPr sz="1200">
                <a:solidFill>
                  <a:schemeClr val="tx1"/>
                </a:solidFill>
                <a:latin typeface="Times New Roman" pitchFamily="18" charset="0"/>
              </a:defRPr>
            </a:lvl8pPr>
            <a:lvl9pPr marL="3884613" indent="-227013"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EE28DEF1-2B8D-4A8F-9CCA-8CE669B684DE}" type="slidenum">
              <a:rPr lang="nl-NL" altLang="nl-NL">
                <a:solidFill>
                  <a:srgbClr val="000000"/>
                </a:solidFill>
              </a:rPr>
              <a:pPr>
                <a:spcBef>
                  <a:spcPct val="0"/>
                </a:spcBef>
              </a:pPr>
              <a:t>3</a:t>
            </a:fld>
            <a:endParaRPr lang="nl-NL" altLang="nl-NL">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69863" indent="-169863">
              <a:buFontTx/>
              <a:buChar char="•"/>
              <a:defRPr/>
            </a:pPr>
            <a:r>
              <a:rPr lang="nl-NL" dirty="0" smtClean="0"/>
              <a:t>Mantelzorgers zijn dus mensen die langdurig en onbetaald zorgen voor een chronisch zieke, gehandicapte of hulpbehoevende persoon uit hun omgeving. Dit kan een partner, ouder of kind zijn, maar ook een ander familielid, vriend of kennis.</a:t>
            </a:r>
          </a:p>
          <a:p>
            <a:pPr marL="169863" indent="-169863">
              <a:buFontTx/>
              <a:buChar char="•"/>
              <a:defRPr/>
            </a:pPr>
            <a:endParaRPr lang="en-US" altLang="nl-NL" dirty="0" smtClean="0"/>
          </a:p>
          <a:p>
            <a:pPr>
              <a:defRPr/>
            </a:pPr>
            <a:r>
              <a:rPr lang="nl-NL" b="1" dirty="0" smtClean="0"/>
              <a:t>Opstart les:</a:t>
            </a:r>
            <a:endParaRPr lang="en-US" dirty="0" smtClean="0"/>
          </a:p>
          <a:p>
            <a:pPr>
              <a:defRPr/>
            </a:pPr>
            <a:r>
              <a:rPr lang="nl-NL" dirty="0" smtClean="0"/>
              <a:t>Leergesprek over mantelzorg :</a:t>
            </a:r>
            <a:endParaRPr lang="en-US" dirty="0" smtClean="0"/>
          </a:p>
          <a:p>
            <a:pPr marL="628650" lvl="1" indent="-171450">
              <a:buFont typeface="Courier New" panose="02070309020205020404" pitchFamily="49" charset="0"/>
              <a:buChar char="o"/>
              <a:defRPr/>
            </a:pPr>
            <a:r>
              <a:rPr lang="nl-NL" dirty="0" smtClean="0"/>
              <a:t>Wat weet de student over mantelzorg? </a:t>
            </a:r>
            <a:endParaRPr lang="en-US" dirty="0" smtClean="0"/>
          </a:p>
          <a:p>
            <a:pPr marL="628650" lvl="1" indent="-171450">
              <a:buFont typeface="Courier New" panose="02070309020205020404" pitchFamily="49" charset="0"/>
              <a:buChar char="o"/>
              <a:defRPr/>
            </a:pPr>
            <a:r>
              <a:rPr lang="nl-NL" dirty="0" smtClean="0"/>
              <a:t>Kent de student persoonlijk mantelzorgers en/of in de media over gehoord? </a:t>
            </a:r>
            <a:endParaRPr lang="en-US" dirty="0" smtClean="0"/>
          </a:p>
          <a:p>
            <a:pPr marL="628650" lvl="1" indent="-171450">
              <a:buFont typeface="Courier New" panose="02070309020205020404" pitchFamily="49" charset="0"/>
              <a:buChar char="o"/>
              <a:defRPr/>
            </a:pPr>
            <a:r>
              <a:rPr lang="nl-NL" dirty="0" smtClean="0"/>
              <a:t>Iemand persoonlijk ervaring met mantelzorgers en/of in de media over gehoord en/of gelezen? Wie wil deze </a:t>
            </a:r>
            <a:r>
              <a:rPr lang="nl-NL" dirty="0" err="1" smtClean="0"/>
              <a:t>deze</a:t>
            </a:r>
            <a:r>
              <a:rPr lang="nl-NL" dirty="0" smtClean="0"/>
              <a:t> ervaring delen ?</a:t>
            </a:r>
            <a:endParaRPr lang="en-US" dirty="0" smtClean="0"/>
          </a:p>
          <a:p>
            <a:pPr marL="628650" lvl="1" indent="-171450">
              <a:buFont typeface="Courier New" panose="02070309020205020404" pitchFamily="49" charset="0"/>
              <a:buChar char="o"/>
              <a:defRPr/>
            </a:pPr>
            <a:r>
              <a:rPr lang="nl-NL" dirty="0" smtClean="0"/>
              <a:t>Waarom van belang om als verpleegkundige over mantelzorgers te leren? </a:t>
            </a:r>
          </a:p>
          <a:p>
            <a:pPr marL="628650" lvl="1" indent="-171450">
              <a:buFont typeface="Courier New" panose="02070309020205020404" pitchFamily="49" charset="0"/>
              <a:buChar char="o"/>
              <a:defRPr/>
            </a:pPr>
            <a:endParaRPr lang="nl-NL" dirty="0" smtClean="0"/>
          </a:p>
          <a:p>
            <a:pPr>
              <a:defRPr/>
            </a:pPr>
            <a:endParaRPr lang="en-US" dirty="0" smtClean="0"/>
          </a:p>
          <a:p>
            <a:pPr>
              <a:defRPr/>
            </a:pPr>
            <a:r>
              <a:rPr lang="en-US" i="1" dirty="0" err="1" smtClean="0"/>
              <a:t>Rol</a:t>
            </a:r>
            <a:r>
              <a:rPr lang="en-US" i="1" dirty="0" smtClean="0"/>
              <a:t> van de v</a:t>
            </a:r>
            <a:r>
              <a:rPr lang="nl-NL" i="1" dirty="0" smtClean="0"/>
              <a:t>pk: ondersteunt mantelzorger om het met de cliënt thuis vol te houden en een leven te leiden dat prettig en zinvol is. </a:t>
            </a:r>
            <a:endParaRPr lang="en-US" i="1" dirty="0" smtClean="0"/>
          </a:p>
          <a:p>
            <a:pPr>
              <a:defRPr/>
            </a:pPr>
            <a:endParaRPr lang="en-US" i="1" dirty="0" smtClean="0"/>
          </a:p>
          <a:p>
            <a:pPr marL="169863" indent="-169863">
              <a:buFontTx/>
              <a:buChar char="•"/>
              <a:defRPr/>
            </a:pPr>
            <a:endParaRPr lang="en-US" altLang="nl-NL"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39775" indent="-282575">
              <a:spcBef>
                <a:spcPct val="30000"/>
              </a:spcBef>
              <a:defRPr sz="1200">
                <a:solidFill>
                  <a:schemeClr val="tx1"/>
                </a:solidFill>
                <a:latin typeface="Times New Roman" pitchFamily="18" charset="0"/>
              </a:defRPr>
            </a:lvl2pPr>
            <a:lvl3pPr marL="1139825" indent="-225425">
              <a:spcBef>
                <a:spcPct val="30000"/>
              </a:spcBef>
              <a:defRPr sz="1200">
                <a:solidFill>
                  <a:schemeClr val="tx1"/>
                </a:solidFill>
                <a:latin typeface="Times New Roman" pitchFamily="18" charset="0"/>
              </a:defRPr>
            </a:lvl3pPr>
            <a:lvl4pPr marL="1595438" indent="-225425">
              <a:spcBef>
                <a:spcPct val="30000"/>
              </a:spcBef>
              <a:defRPr sz="1200">
                <a:solidFill>
                  <a:schemeClr val="tx1"/>
                </a:solidFill>
                <a:latin typeface="Times New Roman" pitchFamily="18" charset="0"/>
              </a:defRPr>
            </a:lvl4pPr>
            <a:lvl5pPr marL="2054225" indent="-225425">
              <a:spcBef>
                <a:spcPct val="30000"/>
              </a:spcBef>
              <a:defRPr sz="1200">
                <a:solidFill>
                  <a:schemeClr val="tx1"/>
                </a:solidFill>
                <a:latin typeface="Times New Roman" pitchFamily="18" charset="0"/>
              </a:defRPr>
            </a:lvl5pPr>
            <a:lvl6pPr marL="2511425" indent="-225425" eaLnBrk="0" fontAlgn="base" hangingPunct="0">
              <a:spcBef>
                <a:spcPct val="30000"/>
              </a:spcBef>
              <a:spcAft>
                <a:spcPct val="0"/>
              </a:spcAft>
              <a:defRPr sz="1200">
                <a:solidFill>
                  <a:schemeClr val="tx1"/>
                </a:solidFill>
                <a:latin typeface="Times New Roman" pitchFamily="18" charset="0"/>
              </a:defRPr>
            </a:lvl6pPr>
            <a:lvl7pPr marL="2968625" indent="-225425" eaLnBrk="0" fontAlgn="base" hangingPunct="0">
              <a:spcBef>
                <a:spcPct val="30000"/>
              </a:spcBef>
              <a:spcAft>
                <a:spcPct val="0"/>
              </a:spcAft>
              <a:defRPr sz="1200">
                <a:solidFill>
                  <a:schemeClr val="tx1"/>
                </a:solidFill>
                <a:latin typeface="Times New Roman" pitchFamily="18" charset="0"/>
              </a:defRPr>
            </a:lvl7pPr>
            <a:lvl8pPr marL="3425825" indent="-225425" eaLnBrk="0" fontAlgn="base" hangingPunct="0">
              <a:spcBef>
                <a:spcPct val="30000"/>
              </a:spcBef>
              <a:spcAft>
                <a:spcPct val="0"/>
              </a:spcAft>
              <a:defRPr sz="1200">
                <a:solidFill>
                  <a:schemeClr val="tx1"/>
                </a:solidFill>
                <a:latin typeface="Times New Roman" pitchFamily="18" charset="0"/>
              </a:defRPr>
            </a:lvl8pPr>
            <a:lvl9pPr marL="3883025" indent="-225425"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A5ADA3CD-0821-43FA-ADD6-C635101F1812}" type="slidenum">
              <a:rPr lang="nl-NL" altLang="nl-NL">
                <a:solidFill>
                  <a:srgbClr val="000000"/>
                </a:solidFill>
              </a:rPr>
              <a:pPr>
                <a:spcBef>
                  <a:spcPct val="0"/>
                </a:spcBef>
              </a:pPr>
              <a:t>4</a:t>
            </a:fld>
            <a:endParaRPr lang="nl-NL" altLang="nl-NL">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849313" y="744538"/>
            <a:ext cx="4964112" cy="3722687"/>
          </a:xfrm>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Unicode MS" pitchFamily="34" charset="-128"/>
              </a:rPr>
              <a:t>Filmpje introductie mantelzorgers</a:t>
            </a:r>
            <a:endParaRPr lang="nl-NL" altLang="en-US" smtClean="0">
              <a:latin typeface="Arial Unicode MS"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849313" y="744538"/>
            <a:ext cx="4964112" cy="3722687"/>
          </a:xfrm>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Unicode MS" pitchFamily="34" charset="-128"/>
              </a:rPr>
              <a:t>DWDD </a:t>
            </a:r>
            <a:r>
              <a:rPr lang="en-US" altLang="en-US" dirty="0" err="1" smtClean="0">
                <a:latin typeface="Arial Unicode MS" pitchFamily="34" charset="-128"/>
              </a:rPr>
              <a:t>Heleen</a:t>
            </a:r>
            <a:r>
              <a:rPr lang="en-US" altLang="en-US" dirty="0" smtClean="0">
                <a:latin typeface="Arial Unicode MS" pitchFamily="34" charset="-128"/>
              </a:rPr>
              <a:t> van </a:t>
            </a:r>
            <a:r>
              <a:rPr lang="en-US" altLang="en-US" dirty="0" err="1" smtClean="0">
                <a:latin typeface="Arial Unicode MS" pitchFamily="34" charset="-128"/>
              </a:rPr>
              <a:t>Royen</a:t>
            </a:r>
            <a:r>
              <a:rPr lang="en-US" altLang="en-US" dirty="0" smtClean="0">
                <a:latin typeface="Arial Unicode MS" pitchFamily="34" charset="-128"/>
              </a:rPr>
              <a:t> </a:t>
            </a:r>
            <a:r>
              <a:rPr lang="en-US" altLang="en-US" dirty="0" err="1" smtClean="0">
                <a:latin typeface="Arial Unicode MS" pitchFamily="34" charset="-128"/>
              </a:rPr>
              <a:t>en</a:t>
            </a:r>
            <a:r>
              <a:rPr lang="en-US" altLang="en-US" dirty="0" smtClean="0">
                <a:latin typeface="Arial Unicode MS" pitchFamily="34" charset="-128"/>
              </a:rPr>
              <a:t> Hugo </a:t>
            </a:r>
            <a:r>
              <a:rPr lang="en-US" altLang="en-US" dirty="0" err="1" smtClean="0">
                <a:latin typeface="Arial Unicode MS" pitchFamily="34" charset="-128"/>
              </a:rPr>
              <a:t>Borst</a:t>
            </a:r>
            <a:endParaRPr lang="en-US" altLang="en-US" dirty="0" smtClean="0">
              <a:latin typeface="Arial Unicode MS" pitchFamily="34" charset="-128"/>
            </a:endParaRPr>
          </a:p>
          <a:p>
            <a:endParaRPr lang="en-US" altLang="en-US" dirty="0" smtClean="0">
              <a:latin typeface="Arial Unicode MS" pitchFamily="34" charset="-128"/>
            </a:endParaRPr>
          </a:p>
          <a:p>
            <a:pPr>
              <a:defRPr/>
            </a:pPr>
            <a:r>
              <a:rPr lang="nl-NL" dirty="0" smtClean="0"/>
              <a:t>In gesprek over mantelzorg en de impact hiervan op de mantelzorger.</a:t>
            </a:r>
            <a:endParaRPr lang="en-US" dirty="0" smtClean="0"/>
          </a:p>
          <a:p>
            <a:pPr>
              <a:defRPr/>
            </a:pPr>
            <a:r>
              <a:rPr lang="nl-NL" dirty="0" smtClean="0"/>
              <a:t>Bekijk het videofragment uit ‘de Wereld Draait Door’  18 januari 2017 waarin Heleen van Rooyen en Hugo Bos in gesprek gaan over hun rol als mantelzorger. Dit naar aanleiding van de  persoonlijke documentaire ‘Het doet zeer’ die Heleen gemaakt heeft. Vanaf 36.50 min – tot het einde (50 min).  </a:t>
            </a:r>
            <a:endParaRPr lang="en-US" dirty="0" smtClean="0"/>
          </a:p>
          <a:p>
            <a:pPr>
              <a:defRPr/>
            </a:pPr>
            <a:r>
              <a:rPr lang="nl-NL" dirty="0" smtClean="0"/>
              <a:t>Vooraf aan de film  kunnen de studenten vragen gesteld worden die zij kunnen beantwoorden n.a.v. het fragment bv: </a:t>
            </a:r>
            <a:endParaRPr lang="en-US" dirty="0" smtClean="0"/>
          </a:p>
          <a:p>
            <a:pPr>
              <a:defRPr/>
            </a:pPr>
            <a:r>
              <a:rPr lang="nl-NL" dirty="0" smtClean="0"/>
              <a:t>-Wat is de titel verklaring van de documentaire?</a:t>
            </a:r>
          </a:p>
          <a:p>
            <a:pPr>
              <a:defRPr/>
            </a:pPr>
            <a:r>
              <a:rPr lang="nl-NL" dirty="0" smtClean="0"/>
              <a:t>-Wat wordt aangegeven aan’ verrijking’ van de rol als mantelzorger?</a:t>
            </a:r>
            <a:endParaRPr lang="en-US" dirty="0" smtClean="0"/>
          </a:p>
          <a:p>
            <a:endParaRPr lang="nl-NL" altLang="en-US" dirty="0" smtClean="0">
              <a:latin typeface="Arial Unicode MS"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nl-NL" i="0" dirty="0" smtClean="0">
                <a:latin typeface="+mn-lt"/>
              </a:rPr>
              <a:t>Bij de samenwerking met mantelzorgers blijken drie aspecten onderscheidend te zijn: </a:t>
            </a:r>
            <a:endParaRPr lang="en-US" i="0" dirty="0" smtClean="0">
              <a:latin typeface="+mn-lt"/>
            </a:endParaRPr>
          </a:p>
          <a:p>
            <a:pPr marL="171450" indent="-171450">
              <a:buFont typeface="Arial" panose="020B0604020202020204" pitchFamily="34" charset="0"/>
              <a:buChar char="•"/>
              <a:defRPr/>
            </a:pPr>
            <a:r>
              <a:rPr lang="nl-NL" i="0" dirty="0" smtClean="0">
                <a:latin typeface="+mn-lt"/>
              </a:rPr>
              <a:t>De </a:t>
            </a:r>
            <a:r>
              <a:rPr lang="nl-NL" b="1" i="0" dirty="0" smtClean="0">
                <a:latin typeface="+mn-lt"/>
              </a:rPr>
              <a:t>aard van de relatie</a:t>
            </a:r>
            <a:r>
              <a:rPr lang="nl-NL" i="0" dirty="0" smtClean="0">
                <a:latin typeface="+mn-lt"/>
              </a:rPr>
              <a:t> tussen de mantelzorger en de zorgvrager. Is het familie, een partner of gaat het om een ouder-kind relatie? Of is er iets meer afstand, bijvoorbeeld tussen vrienden, buren of collega’s?   </a:t>
            </a:r>
            <a:endParaRPr lang="en-US" i="0" dirty="0" smtClean="0">
              <a:latin typeface="+mn-lt"/>
            </a:endParaRPr>
          </a:p>
          <a:p>
            <a:pPr marL="171450" indent="-171450">
              <a:buFont typeface="Arial" panose="020B0604020202020204" pitchFamily="34" charset="0"/>
              <a:buChar char="•"/>
              <a:defRPr/>
            </a:pPr>
            <a:r>
              <a:rPr lang="nl-NL" i="0" dirty="0" smtClean="0">
                <a:latin typeface="+mn-lt"/>
              </a:rPr>
              <a:t>De </a:t>
            </a:r>
            <a:r>
              <a:rPr lang="nl-NL" b="1" i="0" dirty="0" smtClean="0">
                <a:latin typeface="+mn-lt"/>
              </a:rPr>
              <a:t>aard van de aandoening</a:t>
            </a:r>
            <a:r>
              <a:rPr lang="nl-NL" i="0" dirty="0" smtClean="0">
                <a:latin typeface="+mn-lt"/>
              </a:rPr>
              <a:t>. Met name de zorg voor mensen met </a:t>
            </a:r>
            <a:r>
              <a:rPr lang="nl-NL" i="0" u="sng" dirty="0" smtClean="0">
                <a:latin typeface="+mn-lt"/>
              </a:rPr>
              <a:t>niet-aangeboren hersenletsel (NAH), dementie, een psychiatrische ziekte of een verstandelijke beperking </a:t>
            </a:r>
            <a:r>
              <a:rPr lang="nl-NL" i="0" dirty="0" smtClean="0">
                <a:latin typeface="+mn-lt"/>
              </a:rPr>
              <a:t>kan zwaar zijn. Het is zeker zwaar wanneer de hulpvrager permanent toezicht nodig heeft.  </a:t>
            </a:r>
            <a:endParaRPr lang="en-US" i="0" dirty="0" smtClean="0">
              <a:latin typeface="+mn-lt"/>
            </a:endParaRPr>
          </a:p>
          <a:p>
            <a:pPr marL="171450" indent="-171450">
              <a:buFont typeface="Arial" panose="020B0604020202020204" pitchFamily="34" charset="0"/>
              <a:buChar char="•"/>
              <a:defRPr/>
            </a:pPr>
            <a:r>
              <a:rPr lang="nl-NL" i="0" dirty="0" smtClean="0">
                <a:latin typeface="+mn-lt"/>
              </a:rPr>
              <a:t>De </a:t>
            </a:r>
            <a:r>
              <a:rPr lang="nl-NL" b="1" i="0" dirty="0" smtClean="0">
                <a:latin typeface="+mn-lt"/>
              </a:rPr>
              <a:t>context van de mantelzorger</a:t>
            </a:r>
            <a:r>
              <a:rPr lang="nl-NL" i="0" dirty="0" smtClean="0">
                <a:latin typeface="+mn-lt"/>
              </a:rPr>
              <a:t>, bijvoorbeeld de leeftijd en levensfase, of iemand een gezin met jonge kinderen heeft, betaald werk heeft, samenwoont met de hulpvrager, en welke culturele overtuigingen over zorg de persoon heeft.  </a:t>
            </a:r>
            <a:endParaRPr lang="en-US" i="0" dirty="0" smtClean="0">
              <a:latin typeface="+mn-lt"/>
            </a:endParaRPr>
          </a:p>
          <a:p>
            <a:pPr>
              <a:defRPr/>
            </a:pPr>
            <a:endParaRPr lang="en-US" dirty="0"/>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68DC47CC-230F-4359-A263-C5371FCABB6A}" type="slidenum">
              <a:rPr lang="en-US" altLang="nl-NL" sz="1200" b="0">
                <a:latin typeface="Times New Roman" pitchFamily="18" charset="0"/>
              </a:rPr>
              <a:pPr/>
              <a:t>7</a:t>
            </a:fld>
            <a:endParaRPr lang="en-US" altLang="nl-NL" sz="1200" b="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b="1" i="0" dirty="0" smtClean="0">
                <a:latin typeface="+mn-lt"/>
              </a:rPr>
              <a:t>SOFA model</a:t>
            </a:r>
            <a:endParaRPr lang="en-US" i="0" dirty="0" smtClean="0">
              <a:latin typeface="+mn-lt"/>
            </a:endParaRPr>
          </a:p>
          <a:p>
            <a:pPr>
              <a:defRPr/>
            </a:pPr>
            <a:r>
              <a:rPr lang="nl-NL" i="0" dirty="0" smtClean="0">
                <a:latin typeface="+mn-lt"/>
              </a:rPr>
              <a:t>Goed samenwerken met mantelzorgers? Houd rekening met de vier rollen die een mantelzorger kan vervullen: collega, cliënt, naaste en expert. Welke rol het meest prominent is, kan van moment tot moment verschillen. Elke rol is gekoppeld aan een werkwoord, waarvan de beginletters (samenwerken / ondersteunen / faciliteren / afstemmen) het woord SOFA vormen.</a:t>
            </a:r>
          </a:p>
          <a:p>
            <a:pPr>
              <a:defRPr/>
            </a:pPr>
            <a:endParaRPr lang="nl-NL" i="0" dirty="0" smtClean="0">
              <a:latin typeface="+mn-lt"/>
            </a:endParaRPr>
          </a:p>
          <a:p>
            <a:pPr marL="171450" indent="-171450">
              <a:buFont typeface="Arial" panose="020B0604020202020204" pitchFamily="34" charset="0"/>
              <a:buChar char="•"/>
              <a:defRPr/>
            </a:pPr>
            <a:r>
              <a:rPr lang="en-US" b="1" i="0" dirty="0" err="1" smtClean="0">
                <a:latin typeface="+mn-lt"/>
              </a:rPr>
              <a:t>Samenwerken</a:t>
            </a:r>
            <a:endParaRPr lang="en-US" i="0" dirty="0" smtClean="0">
              <a:latin typeface="+mn-lt"/>
            </a:endParaRPr>
          </a:p>
          <a:p>
            <a:pPr marL="171450" indent="-171450">
              <a:buFont typeface="Arial" panose="020B0604020202020204" pitchFamily="34" charset="0"/>
              <a:buChar char="•"/>
              <a:defRPr/>
            </a:pPr>
            <a:r>
              <a:rPr lang="nl-NL" i="0" dirty="0" smtClean="0">
                <a:latin typeface="+mn-lt"/>
              </a:rPr>
              <a:t>Eén van de rollen van een mantelzorger is die van samenwerkingspartner. In deze rol is de mantelzorger actief als zaakwaarnemer, tolk en verzorger van de cliënt. Hoe kunnen we de taken zo verdelen dat zowel de professionele als informele hulpverleners de dingen doen waar ze goed in zijn?</a:t>
            </a:r>
          </a:p>
          <a:p>
            <a:pPr marL="171450" indent="-171450">
              <a:buFont typeface="Arial" panose="020B0604020202020204" pitchFamily="34" charset="0"/>
              <a:buChar char="•"/>
              <a:defRPr/>
            </a:pPr>
            <a:endParaRPr lang="nl-NL" i="0" dirty="0" smtClean="0">
              <a:latin typeface="+mn-lt"/>
            </a:endParaRPr>
          </a:p>
          <a:p>
            <a:pPr marL="171450" indent="-171450">
              <a:buFont typeface="Arial" panose="020B0604020202020204" pitchFamily="34" charset="0"/>
              <a:buChar char="•"/>
              <a:defRPr/>
            </a:pPr>
            <a:r>
              <a:rPr lang="en-US" b="1" i="0" dirty="0" err="1" smtClean="0">
                <a:latin typeface="+mn-lt"/>
              </a:rPr>
              <a:t>Ondersteunen</a:t>
            </a:r>
            <a:endParaRPr lang="en-US" i="0" dirty="0" smtClean="0">
              <a:latin typeface="+mn-lt"/>
            </a:endParaRPr>
          </a:p>
          <a:p>
            <a:pPr marL="171450" indent="-171450">
              <a:buFont typeface="Arial" panose="020B0604020202020204" pitchFamily="34" charset="0"/>
              <a:buChar char="•"/>
              <a:defRPr/>
            </a:pPr>
            <a:r>
              <a:rPr lang="nl-NL" i="0" dirty="0" smtClean="0">
                <a:latin typeface="+mn-lt"/>
              </a:rPr>
              <a:t>De mantelzorger kan ook een ‘schaduwcliënt’ zijn. Communiceren met de mantelzorger bestaat dan veelal uit het oppikken van signalen. Deze signalen kunnen je meer vertellen over de wensen of behoeften van de mantelzorger, maar ook over bijvoorbeeld overbelasting. Waarderende woorden of een gesprek over verlichting of extra ondersteuning kunnen hierbij helpen.</a:t>
            </a:r>
          </a:p>
          <a:p>
            <a:pPr marL="171450" indent="-171450">
              <a:buFont typeface="Arial" panose="020B0604020202020204" pitchFamily="34" charset="0"/>
              <a:buChar char="•"/>
              <a:defRPr/>
            </a:pPr>
            <a:endParaRPr lang="nl-NL" i="0" dirty="0" smtClean="0">
              <a:latin typeface="+mn-lt"/>
            </a:endParaRPr>
          </a:p>
          <a:p>
            <a:pPr marL="171450" indent="-171450">
              <a:buFont typeface="Arial" panose="020B0604020202020204" pitchFamily="34" charset="0"/>
              <a:buChar char="•"/>
              <a:defRPr/>
            </a:pPr>
            <a:r>
              <a:rPr lang="en-US" b="1" i="0" dirty="0" err="1" smtClean="0">
                <a:latin typeface="+mn-lt"/>
              </a:rPr>
              <a:t>Faciliteren</a:t>
            </a:r>
            <a:endParaRPr lang="en-US" i="0" dirty="0" smtClean="0">
              <a:latin typeface="+mn-lt"/>
            </a:endParaRPr>
          </a:p>
          <a:p>
            <a:pPr marL="171450" indent="-171450">
              <a:buFont typeface="Arial" panose="020B0604020202020204" pitchFamily="34" charset="0"/>
              <a:buChar char="•"/>
              <a:defRPr/>
            </a:pPr>
            <a:r>
              <a:rPr lang="nl-NL" i="0" dirty="0" smtClean="0">
                <a:latin typeface="+mn-lt"/>
              </a:rPr>
              <a:t>Communiceren met de mantelzorger betekent ook: het stellen van voorwaarden om de persoonlijke relatie van de cliënt en diens familie zoveel mogelijk ruimte te geven. Bied bijvoorbeeld tijd en ruimte om samen iets te ondernemen en zorg voor voldoende privacy voor intimiteit en persoonlijk contact.</a:t>
            </a:r>
          </a:p>
          <a:p>
            <a:pPr marL="171450" indent="-171450">
              <a:buFont typeface="Arial" panose="020B0604020202020204" pitchFamily="34" charset="0"/>
              <a:buChar char="•"/>
              <a:defRPr/>
            </a:pPr>
            <a:endParaRPr lang="nl-NL" i="0" dirty="0" smtClean="0">
              <a:latin typeface="+mn-lt"/>
            </a:endParaRPr>
          </a:p>
          <a:p>
            <a:pPr marL="171450" indent="-171450">
              <a:buFont typeface="Arial" panose="020B0604020202020204" pitchFamily="34" charset="0"/>
              <a:buChar char="•"/>
              <a:defRPr/>
            </a:pPr>
            <a:r>
              <a:rPr lang="en-US" b="1" i="0" dirty="0" err="1" smtClean="0">
                <a:latin typeface="+mn-lt"/>
              </a:rPr>
              <a:t>Afstemmen</a:t>
            </a:r>
            <a:endParaRPr lang="en-US" i="0" dirty="0" smtClean="0">
              <a:latin typeface="+mn-lt"/>
            </a:endParaRPr>
          </a:p>
          <a:p>
            <a:pPr marL="171450" indent="-171450">
              <a:buFont typeface="Arial" panose="020B0604020202020204" pitchFamily="34" charset="0"/>
              <a:buChar char="•"/>
              <a:defRPr/>
            </a:pPr>
            <a:r>
              <a:rPr lang="nl-NL" i="0" dirty="0" smtClean="0">
                <a:latin typeface="+mn-lt"/>
              </a:rPr>
              <a:t>De mantelzorger is ook een ervaringsdeskundige die de cliënt goed kent en veel tijd met hem of haar doorbrengt. Daardoor merkt de mantelzorger andere dingen op dan jij en brengt hij of zij andere kennis in. Dat is waardevolle informatie om de zorg zo goed mogelijk bij de wensen van cliënt en mantelzorger aan te laten sluiten.</a:t>
            </a:r>
          </a:p>
          <a:p>
            <a:pPr>
              <a:defRPr/>
            </a:pPr>
            <a:r>
              <a:rPr lang="en-US" i="0" dirty="0" smtClean="0">
                <a:latin typeface="+mn-lt"/>
              </a:rPr>
              <a:t>‘</a:t>
            </a:r>
            <a:endParaRPr lang="en-US" i="0" dirty="0"/>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290533C3-7115-4008-8FCE-F5B64AF8E6C6}" type="slidenum">
              <a:rPr lang="en-US" altLang="nl-NL" sz="1200" b="0">
                <a:latin typeface="Times New Roman" pitchFamily="18" charset="0"/>
              </a:rPr>
              <a:pPr/>
              <a:t>8</a:t>
            </a:fld>
            <a:endParaRPr lang="en-US" altLang="nl-NL" sz="1200" b="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nl-NL" u="sng" dirty="0" smtClean="0">
                <a:latin typeface="+mn-lt"/>
              </a:rPr>
              <a:t>Videofragment </a:t>
            </a:r>
            <a:r>
              <a:rPr lang="nl-NL" b="1" dirty="0" smtClean="0"/>
              <a:t>VU - Samen zorgen met mantelzorgers . Duur 1.53 min </a:t>
            </a:r>
          </a:p>
          <a:p>
            <a:pPr>
              <a:defRPr/>
            </a:pPr>
            <a:r>
              <a:rPr lang="nl-NL" i="1" u="sng" dirty="0" smtClean="0">
                <a:latin typeface="+mn-lt"/>
              </a:rPr>
              <a:t>Onderzoek van de Vrije Universiteit </a:t>
            </a:r>
            <a:r>
              <a:rPr lang="nl-NL" i="1" dirty="0" smtClean="0">
                <a:latin typeface="+mn-lt"/>
              </a:rPr>
              <a:t>laat zien dat er verschillende soorten mantelzorgers zijn: 1. de </a:t>
            </a:r>
            <a:r>
              <a:rPr lang="nl-NL" i="1" dirty="0" err="1" smtClean="0">
                <a:latin typeface="+mn-lt"/>
              </a:rPr>
              <a:t>spilzorger</a:t>
            </a:r>
            <a:r>
              <a:rPr lang="nl-NL" i="1" dirty="0" smtClean="0">
                <a:latin typeface="+mn-lt"/>
              </a:rPr>
              <a:t>, 2. de mantelzorger op afstand en 3. de onzichtbare mantelzorger. </a:t>
            </a:r>
          </a:p>
          <a:p>
            <a:pPr>
              <a:defRPr/>
            </a:pPr>
            <a:r>
              <a:rPr lang="nl-NL" i="1" dirty="0" smtClean="0">
                <a:latin typeface="+mn-lt"/>
              </a:rPr>
              <a:t>In het filmpje geven de onderzoekers tips voor de samenwerking met en ondersteuning van de diverse typen mantelzorgers.  </a:t>
            </a:r>
          </a:p>
          <a:p>
            <a:pPr>
              <a:defRPr/>
            </a:pPr>
            <a:endParaRPr lang="nl-NL" i="1" dirty="0" smtClean="0"/>
          </a:p>
          <a:p>
            <a:pPr eaLnBrk="1" fontAlgn="auto" hangingPunct="1">
              <a:spcBef>
                <a:spcPts val="0"/>
              </a:spcBef>
              <a:spcAft>
                <a:spcPts val="0"/>
              </a:spcAft>
              <a:defRPr/>
            </a:pPr>
            <a:r>
              <a:rPr lang="nl-NL" dirty="0" smtClean="0">
                <a:latin typeface="+mn-lt"/>
              </a:rPr>
              <a:t>Vooraf aan de film  kunnen de studenten vragen gesteld worden die zij kunnen beantwoorden n.a.v. het fragment bv: </a:t>
            </a:r>
            <a:endParaRPr lang="en-US" dirty="0" smtClean="0">
              <a:latin typeface="+mn-lt"/>
            </a:endParaRPr>
          </a:p>
          <a:p>
            <a:pPr>
              <a:defRPr/>
            </a:pPr>
            <a:r>
              <a:rPr lang="nl-NL" dirty="0" smtClean="0"/>
              <a:t>-Welke soorten mantelzorgers er zijn? </a:t>
            </a:r>
          </a:p>
          <a:p>
            <a:pPr>
              <a:defRPr/>
            </a:pPr>
            <a:r>
              <a:rPr lang="nl-NL" dirty="0" smtClean="0"/>
              <a:t>-Welke tips worden gegeven in de ondersteuning aan de mantelzorger?</a:t>
            </a:r>
            <a:endParaRPr lang="en-US" dirty="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fld id="{E9968DE5-41C7-4E32-BF5F-274653AF932C}" type="slidenum">
              <a:rPr lang="en-US" altLang="nl-NL" sz="1200" b="0">
                <a:latin typeface="Times New Roman" pitchFamily="18" charset="0"/>
              </a:rPr>
              <a:pPr/>
              <a:t>9</a:t>
            </a:fld>
            <a:endParaRPr lang="en-US" altLang="nl-NL" sz="1200" b="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200239333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838200"/>
            <a:ext cx="1943100" cy="4648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838200"/>
            <a:ext cx="5676900" cy="4648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411732350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clipArtAndTx" preserve="1">
  <p:cSld name="Titel, illustratie en 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838200"/>
            <a:ext cx="7772400" cy="914400"/>
          </a:xfrm>
        </p:spPr>
        <p:txBody>
          <a:bodyPr/>
          <a:lstStyle/>
          <a:p>
            <a:r>
              <a:rPr lang="nl-NL" smtClean="0"/>
              <a:t>Klik om de stijl te bewerken</a:t>
            </a:r>
            <a:endParaRPr lang="nl-NL"/>
          </a:p>
        </p:txBody>
      </p:sp>
      <p:sp>
        <p:nvSpPr>
          <p:cNvPr id="3" name="Tijdelijke aanduiding voor illustratie 2"/>
          <p:cNvSpPr>
            <a:spLocks noGrp="1"/>
          </p:cNvSpPr>
          <p:nvPr>
            <p:ph type="clipArt" sz="half" idx="1"/>
          </p:nvPr>
        </p:nvSpPr>
        <p:spPr>
          <a:xfrm>
            <a:off x="685800" y="1981200"/>
            <a:ext cx="3810000" cy="3505200"/>
          </a:xfrm>
        </p:spPr>
        <p:txBody>
          <a:bodyPr/>
          <a:lstStyle/>
          <a:p>
            <a:pPr lvl="0"/>
            <a:endParaRPr lang="nl-NL" noProof="0" smtClean="0"/>
          </a:p>
        </p:txBody>
      </p:sp>
      <p:sp>
        <p:nvSpPr>
          <p:cNvPr id="4" name="Tijdelijke aanduiding voor tekst 3"/>
          <p:cNvSpPr>
            <a:spLocks noGrp="1"/>
          </p:cNvSpPr>
          <p:nvPr>
            <p:ph type="body" sz="half" idx="2"/>
          </p:nvPr>
        </p:nvSpPr>
        <p:spPr>
          <a:xfrm>
            <a:off x="4648200" y="1981200"/>
            <a:ext cx="3810000" cy="3505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398502970"/>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el, tekst en illustratie">
    <p:spTree>
      <p:nvGrpSpPr>
        <p:cNvPr id="1" name=""/>
        <p:cNvGrpSpPr/>
        <p:nvPr/>
      </p:nvGrpSpPr>
      <p:grpSpPr>
        <a:xfrm>
          <a:off x="0" y="0"/>
          <a:ext cx="0" cy="0"/>
          <a:chOff x="0" y="0"/>
          <a:chExt cx="0" cy="0"/>
        </a:xfrm>
      </p:grpSpPr>
      <p:sp>
        <p:nvSpPr>
          <p:cNvPr id="2" name="Titel 1"/>
          <p:cNvSpPr>
            <a:spLocks noGrp="1"/>
          </p:cNvSpPr>
          <p:nvPr>
            <p:ph type="title"/>
          </p:nvPr>
        </p:nvSpPr>
        <p:spPr>
          <a:xfrm>
            <a:off x="685800" y="838200"/>
            <a:ext cx="7772400" cy="914400"/>
          </a:xfrm>
        </p:spPr>
        <p:txBody>
          <a:bodyPr/>
          <a:lstStyle/>
          <a:p>
            <a:r>
              <a:rPr lang="nl-NL" smtClean="0"/>
              <a:t>Klik om de stijl te bewerken</a:t>
            </a:r>
            <a:endParaRPr lang="nl-NL"/>
          </a:p>
        </p:txBody>
      </p:sp>
      <p:sp>
        <p:nvSpPr>
          <p:cNvPr id="3" name="Tijdelijke aanduiding voor tekst 2"/>
          <p:cNvSpPr>
            <a:spLocks noGrp="1"/>
          </p:cNvSpPr>
          <p:nvPr>
            <p:ph type="body" sz="half" idx="1"/>
          </p:nvPr>
        </p:nvSpPr>
        <p:spPr>
          <a:xfrm>
            <a:off x="685800" y="1981200"/>
            <a:ext cx="3810000" cy="3505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llustratie 3"/>
          <p:cNvSpPr>
            <a:spLocks noGrp="1"/>
          </p:cNvSpPr>
          <p:nvPr>
            <p:ph type="clipArt" sz="half" idx="2"/>
          </p:nvPr>
        </p:nvSpPr>
        <p:spPr>
          <a:xfrm>
            <a:off x="4648200" y="1981200"/>
            <a:ext cx="3810000" cy="3505200"/>
          </a:xfrm>
        </p:spPr>
        <p:txBody>
          <a:bodyPr/>
          <a:lstStyle/>
          <a:p>
            <a:pPr lvl="0"/>
            <a:endParaRPr lang="nl-NL" noProof="0" smtClean="0"/>
          </a:p>
        </p:txBody>
      </p:sp>
    </p:spTree>
    <p:extLst>
      <p:ext uri="{BB962C8B-B14F-4D97-AF65-F5344CB8AC3E}">
        <p14:creationId xmlns:p14="http://schemas.microsoft.com/office/powerpoint/2010/main" val="104755919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bg>
      <p:bgPr>
        <a:gradFill rotWithShape="0">
          <a:gsLst>
            <a:gs pos="0">
              <a:srgbClr val="A1C742"/>
            </a:gs>
            <a:gs pos="17000">
              <a:srgbClr val="A1C742"/>
            </a:gs>
            <a:gs pos="100000">
              <a:srgbClr val="178240"/>
            </a:gs>
          </a:gsLst>
          <a:lin ang="0"/>
        </a:gradFill>
        <a:effectLst/>
      </p:bgPr>
    </p:bg>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539552" y="2780928"/>
            <a:ext cx="8229600" cy="1143000"/>
          </a:xfrm>
          <a:prstGeom prst="rect">
            <a:avLst/>
          </a:prstGeom>
        </p:spPr>
        <p:txBody>
          <a:bodyPr vert="horz" lIns="91440" tIns="45720" rIns="91440" bIns="45720" rtlCol="0" anchor="ctr">
            <a:normAutofit/>
          </a:bodyPr>
          <a:lstStyle>
            <a:lvl1pPr>
              <a:defRPr sz="4800"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699190427"/>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7"/>
          <p:cNvSpPr>
            <a:spLocks noChangeArrowheads="1"/>
          </p:cNvSpPr>
          <p:nvPr/>
        </p:nvSpPr>
        <p:spPr bwMode="auto">
          <a:xfrm>
            <a:off x="0" y="609600"/>
            <a:ext cx="9144000" cy="2286000"/>
          </a:xfrm>
          <a:prstGeom prst="rect">
            <a:avLst/>
          </a:prstGeom>
          <a:solidFill>
            <a:srgbClr val="A1C74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endParaRPr lang="nl-NL" altLang="en-US" b="0" smtClean="0">
              <a:solidFill>
                <a:srgbClr val="000000"/>
              </a:solidFill>
            </a:endParaRPr>
          </a:p>
        </p:txBody>
      </p:sp>
      <p:sp>
        <p:nvSpPr>
          <p:cNvPr id="5" name="Rectangle 8"/>
          <p:cNvSpPr>
            <a:spLocks noChangeArrowheads="1"/>
          </p:cNvSpPr>
          <p:nvPr/>
        </p:nvSpPr>
        <p:spPr bwMode="auto">
          <a:xfrm>
            <a:off x="0" y="381000"/>
            <a:ext cx="9144000" cy="228600"/>
          </a:xfrm>
          <a:prstGeom prst="rect">
            <a:avLst/>
          </a:prstGeom>
          <a:solidFill>
            <a:srgbClr val="17824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endParaRPr lang="nl-NL" altLang="en-US" b="0" smtClean="0">
              <a:solidFill>
                <a:srgbClr val="000000"/>
              </a:solidFill>
            </a:endParaRPr>
          </a:p>
        </p:txBody>
      </p:sp>
      <p:pic>
        <p:nvPicPr>
          <p:cNvPr id="6" name="Picture 9" descr="Streep300RGB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0"/>
          <p:cNvSpPr txBox="1">
            <a:spLocks noChangeArrowheads="1"/>
          </p:cNvSpPr>
          <p:nvPr/>
        </p:nvSpPr>
        <p:spPr bwMode="auto">
          <a:xfrm>
            <a:off x="900113" y="4768850"/>
            <a:ext cx="1919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r>
              <a:rPr lang="en-US" altLang="en-US" sz="1400" b="0" smtClean="0">
                <a:solidFill>
                  <a:srgbClr val="FFFFFF"/>
                </a:solidFill>
              </a:rPr>
              <a:t>Kom verder. Saxion.</a:t>
            </a:r>
            <a:endParaRPr lang="en-GB" altLang="en-US" sz="1400" b="0" smtClean="0">
              <a:solidFill>
                <a:srgbClr val="FFFFFF"/>
              </a:solidFill>
            </a:endParaRPr>
          </a:p>
        </p:txBody>
      </p:sp>
      <p:pic>
        <p:nvPicPr>
          <p:cNvPr id="8" name="Picture 12" descr="Saxion_CGÐ1281x654 300RGB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562600"/>
            <a:ext cx="14668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Rectangle 2"/>
          <p:cNvSpPr>
            <a:spLocks noGrp="1" noChangeArrowheads="1"/>
          </p:cNvSpPr>
          <p:nvPr>
            <p:ph type="ctrTitle"/>
          </p:nvPr>
        </p:nvSpPr>
        <p:spPr>
          <a:xfrm>
            <a:off x="914400" y="990600"/>
            <a:ext cx="7772400" cy="838200"/>
          </a:xfrm>
          <a:solidFill>
            <a:srgbClr val="A1C742"/>
          </a:solidFill>
        </p:spPr>
        <p:txBody>
          <a:bodyPr/>
          <a:lstStyle>
            <a:lvl1pPr algn="l">
              <a:defRPr>
                <a:solidFill>
                  <a:schemeClr val="bg1"/>
                </a:solidFill>
              </a:defRPr>
            </a:lvl1pPr>
          </a:lstStyle>
          <a:p>
            <a:pPr lvl="0"/>
            <a:r>
              <a:rPr lang="nl-NL" noProof="0" dirty="0" smtClean="0"/>
              <a:t>Klik om de stijl te bewerken</a:t>
            </a:r>
            <a:endParaRPr lang="en-GB" noProof="0" dirty="0" smtClean="0"/>
          </a:p>
        </p:txBody>
      </p:sp>
      <p:sp>
        <p:nvSpPr>
          <p:cNvPr id="2051" name="Rectangle 3"/>
          <p:cNvSpPr>
            <a:spLocks noGrp="1" noChangeArrowheads="1"/>
          </p:cNvSpPr>
          <p:nvPr>
            <p:ph type="subTitle" idx="1"/>
          </p:nvPr>
        </p:nvSpPr>
        <p:spPr>
          <a:xfrm>
            <a:off x="914400" y="1828800"/>
            <a:ext cx="7772400" cy="533400"/>
          </a:xfrm>
        </p:spPr>
        <p:txBody>
          <a:bodyPr/>
          <a:lstStyle>
            <a:lvl1pPr marL="0" indent="0">
              <a:buFontTx/>
              <a:buNone/>
              <a:defRPr>
                <a:solidFill>
                  <a:srgbClr val="178240"/>
                </a:solidFill>
              </a:defRPr>
            </a:lvl1pPr>
          </a:lstStyle>
          <a:p>
            <a:pPr lvl="0"/>
            <a:r>
              <a:rPr lang="nl-NL" noProof="0" smtClean="0"/>
              <a:t>Klik om de ondertitelstijl van het model te bewerken</a:t>
            </a:r>
            <a:endParaRPr lang="en-GB" noProof="0" smtClean="0"/>
          </a:p>
        </p:txBody>
      </p:sp>
    </p:spTree>
    <p:extLst>
      <p:ext uri="{BB962C8B-B14F-4D97-AF65-F5344CB8AC3E}">
        <p14:creationId xmlns:p14="http://schemas.microsoft.com/office/powerpoint/2010/main" val="1140344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sz="2000" b="0"/>
            </a:lvl1pPr>
            <a:lvl2pPr marL="457200" indent="0">
              <a:buNone/>
              <a:defRPr sz="1800" b="0"/>
            </a:lvl2pPr>
            <a:lvl3pPr marL="914400" indent="0">
              <a:buNone/>
              <a:defRPr sz="1600" b="0"/>
            </a:lvl3pPr>
            <a:lvl4pPr marL="1371600" indent="0">
              <a:buNone/>
              <a:defRPr sz="1400" b="0"/>
            </a:lvl4pPr>
            <a:lvl5pPr marL="1828800" indent="0">
              <a:buNone/>
              <a:defRPr sz="1400" b="0"/>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3499627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val="3018125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7743898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5653492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val="159365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val="93426233"/>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910463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1861937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16482206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2391159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838200"/>
            <a:ext cx="1943100" cy="4648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838200"/>
            <a:ext cx="5676900" cy="4648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789192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7"/>
          <p:cNvSpPr>
            <a:spLocks noChangeArrowheads="1"/>
          </p:cNvSpPr>
          <p:nvPr/>
        </p:nvSpPr>
        <p:spPr bwMode="auto">
          <a:xfrm>
            <a:off x="0" y="609600"/>
            <a:ext cx="9144000" cy="2286000"/>
          </a:xfrm>
          <a:prstGeom prst="rect">
            <a:avLst/>
          </a:prstGeom>
          <a:solidFill>
            <a:srgbClr val="A1C74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endParaRPr lang="nl-NL" altLang="en-US" b="0" smtClean="0">
              <a:solidFill>
                <a:srgbClr val="000000"/>
              </a:solidFill>
            </a:endParaRPr>
          </a:p>
        </p:txBody>
      </p:sp>
      <p:sp>
        <p:nvSpPr>
          <p:cNvPr id="5" name="Rectangle 8"/>
          <p:cNvSpPr>
            <a:spLocks noChangeArrowheads="1"/>
          </p:cNvSpPr>
          <p:nvPr/>
        </p:nvSpPr>
        <p:spPr bwMode="auto">
          <a:xfrm>
            <a:off x="0" y="381000"/>
            <a:ext cx="9144000" cy="228600"/>
          </a:xfrm>
          <a:prstGeom prst="rect">
            <a:avLst/>
          </a:prstGeom>
          <a:solidFill>
            <a:srgbClr val="17824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endParaRPr lang="nl-NL" altLang="en-US" b="0" smtClean="0">
              <a:solidFill>
                <a:srgbClr val="000000"/>
              </a:solidFill>
            </a:endParaRPr>
          </a:p>
        </p:txBody>
      </p:sp>
      <p:pic>
        <p:nvPicPr>
          <p:cNvPr id="6" name="Picture 9" descr="Streep300RGB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0"/>
          <p:cNvSpPr txBox="1">
            <a:spLocks noChangeArrowheads="1"/>
          </p:cNvSpPr>
          <p:nvPr/>
        </p:nvSpPr>
        <p:spPr bwMode="auto">
          <a:xfrm>
            <a:off x="900113" y="4768850"/>
            <a:ext cx="1919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r>
              <a:rPr lang="en-US" altLang="en-US" sz="1400" b="0" smtClean="0">
                <a:solidFill>
                  <a:srgbClr val="FFFFFF"/>
                </a:solidFill>
              </a:rPr>
              <a:t>Kom verder. Saxion.</a:t>
            </a:r>
            <a:endParaRPr lang="en-GB" altLang="en-US" sz="1400" b="0" smtClean="0">
              <a:solidFill>
                <a:srgbClr val="FFFFFF"/>
              </a:solidFill>
            </a:endParaRPr>
          </a:p>
        </p:txBody>
      </p:sp>
      <p:pic>
        <p:nvPicPr>
          <p:cNvPr id="8" name="Picture 12" descr="Saxion_CGÐ1281x654 300RGB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562600"/>
            <a:ext cx="14668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Rectangle 2"/>
          <p:cNvSpPr>
            <a:spLocks noGrp="1" noChangeArrowheads="1"/>
          </p:cNvSpPr>
          <p:nvPr>
            <p:ph type="ctrTitle"/>
          </p:nvPr>
        </p:nvSpPr>
        <p:spPr>
          <a:xfrm>
            <a:off x="914400" y="990600"/>
            <a:ext cx="7772400" cy="838200"/>
          </a:xfrm>
          <a:solidFill>
            <a:srgbClr val="A1C742"/>
          </a:solidFill>
        </p:spPr>
        <p:txBody>
          <a:bodyPr/>
          <a:lstStyle>
            <a:lvl1pPr algn="l">
              <a:defRPr>
                <a:solidFill>
                  <a:schemeClr val="bg1"/>
                </a:solidFill>
              </a:defRPr>
            </a:lvl1pPr>
          </a:lstStyle>
          <a:p>
            <a:pPr lvl="0"/>
            <a:r>
              <a:rPr lang="nl-NL" noProof="0" dirty="0" smtClean="0"/>
              <a:t>Klik om de stijl te bewerken</a:t>
            </a:r>
            <a:endParaRPr lang="en-GB" noProof="0" dirty="0" smtClean="0"/>
          </a:p>
        </p:txBody>
      </p:sp>
      <p:sp>
        <p:nvSpPr>
          <p:cNvPr id="2051" name="Rectangle 3"/>
          <p:cNvSpPr>
            <a:spLocks noGrp="1" noChangeArrowheads="1"/>
          </p:cNvSpPr>
          <p:nvPr>
            <p:ph type="subTitle" idx="1"/>
          </p:nvPr>
        </p:nvSpPr>
        <p:spPr>
          <a:xfrm>
            <a:off x="914400" y="1828800"/>
            <a:ext cx="7772400" cy="533400"/>
          </a:xfrm>
        </p:spPr>
        <p:txBody>
          <a:bodyPr/>
          <a:lstStyle>
            <a:lvl1pPr marL="0" indent="0">
              <a:buFontTx/>
              <a:buNone/>
              <a:defRPr>
                <a:solidFill>
                  <a:srgbClr val="178240"/>
                </a:solidFill>
              </a:defRPr>
            </a:lvl1pPr>
          </a:lstStyle>
          <a:p>
            <a:pPr lvl="0"/>
            <a:r>
              <a:rPr lang="nl-NL" noProof="0" smtClean="0"/>
              <a:t>Klik om de ondertitelstijl van het model te bewerken</a:t>
            </a:r>
            <a:endParaRPr lang="en-GB" noProof="0" smtClean="0"/>
          </a:p>
        </p:txBody>
      </p:sp>
    </p:spTree>
    <p:extLst>
      <p:ext uri="{BB962C8B-B14F-4D97-AF65-F5344CB8AC3E}">
        <p14:creationId xmlns:p14="http://schemas.microsoft.com/office/powerpoint/2010/main" val="23805174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sz="2000" b="0"/>
            </a:lvl1pPr>
            <a:lvl2pPr marL="457200" indent="0">
              <a:buNone/>
              <a:defRPr sz="1800" b="0"/>
            </a:lvl2pPr>
            <a:lvl3pPr marL="914400" indent="0">
              <a:buNone/>
              <a:defRPr sz="1600" b="0"/>
            </a:lvl3pPr>
            <a:lvl4pPr marL="1371600" indent="0">
              <a:buNone/>
              <a:defRPr sz="1400" b="0"/>
            </a:lvl4pPr>
            <a:lvl5pPr marL="1828800" indent="0">
              <a:buNone/>
              <a:defRPr sz="1400" b="0"/>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8042265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val="35735536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3262857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295513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340957633"/>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val="21240959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86414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29566339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15341004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22541784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838200"/>
            <a:ext cx="1943100" cy="4648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838200"/>
            <a:ext cx="5676900" cy="4648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54482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87039169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val="319965325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62151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40415492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343990641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935873468"/>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3.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4.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838200"/>
            <a:ext cx="7772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Slide title</a:t>
            </a:r>
            <a:endParaRPr lang="en-GB" altLang="en-US" smtClean="0"/>
          </a:p>
        </p:txBody>
      </p:sp>
      <p:sp>
        <p:nvSpPr>
          <p:cNvPr id="1027" name="Rectangle 3"/>
          <p:cNvSpPr>
            <a:spLocks noGrp="1" noChangeArrowheads="1"/>
          </p:cNvSpPr>
          <p:nvPr>
            <p:ph type="body" idx="1"/>
          </p:nvPr>
        </p:nvSpPr>
        <p:spPr bwMode="auto">
          <a:xfrm>
            <a:off x="685800" y="1981200"/>
            <a:ext cx="7772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pic>
        <p:nvPicPr>
          <p:cNvPr id="1028" name="Picture 7" descr="Streep300RGB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381000"/>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8" descr="Saxion_CGÐ1281x654 300RGB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239000" y="5562600"/>
            <a:ext cx="14668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 Box 9"/>
          <p:cNvSpPr txBox="1">
            <a:spLocks noChangeArrowheads="1"/>
          </p:cNvSpPr>
          <p:nvPr/>
        </p:nvSpPr>
        <p:spPr bwMode="auto">
          <a:xfrm>
            <a:off x="685800" y="436563"/>
            <a:ext cx="19192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b="1">
                <a:solidFill>
                  <a:schemeClr val="tx1"/>
                </a:solidFill>
                <a:latin typeface="Lucida Sans Unicode" pitchFamily="34" charset="0"/>
              </a:defRPr>
            </a:lvl1pPr>
            <a:lvl2pPr marL="742950" indent="-285750" eaLnBrk="0" hangingPunct="0">
              <a:defRPr sz="3200" b="1">
                <a:solidFill>
                  <a:schemeClr val="tx1"/>
                </a:solidFill>
                <a:latin typeface="Lucida Sans Unicode" pitchFamily="34" charset="0"/>
              </a:defRPr>
            </a:lvl2pPr>
            <a:lvl3pPr marL="1143000" indent="-228600" eaLnBrk="0" hangingPunct="0">
              <a:defRPr sz="3200" b="1">
                <a:solidFill>
                  <a:schemeClr val="tx1"/>
                </a:solidFill>
                <a:latin typeface="Lucida Sans Unicode" pitchFamily="34" charset="0"/>
              </a:defRPr>
            </a:lvl3pPr>
            <a:lvl4pPr marL="1600200" indent="-228600" eaLnBrk="0" hangingPunct="0">
              <a:defRPr sz="3200" b="1">
                <a:solidFill>
                  <a:schemeClr val="tx1"/>
                </a:solidFill>
                <a:latin typeface="Lucida Sans Unicode" pitchFamily="34" charset="0"/>
              </a:defRPr>
            </a:lvl4pPr>
            <a:lvl5pPr marL="2057400" indent="-228600" eaLnBrk="0" hangingPunct="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eaLnBrk="1" hangingPunct="1">
              <a:defRPr/>
            </a:pPr>
            <a:r>
              <a:rPr lang="en-US" sz="1400" b="0" smtClean="0">
                <a:solidFill>
                  <a:schemeClr val="bg1"/>
                </a:solidFill>
              </a:rPr>
              <a:t>Kom verder. Saxion.</a:t>
            </a:r>
            <a:endParaRPr lang="en-GB" sz="1400" b="0"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Lst>
  <p:transition spd="med"/>
  <p:timing>
    <p:tnLst>
      <p:par>
        <p:cTn id="1" dur="indefinite" restart="never" nodeType="tmRoot"/>
      </p:par>
    </p:tnLst>
  </p:timing>
  <p:txStyles>
    <p:titleStyle>
      <a:lvl1pPr algn="l" rtl="0" eaLnBrk="0" fontAlgn="base" hangingPunct="0">
        <a:spcBef>
          <a:spcPct val="0"/>
        </a:spcBef>
        <a:spcAft>
          <a:spcPct val="0"/>
        </a:spcAft>
        <a:defRPr sz="4400">
          <a:solidFill>
            <a:srgbClr val="404040"/>
          </a:solidFill>
          <a:latin typeface="Calibri" panose="020F0502020204030204" pitchFamily="34" charset="0"/>
          <a:ea typeface="+mj-ea"/>
          <a:cs typeface="+mj-cs"/>
        </a:defRPr>
      </a:lvl1pPr>
      <a:lvl2pPr algn="l" rtl="0" eaLnBrk="0" fontAlgn="base" hangingPunct="0">
        <a:spcBef>
          <a:spcPct val="0"/>
        </a:spcBef>
        <a:spcAft>
          <a:spcPct val="0"/>
        </a:spcAft>
        <a:defRPr sz="4400">
          <a:solidFill>
            <a:srgbClr val="404040"/>
          </a:solidFill>
          <a:latin typeface="Calibri" pitchFamily="34" charset="0"/>
        </a:defRPr>
      </a:lvl2pPr>
      <a:lvl3pPr algn="l" rtl="0" eaLnBrk="0" fontAlgn="base" hangingPunct="0">
        <a:spcBef>
          <a:spcPct val="0"/>
        </a:spcBef>
        <a:spcAft>
          <a:spcPct val="0"/>
        </a:spcAft>
        <a:defRPr sz="4400">
          <a:solidFill>
            <a:srgbClr val="404040"/>
          </a:solidFill>
          <a:latin typeface="Calibri" pitchFamily="34" charset="0"/>
        </a:defRPr>
      </a:lvl3pPr>
      <a:lvl4pPr algn="l" rtl="0" eaLnBrk="0" fontAlgn="base" hangingPunct="0">
        <a:spcBef>
          <a:spcPct val="0"/>
        </a:spcBef>
        <a:spcAft>
          <a:spcPct val="0"/>
        </a:spcAft>
        <a:defRPr sz="4400">
          <a:solidFill>
            <a:srgbClr val="404040"/>
          </a:solidFill>
          <a:latin typeface="Calibri" pitchFamily="34" charset="0"/>
        </a:defRPr>
      </a:lvl4pPr>
      <a:lvl5pPr algn="l" rtl="0" eaLnBrk="0" fontAlgn="base" hangingPunct="0">
        <a:spcBef>
          <a:spcPct val="0"/>
        </a:spcBef>
        <a:spcAft>
          <a:spcPct val="0"/>
        </a:spcAft>
        <a:defRPr sz="4400">
          <a:solidFill>
            <a:srgbClr val="404040"/>
          </a:solidFill>
          <a:latin typeface="Calibri" pitchFamily="34" charset="0"/>
        </a:defRPr>
      </a:lvl5pPr>
      <a:lvl6pPr marL="457200" algn="ctr" rtl="0" fontAlgn="base">
        <a:spcBef>
          <a:spcPct val="0"/>
        </a:spcBef>
        <a:spcAft>
          <a:spcPct val="0"/>
        </a:spcAft>
        <a:defRPr sz="4400">
          <a:solidFill>
            <a:schemeClr val="tx2"/>
          </a:solidFill>
          <a:latin typeface="Lucida Sans Unicode" pitchFamily="34" charset="0"/>
        </a:defRPr>
      </a:lvl6pPr>
      <a:lvl7pPr marL="914400" algn="ctr" rtl="0" fontAlgn="base">
        <a:spcBef>
          <a:spcPct val="0"/>
        </a:spcBef>
        <a:spcAft>
          <a:spcPct val="0"/>
        </a:spcAft>
        <a:defRPr sz="4400">
          <a:solidFill>
            <a:schemeClr val="tx2"/>
          </a:solidFill>
          <a:latin typeface="Lucida Sans Unicode" pitchFamily="34" charset="0"/>
        </a:defRPr>
      </a:lvl7pPr>
      <a:lvl8pPr marL="1371600" algn="ctr" rtl="0" fontAlgn="base">
        <a:spcBef>
          <a:spcPct val="0"/>
        </a:spcBef>
        <a:spcAft>
          <a:spcPct val="0"/>
        </a:spcAft>
        <a:defRPr sz="4400">
          <a:solidFill>
            <a:schemeClr val="tx2"/>
          </a:solidFill>
          <a:latin typeface="Lucida Sans Unicode" pitchFamily="34" charset="0"/>
        </a:defRPr>
      </a:lvl8pPr>
      <a:lvl9pPr marL="1828800" algn="ctr" rtl="0" fontAlgn="base">
        <a:spcBef>
          <a:spcPct val="0"/>
        </a:spcBef>
        <a:spcAft>
          <a:spcPct val="0"/>
        </a:spcAft>
        <a:defRPr sz="4400">
          <a:solidFill>
            <a:schemeClr val="tx2"/>
          </a:solidFill>
          <a:latin typeface="Lucida Sans Unicode" pitchFamily="34" charset="0"/>
        </a:defRPr>
      </a:lvl9pPr>
    </p:titleStyle>
    <p:bodyStyle>
      <a:lvl1pPr marL="342900" indent="-342900" algn="l" rtl="0" eaLnBrk="0" fontAlgn="base" hangingPunct="0">
        <a:spcBef>
          <a:spcPct val="20000"/>
        </a:spcBef>
        <a:spcAft>
          <a:spcPct val="0"/>
        </a:spcAft>
        <a:buChar char="•"/>
        <a:defRPr sz="3200">
          <a:solidFill>
            <a:srgbClr val="404040"/>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har char="–"/>
        <a:defRPr sz="2800">
          <a:solidFill>
            <a:srgbClr val="404040"/>
          </a:solidFill>
          <a:latin typeface="Calibri" panose="020F0502020204030204" pitchFamily="34" charset="0"/>
        </a:defRPr>
      </a:lvl2pPr>
      <a:lvl3pPr marL="1143000" indent="-228600" algn="l" rtl="0" eaLnBrk="0" fontAlgn="base" hangingPunct="0">
        <a:spcBef>
          <a:spcPct val="20000"/>
        </a:spcBef>
        <a:spcAft>
          <a:spcPct val="0"/>
        </a:spcAft>
        <a:buChar char="•"/>
        <a:defRPr sz="2400">
          <a:solidFill>
            <a:srgbClr val="404040"/>
          </a:solidFill>
          <a:latin typeface="Calibri" panose="020F0502020204030204" pitchFamily="34" charset="0"/>
        </a:defRPr>
      </a:lvl3pPr>
      <a:lvl4pPr marL="1600200" indent="-228600" algn="l" rtl="0" eaLnBrk="0" fontAlgn="base" hangingPunct="0">
        <a:spcBef>
          <a:spcPct val="20000"/>
        </a:spcBef>
        <a:spcAft>
          <a:spcPct val="0"/>
        </a:spcAft>
        <a:buChar char="–"/>
        <a:defRPr sz="2000">
          <a:solidFill>
            <a:srgbClr val="404040"/>
          </a:solidFill>
          <a:latin typeface="Calibri" panose="020F0502020204030204" pitchFamily="34" charset="0"/>
        </a:defRPr>
      </a:lvl4pPr>
      <a:lvl5pPr marL="2057400" indent="-228600" algn="l" rtl="0" eaLnBrk="0" fontAlgn="base" hangingPunct="0">
        <a:spcBef>
          <a:spcPct val="20000"/>
        </a:spcBef>
        <a:spcAft>
          <a:spcPct val="0"/>
        </a:spcAft>
        <a:buChar char="»"/>
        <a:defRPr sz="2000">
          <a:solidFill>
            <a:srgbClr val="404040"/>
          </a:solidFill>
          <a:latin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2" r:id="rId1"/>
  </p:sldLayoutIdLst>
  <p:timing>
    <p:tnLst>
      <p:par>
        <p:cTn id="1" dur="indefinite" restart="never" nodeType="tmRoot"/>
      </p:par>
    </p:tnLst>
  </p:timing>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981075"/>
            <a:ext cx="7772400"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Slide title</a:t>
            </a:r>
            <a:endParaRPr lang="en-GB" altLang="en-US" smtClean="0"/>
          </a:p>
        </p:txBody>
      </p:sp>
      <p:sp>
        <p:nvSpPr>
          <p:cNvPr id="2051" name="Rectangle 3"/>
          <p:cNvSpPr>
            <a:spLocks noGrp="1" noChangeArrowheads="1"/>
          </p:cNvSpPr>
          <p:nvPr>
            <p:ph type="body" idx="1"/>
          </p:nvPr>
        </p:nvSpPr>
        <p:spPr bwMode="auto">
          <a:xfrm>
            <a:off x="685800" y="1844675"/>
            <a:ext cx="77724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en-US" smtClean="0"/>
              <a:t>Klik om de modelstijlen te bewerken</a:t>
            </a:r>
          </a:p>
          <a:p>
            <a:pPr lvl="1"/>
            <a:r>
              <a:rPr lang="nl-NL" altLang="en-US" smtClean="0"/>
              <a:t>Tweede niveau</a:t>
            </a:r>
          </a:p>
          <a:p>
            <a:pPr lvl="2"/>
            <a:r>
              <a:rPr lang="nl-NL" altLang="en-US" smtClean="0"/>
              <a:t>Derde niveau</a:t>
            </a:r>
          </a:p>
          <a:p>
            <a:pPr lvl="3"/>
            <a:r>
              <a:rPr lang="nl-NL" altLang="en-US" smtClean="0"/>
              <a:t>Vierde niveau</a:t>
            </a:r>
          </a:p>
          <a:p>
            <a:pPr lvl="4"/>
            <a:r>
              <a:rPr lang="nl-NL" altLang="en-US" smtClean="0"/>
              <a:t>Vijfde niveau</a:t>
            </a:r>
            <a:endParaRPr lang="en-GB" altLang="en-US" smtClean="0"/>
          </a:p>
        </p:txBody>
      </p:sp>
      <p:pic>
        <p:nvPicPr>
          <p:cNvPr id="2052" name="Picture 7" descr="Streep300RGB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381000"/>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8" descr="Saxion_CGÐ1281x654 300RGB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239000" y="5992813"/>
            <a:ext cx="14668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03"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timing>
    <p:tnLst>
      <p:par>
        <p:cTn id="1" dur="indefinite" restart="never" nodeType="tmRoot"/>
      </p:par>
    </p:tnLst>
  </p:timing>
  <p:txStyles>
    <p:titleStyle>
      <a:lvl1pPr algn="l" rtl="0" eaLnBrk="0" fontAlgn="base" hangingPunct="0">
        <a:spcBef>
          <a:spcPct val="0"/>
        </a:spcBef>
        <a:spcAft>
          <a:spcPct val="0"/>
        </a:spcAft>
        <a:defRPr sz="3200" b="1">
          <a:solidFill>
            <a:srgbClr val="595959"/>
          </a:solidFill>
          <a:latin typeface="Calibri" panose="020F0502020204030204" pitchFamily="34" charset="0"/>
          <a:ea typeface="+mj-ea"/>
          <a:cs typeface="+mj-cs"/>
        </a:defRPr>
      </a:lvl1pPr>
      <a:lvl2pPr algn="l" rtl="0" eaLnBrk="0" fontAlgn="base" hangingPunct="0">
        <a:spcBef>
          <a:spcPct val="0"/>
        </a:spcBef>
        <a:spcAft>
          <a:spcPct val="0"/>
        </a:spcAft>
        <a:defRPr sz="3200" b="1">
          <a:solidFill>
            <a:srgbClr val="595959"/>
          </a:solidFill>
          <a:latin typeface="Calibri" pitchFamily="34" charset="0"/>
        </a:defRPr>
      </a:lvl2pPr>
      <a:lvl3pPr algn="l" rtl="0" eaLnBrk="0" fontAlgn="base" hangingPunct="0">
        <a:spcBef>
          <a:spcPct val="0"/>
        </a:spcBef>
        <a:spcAft>
          <a:spcPct val="0"/>
        </a:spcAft>
        <a:defRPr sz="3200" b="1">
          <a:solidFill>
            <a:srgbClr val="595959"/>
          </a:solidFill>
          <a:latin typeface="Calibri" pitchFamily="34" charset="0"/>
        </a:defRPr>
      </a:lvl3pPr>
      <a:lvl4pPr algn="l" rtl="0" eaLnBrk="0" fontAlgn="base" hangingPunct="0">
        <a:spcBef>
          <a:spcPct val="0"/>
        </a:spcBef>
        <a:spcAft>
          <a:spcPct val="0"/>
        </a:spcAft>
        <a:defRPr sz="3200" b="1">
          <a:solidFill>
            <a:srgbClr val="595959"/>
          </a:solidFill>
          <a:latin typeface="Calibri" pitchFamily="34" charset="0"/>
        </a:defRPr>
      </a:lvl4pPr>
      <a:lvl5pPr algn="l" rtl="0" eaLnBrk="0" fontAlgn="base" hangingPunct="0">
        <a:spcBef>
          <a:spcPct val="0"/>
        </a:spcBef>
        <a:spcAft>
          <a:spcPct val="0"/>
        </a:spcAft>
        <a:defRPr sz="3200" b="1">
          <a:solidFill>
            <a:srgbClr val="595959"/>
          </a:solidFill>
          <a:latin typeface="Calibri" pitchFamily="34" charset="0"/>
        </a:defRPr>
      </a:lvl5pPr>
      <a:lvl6pPr marL="457200" algn="ctr" rtl="0" eaLnBrk="1" fontAlgn="base" hangingPunct="1">
        <a:spcBef>
          <a:spcPct val="0"/>
        </a:spcBef>
        <a:spcAft>
          <a:spcPct val="0"/>
        </a:spcAft>
        <a:defRPr sz="4400" b="1">
          <a:solidFill>
            <a:schemeClr val="tx2"/>
          </a:solidFill>
          <a:latin typeface="Lucida Sans Unicode" pitchFamily="34" charset="0"/>
        </a:defRPr>
      </a:lvl6pPr>
      <a:lvl7pPr marL="914400" algn="ctr" rtl="0" eaLnBrk="1" fontAlgn="base" hangingPunct="1">
        <a:spcBef>
          <a:spcPct val="0"/>
        </a:spcBef>
        <a:spcAft>
          <a:spcPct val="0"/>
        </a:spcAft>
        <a:defRPr sz="4400" b="1">
          <a:solidFill>
            <a:schemeClr val="tx2"/>
          </a:solidFill>
          <a:latin typeface="Lucida Sans Unicode" pitchFamily="34" charset="0"/>
        </a:defRPr>
      </a:lvl7pPr>
      <a:lvl8pPr marL="1371600" algn="ctr" rtl="0" eaLnBrk="1" fontAlgn="base" hangingPunct="1">
        <a:spcBef>
          <a:spcPct val="0"/>
        </a:spcBef>
        <a:spcAft>
          <a:spcPct val="0"/>
        </a:spcAft>
        <a:defRPr sz="4400" b="1">
          <a:solidFill>
            <a:schemeClr val="tx2"/>
          </a:solidFill>
          <a:latin typeface="Lucida Sans Unicode" pitchFamily="34" charset="0"/>
        </a:defRPr>
      </a:lvl8pPr>
      <a:lvl9pPr marL="1828800" algn="ctr" rtl="0" eaLnBrk="1" fontAlgn="base" hangingPunct="1">
        <a:spcBef>
          <a:spcPct val="0"/>
        </a:spcBef>
        <a:spcAft>
          <a:spcPct val="0"/>
        </a:spcAft>
        <a:defRPr sz="4400" b="1">
          <a:solidFill>
            <a:schemeClr val="tx2"/>
          </a:solidFill>
          <a:latin typeface="Lucida Sans Unicode" pitchFamily="34" charset="0"/>
        </a:defRPr>
      </a:lvl9pPr>
    </p:titleStyle>
    <p:bodyStyle>
      <a:lvl1pPr marL="342900" indent="-342900" algn="l" rtl="0" eaLnBrk="0" fontAlgn="base" hangingPunct="0">
        <a:spcBef>
          <a:spcPct val="20000"/>
        </a:spcBef>
        <a:spcAft>
          <a:spcPct val="0"/>
        </a:spcAft>
        <a:buChar char="•"/>
        <a:defRPr sz="2400" b="1">
          <a:solidFill>
            <a:srgbClr val="595959"/>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har char="–"/>
        <a:defRPr sz="2000" b="1">
          <a:solidFill>
            <a:srgbClr val="595959"/>
          </a:solidFill>
          <a:latin typeface="Calibri" panose="020F0502020204030204" pitchFamily="34" charset="0"/>
        </a:defRPr>
      </a:lvl2pPr>
      <a:lvl3pPr marL="1143000" indent="-228600" algn="l" rtl="0" eaLnBrk="0" fontAlgn="base" hangingPunct="0">
        <a:spcBef>
          <a:spcPct val="20000"/>
        </a:spcBef>
        <a:spcAft>
          <a:spcPct val="0"/>
        </a:spcAft>
        <a:buChar char="•"/>
        <a:defRPr b="1">
          <a:solidFill>
            <a:srgbClr val="595959"/>
          </a:solidFill>
          <a:latin typeface="Calibri" panose="020F0502020204030204" pitchFamily="34" charset="0"/>
        </a:defRPr>
      </a:lvl3pPr>
      <a:lvl4pPr marL="1600200" indent="-228600" algn="l" rtl="0" eaLnBrk="0" fontAlgn="base" hangingPunct="0">
        <a:spcBef>
          <a:spcPct val="20000"/>
        </a:spcBef>
        <a:spcAft>
          <a:spcPct val="0"/>
        </a:spcAft>
        <a:buChar char="–"/>
        <a:defRPr sz="1600" b="1">
          <a:solidFill>
            <a:srgbClr val="595959"/>
          </a:solidFill>
          <a:latin typeface="Calibri" panose="020F0502020204030204" pitchFamily="34" charset="0"/>
        </a:defRPr>
      </a:lvl4pPr>
      <a:lvl5pPr marL="2057400" indent="-228600" algn="l" rtl="0" eaLnBrk="0" fontAlgn="base" hangingPunct="0">
        <a:spcBef>
          <a:spcPct val="20000"/>
        </a:spcBef>
        <a:spcAft>
          <a:spcPct val="0"/>
        </a:spcAft>
        <a:buChar char="»"/>
        <a:defRPr sz="1600" b="1">
          <a:solidFill>
            <a:srgbClr val="595959"/>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981075"/>
            <a:ext cx="7772400"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Slide title</a:t>
            </a:r>
            <a:endParaRPr lang="en-GB" altLang="en-US" smtClean="0"/>
          </a:p>
        </p:txBody>
      </p:sp>
      <p:sp>
        <p:nvSpPr>
          <p:cNvPr id="2051" name="Rectangle 3"/>
          <p:cNvSpPr>
            <a:spLocks noGrp="1" noChangeArrowheads="1"/>
          </p:cNvSpPr>
          <p:nvPr>
            <p:ph type="body" idx="1"/>
          </p:nvPr>
        </p:nvSpPr>
        <p:spPr bwMode="auto">
          <a:xfrm>
            <a:off x="685800" y="1844675"/>
            <a:ext cx="77724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en-US" smtClean="0"/>
              <a:t>Klik om de modelstijlen te bewerken</a:t>
            </a:r>
          </a:p>
          <a:p>
            <a:pPr lvl="1"/>
            <a:r>
              <a:rPr lang="nl-NL" altLang="en-US" smtClean="0"/>
              <a:t>Tweede niveau</a:t>
            </a:r>
          </a:p>
          <a:p>
            <a:pPr lvl="2"/>
            <a:r>
              <a:rPr lang="nl-NL" altLang="en-US" smtClean="0"/>
              <a:t>Derde niveau</a:t>
            </a:r>
          </a:p>
          <a:p>
            <a:pPr lvl="3"/>
            <a:r>
              <a:rPr lang="nl-NL" altLang="en-US" smtClean="0"/>
              <a:t>Vierde niveau</a:t>
            </a:r>
          </a:p>
          <a:p>
            <a:pPr lvl="4"/>
            <a:r>
              <a:rPr lang="nl-NL" altLang="en-US" smtClean="0"/>
              <a:t>Vijfde niveau</a:t>
            </a:r>
            <a:endParaRPr lang="en-GB" altLang="en-US" smtClean="0"/>
          </a:p>
        </p:txBody>
      </p:sp>
      <p:pic>
        <p:nvPicPr>
          <p:cNvPr id="2052" name="Picture 7" descr="Streep300RGB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381000"/>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8" descr="Saxion_CGÐ1281x654 300RGB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239000" y="5992813"/>
            <a:ext cx="146685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7378991"/>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l" rtl="0" eaLnBrk="0" fontAlgn="base" hangingPunct="0">
        <a:spcBef>
          <a:spcPct val="0"/>
        </a:spcBef>
        <a:spcAft>
          <a:spcPct val="0"/>
        </a:spcAft>
        <a:defRPr sz="3200" b="1">
          <a:solidFill>
            <a:srgbClr val="595959"/>
          </a:solidFill>
          <a:latin typeface="Calibri" panose="020F0502020204030204" pitchFamily="34" charset="0"/>
          <a:ea typeface="+mj-ea"/>
          <a:cs typeface="+mj-cs"/>
        </a:defRPr>
      </a:lvl1pPr>
      <a:lvl2pPr algn="l" rtl="0" eaLnBrk="0" fontAlgn="base" hangingPunct="0">
        <a:spcBef>
          <a:spcPct val="0"/>
        </a:spcBef>
        <a:spcAft>
          <a:spcPct val="0"/>
        </a:spcAft>
        <a:defRPr sz="3200" b="1">
          <a:solidFill>
            <a:srgbClr val="595959"/>
          </a:solidFill>
          <a:latin typeface="Calibri" pitchFamily="34" charset="0"/>
        </a:defRPr>
      </a:lvl2pPr>
      <a:lvl3pPr algn="l" rtl="0" eaLnBrk="0" fontAlgn="base" hangingPunct="0">
        <a:spcBef>
          <a:spcPct val="0"/>
        </a:spcBef>
        <a:spcAft>
          <a:spcPct val="0"/>
        </a:spcAft>
        <a:defRPr sz="3200" b="1">
          <a:solidFill>
            <a:srgbClr val="595959"/>
          </a:solidFill>
          <a:latin typeface="Calibri" pitchFamily="34" charset="0"/>
        </a:defRPr>
      </a:lvl3pPr>
      <a:lvl4pPr algn="l" rtl="0" eaLnBrk="0" fontAlgn="base" hangingPunct="0">
        <a:spcBef>
          <a:spcPct val="0"/>
        </a:spcBef>
        <a:spcAft>
          <a:spcPct val="0"/>
        </a:spcAft>
        <a:defRPr sz="3200" b="1">
          <a:solidFill>
            <a:srgbClr val="595959"/>
          </a:solidFill>
          <a:latin typeface="Calibri" pitchFamily="34" charset="0"/>
        </a:defRPr>
      </a:lvl4pPr>
      <a:lvl5pPr algn="l" rtl="0" eaLnBrk="0" fontAlgn="base" hangingPunct="0">
        <a:spcBef>
          <a:spcPct val="0"/>
        </a:spcBef>
        <a:spcAft>
          <a:spcPct val="0"/>
        </a:spcAft>
        <a:defRPr sz="3200" b="1">
          <a:solidFill>
            <a:srgbClr val="595959"/>
          </a:solidFill>
          <a:latin typeface="Calibri" pitchFamily="34" charset="0"/>
        </a:defRPr>
      </a:lvl5pPr>
      <a:lvl6pPr marL="457200" algn="ctr" rtl="0" eaLnBrk="1" fontAlgn="base" hangingPunct="1">
        <a:spcBef>
          <a:spcPct val="0"/>
        </a:spcBef>
        <a:spcAft>
          <a:spcPct val="0"/>
        </a:spcAft>
        <a:defRPr sz="4400" b="1">
          <a:solidFill>
            <a:schemeClr val="tx2"/>
          </a:solidFill>
          <a:latin typeface="Lucida Sans Unicode" pitchFamily="34" charset="0"/>
        </a:defRPr>
      </a:lvl6pPr>
      <a:lvl7pPr marL="914400" algn="ctr" rtl="0" eaLnBrk="1" fontAlgn="base" hangingPunct="1">
        <a:spcBef>
          <a:spcPct val="0"/>
        </a:spcBef>
        <a:spcAft>
          <a:spcPct val="0"/>
        </a:spcAft>
        <a:defRPr sz="4400" b="1">
          <a:solidFill>
            <a:schemeClr val="tx2"/>
          </a:solidFill>
          <a:latin typeface="Lucida Sans Unicode" pitchFamily="34" charset="0"/>
        </a:defRPr>
      </a:lvl7pPr>
      <a:lvl8pPr marL="1371600" algn="ctr" rtl="0" eaLnBrk="1" fontAlgn="base" hangingPunct="1">
        <a:spcBef>
          <a:spcPct val="0"/>
        </a:spcBef>
        <a:spcAft>
          <a:spcPct val="0"/>
        </a:spcAft>
        <a:defRPr sz="4400" b="1">
          <a:solidFill>
            <a:schemeClr val="tx2"/>
          </a:solidFill>
          <a:latin typeface="Lucida Sans Unicode" pitchFamily="34" charset="0"/>
        </a:defRPr>
      </a:lvl8pPr>
      <a:lvl9pPr marL="1828800" algn="ctr" rtl="0" eaLnBrk="1" fontAlgn="base" hangingPunct="1">
        <a:spcBef>
          <a:spcPct val="0"/>
        </a:spcBef>
        <a:spcAft>
          <a:spcPct val="0"/>
        </a:spcAft>
        <a:defRPr sz="4400" b="1">
          <a:solidFill>
            <a:schemeClr val="tx2"/>
          </a:solidFill>
          <a:latin typeface="Lucida Sans Unicode" pitchFamily="34" charset="0"/>
        </a:defRPr>
      </a:lvl9pPr>
    </p:titleStyle>
    <p:bodyStyle>
      <a:lvl1pPr marL="342900" indent="-342900" algn="l" rtl="0" eaLnBrk="0" fontAlgn="base" hangingPunct="0">
        <a:spcBef>
          <a:spcPct val="20000"/>
        </a:spcBef>
        <a:spcAft>
          <a:spcPct val="0"/>
        </a:spcAft>
        <a:buChar char="•"/>
        <a:defRPr sz="2400" b="1">
          <a:solidFill>
            <a:srgbClr val="595959"/>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har char="–"/>
        <a:defRPr sz="2000" b="1">
          <a:solidFill>
            <a:srgbClr val="595959"/>
          </a:solidFill>
          <a:latin typeface="Calibri" panose="020F0502020204030204" pitchFamily="34" charset="0"/>
        </a:defRPr>
      </a:lvl2pPr>
      <a:lvl3pPr marL="1143000" indent="-228600" algn="l" rtl="0" eaLnBrk="0" fontAlgn="base" hangingPunct="0">
        <a:spcBef>
          <a:spcPct val="20000"/>
        </a:spcBef>
        <a:spcAft>
          <a:spcPct val="0"/>
        </a:spcAft>
        <a:buChar char="•"/>
        <a:defRPr b="1">
          <a:solidFill>
            <a:srgbClr val="595959"/>
          </a:solidFill>
          <a:latin typeface="Calibri" panose="020F0502020204030204" pitchFamily="34" charset="0"/>
        </a:defRPr>
      </a:lvl3pPr>
      <a:lvl4pPr marL="1600200" indent="-228600" algn="l" rtl="0" eaLnBrk="0" fontAlgn="base" hangingPunct="0">
        <a:spcBef>
          <a:spcPct val="20000"/>
        </a:spcBef>
        <a:spcAft>
          <a:spcPct val="0"/>
        </a:spcAft>
        <a:buChar char="–"/>
        <a:defRPr sz="1600" b="1">
          <a:solidFill>
            <a:srgbClr val="595959"/>
          </a:solidFill>
          <a:latin typeface="Calibri" panose="020F0502020204030204" pitchFamily="34" charset="0"/>
        </a:defRPr>
      </a:lvl4pPr>
      <a:lvl5pPr marL="2057400" indent="-228600" algn="l" rtl="0" eaLnBrk="0" fontAlgn="base" hangingPunct="0">
        <a:spcBef>
          <a:spcPct val="20000"/>
        </a:spcBef>
        <a:spcAft>
          <a:spcPct val="0"/>
        </a:spcAft>
        <a:buChar char="»"/>
        <a:defRPr sz="1600" b="1">
          <a:solidFill>
            <a:srgbClr val="595959"/>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ideo" Target="https://www.youtube.com/embed/tR2dLWwtSbo" TargetMode="Externa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vimeo.com/92314673"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4"/>
          <p:cNvSpPr>
            <a:spLocks noGrp="1"/>
          </p:cNvSpPr>
          <p:nvPr>
            <p:ph type="subTitle" idx="1"/>
          </p:nvPr>
        </p:nvSpPr>
        <p:spPr>
          <a:xfrm>
            <a:off x="914400" y="1844675"/>
            <a:ext cx="7772400" cy="533400"/>
          </a:xfrm>
        </p:spPr>
        <p:txBody>
          <a:bodyPr/>
          <a:lstStyle/>
          <a:p>
            <a:r>
              <a:rPr lang="nl-NL" altLang="nl-NL" dirty="0" smtClean="0"/>
              <a:t>Studiejaar 2018-2019</a:t>
            </a:r>
          </a:p>
        </p:txBody>
      </p:sp>
      <p:sp>
        <p:nvSpPr>
          <p:cNvPr id="6147" name="Title 3"/>
          <p:cNvSpPr>
            <a:spLocks noGrp="1"/>
          </p:cNvSpPr>
          <p:nvPr>
            <p:ph type="ctrTitle"/>
          </p:nvPr>
        </p:nvSpPr>
        <p:spPr>
          <a:xfrm>
            <a:off x="900113" y="1125538"/>
            <a:ext cx="7772400" cy="838200"/>
          </a:xfrm>
          <a:noFill/>
          <a:extLst>
            <a:ext uri="{909E8E84-426E-40DD-AFC4-6F175D3DCCD1}">
              <a14:hiddenFill xmlns:a14="http://schemas.microsoft.com/office/drawing/2010/main">
                <a:solidFill>
                  <a:schemeClr val="accent1"/>
                </a:solidFill>
              </a14:hiddenFill>
            </a:ext>
          </a:extLst>
        </p:spPr>
        <p:txBody>
          <a:bodyPr/>
          <a:lstStyle/>
          <a:p>
            <a:r>
              <a:rPr lang="en-US" altLang="nl-NL" smtClean="0"/>
              <a:t>Mantelzorg</a:t>
            </a:r>
            <a:endParaRPr lang="nl-NL" altLang="nl-NL" smtClean="0"/>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nl-NL" altLang="nl-NL" sz="3200" b="1" smtClean="0"/>
              <a:t>Goed contact opbouwen met mantelzorgers</a:t>
            </a:r>
            <a:endParaRPr lang="en-US" altLang="nl-NL" sz="3200" b="1" smtClean="0"/>
          </a:p>
        </p:txBody>
      </p:sp>
      <p:sp>
        <p:nvSpPr>
          <p:cNvPr id="3" name="Content Placeholder 2"/>
          <p:cNvSpPr>
            <a:spLocks noGrp="1"/>
          </p:cNvSpPr>
          <p:nvPr>
            <p:ph idx="1"/>
          </p:nvPr>
        </p:nvSpPr>
        <p:spPr>
          <a:xfrm>
            <a:off x="685800" y="2300288"/>
            <a:ext cx="7772400" cy="3505200"/>
          </a:xfrm>
        </p:spPr>
        <p:txBody>
          <a:bodyPr>
            <a:normAutofit fontScale="47500" lnSpcReduction="20000"/>
          </a:bodyPr>
          <a:lstStyle/>
          <a:p>
            <a:pPr marL="0" indent="0">
              <a:buFontTx/>
              <a:buNone/>
              <a:defRPr/>
            </a:pPr>
            <a:r>
              <a:rPr lang="en-US" b="1" dirty="0" err="1" smtClean="0">
                <a:solidFill>
                  <a:schemeClr val="tx1">
                    <a:lumMod val="75000"/>
                    <a:lumOff val="25000"/>
                  </a:schemeClr>
                </a:solidFill>
              </a:rPr>
              <a:t>Vertrouwensrelatie</a:t>
            </a:r>
            <a:r>
              <a:rPr lang="en-US" b="1" dirty="0" smtClean="0">
                <a:solidFill>
                  <a:schemeClr val="tx1">
                    <a:lumMod val="75000"/>
                    <a:lumOff val="25000"/>
                  </a:schemeClr>
                </a:solidFill>
              </a:rPr>
              <a:t> </a:t>
            </a:r>
            <a:endParaRPr lang="en-US" b="1" dirty="0">
              <a:solidFill>
                <a:schemeClr val="tx1">
                  <a:lumMod val="75000"/>
                  <a:lumOff val="25000"/>
                </a:schemeClr>
              </a:solidFill>
            </a:endParaRPr>
          </a:p>
          <a:p>
            <a:pPr marL="0" indent="0">
              <a:buFontTx/>
              <a:buNone/>
              <a:defRPr/>
            </a:pPr>
            <a:r>
              <a:rPr lang="nl-NL" dirty="0" smtClean="0">
                <a:solidFill>
                  <a:schemeClr val="tx1">
                    <a:lumMod val="75000"/>
                    <a:lumOff val="25000"/>
                  </a:schemeClr>
                </a:solidFill>
              </a:rPr>
              <a:t>Je </a:t>
            </a:r>
            <a:r>
              <a:rPr lang="nl-NL" dirty="0">
                <a:solidFill>
                  <a:schemeClr val="tx1">
                    <a:lumMod val="75000"/>
                    <a:lumOff val="25000"/>
                  </a:schemeClr>
                </a:solidFill>
              </a:rPr>
              <a:t>stelt je open op en hebt respect en begrip voor elkaar. </a:t>
            </a:r>
            <a:endParaRPr lang="nl-NL" dirty="0" smtClean="0">
              <a:solidFill>
                <a:schemeClr val="tx1">
                  <a:lumMod val="75000"/>
                  <a:lumOff val="25000"/>
                </a:schemeClr>
              </a:solidFill>
            </a:endParaRPr>
          </a:p>
          <a:p>
            <a:pPr marL="0" indent="0">
              <a:buFontTx/>
              <a:buNone/>
              <a:defRPr/>
            </a:pPr>
            <a:r>
              <a:rPr lang="nl-NL" dirty="0" smtClean="0">
                <a:solidFill>
                  <a:schemeClr val="tx1">
                    <a:lumMod val="75000"/>
                    <a:lumOff val="25000"/>
                  </a:schemeClr>
                </a:solidFill>
              </a:rPr>
              <a:t>Je </a:t>
            </a:r>
            <a:r>
              <a:rPr lang="nl-NL" dirty="0">
                <a:solidFill>
                  <a:schemeClr val="tx1">
                    <a:lumMod val="75000"/>
                    <a:lumOff val="25000"/>
                  </a:schemeClr>
                </a:solidFill>
              </a:rPr>
              <a:t>komt je afspraken na, waarmee je laat zien dat de ander op je kan bouwen. </a:t>
            </a:r>
            <a:endParaRPr lang="nl-NL" dirty="0" smtClean="0">
              <a:solidFill>
                <a:schemeClr val="tx1">
                  <a:lumMod val="75000"/>
                  <a:lumOff val="25000"/>
                </a:schemeClr>
              </a:solidFill>
            </a:endParaRPr>
          </a:p>
          <a:p>
            <a:pPr marL="0" indent="0">
              <a:buFontTx/>
              <a:buNone/>
              <a:defRPr/>
            </a:pPr>
            <a:endParaRPr lang="en-US" dirty="0" smtClean="0">
              <a:solidFill>
                <a:schemeClr val="tx1">
                  <a:lumMod val="75000"/>
                  <a:lumOff val="25000"/>
                </a:schemeClr>
              </a:solidFill>
            </a:endParaRPr>
          </a:p>
          <a:p>
            <a:pPr marL="0" indent="0">
              <a:buFontTx/>
              <a:buNone/>
              <a:defRPr/>
            </a:pPr>
            <a:r>
              <a:rPr lang="en-US" b="1" dirty="0" err="1" smtClean="0">
                <a:solidFill>
                  <a:schemeClr val="tx1">
                    <a:lumMod val="75000"/>
                    <a:lumOff val="25000"/>
                  </a:schemeClr>
                </a:solidFill>
              </a:rPr>
              <a:t>Vanaf</a:t>
            </a:r>
            <a:r>
              <a:rPr lang="en-US" b="1" dirty="0" smtClean="0">
                <a:solidFill>
                  <a:schemeClr val="tx1">
                    <a:lumMod val="75000"/>
                    <a:lumOff val="25000"/>
                  </a:schemeClr>
                </a:solidFill>
              </a:rPr>
              <a:t> het </a:t>
            </a:r>
            <a:r>
              <a:rPr lang="en-US" b="1" dirty="0" err="1">
                <a:solidFill>
                  <a:schemeClr val="tx1">
                    <a:lumMod val="75000"/>
                    <a:lumOff val="25000"/>
                  </a:schemeClr>
                </a:solidFill>
              </a:rPr>
              <a:t>eerste</a:t>
            </a:r>
            <a:r>
              <a:rPr lang="en-US" b="1" dirty="0">
                <a:solidFill>
                  <a:schemeClr val="tx1">
                    <a:lumMod val="75000"/>
                    <a:lumOff val="25000"/>
                  </a:schemeClr>
                </a:solidFill>
              </a:rPr>
              <a:t> </a:t>
            </a:r>
            <a:r>
              <a:rPr lang="en-US" b="1" dirty="0" smtClean="0">
                <a:solidFill>
                  <a:schemeClr val="tx1">
                    <a:lumMod val="75000"/>
                    <a:lumOff val="25000"/>
                  </a:schemeClr>
                </a:solidFill>
              </a:rPr>
              <a:t>moment contact </a:t>
            </a:r>
            <a:endParaRPr lang="en-US" b="1" dirty="0">
              <a:solidFill>
                <a:schemeClr val="tx1">
                  <a:lumMod val="75000"/>
                  <a:lumOff val="25000"/>
                </a:schemeClr>
              </a:solidFill>
            </a:endParaRPr>
          </a:p>
          <a:p>
            <a:pPr marL="0" indent="0">
              <a:buFontTx/>
              <a:buNone/>
              <a:defRPr/>
            </a:pPr>
            <a:r>
              <a:rPr lang="nl-NL" dirty="0" smtClean="0">
                <a:solidFill>
                  <a:schemeClr val="tx1">
                    <a:lumMod val="75000"/>
                    <a:lumOff val="25000"/>
                  </a:schemeClr>
                </a:solidFill>
              </a:rPr>
              <a:t>Hierdoor weet je wie de ander is en wat zij belangrijk vindt. </a:t>
            </a:r>
          </a:p>
          <a:p>
            <a:pPr marL="0" indent="0">
              <a:buFontTx/>
              <a:buNone/>
              <a:defRPr/>
            </a:pPr>
            <a:r>
              <a:rPr lang="nl-NL" dirty="0" smtClean="0">
                <a:solidFill>
                  <a:schemeClr val="tx1">
                    <a:lumMod val="75000"/>
                    <a:lumOff val="25000"/>
                  </a:schemeClr>
                </a:solidFill>
              </a:rPr>
              <a:t>Je laat hiermee zien dat de betrokkenheid van de mantelzorger vanzelfsprekend is en dat je haar serieus neemt. </a:t>
            </a:r>
          </a:p>
          <a:p>
            <a:pPr marL="0" indent="0">
              <a:buFontTx/>
              <a:buNone/>
              <a:defRPr/>
            </a:pPr>
            <a:endParaRPr lang="en-US" dirty="0" smtClean="0">
              <a:solidFill>
                <a:schemeClr val="tx1">
                  <a:lumMod val="75000"/>
                  <a:lumOff val="25000"/>
                </a:schemeClr>
              </a:solidFill>
            </a:endParaRPr>
          </a:p>
          <a:p>
            <a:pPr marL="0" indent="0">
              <a:buFontTx/>
              <a:buNone/>
              <a:defRPr/>
            </a:pPr>
            <a:r>
              <a:rPr lang="en-US" b="1" dirty="0" err="1" smtClean="0">
                <a:solidFill>
                  <a:schemeClr val="tx1">
                    <a:lumMod val="75000"/>
                    <a:lumOff val="25000"/>
                  </a:schemeClr>
                </a:solidFill>
              </a:rPr>
              <a:t>Zaken</a:t>
            </a:r>
            <a:r>
              <a:rPr lang="en-US" b="1" dirty="0" smtClean="0">
                <a:solidFill>
                  <a:schemeClr val="tx1">
                    <a:lumMod val="75000"/>
                    <a:lumOff val="25000"/>
                  </a:schemeClr>
                </a:solidFill>
              </a:rPr>
              <a:t> </a:t>
            </a:r>
            <a:r>
              <a:rPr lang="en-US" b="1" dirty="0" err="1" smtClean="0">
                <a:solidFill>
                  <a:schemeClr val="tx1">
                    <a:lumMod val="75000"/>
                    <a:lumOff val="25000"/>
                  </a:schemeClr>
                </a:solidFill>
              </a:rPr>
              <a:t>bespreekbaar</a:t>
            </a:r>
            <a:r>
              <a:rPr lang="en-US" b="1" dirty="0" smtClean="0">
                <a:solidFill>
                  <a:schemeClr val="tx1">
                    <a:lumMod val="75000"/>
                    <a:lumOff val="25000"/>
                  </a:schemeClr>
                </a:solidFill>
              </a:rPr>
              <a:t> </a:t>
            </a:r>
            <a:r>
              <a:rPr lang="en-US" b="1" dirty="0" err="1" smtClean="0">
                <a:solidFill>
                  <a:schemeClr val="tx1">
                    <a:lumMod val="75000"/>
                    <a:lumOff val="25000"/>
                  </a:schemeClr>
                </a:solidFill>
              </a:rPr>
              <a:t>maken</a:t>
            </a:r>
            <a:r>
              <a:rPr lang="en-US" b="1" dirty="0" smtClean="0">
                <a:solidFill>
                  <a:schemeClr val="tx1">
                    <a:lumMod val="75000"/>
                    <a:lumOff val="25000"/>
                  </a:schemeClr>
                </a:solidFill>
              </a:rPr>
              <a:t> </a:t>
            </a:r>
          </a:p>
          <a:p>
            <a:pPr marL="0" indent="0">
              <a:buFontTx/>
              <a:buNone/>
              <a:defRPr/>
            </a:pPr>
            <a:r>
              <a:rPr lang="nl-NL" dirty="0" smtClean="0">
                <a:solidFill>
                  <a:schemeClr val="tx1">
                    <a:lumMod val="75000"/>
                    <a:lumOff val="25000"/>
                  </a:schemeClr>
                </a:solidFill>
              </a:rPr>
              <a:t>De hulpverlener maakt verwachtingen</a:t>
            </a:r>
            <a:r>
              <a:rPr lang="nl-NL" dirty="0">
                <a:solidFill>
                  <a:schemeClr val="tx1">
                    <a:lumMod val="75000"/>
                    <a:lumOff val="25000"/>
                  </a:schemeClr>
                </a:solidFill>
              </a:rPr>
              <a:t> </a:t>
            </a:r>
            <a:r>
              <a:rPr lang="nl-NL" dirty="0" smtClean="0">
                <a:solidFill>
                  <a:schemeClr val="tx1">
                    <a:lumMod val="75000"/>
                    <a:lumOff val="25000"/>
                  </a:schemeClr>
                </a:solidFill>
              </a:rPr>
              <a:t>en onduidelijkheden bespreekbaar </a:t>
            </a:r>
          </a:p>
          <a:p>
            <a:pPr marL="0" indent="0">
              <a:buFontTx/>
              <a:buNone/>
              <a:defRPr/>
            </a:pPr>
            <a:endParaRPr lang="en-US" dirty="0" smtClean="0">
              <a:solidFill>
                <a:schemeClr val="tx1">
                  <a:lumMod val="75000"/>
                  <a:lumOff val="25000"/>
                </a:schemeClr>
              </a:solidFill>
            </a:endParaRPr>
          </a:p>
          <a:p>
            <a:pPr marL="0" indent="0">
              <a:buFontTx/>
              <a:buNone/>
              <a:defRPr/>
            </a:pPr>
            <a:r>
              <a:rPr lang="en-US" b="1" dirty="0" smtClean="0">
                <a:solidFill>
                  <a:schemeClr val="tx1">
                    <a:lumMod val="75000"/>
                    <a:lumOff val="25000"/>
                  </a:schemeClr>
                </a:solidFill>
              </a:rPr>
              <a:t>Contact </a:t>
            </a:r>
            <a:r>
              <a:rPr lang="en-US" b="1" dirty="0" err="1">
                <a:solidFill>
                  <a:schemeClr val="tx1">
                    <a:lumMod val="75000"/>
                    <a:lumOff val="25000"/>
                  </a:schemeClr>
                </a:solidFill>
              </a:rPr>
              <a:t>onderhouden</a:t>
            </a:r>
            <a:r>
              <a:rPr lang="en-US" b="1" dirty="0">
                <a:solidFill>
                  <a:schemeClr val="tx1">
                    <a:lumMod val="75000"/>
                    <a:lumOff val="25000"/>
                  </a:schemeClr>
                </a:solidFill>
              </a:rPr>
              <a:t> </a:t>
            </a:r>
            <a:r>
              <a:rPr lang="en-US" b="1" dirty="0" err="1" smtClean="0">
                <a:solidFill>
                  <a:schemeClr val="tx1">
                    <a:lumMod val="75000"/>
                    <a:lumOff val="25000"/>
                  </a:schemeClr>
                </a:solidFill>
              </a:rPr>
              <a:t>en</a:t>
            </a:r>
            <a:r>
              <a:rPr lang="en-US" b="1" dirty="0" smtClean="0">
                <a:solidFill>
                  <a:schemeClr val="tx1">
                    <a:lumMod val="75000"/>
                    <a:lumOff val="25000"/>
                  </a:schemeClr>
                </a:solidFill>
              </a:rPr>
              <a:t> </a:t>
            </a:r>
            <a:r>
              <a:rPr lang="en-US" b="1" dirty="0" err="1" smtClean="0">
                <a:solidFill>
                  <a:schemeClr val="tx1">
                    <a:lumMod val="75000"/>
                    <a:lumOff val="25000"/>
                  </a:schemeClr>
                </a:solidFill>
              </a:rPr>
              <a:t>waardering</a:t>
            </a:r>
            <a:r>
              <a:rPr lang="en-US" b="1" dirty="0" smtClean="0">
                <a:solidFill>
                  <a:schemeClr val="tx1">
                    <a:lumMod val="75000"/>
                    <a:lumOff val="25000"/>
                  </a:schemeClr>
                </a:solidFill>
              </a:rPr>
              <a:t> </a:t>
            </a:r>
            <a:r>
              <a:rPr lang="en-US" b="1" dirty="0" err="1" smtClean="0">
                <a:solidFill>
                  <a:schemeClr val="tx1">
                    <a:lumMod val="75000"/>
                    <a:lumOff val="25000"/>
                  </a:schemeClr>
                </a:solidFill>
              </a:rPr>
              <a:t>uitspreken</a:t>
            </a:r>
            <a:endParaRPr lang="en-US" b="1" dirty="0" smtClean="0">
              <a:solidFill>
                <a:schemeClr val="tx1">
                  <a:lumMod val="75000"/>
                  <a:lumOff val="25000"/>
                </a:schemeClr>
              </a:solidFill>
            </a:endParaRPr>
          </a:p>
          <a:p>
            <a:pPr marL="0" indent="0">
              <a:buFontTx/>
              <a:buNone/>
              <a:defRPr/>
            </a:pPr>
            <a:endParaRPr lang="en-US" b="1" dirty="0">
              <a:solidFill>
                <a:schemeClr val="tx1">
                  <a:lumMod val="75000"/>
                  <a:lumOff val="25000"/>
                </a:schemeClr>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nl-NL" altLang="nl-NL" sz="3200" b="1" smtClean="0"/>
              <a:t>Tips samenwerking met de mantelzorger </a:t>
            </a:r>
            <a:endParaRPr lang="en-US" altLang="nl-NL" sz="3200" b="1" smtClean="0"/>
          </a:p>
        </p:txBody>
      </p:sp>
      <p:sp>
        <p:nvSpPr>
          <p:cNvPr id="3" name="Content Placeholder 2"/>
          <p:cNvSpPr>
            <a:spLocks noGrp="1"/>
          </p:cNvSpPr>
          <p:nvPr>
            <p:ph idx="1"/>
          </p:nvPr>
        </p:nvSpPr>
        <p:spPr>
          <a:xfrm>
            <a:off x="685800" y="2227263"/>
            <a:ext cx="7772400" cy="3505200"/>
          </a:xfrm>
        </p:spPr>
        <p:txBody>
          <a:bodyPr>
            <a:normAutofit fontScale="70000" lnSpcReduction="20000"/>
          </a:bodyPr>
          <a:lstStyle/>
          <a:p>
            <a:pPr>
              <a:defRPr/>
            </a:pPr>
            <a:r>
              <a:rPr lang="nl-NL" dirty="0">
                <a:solidFill>
                  <a:schemeClr val="tx1">
                    <a:lumMod val="75000"/>
                    <a:lumOff val="25000"/>
                  </a:schemeClr>
                </a:solidFill>
              </a:rPr>
              <a:t>Betrek </a:t>
            </a:r>
            <a:r>
              <a:rPr lang="nl-NL" dirty="0" smtClean="0">
                <a:solidFill>
                  <a:schemeClr val="tx1">
                    <a:lumMod val="75000"/>
                    <a:lumOff val="25000"/>
                  </a:schemeClr>
                </a:solidFill>
              </a:rPr>
              <a:t>de mantelzorger bij </a:t>
            </a:r>
            <a:r>
              <a:rPr lang="nl-NL" dirty="0">
                <a:solidFill>
                  <a:schemeClr val="tx1">
                    <a:lumMod val="75000"/>
                    <a:lumOff val="25000"/>
                  </a:schemeClr>
                </a:solidFill>
              </a:rPr>
              <a:t>het opstellen van het </a:t>
            </a:r>
            <a:r>
              <a:rPr lang="nl-NL" dirty="0" err="1">
                <a:solidFill>
                  <a:schemeClr val="tx1">
                    <a:lumMod val="75000"/>
                    <a:lumOff val="25000"/>
                  </a:schemeClr>
                </a:solidFill>
              </a:rPr>
              <a:t>zorgleefplan</a:t>
            </a:r>
            <a:r>
              <a:rPr lang="nl-NL" dirty="0">
                <a:solidFill>
                  <a:schemeClr val="tx1">
                    <a:lumMod val="75000"/>
                    <a:lumOff val="25000"/>
                  </a:schemeClr>
                </a:solidFill>
              </a:rPr>
              <a:t>. </a:t>
            </a:r>
            <a:endParaRPr lang="nl-NL" dirty="0" smtClean="0">
              <a:solidFill>
                <a:schemeClr val="tx1">
                  <a:lumMod val="75000"/>
                  <a:lumOff val="25000"/>
                </a:schemeClr>
              </a:solidFill>
            </a:endParaRPr>
          </a:p>
          <a:p>
            <a:pPr>
              <a:defRPr/>
            </a:pPr>
            <a:r>
              <a:rPr lang="nl-NL" dirty="0" smtClean="0">
                <a:solidFill>
                  <a:schemeClr val="tx1">
                    <a:lumMod val="75000"/>
                    <a:lumOff val="25000"/>
                  </a:schemeClr>
                </a:solidFill>
              </a:rPr>
              <a:t>Bespreek/bedenk/beslis/verander samen met </a:t>
            </a:r>
            <a:r>
              <a:rPr lang="nl-NL" dirty="0">
                <a:solidFill>
                  <a:schemeClr val="tx1">
                    <a:lumMod val="75000"/>
                    <a:lumOff val="25000"/>
                  </a:schemeClr>
                </a:solidFill>
              </a:rPr>
              <a:t>de </a:t>
            </a:r>
            <a:r>
              <a:rPr lang="nl-NL" dirty="0" smtClean="0">
                <a:solidFill>
                  <a:schemeClr val="tx1">
                    <a:lumMod val="75000"/>
                    <a:lumOff val="25000"/>
                  </a:schemeClr>
                </a:solidFill>
              </a:rPr>
              <a:t>mantelzorgers. </a:t>
            </a:r>
          </a:p>
          <a:p>
            <a:pPr>
              <a:defRPr/>
            </a:pPr>
            <a:r>
              <a:rPr lang="nl-NL" dirty="0">
                <a:solidFill>
                  <a:schemeClr val="tx1">
                    <a:lumMod val="75000"/>
                    <a:lumOff val="25000"/>
                  </a:schemeClr>
                </a:solidFill>
              </a:rPr>
              <a:t>Maak gebruik van de kennis van de mantelzorger. </a:t>
            </a:r>
            <a:endParaRPr lang="nl-NL" b="1" dirty="0">
              <a:solidFill>
                <a:schemeClr val="tx1">
                  <a:lumMod val="75000"/>
                  <a:lumOff val="25000"/>
                </a:schemeClr>
              </a:solidFill>
            </a:endParaRPr>
          </a:p>
          <a:p>
            <a:pPr>
              <a:defRPr/>
            </a:pPr>
            <a:r>
              <a:rPr lang="nl-NL" dirty="0">
                <a:solidFill>
                  <a:schemeClr val="tx1">
                    <a:lumMod val="75000"/>
                    <a:lumOff val="25000"/>
                  </a:schemeClr>
                </a:solidFill>
              </a:rPr>
              <a:t>Zorg dat je elkaars verwachtingen </a:t>
            </a:r>
            <a:r>
              <a:rPr lang="nl-NL" dirty="0" smtClean="0">
                <a:solidFill>
                  <a:schemeClr val="tx1">
                    <a:lumMod val="75000"/>
                    <a:lumOff val="25000"/>
                  </a:schemeClr>
                </a:solidFill>
              </a:rPr>
              <a:t>kent.</a:t>
            </a:r>
          </a:p>
          <a:p>
            <a:pPr>
              <a:defRPr/>
            </a:pPr>
            <a:r>
              <a:rPr lang="nl-NL" dirty="0" smtClean="0">
                <a:solidFill>
                  <a:schemeClr val="tx1">
                    <a:lumMod val="75000"/>
                    <a:lumOff val="25000"/>
                  </a:schemeClr>
                </a:solidFill>
              </a:rPr>
              <a:t>Stem </a:t>
            </a:r>
            <a:r>
              <a:rPr lang="nl-NL" dirty="0">
                <a:solidFill>
                  <a:schemeClr val="tx1">
                    <a:lumMod val="75000"/>
                    <a:lumOff val="25000"/>
                  </a:schemeClr>
                </a:solidFill>
              </a:rPr>
              <a:t>met elkaar af wie waarover de regie voert en evalueer dit regelmatig. </a:t>
            </a:r>
            <a:endParaRPr lang="en-US" dirty="0">
              <a:solidFill>
                <a:schemeClr val="tx1">
                  <a:lumMod val="75000"/>
                  <a:lumOff val="25000"/>
                </a:schemeClr>
              </a:solidFill>
            </a:endParaRPr>
          </a:p>
          <a:p>
            <a:pPr>
              <a:defRPr/>
            </a:pPr>
            <a:r>
              <a:rPr lang="nl-NL" dirty="0" smtClean="0">
                <a:solidFill>
                  <a:schemeClr val="tx1">
                    <a:lumMod val="75000"/>
                    <a:lumOff val="25000"/>
                  </a:schemeClr>
                </a:solidFill>
              </a:rPr>
              <a:t>Besteed </a:t>
            </a:r>
            <a:r>
              <a:rPr lang="nl-NL" dirty="0">
                <a:solidFill>
                  <a:schemeClr val="tx1">
                    <a:lumMod val="75000"/>
                    <a:lumOff val="25000"/>
                  </a:schemeClr>
                </a:solidFill>
              </a:rPr>
              <a:t>in de samenwerking aandacht aan alle rollen van de mantelzorger. </a:t>
            </a:r>
            <a:endParaRPr lang="en-US" dirty="0">
              <a:solidFill>
                <a:schemeClr val="tx1">
                  <a:lumMod val="75000"/>
                  <a:lumOff val="25000"/>
                </a:schemeClr>
              </a:solidFill>
            </a:endParaRPr>
          </a:p>
          <a:p>
            <a:pPr>
              <a:defRPr/>
            </a:pPr>
            <a:endParaRPr lang="en-US" dirty="0">
              <a:solidFill>
                <a:schemeClr val="tx1">
                  <a:lumMod val="75000"/>
                  <a:lumOff val="25000"/>
                </a:schemeClr>
              </a:solidFill>
            </a:endParaRPr>
          </a:p>
          <a:p>
            <a:pPr>
              <a:defRPr/>
            </a:pPr>
            <a:endParaRPr lang="en-US" dirty="0">
              <a:solidFill>
                <a:schemeClr val="tx1">
                  <a:lumMod val="75000"/>
                  <a:lumOff val="25000"/>
                </a:schemeClr>
              </a:solidFill>
            </a:endParaRPr>
          </a:p>
        </p:txBody>
      </p:sp>
    </p:spTree>
    <p:extLst>
      <p:ext uri="{BB962C8B-B14F-4D97-AF65-F5344CB8AC3E}">
        <p14:creationId xmlns:p14="http://schemas.microsoft.com/office/powerpoint/2010/main" val="3580445317"/>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nl-NL" altLang="nl-NL" sz="3200" b="1" smtClean="0"/>
              <a:t>Oefening Vraagverlegenheid </a:t>
            </a:r>
            <a:endParaRPr lang="en-US" altLang="nl-NL" sz="3200" b="1" smtClean="0"/>
          </a:p>
        </p:txBody>
      </p:sp>
      <p:sp>
        <p:nvSpPr>
          <p:cNvPr id="3" name="Content Placeholder 2"/>
          <p:cNvSpPr>
            <a:spLocks noGrp="1"/>
          </p:cNvSpPr>
          <p:nvPr>
            <p:ph idx="1"/>
          </p:nvPr>
        </p:nvSpPr>
        <p:spPr/>
        <p:txBody>
          <a:bodyPr>
            <a:normAutofit fontScale="77500" lnSpcReduction="20000"/>
          </a:bodyPr>
          <a:lstStyle/>
          <a:p>
            <a:pPr marL="0" indent="0">
              <a:buFontTx/>
              <a:buNone/>
              <a:defRPr/>
            </a:pPr>
            <a:r>
              <a:rPr lang="nl-NL" dirty="0" smtClean="0">
                <a:solidFill>
                  <a:schemeClr val="tx1">
                    <a:lumMod val="75000"/>
                    <a:lumOff val="25000"/>
                  </a:schemeClr>
                </a:solidFill>
              </a:rPr>
              <a:t>Vragen</a:t>
            </a:r>
          </a:p>
          <a:p>
            <a:pPr marL="514350" indent="-514350">
              <a:buFont typeface="+mj-lt"/>
              <a:buAutoNum type="arabicPeriod"/>
              <a:defRPr/>
            </a:pPr>
            <a:r>
              <a:rPr lang="nl-NL" sz="2600" dirty="0" smtClean="0">
                <a:solidFill>
                  <a:schemeClr val="tx1">
                    <a:lumMod val="75000"/>
                    <a:lumOff val="25000"/>
                  </a:schemeClr>
                </a:solidFill>
              </a:rPr>
              <a:t>Vraag </a:t>
            </a:r>
            <a:r>
              <a:rPr lang="nl-NL" sz="2600" dirty="0">
                <a:solidFill>
                  <a:schemeClr val="tx1">
                    <a:lumMod val="75000"/>
                    <a:lumOff val="25000"/>
                  </a:schemeClr>
                </a:solidFill>
              </a:rPr>
              <a:t>jij een ander makkelijk om hulp? </a:t>
            </a:r>
            <a:endParaRPr lang="nl-NL" sz="2600" dirty="0" smtClean="0">
              <a:solidFill>
                <a:schemeClr val="tx1">
                  <a:lumMod val="75000"/>
                  <a:lumOff val="25000"/>
                </a:schemeClr>
              </a:solidFill>
            </a:endParaRPr>
          </a:p>
          <a:p>
            <a:pPr marL="514350" indent="-514350">
              <a:buFont typeface="+mj-lt"/>
              <a:buAutoNum type="arabicPeriod"/>
              <a:defRPr/>
            </a:pPr>
            <a:r>
              <a:rPr lang="nl-NL" sz="2600" dirty="0" smtClean="0">
                <a:solidFill>
                  <a:schemeClr val="tx1">
                    <a:lumMod val="75000"/>
                    <a:lumOff val="25000"/>
                  </a:schemeClr>
                </a:solidFill>
              </a:rPr>
              <a:t>Hoe </a:t>
            </a:r>
            <a:r>
              <a:rPr lang="nl-NL" sz="2600" dirty="0">
                <a:solidFill>
                  <a:schemeClr val="tx1">
                    <a:lumMod val="75000"/>
                    <a:lumOff val="25000"/>
                  </a:schemeClr>
                </a:solidFill>
              </a:rPr>
              <a:t>vind je het dat anderen </a:t>
            </a:r>
            <a:r>
              <a:rPr lang="nl-NL" sz="2600" dirty="0" smtClean="0">
                <a:solidFill>
                  <a:schemeClr val="tx1">
                    <a:lumMod val="75000"/>
                    <a:lumOff val="25000"/>
                  </a:schemeClr>
                </a:solidFill>
              </a:rPr>
              <a:t>inkijk </a:t>
            </a:r>
            <a:r>
              <a:rPr lang="nl-NL" sz="2600" dirty="0">
                <a:solidFill>
                  <a:schemeClr val="tx1">
                    <a:lumMod val="75000"/>
                    <a:lumOff val="25000"/>
                  </a:schemeClr>
                </a:solidFill>
              </a:rPr>
              <a:t>in </a:t>
            </a:r>
            <a:r>
              <a:rPr lang="nl-NL" sz="2600" dirty="0" smtClean="0">
                <a:solidFill>
                  <a:schemeClr val="tx1">
                    <a:lumMod val="75000"/>
                    <a:lumOff val="25000"/>
                  </a:schemeClr>
                </a:solidFill>
              </a:rPr>
              <a:t>jouw huis en </a:t>
            </a:r>
            <a:r>
              <a:rPr lang="nl-NL" sz="2600" dirty="0">
                <a:solidFill>
                  <a:schemeClr val="tx1">
                    <a:lumMod val="75000"/>
                    <a:lumOff val="25000"/>
                  </a:schemeClr>
                </a:solidFill>
              </a:rPr>
              <a:t>leven krijgen? </a:t>
            </a:r>
          </a:p>
          <a:p>
            <a:pPr marL="514350" indent="-514350">
              <a:buFont typeface="+mj-lt"/>
              <a:buAutoNum type="arabicPeriod"/>
              <a:defRPr/>
            </a:pPr>
            <a:r>
              <a:rPr lang="nl-NL" sz="2600" dirty="0" smtClean="0">
                <a:solidFill>
                  <a:schemeClr val="tx1">
                    <a:lumMod val="75000"/>
                    <a:lumOff val="25000"/>
                  </a:schemeClr>
                </a:solidFill>
              </a:rPr>
              <a:t>Wat </a:t>
            </a:r>
            <a:r>
              <a:rPr lang="nl-NL" sz="2600" dirty="0">
                <a:solidFill>
                  <a:schemeClr val="tx1">
                    <a:lumMod val="75000"/>
                    <a:lumOff val="25000"/>
                  </a:schemeClr>
                </a:solidFill>
              </a:rPr>
              <a:t>helpt jou over de drempel om hulp te </a:t>
            </a:r>
            <a:r>
              <a:rPr lang="nl-NL" sz="2600" dirty="0" smtClean="0">
                <a:solidFill>
                  <a:schemeClr val="tx1">
                    <a:lumMod val="75000"/>
                    <a:lumOff val="25000"/>
                  </a:schemeClr>
                </a:solidFill>
              </a:rPr>
              <a:t>vragen? </a:t>
            </a:r>
          </a:p>
          <a:p>
            <a:pPr>
              <a:defRPr/>
            </a:pPr>
            <a:endParaRPr lang="nl-NL" sz="2600" dirty="0">
              <a:solidFill>
                <a:schemeClr val="tx1">
                  <a:lumMod val="75000"/>
                  <a:lumOff val="25000"/>
                </a:schemeClr>
              </a:solidFill>
            </a:endParaRPr>
          </a:p>
          <a:p>
            <a:pPr>
              <a:defRPr/>
            </a:pPr>
            <a:endParaRPr lang="nl-NL" sz="2600" dirty="0">
              <a:solidFill>
                <a:schemeClr val="tx1">
                  <a:lumMod val="75000"/>
                  <a:lumOff val="25000"/>
                </a:schemeClr>
              </a:solidFill>
            </a:endParaRPr>
          </a:p>
          <a:p>
            <a:pPr marL="514350" indent="-514350">
              <a:buFont typeface="+mj-lt"/>
              <a:buAutoNum type="arabicPeriod"/>
              <a:defRPr/>
            </a:pPr>
            <a:r>
              <a:rPr lang="nl-NL" sz="2600" dirty="0" smtClean="0">
                <a:solidFill>
                  <a:schemeClr val="tx1">
                    <a:lumMod val="75000"/>
                    <a:lumOff val="25000"/>
                  </a:schemeClr>
                </a:solidFill>
              </a:rPr>
              <a:t>Bedenk </a:t>
            </a:r>
            <a:r>
              <a:rPr lang="nl-NL" sz="2600" dirty="0">
                <a:solidFill>
                  <a:schemeClr val="tx1">
                    <a:lumMod val="75000"/>
                    <a:lumOff val="25000"/>
                  </a:schemeClr>
                </a:solidFill>
              </a:rPr>
              <a:t>een paar redenen waarom </a:t>
            </a:r>
            <a:r>
              <a:rPr lang="nl-NL" sz="2600" dirty="0" smtClean="0">
                <a:solidFill>
                  <a:schemeClr val="tx1">
                    <a:lumMod val="75000"/>
                    <a:lumOff val="25000"/>
                  </a:schemeClr>
                </a:solidFill>
              </a:rPr>
              <a:t>mensen </a:t>
            </a:r>
            <a:r>
              <a:rPr lang="nl-NL" sz="2600" dirty="0">
                <a:solidFill>
                  <a:schemeClr val="tx1">
                    <a:lumMod val="75000"/>
                    <a:lumOff val="25000"/>
                  </a:schemeClr>
                </a:solidFill>
              </a:rPr>
              <a:t>geen hulp </a:t>
            </a:r>
            <a:r>
              <a:rPr lang="nl-NL" sz="2600" dirty="0" smtClean="0">
                <a:solidFill>
                  <a:schemeClr val="tx1">
                    <a:lumMod val="75000"/>
                    <a:lumOff val="25000"/>
                  </a:schemeClr>
                </a:solidFill>
              </a:rPr>
              <a:t>vragen </a:t>
            </a:r>
            <a:r>
              <a:rPr lang="nl-NL" sz="2600" dirty="0">
                <a:solidFill>
                  <a:schemeClr val="tx1">
                    <a:lumMod val="75000"/>
                    <a:lumOff val="25000"/>
                  </a:schemeClr>
                </a:solidFill>
              </a:rPr>
              <a:t>aan </a:t>
            </a:r>
            <a:r>
              <a:rPr lang="nl-NL" sz="2600" dirty="0" smtClean="0">
                <a:solidFill>
                  <a:schemeClr val="tx1">
                    <a:lumMod val="75000"/>
                    <a:lumOff val="25000"/>
                  </a:schemeClr>
                </a:solidFill>
              </a:rPr>
              <a:t>anderen</a:t>
            </a:r>
            <a:r>
              <a:rPr lang="nl-NL" sz="2600" dirty="0">
                <a:solidFill>
                  <a:schemeClr val="tx1">
                    <a:lumMod val="75000"/>
                    <a:lumOff val="25000"/>
                  </a:schemeClr>
                </a:solidFill>
              </a:rPr>
              <a:t>?</a:t>
            </a:r>
          </a:p>
          <a:p>
            <a:pPr marL="514350" indent="-514350">
              <a:buFont typeface="+mj-lt"/>
              <a:buAutoNum type="arabicPeriod"/>
              <a:defRPr/>
            </a:pPr>
            <a:r>
              <a:rPr lang="nl-NL" sz="2600" dirty="0">
                <a:solidFill>
                  <a:schemeClr val="tx1">
                    <a:lumMod val="75000"/>
                    <a:lumOff val="25000"/>
                  </a:schemeClr>
                </a:solidFill>
              </a:rPr>
              <a:t>Wat kun je </a:t>
            </a:r>
            <a:r>
              <a:rPr lang="nl-NL" sz="2600" dirty="0" smtClean="0">
                <a:solidFill>
                  <a:schemeClr val="tx1">
                    <a:lumMod val="75000"/>
                    <a:lumOff val="25000"/>
                  </a:schemeClr>
                </a:solidFill>
              </a:rPr>
              <a:t>als verpleegkundige doen om de mantelzorger te </a:t>
            </a:r>
            <a:r>
              <a:rPr lang="nl-NL" sz="2600" dirty="0">
                <a:solidFill>
                  <a:schemeClr val="tx1">
                    <a:lumMod val="75000"/>
                    <a:lumOff val="25000"/>
                  </a:schemeClr>
                </a:solidFill>
              </a:rPr>
              <a:t>stimuleren wel hulp te vragen? </a:t>
            </a:r>
          </a:p>
          <a:p>
            <a:pPr marL="514350" indent="-514350">
              <a:buFont typeface="+mj-lt"/>
              <a:buAutoNum type="arabicPeriod"/>
              <a:defRPr/>
            </a:pPr>
            <a:r>
              <a:rPr lang="nl-NL" sz="2600" dirty="0">
                <a:solidFill>
                  <a:schemeClr val="tx1">
                    <a:lumMod val="75000"/>
                    <a:lumOff val="25000"/>
                  </a:schemeClr>
                </a:solidFill>
              </a:rPr>
              <a:t>Wat doe je als ze ondanks jouw pogingen geen hulp durft te vragen</a:t>
            </a:r>
            <a:r>
              <a:rPr lang="nl-NL" sz="2600" dirty="0" smtClean="0">
                <a:solidFill>
                  <a:schemeClr val="tx1">
                    <a:lumMod val="75000"/>
                    <a:lumOff val="25000"/>
                  </a:schemeClr>
                </a:solidFill>
              </a:rPr>
              <a:t>?</a:t>
            </a:r>
            <a:endParaRPr lang="nl-NL" sz="2600" dirty="0">
              <a:solidFill>
                <a:schemeClr val="tx1">
                  <a:lumMod val="75000"/>
                  <a:lumOff val="25000"/>
                </a:schemeClr>
              </a:solidFill>
            </a:endParaRPr>
          </a:p>
          <a:p>
            <a:pPr marL="0" indent="0">
              <a:buFontTx/>
              <a:buNone/>
              <a:defRPr/>
            </a:pPr>
            <a:endParaRPr lang="en-US" dirty="0">
              <a:solidFill>
                <a:schemeClr val="tx1">
                  <a:lumMod val="75000"/>
                  <a:lumOff val="25000"/>
                </a:schemeClr>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additive="base">
                                        <p:cTn id="2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nl-NL" altLang="nl-NL" sz="3200" b="1" dirty="0" smtClean="0"/>
              <a:t>Opdracht</a:t>
            </a:r>
            <a:endParaRPr lang="en-US" altLang="nl-NL" sz="3200" b="1" dirty="0" smtClean="0"/>
          </a:p>
        </p:txBody>
      </p:sp>
      <p:sp>
        <p:nvSpPr>
          <p:cNvPr id="3" name="Content Placeholder 2"/>
          <p:cNvSpPr>
            <a:spLocks noGrp="1"/>
          </p:cNvSpPr>
          <p:nvPr>
            <p:ph idx="1"/>
          </p:nvPr>
        </p:nvSpPr>
        <p:spPr>
          <a:xfrm>
            <a:off x="663575" y="1773238"/>
            <a:ext cx="8229600" cy="5327650"/>
          </a:xfrm>
        </p:spPr>
        <p:txBody>
          <a:bodyPr>
            <a:normAutofit/>
          </a:bodyPr>
          <a:lstStyle/>
          <a:p>
            <a:pPr marL="0" indent="0" algn="ctr">
              <a:buFontTx/>
              <a:buNone/>
              <a:defRPr/>
            </a:pPr>
            <a:endParaRPr lang="en-US" sz="2400" dirty="0">
              <a:solidFill>
                <a:schemeClr val="tx1">
                  <a:lumMod val="75000"/>
                  <a:lumOff val="25000"/>
                </a:schemeClr>
              </a:solidFill>
            </a:endParaRPr>
          </a:p>
          <a:p>
            <a:pPr marL="514350" indent="-514350">
              <a:buFont typeface="+mj-lt"/>
              <a:buAutoNum type="arabicPeriod"/>
              <a:defRPr/>
            </a:pPr>
            <a:r>
              <a:rPr lang="nl-NL" sz="2400" dirty="0" smtClean="0">
                <a:solidFill>
                  <a:schemeClr val="tx1">
                    <a:lumMod val="75000"/>
                    <a:lumOff val="25000"/>
                  </a:schemeClr>
                </a:solidFill>
              </a:rPr>
              <a:t>Wat</a:t>
            </a:r>
            <a:r>
              <a:rPr lang="nl-NL" sz="2400" dirty="0">
                <a:solidFill>
                  <a:schemeClr val="tx1">
                    <a:lumMod val="75000"/>
                    <a:lumOff val="25000"/>
                  </a:schemeClr>
                </a:solidFill>
              </a:rPr>
              <a:t> </a:t>
            </a:r>
            <a:r>
              <a:rPr lang="nl-NL" sz="2400" dirty="0" smtClean="0">
                <a:solidFill>
                  <a:schemeClr val="tx1">
                    <a:lumMod val="75000"/>
                    <a:lumOff val="25000"/>
                  </a:schemeClr>
                </a:solidFill>
              </a:rPr>
              <a:t>doe jij als jij als je mantelzorg overbelasting</a:t>
            </a:r>
            <a:r>
              <a:rPr lang="nl-NL" sz="2400" dirty="0">
                <a:solidFill>
                  <a:schemeClr val="tx1">
                    <a:lumMod val="75000"/>
                    <a:lumOff val="25000"/>
                  </a:schemeClr>
                </a:solidFill>
              </a:rPr>
              <a:t> </a:t>
            </a:r>
            <a:r>
              <a:rPr lang="nl-NL" sz="2400" dirty="0" smtClean="0">
                <a:solidFill>
                  <a:schemeClr val="tx1">
                    <a:lumMod val="75000"/>
                    <a:lumOff val="25000"/>
                  </a:schemeClr>
                </a:solidFill>
              </a:rPr>
              <a:t>signaleert? </a:t>
            </a:r>
          </a:p>
          <a:p>
            <a:pPr marL="514350" indent="-514350">
              <a:buFont typeface="+mj-lt"/>
              <a:buAutoNum type="arabicPeriod"/>
              <a:defRPr/>
            </a:pPr>
            <a:r>
              <a:rPr lang="nl-NL" sz="2400" dirty="0" smtClean="0">
                <a:solidFill>
                  <a:schemeClr val="tx1">
                    <a:lumMod val="75000"/>
                    <a:lumOff val="25000"/>
                  </a:schemeClr>
                </a:solidFill>
              </a:rPr>
              <a:t>Hoe ga jij</a:t>
            </a:r>
            <a:r>
              <a:rPr lang="nl-NL" sz="2400" dirty="0">
                <a:solidFill>
                  <a:schemeClr val="tx1">
                    <a:lumMod val="75000"/>
                    <a:lumOff val="25000"/>
                  </a:schemeClr>
                </a:solidFill>
              </a:rPr>
              <a:t> met deze mantelzorgers in gesprek gaan? </a:t>
            </a:r>
            <a:endParaRPr lang="nl-NL" sz="2400" b="1" dirty="0" smtClean="0">
              <a:solidFill>
                <a:schemeClr val="tx1">
                  <a:lumMod val="75000"/>
                  <a:lumOff val="25000"/>
                </a:schemeClr>
              </a:solidFill>
            </a:endParaRPr>
          </a:p>
          <a:p>
            <a:pPr marL="514350" indent="-514350" algn="ctr">
              <a:buFontTx/>
              <a:buAutoNum type="arabicPeriod"/>
              <a:defRPr/>
            </a:pPr>
            <a:endParaRPr lang="nl-NL" sz="2400" dirty="0" smtClean="0">
              <a:solidFill>
                <a:schemeClr val="tx1">
                  <a:lumMod val="75000"/>
                  <a:lumOff val="25000"/>
                </a:schemeClr>
              </a:solidFill>
            </a:endParaRPr>
          </a:p>
          <a:p>
            <a:pPr marL="514350" indent="-514350" algn="ctr">
              <a:buFontTx/>
              <a:buAutoNum type="arabicPeriod"/>
              <a:defRPr/>
            </a:pPr>
            <a:endParaRPr lang="nl-NL" sz="2400" dirty="0" smtClean="0">
              <a:solidFill>
                <a:schemeClr val="tx1">
                  <a:lumMod val="75000"/>
                  <a:lumOff val="25000"/>
                </a:schemeClr>
              </a:solidFill>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nl-NL" altLang="nl-NL" sz="3200" b="1" smtClean="0"/>
              <a:t>Oefenen in groepjes met de casustieken  </a:t>
            </a:r>
            <a:endParaRPr lang="en-US" altLang="nl-NL" sz="3200" b="1" smtClean="0"/>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a:spLocks noChangeArrowheads="1"/>
          </p:cNvSpPr>
          <p:nvPr/>
        </p:nvSpPr>
        <p:spPr bwMode="auto">
          <a:xfrm>
            <a:off x="520700" y="1484313"/>
            <a:ext cx="8102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algn="ctr"/>
            <a:r>
              <a:rPr lang="nl-NL" altLang="nl-NL" sz="3600" b="0" dirty="0">
                <a:solidFill>
                  <a:srgbClr val="FFFFFF"/>
                </a:solidFill>
                <a:latin typeface="Calibri" pitchFamily="34" charset="0"/>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2"/>
          <p:cNvSpPr>
            <a:spLocks noGrp="1"/>
          </p:cNvSpPr>
          <p:nvPr>
            <p:ph type="title"/>
          </p:nvPr>
        </p:nvSpPr>
        <p:spPr/>
        <p:txBody>
          <a:bodyPr/>
          <a:lstStyle/>
          <a:p>
            <a:r>
              <a:rPr lang="en-US" altLang="nl-NL" dirty="0" err="1" smtClean="0"/>
              <a:t>Overzicht</a:t>
            </a:r>
            <a:r>
              <a:rPr lang="en-US" altLang="nl-NL" dirty="0" smtClean="0"/>
              <a:t> </a:t>
            </a:r>
            <a:r>
              <a:rPr lang="en-US" altLang="nl-NL" dirty="0" err="1" smtClean="0"/>
              <a:t>kwartiel</a:t>
            </a:r>
            <a:r>
              <a:rPr lang="en-US" altLang="nl-NL" dirty="0" smtClean="0"/>
              <a:t> 4</a:t>
            </a:r>
            <a:endParaRPr lang="nl-NL" altLang="nl-NL" dirty="0" smtClean="0"/>
          </a:p>
        </p:txBody>
      </p:sp>
      <p:sp>
        <p:nvSpPr>
          <p:cNvPr id="10243" name="Rectangle 3"/>
          <p:cNvSpPr txBox="1">
            <a:spLocks/>
          </p:cNvSpPr>
          <p:nvPr/>
        </p:nvSpPr>
        <p:spPr bwMode="auto">
          <a:xfrm>
            <a:off x="683568" y="1837903"/>
            <a:ext cx="8278812" cy="454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2400" b="1">
                <a:solidFill>
                  <a:srgbClr val="595959"/>
                </a:solidFill>
                <a:latin typeface="Calibri" pitchFamily="34" charset="0"/>
              </a:defRPr>
            </a:lvl1pPr>
            <a:lvl2pPr marL="742950" indent="-285750" eaLnBrk="0" hangingPunct="0">
              <a:spcBef>
                <a:spcPct val="20000"/>
              </a:spcBef>
              <a:buChar char="–"/>
              <a:defRPr sz="2000" b="1">
                <a:solidFill>
                  <a:srgbClr val="595959"/>
                </a:solidFill>
                <a:latin typeface="Calibri" pitchFamily="34" charset="0"/>
              </a:defRPr>
            </a:lvl2pPr>
            <a:lvl3pPr marL="1143000" indent="-228600" eaLnBrk="0" hangingPunct="0">
              <a:spcBef>
                <a:spcPct val="20000"/>
              </a:spcBef>
              <a:buChar char="•"/>
              <a:defRPr b="1">
                <a:solidFill>
                  <a:srgbClr val="595959"/>
                </a:solidFill>
                <a:latin typeface="Calibri" pitchFamily="34" charset="0"/>
              </a:defRPr>
            </a:lvl3pPr>
            <a:lvl4pPr marL="1600200" indent="-228600" eaLnBrk="0" hangingPunct="0">
              <a:spcBef>
                <a:spcPct val="20000"/>
              </a:spcBef>
              <a:buChar char="–"/>
              <a:defRPr sz="1600" b="1">
                <a:solidFill>
                  <a:srgbClr val="595959"/>
                </a:solidFill>
                <a:latin typeface="Calibri" pitchFamily="34" charset="0"/>
              </a:defRPr>
            </a:lvl4pPr>
            <a:lvl5pPr marL="2057400" indent="-228600" eaLnBrk="0" hangingPunct="0">
              <a:spcBef>
                <a:spcPct val="20000"/>
              </a:spcBef>
              <a:buChar char="»"/>
              <a:defRPr sz="1600" b="1">
                <a:solidFill>
                  <a:srgbClr val="595959"/>
                </a:solidFill>
                <a:latin typeface="Calibri" pitchFamily="34" charset="0"/>
              </a:defRPr>
            </a:lvl5pPr>
            <a:lvl6pPr marL="2514600" indent="-228600" eaLnBrk="0" fontAlgn="base" hangingPunct="0">
              <a:spcBef>
                <a:spcPct val="20000"/>
              </a:spcBef>
              <a:spcAft>
                <a:spcPct val="0"/>
              </a:spcAft>
              <a:buChar char="»"/>
              <a:defRPr sz="1600" b="1">
                <a:solidFill>
                  <a:srgbClr val="595959"/>
                </a:solidFill>
                <a:latin typeface="Calibri" pitchFamily="34" charset="0"/>
              </a:defRPr>
            </a:lvl6pPr>
            <a:lvl7pPr marL="2971800" indent="-228600" eaLnBrk="0" fontAlgn="base" hangingPunct="0">
              <a:spcBef>
                <a:spcPct val="20000"/>
              </a:spcBef>
              <a:spcAft>
                <a:spcPct val="0"/>
              </a:spcAft>
              <a:buChar char="»"/>
              <a:defRPr sz="1600" b="1">
                <a:solidFill>
                  <a:srgbClr val="595959"/>
                </a:solidFill>
                <a:latin typeface="Calibri" pitchFamily="34" charset="0"/>
              </a:defRPr>
            </a:lvl7pPr>
            <a:lvl8pPr marL="3429000" indent="-228600" eaLnBrk="0" fontAlgn="base" hangingPunct="0">
              <a:spcBef>
                <a:spcPct val="20000"/>
              </a:spcBef>
              <a:spcAft>
                <a:spcPct val="0"/>
              </a:spcAft>
              <a:buChar char="»"/>
              <a:defRPr sz="1600" b="1">
                <a:solidFill>
                  <a:srgbClr val="595959"/>
                </a:solidFill>
                <a:latin typeface="Calibri" pitchFamily="34" charset="0"/>
              </a:defRPr>
            </a:lvl8pPr>
            <a:lvl9pPr marL="3886200" indent="-228600" eaLnBrk="0" fontAlgn="base" hangingPunct="0">
              <a:spcBef>
                <a:spcPct val="20000"/>
              </a:spcBef>
              <a:spcAft>
                <a:spcPct val="0"/>
              </a:spcAft>
              <a:buChar char="»"/>
              <a:defRPr sz="1600" b="1">
                <a:solidFill>
                  <a:srgbClr val="595959"/>
                </a:solidFill>
                <a:latin typeface="Calibri" pitchFamily="34" charset="0"/>
              </a:defRPr>
            </a:lvl9pPr>
          </a:lstStyle>
          <a:p>
            <a:pPr marL="0" marR="0" lvl="0" indent="0" algn="l" defTabSz="914400" rtl="0" eaLnBrk="0" fontAlgn="base" latinLnBrk="0" hangingPunct="0">
              <a:lnSpc>
                <a:spcPct val="70000"/>
              </a:lnSpc>
              <a:spcBef>
                <a:spcPct val="20000"/>
              </a:spcBef>
              <a:spcAft>
                <a:spcPct val="0"/>
              </a:spcAft>
              <a:buClrTx/>
              <a:buSzTx/>
              <a:buFontTx/>
              <a:buNone/>
              <a:tabLst/>
              <a:defRPr/>
            </a:pPr>
            <a:endParaRPr kumimoji="0" lang="nl-NL" altLang="en-US" sz="1900" b="1" i="0" u="none" strike="noStrike" kern="1200" cap="none" spc="0" normalizeH="0" baseline="0" noProof="0" dirty="0">
              <a:ln>
                <a:noFill/>
              </a:ln>
              <a:solidFill>
                <a:srgbClr val="000000">
                  <a:lumMod val="85000"/>
                  <a:lumOff val="15000"/>
                </a:srgbClr>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1" i="0" u="none" strike="noStrike" kern="1200" cap="none" spc="0" normalizeH="0" baseline="0" noProof="0" dirty="0">
                <a:ln>
                  <a:noFill/>
                </a:ln>
                <a:solidFill>
                  <a:srgbClr val="000000">
                    <a:lumMod val="85000"/>
                    <a:lumOff val="15000"/>
                  </a:srgbClr>
                </a:solidFill>
                <a:effectLst/>
                <a:uLnTx/>
                <a:uFillTx/>
                <a:latin typeface="Calibri" pitchFamily="34" charset="0"/>
                <a:ea typeface="+mn-ea"/>
                <a:cs typeface="+mn-cs"/>
              </a:rPr>
              <a:t>Leertaak 1 mevrouw </a:t>
            </a:r>
            <a:r>
              <a:rPr kumimoji="0" lang="nl-NL" altLang="en-US" sz="1900" b="1" i="0" u="none" strike="noStrike" kern="1200" cap="none" spc="0" normalizeH="0" baseline="0" noProof="0" dirty="0" smtClean="0">
                <a:ln>
                  <a:noFill/>
                </a:ln>
                <a:solidFill>
                  <a:srgbClr val="000000">
                    <a:lumMod val="85000"/>
                    <a:lumOff val="15000"/>
                  </a:srgbClr>
                </a:solidFill>
                <a:effectLst/>
                <a:uLnTx/>
                <a:uFillTx/>
                <a:latin typeface="Calibri" pitchFamily="34" charset="0"/>
                <a:ea typeface="+mn-ea"/>
                <a:cs typeface="+mn-cs"/>
              </a:rPr>
              <a:t>van Baal</a:t>
            </a:r>
            <a:endParaRPr kumimoji="0" lang="nl-NL" altLang="en-US" sz="1900" b="1" i="0" u="none" strike="noStrike" kern="1200" cap="none" spc="0" normalizeH="0" baseline="0" noProof="0" dirty="0">
              <a:ln>
                <a:noFill/>
              </a:ln>
              <a:solidFill>
                <a:srgbClr val="000000">
                  <a:lumMod val="85000"/>
                  <a:lumOff val="15000"/>
                </a:srgbClr>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smtClean="0">
                <a:ln>
                  <a:noFill/>
                </a:ln>
                <a:solidFill>
                  <a:srgbClr val="595959"/>
                </a:solidFill>
                <a:effectLst/>
                <a:uLnTx/>
                <a:uFillTx/>
                <a:latin typeface="Calibri" pitchFamily="34" charset="0"/>
                <a:ea typeface="+mn-ea"/>
                <a:cs typeface="+mn-cs"/>
              </a:rPr>
              <a:t>1</a:t>
            </a: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	</a:t>
            </a:r>
            <a:r>
              <a:rPr kumimoji="0" lang="nl-NL" altLang="en-US" sz="1900" b="0" i="0" u="none" strike="noStrike" kern="1200" cap="none" spc="0" normalizeH="0" baseline="0" noProof="0" dirty="0" smtClean="0">
                <a:ln>
                  <a:noFill/>
                </a:ln>
                <a:solidFill>
                  <a:srgbClr val="595959"/>
                </a:solidFill>
                <a:effectLst/>
                <a:uLnTx/>
                <a:uFillTx/>
                <a:latin typeface="Calibri" pitchFamily="34" charset="0"/>
                <a:ea typeface="+mn-ea"/>
                <a:cs typeface="+mn-cs"/>
              </a:rPr>
              <a:t>Vormgeving </a:t>
            </a: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van </a:t>
            </a:r>
            <a:r>
              <a:rPr kumimoji="0" lang="nl-NL" altLang="en-US" sz="1900" b="0" i="0" u="none" strike="noStrike" kern="1200" cap="none" spc="0" normalizeH="0" baseline="0" noProof="0" dirty="0" err="1">
                <a:ln>
                  <a:noFill/>
                </a:ln>
                <a:solidFill>
                  <a:srgbClr val="595959"/>
                </a:solidFill>
                <a:effectLst/>
                <a:uLnTx/>
                <a:uFillTx/>
                <a:latin typeface="Calibri" pitchFamily="34" charset="0"/>
                <a:ea typeface="+mn-ea"/>
                <a:cs typeface="+mn-cs"/>
              </a:rPr>
              <a:t>infographic</a:t>
            </a: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 </a:t>
            </a: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2.	</a:t>
            </a:r>
            <a:r>
              <a:rPr kumimoji="0" lang="nl-NL" altLang="en-US" sz="1900" b="0" i="0" u="none" strike="noStrike" kern="1200" cap="none" spc="0" normalizeH="0" baseline="0" noProof="0" dirty="0" smtClean="0">
                <a:ln>
                  <a:noFill/>
                </a:ln>
                <a:solidFill>
                  <a:srgbClr val="595959"/>
                </a:solidFill>
                <a:effectLst/>
                <a:uLnTx/>
                <a:uFillTx/>
                <a:latin typeface="Calibri" pitchFamily="34" charset="0"/>
                <a:ea typeface="+mn-ea"/>
                <a:cs typeface="+mn-cs"/>
              </a:rPr>
              <a:t>Communiceren </a:t>
            </a: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met zorgvragers met dementie</a:t>
            </a: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3.	</a:t>
            </a:r>
            <a:r>
              <a:rPr kumimoji="0" lang="nl-NL" altLang="en-US" sz="1900" b="0" i="0" u="none" strike="noStrike" kern="1200" cap="none" spc="0" normalizeH="0" baseline="0" noProof="0" dirty="0" smtClean="0">
                <a:ln>
                  <a:noFill/>
                </a:ln>
                <a:solidFill>
                  <a:srgbClr val="595959"/>
                </a:solidFill>
                <a:effectLst/>
                <a:uLnTx/>
                <a:uFillTx/>
                <a:latin typeface="Calibri" pitchFamily="34" charset="0"/>
                <a:ea typeface="+mn-ea"/>
                <a:cs typeface="+mn-cs"/>
              </a:rPr>
              <a:t>Online </a:t>
            </a: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hulpverlening: communiceren via email</a:t>
            </a: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4.	</a:t>
            </a:r>
            <a:r>
              <a:rPr kumimoji="0" lang="nl-NL" altLang="en-US" sz="1900" b="0" i="0" u="none" strike="noStrike" kern="1200" cap="none" spc="0" normalizeH="0" baseline="0" noProof="0" dirty="0" smtClean="0">
                <a:ln>
                  <a:noFill/>
                </a:ln>
                <a:solidFill>
                  <a:srgbClr val="595959"/>
                </a:solidFill>
                <a:effectLst/>
                <a:uLnTx/>
                <a:uFillTx/>
                <a:latin typeface="Calibri" pitchFamily="34" charset="0"/>
                <a:ea typeface="+mn-ea"/>
                <a:cs typeface="+mn-cs"/>
              </a:rPr>
              <a:t>Mantelzorg</a:t>
            </a:r>
            <a:endPar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Char char="•"/>
              <a:tabLst/>
              <a:defRPr/>
            </a:pPr>
            <a:endPar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1" i="0" u="none" strike="noStrike" kern="1200" cap="none" spc="0" normalizeH="0" baseline="0" noProof="0" dirty="0" smtClean="0">
                <a:ln>
                  <a:noFill/>
                </a:ln>
                <a:solidFill>
                  <a:srgbClr val="000000">
                    <a:lumMod val="85000"/>
                    <a:lumOff val="15000"/>
                  </a:srgbClr>
                </a:solidFill>
                <a:effectLst/>
                <a:uLnTx/>
                <a:uFillTx/>
                <a:latin typeface="Calibri" pitchFamily="34" charset="0"/>
                <a:ea typeface="+mn-ea"/>
                <a:cs typeface="+mn-cs"/>
              </a:rPr>
              <a:t>Leertaak </a:t>
            </a:r>
            <a:r>
              <a:rPr kumimoji="0" lang="nl-NL" altLang="en-US" sz="1900" b="1" i="0" u="none" strike="noStrike" kern="1200" cap="none" spc="0" normalizeH="0" baseline="0" noProof="0" dirty="0">
                <a:ln>
                  <a:noFill/>
                </a:ln>
                <a:solidFill>
                  <a:srgbClr val="000000">
                    <a:lumMod val="85000"/>
                    <a:lumOff val="15000"/>
                  </a:srgbClr>
                </a:solidFill>
                <a:effectLst/>
                <a:uLnTx/>
                <a:uFillTx/>
                <a:latin typeface="Calibri" pitchFamily="34" charset="0"/>
                <a:ea typeface="+mn-ea"/>
                <a:cs typeface="+mn-cs"/>
              </a:rPr>
              <a:t>2 </a:t>
            </a:r>
            <a:r>
              <a:rPr kumimoji="0" lang="nl-NL" altLang="en-US" sz="1900" b="1" i="0" u="none" strike="noStrike" kern="1200" cap="none" spc="0" normalizeH="0" baseline="0" noProof="0" dirty="0" smtClean="0">
                <a:ln>
                  <a:noFill/>
                </a:ln>
                <a:solidFill>
                  <a:srgbClr val="000000">
                    <a:lumMod val="85000"/>
                    <a:lumOff val="15000"/>
                  </a:srgbClr>
                </a:solidFill>
                <a:effectLst/>
                <a:uLnTx/>
                <a:uFillTx/>
                <a:latin typeface="Calibri" pitchFamily="34" charset="0"/>
                <a:ea typeface="+mn-ea"/>
                <a:cs typeface="+mn-cs"/>
              </a:rPr>
              <a:t>meneer van Vliet</a:t>
            </a:r>
            <a:endParaRPr kumimoji="0" lang="nl-NL" altLang="en-US" sz="1900" b="1" i="0" u="none" strike="noStrike" kern="1200" cap="none" spc="0" normalizeH="0" baseline="0" noProof="0" dirty="0">
              <a:ln>
                <a:noFill/>
              </a:ln>
              <a:solidFill>
                <a:srgbClr val="000000">
                  <a:lumMod val="85000"/>
                  <a:lumOff val="15000"/>
                </a:srgbClr>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5.	Communiceren na een CVA</a:t>
            </a: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6.	Seksualiteit en intimiteit </a:t>
            </a: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595959"/>
                </a:solidFill>
                <a:effectLst/>
                <a:uLnTx/>
                <a:uFillTx/>
                <a:latin typeface="Calibri" pitchFamily="34" charset="0"/>
                <a:ea typeface="+mn-ea"/>
                <a:cs typeface="+mn-cs"/>
              </a:rPr>
              <a:t>7.	Samenvatten en herhalen eerdere lessen </a:t>
            </a:r>
          </a:p>
          <a:p>
            <a:pPr marL="0" marR="0" lvl="0" indent="0" algn="l" defTabSz="914400" rtl="0" eaLnBrk="0" fontAlgn="base" latinLnBrk="0" hangingPunct="0">
              <a:lnSpc>
                <a:spcPct val="70000"/>
              </a:lnSpc>
              <a:spcBef>
                <a:spcPct val="20000"/>
              </a:spcBef>
              <a:spcAft>
                <a:spcPct val="0"/>
              </a:spcAft>
              <a:buClrTx/>
              <a:buSzTx/>
              <a:buFontTx/>
              <a:buNone/>
              <a:tabLst/>
              <a:defRPr/>
            </a:pPr>
            <a:endParaRPr kumimoji="0" lang="nl-NL" altLang="en-US" sz="1900" b="0" i="0" u="none" strike="noStrike" kern="1200" cap="none" spc="0" normalizeH="0" baseline="0" noProof="0" dirty="0" smtClean="0">
              <a:ln>
                <a:noFill/>
              </a:ln>
              <a:solidFill>
                <a:srgbClr val="178240"/>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smtClean="0">
                <a:ln>
                  <a:noFill/>
                </a:ln>
                <a:solidFill>
                  <a:srgbClr val="178240"/>
                </a:solidFill>
                <a:effectLst/>
                <a:uLnTx/>
                <a:uFillTx/>
                <a:latin typeface="Calibri" pitchFamily="34" charset="0"/>
                <a:ea typeface="+mn-ea"/>
                <a:cs typeface="+mn-cs"/>
              </a:rPr>
              <a:t>Producttoets 4.1</a:t>
            </a:r>
            <a:endParaRPr kumimoji="0" lang="nl-NL" altLang="en-US" sz="1900" b="0" i="0" u="none" strike="noStrike" kern="1200" cap="none" spc="0" normalizeH="0" baseline="0" noProof="0" dirty="0">
              <a:ln>
                <a:noFill/>
              </a:ln>
              <a:solidFill>
                <a:srgbClr val="178240"/>
              </a:solidFill>
              <a:effectLst/>
              <a:uLnTx/>
              <a:uFillTx/>
              <a:latin typeface="Calibri" pitchFamily="34" charset="0"/>
              <a:ea typeface="+mn-ea"/>
              <a:cs typeface="+mn-cs"/>
            </a:endParaRPr>
          </a:p>
          <a:p>
            <a:pPr marL="0" marR="0" lvl="0" indent="0" algn="l" defTabSz="914400" rtl="0" eaLnBrk="0" fontAlgn="base" latinLnBrk="0" hangingPunct="0">
              <a:lnSpc>
                <a:spcPct val="70000"/>
              </a:lnSpc>
              <a:spcBef>
                <a:spcPct val="20000"/>
              </a:spcBef>
              <a:spcAft>
                <a:spcPct val="0"/>
              </a:spcAft>
              <a:buClrTx/>
              <a:buSzTx/>
              <a:buFontTx/>
              <a:buNone/>
              <a:tabLst/>
              <a:defRPr/>
            </a:pPr>
            <a:r>
              <a:rPr kumimoji="0" lang="nl-NL" altLang="en-US" sz="1900" b="0" i="0" u="none" strike="noStrike" kern="1200" cap="none" spc="0" normalizeH="0" baseline="0" noProof="0" dirty="0">
                <a:ln>
                  <a:noFill/>
                </a:ln>
                <a:solidFill>
                  <a:srgbClr val="178240"/>
                </a:solidFill>
                <a:effectLst/>
                <a:uLnTx/>
                <a:uFillTx/>
                <a:latin typeface="Calibri" pitchFamily="34" charset="0"/>
                <a:ea typeface="+mn-ea"/>
                <a:cs typeface="+mn-cs"/>
              </a:rPr>
              <a:t>Kennistoets </a:t>
            </a:r>
            <a:r>
              <a:rPr kumimoji="0" lang="nl-NL" altLang="en-US" sz="1900" b="0" i="0" u="none" strike="noStrike" kern="1200" cap="none" spc="0" normalizeH="0" baseline="0" noProof="0" dirty="0" smtClean="0">
                <a:ln>
                  <a:noFill/>
                </a:ln>
                <a:solidFill>
                  <a:srgbClr val="178240"/>
                </a:solidFill>
                <a:effectLst/>
                <a:uLnTx/>
                <a:uFillTx/>
                <a:latin typeface="Calibri" pitchFamily="34" charset="0"/>
                <a:ea typeface="+mn-ea"/>
                <a:cs typeface="+mn-cs"/>
              </a:rPr>
              <a:t>4.2</a:t>
            </a:r>
            <a:endParaRPr kumimoji="0" lang="nl-NL" altLang="en-US" sz="1900" b="0" i="0" u="none" strike="noStrike" kern="1200" cap="none" spc="0" normalizeH="0" baseline="0" noProof="0" dirty="0">
              <a:ln>
                <a:noFill/>
              </a:ln>
              <a:solidFill>
                <a:srgbClr val="178240"/>
              </a:solidFill>
              <a:effectLst/>
              <a:uLnTx/>
              <a:uFillTx/>
              <a:latin typeface="Calibri" pitchFamily="34" charset="0"/>
              <a:ea typeface="+mn-ea"/>
              <a:cs typeface="+mn-cs"/>
            </a:endParaRPr>
          </a:p>
        </p:txBody>
      </p:sp>
    </p:spTree>
    <p:extLst>
      <p:ext uri="{BB962C8B-B14F-4D97-AF65-F5344CB8AC3E}">
        <p14:creationId xmlns:p14="http://schemas.microsoft.com/office/powerpoint/2010/main" val="270293797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2"/>
          <p:cNvSpPr>
            <a:spLocks noGrp="1"/>
          </p:cNvSpPr>
          <p:nvPr>
            <p:ph type="title"/>
          </p:nvPr>
        </p:nvSpPr>
        <p:spPr/>
        <p:txBody>
          <a:bodyPr/>
          <a:lstStyle/>
          <a:p>
            <a:r>
              <a:rPr lang="en-US" altLang="nl-NL" smtClean="0"/>
              <a:t>Doelen</a:t>
            </a:r>
            <a:endParaRPr lang="nl-NL" altLang="nl-NL" smtClean="0"/>
          </a:p>
        </p:txBody>
      </p:sp>
      <p:sp>
        <p:nvSpPr>
          <p:cNvPr id="4" name="Rectangle 3"/>
          <p:cNvSpPr txBox="1">
            <a:spLocks/>
          </p:cNvSpPr>
          <p:nvPr/>
        </p:nvSpPr>
        <p:spPr bwMode="auto">
          <a:xfrm>
            <a:off x="684213" y="2054225"/>
            <a:ext cx="8278812" cy="303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2400" b="1">
                <a:solidFill>
                  <a:srgbClr val="595959"/>
                </a:solidFill>
                <a:latin typeface="Calibri" pitchFamily="34" charset="0"/>
              </a:defRPr>
            </a:lvl1pPr>
            <a:lvl2pPr marL="742950" indent="-285750" eaLnBrk="0" hangingPunct="0">
              <a:spcBef>
                <a:spcPct val="20000"/>
              </a:spcBef>
              <a:buChar char="–"/>
              <a:defRPr sz="2000" b="1">
                <a:solidFill>
                  <a:srgbClr val="595959"/>
                </a:solidFill>
                <a:latin typeface="Calibri" pitchFamily="34" charset="0"/>
              </a:defRPr>
            </a:lvl2pPr>
            <a:lvl3pPr marL="1143000" indent="-228600" eaLnBrk="0" hangingPunct="0">
              <a:spcBef>
                <a:spcPct val="20000"/>
              </a:spcBef>
              <a:buChar char="•"/>
              <a:defRPr b="1">
                <a:solidFill>
                  <a:srgbClr val="595959"/>
                </a:solidFill>
                <a:latin typeface="Calibri" pitchFamily="34" charset="0"/>
              </a:defRPr>
            </a:lvl3pPr>
            <a:lvl4pPr marL="1600200" indent="-228600" eaLnBrk="0" hangingPunct="0">
              <a:spcBef>
                <a:spcPct val="20000"/>
              </a:spcBef>
              <a:buChar char="–"/>
              <a:defRPr sz="1600" b="1">
                <a:solidFill>
                  <a:srgbClr val="595959"/>
                </a:solidFill>
                <a:latin typeface="Calibri" pitchFamily="34" charset="0"/>
              </a:defRPr>
            </a:lvl4pPr>
            <a:lvl5pPr marL="2057400" indent="-228600" eaLnBrk="0" hangingPunct="0">
              <a:spcBef>
                <a:spcPct val="20000"/>
              </a:spcBef>
              <a:buChar char="»"/>
              <a:defRPr sz="1600" b="1">
                <a:solidFill>
                  <a:srgbClr val="595959"/>
                </a:solidFill>
                <a:latin typeface="Calibri" pitchFamily="34" charset="0"/>
              </a:defRPr>
            </a:lvl5pPr>
            <a:lvl6pPr marL="2514600" indent="-228600" eaLnBrk="0" fontAlgn="base" hangingPunct="0">
              <a:spcBef>
                <a:spcPct val="20000"/>
              </a:spcBef>
              <a:spcAft>
                <a:spcPct val="0"/>
              </a:spcAft>
              <a:buChar char="»"/>
              <a:defRPr sz="1600" b="1">
                <a:solidFill>
                  <a:srgbClr val="595959"/>
                </a:solidFill>
                <a:latin typeface="Calibri" pitchFamily="34" charset="0"/>
              </a:defRPr>
            </a:lvl6pPr>
            <a:lvl7pPr marL="2971800" indent="-228600" eaLnBrk="0" fontAlgn="base" hangingPunct="0">
              <a:spcBef>
                <a:spcPct val="20000"/>
              </a:spcBef>
              <a:spcAft>
                <a:spcPct val="0"/>
              </a:spcAft>
              <a:buChar char="»"/>
              <a:defRPr sz="1600" b="1">
                <a:solidFill>
                  <a:srgbClr val="595959"/>
                </a:solidFill>
                <a:latin typeface="Calibri" pitchFamily="34" charset="0"/>
              </a:defRPr>
            </a:lvl7pPr>
            <a:lvl8pPr marL="3429000" indent="-228600" eaLnBrk="0" fontAlgn="base" hangingPunct="0">
              <a:spcBef>
                <a:spcPct val="20000"/>
              </a:spcBef>
              <a:spcAft>
                <a:spcPct val="0"/>
              </a:spcAft>
              <a:buChar char="»"/>
              <a:defRPr sz="1600" b="1">
                <a:solidFill>
                  <a:srgbClr val="595959"/>
                </a:solidFill>
                <a:latin typeface="Calibri" pitchFamily="34" charset="0"/>
              </a:defRPr>
            </a:lvl8pPr>
            <a:lvl9pPr marL="3886200" indent="-228600" eaLnBrk="0" fontAlgn="base" hangingPunct="0">
              <a:spcBef>
                <a:spcPct val="20000"/>
              </a:spcBef>
              <a:spcAft>
                <a:spcPct val="0"/>
              </a:spcAft>
              <a:buChar char="»"/>
              <a:defRPr sz="1600" b="1">
                <a:solidFill>
                  <a:srgbClr val="595959"/>
                </a:solidFill>
                <a:latin typeface="Calibri" pitchFamily="34" charset="0"/>
              </a:defRPr>
            </a:lvl9pPr>
          </a:lstStyle>
          <a:p>
            <a:pPr>
              <a:lnSpc>
                <a:spcPct val="70000"/>
              </a:lnSpc>
              <a:buFontTx/>
              <a:buNone/>
              <a:defRPr/>
            </a:pPr>
            <a:endParaRPr lang="nl-NL" altLang="en-US" sz="1900" dirty="0">
              <a:solidFill>
                <a:srgbClr val="000000">
                  <a:lumMod val="85000"/>
                  <a:lumOff val="15000"/>
                </a:srgbClr>
              </a:solidFill>
            </a:endParaRPr>
          </a:p>
          <a:p>
            <a:pPr>
              <a:buFontTx/>
              <a:buNone/>
              <a:defRPr/>
            </a:pPr>
            <a:r>
              <a:rPr lang="nl-NL" sz="2000" b="0" dirty="0" smtClean="0"/>
              <a:t>Na</a:t>
            </a:r>
            <a:r>
              <a:rPr lang="nl-NL" sz="2000" b="0" dirty="0"/>
              <a:t> deze les kun je</a:t>
            </a:r>
            <a:r>
              <a:rPr lang="nl-NL" sz="2000" b="0" dirty="0" smtClean="0"/>
              <a:t>:</a:t>
            </a:r>
            <a:br>
              <a:rPr lang="nl-NL" sz="2000" b="0" dirty="0" smtClean="0"/>
            </a:br>
            <a:endParaRPr lang="nl-NL" sz="2000" b="0" dirty="0"/>
          </a:p>
          <a:p>
            <a:pPr marL="342900" indent="-342900">
              <a:defRPr/>
            </a:pPr>
            <a:r>
              <a:rPr lang="nl-NL" sz="2000" b="0" dirty="0"/>
              <a:t>Benoemen wat belangrijke aspecten zijn in het contact met een mantelzorger.</a:t>
            </a:r>
          </a:p>
          <a:p>
            <a:pPr marL="342900" indent="-342900">
              <a:defRPr/>
            </a:pPr>
            <a:r>
              <a:rPr lang="nl-NL" sz="2000" b="0" dirty="0"/>
              <a:t>Benoemen hoe je mantelzorgers kunt ondersteunen door gebruik te maken van communicatieve vaardigheden.</a:t>
            </a:r>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p:nvPr>
        </p:nvSpPr>
        <p:spPr bwMode="auto">
          <a:xfrm>
            <a:off x="466725" y="2060575"/>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algn="ctr"/>
            <a:r>
              <a:rPr lang="nl-NL" altLang="nl-NL" smtClean="0"/>
              <a:t>Mantelzorg =</a:t>
            </a:r>
            <a:br>
              <a:rPr lang="nl-NL" altLang="nl-NL" smtClean="0"/>
            </a:br>
            <a:endParaRPr lang="en-US" altLang="nl-NL" sz="2200" b="0" smtClean="0"/>
          </a:p>
        </p:txBody>
      </p:sp>
      <p:sp>
        <p:nvSpPr>
          <p:cNvPr id="3" name="Rechthoek 2"/>
          <p:cNvSpPr>
            <a:spLocks noChangeArrowheads="1"/>
          </p:cNvSpPr>
          <p:nvPr/>
        </p:nvSpPr>
        <p:spPr bwMode="auto">
          <a:xfrm>
            <a:off x="1528763" y="2867025"/>
            <a:ext cx="60864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b="1">
                <a:solidFill>
                  <a:schemeClr val="tx1"/>
                </a:solidFill>
                <a:latin typeface="Lucida Sans Unicode" pitchFamily="34" charset="0"/>
              </a:defRPr>
            </a:lvl1pPr>
            <a:lvl2pPr marL="742950" indent="-285750">
              <a:defRPr sz="3200" b="1">
                <a:solidFill>
                  <a:schemeClr val="tx1"/>
                </a:solidFill>
                <a:latin typeface="Lucida Sans Unicode" pitchFamily="34" charset="0"/>
              </a:defRPr>
            </a:lvl2pPr>
            <a:lvl3pPr marL="1143000" indent="-228600">
              <a:defRPr sz="3200" b="1">
                <a:solidFill>
                  <a:schemeClr val="tx1"/>
                </a:solidFill>
                <a:latin typeface="Lucida Sans Unicode" pitchFamily="34" charset="0"/>
              </a:defRPr>
            </a:lvl3pPr>
            <a:lvl4pPr marL="1600200" indent="-228600">
              <a:defRPr sz="3200" b="1">
                <a:solidFill>
                  <a:schemeClr val="tx1"/>
                </a:solidFill>
                <a:latin typeface="Lucida Sans Unicode" pitchFamily="34" charset="0"/>
              </a:defRPr>
            </a:lvl4pPr>
            <a:lvl5pPr marL="2057400" indent="-228600">
              <a:defRPr sz="3200" b="1">
                <a:solidFill>
                  <a:schemeClr val="tx1"/>
                </a:solidFill>
                <a:latin typeface="Lucida Sans Unicode" pitchFamily="34" charset="0"/>
              </a:defRPr>
            </a:lvl5pPr>
            <a:lvl6pPr marL="2514600" indent="-228600" eaLnBrk="0" fontAlgn="base" hangingPunct="0">
              <a:spcBef>
                <a:spcPct val="0"/>
              </a:spcBef>
              <a:spcAft>
                <a:spcPct val="0"/>
              </a:spcAft>
              <a:defRPr sz="3200" b="1">
                <a:solidFill>
                  <a:schemeClr val="tx1"/>
                </a:solidFill>
                <a:latin typeface="Lucida Sans Unicode" pitchFamily="34" charset="0"/>
              </a:defRPr>
            </a:lvl6pPr>
            <a:lvl7pPr marL="2971800" indent="-228600" eaLnBrk="0" fontAlgn="base" hangingPunct="0">
              <a:spcBef>
                <a:spcPct val="0"/>
              </a:spcBef>
              <a:spcAft>
                <a:spcPct val="0"/>
              </a:spcAft>
              <a:defRPr sz="3200" b="1">
                <a:solidFill>
                  <a:schemeClr val="tx1"/>
                </a:solidFill>
                <a:latin typeface="Lucida Sans Unicode" pitchFamily="34" charset="0"/>
              </a:defRPr>
            </a:lvl7pPr>
            <a:lvl8pPr marL="3429000" indent="-228600" eaLnBrk="0" fontAlgn="base" hangingPunct="0">
              <a:spcBef>
                <a:spcPct val="0"/>
              </a:spcBef>
              <a:spcAft>
                <a:spcPct val="0"/>
              </a:spcAft>
              <a:defRPr sz="3200" b="1">
                <a:solidFill>
                  <a:schemeClr val="tx1"/>
                </a:solidFill>
                <a:latin typeface="Lucida Sans Unicode" pitchFamily="34" charset="0"/>
              </a:defRPr>
            </a:lvl8pPr>
            <a:lvl9pPr marL="3886200" indent="-228600" eaLnBrk="0" fontAlgn="base" hangingPunct="0">
              <a:spcBef>
                <a:spcPct val="0"/>
              </a:spcBef>
              <a:spcAft>
                <a:spcPct val="0"/>
              </a:spcAft>
              <a:defRPr sz="3200" b="1">
                <a:solidFill>
                  <a:schemeClr val="tx1"/>
                </a:solidFill>
                <a:latin typeface="Lucida Sans Unicode" pitchFamily="34" charset="0"/>
              </a:defRPr>
            </a:lvl9pPr>
          </a:lstStyle>
          <a:p>
            <a:pPr algn="ctr"/>
            <a:r>
              <a:rPr lang="nl-NL" altLang="nl-NL" sz="3600" b="0" dirty="0">
                <a:solidFill>
                  <a:srgbClr val="FFFFFF"/>
                </a:solidFill>
                <a:latin typeface="Calibri" pitchFamily="34" charset="0"/>
              </a:rPr>
              <a:t>Mantelzorg is alle hulp aan een hulpbehoevende door iemand uit diens directe sociale </a:t>
            </a:r>
            <a:r>
              <a:rPr lang="nl-NL" altLang="nl-NL" sz="3600" b="0" dirty="0" smtClean="0">
                <a:solidFill>
                  <a:srgbClr val="FFFFFF"/>
                </a:solidFill>
                <a:latin typeface="Calibri" pitchFamily="34" charset="0"/>
              </a:rPr>
              <a:t>omgeving.</a:t>
            </a:r>
            <a:endParaRPr lang="nl-NL" altLang="nl-NL" dirty="0">
              <a:solidFill>
                <a:srgbClr val="000000"/>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4339" name="Rectangle 4"/>
          <p:cNvSpPr>
            <a:spLocks noChangeArrowheads="1"/>
          </p:cNvSpPr>
          <p:nvPr/>
        </p:nvSpPr>
        <p:spPr bwMode="auto">
          <a:xfrm>
            <a:off x="685800" y="1905000"/>
            <a:ext cx="813435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har char="•"/>
              <a:defRPr sz="3200">
                <a:solidFill>
                  <a:srgbClr val="404040"/>
                </a:solidFill>
                <a:latin typeface="Calibri" pitchFamily="34" charset="0"/>
              </a:defRPr>
            </a:lvl1pPr>
            <a:lvl2pPr marL="742950" indent="-285750">
              <a:spcBef>
                <a:spcPct val="20000"/>
              </a:spcBef>
              <a:buChar char="–"/>
              <a:defRPr sz="2800">
                <a:solidFill>
                  <a:srgbClr val="404040"/>
                </a:solidFill>
                <a:latin typeface="Calibri" pitchFamily="34" charset="0"/>
              </a:defRPr>
            </a:lvl2pPr>
            <a:lvl3pPr marL="1143000" indent="-228600">
              <a:spcBef>
                <a:spcPct val="20000"/>
              </a:spcBef>
              <a:buChar char="•"/>
              <a:defRPr sz="2400">
                <a:solidFill>
                  <a:srgbClr val="404040"/>
                </a:solidFill>
                <a:latin typeface="Calibri" pitchFamily="34" charset="0"/>
              </a:defRPr>
            </a:lvl3pPr>
            <a:lvl4pPr marL="1600200" indent="-228600">
              <a:spcBef>
                <a:spcPct val="20000"/>
              </a:spcBef>
              <a:buChar char="–"/>
              <a:defRPr sz="2000">
                <a:solidFill>
                  <a:srgbClr val="404040"/>
                </a:solidFill>
                <a:latin typeface="Calibri" pitchFamily="34" charset="0"/>
              </a:defRPr>
            </a:lvl4pPr>
            <a:lvl5pPr marL="2057400" indent="-228600">
              <a:spcBef>
                <a:spcPct val="20000"/>
              </a:spcBef>
              <a:buChar char="»"/>
              <a:defRPr sz="2000">
                <a:solidFill>
                  <a:srgbClr val="404040"/>
                </a:solidFill>
                <a:latin typeface="Calibri" pitchFamily="34" charset="0"/>
              </a:defRPr>
            </a:lvl5pPr>
            <a:lvl6pPr marL="2514600" indent="-228600" eaLnBrk="0" fontAlgn="base" hangingPunct="0">
              <a:spcBef>
                <a:spcPct val="20000"/>
              </a:spcBef>
              <a:spcAft>
                <a:spcPct val="0"/>
              </a:spcAft>
              <a:buChar char="»"/>
              <a:defRPr sz="2000">
                <a:solidFill>
                  <a:srgbClr val="404040"/>
                </a:solidFill>
                <a:latin typeface="Calibri" pitchFamily="34" charset="0"/>
              </a:defRPr>
            </a:lvl6pPr>
            <a:lvl7pPr marL="2971800" indent="-228600" eaLnBrk="0" fontAlgn="base" hangingPunct="0">
              <a:spcBef>
                <a:spcPct val="20000"/>
              </a:spcBef>
              <a:spcAft>
                <a:spcPct val="0"/>
              </a:spcAft>
              <a:buChar char="»"/>
              <a:defRPr sz="2000">
                <a:solidFill>
                  <a:srgbClr val="404040"/>
                </a:solidFill>
                <a:latin typeface="Calibri" pitchFamily="34" charset="0"/>
              </a:defRPr>
            </a:lvl7pPr>
            <a:lvl8pPr marL="3429000" indent="-228600" eaLnBrk="0" fontAlgn="base" hangingPunct="0">
              <a:spcBef>
                <a:spcPct val="20000"/>
              </a:spcBef>
              <a:spcAft>
                <a:spcPct val="0"/>
              </a:spcAft>
              <a:buChar char="»"/>
              <a:defRPr sz="2000">
                <a:solidFill>
                  <a:srgbClr val="404040"/>
                </a:solidFill>
                <a:latin typeface="Calibri" pitchFamily="34" charset="0"/>
              </a:defRPr>
            </a:lvl8pPr>
            <a:lvl9pPr marL="3886200" indent="-228600" eaLnBrk="0" fontAlgn="base" hangingPunct="0">
              <a:spcBef>
                <a:spcPct val="20000"/>
              </a:spcBef>
              <a:spcAft>
                <a:spcPct val="0"/>
              </a:spcAft>
              <a:buChar char="»"/>
              <a:defRPr sz="2000">
                <a:solidFill>
                  <a:srgbClr val="404040"/>
                </a:solidFill>
                <a:latin typeface="Calibri" pitchFamily="34" charset="0"/>
              </a:defRPr>
            </a:lvl9pPr>
          </a:lstStyle>
          <a:p>
            <a:endParaRPr lang="nl-NL" altLang="en-US" sz="2400" b="0">
              <a:solidFill>
                <a:schemeClr val="tx1"/>
              </a:solidFill>
              <a:latin typeface="Lucida Sans Unicode" pitchFamily="34" charset="0"/>
            </a:endParaRPr>
          </a:p>
        </p:txBody>
      </p:sp>
      <p:sp>
        <p:nvSpPr>
          <p:cNvPr id="8" name="TextBox 7"/>
          <p:cNvSpPr txBox="1"/>
          <p:nvPr/>
        </p:nvSpPr>
        <p:spPr>
          <a:xfrm>
            <a:off x="196850" y="6497638"/>
            <a:ext cx="6535738" cy="246062"/>
          </a:xfrm>
          <a:prstGeom prst="rect">
            <a:avLst/>
          </a:prstGeom>
          <a:noFill/>
        </p:spPr>
        <p:txBody>
          <a:bodyPr>
            <a:spAutoFit/>
          </a:bodyPr>
          <a:lstStyle/>
          <a:p>
            <a:pPr eaLnBrk="1" hangingPunct="1">
              <a:defRPr/>
            </a:pPr>
            <a:r>
              <a:rPr lang="nl-NL" sz="1000" b="0" dirty="0">
                <a:solidFill>
                  <a:schemeClr val="tx1">
                    <a:lumMod val="75000"/>
                    <a:lumOff val="25000"/>
                  </a:schemeClr>
                </a:solidFill>
                <a:latin typeface="+mj-lt"/>
              </a:rPr>
              <a:t>Bron: https://www.youtube.com/watch?v=tR2dLWwtSbo</a:t>
            </a:r>
          </a:p>
        </p:txBody>
      </p:sp>
      <p:pic>
        <p:nvPicPr>
          <p:cNvPr id="2" name="tR2dLWwtSbo"/>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14288" y="893763"/>
            <a:ext cx="9158288" cy="515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6387" name="Rectangle 4"/>
          <p:cNvSpPr>
            <a:spLocks noChangeArrowheads="1"/>
          </p:cNvSpPr>
          <p:nvPr/>
        </p:nvSpPr>
        <p:spPr bwMode="auto">
          <a:xfrm>
            <a:off x="685800" y="1905000"/>
            <a:ext cx="813435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har char="•"/>
              <a:defRPr sz="3200">
                <a:solidFill>
                  <a:srgbClr val="404040"/>
                </a:solidFill>
                <a:latin typeface="Calibri" pitchFamily="34" charset="0"/>
              </a:defRPr>
            </a:lvl1pPr>
            <a:lvl2pPr marL="742950" indent="-285750">
              <a:spcBef>
                <a:spcPct val="20000"/>
              </a:spcBef>
              <a:buChar char="–"/>
              <a:defRPr sz="2800">
                <a:solidFill>
                  <a:srgbClr val="404040"/>
                </a:solidFill>
                <a:latin typeface="Calibri" pitchFamily="34" charset="0"/>
              </a:defRPr>
            </a:lvl2pPr>
            <a:lvl3pPr marL="1143000" indent="-228600">
              <a:spcBef>
                <a:spcPct val="20000"/>
              </a:spcBef>
              <a:buChar char="•"/>
              <a:defRPr sz="2400">
                <a:solidFill>
                  <a:srgbClr val="404040"/>
                </a:solidFill>
                <a:latin typeface="Calibri" pitchFamily="34" charset="0"/>
              </a:defRPr>
            </a:lvl3pPr>
            <a:lvl4pPr marL="1600200" indent="-228600">
              <a:spcBef>
                <a:spcPct val="20000"/>
              </a:spcBef>
              <a:buChar char="–"/>
              <a:defRPr sz="2000">
                <a:solidFill>
                  <a:srgbClr val="404040"/>
                </a:solidFill>
                <a:latin typeface="Calibri" pitchFamily="34" charset="0"/>
              </a:defRPr>
            </a:lvl4pPr>
            <a:lvl5pPr marL="2057400" indent="-228600">
              <a:spcBef>
                <a:spcPct val="20000"/>
              </a:spcBef>
              <a:buChar char="»"/>
              <a:defRPr sz="2000">
                <a:solidFill>
                  <a:srgbClr val="404040"/>
                </a:solidFill>
                <a:latin typeface="Calibri" pitchFamily="34" charset="0"/>
              </a:defRPr>
            </a:lvl5pPr>
            <a:lvl6pPr marL="2514600" indent="-228600" eaLnBrk="0" fontAlgn="base" hangingPunct="0">
              <a:spcBef>
                <a:spcPct val="20000"/>
              </a:spcBef>
              <a:spcAft>
                <a:spcPct val="0"/>
              </a:spcAft>
              <a:buChar char="»"/>
              <a:defRPr sz="2000">
                <a:solidFill>
                  <a:srgbClr val="404040"/>
                </a:solidFill>
                <a:latin typeface="Calibri" pitchFamily="34" charset="0"/>
              </a:defRPr>
            </a:lvl6pPr>
            <a:lvl7pPr marL="2971800" indent="-228600" eaLnBrk="0" fontAlgn="base" hangingPunct="0">
              <a:spcBef>
                <a:spcPct val="20000"/>
              </a:spcBef>
              <a:spcAft>
                <a:spcPct val="0"/>
              </a:spcAft>
              <a:buChar char="»"/>
              <a:defRPr sz="2000">
                <a:solidFill>
                  <a:srgbClr val="404040"/>
                </a:solidFill>
                <a:latin typeface="Calibri" pitchFamily="34" charset="0"/>
              </a:defRPr>
            </a:lvl7pPr>
            <a:lvl8pPr marL="3429000" indent="-228600" eaLnBrk="0" fontAlgn="base" hangingPunct="0">
              <a:spcBef>
                <a:spcPct val="20000"/>
              </a:spcBef>
              <a:spcAft>
                <a:spcPct val="0"/>
              </a:spcAft>
              <a:buChar char="»"/>
              <a:defRPr sz="2000">
                <a:solidFill>
                  <a:srgbClr val="404040"/>
                </a:solidFill>
                <a:latin typeface="Calibri" pitchFamily="34" charset="0"/>
              </a:defRPr>
            </a:lvl8pPr>
            <a:lvl9pPr marL="3886200" indent="-228600" eaLnBrk="0" fontAlgn="base" hangingPunct="0">
              <a:spcBef>
                <a:spcPct val="20000"/>
              </a:spcBef>
              <a:spcAft>
                <a:spcPct val="0"/>
              </a:spcAft>
              <a:buChar char="»"/>
              <a:defRPr sz="2000">
                <a:solidFill>
                  <a:srgbClr val="404040"/>
                </a:solidFill>
                <a:latin typeface="Calibri" pitchFamily="34" charset="0"/>
              </a:defRPr>
            </a:lvl9pPr>
          </a:lstStyle>
          <a:p>
            <a:endParaRPr lang="nl-NL" altLang="en-US" sz="2400" b="0">
              <a:solidFill>
                <a:schemeClr val="tx1"/>
              </a:solidFill>
              <a:latin typeface="Lucida Sans Unicode" pitchFamily="34" charset="0"/>
            </a:endParaRPr>
          </a:p>
        </p:txBody>
      </p:sp>
      <p:sp>
        <p:nvSpPr>
          <p:cNvPr id="8" name="TextBox 7"/>
          <p:cNvSpPr txBox="1"/>
          <p:nvPr/>
        </p:nvSpPr>
        <p:spPr>
          <a:xfrm>
            <a:off x="196850" y="6497638"/>
            <a:ext cx="6535738" cy="246062"/>
          </a:xfrm>
          <a:prstGeom prst="rect">
            <a:avLst/>
          </a:prstGeom>
          <a:noFill/>
        </p:spPr>
        <p:txBody>
          <a:bodyPr>
            <a:spAutoFit/>
          </a:bodyPr>
          <a:lstStyle/>
          <a:p>
            <a:pPr eaLnBrk="1" hangingPunct="1">
              <a:defRPr/>
            </a:pPr>
            <a:r>
              <a:rPr lang="nl-NL" sz="1000" b="0" dirty="0">
                <a:solidFill>
                  <a:schemeClr val="tx1">
                    <a:lumMod val="75000"/>
                    <a:lumOff val="25000"/>
                  </a:schemeClr>
                </a:solidFill>
                <a:latin typeface="+mj-lt"/>
              </a:rPr>
              <a:t>Bron: http://www.uitzendinggemist.net/aflevering/376411/De_Wereld_Draait_Door.html</a:t>
            </a:r>
          </a:p>
        </p:txBody>
      </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nl-NL" altLang="nl-NL" sz="3200" b="1" smtClean="0"/>
              <a:t>Samenwerking Mantelzorgondersteuning </a:t>
            </a:r>
            <a:endParaRPr lang="en-US" altLang="nl-NL" sz="3200" b="1" smtClean="0"/>
          </a:p>
        </p:txBody>
      </p:sp>
      <p:sp>
        <p:nvSpPr>
          <p:cNvPr id="3" name="Content Placeholder 2"/>
          <p:cNvSpPr>
            <a:spLocks noGrp="1"/>
          </p:cNvSpPr>
          <p:nvPr>
            <p:ph idx="1"/>
          </p:nvPr>
        </p:nvSpPr>
        <p:spPr/>
        <p:txBody>
          <a:bodyPr>
            <a:normAutofit/>
          </a:bodyPr>
          <a:lstStyle/>
          <a:p>
            <a:pPr marL="0" indent="0">
              <a:buFontTx/>
              <a:buNone/>
              <a:defRPr/>
            </a:pPr>
            <a:r>
              <a:rPr lang="nl-NL" sz="2400" dirty="0" smtClean="0">
                <a:solidFill>
                  <a:schemeClr val="tx1">
                    <a:lumMod val="75000"/>
                    <a:lumOff val="25000"/>
                  </a:schemeClr>
                </a:solidFill>
              </a:rPr>
              <a:t>Drie aspecten:</a:t>
            </a:r>
          </a:p>
          <a:p>
            <a:pPr marL="0" indent="0">
              <a:buFontTx/>
              <a:buNone/>
              <a:defRPr/>
            </a:pPr>
            <a:endParaRPr lang="nl-NL" sz="2400" dirty="0" smtClean="0">
              <a:solidFill>
                <a:schemeClr val="tx1">
                  <a:lumMod val="75000"/>
                  <a:lumOff val="25000"/>
                </a:schemeClr>
              </a:solidFill>
            </a:endParaRPr>
          </a:p>
          <a:p>
            <a:pPr>
              <a:defRPr/>
            </a:pPr>
            <a:r>
              <a:rPr lang="nl-NL" sz="2400" dirty="0" smtClean="0">
                <a:solidFill>
                  <a:schemeClr val="tx1">
                    <a:lumMod val="75000"/>
                    <a:lumOff val="25000"/>
                  </a:schemeClr>
                </a:solidFill>
              </a:rPr>
              <a:t>De </a:t>
            </a:r>
            <a:r>
              <a:rPr lang="nl-NL" sz="2400" b="1" dirty="0">
                <a:solidFill>
                  <a:schemeClr val="tx1">
                    <a:lumMod val="75000"/>
                    <a:lumOff val="25000"/>
                  </a:schemeClr>
                </a:solidFill>
              </a:rPr>
              <a:t>aard van de relatie</a:t>
            </a:r>
            <a:r>
              <a:rPr lang="nl-NL" sz="2400" dirty="0">
                <a:solidFill>
                  <a:schemeClr val="tx1">
                    <a:lumMod val="75000"/>
                    <a:lumOff val="25000"/>
                  </a:schemeClr>
                </a:solidFill>
              </a:rPr>
              <a:t> tussen de mantelzorger en de </a:t>
            </a:r>
            <a:r>
              <a:rPr lang="nl-NL" sz="2400" dirty="0" smtClean="0">
                <a:solidFill>
                  <a:schemeClr val="tx1">
                    <a:lumMod val="75000"/>
                    <a:lumOff val="25000"/>
                  </a:schemeClr>
                </a:solidFill>
              </a:rPr>
              <a:t>zorgvrager</a:t>
            </a:r>
            <a:r>
              <a:rPr lang="nl-NL" sz="2400" dirty="0">
                <a:solidFill>
                  <a:schemeClr val="tx1">
                    <a:lumMod val="75000"/>
                    <a:lumOff val="25000"/>
                  </a:schemeClr>
                </a:solidFill>
              </a:rPr>
              <a:t>;</a:t>
            </a:r>
            <a:endParaRPr lang="en-US" sz="2400" dirty="0">
              <a:solidFill>
                <a:schemeClr val="tx1">
                  <a:lumMod val="75000"/>
                  <a:lumOff val="25000"/>
                </a:schemeClr>
              </a:solidFill>
            </a:endParaRPr>
          </a:p>
          <a:p>
            <a:pPr>
              <a:defRPr/>
            </a:pPr>
            <a:r>
              <a:rPr lang="nl-NL" sz="2400" dirty="0">
                <a:solidFill>
                  <a:schemeClr val="tx1">
                    <a:lumMod val="75000"/>
                    <a:lumOff val="25000"/>
                  </a:schemeClr>
                </a:solidFill>
              </a:rPr>
              <a:t>De </a:t>
            </a:r>
            <a:r>
              <a:rPr lang="nl-NL" sz="2400" b="1" dirty="0">
                <a:solidFill>
                  <a:schemeClr val="tx1">
                    <a:lumMod val="75000"/>
                    <a:lumOff val="25000"/>
                  </a:schemeClr>
                </a:solidFill>
              </a:rPr>
              <a:t>aard van de </a:t>
            </a:r>
            <a:r>
              <a:rPr lang="nl-NL" sz="2400" b="1" dirty="0" smtClean="0">
                <a:solidFill>
                  <a:schemeClr val="tx1">
                    <a:lumMod val="75000"/>
                    <a:lumOff val="25000"/>
                  </a:schemeClr>
                </a:solidFill>
              </a:rPr>
              <a:t>aandoening</a:t>
            </a:r>
            <a:r>
              <a:rPr lang="nl-NL" sz="2400" dirty="0">
                <a:solidFill>
                  <a:schemeClr val="tx1">
                    <a:lumMod val="75000"/>
                    <a:lumOff val="25000"/>
                  </a:schemeClr>
                </a:solidFill>
              </a:rPr>
              <a:t>;</a:t>
            </a:r>
            <a:endParaRPr lang="nl-NL" sz="2400" dirty="0" smtClean="0">
              <a:solidFill>
                <a:schemeClr val="tx1">
                  <a:lumMod val="75000"/>
                  <a:lumOff val="25000"/>
                </a:schemeClr>
              </a:solidFill>
            </a:endParaRPr>
          </a:p>
          <a:p>
            <a:pPr>
              <a:defRPr/>
            </a:pPr>
            <a:r>
              <a:rPr lang="nl-NL" sz="2400" dirty="0" smtClean="0">
                <a:solidFill>
                  <a:schemeClr val="tx1">
                    <a:lumMod val="75000"/>
                    <a:lumOff val="25000"/>
                  </a:schemeClr>
                </a:solidFill>
              </a:rPr>
              <a:t>De </a:t>
            </a:r>
            <a:r>
              <a:rPr lang="nl-NL" sz="2400" b="1" dirty="0">
                <a:solidFill>
                  <a:schemeClr val="tx1">
                    <a:lumMod val="75000"/>
                    <a:lumOff val="25000"/>
                  </a:schemeClr>
                </a:solidFill>
              </a:rPr>
              <a:t>context van de </a:t>
            </a:r>
            <a:r>
              <a:rPr lang="nl-NL" sz="2400" b="1" dirty="0" smtClean="0">
                <a:solidFill>
                  <a:schemeClr val="tx1">
                    <a:lumMod val="75000"/>
                    <a:lumOff val="25000"/>
                  </a:schemeClr>
                </a:solidFill>
              </a:rPr>
              <a:t>mantelzorger</a:t>
            </a:r>
            <a:r>
              <a:rPr lang="nl-NL" sz="2400" dirty="0">
                <a:solidFill>
                  <a:schemeClr val="tx1">
                    <a:lumMod val="75000"/>
                    <a:lumOff val="25000"/>
                  </a:schemeClr>
                </a:solidFill>
              </a:rPr>
              <a:t>.  </a:t>
            </a:r>
            <a:endParaRPr lang="en-US" sz="2400" dirty="0">
              <a:solidFill>
                <a:schemeClr val="tx1">
                  <a:lumMod val="75000"/>
                  <a:lumOff val="25000"/>
                </a:schemeClr>
              </a:solidFill>
            </a:endParaRPr>
          </a:p>
          <a:p>
            <a:pPr>
              <a:defRPr/>
            </a:pPr>
            <a:endParaRPr lang="en-US" sz="2400" dirty="0">
              <a:solidFill>
                <a:schemeClr val="tx1">
                  <a:lumMod val="75000"/>
                  <a:lumOff val="25000"/>
                </a:schemeClr>
              </a:solidFill>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nl-NL" altLang="nl-NL" sz="3200" b="1" smtClean="0"/>
              <a:t>SOFA model </a:t>
            </a:r>
            <a:endParaRPr lang="en-US" altLang="nl-NL" sz="3200" b="1" smtClean="0"/>
          </a:p>
        </p:txBody>
      </p:sp>
      <p:sp>
        <p:nvSpPr>
          <p:cNvPr id="3" name="Content Placeholder 2"/>
          <p:cNvSpPr>
            <a:spLocks noGrp="1"/>
          </p:cNvSpPr>
          <p:nvPr>
            <p:ph idx="1"/>
          </p:nvPr>
        </p:nvSpPr>
        <p:spPr>
          <a:xfrm>
            <a:off x="760413" y="2155825"/>
            <a:ext cx="7772400" cy="3505200"/>
          </a:xfrm>
        </p:spPr>
        <p:txBody>
          <a:bodyPr>
            <a:normAutofit fontScale="77500" lnSpcReduction="20000"/>
          </a:bodyPr>
          <a:lstStyle/>
          <a:p>
            <a:pPr marL="0" indent="0">
              <a:buFontTx/>
              <a:buNone/>
              <a:defRPr/>
            </a:pPr>
            <a:r>
              <a:rPr lang="en-US" b="1" dirty="0">
                <a:solidFill>
                  <a:schemeClr val="tx1">
                    <a:lumMod val="75000"/>
                    <a:lumOff val="25000"/>
                  </a:schemeClr>
                </a:solidFill>
              </a:rPr>
              <a:t>SOFA model</a:t>
            </a:r>
            <a:endParaRPr lang="en-US" dirty="0">
              <a:solidFill>
                <a:schemeClr val="tx1">
                  <a:lumMod val="75000"/>
                  <a:lumOff val="25000"/>
                </a:schemeClr>
              </a:solidFill>
            </a:endParaRPr>
          </a:p>
          <a:p>
            <a:pPr marL="0" indent="0">
              <a:buFontTx/>
              <a:buNone/>
              <a:defRPr/>
            </a:pPr>
            <a:r>
              <a:rPr lang="nl-NL" dirty="0" smtClean="0">
                <a:solidFill>
                  <a:schemeClr val="tx1">
                    <a:lumMod val="75000"/>
                    <a:lumOff val="25000"/>
                  </a:schemeClr>
                </a:solidFill>
              </a:rPr>
              <a:t>Houd </a:t>
            </a:r>
            <a:r>
              <a:rPr lang="nl-NL" dirty="0">
                <a:solidFill>
                  <a:schemeClr val="tx1">
                    <a:lumMod val="75000"/>
                    <a:lumOff val="25000"/>
                  </a:schemeClr>
                </a:solidFill>
              </a:rPr>
              <a:t>rekening met de vier rollen die een mantelzorger kan </a:t>
            </a:r>
            <a:r>
              <a:rPr lang="nl-NL" dirty="0" smtClean="0">
                <a:solidFill>
                  <a:schemeClr val="tx1">
                    <a:lumMod val="75000"/>
                    <a:lumOff val="25000"/>
                  </a:schemeClr>
                </a:solidFill>
              </a:rPr>
              <a:t>vervullen. De meest prominente rol, kan </a:t>
            </a:r>
            <a:r>
              <a:rPr lang="nl-NL" dirty="0">
                <a:solidFill>
                  <a:schemeClr val="tx1">
                    <a:lumMod val="75000"/>
                    <a:lumOff val="25000"/>
                  </a:schemeClr>
                </a:solidFill>
              </a:rPr>
              <a:t>van moment tot moment verschillen. </a:t>
            </a:r>
            <a:endParaRPr lang="nl-NL" dirty="0" smtClean="0">
              <a:solidFill>
                <a:schemeClr val="tx1">
                  <a:lumMod val="75000"/>
                  <a:lumOff val="25000"/>
                </a:schemeClr>
              </a:solidFill>
            </a:endParaRPr>
          </a:p>
          <a:p>
            <a:pPr marL="0" indent="0">
              <a:buFontTx/>
              <a:buNone/>
              <a:defRPr/>
            </a:pPr>
            <a:endParaRPr lang="nl-NL" dirty="0" smtClean="0">
              <a:solidFill>
                <a:schemeClr val="tx1">
                  <a:lumMod val="75000"/>
                  <a:lumOff val="25000"/>
                </a:schemeClr>
              </a:solidFill>
            </a:endParaRPr>
          </a:p>
          <a:p>
            <a:pPr>
              <a:buSzPct val="45000"/>
              <a:defRPr/>
            </a:pPr>
            <a:r>
              <a:rPr lang="nl-NL" dirty="0" smtClean="0">
                <a:solidFill>
                  <a:schemeClr val="tx1">
                    <a:lumMod val="75000"/>
                    <a:lumOff val="25000"/>
                  </a:schemeClr>
                </a:solidFill>
              </a:rPr>
              <a:t>collega</a:t>
            </a:r>
            <a:r>
              <a:rPr lang="nl-NL" dirty="0">
                <a:solidFill>
                  <a:schemeClr val="tx1">
                    <a:lumMod val="75000"/>
                    <a:lumOff val="25000"/>
                  </a:schemeClr>
                </a:solidFill>
              </a:rPr>
              <a:t>, </a:t>
            </a:r>
            <a:endParaRPr lang="nl-NL" dirty="0" smtClean="0">
              <a:solidFill>
                <a:schemeClr val="tx1">
                  <a:lumMod val="75000"/>
                  <a:lumOff val="25000"/>
                </a:schemeClr>
              </a:solidFill>
            </a:endParaRPr>
          </a:p>
          <a:p>
            <a:pPr>
              <a:buSzPct val="45000"/>
              <a:defRPr/>
            </a:pPr>
            <a:r>
              <a:rPr lang="nl-NL" dirty="0" smtClean="0">
                <a:solidFill>
                  <a:schemeClr val="tx1">
                    <a:lumMod val="75000"/>
                    <a:lumOff val="25000"/>
                  </a:schemeClr>
                </a:solidFill>
              </a:rPr>
              <a:t>cliënt</a:t>
            </a:r>
            <a:r>
              <a:rPr lang="nl-NL" dirty="0">
                <a:solidFill>
                  <a:schemeClr val="tx1">
                    <a:lumMod val="75000"/>
                    <a:lumOff val="25000"/>
                  </a:schemeClr>
                </a:solidFill>
              </a:rPr>
              <a:t>, </a:t>
            </a:r>
            <a:endParaRPr lang="nl-NL" dirty="0" smtClean="0">
              <a:solidFill>
                <a:schemeClr val="tx1">
                  <a:lumMod val="75000"/>
                  <a:lumOff val="25000"/>
                </a:schemeClr>
              </a:solidFill>
            </a:endParaRPr>
          </a:p>
          <a:p>
            <a:pPr>
              <a:buSzPct val="45000"/>
              <a:defRPr/>
            </a:pPr>
            <a:r>
              <a:rPr lang="nl-NL" dirty="0" smtClean="0">
                <a:solidFill>
                  <a:schemeClr val="tx1">
                    <a:lumMod val="75000"/>
                    <a:lumOff val="25000"/>
                  </a:schemeClr>
                </a:solidFill>
              </a:rPr>
              <a:t>naaste </a:t>
            </a:r>
          </a:p>
          <a:p>
            <a:pPr>
              <a:buSzPct val="45000"/>
              <a:defRPr/>
            </a:pPr>
            <a:r>
              <a:rPr lang="nl-NL" dirty="0" smtClean="0">
                <a:solidFill>
                  <a:schemeClr val="tx1">
                    <a:lumMod val="75000"/>
                    <a:lumOff val="25000"/>
                  </a:schemeClr>
                </a:solidFill>
              </a:rPr>
              <a:t>expert</a:t>
            </a:r>
            <a:r>
              <a:rPr lang="nl-NL" dirty="0">
                <a:solidFill>
                  <a:schemeClr val="tx1">
                    <a:lumMod val="75000"/>
                    <a:lumOff val="25000"/>
                  </a:schemeClr>
                </a:solidFill>
              </a:rPr>
              <a:t>. </a:t>
            </a:r>
          </a:p>
          <a:p>
            <a:pPr marL="0" indent="0">
              <a:buFontTx/>
              <a:buNone/>
              <a:defRPr/>
            </a:pPr>
            <a:endParaRPr lang="en-US" dirty="0">
              <a:solidFill>
                <a:schemeClr val="tx1">
                  <a:lumMod val="75000"/>
                  <a:lumOff val="25000"/>
                </a:schemeClr>
              </a:solidFill>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900113" y="839788"/>
            <a:ext cx="6335712" cy="1143000"/>
          </a:xfrm>
        </p:spPr>
        <p:txBody>
          <a:bodyPr/>
          <a:lstStyle/>
          <a:p>
            <a:r>
              <a:rPr lang="nl-NL" altLang="nl-NL" sz="3200" b="1" smtClean="0"/>
              <a:t>Verschillende soorten mantelzorgers en ondersteuning</a:t>
            </a:r>
            <a:endParaRPr lang="en-US" altLang="nl-NL" sz="3200" b="1" smtClean="0"/>
          </a:p>
        </p:txBody>
      </p:sp>
      <p:sp>
        <p:nvSpPr>
          <p:cNvPr id="22531" name="Content Placeholder 2"/>
          <p:cNvSpPr>
            <a:spLocks noGrp="1"/>
          </p:cNvSpPr>
          <p:nvPr>
            <p:ph idx="1"/>
          </p:nvPr>
        </p:nvSpPr>
        <p:spPr/>
        <p:txBody>
          <a:bodyPr/>
          <a:lstStyle/>
          <a:p>
            <a:pPr marL="0" indent="0">
              <a:buFontTx/>
              <a:buNone/>
            </a:pPr>
            <a:endParaRPr lang="nl-NL" altLang="nl-NL" smtClean="0"/>
          </a:p>
          <a:p>
            <a:pPr marL="0" indent="0">
              <a:buFontTx/>
              <a:buNone/>
            </a:pPr>
            <a:endParaRPr lang="en-US" altLang="nl-NL" smtClean="0"/>
          </a:p>
        </p:txBody>
      </p:sp>
      <p:pic>
        <p:nvPicPr>
          <p:cNvPr id="22532"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2349500"/>
            <a:ext cx="6646863" cy="3240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Standaardontwerp">
  <a:themeElements>
    <a:clrScheme name="Standaardontwerp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Lucida Sans Unicode"/>
        <a:ea typeface=""/>
        <a:cs typeface=""/>
      </a:majorFont>
      <a:minorFont>
        <a:latin typeface="Lucida Sans Unicod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axion Nederlands">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Lucida Sans Unicode"/>
        <a:ea typeface=""/>
        <a:cs typeface=""/>
      </a:majorFont>
      <a:minorFont>
        <a:latin typeface="Lucida Sans Unicod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Saxion Nederlands">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Lucida Sans Unicode"/>
        <a:ea typeface=""/>
        <a:cs typeface=""/>
      </a:majorFont>
      <a:minorFont>
        <a:latin typeface="Lucida Sans Unicod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2105</Words>
  <Application>Microsoft Office PowerPoint</Application>
  <PresentationFormat>On-screen Show (4:3)</PresentationFormat>
  <Paragraphs>209</Paragraphs>
  <Slides>16</Slides>
  <Notes>16</Notes>
  <HiddenSlides>2</HiddenSlides>
  <MMClips>1</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Arial</vt:lpstr>
      <vt:lpstr>Arial Unicode MS</vt:lpstr>
      <vt:lpstr>Calibri</vt:lpstr>
      <vt:lpstr>Calibri Light</vt:lpstr>
      <vt:lpstr>Courier New</vt:lpstr>
      <vt:lpstr>Lucida Sans Unicode</vt:lpstr>
      <vt:lpstr>Times New Roman</vt:lpstr>
      <vt:lpstr>Standaardontwerp</vt:lpstr>
      <vt:lpstr>Custom Design</vt:lpstr>
      <vt:lpstr>Saxion Nederlands</vt:lpstr>
      <vt:lpstr>2_Saxion Nederlands</vt:lpstr>
      <vt:lpstr>Mantelzorg</vt:lpstr>
      <vt:lpstr>Overzicht kwartiel 4</vt:lpstr>
      <vt:lpstr>Doelen</vt:lpstr>
      <vt:lpstr>Mantelzorg = </vt:lpstr>
      <vt:lpstr>PowerPoint Presentation</vt:lpstr>
      <vt:lpstr>PowerPoint Presentation</vt:lpstr>
      <vt:lpstr>Samenwerking Mantelzorgondersteuning </vt:lpstr>
      <vt:lpstr>SOFA model </vt:lpstr>
      <vt:lpstr>Verschillende soorten mantelzorgers en ondersteuning</vt:lpstr>
      <vt:lpstr>Goed contact opbouwen met mantelzorgers</vt:lpstr>
      <vt:lpstr>Tips samenwerking met de mantelzorger </vt:lpstr>
      <vt:lpstr>PowerPoint Presentation</vt:lpstr>
      <vt:lpstr>Oefening Vraagverlegenheid </vt:lpstr>
      <vt:lpstr>Opdracht</vt:lpstr>
      <vt:lpstr>Oefenen in groepjes met de casustieken  </vt:lpstr>
      <vt:lpstr>PowerPoint Presentation</vt:lpstr>
    </vt:vector>
  </TitlesOfParts>
  <Company>Saxion Hogescholen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WELKOM</dc:title>
  <dc:creator>Sjors Groeneveld</dc:creator>
  <cp:lastModifiedBy>Inge Schreurs</cp:lastModifiedBy>
  <cp:revision>389</cp:revision>
  <dcterms:created xsi:type="dcterms:W3CDTF">2008-08-25T08:14:14Z</dcterms:created>
  <dcterms:modified xsi:type="dcterms:W3CDTF">2020-02-11T09:05:36Z</dcterms:modified>
</cp:coreProperties>
</file>