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61" r:id="rId3"/>
    <p:sldId id="270" r:id="rId4"/>
    <p:sldId id="275" r:id="rId5"/>
    <p:sldId id="264" r:id="rId6"/>
    <p:sldId id="278" r:id="rId7"/>
    <p:sldId id="282" r:id="rId8"/>
    <p:sldId id="283" r:id="rId9"/>
    <p:sldId id="279" r:id="rId10"/>
    <p:sldId id="277" r:id="rId11"/>
    <p:sldId id="288" r:id="rId12"/>
    <p:sldId id="296" r:id="rId13"/>
    <p:sldId id="298" r:id="rId14"/>
    <p:sldId id="284" r:id="rId15"/>
    <p:sldId id="291" r:id="rId16"/>
    <p:sldId id="293" r:id="rId17"/>
    <p:sldId id="281" r:id="rId18"/>
    <p:sldId id="285" r:id="rId19"/>
    <p:sldId id="286" r:id="rId20"/>
    <p:sldId id="289" r:id="rId21"/>
    <p:sldId id="287" r:id="rId22"/>
    <p:sldId id="290" r:id="rId23"/>
    <p:sldId id="292" r:id="rId24"/>
    <p:sldId id="294" r:id="rId25"/>
    <p:sldId id="295" r:id="rId26"/>
    <p:sldId id="297" r:id="rId27"/>
    <p:sldId id="299" r:id="rId28"/>
  </p:sldIdLst>
  <p:sldSz cx="9144000" cy="6858000" type="screen4x3"/>
  <p:notesSz cx="6858000" cy="9144000"/>
  <p:embeddedFontLst>
    <p:embeddedFont>
      <p:font typeface="Cambria Math" panose="02040503050406030204" pitchFamily="18" charset="0"/>
      <p:regular r:id="rId30"/>
    </p:embeddedFont>
    <p:embeddedFont>
      <p:font typeface="Corbel" panose="020B0503020204020204" pitchFamily="3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Helvetica Neue Light" panose="020B0604020202020204"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
      <p:font typeface="Tahoma" panose="020B0604030504040204" pitchFamily="34" charset="0"/>
      <p:regular r:id="rId47"/>
      <p:bold r:id="rId48"/>
    </p:embeddedFont>
    <p:embeddedFont>
      <p:font typeface="Ubuntu" panose="020B0504030602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eFTWgmTMg2KmefGxJYOd2aemAs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59EF5-1DA7-FD06-0977-9C46FD0B5CDC}" name="Jeroen Nelissen" initials="JN" userId="S::nelissen.j2@2college.nl::7fc10d7b-ee9e-4bf6-add3-32b4948440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0B7C6-FA26-4146-97D4-2E0C43D17AD2}" v="224" dt="2025-01-26T19:43:30.229"/>
    <p1510:client id="{DA7AB530-8173-4E91-8E09-B346DE078C6E}" v="4" dt="2025-01-26T20:03:07.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908" autoAdjust="0"/>
  </p:normalViewPr>
  <p:slideViewPr>
    <p:cSldViewPr snapToGrid="0">
      <p:cViewPr varScale="1">
        <p:scale>
          <a:sx n="94" d="100"/>
          <a:sy n="94" d="100"/>
        </p:scale>
        <p:origin x="2094"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en Nelissen" userId="7fc10d7b-ee9e-4bf6-add3-32b494844037" providerId="ADAL" clId="{DA7AB530-8173-4E91-8E09-B346DE078C6E}"/>
    <pc:docChg chg="undo redo custSel modSld">
      <pc:chgData name="Jeroen Nelissen" userId="7fc10d7b-ee9e-4bf6-add3-32b494844037" providerId="ADAL" clId="{DA7AB530-8173-4E91-8E09-B346DE078C6E}" dt="2025-01-26T20:07:21.974" v="603" actId="6549"/>
      <pc:docMkLst>
        <pc:docMk/>
      </pc:docMkLst>
      <pc:sldChg chg="addSp delSp modSp mod modNotesTx">
        <pc:chgData name="Jeroen Nelissen" userId="7fc10d7b-ee9e-4bf6-add3-32b494844037" providerId="ADAL" clId="{DA7AB530-8173-4E91-8E09-B346DE078C6E}" dt="2025-01-26T19:58:42.575" v="314" actId="20577"/>
        <pc:sldMkLst>
          <pc:docMk/>
          <pc:sldMk cId="3553747411" sldId="292"/>
        </pc:sldMkLst>
        <pc:picChg chg="add mod">
          <ac:chgData name="Jeroen Nelissen" userId="7fc10d7b-ee9e-4bf6-add3-32b494844037" providerId="ADAL" clId="{DA7AB530-8173-4E91-8E09-B346DE078C6E}" dt="2025-01-26T19:56:13.019" v="275" actId="14100"/>
          <ac:picMkLst>
            <pc:docMk/>
            <pc:sldMk cId="3553747411" sldId="292"/>
            <ac:picMk id="4" creationId="{D294E3E9-F000-74ED-2D6A-A7A373CEB9A8}"/>
          </ac:picMkLst>
        </pc:picChg>
        <pc:picChg chg="del">
          <ac:chgData name="Jeroen Nelissen" userId="7fc10d7b-ee9e-4bf6-add3-32b494844037" providerId="ADAL" clId="{DA7AB530-8173-4E91-8E09-B346DE078C6E}" dt="2025-01-26T19:56:05.591" v="272" actId="478"/>
          <ac:picMkLst>
            <pc:docMk/>
            <pc:sldMk cId="3553747411" sldId="292"/>
            <ac:picMk id="6" creationId="{7A6CC95C-5513-53AB-EB17-31DF94E7C8AE}"/>
          </ac:picMkLst>
        </pc:picChg>
      </pc:sldChg>
      <pc:sldChg chg="modNotesTx">
        <pc:chgData name="Jeroen Nelissen" userId="7fc10d7b-ee9e-4bf6-add3-32b494844037" providerId="ADAL" clId="{DA7AB530-8173-4E91-8E09-B346DE078C6E}" dt="2025-01-26T20:04:18.242" v="362" actId="6549"/>
        <pc:sldMkLst>
          <pc:docMk/>
          <pc:sldMk cId="3252017556" sldId="294"/>
        </pc:sldMkLst>
      </pc:sldChg>
      <pc:sldChg chg="modNotesTx">
        <pc:chgData name="Jeroen Nelissen" userId="7fc10d7b-ee9e-4bf6-add3-32b494844037" providerId="ADAL" clId="{DA7AB530-8173-4E91-8E09-B346DE078C6E}" dt="2025-01-26T20:06:12.218" v="487" actId="20577"/>
        <pc:sldMkLst>
          <pc:docMk/>
          <pc:sldMk cId="189997474" sldId="295"/>
        </pc:sldMkLst>
      </pc:sldChg>
      <pc:sldChg chg="modNotesTx">
        <pc:chgData name="Jeroen Nelissen" userId="7fc10d7b-ee9e-4bf6-add3-32b494844037" providerId="ADAL" clId="{DA7AB530-8173-4E91-8E09-B346DE078C6E}" dt="2025-01-26T20:07:21.974" v="603" actId="6549"/>
        <pc:sldMkLst>
          <pc:docMk/>
          <pc:sldMk cId="2034595955" sldId="2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1"/>
          <c:order val="0"/>
          <c:tx>
            <c:strRef>
              <c:f>'Blad1 (4)'!$C$1</c:f>
              <c:strCache>
                <c:ptCount val="1"/>
                <c:pt idx="0">
                  <c:v>u2</c:v>
                </c:pt>
              </c:strCache>
            </c:strRef>
          </c:tx>
          <c:spPr>
            <a:ln w="19050" cap="rnd">
              <a:solidFill>
                <a:schemeClr val="accent2"/>
              </a:solidFill>
              <a:round/>
            </a:ln>
            <a:effectLst/>
          </c:spPr>
          <c:marker>
            <c:symbol val="none"/>
          </c:marker>
          <c:xVal>
            <c:numRef>
              <c:f>'Blad1 (4)'!$A$2:$A$52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numCache>
            </c:numRef>
          </c:xVal>
          <c:yVal>
            <c:numRef>
              <c:f>'Blad1 (4)'!$C$2:$C$52</c:f>
              <c:numCache>
                <c:formatCode>General</c:formatCode>
                <c:ptCount val="51"/>
                <c:pt idx="0">
                  <c:v>-4</c:v>
                </c:pt>
                <c:pt idx="1">
                  <c:v>-3.9780875814730932</c:v>
                </c:pt>
                <c:pt idx="2">
                  <c:v>-3.9125904029352228</c:v>
                </c:pt>
                <c:pt idx="3">
                  <c:v>-3.8042260651806141</c:v>
                </c:pt>
                <c:pt idx="4">
                  <c:v>-3.6541818305704035</c:v>
                </c:pt>
                <c:pt idx="5">
                  <c:v>-3.4641016151377548</c:v>
                </c:pt>
                <c:pt idx="6">
                  <c:v>-3.2360679774997898</c:v>
                </c:pt>
                <c:pt idx="7">
                  <c:v>-2.9725793019095765</c:v>
                </c:pt>
                <c:pt idx="8">
                  <c:v>-2.6765224254354325</c:v>
                </c:pt>
                <c:pt idx="9">
                  <c:v>-2.3511410091698925</c:v>
                </c:pt>
                <c:pt idx="10">
                  <c:v>-2</c:v>
                </c:pt>
                <c:pt idx="11">
                  <c:v>-1.6269465723032008</c:v>
                </c:pt>
                <c:pt idx="12">
                  <c:v>-1.23606797749979</c:v>
                </c:pt>
                <c:pt idx="13">
                  <c:v>-0.83164676327103815</c:v>
                </c:pt>
                <c:pt idx="14">
                  <c:v>-0.41811385307061427</c:v>
                </c:pt>
                <c:pt idx="15">
                  <c:v>0</c:v>
                </c:pt>
                <c:pt idx="16">
                  <c:v>0.41811385307061427</c:v>
                </c:pt>
                <c:pt idx="17">
                  <c:v>0.83164676327103815</c:v>
                </c:pt>
                <c:pt idx="18">
                  <c:v>1.2360679774997907</c:v>
                </c:pt>
                <c:pt idx="19">
                  <c:v>1.6269465723032024</c:v>
                </c:pt>
                <c:pt idx="20">
                  <c:v>2.0000000000000018</c:v>
                </c:pt>
                <c:pt idx="21">
                  <c:v>2.3511410091698943</c:v>
                </c:pt>
                <c:pt idx="22">
                  <c:v>2.6765224254354347</c:v>
                </c:pt>
                <c:pt idx="23">
                  <c:v>2.9725793019095792</c:v>
                </c:pt>
                <c:pt idx="24">
                  <c:v>3.2360679774997916</c:v>
                </c:pt>
                <c:pt idx="25">
                  <c:v>3.4641016151377557</c:v>
                </c:pt>
                <c:pt idx="26">
                  <c:v>3.6541818305704048</c:v>
                </c:pt>
                <c:pt idx="27">
                  <c:v>3.8042260651806155</c:v>
                </c:pt>
                <c:pt idx="28">
                  <c:v>3.9125904029352232</c:v>
                </c:pt>
                <c:pt idx="29">
                  <c:v>3.9780875814730936</c:v>
                </c:pt>
                <c:pt idx="30">
                  <c:v>4</c:v>
                </c:pt>
                <c:pt idx="31">
                  <c:v>3.9780875814730927</c:v>
                </c:pt>
                <c:pt idx="32">
                  <c:v>3.9125904029352214</c:v>
                </c:pt>
                <c:pt idx="33">
                  <c:v>3.8042260651806123</c:v>
                </c:pt>
                <c:pt idx="34">
                  <c:v>3.6541818305704012</c:v>
                </c:pt>
                <c:pt idx="35">
                  <c:v>3.4641016151377513</c:v>
                </c:pt>
                <c:pt idx="36">
                  <c:v>3.2360679774997858</c:v>
                </c:pt>
                <c:pt idx="37">
                  <c:v>2.9725793019095721</c:v>
                </c:pt>
                <c:pt idx="38">
                  <c:v>2.6765224254354272</c:v>
                </c:pt>
                <c:pt idx="39">
                  <c:v>2.3511410091698854</c:v>
                </c:pt>
                <c:pt idx="40">
                  <c:v>1.9999999999999922</c:v>
                </c:pt>
                <c:pt idx="41">
                  <c:v>1.626946572303192</c:v>
                </c:pt>
                <c:pt idx="42">
                  <c:v>1.23606797749978</c:v>
                </c:pt>
                <c:pt idx="43">
                  <c:v>0.83164676327102682</c:v>
                </c:pt>
                <c:pt idx="44">
                  <c:v>0.41811385307060256</c:v>
                </c:pt>
                <c:pt idx="45">
                  <c:v>-1.1944438493838305E-14</c:v>
                </c:pt>
              </c:numCache>
            </c:numRef>
          </c:yVal>
          <c:smooth val="1"/>
          <c:extLst>
            <c:ext xmlns:c16="http://schemas.microsoft.com/office/drawing/2014/chart" uri="{C3380CC4-5D6E-409C-BE32-E72D297353CC}">
              <c16:uniqueId val="{00000000-B8FA-4A01-AC47-CC2AAC2AEBD4}"/>
            </c:ext>
          </c:extLst>
        </c:ser>
        <c:dLbls>
          <c:showLegendKey val="0"/>
          <c:showVal val="0"/>
          <c:showCatName val="0"/>
          <c:showSerName val="0"/>
          <c:showPercent val="0"/>
          <c:showBubbleSize val="0"/>
        </c:dLbls>
        <c:axId val="114794575"/>
        <c:axId val="114796495"/>
      </c:scatterChart>
      <c:valAx>
        <c:axId val="114794575"/>
        <c:scaling>
          <c:orientation val="minMax"/>
          <c:max val="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dirty="0">
                    <a:solidFill>
                      <a:schemeClr val="tx1"/>
                    </a:solidFill>
                  </a:rPr>
                  <a:t>plaats →</a:t>
                </a:r>
              </a:p>
            </c:rich>
          </c:tx>
          <c:layout>
            <c:manualLayout>
              <c:xMode val="edge"/>
              <c:yMode val="edge"/>
              <c:x val="0.70408902012248464"/>
              <c:y val="0.513472222222222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dirty="0">
                    <a:solidFill>
                      <a:schemeClr val="tx1"/>
                    </a:solidFill>
                  </a:rPr>
                  <a:t>uitwijking  →</a:t>
                </a:r>
              </a:p>
            </c:rich>
          </c:tx>
          <c:layout>
            <c:manualLayout>
              <c:xMode val="edge"/>
              <c:yMode val="edge"/>
              <c:x val="5.8678258967629043E-2"/>
              <c:y val="0.146643336249635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1"/>
          <c:order val="0"/>
          <c:tx>
            <c:strRef>
              <c:f>'Blad1 (5)'!$C$1</c:f>
              <c:strCache>
                <c:ptCount val="1"/>
                <c:pt idx="0">
                  <c:v>u2</c:v>
                </c:pt>
              </c:strCache>
            </c:strRef>
          </c:tx>
          <c:spPr>
            <a:ln w="19050" cap="rnd">
              <a:solidFill>
                <a:schemeClr val="accent2"/>
              </a:solidFill>
              <a:round/>
            </a:ln>
            <a:effectLst/>
          </c:spPr>
          <c:marker>
            <c:symbol val="none"/>
          </c:marker>
          <c:xVal>
            <c:numRef>
              <c:f>'Blad1 (5)'!$A$2:$A$52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numCache>
            </c:numRef>
          </c:xVal>
          <c:yVal>
            <c:numRef>
              <c:f>'Blad1 (5)'!$C$2:$C$52</c:f>
              <c:numCache>
                <c:formatCode>General</c:formatCode>
                <c:ptCount val="51"/>
                <c:pt idx="0">
                  <c:v>0</c:v>
                </c:pt>
                <c:pt idx="1">
                  <c:v>0.41811385307061388</c:v>
                </c:pt>
                <c:pt idx="2">
                  <c:v>0.83164676327103737</c:v>
                </c:pt>
                <c:pt idx="3">
                  <c:v>1.2360679774997896</c:v>
                </c:pt>
                <c:pt idx="4">
                  <c:v>1.6269465723032008</c:v>
                </c:pt>
                <c:pt idx="5">
                  <c:v>2</c:v>
                </c:pt>
                <c:pt idx="6">
                  <c:v>2.351141009169893</c:v>
                </c:pt>
                <c:pt idx="7">
                  <c:v>2.6765224254354334</c:v>
                </c:pt>
                <c:pt idx="8">
                  <c:v>2.972579301909577</c:v>
                </c:pt>
                <c:pt idx="9">
                  <c:v>3.2360679774997898</c:v>
                </c:pt>
                <c:pt idx="10">
                  <c:v>3.4641016151377548</c:v>
                </c:pt>
                <c:pt idx="11">
                  <c:v>3.6541818305704035</c:v>
                </c:pt>
                <c:pt idx="12">
                  <c:v>3.8042260651806141</c:v>
                </c:pt>
                <c:pt idx="13">
                  <c:v>3.9125904029352223</c:v>
                </c:pt>
                <c:pt idx="14">
                  <c:v>3.9780875814730932</c:v>
                </c:pt>
                <c:pt idx="15">
                  <c:v>4</c:v>
                </c:pt>
                <c:pt idx="16">
                  <c:v>3.9780875814730932</c:v>
                </c:pt>
                <c:pt idx="17">
                  <c:v>3.9125904029352223</c:v>
                </c:pt>
                <c:pt idx="18">
                  <c:v>3.8042260651806141</c:v>
                </c:pt>
                <c:pt idx="19">
                  <c:v>3.654181830570403</c:v>
                </c:pt>
                <c:pt idx="20">
                  <c:v>3.4641016151377539</c:v>
                </c:pt>
                <c:pt idx="21">
                  <c:v>3.2360679774997889</c:v>
                </c:pt>
                <c:pt idx="22">
                  <c:v>2.9725793019095756</c:v>
                </c:pt>
                <c:pt idx="23">
                  <c:v>2.6765224254354307</c:v>
                </c:pt>
                <c:pt idx="24">
                  <c:v>2.3511410091698899</c:v>
                </c:pt>
                <c:pt idx="25">
                  <c:v>1.9999999999999967</c:v>
                </c:pt>
                <c:pt idx="26">
                  <c:v>1.6269465723031986</c:v>
                </c:pt>
                <c:pt idx="27">
                  <c:v>1.2360679774997867</c:v>
                </c:pt>
                <c:pt idx="28">
                  <c:v>0.83164676327103371</c:v>
                </c:pt>
                <c:pt idx="29">
                  <c:v>0.41811385307060966</c:v>
                </c:pt>
                <c:pt idx="30">
                  <c:v>-4.8390111362373034E-15</c:v>
                </c:pt>
                <c:pt idx="31">
                  <c:v>-0.41811385307061927</c:v>
                </c:pt>
                <c:pt idx="32">
                  <c:v>-0.83164676327104148</c:v>
                </c:pt>
                <c:pt idx="33">
                  <c:v>-1.2360679774997942</c:v>
                </c:pt>
                <c:pt idx="34">
                  <c:v>-1.6269465723032057</c:v>
                </c:pt>
                <c:pt idx="35">
                  <c:v>-2.0000000000000053</c:v>
                </c:pt>
                <c:pt idx="36">
                  <c:v>-2.3511410091698979</c:v>
                </c:pt>
                <c:pt idx="37">
                  <c:v>-2.6765224254354383</c:v>
                </c:pt>
                <c:pt idx="38">
                  <c:v>-2.9725793019095819</c:v>
                </c:pt>
                <c:pt idx="39">
                  <c:v>-3.2360679774997956</c:v>
                </c:pt>
                <c:pt idx="40">
                  <c:v>-3.4641016151377588</c:v>
                </c:pt>
                <c:pt idx="41">
                  <c:v>-3.6541818305704079</c:v>
                </c:pt>
                <c:pt idx="42">
                  <c:v>-3.8042260651806172</c:v>
                </c:pt>
                <c:pt idx="43">
                  <c:v>-3.9125904029352245</c:v>
                </c:pt>
                <c:pt idx="44">
                  <c:v>-3.978087581473094</c:v>
                </c:pt>
                <c:pt idx="45">
                  <c:v>-4</c:v>
                </c:pt>
              </c:numCache>
            </c:numRef>
          </c:yVal>
          <c:smooth val="1"/>
          <c:extLst>
            <c:ext xmlns:c16="http://schemas.microsoft.com/office/drawing/2014/chart" uri="{C3380CC4-5D6E-409C-BE32-E72D297353CC}">
              <c16:uniqueId val="{00000000-07AA-4C1C-A512-D71C3D459A2F}"/>
            </c:ext>
          </c:extLst>
        </c:ser>
        <c:dLbls>
          <c:showLegendKey val="0"/>
          <c:showVal val="0"/>
          <c:showCatName val="0"/>
          <c:showSerName val="0"/>
          <c:showPercent val="0"/>
          <c:showBubbleSize val="0"/>
        </c:dLbls>
        <c:axId val="114794575"/>
        <c:axId val="114796495"/>
      </c:scatterChart>
      <c:valAx>
        <c:axId val="114794575"/>
        <c:scaling>
          <c:orientation val="minMax"/>
          <c:max val="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a:solidFill>
                      <a:schemeClr val="tx1"/>
                    </a:solidFill>
                  </a:rPr>
                  <a:t>plaats →</a:t>
                </a:r>
              </a:p>
            </c:rich>
          </c:tx>
          <c:layout>
            <c:manualLayout>
              <c:xMode val="edge"/>
              <c:yMode val="edge"/>
              <c:x val="0.70408902012248464"/>
              <c:y val="0.513472222222222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a:solidFill>
                      <a:schemeClr val="tx1"/>
                    </a:solidFill>
                  </a:rPr>
                  <a:t>uitwijking  →</a:t>
                </a:r>
              </a:p>
            </c:rich>
          </c:tx>
          <c:layout>
            <c:manualLayout>
              <c:xMode val="edge"/>
              <c:yMode val="edge"/>
              <c:x val="5.8678258967629043E-2"/>
              <c:y val="0.146643336249635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1"/>
          <c:order val="0"/>
          <c:tx>
            <c:strRef>
              <c:f>'Blad1 (6)'!$C$1</c:f>
              <c:strCache>
                <c:ptCount val="1"/>
                <c:pt idx="0">
                  <c:v>u2</c:v>
                </c:pt>
              </c:strCache>
            </c:strRef>
          </c:tx>
          <c:spPr>
            <a:ln w="19050" cap="rnd">
              <a:solidFill>
                <a:schemeClr val="accent2"/>
              </a:solidFill>
              <a:round/>
            </a:ln>
            <a:effectLst/>
          </c:spPr>
          <c:marker>
            <c:symbol val="none"/>
          </c:marker>
          <c:xVal>
            <c:numRef>
              <c:f>'Blad1 (6)'!$A$2:$A$52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numCache>
            </c:numRef>
          </c:xVal>
          <c:yVal>
            <c:numRef>
              <c:f>'Blad1 (6)'!$C$2:$C$52</c:f>
              <c:numCache>
                <c:formatCode>General</c:formatCode>
                <c:ptCount val="51"/>
                <c:pt idx="0">
                  <c:v>-4.90059381963448E-16</c:v>
                </c:pt>
                <c:pt idx="1">
                  <c:v>-0.41811385307061494</c:v>
                </c:pt>
                <c:pt idx="2">
                  <c:v>-0.83164676327103892</c:v>
                </c:pt>
                <c:pt idx="3">
                  <c:v>-1.2360679774997885</c:v>
                </c:pt>
                <c:pt idx="4">
                  <c:v>-1.6269465723032002</c:v>
                </c:pt>
                <c:pt idx="5">
                  <c:v>-1.9999999999999998</c:v>
                </c:pt>
                <c:pt idx="6">
                  <c:v>-2.351141009169893</c:v>
                </c:pt>
                <c:pt idx="7">
                  <c:v>-2.6765224254354334</c:v>
                </c:pt>
                <c:pt idx="8">
                  <c:v>-2.9725793019095779</c:v>
                </c:pt>
                <c:pt idx="9">
                  <c:v>-3.2360679774997898</c:v>
                </c:pt>
                <c:pt idx="10">
                  <c:v>-3.4641016151377539</c:v>
                </c:pt>
                <c:pt idx="11">
                  <c:v>-3.6541818305704039</c:v>
                </c:pt>
                <c:pt idx="12">
                  <c:v>-3.8042260651806141</c:v>
                </c:pt>
                <c:pt idx="13">
                  <c:v>-3.9125904029352223</c:v>
                </c:pt>
                <c:pt idx="14">
                  <c:v>-3.9780875814730932</c:v>
                </c:pt>
                <c:pt idx="15">
                  <c:v>-4</c:v>
                </c:pt>
                <c:pt idx="16">
                  <c:v>-3.9780875814730932</c:v>
                </c:pt>
                <c:pt idx="17">
                  <c:v>-3.9125904029352223</c:v>
                </c:pt>
                <c:pt idx="18">
                  <c:v>-3.8042260651806141</c:v>
                </c:pt>
                <c:pt idx="19">
                  <c:v>-3.654181830570403</c:v>
                </c:pt>
                <c:pt idx="20">
                  <c:v>-3.4641016151377535</c:v>
                </c:pt>
                <c:pt idx="21">
                  <c:v>-3.236067977499788</c:v>
                </c:pt>
                <c:pt idx="22">
                  <c:v>-2.9725793019095752</c:v>
                </c:pt>
                <c:pt idx="23">
                  <c:v>-2.6765224254354307</c:v>
                </c:pt>
                <c:pt idx="24">
                  <c:v>-2.3511410091698894</c:v>
                </c:pt>
                <c:pt idx="25">
                  <c:v>-1.9999999999999976</c:v>
                </c:pt>
                <c:pt idx="26">
                  <c:v>-1.6269465723031979</c:v>
                </c:pt>
                <c:pt idx="27">
                  <c:v>-1.2360679774997863</c:v>
                </c:pt>
                <c:pt idx="28">
                  <c:v>-0.83164676327103348</c:v>
                </c:pt>
                <c:pt idx="29">
                  <c:v>-0.41811385307060961</c:v>
                </c:pt>
                <c:pt idx="30">
                  <c:v>4.6504913306781759E-15</c:v>
                </c:pt>
                <c:pt idx="31">
                  <c:v>0.41811385307061888</c:v>
                </c:pt>
                <c:pt idx="32">
                  <c:v>0.8316467632710427</c:v>
                </c:pt>
                <c:pt idx="33">
                  <c:v>1.2360679774997954</c:v>
                </c:pt>
                <c:pt idx="34">
                  <c:v>1.6269465723032064</c:v>
                </c:pt>
                <c:pt idx="35">
                  <c:v>2.0000000000000058</c:v>
                </c:pt>
                <c:pt idx="36">
                  <c:v>2.3511410091698983</c:v>
                </c:pt>
                <c:pt idx="37">
                  <c:v>2.6765224254354383</c:v>
                </c:pt>
                <c:pt idx="38">
                  <c:v>2.9725793019095823</c:v>
                </c:pt>
                <c:pt idx="39">
                  <c:v>3.2360679774997947</c:v>
                </c:pt>
                <c:pt idx="40">
                  <c:v>3.4641016151377588</c:v>
                </c:pt>
                <c:pt idx="41">
                  <c:v>3.6541818305704075</c:v>
                </c:pt>
                <c:pt idx="42">
                  <c:v>3.8042260651806172</c:v>
                </c:pt>
                <c:pt idx="43">
                  <c:v>3.9125904029352245</c:v>
                </c:pt>
                <c:pt idx="44">
                  <c:v>3.9780875814730945</c:v>
                </c:pt>
                <c:pt idx="45">
                  <c:v>4</c:v>
                </c:pt>
              </c:numCache>
            </c:numRef>
          </c:yVal>
          <c:smooth val="1"/>
          <c:extLst>
            <c:ext xmlns:c16="http://schemas.microsoft.com/office/drawing/2014/chart" uri="{C3380CC4-5D6E-409C-BE32-E72D297353CC}">
              <c16:uniqueId val="{00000000-3968-4CE2-9117-8E605A0A8A6D}"/>
            </c:ext>
          </c:extLst>
        </c:ser>
        <c:dLbls>
          <c:showLegendKey val="0"/>
          <c:showVal val="0"/>
          <c:showCatName val="0"/>
          <c:showSerName val="0"/>
          <c:showPercent val="0"/>
          <c:showBubbleSize val="0"/>
        </c:dLbls>
        <c:axId val="114794575"/>
        <c:axId val="114796495"/>
      </c:scatterChart>
      <c:valAx>
        <c:axId val="114794575"/>
        <c:scaling>
          <c:orientation val="minMax"/>
          <c:max val="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a:solidFill>
                      <a:schemeClr val="tx1"/>
                    </a:solidFill>
                  </a:rPr>
                  <a:t>plaats →</a:t>
                </a:r>
              </a:p>
            </c:rich>
          </c:tx>
          <c:layout>
            <c:manualLayout>
              <c:xMode val="edge"/>
              <c:yMode val="edge"/>
              <c:x val="0.70408902012248464"/>
              <c:y val="0.513472222222222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a:solidFill>
                      <a:schemeClr val="tx1"/>
                    </a:solidFill>
                  </a:rPr>
                  <a:t>uitwijking  →</a:t>
                </a:r>
              </a:p>
            </c:rich>
          </c:tx>
          <c:layout>
            <c:manualLayout>
              <c:xMode val="edge"/>
              <c:yMode val="edge"/>
              <c:x val="5.8678258967629043E-2"/>
              <c:y val="0.146643336249635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1"/>
          <c:order val="0"/>
          <c:tx>
            <c:strRef>
              <c:f>'Blad1 (7)'!$C$1</c:f>
              <c:strCache>
                <c:ptCount val="1"/>
                <c:pt idx="0">
                  <c:v>u2</c:v>
                </c:pt>
              </c:strCache>
            </c:strRef>
          </c:tx>
          <c:spPr>
            <a:ln w="19050" cap="rnd">
              <a:solidFill>
                <a:schemeClr val="accent2"/>
              </a:solidFill>
              <a:round/>
            </a:ln>
            <a:effectLst/>
          </c:spPr>
          <c:marker>
            <c:symbol val="none"/>
          </c:marker>
          <c:xVal>
            <c:numRef>
              <c:f>'Blad1 (7)'!$A$2:$A$52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numCache>
            </c:numRef>
          </c:xVal>
          <c:yVal>
            <c:numRef>
              <c:f>'Blad1 (7)'!$C$2:$C$52</c:f>
              <c:numCache>
                <c:formatCode>General</c:formatCode>
                <c:ptCount val="51"/>
                <c:pt idx="0">
                  <c:v>4</c:v>
                </c:pt>
                <c:pt idx="1">
                  <c:v>3.9780875814730936</c:v>
                </c:pt>
                <c:pt idx="2">
                  <c:v>3.9125904029352223</c:v>
                </c:pt>
                <c:pt idx="3">
                  <c:v>3.804226065180615</c:v>
                </c:pt>
                <c:pt idx="4">
                  <c:v>3.6541818305704039</c:v>
                </c:pt>
                <c:pt idx="5">
                  <c:v>3.4641016151377553</c:v>
                </c:pt>
                <c:pt idx="6">
                  <c:v>3.2360679774997894</c:v>
                </c:pt>
                <c:pt idx="7">
                  <c:v>2.9725793019095761</c:v>
                </c:pt>
                <c:pt idx="8">
                  <c:v>2.6765224254354343</c:v>
                </c:pt>
                <c:pt idx="9">
                  <c:v>2.3511410091698934</c:v>
                </c:pt>
                <c:pt idx="10">
                  <c:v>2.0000000000000004</c:v>
                </c:pt>
                <c:pt idx="11">
                  <c:v>1.6269465723032024</c:v>
                </c:pt>
                <c:pt idx="12">
                  <c:v>1.2360679774997909</c:v>
                </c:pt>
                <c:pt idx="13">
                  <c:v>0.83164676327103804</c:v>
                </c:pt>
                <c:pt idx="14">
                  <c:v>0.41811385307061572</c:v>
                </c:pt>
                <c:pt idx="15">
                  <c:v>1.2862974574368025E-15</c:v>
                </c:pt>
                <c:pt idx="16">
                  <c:v>-0.41811385307061316</c:v>
                </c:pt>
                <c:pt idx="17">
                  <c:v>-0.83164676327103548</c:v>
                </c:pt>
                <c:pt idx="18">
                  <c:v>-1.2360679774997885</c:v>
                </c:pt>
                <c:pt idx="19">
                  <c:v>-1.6269465723032002</c:v>
                </c:pt>
                <c:pt idx="20">
                  <c:v>-2.0000000000000013</c:v>
                </c:pt>
                <c:pt idx="21">
                  <c:v>-2.3511410091698943</c:v>
                </c:pt>
                <c:pt idx="22">
                  <c:v>-2.6765224254354334</c:v>
                </c:pt>
                <c:pt idx="23">
                  <c:v>-2.9725793019095779</c:v>
                </c:pt>
                <c:pt idx="24">
                  <c:v>-3.2360679774997911</c:v>
                </c:pt>
                <c:pt idx="25">
                  <c:v>-3.4641016151377548</c:v>
                </c:pt>
                <c:pt idx="26">
                  <c:v>-3.6541818305704044</c:v>
                </c:pt>
                <c:pt idx="27">
                  <c:v>-3.804226065180615</c:v>
                </c:pt>
                <c:pt idx="28">
                  <c:v>-3.9125904029352232</c:v>
                </c:pt>
                <c:pt idx="29">
                  <c:v>-3.9780875814730936</c:v>
                </c:pt>
                <c:pt idx="30">
                  <c:v>-4</c:v>
                </c:pt>
                <c:pt idx="31">
                  <c:v>-3.9780875814730927</c:v>
                </c:pt>
                <c:pt idx="32">
                  <c:v>-3.9125904029352219</c:v>
                </c:pt>
                <c:pt idx="33">
                  <c:v>-3.8042260651806128</c:v>
                </c:pt>
                <c:pt idx="34">
                  <c:v>-3.6541818305704012</c:v>
                </c:pt>
                <c:pt idx="35">
                  <c:v>-3.4641016151377517</c:v>
                </c:pt>
                <c:pt idx="36">
                  <c:v>-3.2360679774997863</c:v>
                </c:pt>
                <c:pt idx="37">
                  <c:v>-2.9725793019095725</c:v>
                </c:pt>
                <c:pt idx="38">
                  <c:v>-2.6765224254354281</c:v>
                </c:pt>
                <c:pt idx="39">
                  <c:v>-2.3511410091698868</c:v>
                </c:pt>
                <c:pt idx="40">
                  <c:v>-1.9999999999999936</c:v>
                </c:pt>
                <c:pt idx="41">
                  <c:v>-1.6269465723031935</c:v>
                </c:pt>
                <c:pt idx="42">
                  <c:v>-1.2360679774997818</c:v>
                </c:pt>
                <c:pt idx="43">
                  <c:v>-0.83164676327102893</c:v>
                </c:pt>
                <c:pt idx="44">
                  <c:v>-0.418113853070605</c:v>
                </c:pt>
                <c:pt idx="45">
                  <c:v>9.3009826613563519E-15</c:v>
                </c:pt>
              </c:numCache>
            </c:numRef>
          </c:yVal>
          <c:smooth val="1"/>
          <c:extLst>
            <c:ext xmlns:c16="http://schemas.microsoft.com/office/drawing/2014/chart" uri="{C3380CC4-5D6E-409C-BE32-E72D297353CC}">
              <c16:uniqueId val="{00000000-CA63-4275-ACFA-B83F238AB7C8}"/>
            </c:ext>
          </c:extLst>
        </c:ser>
        <c:dLbls>
          <c:showLegendKey val="0"/>
          <c:showVal val="0"/>
          <c:showCatName val="0"/>
          <c:showSerName val="0"/>
          <c:showPercent val="0"/>
          <c:showBubbleSize val="0"/>
        </c:dLbls>
        <c:axId val="114794575"/>
        <c:axId val="114796495"/>
      </c:scatterChart>
      <c:valAx>
        <c:axId val="114794575"/>
        <c:scaling>
          <c:orientation val="minMax"/>
          <c:max val="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a:solidFill>
                      <a:schemeClr val="tx1"/>
                    </a:solidFill>
                  </a:rPr>
                  <a:t>plaats →</a:t>
                </a:r>
              </a:p>
            </c:rich>
          </c:tx>
          <c:layout>
            <c:manualLayout>
              <c:xMode val="edge"/>
              <c:yMode val="edge"/>
              <c:x val="0.70408902012248464"/>
              <c:y val="0.513472222222222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000">
                    <a:solidFill>
                      <a:schemeClr val="tx1"/>
                    </a:solidFill>
                  </a:rPr>
                  <a:t>uitwijking  →</a:t>
                </a:r>
              </a:p>
            </c:rich>
          </c:tx>
          <c:layout>
            <c:manualLayout>
              <c:xMode val="edge"/>
              <c:yMode val="edge"/>
              <c:x val="5.8678258967629043E-2"/>
              <c:y val="0.146643336249635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1"/>
          <c:order val="0"/>
          <c:tx>
            <c:strRef>
              <c:f>'Blad1 (3)'!$C$1</c:f>
              <c:strCache>
                <c:ptCount val="1"/>
                <c:pt idx="0">
                  <c:v>u2</c:v>
                </c:pt>
              </c:strCache>
            </c:strRef>
          </c:tx>
          <c:spPr>
            <a:ln w="19050" cap="rnd">
              <a:solidFill>
                <a:schemeClr val="accent2"/>
              </a:solidFill>
              <a:round/>
            </a:ln>
            <a:effectLst/>
          </c:spPr>
          <c:marker>
            <c:symbol val="none"/>
          </c:marker>
          <c:xVal>
            <c:numRef>
              <c:f>'Blad1 (3)'!$A$2:$A$52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numCache>
            </c:numRef>
          </c:xVal>
          <c:yVal>
            <c:numRef>
              <c:f>'Blad1 (3)'!$C$2:$C$52</c:f>
              <c:numCache>
                <c:formatCode>General</c:formatCode>
                <c:ptCount val="51"/>
                <c:pt idx="0">
                  <c:v>-4</c:v>
                </c:pt>
                <c:pt idx="1">
                  <c:v>-3.9780875814730932</c:v>
                </c:pt>
                <c:pt idx="2">
                  <c:v>-3.9125904029352228</c:v>
                </c:pt>
                <c:pt idx="3">
                  <c:v>-3.8042260651806141</c:v>
                </c:pt>
                <c:pt idx="4">
                  <c:v>-3.6541818305704035</c:v>
                </c:pt>
                <c:pt idx="5">
                  <c:v>-3.4641016151377548</c:v>
                </c:pt>
                <c:pt idx="6">
                  <c:v>-3.2360679774997898</c:v>
                </c:pt>
                <c:pt idx="7">
                  <c:v>-2.9725793019095765</c:v>
                </c:pt>
                <c:pt idx="8">
                  <c:v>-2.6765224254354325</c:v>
                </c:pt>
                <c:pt idx="9">
                  <c:v>-2.3511410091698925</c:v>
                </c:pt>
                <c:pt idx="10">
                  <c:v>-2</c:v>
                </c:pt>
                <c:pt idx="11">
                  <c:v>-1.6269465723032008</c:v>
                </c:pt>
                <c:pt idx="12">
                  <c:v>-1.23606797749979</c:v>
                </c:pt>
                <c:pt idx="13">
                  <c:v>-0.83164676327103815</c:v>
                </c:pt>
                <c:pt idx="14">
                  <c:v>-0.41811385307061427</c:v>
                </c:pt>
                <c:pt idx="15">
                  <c:v>0</c:v>
                </c:pt>
                <c:pt idx="16">
                  <c:v>0.41811385307061427</c:v>
                </c:pt>
                <c:pt idx="17">
                  <c:v>0.83164676327103815</c:v>
                </c:pt>
                <c:pt idx="18">
                  <c:v>1.2360679774997907</c:v>
                </c:pt>
                <c:pt idx="19">
                  <c:v>1.6269465723032024</c:v>
                </c:pt>
                <c:pt idx="20">
                  <c:v>2.0000000000000018</c:v>
                </c:pt>
                <c:pt idx="21">
                  <c:v>2.3511410091698943</c:v>
                </c:pt>
                <c:pt idx="22">
                  <c:v>2.6765224254354347</c:v>
                </c:pt>
                <c:pt idx="23">
                  <c:v>2.9725793019095792</c:v>
                </c:pt>
                <c:pt idx="24">
                  <c:v>3.2360679774997916</c:v>
                </c:pt>
                <c:pt idx="25">
                  <c:v>3.4641016151377557</c:v>
                </c:pt>
                <c:pt idx="26">
                  <c:v>3.6541818305704048</c:v>
                </c:pt>
                <c:pt idx="27">
                  <c:v>3.8042260651806155</c:v>
                </c:pt>
                <c:pt idx="28">
                  <c:v>3.9125904029352232</c:v>
                </c:pt>
                <c:pt idx="29">
                  <c:v>3.9780875814730936</c:v>
                </c:pt>
                <c:pt idx="30">
                  <c:v>4</c:v>
                </c:pt>
                <c:pt idx="31">
                  <c:v>3.9780875814730927</c:v>
                </c:pt>
                <c:pt idx="32">
                  <c:v>3.9125904029352214</c:v>
                </c:pt>
                <c:pt idx="33">
                  <c:v>3.8042260651806123</c:v>
                </c:pt>
                <c:pt idx="34">
                  <c:v>3.6541818305704012</c:v>
                </c:pt>
                <c:pt idx="35">
                  <c:v>3.4641016151377513</c:v>
                </c:pt>
                <c:pt idx="36">
                  <c:v>3.2360679774997858</c:v>
                </c:pt>
                <c:pt idx="37">
                  <c:v>2.9725793019095721</c:v>
                </c:pt>
                <c:pt idx="38">
                  <c:v>2.6765224254354272</c:v>
                </c:pt>
                <c:pt idx="39">
                  <c:v>2.3511410091698854</c:v>
                </c:pt>
                <c:pt idx="40">
                  <c:v>1.9999999999999922</c:v>
                </c:pt>
                <c:pt idx="41">
                  <c:v>1.626946572303192</c:v>
                </c:pt>
                <c:pt idx="42">
                  <c:v>1.23606797749978</c:v>
                </c:pt>
                <c:pt idx="43">
                  <c:v>0.83164676327102682</c:v>
                </c:pt>
                <c:pt idx="44">
                  <c:v>0.41811385307060256</c:v>
                </c:pt>
                <c:pt idx="45">
                  <c:v>-1.1944438493838305E-14</c:v>
                </c:pt>
                <c:pt idx="46">
                  <c:v>-0.4181138530706246</c:v>
                </c:pt>
                <c:pt idx="47">
                  <c:v>-0.83164676327105014</c:v>
                </c:pt>
                <c:pt idx="48">
                  <c:v>-1.2360679774998027</c:v>
                </c:pt>
                <c:pt idx="49">
                  <c:v>-1.6269465723032106</c:v>
                </c:pt>
                <c:pt idx="50">
                  <c:v>-2.0000000000000084</c:v>
                </c:pt>
              </c:numCache>
            </c:numRef>
          </c:yVal>
          <c:smooth val="1"/>
          <c:extLst>
            <c:ext xmlns:c16="http://schemas.microsoft.com/office/drawing/2014/chart" uri="{C3380CC4-5D6E-409C-BE32-E72D297353CC}">
              <c16:uniqueId val="{00000000-C2C1-4973-BC1F-63DCB9CDF607}"/>
            </c:ext>
          </c:extLst>
        </c:ser>
        <c:dLbls>
          <c:showLegendKey val="0"/>
          <c:showVal val="0"/>
          <c:showCatName val="0"/>
          <c:showSerName val="0"/>
          <c:showPercent val="0"/>
          <c:showBubbleSize val="0"/>
        </c:dLbls>
        <c:axId val="114794575"/>
        <c:axId val="114796495"/>
      </c:scatterChart>
      <c:valAx>
        <c:axId val="114794575"/>
        <c:scaling>
          <c:orientation val="minMax"/>
          <c:max val="0.9"/>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tijd (s) →</a:t>
                </a:r>
              </a:p>
            </c:rich>
          </c:tx>
          <c:layout>
            <c:manualLayout>
              <c:xMode val="edge"/>
              <c:yMode val="edge"/>
              <c:x val="0.70408902012248464"/>
              <c:y val="0.513472222222222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uitwijking (cm) →</a:t>
                </a:r>
              </a:p>
            </c:rich>
          </c:tx>
          <c:layout>
            <c:manualLayout>
              <c:xMode val="edge"/>
              <c:yMode val="edge"/>
              <c:x val="5.8678258967629043E-2"/>
              <c:y val="0.146643336249635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357BA70A-C080-C3D0-DCBC-B9D257B8CA1C}"/>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2A066E99-355E-06BE-F0F7-7BE1D8EC7E0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De leerling denkt dat bij de grondtoon (die hier te zien is) een hele golflengte past. Dit is echter een halve golflengte. Een handige regel is: tussen een knoop en een buik zit een kwart golflengte.</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Waarschijnlijk denk je dat een hele golflengte uit vier buiken bestaat</a:t>
            </a:r>
          </a:p>
          <a:p>
            <a:pPr marL="0" lvl="0" indent="0" algn="l" rtl="0">
              <a:spcBef>
                <a:spcPts val="0"/>
              </a:spcBef>
              <a:spcAft>
                <a:spcPts val="0"/>
              </a:spcAft>
              <a:buClr>
                <a:schemeClr val="dk1"/>
              </a:buClr>
              <a:buSzPts val="1100"/>
              <a:buFont typeface="Arial"/>
              <a:buNone/>
            </a:pPr>
            <a:r>
              <a:rPr lang="nl-NL" noProof="0" dirty="0"/>
              <a:t>B Waarschijnlijk denk je dat een golflengte uit vijf ‘stukjes’ tussen B en K bestaat.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Goede Antwoord. Er is één buik met twee knopen te zien. Een hele golflengte bestaat uit twee buiken tussen twee knopen aan de uiteinden.</a:t>
            </a:r>
          </a:p>
          <a:p>
            <a:pPr marL="0" lvl="0" indent="0" algn="l" rtl="0">
              <a:spcBef>
                <a:spcPts val="0"/>
              </a:spcBef>
              <a:spcAft>
                <a:spcPts val="0"/>
              </a:spcAft>
              <a:buClr>
                <a:schemeClr val="dk1"/>
              </a:buClr>
              <a:buSzPts val="1100"/>
              <a:buFont typeface="Arial"/>
              <a:buNone/>
            </a:pPr>
            <a:r>
              <a:rPr lang="nl-NL" noProof="0" dirty="0"/>
              <a:t>D Waarschijnlijk denk je dat bij de grondtoon (die hier te zien is) een hele golflengte past. Dit is echter een halve golflengte.</a:t>
            </a:r>
          </a:p>
          <a:p>
            <a:pPr marL="0" lvl="0" indent="0" algn="l" rtl="0">
              <a:spcBef>
                <a:spcPts val="0"/>
              </a:spcBef>
              <a:spcAft>
                <a:spcPts val="0"/>
              </a:spcAft>
              <a:buClr>
                <a:schemeClr val="dk1"/>
              </a:buClr>
              <a:buSzPts val="1100"/>
              <a:buFont typeface="Arial"/>
              <a:buNone/>
            </a:pPr>
            <a:endParaRPr lang="nl-NL" noProof="0" dirty="0"/>
          </a:p>
        </p:txBody>
      </p:sp>
      <p:sp>
        <p:nvSpPr>
          <p:cNvPr id="204" name="Google Shape;204;g13930a8b2a2_0_44:notes">
            <a:extLst>
              <a:ext uri="{FF2B5EF4-FFF2-40B4-BE49-F238E27FC236}">
                <a16:creationId xmlns:a16="http://schemas.microsoft.com/office/drawing/2014/main" id="{A714BFC6-39AC-64AA-EF1E-FB00261E338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02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F1DC8643-3935-8086-AB96-BCD5FA6EEF50}"/>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83FC29CA-C41E-F87E-C5F3-A4877601693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Waarschijnlijk denk je dat bij de grondtoon (die hier te zien is) een hele golflengte past. Dit is echter een halve golflengte. Een handige regel is: tussen een knoop en een buik zit een kwart golflengte.</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Goede antwoord. Er is één buik met één knoop te zien. Een hele golflengte bestaat uit twee buiken tussen twee knopen aan de uiteinden. Hier is dus een kwart golflengte te zien. </a:t>
            </a:r>
          </a:p>
          <a:p>
            <a:pPr marL="0" lvl="0" indent="0" algn="l" rtl="0">
              <a:spcBef>
                <a:spcPts val="0"/>
              </a:spcBef>
              <a:spcAft>
                <a:spcPts val="0"/>
              </a:spcAft>
              <a:buClr>
                <a:schemeClr val="dk1"/>
              </a:buClr>
              <a:buSzPts val="1100"/>
              <a:buFont typeface="Arial"/>
              <a:buNone/>
            </a:pPr>
            <a:r>
              <a:rPr lang="nl-NL" dirty="0"/>
              <a:t>B De leerling denkt dat een golflengte uit 5 ‘stukjes’ tussen B en K bestaat.</a:t>
            </a:r>
          </a:p>
          <a:p>
            <a:pPr marL="0" lvl="0" indent="0" algn="l" rtl="0">
              <a:spcBef>
                <a:spcPts val="0"/>
              </a:spcBef>
              <a:spcAft>
                <a:spcPts val="0"/>
              </a:spcAft>
              <a:buClr>
                <a:schemeClr val="dk1"/>
              </a:buClr>
              <a:buSzPts val="1100"/>
              <a:buFont typeface="Arial"/>
              <a:buNone/>
            </a:pPr>
            <a:r>
              <a:rPr lang="nl-NL" dirty="0"/>
              <a:t>C De leerling denkt dat een golflengte één ‘berg’ en ‘dal’ is.</a:t>
            </a:r>
          </a:p>
          <a:p>
            <a:pPr marL="0" lvl="0" indent="0" algn="l" rtl="0">
              <a:spcBef>
                <a:spcPts val="0"/>
              </a:spcBef>
              <a:spcAft>
                <a:spcPts val="0"/>
              </a:spcAft>
              <a:buClr>
                <a:schemeClr val="dk1"/>
              </a:buClr>
              <a:buSzPts val="1100"/>
              <a:buFont typeface="Arial"/>
              <a:buNone/>
            </a:pPr>
            <a:r>
              <a:rPr lang="nl-NL" dirty="0"/>
              <a:t>D </a:t>
            </a:r>
            <a:r>
              <a:rPr lang="nl-NL" noProof="0" dirty="0"/>
              <a:t>Waarschijnlijk denk je dat bij de grondtoon (die hier te zien is) een hele golflengte past. Dit is echter een kwart golflengte.</a:t>
            </a:r>
          </a:p>
          <a:p>
            <a:pPr marL="0" lvl="0" indent="0" algn="l" rtl="0">
              <a:spcBef>
                <a:spcPts val="0"/>
              </a:spcBef>
              <a:spcAft>
                <a:spcPts val="0"/>
              </a:spcAft>
              <a:buClr>
                <a:schemeClr val="dk1"/>
              </a:buClr>
              <a:buSzPts val="1100"/>
              <a:buFont typeface="Arial"/>
              <a:buNone/>
            </a:pPr>
            <a:endParaRPr lang="nl-NL" dirty="0"/>
          </a:p>
        </p:txBody>
      </p:sp>
      <p:sp>
        <p:nvSpPr>
          <p:cNvPr id="204" name="Google Shape;204;g13930a8b2a2_0_44:notes">
            <a:extLst>
              <a:ext uri="{FF2B5EF4-FFF2-40B4-BE49-F238E27FC236}">
                <a16:creationId xmlns:a16="http://schemas.microsoft.com/office/drawing/2014/main" id="{708A9388-E30E-F5F6-C196-DA5A79CA9FD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13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8C9642D-F175-BDD6-6DAF-B38BCAE4F822}"/>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4672D593-8E76-D922-2948-2789E9732E9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Misvatting: alle punten voeren op hetzelfde moment een zelfde soort beweging uit.</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Omdat de lijn hier nergens een uitwijking heeft denkt de leerling dat alle punten stilstaan.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De leerling denkt dat net als bij n=1 de punten allen dezelfde kant op bewegen.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De leerling denkt dat net als bij n=1 de punten allen dezelfde kant op bewegen.</a:t>
            </a:r>
          </a:p>
          <a:p>
            <a:pPr marL="0" lvl="0" indent="0" algn="l" rtl="0">
              <a:spcBef>
                <a:spcPts val="0"/>
              </a:spcBef>
              <a:spcAft>
                <a:spcPts val="0"/>
              </a:spcAft>
              <a:buClr>
                <a:schemeClr val="dk1"/>
              </a:buClr>
              <a:buSzPts val="1100"/>
              <a:buFont typeface="Arial"/>
              <a:buNone/>
            </a:pPr>
            <a:r>
              <a:rPr lang="nl-NL" dirty="0"/>
              <a:t>D Goede antwoord. Als punt in het midden omhoog beweegt, dan beweegt een punt tussen de twee linker knopen omlaag. Als een trilling door de evenwichtsstand gaat, is de snelheid maximaal (denk bijvoorbeeld aan een schommel, die gaat het snelst op het laagste punt, en dat is de </a:t>
            </a:r>
            <a:r>
              <a:rPr lang="nl-NL" dirty="0" err="1"/>
              <a:t>evenwitchtsstand</a:t>
            </a:r>
            <a:r>
              <a:rPr lang="nl-NL" dirty="0"/>
              <a:t>)</a:t>
            </a:r>
          </a:p>
          <a:p>
            <a:pPr marL="0" lvl="0" indent="0" algn="l" rtl="0">
              <a:spcBef>
                <a:spcPts val="0"/>
              </a:spcBef>
              <a:spcAft>
                <a:spcPts val="0"/>
              </a:spcAft>
              <a:buClr>
                <a:schemeClr val="dk1"/>
              </a:buClr>
              <a:buSzPts val="1100"/>
              <a:buFont typeface="Arial"/>
              <a:buNone/>
            </a:pPr>
            <a:r>
              <a:rPr lang="nl-NL" dirty="0"/>
              <a:t>Alleen bij de grondtoon bewegen alle punten van de snaar in dezelfde richting.</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endParaRPr dirty="0"/>
          </a:p>
        </p:txBody>
      </p:sp>
      <p:sp>
        <p:nvSpPr>
          <p:cNvPr id="204" name="Google Shape;204;g13930a8b2a2_0_44:notes">
            <a:extLst>
              <a:ext uri="{FF2B5EF4-FFF2-40B4-BE49-F238E27FC236}">
                <a16:creationId xmlns:a16="http://schemas.microsoft.com/office/drawing/2014/main" id="{72E70F3D-219A-D3E4-B677-2B0934BD481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79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BDF3F3A9-E35D-1536-CE12-3F6728AD5B13}"/>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2DEA07A5-51EA-2CA7-BF61-C0EFE6A0167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Misvatting: De leerling denkt dat alleen in de knooppunten de snelheid nul kan zijn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Goede antwoord. In de uiterste standen keert de bewegingsrichting overal om en is dus overal de snelheid 0. Antwoord A. Als een trilling in de uiterste stand staat, is de snelheid nul (denk bijvoorbeeld aan een schommel, die staat eventjes stil op de uiterste standen)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De leerling denkt dat net als bij n=1 de punten allen dezelfde kant op bewegen.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De leerling denkt dat net als bij n=1 de punten allen dezelfde kant op bewegen.</a:t>
            </a:r>
          </a:p>
          <a:p>
            <a:pPr marL="0" lvl="0" indent="0" algn="l" rtl="0">
              <a:spcBef>
                <a:spcPts val="0"/>
              </a:spcBef>
              <a:spcAft>
                <a:spcPts val="0"/>
              </a:spcAft>
              <a:buClr>
                <a:schemeClr val="dk1"/>
              </a:buClr>
              <a:buSzPts val="1100"/>
              <a:buFont typeface="Arial"/>
              <a:buNone/>
            </a:pPr>
            <a:r>
              <a:rPr lang="nl-NL" dirty="0"/>
              <a:t>D De leerling heeft niet door dat voor alle punten dit de uiterste uitwijking is in een staande golf en dus in alle punten de snelheid nul is.</a:t>
            </a:r>
            <a:endParaRPr dirty="0"/>
          </a:p>
        </p:txBody>
      </p:sp>
      <p:sp>
        <p:nvSpPr>
          <p:cNvPr id="204" name="Google Shape;204;g13930a8b2a2_0_44:notes">
            <a:extLst>
              <a:ext uri="{FF2B5EF4-FFF2-40B4-BE49-F238E27FC236}">
                <a16:creationId xmlns:a16="http://schemas.microsoft.com/office/drawing/2014/main" id="{771810C9-67D1-F1E2-BDCC-0F6ED3C5DF1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37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14CA60D3-042E-8874-4AAF-D72DFE1B3EAF}"/>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49920DC0-38A4-60C2-8B55-F03BBEA42E7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ziet onjuiste verbanden tussen het aantal knopen en buiken en de boventoon waarin deze is.</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Waarschijnlijk denk je dat een hele golflengte overeenkomt met de grondtoon. Een halve golflengte komt overeen met de grondtoon.</a:t>
            </a:r>
          </a:p>
          <a:p>
            <a:pPr marL="0" lvl="0" indent="0" algn="l" rtl="0">
              <a:spcBef>
                <a:spcPts val="0"/>
              </a:spcBef>
              <a:spcAft>
                <a:spcPts val="0"/>
              </a:spcAft>
              <a:buClr>
                <a:schemeClr val="dk1"/>
              </a:buClr>
              <a:buSzPts val="1100"/>
              <a:buFont typeface="Arial"/>
              <a:buNone/>
            </a:pPr>
            <a:r>
              <a:rPr lang="nl-NL" noProof="0" dirty="0"/>
              <a:t>B Goede antwoord. Er zijn twee buiken. Dit is de op één na grootste golf (1 golflengte). Dit komt overeen met de eerste boventoon. </a:t>
            </a:r>
          </a:p>
          <a:p>
            <a:pPr marL="0" lvl="0" indent="0" algn="l" rtl="0">
              <a:spcBef>
                <a:spcPts val="0"/>
              </a:spcBef>
              <a:spcAft>
                <a:spcPts val="0"/>
              </a:spcAft>
              <a:buClr>
                <a:schemeClr val="dk1"/>
              </a:buClr>
              <a:buSzPts val="1100"/>
              <a:buFont typeface="Arial"/>
              <a:buNone/>
            </a:pPr>
            <a:r>
              <a:rPr lang="nl-NL" noProof="0" dirty="0"/>
              <a:t>C Waarschijnlijk denk je dat twee buiken overeenkomt met de tweede boventoon. N=2 past echter bij de 1e boventoon.</a:t>
            </a:r>
          </a:p>
          <a:p>
            <a:pPr marL="0" lvl="0" indent="0" algn="l" rtl="0">
              <a:spcBef>
                <a:spcPts val="0"/>
              </a:spcBef>
              <a:spcAft>
                <a:spcPts val="0"/>
              </a:spcAft>
              <a:buClr>
                <a:schemeClr val="dk1"/>
              </a:buClr>
              <a:buSzPts val="1100"/>
              <a:buFont typeface="Arial"/>
              <a:buNone/>
            </a:pPr>
            <a:r>
              <a:rPr lang="nl-NL" noProof="0" dirty="0"/>
              <a:t>D Mogelijk vergist de leerling zich dat de n=2 de derde boventoon is dus een hoger dan n i.p.v. lager.</a:t>
            </a:r>
          </a:p>
          <a:p>
            <a:pPr marL="0" lvl="0" indent="0" algn="l" rtl="0">
              <a:spcBef>
                <a:spcPts val="0"/>
              </a:spcBef>
              <a:spcAft>
                <a:spcPts val="0"/>
              </a:spcAft>
              <a:buClr>
                <a:schemeClr val="dk1"/>
              </a:buClr>
              <a:buSzPts val="1100"/>
              <a:buFont typeface="Arial"/>
              <a:buNone/>
            </a:pPr>
            <a:r>
              <a:rPr lang="nl-NL" noProof="0" dirty="0"/>
              <a:t>E De leerling denkt dat 5 knopen en buikten past bij n=5 en dus de 4</a:t>
            </a:r>
            <a:r>
              <a:rPr lang="nl-NL" baseline="30000" noProof="0" dirty="0"/>
              <a:t>e</a:t>
            </a:r>
            <a:r>
              <a:rPr lang="nl-NL" noProof="0" dirty="0"/>
              <a:t> boventoon.</a:t>
            </a:r>
          </a:p>
          <a:p>
            <a:pPr marL="0" lvl="0" indent="0" algn="l" rtl="0">
              <a:spcBef>
                <a:spcPts val="0"/>
              </a:spcBef>
              <a:spcAft>
                <a:spcPts val="0"/>
              </a:spcAft>
              <a:buClr>
                <a:schemeClr val="dk1"/>
              </a:buClr>
              <a:buSzPts val="1100"/>
              <a:buFont typeface="Arial"/>
              <a:buNone/>
            </a:pPr>
            <a:r>
              <a:rPr lang="nl-NL" noProof="0" dirty="0"/>
              <a:t>F De leerling denkt dat 5 knopen en buikten past bij de vijfde boventoon.</a:t>
            </a:r>
          </a:p>
        </p:txBody>
      </p:sp>
      <p:sp>
        <p:nvSpPr>
          <p:cNvPr id="204" name="Google Shape;204;g13930a8b2a2_0_44:notes">
            <a:extLst>
              <a:ext uri="{FF2B5EF4-FFF2-40B4-BE49-F238E27FC236}">
                <a16:creationId xmlns:a16="http://schemas.microsoft.com/office/drawing/2014/main" id="{BD932902-4F69-D0E3-366F-BB650DCB716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79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DCC5558-A1AC-D3F8-E39A-3CBA5AB5A1C5}"/>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744C7F79-7100-E45C-6A69-C852EA14E75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Misvatting: De leerling denkt dat het deel tussen twee knopen een golf is.</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De leerling snapt niet hoe je bepaald hoeveel golven zichtbaar zijn.</a:t>
            </a:r>
          </a:p>
          <a:p>
            <a:pPr marL="0" lvl="0" indent="0" algn="l" rtl="0">
              <a:spcBef>
                <a:spcPts val="0"/>
              </a:spcBef>
              <a:spcAft>
                <a:spcPts val="0"/>
              </a:spcAft>
              <a:buClr>
                <a:schemeClr val="dk1"/>
              </a:buClr>
              <a:buSzPts val="1100"/>
              <a:buFont typeface="Arial"/>
              <a:buNone/>
            </a:pPr>
            <a:r>
              <a:rPr lang="nl-NL" dirty="0"/>
              <a:t>B De leerling snapt niet hoe je bepaald hoeveel golven zichtbaar zijn.</a:t>
            </a:r>
          </a:p>
          <a:p>
            <a:pPr marL="0" lvl="0" indent="0" algn="l" rtl="0">
              <a:spcBef>
                <a:spcPts val="0"/>
              </a:spcBef>
              <a:spcAft>
                <a:spcPts val="0"/>
              </a:spcAft>
              <a:buClr>
                <a:schemeClr val="dk1"/>
              </a:buClr>
              <a:buSzPts val="1100"/>
              <a:buFont typeface="Arial"/>
              <a:buNone/>
            </a:pPr>
            <a:r>
              <a:rPr lang="nl-NL" dirty="0"/>
              <a:t>C De leerling verteld of verkijkt zich op de golflengte.</a:t>
            </a:r>
          </a:p>
          <a:p>
            <a:pPr marL="0" lvl="0" indent="0" algn="l" rtl="0">
              <a:spcBef>
                <a:spcPts val="0"/>
              </a:spcBef>
              <a:spcAft>
                <a:spcPts val="0"/>
              </a:spcAft>
              <a:buClr>
                <a:schemeClr val="dk1"/>
              </a:buClr>
              <a:buSzPts val="1100"/>
              <a:buFont typeface="Arial"/>
              <a:buNone/>
            </a:pPr>
            <a:r>
              <a:rPr lang="nl-NL" dirty="0"/>
              <a:t>D Goede Antwoord. Er zijn drie buiken en twee knopen te zien. Dit komt overeen met vier keer een kwart golflengte. Dat is dus één golflengte.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E De leerling verteld of verkijkt zich op de golflengte.</a:t>
            </a:r>
          </a:p>
          <a:p>
            <a:pPr marL="0" lvl="0" indent="0" algn="l" rtl="0">
              <a:spcBef>
                <a:spcPts val="0"/>
              </a:spcBef>
              <a:spcAft>
                <a:spcPts val="0"/>
              </a:spcAft>
              <a:buClr>
                <a:schemeClr val="dk1"/>
              </a:buClr>
              <a:buSzPts val="1100"/>
              <a:buFont typeface="Arial"/>
              <a:buNone/>
            </a:pPr>
            <a:r>
              <a:rPr lang="nl-NL" dirty="0"/>
              <a:t>F De leerling denkt dat de drie delen om de knopen heen een hele en twee keer een kwart golf zijn.</a:t>
            </a:r>
          </a:p>
          <a:p>
            <a:pPr marL="0" lvl="0" indent="0" algn="l" rtl="0">
              <a:spcBef>
                <a:spcPts val="0"/>
              </a:spcBef>
              <a:spcAft>
                <a:spcPts val="0"/>
              </a:spcAft>
              <a:buClr>
                <a:schemeClr val="dk1"/>
              </a:buClr>
              <a:buSzPts val="1100"/>
              <a:buFont typeface="Arial"/>
              <a:buNone/>
            </a:pPr>
            <a:endParaRPr lang="nl-NL" dirty="0"/>
          </a:p>
        </p:txBody>
      </p:sp>
      <p:sp>
        <p:nvSpPr>
          <p:cNvPr id="204" name="Google Shape;204;g13930a8b2a2_0_44:notes">
            <a:extLst>
              <a:ext uri="{FF2B5EF4-FFF2-40B4-BE49-F238E27FC236}">
                <a16:creationId xmlns:a16="http://schemas.microsoft.com/office/drawing/2014/main" id="{DED1FCF2-F25B-3E0A-B0C9-8A786A18ABD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20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F4B5C5E2-BE6C-110C-E590-B3BE06118735}"/>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9477178E-193F-6577-2180-D69D96D370E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Misvatting: De leerling denkt dat het deel tussen twee knopen een golf is.</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Goede antwoord. Van knoop naar buik is een kwart golf.</a:t>
            </a:r>
          </a:p>
          <a:p>
            <a:pPr marL="0" lvl="0" indent="0" algn="l" rtl="0">
              <a:spcBef>
                <a:spcPts val="0"/>
              </a:spcBef>
              <a:spcAft>
                <a:spcPts val="0"/>
              </a:spcAft>
              <a:buClr>
                <a:schemeClr val="dk1"/>
              </a:buClr>
              <a:buSzPts val="1100"/>
              <a:buFont typeface="Arial"/>
              <a:buNone/>
            </a:pPr>
            <a:r>
              <a:rPr lang="nl-NL" dirty="0"/>
              <a:t>B De leerling vergist zich met de buis met twee open uiteinden.</a:t>
            </a:r>
          </a:p>
          <a:p>
            <a:pPr marL="0" lvl="0" indent="0" algn="l" rtl="0">
              <a:spcBef>
                <a:spcPts val="0"/>
              </a:spcBef>
              <a:spcAft>
                <a:spcPts val="0"/>
              </a:spcAft>
              <a:buClr>
                <a:schemeClr val="dk1"/>
              </a:buClr>
              <a:buSzPts val="1100"/>
              <a:buFont typeface="Arial"/>
              <a:buNone/>
            </a:pPr>
            <a:r>
              <a:rPr lang="nl-NL" dirty="0"/>
              <a:t>C De leerling snapt niet hoe je bepaald hoeveel golven zichtbaar zijn.</a:t>
            </a:r>
          </a:p>
          <a:p>
            <a:pPr marL="0" lvl="0" indent="0" algn="l" rtl="0">
              <a:spcBef>
                <a:spcPts val="0"/>
              </a:spcBef>
              <a:spcAft>
                <a:spcPts val="0"/>
              </a:spcAft>
              <a:buClr>
                <a:schemeClr val="dk1"/>
              </a:buClr>
              <a:buSzPts val="1100"/>
              <a:buFont typeface="Arial"/>
              <a:buNone/>
            </a:pPr>
            <a:r>
              <a:rPr lang="nl-NL" dirty="0"/>
              <a:t>D De leerling denkt dat de grondtoon altijd uit een hele golf bestaat want n=1.</a:t>
            </a:r>
          </a:p>
          <a:p>
            <a:pPr marL="0" lvl="0" indent="0" algn="l" rtl="0">
              <a:spcBef>
                <a:spcPts val="0"/>
              </a:spcBef>
              <a:spcAft>
                <a:spcPts val="0"/>
              </a:spcAft>
              <a:buClr>
                <a:schemeClr val="dk1"/>
              </a:buClr>
              <a:buSzPts val="1100"/>
              <a:buFont typeface="Arial"/>
              <a:buNone/>
            </a:pPr>
            <a:r>
              <a:rPr lang="nl-NL" dirty="0"/>
              <a:t>E De leerling snapt niet hoe je bepaald hoeveel golven zichtbaar zijn.</a:t>
            </a:r>
          </a:p>
          <a:p>
            <a:pPr marL="0" lvl="0" indent="0" algn="l" rtl="0">
              <a:spcBef>
                <a:spcPts val="0"/>
              </a:spcBef>
              <a:spcAft>
                <a:spcPts val="0"/>
              </a:spcAft>
              <a:buClr>
                <a:schemeClr val="dk1"/>
              </a:buClr>
              <a:buSzPts val="1100"/>
              <a:buFont typeface="Arial"/>
              <a:buNone/>
            </a:pPr>
            <a:r>
              <a:rPr lang="nl-NL" dirty="0"/>
              <a:t>F De leerling snapt niet hoe je bepaald hoeveel golven zichtbaar zijn.</a:t>
            </a:r>
          </a:p>
          <a:p>
            <a:pPr marL="0" lvl="0" indent="0" algn="l" rtl="0">
              <a:spcBef>
                <a:spcPts val="0"/>
              </a:spcBef>
              <a:spcAft>
                <a:spcPts val="0"/>
              </a:spcAft>
              <a:buClr>
                <a:schemeClr val="dk1"/>
              </a:buClr>
              <a:buSzPts val="1100"/>
              <a:buFont typeface="Arial"/>
              <a:buNone/>
            </a:pPr>
            <a:endParaRPr dirty="0"/>
          </a:p>
        </p:txBody>
      </p:sp>
      <p:sp>
        <p:nvSpPr>
          <p:cNvPr id="204" name="Google Shape;204;g13930a8b2a2_0_44:notes">
            <a:extLst>
              <a:ext uri="{FF2B5EF4-FFF2-40B4-BE49-F238E27FC236}">
                <a16:creationId xmlns:a16="http://schemas.microsoft.com/office/drawing/2014/main" id="{40072EC6-9454-1D67-9B31-83207D7932B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7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0D310995-8B18-7523-FC96-CD2C2072C15A}"/>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24FED97B-E8E7-8114-6E61-CE7B24F7C8D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De leerling denkt dat de tijd-as ook van links naar rechts moet worden gelezen.</a:t>
            </a:r>
          </a:p>
          <a:p>
            <a:pPr marL="0" lvl="0" indent="0" algn="l" rtl="0">
              <a:spcBef>
                <a:spcPts val="0"/>
              </a:spcBef>
              <a:spcAft>
                <a:spcPts val="0"/>
              </a:spcAft>
              <a:buClr>
                <a:schemeClr val="dk1"/>
              </a:buClr>
              <a:buSzPts val="1100"/>
              <a:buFont typeface="Arial"/>
              <a:buNone/>
            </a:pPr>
            <a:endParaRPr lang="nl-NL" noProof="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A De leerling gaat ervan uit dat de tijd-as ook van links naar rechts moet worden gelezen.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Goede antwoord. Op x=8,0 m duurt het nog 2 seconden voordat er een uitwijking is. De golf moet er dus nog aankomen. De golf moet wel naar rechts bewegen.</a:t>
            </a:r>
          </a:p>
          <a:p>
            <a:pPr marL="0" lvl="0" indent="0" algn="l" rtl="0">
              <a:spcBef>
                <a:spcPts val="0"/>
              </a:spcBef>
              <a:spcAft>
                <a:spcPts val="0"/>
              </a:spcAft>
              <a:buClr>
                <a:schemeClr val="dk1"/>
              </a:buClr>
              <a:buSzPts val="1100"/>
              <a:buFont typeface="Arial"/>
              <a:buNone/>
            </a:pPr>
            <a:r>
              <a:rPr lang="nl-NL" noProof="0" dirty="0"/>
              <a:t>C De leerling heeft geen inzicht hoe de twee grafieken informatie over elkaar geven.</a:t>
            </a:r>
          </a:p>
        </p:txBody>
      </p:sp>
      <p:sp>
        <p:nvSpPr>
          <p:cNvPr id="204" name="Google Shape;204;g13930a8b2a2_0_44:notes">
            <a:extLst>
              <a:ext uri="{FF2B5EF4-FFF2-40B4-BE49-F238E27FC236}">
                <a16:creationId xmlns:a16="http://schemas.microsoft.com/office/drawing/2014/main" id="{FF7DD90E-20B9-85D0-159D-AADE974FCF2B}"/>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82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A59AE0F2-3C15-23F9-21DB-E764A267002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3" name="Google Shape;203;g13930a8b2a2_0_44:notes">
                <a:extLst>
                  <a:ext uri="{FF2B5EF4-FFF2-40B4-BE49-F238E27FC236}">
                    <a16:creationId xmlns:a16="http://schemas.microsoft.com/office/drawing/2014/main" id="{CFDE8406-E9B5-CBEF-3B4A-1F08FBC2FC3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De leerling heeft niet door dat het antwoord niet rechtstreeks af te lezen is uit de combinatie van grafieken.</a:t>
                </a:r>
              </a:p>
              <a:p>
                <a:pPr marL="0" lvl="0" indent="0" algn="l" rtl="0">
                  <a:spcBef>
                    <a:spcPts val="0"/>
                  </a:spcBef>
                  <a:spcAft>
                    <a:spcPts val="0"/>
                  </a:spcAft>
                  <a:buClr>
                    <a:schemeClr val="dk1"/>
                  </a:buClr>
                  <a:buSzPts val="1100"/>
                  <a:buFont typeface="Arial"/>
                  <a:buNone/>
                </a:pPr>
                <a:r>
                  <a:rPr lang="nl-NL" noProof="0" dirty="0"/>
                  <a:t>De leerling heeft niet in de gaten dat hier gebruik moet worden gemaakt van de relatie </a:t>
                </a:r>
                <a14:m>
                  <m:oMath xmlns:m="http://schemas.openxmlformats.org/officeDocument/2006/math">
                    <m:r>
                      <a:rPr lang="nl-NL" b="0" i="1" noProof="0" smtClean="0">
                        <a:latin typeface="Cambria Math" panose="02040503050406030204" pitchFamily="18" charset="0"/>
                      </a:rPr>
                      <m:t>𝑣</m:t>
                    </m:r>
                    <m:r>
                      <a:rPr lang="nl-NL" b="0" i="1" noProof="0" smtClean="0">
                        <a:latin typeface="Cambria Math" panose="02040503050406030204" pitchFamily="18" charset="0"/>
                      </a:rPr>
                      <m:t>=</m:t>
                    </m:r>
                    <m:f>
                      <m:fPr>
                        <m:ctrlPr>
                          <a:rPr lang="nl-NL" b="0" i="1" noProof="0" smtClean="0">
                            <a:latin typeface="Cambria Math" panose="02040503050406030204" pitchFamily="18" charset="0"/>
                          </a:rPr>
                        </m:ctrlPr>
                      </m:fPr>
                      <m:num>
                        <m:r>
                          <a:rPr lang="nl-NL" b="0" i="1" noProof="0" smtClean="0">
                            <a:latin typeface="Cambria Math" panose="02040503050406030204" pitchFamily="18" charset="0"/>
                            <a:ea typeface="Cambria Math" panose="02040503050406030204" pitchFamily="18" charset="0"/>
                          </a:rPr>
                          <m:t>𝜆</m:t>
                        </m:r>
                      </m:num>
                      <m:den>
                        <m:r>
                          <a:rPr lang="nl-NL" b="0" i="1" noProof="0" smtClean="0">
                            <a:latin typeface="Cambria Math" panose="02040503050406030204" pitchFamily="18" charset="0"/>
                          </a:rPr>
                          <m:t>𝑇</m:t>
                        </m:r>
                      </m:den>
                    </m:f>
                  </m:oMath>
                </a14:m>
                <a:r>
                  <a:rPr lang="nl-NL" noProof="0" dirty="0"/>
                  <a:t>. </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heft mogelijk de trillingstijd verkeerd bepaald en heft vergeten de 2s van de 4s af te halen.</a:t>
                </a:r>
              </a:p>
              <a:p>
                <a:pPr marL="0" lvl="0" indent="0" algn="l" rtl="0">
                  <a:spcBef>
                    <a:spcPts val="0"/>
                  </a:spcBef>
                  <a:spcAft>
                    <a:spcPts val="0"/>
                  </a:spcAft>
                  <a:buClr>
                    <a:schemeClr val="dk1"/>
                  </a:buClr>
                  <a:buSzPts val="1100"/>
                  <a:buFont typeface="Arial"/>
                  <a:buNone/>
                </a:pPr>
                <a:r>
                  <a:rPr lang="nl-NL" noProof="0" dirty="0"/>
                  <a:t>B De leerling heeft mogelijk de trillingstijd verkeerd bepaald en heft vergeten de 2s van de 4s af te halen en gedeeld door de golflengte 4 m.</a:t>
                </a:r>
              </a:p>
              <a:p>
                <a:pPr marL="0" lvl="0" indent="0" algn="l" rtl="0">
                  <a:spcBef>
                    <a:spcPts val="0"/>
                  </a:spcBef>
                  <a:spcAft>
                    <a:spcPts val="0"/>
                  </a:spcAft>
                  <a:buClr>
                    <a:schemeClr val="dk1"/>
                  </a:buClr>
                  <a:buSzPts val="1100"/>
                  <a:buFont typeface="Arial"/>
                  <a:buNone/>
                </a:pPr>
                <a:r>
                  <a:rPr lang="nl-NL" noProof="0" dirty="0"/>
                  <a:t>C Goede Antwoord. </a:t>
                </a:r>
                <a14:m>
                  <m:oMath xmlns:m="http://schemas.openxmlformats.org/officeDocument/2006/math">
                    <m:r>
                      <a:rPr lang="nl-NL" b="0" i="1" noProof="0" smtClean="0">
                        <a:latin typeface="Cambria Math" panose="02040503050406030204" pitchFamily="18" charset="0"/>
                      </a:rPr>
                      <m:t>𝑣</m:t>
                    </m:r>
                    <m:r>
                      <a:rPr lang="nl-NL" b="0" i="1" noProof="0" smtClean="0">
                        <a:latin typeface="Cambria Math" panose="02040503050406030204" pitchFamily="18" charset="0"/>
                      </a:rPr>
                      <m:t>=</m:t>
                    </m:r>
                    <m:f>
                      <m:fPr>
                        <m:ctrlPr>
                          <a:rPr lang="nl-NL" b="0" i="1" noProof="0" smtClean="0">
                            <a:latin typeface="Cambria Math" panose="02040503050406030204" pitchFamily="18" charset="0"/>
                          </a:rPr>
                        </m:ctrlPr>
                      </m:fPr>
                      <m:num>
                        <m:r>
                          <a:rPr lang="nl-NL" b="0" i="1" noProof="0" smtClean="0">
                            <a:latin typeface="Cambria Math" panose="02040503050406030204" pitchFamily="18" charset="0"/>
                            <a:ea typeface="Cambria Math" panose="02040503050406030204" pitchFamily="18" charset="0"/>
                          </a:rPr>
                          <m:t>𝜆</m:t>
                        </m:r>
                      </m:num>
                      <m:den>
                        <m:r>
                          <a:rPr lang="nl-NL" b="0" i="1" noProof="0" smtClean="0">
                            <a:latin typeface="Cambria Math" panose="02040503050406030204" pitchFamily="18" charset="0"/>
                          </a:rPr>
                          <m:t>𝑇</m:t>
                        </m:r>
                      </m:den>
                    </m:f>
                    <m:r>
                      <a:rPr lang="nl-NL" b="0" i="0" noProof="0" smtClean="0">
                        <a:latin typeface="Cambria Math" panose="02040503050406030204" pitchFamily="18" charset="0"/>
                      </a:rPr>
                      <m:t>.</m:t>
                    </m:r>
                  </m:oMath>
                </a14:m>
                <a:r>
                  <a:rPr lang="nl-NL" noProof="0" dirty="0"/>
                  <a:t> De golflengte is 4,0 m. De trillingstijd is 4-2=2,0 s De golfsnelheid is dus 4/2 = 2,0 m/s</a:t>
                </a:r>
              </a:p>
              <a:p>
                <a:pPr marL="0" lvl="0" indent="0" algn="l" rtl="0">
                  <a:spcBef>
                    <a:spcPts val="0"/>
                  </a:spcBef>
                  <a:spcAft>
                    <a:spcPts val="0"/>
                  </a:spcAft>
                  <a:buClr>
                    <a:schemeClr val="dk1"/>
                  </a:buClr>
                  <a:buSzPts val="1100"/>
                  <a:buFont typeface="Arial"/>
                  <a:buNone/>
                </a:pPr>
                <a:r>
                  <a:rPr lang="nl-NL" noProof="0" dirty="0"/>
                  <a:t>D De leerling heeft de golflengte verward met de golfsnelheid.</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endParaRPr lang="nl-NL" noProof="0" dirty="0"/>
              </a:p>
            </p:txBody>
          </p:sp>
        </mc:Choice>
        <mc:Fallback xmlns="">
          <p:sp>
            <p:nvSpPr>
              <p:cNvPr id="203" name="Google Shape;203;g13930a8b2a2_0_44:notes">
                <a:extLst>
                  <a:ext uri="{FF2B5EF4-FFF2-40B4-BE49-F238E27FC236}">
                    <a16:creationId xmlns:a16="http://schemas.microsoft.com/office/drawing/2014/main" id="{CFDE8406-E9B5-CBEF-3B4A-1F08FBC2FC3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De leerling heeft niet door dat het antwoord niet rechtstreeks af te lezen is uit de combinatie van grafieken.</a:t>
                </a:r>
              </a:p>
              <a:p>
                <a:pPr marL="0" lvl="0" indent="0" algn="l" rtl="0">
                  <a:spcBef>
                    <a:spcPts val="0"/>
                  </a:spcBef>
                  <a:spcAft>
                    <a:spcPts val="0"/>
                  </a:spcAft>
                  <a:buClr>
                    <a:schemeClr val="dk1"/>
                  </a:buClr>
                  <a:buSzPts val="1100"/>
                  <a:buFont typeface="Arial"/>
                  <a:buNone/>
                </a:pPr>
                <a:r>
                  <a:rPr lang="nl-NL" noProof="0" dirty="0"/>
                  <a:t>De leerling heeft niet in de gaten dat hier gebruik moet worden gemaakt van de relatie </a:t>
                </a:r>
                <a:r>
                  <a:rPr lang="nl-NL" b="0" i="0" noProof="0">
                    <a:latin typeface="Cambria Math" panose="02040503050406030204" pitchFamily="18" charset="0"/>
                  </a:rPr>
                  <a:t>𝑣=</a:t>
                </a:r>
                <a:r>
                  <a:rPr lang="nl-NL" b="0" i="0" noProof="0">
                    <a:latin typeface="Cambria Math" panose="02040503050406030204" pitchFamily="18" charset="0"/>
                    <a:ea typeface="Cambria Math" panose="02040503050406030204" pitchFamily="18" charset="0"/>
                  </a:rPr>
                  <a:t>𝜆/</a:t>
                </a:r>
                <a:r>
                  <a:rPr lang="nl-NL" b="0" i="0" noProof="0">
                    <a:latin typeface="Cambria Math" panose="02040503050406030204" pitchFamily="18" charset="0"/>
                  </a:rPr>
                  <a:t>𝑇</a:t>
                </a:r>
                <a:r>
                  <a:rPr lang="nl-NL" noProof="0" dirty="0"/>
                  <a:t>. </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heft mogelijk de trillingstijd verkeerd bepaald en heft vergeten de 2s van de 4s af te halen.</a:t>
                </a:r>
              </a:p>
              <a:p>
                <a:pPr marL="0" lvl="0" indent="0" algn="l" rtl="0">
                  <a:spcBef>
                    <a:spcPts val="0"/>
                  </a:spcBef>
                  <a:spcAft>
                    <a:spcPts val="0"/>
                  </a:spcAft>
                  <a:buClr>
                    <a:schemeClr val="dk1"/>
                  </a:buClr>
                  <a:buSzPts val="1100"/>
                  <a:buFont typeface="Arial"/>
                  <a:buNone/>
                </a:pPr>
                <a:r>
                  <a:rPr lang="nl-NL" noProof="0" dirty="0"/>
                  <a:t>B De leerling heeft mogelijk de trillingstijd verkeerd bepaald en heft vergeten de 2s van de 4s af te halen en gedeeld door de golflengte 4 m.</a:t>
                </a:r>
              </a:p>
              <a:p>
                <a:pPr marL="0" lvl="0" indent="0" algn="l" rtl="0">
                  <a:spcBef>
                    <a:spcPts val="0"/>
                  </a:spcBef>
                  <a:spcAft>
                    <a:spcPts val="0"/>
                  </a:spcAft>
                  <a:buClr>
                    <a:schemeClr val="dk1"/>
                  </a:buClr>
                  <a:buSzPts val="1100"/>
                  <a:buFont typeface="Arial"/>
                  <a:buNone/>
                </a:pPr>
                <a:r>
                  <a:rPr lang="nl-NL" noProof="0" dirty="0"/>
                  <a:t>C Goede Antwoord. </a:t>
                </a:r>
                <a:r>
                  <a:rPr lang="nl-NL" b="0" i="0" noProof="0">
                    <a:latin typeface="Cambria Math" panose="02040503050406030204" pitchFamily="18" charset="0"/>
                  </a:rPr>
                  <a:t>𝑣=</a:t>
                </a:r>
                <a:r>
                  <a:rPr lang="nl-NL" b="0" i="0" noProof="0">
                    <a:latin typeface="Cambria Math" panose="02040503050406030204" pitchFamily="18" charset="0"/>
                    <a:ea typeface="Cambria Math" panose="02040503050406030204" pitchFamily="18" charset="0"/>
                  </a:rPr>
                  <a:t>𝜆/</a:t>
                </a:r>
                <a:r>
                  <a:rPr lang="nl-NL" b="0" i="0" noProof="0">
                    <a:latin typeface="Cambria Math" panose="02040503050406030204" pitchFamily="18" charset="0"/>
                  </a:rPr>
                  <a:t>𝑇.</a:t>
                </a:r>
                <a:r>
                  <a:rPr lang="nl-NL" noProof="0" dirty="0"/>
                  <a:t> De golflengte is 4,0 m. De trillingstijd is 4-2=2,0 s De golfsnelheid is dus 4/2 = 2,0 m/s</a:t>
                </a:r>
              </a:p>
              <a:p>
                <a:pPr marL="0" lvl="0" indent="0" algn="l" rtl="0">
                  <a:spcBef>
                    <a:spcPts val="0"/>
                  </a:spcBef>
                  <a:spcAft>
                    <a:spcPts val="0"/>
                  </a:spcAft>
                  <a:buClr>
                    <a:schemeClr val="dk1"/>
                  </a:buClr>
                  <a:buSzPts val="1100"/>
                  <a:buFont typeface="Arial"/>
                  <a:buNone/>
                </a:pPr>
                <a:r>
                  <a:rPr lang="nl-NL" noProof="0" dirty="0"/>
                  <a:t>D De leerling heeft de golflengte verward met de golfsnelheid.</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endParaRPr lang="nl-NL" noProof="0" dirty="0"/>
              </a:p>
            </p:txBody>
          </p:sp>
        </mc:Fallback>
      </mc:AlternateContent>
      <p:sp>
        <p:nvSpPr>
          <p:cNvPr id="204" name="Google Shape;204;g13930a8b2a2_0_44:notes">
            <a:extLst>
              <a:ext uri="{FF2B5EF4-FFF2-40B4-BE49-F238E27FC236}">
                <a16:creationId xmlns:a16="http://schemas.microsoft.com/office/drawing/2014/main" id="{81A0CD80-F1DE-2D9E-71BE-3CC2168E6A9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52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1E84D6A3-F8F6-4759-72D8-C865E313BA3B}"/>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479E0B2D-400B-D42F-0E22-FDD4BD248FC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heeft niet door dat het antwoord niet rechtstreeks af te lezen is uit de combinatie van grafieken.</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Waarschijnlijk bent je ervan uitgegaan dat een golf bij x=0 moet beginnen.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Goede antwoord. Met een snelheid van 2,0 m/s legt de voorkant van de golf de afstand van 4,0 m af in t = s/v = 4,0 / 2,0 = 2,0 s. De voorkant van de golf is dus 2,0 seconde eerder het punt x=0 m gepasseerd. Dit komt overeen met Antwoord B.</a:t>
            </a:r>
          </a:p>
          <a:p>
            <a:pPr marL="0" lvl="0" indent="0" algn="l" rtl="0">
              <a:spcBef>
                <a:spcPts val="0"/>
              </a:spcBef>
              <a:spcAft>
                <a:spcPts val="0"/>
              </a:spcAft>
              <a:buClr>
                <a:schemeClr val="dk1"/>
              </a:buClr>
              <a:buSzPts val="1100"/>
              <a:buFont typeface="Arial"/>
              <a:buNone/>
            </a:pPr>
            <a:r>
              <a:rPr lang="nl-NL" noProof="0" dirty="0"/>
              <a:t>C De leerling heeft niet door dat de golfsnelheid maakt dat de grafiek in ieder geval naar links moet zijn verplaatst. </a:t>
            </a:r>
          </a:p>
          <a:p>
            <a:pPr marL="0" lvl="0" indent="0" algn="l" rtl="0">
              <a:spcBef>
                <a:spcPts val="0"/>
              </a:spcBef>
              <a:spcAft>
                <a:spcPts val="0"/>
              </a:spcAft>
              <a:buClr>
                <a:schemeClr val="dk1"/>
              </a:buClr>
              <a:buSzPts val="1100"/>
              <a:buFont typeface="Arial"/>
              <a:buNone/>
            </a:pPr>
            <a:r>
              <a:rPr lang="nl-NL" noProof="0" dirty="0"/>
              <a:t>D Waarschijnlijk heb je geredeneerd met een golf die de andere kant op loopt.</a:t>
            </a:r>
          </a:p>
        </p:txBody>
      </p:sp>
      <p:sp>
        <p:nvSpPr>
          <p:cNvPr id="227" name="Google Shape;227;g27f0d8e684b_0_0:notes">
            <a:extLst>
              <a:ext uri="{FF2B5EF4-FFF2-40B4-BE49-F238E27FC236}">
                <a16:creationId xmlns:a16="http://schemas.microsoft.com/office/drawing/2014/main" id="{36C9315D-013C-A62F-6F52-85BDA42B0E6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04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De leerling verwart een lopende golf met een staande golf/De leerling denkt dat een deeltje met de golf meebeweegt.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De leerling vergist zich in de richting waarin de golf zich voortplant.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Goede antwoord. Stel je voor dat het plaatje eigenlijk een video is die op pauze staat. Als je de video heel even aanzet, zou het hele golfpatroon een klein stukje naar rechts bewegen. De punten A t/m E bewegen niet mee naar rechts, die blijven horizontaal gezien op hun plek. Dan zie je dat punt C naar beneden is bewogen. Het dal dat eerst nog tussen A en C zat is opgeschoven naar rechts, dus zit C in het dal. C is dus naar beneden bewogen.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Bij een transversale golf bewegen de deeltjes alleen loodrecht op de golfbeweging dus van boven naar beneden. De leerling vergist zich met een longitudinale golf.</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Bij een transversale golf bewegen de deeltjes alleen loodrecht op de golfbeweging dus van boven naar beneden. De leerling vergist zich met een longitudinale golf.</a:t>
            </a:r>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163" name="Google Shape;16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B0460B92-A523-831F-5F32-029EBAF85F36}"/>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DC49B74D-52BE-0687-F7FC-FAD80CD8499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De leerling denkt dat de tijd-as ook van links naar rechts moet worden gelezen.</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heeft niet door dat de grafiek gespiegeld moet worden, en vergist zich hierdoor ook naar welke kant de grafiek verschuift.</a:t>
            </a:r>
          </a:p>
          <a:p>
            <a:pPr marL="0" lvl="0" indent="0" algn="l" rtl="0">
              <a:spcBef>
                <a:spcPts val="0"/>
              </a:spcBef>
              <a:spcAft>
                <a:spcPts val="0"/>
              </a:spcAft>
              <a:buClr>
                <a:schemeClr val="dk1"/>
              </a:buClr>
              <a:buSzPts val="1100"/>
              <a:buFont typeface="Arial"/>
              <a:buNone/>
            </a:pPr>
            <a:r>
              <a:rPr lang="nl-NL" noProof="0" dirty="0"/>
              <a:t>B  De leerling heeft niet door dat de grafiek gespiegeld moet worden, maar verschuift de grafiek de verkeerde kant 1 cm op.</a:t>
            </a:r>
          </a:p>
          <a:p>
            <a:pPr marL="0" lvl="0" indent="0" algn="l" rtl="0">
              <a:spcBef>
                <a:spcPts val="0"/>
              </a:spcBef>
              <a:spcAft>
                <a:spcPts val="0"/>
              </a:spcAft>
              <a:buClr>
                <a:schemeClr val="dk1"/>
              </a:buClr>
              <a:buSzPts val="1100"/>
              <a:buFont typeface="Arial"/>
              <a:buNone/>
            </a:pPr>
            <a:r>
              <a:rPr lang="nl-NL" noProof="0" dirty="0"/>
              <a:t>C  De leerling heeft de spiegeling goed maar verschuift de grafiek de verkeerde kant 1 cm op.</a:t>
            </a:r>
          </a:p>
          <a:p>
            <a:pPr marL="0" lvl="0" indent="0" algn="l" rtl="0">
              <a:spcBef>
                <a:spcPts val="0"/>
              </a:spcBef>
              <a:spcAft>
                <a:spcPts val="0"/>
              </a:spcAft>
              <a:buClr>
                <a:schemeClr val="dk1"/>
              </a:buClr>
              <a:buSzPts val="1100"/>
              <a:buFont typeface="Arial"/>
              <a:buNone/>
            </a:pPr>
            <a:r>
              <a:rPr lang="nl-NL" noProof="0" dirty="0"/>
              <a:t>D Goede antwoord. </a:t>
            </a:r>
            <a:r>
              <a:rPr lang="nl-NL" dirty="0"/>
              <a:t>Het (</a:t>
            </a:r>
            <a:r>
              <a:rPr lang="nl-NL" dirty="0" err="1"/>
              <a:t>u,x</a:t>
            </a:r>
            <a:r>
              <a:rPr lang="nl-NL" dirty="0"/>
              <a:t>)-diagram is gespiegeld rond de verticale as in vergelijking met het (</a:t>
            </a:r>
            <a:r>
              <a:rPr lang="nl-NL" dirty="0" err="1"/>
              <a:t>u,t</a:t>
            </a:r>
            <a:r>
              <a:rPr lang="nl-NL" dirty="0"/>
              <a:t>)-diagram. Op t=0s is de kop van de golf (de linkerkant) al 1,0 cm voorbij (dat is een seconde geleden gebeurd). Op t=0 s moet de kop van de golf dus één centimeter voorbij het punt x=2cm zijn. </a:t>
            </a:r>
            <a:endParaRPr lang="nl-NL" noProof="0" dirty="0"/>
          </a:p>
          <a:p>
            <a:pPr marL="0" lvl="0" indent="0" algn="l" rtl="0">
              <a:spcBef>
                <a:spcPts val="0"/>
              </a:spcBef>
              <a:spcAft>
                <a:spcPts val="0"/>
              </a:spcAft>
              <a:buClr>
                <a:schemeClr val="dk1"/>
              </a:buClr>
              <a:buSzPts val="1100"/>
              <a:buFont typeface="Arial"/>
              <a:buNone/>
            </a:pPr>
            <a:endParaRPr lang="nl-NL" dirty="0"/>
          </a:p>
        </p:txBody>
      </p:sp>
      <p:sp>
        <p:nvSpPr>
          <p:cNvPr id="227" name="Google Shape;227;g27f0d8e684b_0_0:notes">
            <a:extLst>
              <a:ext uri="{FF2B5EF4-FFF2-40B4-BE49-F238E27FC236}">
                <a16:creationId xmlns:a16="http://schemas.microsoft.com/office/drawing/2014/main" id="{DBF892FD-0F72-8904-3E53-FF4DF9D5366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9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BA8CFBEC-4FA9-EA69-1EE9-5DFD1AC216B4}"/>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D26178D8-1001-2589-12D4-B623B4A0367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denkt dat de tijd-as ook van links naar rechts moet worden gelezen.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Waarschijnlijk denk je het beide diagrammen gelijk zijn.</a:t>
            </a:r>
          </a:p>
          <a:p>
            <a:pPr marL="0" lvl="0" indent="0" algn="l" rtl="0">
              <a:spcBef>
                <a:spcPts val="0"/>
              </a:spcBef>
              <a:spcAft>
                <a:spcPts val="0"/>
              </a:spcAft>
              <a:buClr>
                <a:schemeClr val="dk1"/>
              </a:buClr>
              <a:buSzPts val="1100"/>
              <a:buFont typeface="Arial"/>
              <a:buNone/>
            </a:pPr>
            <a:r>
              <a:rPr lang="nl-NL" dirty="0"/>
              <a:t>B Waarschijnlijk denk je dat een golf op t=0m begint. Dat hoeft niet zo te zijn: deze golf begint op een negatieve positie van x.</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Goede antwoord. Het (</a:t>
            </a:r>
            <a:r>
              <a:rPr lang="nl-NL" dirty="0" err="1"/>
              <a:t>u,x</a:t>
            </a:r>
            <a:r>
              <a:rPr lang="nl-NL" dirty="0"/>
              <a:t>)-diagram is gespiegeld rond de verticale as in vergelijking met het (</a:t>
            </a:r>
            <a:r>
              <a:rPr lang="nl-NL" dirty="0" err="1"/>
              <a:t>u,t</a:t>
            </a:r>
            <a:r>
              <a:rPr lang="nl-NL" dirty="0"/>
              <a:t>)-diagram. De kop van de golf doet er 1,0 s over om x=0m te bereiken. Op t=1,0 s moet de kop van de golf dus nog 1,0 m afleggen. Antwoord C dus.</a:t>
            </a:r>
          </a:p>
          <a:p>
            <a:pPr marL="0" lvl="0" indent="0" algn="l" rtl="0">
              <a:spcBef>
                <a:spcPts val="0"/>
              </a:spcBef>
              <a:spcAft>
                <a:spcPts val="0"/>
              </a:spcAft>
              <a:buClr>
                <a:schemeClr val="dk1"/>
              </a:buClr>
              <a:buSzPts val="1100"/>
              <a:buFont typeface="Arial"/>
              <a:buNone/>
            </a:pPr>
            <a:r>
              <a:rPr lang="nl-NL" dirty="0"/>
              <a:t>D Waarschijnlijk heb je over het hoofd gezien dat de golf niet direct op x=0m is.</a:t>
            </a:r>
          </a:p>
        </p:txBody>
      </p:sp>
      <p:sp>
        <p:nvSpPr>
          <p:cNvPr id="227" name="Google Shape;227;g27f0d8e684b_0_0:notes">
            <a:extLst>
              <a:ext uri="{FF2B5EF4-FFF2-40B4-BE49-F238E27FC236}">
                <a16:creationId xmlns:a16="http://schemas.microsoft.com/office/drawing/2014/main" id="{60B07CB8-F806-DE6E-D8D0-780555EFBAA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20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a:extLst>
            <a:ext uri="{FF2B5EF4-FFF2-40B4-BE49-F238E27FC236}">
              <a16:creationId xmlns:a16="http://schemas.microsoft.com/office/drawing/2014/main" id="{5290A4F9-8400-C4A5-0A61-9891598A483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3" name="Google Shape;273;p5:notes">
                <a:extLst>
                  <a:ext uri="{FF2B5EF4-FFF2-40B4-BE49-F238E27FC236}">
                    <a16:creationId xmlns:a16="http://schemas.microsoft.com/office/drawing/2014/main" id="{045EF965-182C-94D6-8F70-4F817432A62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denkt dat de tijd-as ook van links naar rechts moet worden gelezen.</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De leerling heeft geen idee hoe deze de frequentie moet bepalen.</a:t>
                </a:r>
              </a:p>
              <a:p>
                <a:pPr marL="0" lvl="0" indent="0" algn="l" rtl="0">
                  <a:spcBef>
                    <a:spcPts val="0"/>
                  </a:spcBef>
                  <a:spcAft>
                    <a:spcPts val="0"/>
                  </a:spcAft>
                  <a:buClr>
                    <a:schemeClr val="dk1"/>
                  </a:buClr>
                  <a:buSzPts val="1100"/>
                  <a:buFont typeface="Arial"/>
                  <a:buNone/>
                </a:pPr>
                <a:r>
                  <a:rPr lang="nl-NL" dirty="0"/>
                  <a:t>B  De leerling heeft geen idee hoe deze de frequentie moet bepalen.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Goede antwoord. De golflengte is 10 m. v=50 m/s. f = v/</a:t>
                </a:r>
                <a14:m>
                  <m:oMath xmlns:m="http://schemas.openxmlformats.org/officeDocument/2006/math">
                    <m:r>
                      <a:rPr lang="nl-NL" i="1" smtClean="0">
                        <a:latin typeface="Cambria Math" panose="02040503050406030204" pitchFamily="18" charset="0"/>
                        <a:ea typeface="Cambria Math" panose="02040503050406030204" pitchFamily="18" charset="0"/>
                      </a:rPr>
                      <m:t>𝜆</m:t>
                    </m:r>
                  </m:oMath>
                </a14:m>
                <a:r>
                  <a:rPr lang="nl-NL" dirty="0"/>
                  <a:t> = 50/10 = 5,0 Hz</a:t>
                </a:r>
              </a:p>
              <a:p>
                <a:pPr marL="0" lvl="0" indent="0" algn="l" rtl="0">
                  <a:spcBef>
                    <a:spcPts val="0"/>
                  </a:spcBef>
                  <a:spcAft>
                    <a:spcPts val="0"/>
                  </a:spcAft>
                  <a:buClr>
                    <a:schemeClr val="dk1"/>
                  </a:buClr>
                  <a:buSzPts val="1100"/>
                  <a:buFont typeface="Arial"/>
                  <a:buNone/>
                </a:pPr>
                <a:r>
                  <a:rPr lang="nl-NL" dirty="0"/>
                  <a:t>D  De leerling denkt mogelijk dat de golflengte en de frequentie aan elkaar gelijk moeten zijn</a:t>
                </a:r>
              </a:p>
              <a:p>
                <a:pPr marL="0" lvl="0" indent="0" algn="l" rtl="0">
                  <a:spcBef>
                    <a:spcPts val="0"/>
                  </a:spcBef>
                  <a:spcAft>
                    <a:spcPts val="0"/>
                  </a:spcAft>
                  <a:buClr>
                    <a:schemeClr val="dk1"/>
                  </a:buClr>
                  <a:buSzPts val="1100"/>
                  <a:buFont typeface="Arial"/>
                  <a:buNone/>
                </a:pPr>
                <a:r>
                  <a:rPr lang="nl-NL" dirty="0"/>
                  <a:t>E De leerling heeft verkeerdom gedeeld. </a:t>
                </a:r>
              </a:p>
              <a:p>
                <a:pPr marL="0" lvl="0" indent="0" algn="l" rtl="0">
                  <a:spcBef>
                    <a:spcPts val="0"/>
                  </a:spcBef>
                  <a:spcAft>
                    <a:spcPts val="0"/>
                  </a:spcAft>
                  <a:buClr>
                    <a:schemeClr val="dk1"/>
                  </a:buClr>
                  <a:buSzPts val="1100"/>
                  <a:buFont typeface="Arial"/>
                  <a:buNone/>
                </a:pPr>
                <a:r>
                  <a:rPr lang="nl-NL" dirty="0"/>
                  <a:t>F De leerling heeft de golflengte vermenigvuldigd met de golfsnelheid.</a:t>
                </a:r>
              </a:p>
              <a:p>
                <a:pPr marL="0" lvl="0" indent="0" algn="l" rtl="0">
                  <a:spcBef>
                    <a:spcPts val="0"/>
                  </a:spcBef>
                  <a:spcAft>
                    <a:spcPts val="0"/>
                  </a:spcAft>
                  <a:buClr>
                    <a:schemeClr val="dk1"/>
                  </a:buClr>
                  <a:buSzPts val="1100"/>
                  <a:buFont typeface="Arial"/>
                  <a:buNone/>
                </a:pPr>
                <a:endParaRPr lang="nl-NL" dirty="0"/>
              </a:p>
            </p:txBody>
          </p:sp>
        </mc:Choice>
        <mc:Fallback xmlns="">
          <p:sp>
            <p:nvSpPr>
              <p:cNvPr id="273" name="Google Shape;273;p5:notes">
                <a:extLst>
                  <a:ext uri="{FF2B5EF4-FFF2-40B4-BE49-F238E27FC236}">
                    <a16:creationId xmlns:a16="http://schemas.microsoft.com/office/drawing/2014/main" id="{045EF965-182C-94D6-8F70-4F817432A62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denkt dat de tijd-as ook van links naar rechts moet worden gelezen.</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De leerling heeft geen idee hoe deze de frequentie moet bepalen.</a:t>
                </a:r>
              </a:p>
              <a:p>
                <a:pPr marL="0" lvl="0" indent="0" algn="l" rtl="0">
                  <a:spcBef>
                    <a:spcPts val="0"/>
                  </a:spcBef>
                  <a:spcAft>
                    <a:spcPts val="0"/>
                  </a:spcAft>
                  <a:buClr>
                    <a:schemeClr val="dk1"/>
                  </a:buClr>
                  <a:buSzPts val="1100"/>
                  <a:buFont typeface="Arial"/>
                  <a:buNone/>
                </a:pPr>
                <a:r>
                  <a:rPr lang="nl-NL" dirty="0"/>
                  <a:t>B  De leerling heeft geen idee hoe deze de frequentie moet bepalen.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Goede antwoord. De golflengte is 10 m. v=50 m/s. f = v/</a:t>
                </a:r>
                <a:r>
                  <a:rPr lang="nl-NL" i="0">
                    <a:latin typeface="Cambria Math" panose="02040503050406030204" pitchFamily="18" charset="0"/>
                    <a:ea typeface="Cambria Math" panose="02040503050406030204" pitchFamily="18" charset="0"/>
                  </a:rPr>
                  <a:t>𝜆</a:t>
                </a:r>
                <a:r>
                  <a:rPr lang="nl-NL" dirty="0"/>
                  <a:t> = 10/50 = 0,5 Hz</a:t>
                </a:r>
              </a:p>
              <a:p>
                <a:pPr marL="0" lvl="0" indent="0" algn="l" rtl="0">
                  <a:spcBef>
                    <a:spcPts val="0"/>
                  </a:spcBef>
                  <a:spcAft>
                    <a:spcPts val="0"/>
                  </a:spcAft>
                  <a:buClr>
                    <a:schemeClr val="dk1"/>
                  </a:buClr>
                  <a:buSzPts val="1100"/>
                  <a:buFont typeface="Arial"/>
                  <a:buNone/>
                </a:pPr>
                <a:r>
                  <a:rPr lang="nl-NL" dirty="0"/>
                  <a:t>D  De leerling denkt mogelijk dat de golflengte en de frequentie aan elkaar gelijk moeten zijn</a:t>
                </a:r>
              </a:p>
              <a:p>
                <a:pPr marL="0" lvl="0" indent="0" algn="l" rtl="0">
                  <a:spcBef>
                    <a:spcPts val="0"/>
                  </a:spcBef>
                  <a:spcAft>
                    <a:spcPts val="0"/>
                  </a:spcAft>
                  <a:buClr>
                    <a:schemeClr val="dk1"/>
                  </a:buClr>
                  <a:buSzPts val="1100"/>
                  <a:buFont typeface="Arial"/>
                  <a:buNone/>
                </a:pPr>
                <a:r>
                  <a:rPr lang="nl-NL" dirty="0"/>
                  <a:t>E De leerling heeft verkeerdom gedeeld. </a:t>
                </a:r>
              </a:p>
              <a:p>
                <a:pPr marL="0" lvl="0" indent="0" algn="l" rtl="0">
                  <a:spcBef>
                    <a:spcPts val="0"/>
                  </a:spcBef>
                  <a:spcAft>
                    <a:spcPts val="0"/>
                  </a:spcAft>
                  <a:buClr>
                    <a:schemeClr val="dk1"/>
                  </a:buClr>
                  <a:buSzPts val="1100"/>
                  <a:buFont typeface="Arial"/>
                  <a:buNone/>
                </a:pPr>
                <a:r>
                  <a:rPr lang="nl-NL" dirty="0"/>
                  <a:t>F De leerling heeft de golflengte vermenigvuldigd met de golfsnelheid.</a:t>
                </a:r>
              </a:p>
              <a:p>
                <a:pPr marL="0" lvl="0" indent="0" algn="l" rtl="0">
                  <a:spcBef>
                    <a:spcPts val="0"/>
                  </a:spcBef>
                  <a:spcAft>
                    <a:spcPts val="0"/>
                  </a:spcAft>
                  <a:buClr>
                    <a:schemeClr val="dk1"/>
                  </a:buClr>
                  <a:buSzPts val="1100"/>
                  <a:buFont typeface="Arial"/>
                  <a:buNone/>
                </a:pPr>
                <a:endParaRPr lang="nl-NL" dirty="0"/>
              </a:p>
            </p:txBody>
          </p:sp>
        </mc:Fallback>
      </mc:AlternateContent>
      <p:sp>
        <p:nvSpPr>
          <p:cNvPr id="274" name="Google Shape;274;p5:notes">
            <a:extLst>
              <a:ext uri="{FF2B5EF4-FFF2-40B4-BE49-F238E27FC236}">
                <a16:creationId xmlns:a16="http://schemas.microsoft.com/office/drawing/2014/main" id="{A88C655D-6588-3E4A-6103-27C87D42A2AB}"/>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342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a:extLst>
            <a:ext uri="{FF2B5EF4-FFF2-40B4-BE49-F238E27FC236}">
              <a16:creationId xmlns:a16="http://schemas.microsoft.com/office/drawing/2014/main" id="{E42148C5-327D-92F1-8F13-D307238418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3" name="Google Shape;273;p5:notes">
                <a:extLst>
                  <a:ext uri="{FF2B5EF4-FFF2-40B4-BE49-F238E27FC236}">
                    <a16:creationId xmlns:a16="http://schemas.microsoft.com/office/drawing/2014/main" id="{013F3F45-6CBE-A8C3-AC48-BF16433C18B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Beide golven kunnen worden opgeteld. Dit komt overeen met diagram 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heeft moeite constructieve interferentie.</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De leerling heeft de verplaatsing goed maar heeft niet in de gaten dat de golven constructieve interferentie vertonen. </a:t>
                </a:r>
              </a:p>
              <a:p>
                <a:pPr marL="0" lvl="0" indent="0" algn="l" rtl="0">
                  <a:spcBef>
                    <a:spcPts val="0"/>
                  </a:spcBef>
                  <a:spcAft>
                    <a:spcPts val="0"/>
                  </a:spcAft>
                  <a:buClr>
                    <a:schemeClr val="dk1"/>
                  </a:buClr>
                  <a:buSzPts val="1100"/>
                  <a:buFont typeface="Arial"/>
                  <a:buNone/>
                </a:pPr>
                <a:r>
                  <a:rPr lang="nl-NL" dirty="0"/>
                  <a:t>B De leerling heeft de verplaatsing goed maar weet niet goed hoe de golven moeten worden opgeteld.</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De leerling heeft de verplaatsing goed maar weet niet goed hoe de golven moeten worden opgeteld.</a:t>
                </a:r>
              </a:p>
              <a:p>
                <a:pPr marL="0" lvl="0" indent="0" algn="l" rtl="0">
                  <a:spcBef>
                    <a:spcPts val="0"/>
                  </a:spcBef>
                  <a:spcAft>
                    <a:spcPts val="0"/>
                  </a:spcAft>
                  <a:buClr>
                    <a:schemeClr val="dk1"/>
                  </a:buClr>
                  <a:buSzPts val="1100"/>
                  <a:buFont typeface="Arial"/>
                  <a:buNone/>
                </a:pPr>
                <a:r>
                  <a:rPr lang="nl-NL" dirty="0"/>
                  <a:t>D Goede antwoord. Beide golven kunnen worden opgeteld nadat ze beide 2cm naar elkaar toe zijn verschoven. </a:t>
                </a:r>
              </a:p>
              <a:p>
                <a:pPr marL="0" lvl="0" indent="0" algn="l" rtl="0">
                  <a:spcBef>
                    <a:spcPts val="0"/>
                  </a:spcBef>
                  <a:spcAft>
                    <a:spcPts val="0"/>
                  </a:spcAft>
                  <a:buClr>
                    <a:schemeClr val="dk1"/>
                  </a:buClr>
                  <a:buSzPts val="1100"/>
                  <a:buFont typeface="Arial"/>
                  <a:buNone/>
                </a:pPr>
                <a:r>
                  <a:rPr lang="nl-NL" dirty="0"/>
                  <a:t>E De leerling heeft de verplaatsing goed maar weet niet goed hoe de golven moeten worden opgeteld.</a:t>
                </a:r>
              </a:p>
              <a:p>
                <a:pPr marL="0" lvl="0" indent="0" algn="l" rtl="0">
                  <a:spcBef>
                    <a:spcPts val="0"/>
                  </a:spcBef>
                  <a:spcAft>
                    <a:spcPts val="0"/>
                  </a:spcAft>
                  <a:buClr>
                    <a:schemeClr val="dk1"/>
                  </a:buClr>
                  <a:buSzPts val="1100"/>
                  <a:buFont typeface="Arial"/>
                  <a:buNone/>
                </a:pPr>
                <a:endParaRPr dirty="0"/>
              </a:p>
            </p:txBody>
          </p:sp>
        </mc:Choice>
        <mc:Fallback xmlns="">
          <p:sp>
            <p:nvSpPr>
              <p:cNvPr id="273" name="Google Shape;273;p5:notes">
                <a:extLst>
                  <a:ext uri="{FF2B5EF4-FFF2-40B4-BE49-F238E27FC236}">
                    <a16:creationId xmlns:a16="http://schemas.microsoft.com/office/drawing/2014/main" id="{013F3F45-6CBE-A8C3-AC48-BF16433C18B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Beide golven kunnen worden opgeteld. Dit komt overeen met diagram 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heeft moeite de frequentie te bepalen en of heeft niet door dat een golfverschijnsel interferentie vertoont. </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De leerling heeft geen idee hoe deze de frequentie moet bepalen.</a:t>
                </a:r>
              </a:p>
              <a:p>
                <a:pPr marL="0" lvl="0" indent="0" algn="l" rtl="0">
                  <a:spcBef>
                    <a:spcPts val="0"/>
                  </a:spcBef>
                  <a:spcAft>
                    <a:spcPts val="0"/>
                  </a:spcAft>
                  <a:buClr>
                    <a:schemeClr val="dk1"/>
                  </a:buClr>
                  <a:buSzPts val="1100"/>
                  <a:buFont typeface="Arial"/>
                  <a:buNone/>
                </a:pPr>
                <a:r>
                  <a:rPr lang="nl-NL" dirty="0"/>
                  <a:t>B  De leerling heeft geen idee hoe deze de frequentie moet bepalen.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Goede antwoord. De golflengte is 10 m. v=50 m/s. f = v/</a:t>
                </a:r>
                <a:r>
                  <a:rPr lang="nl-NL" i="0">
                    <a:latin typeface="Cambria Math" panose="02040503050406030204" pitchFamily="18" charset="0"/>
                    <a:ea typeface="Cambria Math" panose="02040503050406030204" pitchFamily="18" charset="0"/>
                  </a:rPr>
                  <a:t>𝜆</a:t>
                </a:r>
                <a:r>
                  <a:rPr lang="nl-NL" dirty="0"/>
                  <a:t> = 10/50 = 0,5 Hz</a:t>
                </a:r>
              </a:p>
              <a:p>
                <a:pPr marL="0" lvl="0" indent="0" algn="l" rtl="0">
                  <a:spcBef>
                    <a:spcPts val="0"/>
                  </a:spcBef>
                  <a:spcAft>
                    <a:spcPts val="0"/>
                  </a:spcAft>
                  <a:buClr>
                    <a:schemeClr val="dk1"/>
                  </a:buClr>
                  <a:buSzPts val="1100"/>
                  <a:buFont typeface="Arial"/>
                  <a:buNone/>
                </a:pPr>
                <a:r>
                  <a:rPr lang="nl-NL" dirty="0"/>
                  <a:t>D  De leerling denkt mogelijk dat de golflengte en de frequentie aan elkaar gelijk moeten zijn</a:t>
                </a:r>
              </a:p>
              <a:p>
                <a:pPr marL="0" lvl="0" indent="0" algn="l" rtl="0">
                  <a:spcBef>
                    <a:spcPts val="0"/>
                  </a:spcBef>
                  <a:spcAft>
                    <a:spcPts val="0"/>
                  </a:spcAft>
                  <a:buClr>
                    <a:schemeClr val="dk1"/>
                  </a:buClr>
                  <a:buSzPts val="1100"/>
                  <a:buFont typeface="Arial"/>
                  <a:buNone/>
                </a:pPr>
                <a:r>
                  <a:rPr lang="nl-NL" dirty="0"/>
                  <a:t>E De leerling heeft verkeerdom gedeeld. </a:t>
                </a:r>
              </a:p>
              <a:p>
                <a:pPr marL="0" lvl="0" indent="0" algn="l" rtl="0">
                  <a:spcBef>
                    <a:spcPts val="0"/>
                  </a:spcBef>
                  <a:spcAft>
                    <a:spcPts val="0"/>
                  </a:spcAft>
                  <a:buClr>
                    <a:schemeClr val="dk1"/>
                  </a:buClr>
                  <a:buSzPts val="1100"/>
                  <a:buFont typeface="Arial"/>
                  <a:buNone/>
                </a:pPr>
                <a:endParaRPr dirty="0"/>
              </a:p>
            </p:txBody>
          </p:sp>
        </mc:Fallback>
      </mc:AlternateContent>
      <p:sp>
        <p:nvSpPr>
          <p:cNvPr id="274" name="Google Shape;274;p5:notes">
            <a:extLst>
              <a:ext uri="{FF2B5EF4-FFF2-40B4-BE49-F238E27FC236}">
                <a16:creationId xmlns:a16="http://schemas.microsoft.com/office/drawing/2014/main" id="{6EB63F27-9294-2263-DD95-D0143B57F7A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543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a:extLst>
            <a:ext uri="{FF2B5EF4-FFF2-40B4-BE49-F238E27FC236}">
              <a16:creationId xmlns:a16="http://schemas.microsoft.com/office/drawing/2014/main" id="{4DD42A0E-B56F-50FF-B274-B3E3836ED33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3" name="Google Shape;273;p5:notes">
                <a:extLst>
                  <a:ext uri="{FF2B5EF4-FFF2-40B4-BE49-F238E27FC236}">
                    <a16:creationId xmlns:a16="http://schemas.microsoft.com/office/drawing/2014/main" id="{7B21A313-5708-44EE-F35F-22363D0E58F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heeft moeite met destructieve interferentie.</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De leerling heeft de verplaatsing goed maar weet niet goed hoe de golven moeten worden opgeteld.</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B  De leerling heeft de verplaatsing goed maar weet niet goed hoe de golven moeten worden opgeteld.</a:t>
                </a:r>
              </a:p>
              <a:p>
                <a:pPr marL="0" lvl="0" indent="0" algn="l" rtl="0">
                  <a:spcBef>
                    <a:spcPts val="0"/>
                  </a:spcBef>
                  <a:spcAft>
                    <a:spcPts val="0"/>
                  </a:spcAft>
                  <a:buClr>
                    <a:schemeClr val="dk1"/>
                  </a:buClr>
                  <a:buSzPts val="1100"/>
                  <a:buFont typeface="Arial"/>
                  <a:buNone/>
                </a:pPr>
                <a:r>
                  <a:rPr lang="nl-NL" dirty="0"/>
                  <a:t>C Goede antwoord. Beide golven kunnen worden opgeteld. Ze heffen elkaar gedeeltelijk op.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  De leerling heeft de verplaatsing goed maar weet niet goed hoe de golven moeten worden opgeteld.</a:t>
                </a:r>
              </a:p>
              <a:p>
                <a:pPr marL="0" lvl="0" indent="0" algn="l" rtl="0">
                  <a:spcBef>
                    <a:spcPts val="0"/>
                  </a:spcBef>
                  <a:spcAft>
                    <a:spcPts val="0"/>
                  </a:spcAft>
                  <a:buClr>
                    <a:schemeClr val="dk1"/>
                  </a:buClr>
                  <a:buSzPts val="1100"/>
                  <a:buFont typeface="Arial"/>
                  <a:buNone/>
                </a:pPr>
                <a:r>
                  <a:rPr lang="nl-NL" dirty="0"/>
                  <a:t>E  De leerling heeft de verplaatsing goed maar heeft niet in de gaten dat de golven interferentie vertonen. </a:t>
                </a:r>
              </a:p>
              <a:p>
                <a:pPr marL="0" lvl="0" indent="0" algn="l" rtl="0">
                  <a:spcBef>
                    <a:spcPts val="0"/>
                  </a:spcBef>
                  <a:spcAft>
                    <a:spcPts val="0"/>
                  </a:spcAft>
                  <a:buClr>
                    <a:schemeClr val="dk1"/>
                  </a:buClr>
                  <a:buSzPts val="1100"/>
                  <a:buFont typeface="Arial"/>
                  <a:buNone/>
                </a:pPr>
                <a:endParaRPr dirty="0"/>
              </a:p>
            </p:txBody>
          </p:sp>
        </mc:Choice>
        <mc:Fallback xmlns="">
          <p:sp>
            <p:nvSpPr>
              <p:cNvPr id="273" name="Google Shape;273;p5:notes">
                <a:extLst>
                  <a:ext uri="{FF2B5EF4-FFF2-40B4-BE49-F238E27FC236}">
                    <a16:creationId xmlns:a16="http://schemas.microsoft.com/office/drawing/2014/main" id="{7B21A313-5708-44EE-F35F-22363D0E58F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dirty="0"/>
                  <a:t>Beide golven kunnen worden opgeteld. Ze heffen elkaar gedeeltelijk op. Dit komt overeen met antwoord D.</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a:t>
                </a:r>
                <a:r>
                  <a:rPr lang="nl-NL" noProof="0" dirty="0"/>
                  <a:t>De leerling denkt dat de tijd-as ook van links naar rechts moet worden gelezen.</a:t>
                </a:r>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A  De leerling heeft geen idee hoe deze de frequentie moet bepalen.</a:t>
                </a:r>
              </a:p>
              <a:p>
                <a:pPr marL="0" lvl="0" indent="0" algn="l" rtl="0">
                  <a:spcBef>
                    <a:spcPts val="0"/>
                  </a:spcBef>
                  <a:spcAft>
                    <a:spcPts val="0"/>
                  </a:spcAft>
                  <a:buClr>
                    <a:schemeClr val="dk1"/>
                  </a:buClr>
                  <a:buSzPts val="1100"/>
                  <a:buFont typeface="Arial"/>
                  <a:buNone/>
                </a:pPr>
                <a:r>
                  <a:rPr lang="nl-NL" dirty="0"/>
                  <a:t>B  De leerling heeft geen idee hoe deze de frequentie moet bepalen.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Goede antwoord. De golflengte is 10 m. v=50 m/s. f = v/</a:t>
                </a:r>
                <a:r>
                  <a:rPr lang="nl-NL" i="0">
                    <a:latin typeface="Cambria Math" panose="02040503050406030204" pitchFamily="18" charset="0"/>
                    <a:ea typeface="Cambria Math" panose="02040503050406030204" pitchFamily="18" charset="0"/>
                  </a:rPr>
                  <a:t>𝜆</a:t>
                </a:r>
                <a:r>
                  <a:rPr lang="nl-NL" dirty="0"/>
                  <a:t> = 10/50 = 0,5 Hz</a:t>
                </a:r>
              </a:p>
              <a:p>
                <a:pPr marL="0" lvl="0" indent="0" algn="l" rtl="0">
                  <a:spcBef>
                    <a:spcPts val="0"/>
                  </a:spcBef>
                  <a:spcAft>
                    <a:spcPts val="0"/>
                  </a:spcAft>
                  <a:buClr>
                    <a:schemeClr val="dk1"/>
                  </a:buClr>
                  <a:buSzPts val="1100"/>
                  <a:buFont typeface="Arial"/>
                  <a:buNone/>
                </a:pPr>
                <a:r>
                  <a:rPr lang="nl-NL" dirty="0"/>
                  <a:t>D  De leerling denkt mogelijk dat de golflengte en de frequentie aan elkaar gelijk moeten zijn</a:t>
                </a:r>
              </a:p>
              <a:p>
                <a:pPr marL="0" lvl="0" indent="0" algn="l" rtl="0">
                  <a:spcBef>
                    <a:spcPts val="0"/>
                  </a:spcBef>
                  <a:spcAft>
                    <a:spcPts val="0"/>
                  </a:spcAft>
                  <a:buClr>
                    <a:schemeClr val="dk1"/>
                  </a:buClr>
                  <a:buSzPts val="1100"/>
                  <a:buFont typeface="Arial"/>
                  <a:buNone/>
                </a:pPr>
                <a:r>
                  <a:rPr lang="nl-NL" dirty="0"/>
                  <a:t>E De leerling heeft verkeerdom gedeeld. </a:t>
                </a:r>
              </a:p>
              <a:p>
                <a:pPr marL="0" lvl="0" indent="0" algn="l" rtl="0">
                  <a:spcBef>
                    <a:spcPts val="0"/>
                  </a:spcBef>
                  <a:spcAft>
                    <a:spcPts val="0"/>
                  </a:spcAft>
                  <a:buClr>
                    <a:schemeClr val="dk1"/>
                  </a:buClr>
                  <a:buSzPts val="1100"/>
                  <a:buFont typeface="Arial"/>
                  <a:buNone/>
                </a:pPr>
                <a:endParaRPr dirty="0"/>
              </a:p>
            </p:txBody>
          </p:sp>
        </mc:Fallback>
      </mc:AlternateContent>
      <p:sp>
        <p:nvSpPr>
          <p:cNvPr id="274" name="Google Shape;274;p5:notes">
            <a:extLst>
              <a:ext uri="{FF2B5EF4-FFF2-40B4-BE49-F238E27FC236}">
                <a16:creationId xmlns:a16="http://schemas.microsoft.com/office/drawing/2014/main" id="{738DAEE2-0DB3-21AA-3568-6FE28E5DD58B}"/>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20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7C80741-396D-AC05-0277-8B1D9E284032}"/>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4306C01B-2B2F-B65F-A479-2134D99B4C4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De </a:t>
            </a:r>
            <a:r>
              <a:rPr lang="en-GB" dirty="0" err="1"/>
              <a:t>leerling</a:t>
            </a:r>
            <a:r>
              <a:rPr lang="en-GB" dirty="0"/>
              <a:t> </a:t>
            </a:r>
            <a:r>
              <a:rPr lang="en-GB" dirty="0" err="1"/>
              <a:t>verwart</a:t>
            </a:r>
            <a:r>
              <a:rPr lang="en-GB" dirty="0"/>
              <a:t> de </a:t>
            </a:r>
            <a:r>
              <a:rPr lang="en-GB" dirty="0" err="1"/>
              <a:t>longitudinale</a:t>
            </a:r>
            <a:r>
              <a:rPr lang="en-GB" dirty="0"/>
              <a:t> golf met de transversal golf.</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het </a:t>
            </a:r>
            <a:r>
              <a:rPr lang="en-GB" dirty="0" err="1"/>
              <a:t>stofje</a:t>
            </a:r>
            <a:r>
              <a:rPr lang="en-GB" dirty="0"/>
              <a:t> </a:t>
            </a:r>
            <a:r>
              <a:rPr lang="en-GB" dirty="0" err="1"/>
              <a:t>zal</a:t>
            </a:r>
            <a:r>
              <a:rPr lang="en-GB" dirty="0"/>
              <a:t> mee </a:t>
            </a:r>
            <a:r>
              <a:rPr lang="en-GB" dirty="0" err="1"/>
              <a:t>gaan</a:t>
            </a:r>
            <a:r>
              <a:rPr lang="en-GB" dirty="0"/>
              <a:t> </a:t>
            </a:r>
            <a:r>
              <a:rPr lang="en-GB" dirty="0" err="1"/>
              <a:t>trillen</a:t>
            </a:r>
            <a:r>
              <a:rPr lang="en-GB" dirty="0"/>
              <a:t> met de </a:t>
            </a:r>
            <a:r>
              <a:rPr lang="en-GB" dirty="0" err="1"/>
              <a:t>lucht</a:t>
            </a:r>
            <a:r>
              <a:rPr lang="en-GB" dirty="0"/>
              <a:t>.</a:t>
            </a:r>
            <a:endParaRPr dirty="0"/>
          </a:p>
          <a:p>
            <a:pPr marL="0" lvl="0" indent="0" algn="l" rtl="0">
              <a:spcBef>
                <a:spcPts val="0"/>
              </a:spcBef>
              <a:spcAft>
                <a:spcPts val="0"/>
              </a:spcAft>
              <a:buClr>
                <a:schemeClr val="dk1"/>
              </a:buClr>
              <a:buSzPts val="1100"/>
              <a:buFont typeface="Arial"/>
              <a:buNone/>
            </a:pPr>
            <a:r>
              <a:rPr lang="en-GB" dirty="0"/>
              <a:t>B </a:t>
            </a:r>
            <a:r>
              <a:rPr lang="nl-NL" dirty="0"/>
              <a:t>Goede antwoord. </a:t>
            </a:r>
            <a:r>
              <a:rPr lang="en-GB" dirty="0" err="1"/>
              <a:t>Geluid</a:t>
            </a:r>
            <a:r>
              <a:rPr lang="en-GB" dirty="0"/>
              <a:t> is </a:t>
            </a:r>
            <a:r>
              <a:rPr lang="en-GB" dirty="0" err="1"/>
              <a:t>een</a:t>
            </a:r>
            <a:r>
              <a:rPr lang="en-GB" dirty="0"/>
              <a:t> </a:t>
            </a:r>
            <a:r>
              <a:rPr lang="en-GB" dirty="0" err="1"/>
              <a:t>longitudinale</a:t>
            </a:r>
            <a:r>
              <a:rPr lang="en-GB" dirty="0"/>
              <a:t> golf. </a:t>
            </a:r>
            <a:r>
              <a:rPr lang="en-GB" dirty="0" err="1"/>
              <a:t>Een</a:t>
            </a:r>
            <a:r>
              <a:rPr lang="en-GB" dirty="0"/>
              <a:t> </a:t>
            </a:r>
            <a:r>
              <a:rPr lang="en-GB" dirty="0" err="1"/>
              <a:t>stofdeeltjes</a:t>
            </a:r>
            <a:r>
              <a:rPr lang="en-GB" dirty="0"/>
              <a:t> </a:t>
            </a:r>
            <a:r>
              <a:rPr lang="en-GB" dirty="0" err="1"/>
              <a:t>zal</a:t>
            </a:r>
            <a:r>
              <a:rPr lang="en-GB" dirty="0"/>
              <a:t> </a:t>
            </a:r>
            <a:r>
              <a:rPr lang="en-GB" dirty="0" err="1"/>
              <a:t>dus</a:t>
            </a:r>
            <a:r>
              <a:rPr lang="en-GB" dirty="0"/>
              <a:t> </a:t>
            </a:r>
            <a:r>
              <a:rPr lang="en-GB" dirty="0" err="1"/>
              <a:t>trillen</a:t>
            </a:r>
            <a:r>
              <a:rPr lang="en-GB" dirty="0"/>
              <a:t> in </a:t>
            </a:r>
            <a:r>
              <a:rPr lang="en-GB" dirty="0" err="1"/>
              <a:t>dezelfde</a:t>
            </a:r>
            <a:r>
              <a:rPr lang="en-GB" dirty="0"/>
              <a:t> </a:t>
            </a:r>
            <a:r>
              <a:rPr lang="en-GB" dirty="0" err="1"/>
              <a:t>richting</a:t>
            </a:r>
            <a:r>
              <a:rPr lang="en-GB" dirty="0"/>
              <a:t> </a:t>
            </a:r>
            <a:r>
              <a:rPr lang="en-GB" dirty="0" err="1"/>
              <a:t>als</a:t>
            </a:r>
            <a:r>
              <a:rPr lang="en-GB" dirty="0"/>
              <a:t> de </a:t>
            </a:r>
            <a:r>
              <a:rPr lang="en-GB" dirty="0" err="1"/>
              <a:t>voortplantingsrichting</a:t>
            </a:r>
            <a:r>
              <a:rPr lang="en-GB" dirty="0"/>
              <a:t>. </a:t>
            </a:r>
            <a:r>
              <a:rPr lang="en-GB" dirty="0" err="1"/>
              <a:t>Horizontaal</a:t>
            </a:r>
            <a:r>
              <a:rPr lang="en-GB" dirty="0"/>
              <a:t> </a:t>
            </a:r>
            <a:r>
              <a:rPr lang="en-GB" dirty="0" err="1"/>
              <a:t>dus</a:t>
            </a:r>
            <a:r>
              <a:rPr lang="en-GB" dirty="0"/>
              <a:t>. </a:t>
            </a:r>
            <a:endParaRPr dirty="0"/>
          </a:p>
          <a:p>
            <a:pPr marL="0" lvl="0" indent="0" algn="l" rtl="0">
              <a:spcBef>
                <a:spcPts val="0"/>
              </a:spcBef>
              <a:spcAft>
                <a:spcPts val="0"/>
              </a:spcAft>
              <a:buClr>
                <a:schemeClr val="dk1"/>
              </a:buClr>
              <a:buSzPts val="1100"/>
              <a:buFont typeface="Arial"/>
              <a:buNone/>
            </a:pPr>
            <a:r>
              <a:rPr lang="en-GB" dirty="0"/>
              <a:t>C </a:t>
            </a:r>
            <a:r>
              <a:rPr lang="en-GB" dirty="0" err="1"/>
              <a:t>Waarschijnlijk</a:t>
            </a:r>
            <a:r>
              <a:rPr lang="en-GB" dirty="0"/>
              <a:t> </a:t>
            </a:r>
            <a:r>
              <a:rPr lang="en-GB" dirty="0" err="1"/>
              <a:t>redeneer</a:t>
            </a:r>
            <a:r>
              <a:rPr lang="en-GB" dirty="0"/>
              <a:t> je met </a:t>
            </a:r>
            <a:r>
              <a:rPr lang="en-GB" dirty="0" err="1"/>
              <a:t>een</a:t>
            </a:r>
            <a:r>
              <a:rPr lang="en-GB" dirty="0"/>
              <a:t> </a:t>
            </a:r>
            <a:r>
              <a:rPr lang="en-GB" dirty="0" err="1"/>
              <a:t>transversale</a:t>
            </a:r>
            <a:r>
              <a:rPr lang="en-GB" dirty="0"/>
              <a:t> golf. </a:t>
            </a:r>
            <a:r>
              <a:rPr lang="en-GB" dirty="0" err="1"/>
              <a:t>Geluid</a:t>
            </a:r>
            <a:r>
              <a:rPr lang="en-GB" dirty="0"/>
              <a:t> is </a:t>
            </a:r>
            <a:r>
              <a:rPr lang="en-GB" dirty="0" err="1"/>
              <a:t>atlijd</a:t>
            </a:r>
            <a:r>
              <a:rPr lang="en-GB" dirty="0"/>
              <a:t> </a:t>
            </a:r>
            <a:r>
              <a:rPr lang="en-GB" dirty="0" err="1"/>
              <a:t>een</a:t>
            </a:r>
            <a:r>
              <a:rPr lang="en-GB" dirty="0"/>
              <a:t> </a:t>
            </a:r>
            <a:r>
              <a:rPr lang="en-GB" dirty="0" err="1"/>
              <a:t>longitudinale</a:t>
            </a:r>
            <a:r>
              <a:rPr lang="en-GB" dirty="0"/>
              <a:t> golf.</a:t>
            </a:r>
            <a:endParaRPr dirty="0"/>
          </a:p>
          <a:p>
            <a:pPr marL="0" lvl="0" indent="0" algn="l" rtl="0">
              <a:spcBef>
                <a:spcPts val="0"/>
              </a:spcBef>
              <a:spcAft>
                <a:spcPts val="0"/>
              </a:spcAft>
              <a:buClr>
                <a:schemeClr val="dk1"/>
              </a:buClr>
              <a:buSzPts val="1100"/>
              <a:buFont typeface="Arial"/>
              <a:buNone/>
            </a:pPr>
            <a:r>
              <a:rPr lang="en-GB" dirty="0"/>
              <a:t>D De golf </a:t>
            </a:r>
            <a:r>
              <a:rPr lang="en-GB" dirty="0" err="1"/>
              <a:t>beweegt</a:t>
            </a:r>
            <a:r>
              <a:rPr lang="en-GB" dirty="0"/>
              <a:t> </a:t>
            </a:r>
            <a:r>
              <a:rPr lang="en-GB" dirty="0" err="1"/>
              <a:t>weg</a:t>
            </a:r>
            <a:r>
              <a:rPr lang="en-GB" dirty="0"/>
              <a:t>, maar de </a:t>
            </a:r>
            <a:r>
              <a:rPr lang="en-GB" dirty="0" err="1"/>
              <a:t>deeltjes</a:t>
            </a:r>
            <a:r>
              <a:rPr lang="en-GB" dirty="0"/>
              <a:t> </a:t>
            </a:r>
            <a:r>
              <a:rPr lang="en-GB" dirty="0" err="1"/>
              <a:t>blijven</a:t>
            </a:r>
            <a:r>
              <a:rPr lang="en-GB" dirty="0"/>
              <a:t> </a:t>
            </a:r>
            <a:r>
              <a:rPr lang="en-GB" dirty="0" err="1"/>
              <a:t>netto</a:t>
            </a:r>
            <a:r>
              <a:rPr lang="en-GB" dirty="0"/>
              <a:t> op </a:t>
            </a:r>
            <a:r>
              <a:rPr lang="en-GB" dirty="0" err="1"/>
              <a:t>hun</a:t>
            </a:r>
            <a:r>
              <a:rPr lang="en-GB" dirty="0"/>
              <a:t> </a:t>
            </a:r>
            <a:r>
              <a:rPr lang="en-GB" dirty="0" err="1"/>
              <a:t>plaats</a:t>
            </a:r>
            <a:r>
              <a:rPr lang="en-GB" dirty="0"/>
              <a:t>.</a:t>
            </a:r>
            <a:endParaRPr dirty="0"/>
          </a:p>
          <a:p>
            <a:pPr marL="0" lvl="0" indent="0" algn="l" rtl="0">
              <a:spcBef>
                <a:spcPts val="0"/>
              </a:spcBef>
              <a:spcAft>
                <a:spcPts val="0"/>
              </a:spcAft>
              <a:buClr>
                <a:schemeClr val="dk1"/>
              </a:buClr>
              <a:buSzPts val="1100"/>
              <a:buFont typeface="Arial"/>
              <a:buNone/>
            </a:pPr>
            <a:endParaRPr dirty="0"/>
          </a:p>
        </p:txBody>
      </p:sp>
      <p:sp>
        <p:nvSpPr>
          <p:cNvPr id="204" name="Google Shape;204;g13930a8b2a2_0_44:notes">
            <a:extLst>
              <a:ext uri="{FF2B5EF4-FFF2-40B4-BE49-F238E27FC236}">
                <a16:creationId xmlns:a16="http://schemas.microsoft.com/office/drawing/2014/main" id="{5B4DEE6E-698F-04EB-33F3-B17961A7918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93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9DEE6B2B-1041-0747-A45B-F79343997289}"/>
            </a:ext>
          </a:extLst>
        </p:cNvPr>
        <p:cNvGrpSpPr/>
        <p:nvPr/>
      </p:nvGrpSpPr>
      <p:grpSpPr>
        <a:xfrm>
          <a:off x="0" y="0"/>
          <a:ext cx="0" cy="0"/>
          <a:chOff x="0" y="0"/>
          <a:chExt cx="0" cy="0"/>
        </a:xfrm>
      </p:grpSpPr>
      <p:sp>
        <p:nvSpPr>
          <p:cNvPr id="203" name="Google Shape;203;g13930a8b2a2_0_44:notes">
            <a:extLst>
              <a:ext uri="{FF2B5EF4-FFF2-40B4-BE49-F238E27FC236}">
                <a16:creationId xmlns:a16="http://schemas.microsoft.com/office/drawing/2014/main" id="{0968DCE5-585C-1144-3C9E-2DA5320B2A2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Misvatting: De leerling verwart de longitudinale golf met de </a:t>
            </a:r>
            <a:r>
              <a:rPr lang="nl-NL" dirty="0" err="1"/>
              <a:t>transversal</a:t>
            </a:r>
            <a:r>
              <a:rPr lang="nl-NL" dirty="0"/>
              <a:t> golf en heeft geen goed idee hoe de frequentie en trillingstijd zich verhouden.</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a:t>
            </a:r>
            <a:r>
              <a:rPr lang="nl-NL" dirty="0"/>
              <a:t>Het stofje zal mee gaan trillen met de trillende lucht.</a:t>
            </a:r>
            <a:endParaRPr dirty="0"/>
          </a:p>
          <a:p>
            <a:pPr marL="0" lvl="0" indent="0" algn="l" rtl="0">
              <a:spcBef>
                <a:spcPts val="0"/>
              </a:spcBef>
              <a:spcAft>
                <a:spcPts val="0"/>
              </a:spcAft>
              <a:buClr>
                <a:schemeClr val="dk1"/>
              </a:buClr>
              <a:buSzPts val="1100"/>
              <a:buFont typeface="Arial"/>
              <a:buNone/>
            </a:pPr>
            <a:r>
              <a:rPr lang="en-GB" dirty="0"/>
              <a:t>B </a:t>
            </a:r>
            <a:r>
              <a:rPr lang="nl-NL" dirty="0"/>
              <a:t>Goede antwoord. </a:t>
            </a:r>
            <a:r>
              <a:rPr lang="en-GB" dirty="0" err="1"/>
              <a:t>Geluid</a:t>
            </a:r>
            <a:r>
              <a:rPr lang="en-GB" dirty="0"/>
              <a:t> is </a:t>
            </a:r>
            <a:r>
              <a:rPr lang="en-GB" dirty="0" err="1"/>
              <a:t>een</a:t>
            </a:r>
            <a:r>
              <a:rPr lang="en-GB" dirty="0"/>
              <a:t> </a:t>
            </a:r>
            <a:r>
              <a:rPr lang="en-GB" dirty="0" err="1"/>
              <a:t>longitudinale</a:t>
            </a:r>
            <a:r>
              <a:rPr lang="en-GB" dirty="0"/>
              <a:t> golf. </a:t>
            </a:r>
            <a:r>
              <a:rPr lang="en-GB" dirty="0" err="1"/>
              <a:t>Een</a:t>
            </a:r>
            <a:r>
              <a:rPr lang="en-GB" dirty="0"/>
              <a:t> </a:t>
            </a:r>
            <a:r>
              <a:rPr lang="en-GB" dirty="0" err="1"/>
              <a:t>stofdeeltjes</a:t>
            </a:r>
            <a:r>
              <a:rPr lang="en-GB" dirty="0"/>
              <a:t> </a:t>
            </a:r>
            <a:r>
              <a:rPr lang="en-GB" dirty="0" err="1"/>
              <a:t>zal</a:t>
            </a:r>
            <a:r>
              <a:rPr lang="en-GB" dirty="0"/>
              <a:t> </a:t>
            </a:r>
            <a:r>
              <a:rPr lang="en-GB" dirty="0" err="1"/>
              <a:t>dus</a:t>
            </a:r>
            <a:r>
              <a:rPr lang="en-GB" dirty="0"/>
              <a:t> </a:t>
            </a:r>
            <a:r>
              <a:rPr lang="en-GB" dirty="0" err="1"/>
              <a:t>trillen</a:t>
            </a:r>
            <a:r>
              <a:rPr lang="en-GB" dirty="0"/>
              <a:t> in </a:t>
            </a:r>
            <a:r>
              <a:rPr lang="en-GB" dirty="0" err="1"/>
              <a:t>dezelfde</a:t>
            </a:r>
            <a:r>
              <a:rPr lang="en-GB" dirty="0"/>
              <a:t> </a:t>
            </a:r>
            <a:r>
              <a:rPr lang="en-GB" dirty="0" err="1"/>
              <a:t>richting</a:t>
            </a:r>
            <a:r>
              <a:rPr lang="en-GB" dirty="0"/>
              <a:t> </a:t>
            </a:r>
            <a:r>
              <a:rPr lang="en-GB" dirty="0" err="1"/>
              <a:t>als</a:t>
            </a:r>
            <a:r>
              <a:rPr lang="en-GB" dirty="0"/>
              <a:t> de </a:t>
            </a:r>
            <a:r>
              <a:rPr lang="en-GB" dirty="0" err="1"/>
              <a:t>voortplantingsrichting</a:t>
            </a:r>
            <a:r>
              <a:rPr lang="en-GB" dirty="0"/>
              <a:t>. </a:t>
            </a:r>
            <a:r>
              <a:rPr lang="en-GB" dirty="0" err="1"/>
              <a:t>Horizontaal</a:t>
            </a:r>
            <a:r>
              <a:rPr lang="en-GB" dirty="0"/>
              <a:t> </a:t>
            </a:r>
            <a:r>
              <a:rPr lang="en-GB" dirty="0" err="1"/>
              <a:t>dus</a:t>
            </a:r>
            <a:r>
              <a:rPr lang="en-GB" dirty="0"/>
              <a:t>. </a:t>
            </a:r>
            <a:r>
              <a:rPr lang="en-GB" dirty="0" err="1"/>
              <a:t>Dit</a:t>
            </a:r>
            <a:r>
              <a:rPr lang="en-GB" dirty="0"/>
              <a:t> is nu met </a:t>
            </a:r>
            <a:r>
              <a:rPr lang="en-GB" dirty="0" err="1"/>
              <a:t>een</a:t>
            </a:r>
            <a:r>
              <a:rPr lang="en-GB" dirty="0"/>
              <a:t> </a:t>
            </a:r>
            <a:r>
              <a:rPr lang="en-GB" dirty="0" err="1"/>
              <a:t>hogere</a:t>
            </a:r>
            <a:r>
              <a:rPr lang="en-GB" dirty="0"/>
              <a:t> </a:t>
            </a:r>
            <a:r>
              <a:rPr lang="en-GB" dirty="0" err="1"/>
              <a:t>frequentie</a:t>
            </a:r>
            <a:r>
              <a:rPr lang="en-GB" dirty="0"/>
              <a:t> dan </a:t>
            </a:r>
            <a:r>
              <a:rPr lang="en-GB" dirty="0" err="1"/>
              <a:t>eers</a:t>
            </a:r>
            <a:r>
              <a:rPr lang="en-GB" dirty="0"/>
              <a:t>. </a:t>
            </a:r>
            <a:endParaRPr dirty="0"/>
          </a:p>
          <a:p>
            <a:pPr marL="0" lvl="0" indent="0" algn="l" rtl="0">
              <a:spcBef>
                <a:spcPts val="0"/>
              </a:spcBef>
              <a:spcAft>
                <a:spcPts val="0"/>
              </a:spcAft>
              <a:buClr>
                <a:schemeClr val="dk1"/>
              </a:buClr>
              <a:buSzPts val="1100"/>
              <a:buFont typeface="Arial"/>
              <a:buNone/>
            </a:pPr>
            <a:r>
              <a:rPr lang="en-GB" dirty="0"/>
              <a:t>C </a:t>
            </a:r>
            <a:r>
              <a:rPr lang="en-GB" dirty="0" err="1"/>
              <a:t>Waarschijnlijk</a:t>
            </a:r>
            <a:r>
              <a:rPr lang="en-GB" dirty="0"/>
              <a:t> </a:t>
            </a:r>
            <a:r>
              <a:rPr lang="en-GB" dirty="0" err="1"/>
              <a:t>verwar</a:t>
            </a:r>
            <a:r>
              <a:rPr lang="en-GB" dirty="0"/>
              <a:t> je amplitude met </a:t>
            </a:r>
            <a:r>
              <a:rPr lang="en-GB" dirty="0" err="1"/>
              <a:t>frequentie</a:t>
            </a:r>
            <a:r>
              <a:rPr lang="en-GB" dirty="0"/>
              <a:t>.</a:t>
            </a:r>
            <a:endParaRPr dirty="0"/>
          </a:p>
          <a:p>
            <a:pPr marL="0" lvl="0" indent="0" algn="l" rtl="0">
              <a:spcBef>
                <a:spcPts val="0"/>
              </a:spcBef>
              <a:spcAft>
                <a:spcPts val="0"/>
              </a:spcAft>
              <a:buClr>
                <a:schemeClr val="dk1"/>
              </a:buClr>
              <a:buSzPts val="1100"/>
              <a:buFont typeface="Arial"/>
              <a:buNone/>
            </a:pPr>
            <a:r>
              <a:rPr lang="en-GB" dirty="0"/>
              <a:t>D </a:t>
            </a:r>
            <a:r>
              <a:rPr lang="en-GB" dirty="0" err="1"/>
              <a:t>Waarschijnlijk</a:t>
            </a:r>
            <a:r>
              <a:rPr lang="en-GB" dirty="0"/>
              <a:t> </a:t>
            </a:r>
            <a:r>
              <a:rPr lang="en-GB" dirty="0" err="1"/>
              <a:t>redeneer</a:t>
            </a:r>
            <a:r>
              <a:rPr lang="en-GB" dirty="0"/>
              <a:t> je met </a:t>
            </a:r>
            <a:r>
              <a:rPr lang="en-GB" dirty="0" err="1"/>
              <a:t>een</a:t>
            </a:r>
            <a:r>
              <a:rPr lang="en-GB" dirty="0"/>
              <a:t> </a:t>
            </a:r>
            <a:r>
              <a:rPr lang="en-GB" dirty="0" err="1"/>
              <a:t>longitudinale</a:t>
            </a:r>
            <a:r>
              <a:rPr lang="en-GB" dirty="0"/>
              <a:t> golf.</a:t>
            </a:r>
            <a:endParaRPr dirty="0"/>
          </a:p>
        </p:txBody>
      </p:sp>
      <p:sp>
        <p:nvSpPr>
          <p:cNvPr id="204" name="Google Shape;204;g13930a8b2a2_0_44:notes">
            <a:extLst>
              <a:ext uri="{FF2B5EF4-FFF2-40B4-BE49-F238E27FC236}">
                <a16:creationId xmlns:a16="http://schemas.microsoft.com/office/drawing/2014/main" id="{D258840C-F2FD-6A84-2CDC-2C7EF4D25AE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737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A002A489-CDFE-1595-BD6A-436D3E0E5923}"/>
            </a:ext>
          </a:extLst>
        </p:cNvPr>
        <p:cNvGrpSpPr/>
        <p:nvPr/>
      </p:nvGrpSpPr>
      <p:grpSpPr>
        <a:xfrm>
          <a:off x="0" y="0"/>
          <a:ext cx="0" cy="0"/>
          <a:chOff x="0" y="0"/>
          <a:chExt cx="0" cy="0"/>
        </a:xfrm>
      </p:grpSpPr>
      <p:sp>
        <p:nvSpPr>
          <p:cNvPr id="688" name="Google Shape;688;g2db760db1be_0_870:notes">
            <a:extLst>
              <a:ext uri="{FF2B5EF4-FFF2-40B4-BE49-F238E27FC236}">
                <a16:creationId xmlns:a16="http://schemas.microsoft.com/office/drawing/2014/main" id="{EB297E1E-A276-7C9E-CCF1-237ABD7F74F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db760db1be_0_870:notes">
            <a:extLst>
              <a:ext uri="{FF2B5EF4-FFF2-40B4-BE49-F238E27FC236}">
                <a16:creationId xmlns:a16="http://schemas.microsoft.com/office/drawing/2014/main" id="{74E9DD9F-13C7-335A-D171-197E67A83C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en-GB" dirty="0"/>
              <a:t>De </a:t>
            </a:r>
            <a:r>
              <a:rPr lang="en-GB" dirty="0" err="1"/>
              <a:t>vragen</a:t>
            </a:r>
            <a:r>
              <a:rPr lang="en-GB" dirty="0"/>
              <a:t> </a:t>
            </a:r>
            <a:r>
              <a:rPr lang="en-GB" dirty="0" err="1"/>
              <a:t>en</a:t>
            </a:r>
            <a:r>
              <a:rPr lang="en-GB" dirty="0"/>
              <a:t> </a:t>
            </a:r>
            <a:r>
              <a:rPr lang="en-GB" dirty="0" err="1"/>
              <a:t>toelichtingen</a:t>
            </a:r>
            <a:r>
              <a:rPr lang="en-GB" dirty="0"/>
              <a:t> </a:t>
            </a:r>
            <a:r>
              <a:rPr lang="en-GB" dirty="0" err="1"/>
              <a:t>vallen</a:t>
            </a:r>
            <a:r>
              <a:rPr lang="en-GB" dirty="0"/>
              <a:t> </a:t>
            </a:r>
            <a:r>
              <a:rPr lang="en-GB" dirty="0" err="1"/>
              <a:t>onder</a:t>
            </a:r>
            <a:r>
              <a:rPr lang="en-GB" dirty="0"/>
              <a:t> </a:t>
            </a:r>
            <a:r>
              <a:rPr lang="en-GB" dirty="0" err="1"/>
              <a:t>een</a:t>
            </a:r>
            <a:r>
              <a:rPr lang="en-GB" dirty="0"/>
              <a:t> </a:t>
            </a:r>
            <a:r>
              <a:rPr lang="en-GB" b="0" i="0" dirty="0">
                <a:latin typeface="Source Sans Pro"/>
                <a:ea typeface="Source Sans Pro"/>
                <a:cs typeface="Source Sans Pro"/>
                <a:sym typeface="Source Sans Pro"/>
              </a:rPr>
              <a:t>CC BY-SA 4.0 </a:t>
            </a:r>
            <a:r>
              <a:rPr lang="en-GB" b="0" i="0" dirty="0" err="1">
                <a:latin typeface="Source Sans Pro"/>
                <a:ea typeface="Source Sans Pro"/>
                <a:cs typeface="Source Sans Pro"/>
                <a:sym typeface="Source Sans Pro"/>
              </a:rPr>
              <a:t>licentie</a:t>
            </a:r>
            <a:r>
              <a:rPr lang="en-GB" b="0" i="0" dirty="0">
                <a:latin typeface="Source Sans Pro"/>
                <a:ea typeface="Source Sans Pro"/>
                <a:cs typeface="Source Sans Pro"/>
                <a:sym typeface="Source Sans Pro"/>
              </a:rPr>
              <a:t>:</a:t>
            </a:r>
            <a:r>
              <a:rPr lang="en-GB" b="0" i="0" dirty="0">
                <a:solidFill>
                  <a:srgbClr val="FFFFFF"/>
                </a:solidFill>
                <a:latin typeface="Source Sans Pro"/>
                <a:ea typeface="Source Sans Pro"/>
                <a:cs typeface="Source Sans Pro"/>
                <a:sym typeface="Source Sans Pro"/>
              </a:rPr>
              <a:t> </a:t>
            </a:r>
            <a:r>
              <a:rPr lang="en-GB" b="0" u="sng" dirty="0">
                <a:solidFill>
                  <a:schemeClr val="hlink"/>
                </a:solidFill>
                <a:hlinkClick r:id="rId3"/>
              </a:rPr>
              <a:t>https://creativecommons.org/licenses/by-sa/4.0</a:t>
            </a:r>
            <a:r>
              <a:rPr lang="en-GB" b="0" u="none" dirty="0"/>
              <a:t> </a:t>
            </a:r>
            <a:endParaRPr dirty="0"/>
          </a:p>
        </p:txBody>
      </p:sp>
      <p:sp>
        <p:nvSpPr>
          <p:cNvPr id="690" name="Google Shape;690;g2db760db1be_0_870:notes">
            <a:extLst>
              <a:ext uri="{FF2B5EF4-FFF2-40B4-BE49-F238E27FC236}">
                <a16:creationId xmlns:a16="http://schemas.microsoft.com/office/drawing/2014/main" id="{70CE9659-FF23-B026-43E2-C1693187873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190528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dirty="0"/>
              <a:t>Misvatting: </a:t>
            </a:r>
            <a:r>
              <a:rPr lang="nl-NL" noProof="0" dirty="0"/>
              <a:t>De leerling verwart een lopende golf met een staande golf/De leerling denkt dat een deeltje met de golf meebeweegt.</a:t>
            </a:r>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r>
              <a:rPr lang="nl-NL" dirty="0"/>
              <a:t>A Goede antwoord. Stel je voor dat het plaatje eigenlijk een video is die op pauze staat. Als je de video heel even aanzet, zou het hele golfpatroon een klein stukje naar rechts bewegen. De punten A t/m E bewegen niet mee naar rechts, die blijven horizontaal gezien op hun plek. Dan zie je dat punt A naar boven is bewogen. De berg die eerst nog vóór punt A zat is opgeschoven naar rechts, dus zit A op de berg. A is dus naar boven bewogen.</a:t>
            </a:r>
          </a:p>
          <a:p>
            <a:pPr marL="0" lvl="0" indent="0" algn="l" rtl="0">
              <a:lnSpc>
                <a:spcPct val="100000"/>
              </a:lnSpc>
              <a:spcBef>
                <a:spcPts val="0"/>
              </a:spcBef>
              <a:spcAft>
                <a:spcPts val="0"/>
              </a:spcAft>
              <a:buClr>
                <a:schemeClr val="dk1"/>
              </a:buClr>
              <a:buSzPts val="1100"/>
              <a:buFont typeface="Arial"/>
              <a:buNone/>
            </a:pPr>
            <a:r>
              <a:rPr lang="nl-NL" dirty="0"/>
              <a:t>B </a:t>
            </a:r>
            <a:r>
              <a:rPr lang="nl-NL" noProof="0" dirty="0"/>
              <a:t>De leerling vergist zich in de richting waarin de golf zich voortplant.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C </a:t>
            </a:r>
            <a:r>
              <a:rPr lang="nl-NL" noProof="0" dirty="0"/>
              <a:t>Bij een transversale golf bewegen de deeltjes alleen loodrecht op de golfbeweging dus van boven naar beneden. De leerling vergist zich met een longitudinale golf.</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dirty="0"/>
              <a:t>D</a:t>
            </a:r>
            <a:r>
              <a:rPr lang="nl-NL" noProof="0" dirty="0"/>
              <a:t>Bij een transversale golf bewegen de deeltjes alleen loodrecht op de golfbeweging dus van boven naar beneden. De leerling vergist zich met een longitudinale golf.</a:t>
            </a:r>
          </a:p>
          <a:p>
            <a:pPr marL="0" lvl="0" indent="0" algn="l" rtl="0">
              <a:lnSpc>
                <a:spcPct val="100000"/>
              </a:lnSpc>
              <a:spcBef>
                <a:spcPts val="0"/>
              </a:spcBef>
              <a:spcAft>
                <a:spcPts val="0"/>
              </a:spcAft>
              <a:buClr>
                <a:schemeClr val="dk1"/>
              </a:buClr>
              <a:buSzPts val="1100"/>
              <a:buFont typeface="Arial"/>
              <a:buNone/>
            </a:pPr>
            <a:endParaRPr lang="nl-NL" dirty="0"/>
          </a:p>
          <a:p>
            <a:pPr marL="0" lvl="0" indent="0" algn="l" rtl="0">
              <a:lnSpc>
                <a:spcPct val="100000"/>
              </a:lnSpc>
              <a:spcBef>
                <a:spcPts val="0"/>
              </a:spcBef>
              <a:spcAft>
                <a:spcPts val="0"/>
              </a:spcAft>
              <a:buClr>
                <a:schemeClr val="dk1"/>
              </a:buClr>
              <a:buSzPts val="1100"/>
              <a:buFont typeface="Arial"/>
              <a:buNone/>
            </a:pPr>
            <a:endParaRPr lang="nl-NL" dirty="0"/>
          </a:p>
        </p:txBody>
      </p:sp>
      <p:sp>
        <p:nvSpPr>
          <p:cNvPr id="163" name="Google Shape;16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646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930a8b2a2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denkt dat een hogere toon komt door een lagere golflengte en of een lagere frequentie.</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Waarschijnlijk heb je geredeneerd met een bron die bij je vandaan beweegt.</a:t>
            </a:r>
          </a:p>
          <a:p>
            <a:pPr marL="0" lvl="0" indent="0" algn="l" rtl="0">
              <a:spcBef>
                <a:spcPts val="0"/>
              </a:spcBef>
              <a:spcAft>
                <a:spcPts val="0"/>
              </a:spcAft>
              <a:buClr>
                <a:schemeClr val="dk1"/>
              </a:buClr>
              <a:buSzPts val="1100"/>
              <a:buFont typeface="Arial"/>
              <a:buNone/>
            </a:pPr>
            <a:r>
              <a:rPr lang="nl-NL" noProof="0" dirty="0"/>
              <a:t>B Goede antwoord. Als een brandweerwagen naar je toe komt rijden dan wordt de uitgezonden golf ‘ingedrukt’. De achterkant van een golft komt eerder aan dan bij een stilstaande bron. De golflengte neemt af, de frequentie dus toe. Je hoort dit aan de hogere toonhoogte.</a:t>
            </a:r>
          </a:p>
          <a:p>
            <a:pPr marL="0" lvl="0" indent="0" algn="l" rtl="0">
              <a:spcBef>
                <a:spcPts val="0"/>
              </a:spcBef>
              <a:spcAft>
                <a:spcPts val="0"/>
              </a:spcAft>
              <a:buClr>
                <a:schemeClr val="dk1"/>
              </a:buClr>
              <a:buSzPts val="1100"/>
              <a:buFont typeface="Arial"/>
              <a:buNone/>
            </a:pPr>
            <a:r>
              <a:rPr lang="nl-NL" noProof="0" dirty="0"/>
              <a:t>C Waarschijnlijk heb je niet door dat golflengte en frequentie omgekeerd evenredig zijn.</a:t>
            </a:r>
          </a:p>
          <a:p>
            <a:pPr marL="0" lvl="0" indent="0" algn="l" rtl="0">
              <a:spcBef>
                <a:spcPts val="0"/>
              </a:spcBef>
              <a:spcAft>
                <a:spcPts val="0"/>
              </a:spcAft>
              <a:buClr>
                <a:schemeClr val="dk1"/>
              </a:buClr>
              <a:buSzPts val="1100"/>
              <a:buFont typeface="Arial"/>
              <a:buNone/>
            </a:pPr>
            <a:r>
              <a:rPr lang="nl-NL" noProof="0" dirty="0"/>
              <a:t>D Waarschijnlijk heb je niet door dat golflengte en frequentie omgekeerd evenredig zijn.</a:t>
            </a:r>
          </a:p>
          <a:p>
            <a:pPr marL="0" lvl="0" indent="0" algn="l" rtl="0">
              <a:spcBef>
                <a:spcPts val="0"/>
              </a:spcBef>
              <a:spcAft>
                <a:spcPts val="0"/>
              </a:spcAft>
              <a:buClr>
                <a:schemeClr val="dk1"/>
              </a:buClr>
              <a:buSzPts val="1100"/>
              <a:buFont typeface="Arial"/>
              <a:buNone/>
            </a:pPr>
            <a:endParaRPr lang="nl-NL" noProof="0" dirty="0"/>
          </a:p>
        </p:txBody>
      </p:sp>
      <p:sp>
        <p:nvSpPr>
          <p:cNvPr id="204" name="Google Shape;204;g13930a8b2a2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89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930a8b2a2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denkt dat interferentie niet bij alle golfverschijnselen kan optreden/De leerling denkt dat licht geen golfverschijnsel is maar een deeltje (foton)</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denkt dat licht geen golfverschijnsel is maar een deeltje (foton)</a:t>
            </a:r>
          </a:p>
          <a:p>
            <a:pPr marL="0" lvl="0" indent="0" algn="l" rtl="0">
              <a:spcBef>
                <a:spcPts val="0"/>
              </a:spcBef>
              <a:spcAft>
                <a:spcPts val="0"/>
              </a:spcAft>
              <a:buClr>
                <a:schemeClr val="dk1"/>
              </a:buClr>
              <a:buSzPts val="1100"/>
              <a:buFont typeface="Arial"/>
              <a:buNone/>
            </a:pPr>
            <a:r>
              <a:rPr lang="nl-NL" noProof="0" dirty="0"/>
              <a:t>B De leerling heeft niet door dat zowel licht als geluid een golfverschijning zijn.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Goede antwoord. Interferentie is een effect dat optreedt bij golfverschijnselen. Zowel licht als geluid zijn golfverschijnselen.</a:t>
            </a:r>
          </a:p>
          <a:p>
            <a:pPr marL="0" lvl="0" indent="0" algn="l" rtl="0">
              <a:spcBef>
                <a:spcPts val="0"/>
              </a:spcBef>
              <a:spcAft>
                <a:spcPts val="0"/>
              </a:spcAft>
              <a:buClr>
                <a:schemeClr val="dk1"/>
              </a:buClr>
              <a:buSzPts val="1100"/>
              <a:buFont typeface="Arial"/>
              <a:buNone/>
            </a:pPr>
            <a:r>
              <a:rPr lang="nl-NL" noProof="0" dirty="0"/>
              <a:t>D De leerling heeft geen inzicht in wat interferentie is.</a:t>
            </a:r>
          </a:p>
          <a:p>
            <a:pPr marL="0" lvl="0" indent="0" algn="l" rtl="0">
              <a:spcBef>
                <a:spcPts val="0"/>
              </a:spcBef>
              <a:spcAft>
                <a:spcPts val="0"/>
              </a:spcAft>
              <a:buClr>
                <a:schemeClr val="dk1"/>
              </a:buClr>
              <a:buSzPts val="1100"/>
              <a:buFont typeface="Arial"/>
              <a:buNone/>
            </a:pPr>
            <a:endParaRPr lang="nl-NL" noProof="0" dirty="0"/>
          </a:p>
        </p:txBody>
      </p:sp>
      <p:sp>
        <p:nvSpPr>
          <p:cNvPr id="204" name="Google Shape;204;g13930a8b2a2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89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471AA563-361A-8ACD-9913-7419DDF860DB}"/>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35DDDEC5-AD2B-ED7C-491D-BBF2EE2835C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Misvatting: De leerling verwart de tijd-as en plaats-as en heft niet door dat wat op de tijd-as het meest naar links gebeurt in de plaats-as juist helemaal rechts gebeurt. Omdat dat het begin was. </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verwart de tijd-as en plaats-as en heeft niet door dat wat op de tijd-as het meest naar links gebeurt in de plaats-as juist helemaal rechts gebeurt. Omdat dat het begin was. </a:t>
            </a:r>
          </a:p>
          <a:p>
            <a:pPr marL="0" lvl="0" indent="0" algn="l" rtl="0">
              <a:spcBef>
                <a:spcPts val="0"/>
              </a:spcBef>
              <a:spcAft>
                <a:spcPts val="0"/>
              </a:spcAft>
              <a:buClr>
                <a:schemeClr val="dk1"/>
              </a:buClr>
              <a:buSzPts val="1100"/>
              <a:buFont typeface="Arial"/>
              <a:buNone/>
            </a:pPr>
            <a:r>
              <a:rPr lang="nl-NL" noProof="0" dirty="0"/>
              <a:t>B Het goede antwoord. Het (</a:t>
            </a:r>
            <a:r>
              <a:rPr lang="nl-NL" noProof="0" dirty="0" err="1"/>
              <a:t>u,x</a:t>
            </a:r>
            <a:r>
              <a:rPr lang="nl-NL" noProof="0" dirty="0"/>
              <a:t>)-diagram heeft de gespiegelde vorm van het (</a:t>
            </a:r>
            <a:r>
              <a:rPr lang="nl-NL" noProof="0" dirty="0" err="1"/>
              <a:t>u,t</a:t>
            </a:r>
            <a:r>
              <a:rPr lang="nl-NL" noProof="0" dirty="0"/>
              <a:t>)-diagram (om de verticale as).  Het touw is op t=0s op een negatieve uitwijking begonnen. Daarna is deze omhoog bewogen en weer naar de evenwichtsstand bewogen. Op het meest recente tijdstip is de uitwijking dus 0, dit is op x=0.</a:t>
            </a:r>
          </a:p>
          <a:p>
            <a:pPr marL="0" lvl="0" indent="0" algn="l" rtl="0">
              <a:spcBef>
                <a:spcPts val="0"/>
              </a:spcBef>
              <a:spcAft>
                <a:spcPts val="0"/>
              </a:spcAft>
              <a:buClr>
                <a:schemeClr val="dk1"/>
              </a:buClr>
              <a:buSzPts val="1100"/>
              <a:buFont typeface="Arial"/>
              <a:buNone/>
            </a:pPr>
            <a:r>
              <a:rPr lang="nl-NL" noProof="0" dirty="0"/>
              <a:t>C Waarschijnlijk denk je dat dat het (</a:t>
            </a:r>
            <a:r>
              <a:rPr lang="nl-NL" noProof="0" dirty="0" err="1"/>
              <a:t>u,t</a:t>
            </a:r>
            <a:r>
              <a:rPr lang="nl-NL" noProof="0" dirty="0"/>
              <a:t>)-diagram om beide assen gespiegeld moet zijn.</a:t>
            </a:r>
          </a:p>
          <a:p>
            <a:pPr marL="0" lvl="0" indent="0" algn="l" rtl="0">
              <a:spcBef>
                <a:spcPts val="0"/>
              </a:spcBef>
              <a:spcAft>
                <a:spcPts val="0"/>
              </a:spcAft>
              <a:buClr>
                <a:schemeClr val="dk1"/>
              </a:buClr>
              <a:buSzPts val="1100"/>
              <a:buFont typeface="Arial"/>
              <a:buNone/>
            </a:pPr>
            <a:r>
              <a:rPr lang="nl-NL" noProof="0" dirty="0"/>
              <a:t>D Waarschijnlijk denk je dat het (</a:t>
            </a:r>
            <a:r>
              <a:rPr lang="nl-NL" noProof="0" dirty="0" err="1"/>
              <a:t>u,t</a:t>
            </a:r>
            <a:r>
              <a:rPr lang="nl-NL" noProof="0" dirty="0"/>
              <a:t>)-diagram om de horizontale as gespiegeld moet zijn.</a:t>
            </a:r>
          </a:p>
          <a:p>
            <a:pPr marL="0" lvl="0" indent="0" algn="l" rtl="0">
              <a:spcBef>
                <a:spcPts val="0"/>
              </a:spcBef>
              <a:spcAft>
                <a:spcPts val="0"/>
              </a:spcAft>
              <a:buClr>
                <a:schemeClr val="dk1"/>
              </a:buClr>
              <a:buSzPts val="1100"/>
              <a:buFont typeface="Arial"/>
              <a:buNone/>
            </a:pPr>
            <a:endParaRPr lang="nl-NL" noProof="0" dirty="0"/>
          </a:p>
        </p:txBody>
      </p:sp>
      <p:sp>
        <p:nvSpPr>
          <p:cNvPr id="227" name="Google Shape;227;g27f0d8e684b_0_0:notes">
            <a:extLst>
              <a:ext uri="{FF2B5EF4-FFF2-40B4-BE49-F238E27FC236}">
                <a16:creationId xmlns:a16="http://schemas.microsoft.com/office/drawing/2014/main" id="{EC9057D2-0FF4-AB2C-4F3E-534D57AB0E2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63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2F3212ED-D5B0-284D-A639-C8E6CC9CDC87}"/>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799B3807-28FB-6CFF-3B51-B49CFB2EF35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vergist zich in de richting van verplaatsing en/of afgebeelde tijd. </a:t>
            </a:r>
          </a:p>
          <a:p>
            <a:pPr marL="0" lvl="0" indent="0" algn="l" rtl="0">
              <a:spcBef>
                <a:spcPts val="0"/>
              </a:spcBef>
              <a:spcAft>
                <a:spcPts val="0"/>
              </a:spcAft>
              <a:buClr>
                <a:schemeClr val="dk1"/>
              </a:buClr>
              <a:buSzPts val="1100"/>
              <a:buFont typeface="Arial"/>
              <a:buNone/>
            </a:pPr>
            <a:endParaRPr lang="nl-NL" noProof="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A Goede antwoord. Het tijdstip afgebeeld is t=1s. Naar t=-1 s is twee seconden terug en dus ook twee meter terug.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De leerling heeft de tijd 2 seconde vooruit geschoven in plaats van terug.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De leerling heeft niet gelezen dat het huidige tijdstip t=1s is, maar heeft t=0s genomen.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De leerling heeft geen begrip van het voorgelegd probleem.</a:t>
            </a:r>
          </a:p>
          <a:p>
            <a:pPr marL="228600" lvl="0" indent="-228600" algn="l" rtl="0">
              <a:spcBef>
                <a:spcPts val="0"/>
              </a:spcBef>
              <a:spcAft>
                <a:spcPts val="0"/>
              </a:spcAft>
              <a:buClr>
                <a:schemeClr val="dk1"/>
              </a:buClr>
              <a:buSzPts val="1100"/>
              <a:buFont typeface="Arial"/>
              <a:buAutoNum type="alphaUcPeriod"/>
            </a:pPr>
            <a:endParaRPr lang="nl-NL" noProof="0" dirty="0"/>
          </a:p>
        </p:txBody>
      </p:sp>
      <p:sp>
        <p:nvSpPr>
          <p:cNvPr id="227" name="Google Shape;227;g27f0d8e684b_0_0:notes">
            <a:extLst>
              <a:ext uri="{FF2B5EF4-FFF2-40B4-BE49-F238E27FC236}">
                <a16:creationId xmlns:a16="http://schemas.microsoft.com/office/drawing/2014/main" id="{F6C2337A-A15A-24BB-AE6F-1DEEDB3CFB9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54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206DAEDD-BB46-CEC6-4C27-4E42737B1B49}"/>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F655A189-8032-3B0C-E31E-9D0FA324F9D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De leerling vergist zich in de richting van verplaatsing en of afgebeelde tijd. </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denkt dat beide diagrammen hetzelfde zijn.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Goede antwoord. Het (</a:t>
            </a:r>
            <a:r>
              <a:rPr lang="nl-NL" noProof="0" dirty="0" err="1"/>
              <a:t>u,t</a:t>
            </a:r>
            <a:r>
              <a:rPr lang="nl-NL" noProof="0" dirty="0"/>
              <a:t>)-diagram heeft de (rond de verticale as) gespiegelde vorm van het (</a:t>
            </a:r>
            <a:r>
              <a:rPr lang="nl-NL" noProof="0" dirty="0" err="1"/>
              <a:t>u,x</a:t>
            </a:r>
            <a:r>
              <a:rPr lang="nl-NL" noProof="0" dirty="0"/>
              <a:t>)-diagram. Op het tijdstip t=1,0 s is de uitwijking gelijk aan 0 (de evenwichtsstand van deze golfvorm). Een seconde eerder was dit de bovenste piek.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De leerling denkt dat de grafiek een seconde terug geschoven.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De leerling denkt dat de grafiek wel gespiegeld rond x=2,0, dit had je moeten doen rond x=1,0m.</a:t>
            </a:r>
          </a:p>
          <a:p>
            <a:pPr marL="228600" lvl="0" indent="-228600" algn="l" rtl="0">
              <a:spcBef>
                <a:spcPts val="0"/>
              </a:spcBef>
              <a:spcAft>
                <a:spcPts val="0"/>
              </a:spcAft>
              <a:buClr>
                <a:schemeClr val="dk1"/>
              </a:buClr>
              <a:buSzPts val="1100"/>
              <a:buFont typeface="Arial"/>
              <a:buAutoNum type="alphaUcPeriod"/>
            </a:pPr>
            <a:endParaRPr lang="nl-NL" noProof="0" dirty="0"/>
          </a:p>
        </p:txBody>
      </p:sp>
      <p:sp>
        <p:nvSpPr>
          <p:cNvPr id="227" name="Google Shape;227;g27f0d8e684b_0_0:notes">
            <a:extLst>
              <a:ext uri="{FF2B5EF4-FFF2-40B4-BE49-F238E27FC236}">
                <a16:creationId xmlns:a16="http://schemas.microsoft.com/office/drawing/2014/main" id="{7C9A4704-D589-15F6-3E14-9FB6A2DC1560}"/>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87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816FB4BA-9BC8-4DB7-5BF8-C7B67D61945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6" name="Google Shape;226;g27f0d8e684b_0_0:notes">
                <a:extLst>
                  <a:ext uri="{FF2B5EF4-FFF2-40B4-BE49-F238E27FC236}">
                    <a16:creationId xmlns:a16="http://schemas.microsoft.com/office/drawing/2014/main" id="{D5AA6B86-7DB9-237A-F451-CD29B518CA2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heeft niet door dat hier de relatie </a:t>
                </a:r>
                <a14:m>
                  <m:oMath xmlns:m="http://schemas.openxmlformats.org/officeDocument/2006/math">
                    <m:r>
                      <a:rPr lang="nl-NL" b="0" i="1" noProof="0" smtClean="0">
                        <a:latin typeface="Cambria Math" panose="02040503050406030204" pitchFamily="18" charset="0"/>
                      </a:rPr>
                      <m:t>𝑣</m:t>
                    </m:r>
                    <m:r>
                      <a:rPr lang="nl-NL" b="0" i="1" noProof="0" smtClean="0">
                        <a:latin typeface="Cambria Math" panose="02040503050406030204" pitchFamily="18" charset="0"/>
                      </a:rPr>
                      <m:t>=</m:t>
                    </m:r>
                    <m:r>
                      <a:rPr lang="nl-NL" b="0" i="1" noProof="0" smtClean="0">
                        <a:latin typeface="Cambria Math" panose="02040503050406030204" pitchFamily="18" charset="0"/>
                        <a:ea typeface="Cambria Math" panose="02040503050406030204" pitchFamily="18" charset="0"/>
                      </a:rPr>
                      <m:t>𝜆</m:t>
                    </m:r>
                    <m:r>
                      <a:rPr lang="nl-NL" b="0" i="1" noProof="0" smtClean="0">
                        <a:latin typeface="Cambria Math" panose="02040503050406030204" pitchFamily="18" charset="0"/>
                        <a:ea typeface="Cambria Math" panose="02040503050406030204" pitchFamily="18" charset="0"/>
                      </a:rPr>
                      <m:t>∙</m:t>
                    </m:r>
                    <m:r>
                      <a:rPr lang="nl-NL" b="0" i="1" noProof="0" smtClean="0">
                        <a:latin typeface="Cambria Math" panose="02040503050406030204" pitchFamily="18" charset="0"/>
                        <a:ea typeface="Cambria Math" panose="02040503050406030204" pitchFamily="18" charset="0"/>
                      </a:rPr>
                      <m:t>𝑓</m:t>
                    </m:r>
                  </m:oMath>
                </a14:m>
                <a:r>
                  <a:rPr lang="nl-NL" noProof="0" dirty="0"/>
                  <a:t> geldt. </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Je denkt waarschijnlijk dat de golflengte gelijk blijft, terwijl de frequentie verandert.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Goede antwoord. De frequentie van een golf blijft gelijk. Een grotere golfsnelheid resulteert daarom in en grotere golflengte. In dieper water is de golflengte dus groter dan in ondiep water. Antwoord B</a:t>
                </a:r>
              </a:p>
              <a:p>
                <a:pPr marL="0" lvl="0" indent="0" algn="l" rtl="0">
                  <a:spcBef>
                    <a:spcPts val="0"/>
                  </a:spcBef>
                  <a:spcAft>
                    <a:spcPts val="0"/>
                  </a:spcAft>
                  <a:buClr>
                    <a:schemeClr val="dk1"/>
                  </a:buClr>
                  <a:buSzPts val="1100"/>
                  <a:buFont typeface="Arial"/>
                  <a:buNone/>
                </a:pPr>
                <a:r>
                  <a:rPr lang="nl-NL" noProof="0" dirty="0"/>
                  <a:t>C Waarschijnlijk denk je dat golflengte en golfsnelheid omgekeerd evenredig zijn.</a:t>
                </a:r>
              </a:p>
              <a:p>
                <a:pPr marL="0" lvl="0" indent="0" algn="l" rtl="0">
                  <a:spcBef>
                    <a:spcPts val="0"/>
                  </a:spcBef>
                  <a:spcAft>
                    <a:spcPts val="0"/>
                  </a:spcAft>
                  <a:buClr>
                    <a:schemeClr val="dk1"/>
                  </a:buClr>
                  <a:buSzPts val="1100"/>
                  <a:buFont typeface="Arial"/>
                  <a:buNone/>
                </a:pPr>
                <a:r>
                  <a:rPr lang="nl-NL" noProof="0" dirty="0"/>
                  <a:t>D Waarschijnlijk denk je dat de golflengte geleidelijk afneemt in ondiep water. Deze neemt echter alleen bij de overgang af.</a:t>
                </a:r>
              </a:p>
              <a:p>
                <a:pPr marL="0" lvl="0" indent="0" algn="l" rtl="0">
                  <a:spcBef>
                    <a:spcPts val="0"/>
                  </a:spcBef>
                  <a:spcAft>
                    <a:spcPts val="0"/>
                  </a:spcAft>
                  <a:buClr>
                    <a:schemeClr val="dk1"/>
                  </a:buClr>
                  <a:buSzPts val="1100"/>
                  <a:buFont typeface="Arial"/>
                  <a:buNone/>
                </a:pPr>
                <a:endParaRPr lang="nl-NL" noProof="0" dirty="0"/>
              </a:p>
            </p:txBody>
          </p:sp>
        </mc:Choice>
        <mc:Fallback xmlns="">
          <p:sp>
            <p:nvSpPr>
              <p:cNvPr id="226" name="Google Shape;226;g27f0d8e684b_0_0:notes">
                <a:extLst>
                  <a:ext uri="{FF2B5EF4-FFF2-40B4-BE49-F238E27FC236}">
                    <a16:creationId xmlns:a16="http://schemas.microsoft.com/office/drawing/2014/main" id="{D5AA6B86-7DB9-237A-F451-CD29B518CA2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heeft niet door dat hier de relatie </a:t>
                </a:r>
                <a:r>
                  <a:rPr lang="nl-NL" b="0" i="0" noProof="0">
                    <a:latin typeface="Cambria Math" panose="02040503050406030204" pitchFamily="18" charset="0"/>
                  </a:rPr>
                  <a:t>𝑣=</a:t>
                </a:r>
                <a:r>
                  <a:rPr lang="nl-NL" b="0" i="0" noProof="0">
                    <a:latin typeface="Cambria Math" panose="02040503050406030204" pitchFamily="18" charset="0"/>
                    <a:ea typeface="Cambria Math" panose="02040503050406030204" pitchFamily="18" charset="0"/>
                  </a:rPr>
                  <a:t>𝜆∙𝑓</a:t>
                </a:r>
                <a:r>
                  <a:rPr lang="nl-NL" noProof="0" dirty="0"/>
                  <a:t> geldt. </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Je denkt waarschijnlijk dat de golflengte gelijk blijft, terwijl de frequentie verandert.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B Goede antwoord. De frequentie van een golf blijft gelijk. Een grotere golfsnelheid resulteert daarom in en grotere golflengte. In dieper water is de golflengte dus groter dan in ondiep water. Antwoord B</a:t>
                </a:r>
              </a:p>
              <a:p>
                <a:pPr marL="0" lvl="0" indent="0" algn="l" rtl="0">
                  <a:spcBef>
                    <a:spcPts val="0"/>
                  </a:spcBef>
                  <a:spcAft>
                    <a:spcPts val="0"/>
                  </a:spcAft>
                  <a:buClr>
                    <a:schemeClr val="dk1"/>
                  </a:buClr>
                  <a:buSzPts val="1100"/>
                  <a:buFont typeface="Arial"/>
                  <a:buNone/>
                </a:pPr>
                <a:r>
                  <a:rPr lang="nl-NL" noProof="0" dirty="0"/>
                  <a:t>C Waarschijnlijk denk je dat golflengte en golfsnelheid omgekeerd evenredig zijn.</a:t>
                </a:r>
              </a:p>
              <a:p>
                <a:pPr marL="0" lvl="0" indent="0" algn="l" rtl="0">
                  <a:spcBef>
                    <a:spcPts val="0"/>
                  </a:spcBef>
                  <a:spcAft>
                    <a:spcPts val="0"/>
                  </a:spcAft>
                  <a:buClr>
                    <a:schemeClr val="dk1"/>
                  </a:buClr>
                  <a:buSzPts val="1100"/>
                  <a:buFont typeface="Arial"/>
                  <a:buNone/>
                </a:pPr>
                <a:r>
                  <a:rPr lang="nl-NL" noProof="0" dirty="0"/>
                  <a:t>D Waarschijnlijk denk je dat de golflengte geleidelijk afneemt in ondiep water. Deze neemt echter alleen bij de overgang af.</a:t>
                </a:r>
              </a:p>
              <a:p>
                <a:pPr marL="0" lvl="0" indent="0" algn="l" rtl="0">
                  <a:spcBef>
                    <a:spcPts val="0"/>
                  </a:spcBef>
                  <a:spcAft>
                    <a:spcPts val="0"/>
                  </a:spcAft>
                  <a:buClr>
                    <a:schemeClr val="dk1"/>
                  </a:buClr>
                  <a:buSzPts val="1100"/>
                  <a:buFont typeface="Arial"/>
                  <a:buNone/>
                </a:pPr>
                <a:endParaRPr lang="nl-NL" noProof="0" dirty="0"/>
              </a:p>
            </p:txBody>
          </p:sp>
        </mc:Fallback>
      </mc:AlternateContent>
      <p:sp>
        <p:nvSpPr>
          <p:cNvPr id="227" name="Google Shape;227;g27f0d8e684b_0_0:notes">
            <a:extLst>
              <a:ext uri="{FF2B5EF4-FFF2-40B4-BE49-F238E27FC236}">
                <a16:creationId xmlns:a16="http://schemas.microsoft.com/office/drawing/2014/main" id="{3FFF3622-6C86-9A36-CB58-829E4654736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65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3887391" y="987426"/>
            <a:ext cx="4629150" cy="4873625"/>
          </a:xfrm>
          <a:prstGeom prst="rect">
            <a:avLst/>
          </a:prstGeom>
          <a:noFill/>
          <a:ln>
            <a:noFill/>
          </a:ln>
        </p:spPr>
      </p:sp>
      <p:sp>
        <p:nvSpPr>
          <p:cNvPr id="68" name="Google Shape;68;p2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iagnostischevragen.n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a:solidFill>
                  <a:schemeClr val="accent1"/>
                </a:solidFill>
              </a:rPr>
              <a:t>Golven</a:t>
            </a:r>
            <a:endParaRPr b="1" dirty="0">
              <a:solidFill>
                <a:schemeClr val="accent1"/>
              </a:solidFill>
            </a:endParaRPr>
          </a:p>
        </p:txBody>
      </p:sp>
      <p:sp>
        <p:nvSpPr>
          <p:cNvPr id="90" name="Google Shape;90;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1" name="Google Shape;91;p1"/>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dirty="0">
                <a:solidFill>
                  <a:schemeClr val="lt1"/>
                </a:solidFill>
                <a:latin typeface="Tahoma"/>
                <a:ea typeface="Tahoma"/>
                <a:cs typeface="Tahoma"/>
                <a:sym typeface="Tahoma"/>
              </a:rPr>
              <a:t>www.diagnostischevragen.nl</a:t>
            </a:r>
            <a:endParaRPr lang="en-GB" sz="1400" b="0" i="0" u="none" strike="noStrike" cap="none" dirty="0">
              <a:solidFill>
                <a:srgbClr val="000000"/>
              </a:solidFill>
              <a:latin typeface="Arial"/>
              <a:ea typeface="Arial"/>
              <a:cs typeface="Arial"/>
              <a:sym typeface="Arial"/>
            </a:endParaRPr>
          </a:p>
        </p:txBody>
      </p:sp>
      <p:sp>
        <p:nvSpPr>
          <p:cNvPr id="92" name="Google Shape;92;p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9C4FA846-DBBD-F453-6D17-50A95B9EF5D3}"/>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44FA3703-3F70-A194-3986-2A0A68BC223D}"/>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F310AC5A-24CC-4C1D-B0F2-D989279AB7D4}"/>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38DACECE-939D-F3AA-4A04-CA26AF71327A}"/>
              </a:ext>
            </a:extLst>
          </p:cNvPr>
          <p:cNvGrpSpPr/>
          <p:nvPr/>
        </p:nvGrpSpPr>
        <p:grpSpPr>
          <a:xfrm>
            <a:off x="806913" y="1496245"/>
            <a:ext cx="908700" cy="908700"/>
            <a:chOff x="947033" y="2362454"/>
            <a:chExt cx="908700" cy="908700"/>
          </a:xfrm>
        </p:grpSpPr>
        <p:sp>
          <p:nvSpPr>
            <p:cNvPr id="209" name="Google Shape;209;p21">
              <a:extLst>
                <a:ext uri="{FF2B5EF4-FFF2-40B4-BE49-F238E27FC236}">
                  <a16:creationId xmlns:a16="http://schemas.microsoft.com/office/drawing/2014/main" id="{24FF3CCB-A608-B64A-2F11-E927685E4AE0}"/>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816A14B5-C630-067A-2193-772553A7F033}"/>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a:extLst>
              <a:ext uri="{FF2B5EF4-FFF2-40B4-BE49-F238E27FC236}">
                <a16:creationId xmlns:a16="http://schemas.microsoft.com/office/drawing/2014/main" id="{E928CB96-CE8B-DBF2-ACD1-8D081A5C1AC2}"/>
              </a:ext>
            </a:extLst>
          </p:cNvPr>
          <p:cNvGrpSpPr/>
          <p:nvPr/>
        </p:nvGrpSpPr>
        <p:grpSpPr>
          <a:xfrm>
            <a:off x="806912" y="2594911"/>
            <a:ext cx="908700" cy="908700"/>
            <a:chOff x="4665644" y="2362454"/>
            <a:chExt cx="908700" cy="908700"/>
          </a:xfrm>
        </p:grpSpPr>
        <p:sp>
          <p:nvSpPr>
            <p:cNvPr id="212" name="Google Shape;212;p21">
              <a:extLst>
                <a:ext uri="{FF2B5EF4-FFF2-40B4-BE49-F238E27FC236}">
                  <a16:creationId xmlns:a16="http://schemas.microsoft.com/office/drawing/2014/main" id="{84ED87DF-8FC5-14C8-84D8-D2A1128B7B11}"/>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776CC5AD-3A0C-8D69-22D3-BEAEFAF9536C}"/>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a:extLst>
              <a:ext uri="{FF2B5EF4-FFF2-40B4-BE49-F238E27FC236}">
                <a16:creationId xmlns:a16="http://schemas.microsoft.com/office/drawing/2014/main" id="{CC07D811-9AF7-41F4-19B1-53C2283E1F20}"/>
              </a:ext>
            </a:extLst>
          </p:cNvPr>
          <p:cNvGrpSpPr/>
          <p:nvPr/>
        </p:nvGrpSpPr>
        <p:grpSpPr>
          <a:xfrm>
            <a:off x="806911" y="3730897"/>
            <a:ext cx="908700" cy="908700"/>
            <a:chOff x="947033" y="4156948"/>
            <a:chExt cx="908700" cy="908700"/>
          </a:xfrm>
        </p:grpSpPr>
        <p:sp>
          <p:nvSpPr>
            <p:cNvPr id="215" name="Google Shape;215;p21">
              <a:extLst>
                <a:ext uri="{FF2B5EF4-FFF2-40B4-BE49-F238E27FC236}">
                  <a16:creationId xmlns:a16="http://schemas.microsoft.com/office/drawing/2014/main" id="{89C2D1BE-B107-5354-AC2D-B261F0B55261}"/>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DF9B5D89-F1BC-8767-5DE9-2E8F8792BA3A}"/>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a:extLst>
              <a:ext uri="{FF2B5EF4-FFF2-40B4-BE49-F238E27FC236}">
                <a16:creationId xmlns:a16="http://schemas.microsoft.com/office/drawing/2014/main" id="{8ACE81F1-01A4-2597-A38E-AD4806E7C012}"/>
              </a:ext>
            </a:extLst>
          </p:cNvPr>
          <p:cNvGrpSpPr/>
          <p:nvPr/>
        </p:nvGrpSpPr>
        <p:grpSpPr>
          <a:xfrm>
            <a:off x="806911" y="4829563"/>
            <a:ext cx="908700" cy="908700"/>
            <a:chOff x="4665644" y="4148177"/>
            <a:chExt cx="908700" cy="908700"/>
          </a:xfrm>
        </p:grpSpPr>
        <p:sp>
          <p:nvSpPr>
            <p:cNvPr id="218" name="Google Shape;218;p21">
              <a:extLst>
                <a:ext uri="{FF2B5EF4-FFF2-40B4-BE49-F238E27FC236}">
                  <a16:creationId xmlns:a16="http://schemas.microsoft.com/office/drawing/2014/main" id="{6DF766A7-3FC9-6083-E5F3-C581CA6FB4D5}"/>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a:extLst>
                <a:ext uri="{FF2B5EF4-FFF2-40B4-BE49-F238E27FC236}">
                  <a16:creationId xmlns:a16="http://schemas.microsoft.com/office/drawing/2014/main" id="{DBB622F1-BFDB-8CDF-8E90-9A73C4953C48}"/>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a:extLst>
              <a:ext uri="{FF2B5EF4-FFF2-40B4-BE49-F238E27FC236}">
                <a16:creationId xmlns:a16="http://schemas.microsoft.com/office/drawing/2014/main" id="{A14F0264-58C1-F795-8242-B562A66FBF4D}"/>
              </a:ext>
            </a:extLst>
          </p:cNvPr>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0,25</a:t>
            </a:r>
            <a:endParaRPr sz="2800" b="0" i="0" u="none" strike="noStrike" cap="none" dirty="0">
              <a:solidFill>
                <a:srgbClr val="000000"/>
              </a:solidFill>
              <a:latin typeface="Calibri"/>
              <a:ea typeface="Calibri"/>
              <a:cs typeface="Calibri"/>
              <a:sym typeface="Calibri"/>
            </a:endParaRPr>
          </a:p>
        </p:txBody>
      </p:sp>
      <p:sp>
        <p:nvSpPr>
          <p:cNvPr id="221" name="Google Shape;221;p21">
            <a:extLst>
              <a:ext uri="{FF2B5EF4-FFF2-40B4-BE49-F238E27FC236}">
                <a16:creationId xmlns:a16="http://schemas.microsoft.com/office/drawing/2014/main" id="{9A3A0938-B41A-6D46-8CD6-AC3919B03D57}"/>
              </a:ext>
            </a:extLst>
          </p:cNvPr>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0,2</a:t>
            </a:r>
            <a:endParaRPr sz="2800" b="0" i="0" u="none" strike="noStrike" cap="none" dirty="0">
              <a:solidFill>
                <a:srgbClr val="000000"/>
              </a:solidFill>
              <a:latin typeface="Calibri"/>
              <a:ea typeface="Calibri"/>
              <a:cs typeface="Calibri"/>
              <a:sym typeface="Calibri"/>
            </a:endParaRPr>
          </a:p>
        </p:txBody>
      </p:sp>
      <p:sp>
        <p:nvSpPr>
          <p:cNvPr id="222" name="Google Shape;222;p21">
            <a:extLst>
              <a:ext uri="{FF2B5EF4-FFF2-40B4-BE49-F238E27FC236}">
                <a16:creationId xmlns:a16="http://schemas.microsoft.com/office/drawing/2014/main" id="{121CBCDC-0F38-105B-1EA7-661D8B9BDB32}"/>
              </a:ext>
            </a:extLst>
          </p:cNvPr>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0,5</a:t>
            </a:r>
            <a:endParaRPr sz="2800" b="0" i="0" u="none" strike="noStrike" cap="none" dirty="0">
              <a:solidFill>
                <a:srgbClr val="000000"/>
              </a:solidFill>
              <a:latin typeface="Calibri"/>
              <a:ea typeface="Calibri"/>
              <a:cs typeface="Calibri"/>
              <a:sym typeface="Calibri"/>
            </a:endParaRPr>
          </a:p>
        </p:txBody>
      </p:sp>
      <p:sp>
        <p:nvSpPr>
          <p:cNvPr id="223" name="Google Shape;223;p21">
            <a:extLst>
              <a:ext uri="{FF2B5EF4-FFF2-40B4-BE49-F238E27FC236}">
                <a16:creationId xmlns:a16="http://schemas.microsoft.com/office/drawing/2014/main" id="{D5DBED2F-B798-C10E-FBFE-9EF6EC67A757}"/>
              </a:ext>
            </a:extLst>
          </p:cNvPr>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a:t>
            </a:r>
            <a:endParaRPr sz="2800" b="0" i="0" u="none" strike="noStrike" cap="none" dirty="0">
              <a:solidFill>
                <a:srgbClr val="000000"/>
              </a:solidFill>
              <a:latin typeface="Calibri"/>
              <a:ea typeface="Calibri"/>
              <a:cs typeface="Calibri"/>
              <a:sym typeface="Calibri"/>
            </a:endParaRPr>
          </a:p>
        </p:txBody>
      </p:sp>
      <p:sp>
        <p:nvSpPr>
          <p:cNvPr id="224" name="Google Shape;224;p21">
            <a:extLst>
              <a:ext uri="{FF2B5EF4-FFF2-40B4-BE49-F238E27FC236}">
                <a16:creationId xmlns:a16="http://schemas.microsoft.com/office/drawing/2014/main" id="{9B7EB1DF-5E70-701C-0013-7FE1F282433F}"/>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dirty="0"/>
              <a:t>In de </a:t>
            </a:r>
            <a:r>
              <a:rPr lang="en-GB" sz="3600" dirty="0" err="1"/>
              <a:t>figuur</a:t>
            </a:r>
            <a:r>
              <a:rPr lang="en-GB" sz="3600" dirty="0"/>
              <a:t> is </a:t>
            </a:r>
            <a:r>
              <a:rPr lang="en-GB" sz="3600" dirty="0" err="1"/>
              <a:t>een</a:t>
            </a:r>
            <a:r>
              <a:rPr lang="en-GB" sz="3600" dirty="0"/>
              <a:t> </a:t>
            </a:r>
            <a:r>
              <a:rPr lang="en-GB" sz="3600" dirty="0" err="1"/>
              <a:t>staande</a:t>
            </a:r>
            <a:r>
              <a:rPr lang="en-GB" sz="3600" dirty="0"/>
              <a:t> golf in </a:t>
            </a:r>
            <a:r>
              <a:rPr lang="en-GB" sz="3600" dirty="0" err="1"/>
              <a:t>een</a:t>
            </a:r>
            <a:r>
              <a:rPr lang="en-GB" sz="3600" dirty="0"/>
              <a:t> </a:t>
            </a:r>
            <a:r>
              <a:rPr lang="en-GB" sz="3600" dirty="0" err="1"/>
              <a:t>snaar</a:t>
            </a:r>
            <a:r>
              <a:rPr lang="en-GB" sz="3600" dirty="0"/>
              <a:t> </a:t>
            </a:r>
            <a:r>
              <a:rPr lang="en-GB" sz="3600" dirty="0" err="1"/>
              <a:t>te</a:t>
            </a:r>
            <a:r>
              <a:rPr lang="en-GB" sz="3600" dirty="0"/>
              <a:t> </a:t>
            </a:r>
            <a:r>
              <a:rPr lang="en-GB" sz="3600" dirty="0" err="1"/>
              <a:t>zien</a:t>
            </a:r>
            <a:r>
              <a:rPr lang="en-GB" sz="3600" dirty="0"/>
              <a:t>. </a:t>
            </a:r>
            <a:r>
              <a:rPr lang="en-GB" sz="3600" dirty="0" err="1"/>
              <a:t>Hoeveel</a:t>
            </a:r>
            <a:r>
              <a:rPr lang="en-GB" sz="3600" dirty="0"/>
              <a:t> </a:t>
            </a:r>
            <a:r>
              <a:rPr lang="en-GB" sz="3600" dirty="0" err="1"/>
              <a:t>golflengtes</a:t>
            </a:r>
            <a:r>
              <a:rPr lang="en-GB" sz="3600" dirty="0"/>
              <a:t> </a:t>
            </a:r>
            <a:r>
              <a:rPr lang="en-GB" sz="3600" dirty="0" err="1"/>
              <a:t>zijn</a:t>
            </a:r>
            <a:r>
              <a:rPr lang="en-GB" sz="3600" dirty="0"/>
              <a:t> </a:t>
            </a:r>
            <a:r>
              <a:rPr lang="en-GB" sz="3600" dirty="0" err="1"/>
              <a:t>hier</a:t>
            </a:r>
            <a:r>
              <a:rPr lang="en-GB" sz="3600" dirty="0"/>
              <a:t> </a:t>
            </a:r>
            <a:r>
              <a:rPr lang="en-GB" sz="3600" dirty="0" err="1"/>
              <a:t>te</a:t>
            </a:r>
            <a:r>
              <a:rPr lang="en-GB" sz="3600" dirty="0"/>
              <a:t> </a:t>
            </a:r>
            <a:r>
              <a:rPr lang="en-GB" sz="3600" dirty="0" err="1"/>
              <a:t>zien</a:t>
            </a:r>
            <a:r>
              <a:rPr lang="en-GB" sz="3600" dirty="0"/>
              <a:t>?</a:t>
            </a:r>
            <a:endParaRPr dirty="0"/>
          </a:p>
        </p:txBody>
      </p:sp>
      <p:sp>
        <p:nvSpPr>
          <p:cNvPr id="2" name="Boog 1">
            <a:extLst>
              <a:ext uri="{FF2B5EF4-FFF2-40B4-BE49-F238E27FC236}">
                <a16:creationId xmlns:a16="http://schemas.microsoft.com/office/drawing/2014/main" id="{37B4F56B-5107-1DE2-1550-7CA0CCC9D090}"/>
              </a:ext>
            </a:extLst>
          </p:cNvPr>
          <p:cNvSpPr/>
          <p:nvPr/>
        </p:nvSpPr>
        <p:spPr>
          <a:xfrm>
            <a:off x="5419969" y="2500250"/>
            <a:ext cx="2755316" cy="421573"/>
          </a:xfrm>
          <a:prstGeom prst="arc">
            <a:avLst>
              <a:gd name="adj1" fmla="val 10820599"/>
              <a:gd name="adj2" fmla="val 215845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Boog 3">
            <a:extLst>
              <a:ext uri="{FF2B5EF4-FFF2-40B4-BE49-F238E27FC236}">
                <a16:creationId xmlns:a16="http://schemas.microsoft.com/office/drawing/2014/main" id="{A288ED27-4D5B-E069-660F-BBB8C792E17F}"/>
              </a:ext>
            </a:extLst>
          </p:cNvPr>
          <p:cNvSpPr/>
          <p:nvPr/>
        </p:nvSpPr>
        <p:spPr>
          <a:xfrm>
            <a:off x="5419969" y="2519533"/>
            <a:ext cx="2755316" cy="421573"/>
          </a:xfrm>
          <a:prstGeom prst="arc">
            <a:avLst>
              <a:gd name="adj1" fmla="val 20906"/>
              <a:gd name="adj2" fmla="val 1082169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Boog 5">
            <a:extLst>
              <a:ext uri="{FF2B5EF4-FFF2-40B4-BE49-F238E27FC236}">
                <a16:creationId xmlns:a16="http://schemas.microsoft.com/office/drawing/2014/main" id="{CCCA453C-4F43-79E6-6E8A-6171D8AD0958}"/>
              </a:ext>
            </a:extLst>
          </p:cNvPr>
          <p:cNvSpPr/>
          <p:nvPr/>
        </p:nvSpPr>
        <p:spPr>
          <a:xfrm>
            <a:off x="5419969" y="2584390"/>
            <a:ext cx="2755316" cy="253291"/>
          </a:xfrm>
          <a:prstGeom prst="arc">
            <a:avLst>
              <a:gd name="adj1" fmla="val 10820599"/>
              <a:gd name="adj2" fmla="val 2156883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Boog 6">
            <a:extLst>
              <a:ext uri="{FF2B5EF4-FFF2-40B4-BE49-F238E27FC236}">
                <a16:creationId xmlns:a16="http://schemas.microsoft.com/office/drawing/2014/main" id="{3574F422-FE2C-4C52-AEA2-F669817DD25E}"/>
              </a:ext>
            </a:extLst>
          </p:cNvPr>
          <p:cNvSpPr/>
          <p:nvPr/>
        </p:nvSpPr>
        <p:spPr>
          <a:xfrm>
            <a:off x="5419969" y="2587041"/>
            <a:ext cx="2755316" cy="242471"/>
          </a:xfrm>
          <a:prstGeom prst="arc">
            <a:avLst>
              <a:gd name="adj1" fmla="val 20906"/>
              <a:gd name="adj2" fmla="val 10768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kstvak 7">
            <a:extLst>
              <a:ext uri="{FF2B5EF4-FFF2-40B4-BE49-F238E27FC236}">
                <a16:creationId xmlns:a16="http://schemas.microsoft.com/office/drawing/2014/main" id="{62E1FA3E-ED52-2C9E-6703-68B6A7E1F78D}"/>
              </a:ext>
            </a:extLst>
          </p:cNvPr>
          <p:cNvSpPr txBox="1"/>
          <p:nvPr/>
        </p:nvSpPr>
        <p:spPr>
          <a:xfrm>
            <a:off x="6675074" y="2167812"/>
            <a:ext cx="314510" cy="307777"/>
          </a:xfrm>
          <a:prstGeom prst="rect">
            <a:avLst/>
          </a:prstGeom>
          <a:noFill/>
        </p:spPr>
        <p:txBody>
          <a:bodyPr wrap="none" rtlCol="0">
            <a:spAutoFit/>
          </a:bodyPr>
          <a:lstStyle/>
          <a:p>
            <a:r>
              <a:rPr lang="nl-NL" b="1" dirty="0"/>
              <a:t>B</a:t>
            </a:r>
          </a:p>
        </p:txBody>
      </p:sp>
      <p:sp>
        <p:nvSpPr>
          <p:cNvPr id="9" name="Tekstvak 8">
            <a:extLst>
              <a:ext uri="{FF2B5EF4-FFF2-40B4-BE49-F238E27FC236}">
                <a16:creationId xmlns:a16="http://schemas.microsoft.com/office/drawing/2014/main" id="{38045CB1-BFEB-D2B8-D2F4-CB79524FA105}"/>
              </a:ext>
            </a:extLst>
          </p:cNvPr>
          <p:cNvSpPr txBox="1"/>
          <p:nvPr/>
        </p:nvSpPr>
        <p:spPr>
          <a:xfrm>
            <a:off x="8082625" y="2184739"/>
            <a:ext cx="314510" cy="307777"/>
          </a:xfrm>
          <a:prstGeom prst="rect">
            <a:avLst/>
          </a:prstGeom>
          <a:noFill/>
        </p:spPr>
        <p:txBody>
          <a:bodyPr wrap="none" rtlCol="0">
            <a:spAutoFit/>
          </a:bodyPr>
          <a:lstStyle/>
          <a:p>
            <a:r>
              <a:rPr lang="nl-NL" b="1" dirty="0"/>
              <a:t>K</a:t>
            </a:r>
          </a:p>
        </p:txBody>
      </p:sp>
      <p:sp>
        <p:nvSpPr>
          <p:cNvPr id="10" name="Tekstvak 9">
            <a:extLst>
              <a:ext uri="{FF2B5EF4-FFF2-40B4-BE49-F238E27FC236}">
                <a16:creationId xmlns:a16="http://schemas.microsoft.com/office/drawing/2014/main" id="{D10124CA-88A4-3635-2B1E-088274A2F5C0}"/>
              </a:ext>
            </a:extLst>
          </p:cNvPr>
          <p:cNvSpPr txBox="1"/>
          <p:nvPr/>
        </p:nvSpPr>
        <p:spPr>
          <a:xfrm>
            <a:off x="5253951" y="2167811"/>
            <a:ext cx="314510" cy="307777"/>
          </a:xfrm>
          <a:prstGeom prst="rect">
            <a:avLst/>
          </a:prstGeom>
          <a:noFill/>
        </p:spPr>
        <p:txBody>
          <a:bodyPr wrap="none" rtlCol="0">
            <a:spAutoFit/>
          </a:bodyPr>
          <a:lstStyle/>
          <a:p>
            <a:r>
              <a:rPr lang="nl-NL" b="1" dirty="0"/>
              <a:t>K</a:t>
            </a:r>
          </a:p>
        </p:txBody>
      </p:sp>
      <p:sp>
        <p:nvSpPr>
          <p:cNvPr id="11" name="Google Shape;125;p3">
            <a:extLst>
              <a:ext uri="{FF2B5EF4-FFF2-40B4-BE49-F238E27FC236}">
                <a16:creationId xmlns:a16="http://schemas.microsoft.com/office/drawing/2014/main" id="{C690BD15-380A-528D-4EF4-992796430105}"/>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8239</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55325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E466F2FA-6530-62E4-1622-4F4CA32C909F}"/>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7828048F-5650-7CBC-DB0C-4F2CA37E2F2C}"/>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50F4162F-3A7C-3EA8-06D9-0D2F752148A2}"/>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B6068105-F7C9-FE31-0E5B-216A91781DB8}"/>
              </a:ext>
            </a:extLst>
          </p:cNvPr>
          <p:cNvGrpSpPr/>
          <p:nvPr/>
        </p:nvGrpSpPr>
        <p:grpSpPr>
          <a:xfrm>
            <a:off x="806913" y="1496245"/>
            <a:ext cx="908700" cy="908700"/>
            <a:chOff x="947033" y="2362454"/>
            <a:chExt cx="908700" cy="908700"/>
          </a:xfrm>
        </p:grpSpPr>
        <p:sp>
          <p:nvSpPr>
            <p:cNvPr id="209" name="Google Shape;209;p21">
              <a:extLst>
                <a:ext uri="{FF2B5EF4-FFF2-40B4-BE49-F238E27FC236}">
                  <a16:creationId xmlns:a16="http://schemas.microsoft.com/office/drawing/2014/main" id="{A6561F86-650C-844D-3A63-7DDB7087F641}"/>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469C4F1F-9750-424D-7C7B-5FC4201F60F0}"/>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a:extLst>
              <a:ext uri="{FF2B5EF4-FFF2-40B4-BE49-F238E27FC236}">
                <a16:creationId xmlns:a16="http://schemas.microsoft.com/office/drawing/2014/main" id="{D1460678-A471-F79F-5A9D-46506D559BDC}"/>
              </a:ext>
            </a:extLst>
          </p:cNvPr>
          <p:cNvGrpSpPr/>
          <p:nvPr/>
        </p:nvGrpSpPr>
        <p:grpSpPr>
          <a:xfrm>
            <a:off x="806912" y="2594911"/>
            <a:ext cx="908700" cy="908700"/>
            <a:chOff x="4665644" y="2362454"/>
            <a:chExt cx="908700" cy="908700"/>
          </a:xfrm>
        </p:grpSpPr>
        <p:sp>
          <p:nvSpPr>
            <p:cNvPr id="212" name="Google Shape;212;p21">
              <a:extLst>
                <a:ext uri="{FF2B5EF4-FFF2-40B4-BE49-F238E27FC236}">
                  <a16:creationId xmlns:a16="http://schemas.microsoft.com/office/drawing/2014/main" id="{D0BD7950-6069-2056-AB39-EB8EFDACEAFD}"/>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B99864C1-79F4-8E24-B5DC-0ACEC9D85E96}"/>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a:extLst>
              <a:ext uri="{FF2B5EF4-FFF2-40B4-BE49-F238E27FC236}">
                <a16:creationId xmlns:a16="http://schemas.microsoft.com/office/drawing/2014/main" id="{D75B5AED-6B08-4C2C-50A9-60C205BB77B1}"/>
              </a:ext>
            </a:extLst>
          </p:cNvPr>
          <p:cNvGrpSpPr/>
          <p:nvPr/>
        </p:nvGrpSpPr>
        <p:grpSpPr>
          <a:xfrm>
            <a:off x="806911" y="3730897"/>
            <a:ext cx="908700" cy="908700"/>
            <a:chOff x="947033" y="4156948"/>
            <a:chExt cx="908700" cy="908700"/>
          </a:xfrm>
        </p:grpSpPr>
        <p:sp>
          <p:nvSpPr>
            <p:cNvPr id="215" name="Google Shape;215;p21">
              <a:extLst>
                <a:ext uri="{FF2B5EF4-FFF2-40B4-BE49-F238E27FC236}">
                  <a16:creationId xmlns:a16="http://schemas.microsoft.com/office/drawing/2014/main" id="{804C5139-7EB3-01FC-35BC-01A2DE98B983}"/>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457A177F-F6E0-0ECB-42E1-B44AB37960EB}"/>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a:extLst>
              <a:ext uri="{FF2B5EF4-FFF2-40B4-BE49-F238E27FC236}">
                <a16:creationId xmlns:a16="http://schemas.microsoft.com/office/drawing/2014/main" id="{EB23AD8F-347E-5566-0FF6-3F999EAADBF2}"/>
              </a:ext>
            </a:extLst>
          </p:cNvPr>
          <p:cNvGrpSpPr/>
          <p:nvPr/>
        </p:nvGrpSpPr>
        <p:grpSpPr>
          <a:xfrm>
            <a:off x="806911" y="4829563"/>
            <a:ext cx="908700" cy="908700"/>
            <a:chOff x="4665644" y="4148177"/>
            <a:chExt cx="908700" cy="908700"/>
          </a:xfrm>
        </p:grpSpPr>
        <p:sp>
          <p:nvSpPr>
            <p:cNvPr id="218" name="Google Shape;218;p21">
              <a:extLst>
                <a:ext uri="{FF2B5EF4-FFF2-40B4-BE49-F238E27FC236}">
                  <a16:creationId xmlns:a16="http://schemas.microsoft.com/office/drawing/2014/main" id="{AAB5605F-F14F-FB27-E55C-3ADECDCDB729}"/>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a:extLst>
                <a:ext uri="{FF2B5EF4-FFF2-40B4-BE49-F238E27FC236}">
                  <a16:creationId xmlns:a16="http://schemas.microsoft.com/office/drawing/2014/main" id="{667C0255-90F0-A1F0-5A59-2CFED6B91453}"/>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a:extLst>
              <a:ext uri="{FF2B5EF4-FFF2-40B4-BE49-F238E27FC236}">
                <a16:creationId xmlns:a16="http://schemas.microsoft.com/office/drawing/2014/main" id="{78CA0EE6-C4E3-3C48-8DF2-CECF23437C91}"/>
              </a:ext>
            </a:extLst>
          </p:cNvPr>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0,25</a:t>
            </a:r>
            <a:endParaRPr sz="2800" b="0" i="0" u="none" strike="noStrike" cap="none" dirty="0">
              <a:solidFill>
                <a:srgbClr val="000000"/>
              </a:solidFill>
              <a:latin typeface="Calibri"/>
              <a:ea typeface="Calibri"/>
              <a:cs typeface="Calibri"/>
              <a:sym typeface="Calibri"/>
            </a:endParaRPr>
          </a:p>
        </p:txBody>
      </p:sp>
      <p:sp>
        <p:nvSpPr>
          <p:cNvPr id="221" name="Google Shape;221;p21">
            <a:extLst>
              <a:ext uri="{FF2B5EF4-FFF2-40B4-BE49-F238E27FC236}">
                <a16:creationId xmlns:a16="http://schemas.microsoft.com/office/drawing/2014/main" id="{A98B5465-E342-DB47-8C89-7AC48BE716AE}"/>
              </a:ext>
            </a:extLst>
          </p:cNvPr>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0,4</a:t>
            </a:r>
            <a:endParaRPr sz="2800" b="0" i="0" u="none" strike="noStrike" cap="none" dirty="0">
              <a:solidFill>
                <a:srgbClr val="000000"/>
              </a:solidFill>
              <a:latin typeface="Calibri"/>
              <a:ea typeface="Calibri"/>
              <a:cs typeface="Calibri"/>
              <a:sym typeface="Calibri"/>
            </a:endParaRPr>
          </a:p>
        </p:txBody>
      </p:sp>
      <p:sp>
        <p:nvSpPr>
          <p:cNvPr id="222" name="Google Shape;222;p21">
            <a:extLst>
              <a:ext uri="{FF2B5EF4-FFF2-40B4-BE49-F238E27FC236}">
                <a16:creationId xmlns:a16="http://schemas.microsoft.com/office/drawing/2014/main" id="{2C4A039C-EA22-ADFA-228B-56616167F1E2}"/>
              </a:ext>
            </a:extLst>
          </p:cNvPr>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0,5</a:t>
            </a:r>
            <a:endParaRPr sz="2800" b="0" i="0" u="none" strike="noStrike" cap="none" dirty="0">
              <a:solidFill>
                <a:srgbClr val="000000"/>
              </a:solidFill>
              <a:latin typeface="Calibri"/>
              <a:ea typeface="Calibri"/>
              <a:cs typeface="Calibri"/>
              <a:sym typeface="Calibri"/>
            </a:endParaRPr>
          </a:p>
        </p:txBody>
      </p:sp>
      <p:sp>
        <p:nvSpPr>
          <p:cNvPr id="223" name="Google Shape;223;p21">
            <a:extLst>
              <a:ext uri="{FF2B5EF4-FFF2-40B4-BE49-F238E27FC236}">
                <a16:creationId xmlns:a16="http://schemas.microsoft.com/office/drawing/2014/main" id="{99B73048-FCDE-84A3-C5CD-BF157DD720F1}"/>
              </a:ext>
            </a:extLst>
          </p:cNvPr>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a:t>
            </a:r>
            <a:endParaRPr sz="2800" b="0" i="0" u="none" strike="noStrike" cap="none" dirty="0">
              <a:solidFill>
                <a:srgbClr val="000000"/>
              </a:solidFill>
              <a:latin typeface="Calibri"/>
              <a:ea typeface="Calibri"/>
              <a:cs typeface="Calibri"/>
              <a:sym typeface="Calibri"/>
            </a:endParaRPr>
          </a:p>
        </p:txBody>
      </p:sp>
      <p:sp>
        <p:nvSpPr>
          <p:cNvPr id="224" name="Google Shape;224;p21">
            <a:extLst>
              <a:ext uri="{FF2B5EF4-FFF2-40B4-BE49-F238E27FC236}">
                <a16:creationId xmlns:a16="http://schemas.microsoft.com/office/drawing/2014/main" id="{4F09F94D-76D0-DCC2-DAE0-D5DF9617940E}"/>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dirty="0"/>
              <a:t>In de </a:t>
            </a:r>
            <a:r>
              <a:rPr lang="en-GB" sz="3600" dirty="0" err="1"/>
              <a:t>figuur</a:t>
            </a:r>
            <a:r>
              <a:rPr lang="en-GB" sz="3600" dirty="0"/>
              <a:t> is </a:t>
            </a:r>
            <a:r>
              <a:rPr lang="en-GB" sz="3600" dirty="0" err="1"/>
              <a:t>een</a:t>
            </a:r>
            <a:r>
              <a:rPr lang="en-GB" sz="3600" dirty="0"/>
              <a:t> </a:t>
            </a:r>
            <a:r>
              <a:rPr lang="en-GB" sz="3600" dirty="0" err="1"/>
              <a:t>staande</a:t>
            </a:r>
            <a:r>
              <a:rPr lang="en-GB" sz="3600" dirty="0"/>
              <a:t> golf in </a:t>
            </a:r>
            <a:r>
              <a:rPr lang="en-GB" sz="3600" dirty="0" err="1"/>
              <a:t>een</a:t>
            </a:r>
            <a:r>
              <a:rPr lang="en-GB" sz="3600" dirty="0"/>
              <a:t> </a:t>
            </a:r>
            <a:r>
              <a:rPr lang="en-GB" sz="3600" dirty="0" err="1"/>
              <a:t>liniaal</a:t>
            </a:r>
            <a:r>
              <a:rPr lang="en-GB" sz="3600" dirty="0"/>
              <a:t> </a:t>
            </a:r>
            <a:r>
              <a:rPr lang="en-GB" sz="3600" dirty="0" err="1"/>
              <a:t>te</a:t>
            </a:r>
            <a:r>
              <a:rPr lang="en-GB" sz="3600" dirty="0"/>
              <a:t> </a:t>
            </a:r>
            <a:r>
              <a:rPr lang="en-GB" sz="3600" dirty="0" err="1"/>
              <a:t>zien</a:t>
            </a:r>
            <a:r>
              <a:rPr lang="en-GB" sz="3600" dirty="0"/>
              <a:t>. </a:t>
            </a:r>
            <a:r>
              <a:rPr lang="en-GB" sz="3600" dirty="0" err="1"/>
              <a:t>Hoeveel</a:t>
            </a:r>
            <a:r>
              <a:rPr lang="en-GB" sz="3600" dirty="0"/>
              <a:t> </a:t>
            </a:r>
            <a:r>
              <a:rPr lang="en-GB" sz="3600" dirty="0" err="1"/>
              <a:t>golflengtes</a:t>
            </a:r>
            <a:r>
              <a:rPr lang="en-GB" sz="3600" dirty="0"/>
              <a:t> </a:t>
            </a:r>
            <a:r>
              <a:rPr lang="en-GB" sz="3600" dirty="0" err="1"/>
              <a:t>zijn</a:t>
            </a:r>
            <a:r>
              <a:rPr lang="en-GB" sz="3600" dirty="0"/>
              <a:t> </a:t>
            </a:r>
            <a:r>
              <a:rPr lang="en-GB" sz="3600" dirty="0" err="1"/>
              <a:t>hier</a:t>
            </a:r>
            <a:r>
              <a:rPr lang="en-GB" sz="3600" dirty="0"/>
              <a:t> </a:t>
            </a:r>
            <a:r>
              <a:rPr lang="en-GB" sz="3600" dirty="0" err="1"/>
              <a:t>te</a:t>
            </a:r>
            <a:r>
              <a:rPr lang="en-GB" sz="3600" dirty="0"/>
              <a:t> </a:t>
            </a:r>
            <a:r>
              <a:rPr lang="en-GB" sz="3600" dirty="0" err="1"/>
              <a:t>zien</a:t>
            </a:r>
            <a:r>
              <a:rPr lang="en-GB" sz="3600" dirty="0"/>
              <a:t>?</a:t>
            </a:r>
            <a:endParaRPr dirty="0"/>
          </a:p>
        </p:txBody>
      </p:sp>
      <p:sp>
        <p:nvSpPr>
          <p:cNvPr id="2" name="Boog 1">
            <a:extLst>
              <a:ext uri="{FF2B5EF4-FFF2-40B4-BE49-F238E27FC236}">
                <a16:creationId xmlns:a16="http://schemas.microsoft.com/office/drawing/2014/main" id="{65C17363-E6AF-29DF-0D38-FB1CEF17604F}"/>
              </a:ext>
            </a:extLst>
          </p:cNvPr>
          <p:cNvSpPr/>
          <p:nvPr/>
        </p:nvSpPr>
        <p:spPr>
          <a:xfrm>
            <a:off x="5419969" y="2500250"/>
            <a:ext cx="2755316" cy="421573"/>
          </a:xfrm>
          <a:prstGeom prst="arc">
            <a:avLst>
              <a:gd name="adj1" fmla="val 10820599"/>
              <a:gd name="adj2" fmla="val 175545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Boog 3">
            <a:extLst>
              <a:ext uri="{FF2B5EF4-FFF2-40B4-BE49-F238E27FC236}">
                <a16:creationId xmlns:a16="http://schemas.microsoft.com/office/drawing/2014/main" id="{6182A93A-4C72-EEA6-4942-F7C0FD9E38C7}"/>
              </a:ext>
            </a:extLst>
          </p:cNvPr>
          <p:cNvSpPr/>
          <p:nvPr/>
        </p:nvSpPr>
        <p:spPr>
          <a:xfrm>
            <a:off x="5419969" y="2519533"/>
            <a:ext cx="2755316" cy="421573"/>
          </a:xfrm>
          <a:prstGeom prst="arc">
            <a:avLst>
              <a:gd name="adj1" fmla="val 3759003"/>
              <a:gd name="adj2" fmla="val 1082169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Boog 5">
            <a:extLst>
              <a:ext uri="{FF2B5EF4-FFF2-40B4-BE49-F238E27FC236}">
                <a16:creationId xmlns:a16="http://schemas.microsoft.com/office/drawing/2014/main" id="{494D1431-9E8C-3AE7-9F18-1365541DB70F}"/>
              </a:ext>
            </a:extLst>
          </p:cNvPr>
          <p:cNvSpPr/>
          <p:nvPr/>
        </p:nvSpPr>
        <p:spPr>
          <a:xfrm>
            <a:off x="5419969" y="2584390"/>
            <a:ext cx="2755316" cy="253291"/>
          </a:xfrm>
          <a:prstGeom prst="arc">
            <a:avLst>
              <a:gd name="adj1" fmla="val 10820599"/>
              <a:gd name="adj2" fmla="val 1816221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Boog 6">
            <a:extLst>
              <a:ext uri="{FF2B5EF4-FFF2-40B4-BE49-F238E27FC236}">
                <a16:creationId xmlns:a16="http://schemas.microsoft.com/office/drawing/2014/main" id="{FC62CB0A-3E89-0792-5263-3DB1A62A1BC5}"/>
              </a:ext>
            </a:extLst>
          </p:cNvPr>
          <p:cNvSpPr/>
          <p:nvPr/>
        </p:nvSpPr>
        <p:spPr>
          <a:xfrm>
            <a:off x="5419969" y="2587041"/>
            <a:ext cx="2755316" cy="242471"/>
          </a:xfrm>
          <a:prstGeom prst="arc">
            <a:avLst>
              <a:gd name="adj1" fmla="val 3211912"/>
              <a:gd name="adj2" fmla="val 10768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kstvak 7">
            <a:extLst>
              <a:ext uri="{FF2B5EF4-FFF2-40B4-BE49-F238E27FC236}">
                <a16:creationId xmlns:a16="http://schemas.microsoft.com/office/drawing/2014/main" id="{E8D98F36-A80E-C877-A301-47FEB4689BBF}"/>
              </a:ext>
            </a:extLst>
          </p:cNvPr>
          <p:cNvSpPr txBox="1"/>
          <p:nvPr/>
        </p:nvSpPr>
        <p:spPr>
          <a:xfrm>
            <a:off x="6675074" y="2190118"/>
            <a:ext cx="314510" cy="307777"/>
          </a:xfrm>
          <a:prstGeom prst="rect">
            <a:avLst/>
          </a:prstGeom>
          <a:noFill/>
        </p:spPr>
        <p:txBody>
          <a:bodyPr wrap="none" rtlCol="0">
            <a:spAutoFit/>
          </a:bodyPr>
          <a:lstStyle/>
          <a:p>
            <a:r>
              <a:rPr lang="nl-NL" b="1" dirty="0"/>
              <a:t>B</a:t>
            </a:r>
          </a:p>
        </p:txBody>
      </p:sp>
      <p:sp>
        <p:nvSpPr>
          <p:cNvPr id="10" name="Tekstvak 9">
            <a:extLst>
              <a:ext uri="{FF2B5EF4-FFF2-40B4-BE49-F238E27FC236}">
                <a16:creationId xmlns:a16="http://schemas.microsoft.com/office/drawing/2014/main" id="{9FAFA8E9-320C-CC89-55FE-5CD42810B689}"/>
              </a:ext>
            </a:extLst>
          </p:cNvPr>
          <p:cNvSpPr txBox="1"/>
          <p:nvPr/>
        </p:nvSpPr>
        <p:spPr>
          <a:xfrm>
            <a:off x="5253951" y="2190117"/>
            <a:ext cx="314510" cy="307777"/>
          </a:xfrm>
          <a:prstGeom prst="rect">
            <a:avLst/>
          </a:prstGeom>
          <a:noFill/>
        </p:spPr>
        <p:txBody>
          <a:bodyPr wrap="none" rtlCol="0">
            <a:spAutoFit/>
          </a:bodyPr>
          <a:lstStyle/>
          <a:p>
            <a:r>
              <a:rPr lang="nl-NL" b="1" dirty="0"/>
              <a:t>K</a:t>
            </a:r>
          </a:p>
        </p:txBody>
      </p:sp>
      <p:sp>
        <p:nvSpPr>
          <p:cNvPr id="11" name="Google Shape;125;p3">
            <a:extLst>
              <a:ext uri="{FF2B5EF4-FFF2-40B4-BE49-F238E27FC236}">
                <a16:creationId xmlns:a16="http://schemas.microsoft.com/office/drawing/2014/main" id="{A8ADC8AE-3C0A-7AF5-C489-7BCF54CD6AF7}"/>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8253</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427841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7A47DA71-F2E9-F82C-640A-F3260C81A984}"/>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0DFDA0DF-D633-8062-A167-EB68647839EB}"/>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0242ED12-2A75-F209-A1FA-2E00044AB57B}"/>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A7E119AC-661B-64AB-BF35-5C528EF8C4D4}"/>
              </a:ext>
            </a:extLst>
          </p:cNvPr>
          <p:cNvGrpSpPr/>
          <p:nvPr/>
        </p:nvGrpSpPr>
        <p:grpSpPr>
          <a:xfrm>
            <a:off x="806913" y="2001764"/>
            <a:ext cx="908700" cy="908700"/>
            <a:chOff x="947033" y="2362454"/>
            <a:chExt cx="908700" cy="908700"/>
          </a:xfrm>
        </p:grpSpPr>
        <p:sp>
          <p:nvSpPr>
            <p:cNvPr id="209" name="Google Shape;209;p21">
              <a:extLst>
                <a:ext uri="{FF2B5EF4-FFF2-40B4-BE49-F238E27FC236}">
                  <a16:creationId xmlns:a16="http://schemas.microsoft.com/office/drawing/2014/main" id="{1EFE4AAA-9AD5-166C-908A-BA24224D1902}"/>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0823A2E3-4344-43DB-4DC9-7BBA9F1F6021}"/>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a:extLst>
              <a:ext uri="{FF2B5EF4-FFF2-40B4-BE49-F238E27FC236}">
                <a16:creationId xmlns:a16="http://schemas.microsoft.com/office/drawing/2014/main" id="{667AA156-7844-D0B7-574D-6B6F278AE282}"/>
              </a:ext>
            </a:extLst>
          </p:cNvPr>
          <p:cNvGrpSpPr/>
          <p:nvPr/>
        </p:nvGrpSpPr>
        <p:grpSpPr>
          <a:xfrm>
            <a:off x="806912" y="3100430"/>
            <a:ext cx="908700" cy="908700"/>
            <a:chOff x="4665644" y="2362454"/>
            <a:chExt cx="908700" cy="908700"/>
          </a:xfrm>
        </p:grpSpPr>
        <p:sp>
          <p:nvSpPr>
            <p:cNvPr id="212" name="Google Shape;212;p21">
              <a:extLst>
                <a:ext uri="{FF2B5EF4-FFF2-40B4-BE49-F238E27FC236}">
                  <a16:creationId xmlns:a16="http://schemas.microsoft.com/office/drawing/2014/main" id="{F789115F-AC52-23EB-65BB-FEBA2198CE4F}"/>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DFF6F165-42AA-4057-7AB3-1430F6D4011D}"/>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a:extLst>
              <a:ext uri="{FF2B5EF4-FFF2-40B4-BE49-F238E27FC236}">
                <a16:creationId xmlns:a16="http://schemas.microsoft.com/office/drawing/2014/main" id="{B960061F-8943-F0C2-2E83-85ABB4A891C9}"/>
              </a:ext>
            </a:extLst>
          </p:cNvPr>
          <p:cNvGrpSpPr/>
          <p:nvPr/>
        </p:nvGrpSpPr>
        <p:grpSpPr>
          <a:xfrm>
            <a:off x="806911" y="4236416"/>
            <a:ext cx="908700" cy="908700"/>
            <a:chOff x="947033" y="4156948"/>
            <a:chExt cx="908700" cy="908700"/>
          </a:xfrm>
        </p:grpSpPr>
        <p:sp>
          <p:nvSpPr>
            <p:cNvPr id="215" name="Google Shape;215;p21">
              <a:extLst>
                <a:ext uri="{FF2B5EF4-FFF2-40B4-BE49-F238E27FC236}">
                  <a16:creationId xmlns:a16="http://schemas.microsoft.com/office/drawing/2014/main" id="{9E51A67E-EF91-0058-AD20-4A90F87F4845}"/>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C9F7A2CD-E8BA-01DE-235A-47518C408911}"/>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a:extLst>
              <a:ext uri="{FF2B5EF4-FFF2-40B4-BE49-F238E27FC236}">
                <a16:creationId xmlns:a16="http://schemas.microsoft.com/office/drawing/2014/main" id="{912144CD-DB6C-5BDE-DCA8-7110E96CA9E9}"/>
              </a:ext>
            </a:extLst>
          </p:cNvPr>
          <p:cNvGrpSpPr/>
          <p:nvPr/>
        </p:nvGrpSpPr>
        <p:grpSpPr>
          <a:xfrm>
            <a:off x="806911" y="5335082"/>
            <a:ext cx="908700" cy="908700"/>
            <a:chOff x="4665644" y="4148177"/>
            <a:chExt cx="908700" cy="908700"/>
          </a:xfrm>
        </p:grpSpPr>
        <p:sp>
          <p:nvSpPr>
            <p:cNvPr id="218" name="Google Shape;218;p21">
              <a:extLst>
                <a:ext uri="{FF2B5EF4-FFF2-40B4-BE49-F238E27FC236}">
                  <a16:creationId xmlns:a16="http://schemas.microsoft.com/office/drawing/2014/main" id="{B9C69B27-22A9-220A-DC33-475199629EE3}"/>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a:extLst>
                <a:ext uri="{FF2B5EF4-FFF2-40B4-BE49-F238E27FC236}">
                  <a16:creationId xmlns:a16="http://schemas.microsoft.com/office/drawing/2014/main" id="{B4B891E6-8DDA-3145-3A93-8464D606EAB2}"/>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a:extLst>
              <a:ext uri="{FF2B5EF4-FFF2-40B4-BE49-F238E27FC236}">
                <a16:creationId xmlns:a16="http://schemas.microsoft.com/office/drawing/2014/main" id="{DF010DF1-2081-614F-696D-0D071FC48221}"/>
              </a:ext>
            </a:extLst>
          </p:cNvPr>
          <p:cNvSpPr/>
          <p:nvPr/>
        </p:nvSpPr>
        <p:spPr>
          <a:xfrm>
            <a:off x="1958101" y="2161488"/>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nul</a:t>
            </a:r>
            <a:endParaRPr sz="2800" b="0" i="0" u="none" strike="noStrike" cap="none" dirty="0">
              <a:solidFill>
                <a:srgbClr val="000000"/>
              </a:solidFill>
              <a:latin typeface="Calibri"/>
              <a:ea typeface="Calibri"/>
              <a:cs typeface="Calibri"/>
              <a:sym typeface="Calibri"/>
            </a:endParaRPr>
          </a:p>
        </p:txBody>
      </p:sp>
      <p:sp>
        <p:nvSpPr>
          <p:cNvPr id="221" name="Google Shape;221;p21">
            <a:extLst>
              <a:ext uri="{FF2B5EF4-FFF2-40B4-BE49-F238E27FC236}">
                <a16:creationId xmlns:a16="http://schemas.microsoft.com/office/drawing/2014/main" id="{8FC0D432-65AE-7FD5-1AA9-18F73FA840CD}"/>
              </a:ext>
            </a:extLst>
          </p:cNvPr>
          <p:cNvSpPr/>
          <p:nvPr/>
        </p:nvSpPr>
        <p:spPr>
          <a:xfrm>
            <a:off x="1958101" y="321655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Omhoog</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gericht</a:t>
            </a:r>
            <a:endParaRPr sz="2800" b="0" i="0" u="none" strike="noStrike" cap="none" dirty="0">
              <a:solidFill>
                <a:srgbClr val="000000"/>
              </a:solidFill>
              <a:latin typeface="Calibri"/>
              <a:ea typeface="Calibri"/>
              <a:cs typeface="Calibri"/>
              <a:sym typeface="Calibri"/>
            </a:endParaRPr>
          </a:p>
        </p:txBody>
      </p:sp>
      <p:sp>
        <p:nvSpPr>
          <p:cNvPr id="222" name="Google Shape;222;p21">
            <a:extLst>
              <a:ext uri="{FF2B5EF4-FFF2-40B4-BE49-F238E27FC236}">
                <a16:creationId xmlns:a16="http://schemas.microsoft.com/office/drawing/2014/main" id="{6BE44473-128C-FC1E-0A64-9B54CB7BB8B8}"/>
              </a:ext>
            </a:extLst>
          </p:cNvPr>
          <p:cNvSpPr/>
          <p:nvPr/>
        </p:nvSpPr>
        <p:spPr>
          <a:xfrm>
            <a:off x="1958100" y="436211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Omlaag</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gericht</a:t>
            </a:r>
            <a:endParaRPr sz="2800" b="0" i="0" u="none" strike="noStrike" cap="none" dirty="0">
              <a:solidFill>
                <a:srgbClr val="000000"/>
              </a:solidFill>
              <a:latin typeface="Calibri"/>
              <a:ea typeface="Calibri"/>
              <a:cs typeface="Calibri"/>
              <a:sym typeface="Calibri"/>
            </a:endParaRPr>
          </a:p>
        </p:txBody>
      </p:sp>
      <p:sp>
        <p:nvSpPr>
          <p:cNvPr id="223" name="Google Shape;223;p21">
            <a:extLst>
              <a:ext uri="{FF2B5EF4-FFF2-40B4-BE49-F238E27FC236}">
                <a16:creationId xmlns:a16="http://schemas.microsoft.com/office/drawing/2014/main" id="{54FEE739-DCC3-13F8-65E3-57F91136CACD}"/>
              </a:ext>
            </a:extLst>
          </p:cNvPr>
          <p:cNvSpPr/>
          <p:nvPr/>
        </p:nvSpPr>
        <p:spPr>
          <a:xfrm>
            <a:off x="1958099" y="5494853"/>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Afhankelijk</a:t>
            </a:r>
            <a:r>
              <a:rPr lang="en-GB" sz="2800" b="0" i="0" u="none" strike="noStrike" cap="none" dirty="0">
                <a:solidFill>
                  <a:srgbClr val="000000"/>
                </a:solidFill>
                <a:latin typeface="Calibri"/>
                <a:ea typeface="Calibri"/>
                <a:cs typeface="Calibri"/>
                <a:sym typeface="Calibri"/>
              </a:rPr>
              <a:t> van de </a:t>
            </a:r>
            <a:r>
              <a:rPr lang="en-GB" sz="2800" b="0" i="0" u="none" strike="noStrike" cap="none" dirty="0" err="1">
                <a:solidFill>
                  <a:srgbClr val="000000"/>
                </a:solidFill>
                <a:latin typeface="Calibri"/>
                <a:ea typeface="Calibri"/>
                <a:cs typeface="Calibri"/>
                <a:sym typeface="Calibri"/>
              </a:rPr>
              <a:t>plaats</a:t>
            </a:r>
            <a:endParaRPr sz="2800" b="0" i="0" u="none" strike="noStrike" cap="none" dirty="0">
              <a:solidFill>
                <a:srgbClr val="000000"/>
              </a:solidFill>
              <a:latin typeface="Calibri"/>
              <a:ea typeface="Calibri"/>
              <a:cs typeface="Calibri"/>
              <a:sym typeface="Calibri"/>
            </a:endParaRPr>
          </a:p>
        </p:txBody>
      </p:sp>
      <p:sp>
        <p:nvSpPr>
          <p:cNvPr id="224" name="Google Shape;224;p21">
            <a:extLst>
              <a:ext uri="{FF2B5EF4-FFF2-40B4-BE49-F238E27FC236}">
                <a16:creationId xmlns:a16="http://schemas.microsoft.com/office/drawing/2014/main" id="{D0905981-9172-E2E8-C356-68D6BE4544A7}"/>
              </a:ext>
            </a:extLst>
          </p:cNvPr>
          <p:cNvSpPr txBox="1">
            <a:spLocks noGrp="1"/>
          </p:cNvSpPr>
          <p:nvPr>
            <p:ph type="title"/>
          </p:nvPr>
        </p:nvSpPr>
        <p:spPr>
          <a:xfrm>
            <a:off x="729419" y="188106"/>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Een aan beide kanten ingeklemde snaar voert een staande golfbeweging uit tussen de beide uiterste standen a en b. Als de snaar zich in stand c bevindt, is de trilsnelheid van alle punten van de snaar…</a:t>
            </a:r>
          </a:p>
        </p:txBody>
      </p:sp>
      <p:sp>
        <p:nvSpPr>
          <p:cNvPr id="11" name="Google Shape;125;p3">
            <a:extLst>
              <a:ext uri="{FF2B5EF4-FFF2-40B4-BE49-F238E27FC236}">
                <a16:creationId xmlns:a16="http://schemas.microsoft.com/office/drawing/2014/main" id="{112551C2-33F4-BC13-D104-3E059B7F4F91}"/>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8264</a:t>
            </a:r>
            <a:endParaRPr sz="1000" b="1" i="0" u="none" strike="noStrike" cap="none" dirty="0">
              <a:solidFill>
                <a:srgbClr val="999999"/>
              </a:solidFill>
              <a:latin typeface="Ubuntu"/>
              <a:ea typeface="Ubuntu"/>
              <a:cs typeface="Ubuntu"/>
              <a:sym typeface="Ubuntu"/>
            </a:endParaRPr>
          </a:p>
        </p:txBody>
      </p:sp>
      <p:pic>
        <p:nvPicPr>
          <p:cNvPr id="3" name="Google Shape;378;p13">
            <a:extLst>
              <a:ext uri="{FF2B5EF4-FFF2-40B4-BE49-F238E27FC236}">
                <a16:creationId xmlns:a16="http://schemas.microsoft.com/office/drawing/2014/main" id="{2E0AA014-58E0-2B9F-3AA3-24701FAFC49F}"/>
              </a:ext>
            </a:extLst>
          </p:cNvPr>
          <p:cNvPicPr preferRelativeResize="0"/>
          <p:nvPr/>
        </p:nvPicPr>
        <p:blipFill rotWithShape="1">
          <a:blip r:embed="rId3">
            <a:alphaModFix/>
          </a:blip>
          <a:srcRect/>
          <a:stretch/>
        </p:blipFill>
        <p:spPr>
          <a:xfrm>
            <a:off x="4147059" y="1807920"/>
            <a:ext cx="3875825" cy="1164429"/>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60304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D66ED713-E878-4A72-10B3-F667C8A75F7F}"/>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59049552-CE9A-96A1-7942-DB6174C999E1}"/>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432D47FB-717B-AD8E-487F-81697F896731}"/>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BE913FF1-7646-CB62-53EE-D3CCF8C675B1}"/>
              </a:ext>
            </a:extLst>
          </p:cNvPr>
          <p:cNvGrpSpPr/>
          <p:nvPr/>
        </p:nvGrpSpPr>
        <p:grpSpPr>
          <a:xfrm>
            <a:off x="806913" y="2001764"/>
            <a:ext cx="908700" cy="908700"/>
            <a:chOff x="947033" y="2362454"/>
            <a:chExt cx="908700" cy="908700"/>
          </a:xfrm>
        </p:grpSpPr>
        <p:sp>
          <p:nvSpPr>
            <p:cNvPr id="209" name="Google Shape;209;p21">
              <a:extLst>
                <a:ext uri="{FF2B5EF4-FFF2-40B4-BE49-F238E27FC236}">
                  <a16:creationId xmlns:a16="http://schemas.microsoft.com/office/drawing/2014/main" id="{24F37D3F-F52E-16EF-2272-D85E867C2847}"/>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A8C08734-8C68-D81C-35B6-0F8B980EF424}"/>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a:extLst>
              <a:ext uri="{FF2B5EF4-FFF2-40B4-BE49-F238E27FC236}">
                <a16:creationId xmlns:a16="http://schemas.microsoft.com/office/drawing/2014/main" id="{DD7BD09E-E2DF-36EB-2CDE-F940D221D940}"/>
              </a:ext>
            </a:extLst>
          </p:cNvPr>
          <p:cNvGrpSpPr/>
          <p:nvPr/>
        </p:nvGrpSpPr>
        <p:grpSpPr>
          <a:xfrm>
            <a:off x="806912" y="3100430"/>
            <a:ext cx="908700" cy="908700"/>
            <a:chOff x="4665644" y="2362454"/>
            <a:chExt cx="908700" cy="908700"/>
          </a:xfrm>
        </p:grpSpPr>
        <p:sp>
          <p:nvSpPr>
            <p:cNvPr id="212" name="Google Shape;212;p21">
              <a:extLst>
                <a:ext uri="{FF2B5EF4-FFF2-40B4-BE49-F238E27FC236}">
                  <a16:creationId xmlns:a16="http://schemas.microsoft.com/office/drawing/2014/main" id="{EAAE1520-0773-D683-C846-CB4B661FF926}"/>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DD38F414-12F7-3B68-022E-460435119BBD}"/>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a:extLst>
              <a:ext uri="{FF2B5EF4-FFF2-40B4-BE49-F238E27FC236}">
                <a16:creationId xmlns:a16="http://schemas.microsoft.com/office/drawing/2014/main" id="{89D9B275-FB8D-D210-1B9E-9CC635AAF3AA}"/>
              </a:ext>
            </a:extLst>
          </p:cNvPr>
          <p:cNvGrpSpPr/>
          <p:nvPr/>
        </p:nvGrpSpPr>
        <p:grpSpPr>
          <a:xfrm>
            <a:off x="806911" y="4236416"/>
            <a:ext cx="908700" cy="908700"/>
            <a:chOff x="947033" y="4156948"/>
            <a:chExt cx="908700" cy="908700"/>
          </a:xfrm>
        </p:grpSpPr>
        <p:sp>
          <p:nvSpPr>
            <p:cNvPr id="215" name="Google Shape;215;p21">
              <a:extLst>
                <a:ext uri="{FF2B5EF4-FFF2-40B4-BE49-F238E27FC236}">
                  <a16:creationId xmlns:a16="http://schemas.microsoft.com/office/drawing/2014/main" id="{0D3685CF-68A3-C195-019C-694627523471}"/>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78765B40-65D6-DBDA-B6D9-DEACBFDFCBE3}"/>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a:extLst>
              <a:ext uri="{FF2B5EF4-FFF2-40B4-BE49-F238E27FC236}">
                <a16:creationId xmlns:a16="http://schemas.microsoft.com/office/drawing/2014/main" id="{872324E9-D8D7-F707-B2C0-2644A67C3BD6}"/>
              </a:ext>
            </a:extLst>
          </p:cNvPr>
          <p:cNvGrpSpPr/>
          <p:nvPr/>
        </p:nvGrpSpPr>
        <p:grpSpPr>
          <a:xfrm>
            <a:off x="806911" y="5335082"/>
            <a:ext cx="908700" cy="908700"/>
            <a:chOff x="4665644" y="4148177"/>
            <a:chExt cx="908700" cy="908700"/>
          </a:xfrm>
        </p:grpSpPr>
        <p:sp>
          <p:nvSpPr>
            <p:cNvPr id="218" name="Google Shape;218;p21">
              <a:extLst>
                <a:ext uri="{FF2B5EF4-FFF2-40B4-BE49-F238E27FC236}">
                  <a16:creationId xmlns:a16="http://schemas.microsoft.com/office/drawing/2014/main" id="{37D349FB-8082-8272-76C1-DF5478FA2B8D}"/>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a:extLst>
                <a:ext uri="{FF2B5EF4-FFF2-40B4-BE49-F238E27FC236}">
                  <a16:creationId xmlns:a16="http://schemas.microsoft.com/office/drawing/2014/main" id="{9C2A75A5-68F7-04F6-CB15-98CA9E34B82B}"/>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a:extLst>
              <a:ext uri="{FF2B5EF4-FFF2-40B4-BE49-F238E27FC236}">
                <a16:creationId xmlns:a16="http://schemas.microsoft.com/office/drawing/2014/main" id="{220F1884-4744-65F0-6813-E4CAB3E66385}"/>
              </a:ext>
            </a:extLst>
          </p:cNvPr>
          <p:cNvSpPr/>
          <p:nvPr/>
        </p:nvSpPr>
        <p:spPr>
          <a:xfrm>
            <a:off x="1958101" y="2161488"/>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nul</a:t>
            </a:r>
            <a:endParaRPr sz="2800" b="0" i="0" u="none" strike="noStrike" cap="none" dirty="0">
              <a:solidFill>
                <a:srgbClr val="000000"/>
              </a:solidFill>
              <a:latin typeface="Calibri"/>
              <a:ea typeface="Calibri"/>
              <a:cs typeface="Calibri"/>
              <a:sym typeface="Calibri"/>
            </a:endParaRPr>
          </a:p>
        </p:txBody>
      </p:sp>
      <p:sp>
        <p:nvSpPr>
          <p:cNvPr id="221" name="Google Shape;221;p21">
            <a:extLst>
              <a:ext uri="{FF2B5EF4-FFF2-40B4-BE49-F238E27FC236}">
                <a16:creationId xmlns:a16="http://schemas.microsoft.com/office/drawing/2014/main" id="{C6AA126E-A1DA-4962-CABA-A99D0154C13D}"/>
              </a:ext>
            </a:extLst>
          </p:cNvPr>
          <p:cNvSpPr/>
          <p:nvPr/>
        </p:nvSpPr>
        <p:spPr>
          <a:xfrm>
            <a:off x="1958101" y="321655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Omhoog</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gericht</a:t>
            </a:r>
            <a:endParaRPr sz="2800" b="0" i="0" u="none" strike="noStrike" cap="none" dirty="0">
              <a:solidFill>
                <a:srgbClr val="000000"/>
              </a:solidFill>
              <a:latin typeface="Calibri"/>
              <a:ea typeface="Calibri"/>
              <a:cs typeface="Calibri"/>
              <a:sym typeface="Calibri"/>
            </a:endParaRPr>
          </a:p>
        </p:txBody>
      </p:sp>
      <p:sp>
        <p:nvSpPr>
          <p:cNvPr id="222" name="Google Shape;222;p21">
            <a:extLst>
              <a:ext uri="{FF2B5EF4-FFF2-40B4-BE49-F238E27FC236}">
                <a16:creationId xmlns:a16="http://schemas.microsoft.com/office/drawing/2014/main" id="{CC94D629-64B0-43C8-E463-6BB980948D58}"/>
              </a:ext>
            </a:extLst>
          </p:cNvPr>
          <p:cNvSpPr/>
          <p:nvPr/>
        </p:nvSpPr>
        <p:spPr>
          <a:xfrm>
            <a:off x="1958100" y="436211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Omlaag</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gericht</a:t>
            </a:r>
            <a:endParaRPr sz="2800" b="0" i="0" u="none" strike="noStrike" cap="none" dirty="0">
              <a:solidFill>
                <a:srgbClr val="000000"/>
              </a:solidFill>
              <a:latin typeface="Calibri"/>
              <a:ea typeface="Calibri"/>
              <a:cs typeface="Calibri"/>
              <a:sym typeface="Calibri"/>
            </a:endParaRPr>
          </a:p>
        </p:txBody>
      </p:sp>
      <p:sp>
        <p:nvSpPr>
          <p:cNvPr id="223" name="Google Shape;223;p21">
            <a:extLst>
              <a:ext uri="{FF2B5EF4-FFF2-40B4-BE49-F238E27FC236}">
                <a16:creationId xmlns:a16="http://schemas.microsoft.com/office/drawing/2014/main" id="{2C9D63EF-63B0-2461-1074-0262278AFE18}"/>
              </a:ext>
            </a:extLst>
          </p:cNvPr>
          <p:cNvSpPr/>
          <p:nvPr/>
        </p:nvSpPr>
        <p:spPr>
          <a:xfrm>
            <a:off x="1958099" y="5494853"/>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Afhankelijk</a:t>
            </a:r>
            <a:r>
              <a:rPr lang="en-GB" sz="2800" b="0" i="0" u="none" strike="noStrike" cap="none" dirty="0">
                <a:solidFill>
                  <a:srgbClr val="000000"/>
                </a:solidFill>
                <a:latin typeface="Calibri"/>
                <a:ea typeface="Calibri"/>
                <a:cs typeface="Calibri"/>
                <a:sym typeface="Calibri"/>
              </a:rPr>
              <a:t> van de </a:t>
            </a:r>
            <a:r>
              <a:rPr lang="en-GB" sz="2800" b="0" i="0" u="none" strike="noStrike" cap="none" dirty="0" err="1">
                <a:solidFill>
                  <a:srgbClr val="000000"/>
                </a:solidFill>
                <a:latin typeface="Calibri"/>
                <a:ea typeface="Calibri"/>
                <a:cs typeface="Calibri"/>
                <a:sym typeface="Calibri"/>
              </a:rPr>
              <a:t>plaats</a:t>
            </a:r>
            <a:endParaRPr sz="2800" b="0" i="0" u="none" strike="noStrike" cap="none" dirty="0">
              <a:solidFill>
                <a:srgbClr val="000000"/>
              </a:solidFill>
              <a:latin typeface="Calibri"/>
              <a:ea typeface="Calibri"/>
              <a:cs typeface="Calibri"/>
              <a:sym typeface="Calibri"/>
            </a:endParaRPr>
          </a:p>
        </p:txBody>
      </p:sp>
      <p:sp>
        <p:nvSpPr>
          <p:cNvPr id="224" name="Google Shape;224;p21">
            <a:extLst>
              <a:ext uri="{FF2B5EF4-FFF2-40B4-BE49-F238E27FC236}">
                <a16:creationId xmlns:a16="http://schemas.microsoft.com/office/drawing/2014/main" id="{8419C1D3-240A-8D50-E41B-AB24D55E2E60}"/>
              </a:ext>
            </a:extLst>
          </p:cNvPr>
          <p:cNvSpPr txBox="1">
            <a:spLocks noGrp="1"/>
          </p:cNvSpPr>
          <p:nvPr>
            <p:ph type="title"/>
          </p:nvPr>
        </p:nvSpPr>
        <p:spPr>
          <a:xfrm>
            <a:off x="729419" y="188106"/>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Een aan beide kanten ingeklemde snaar voert een staande golfbeweging uit tussen de beide uiterste standen a en b. Als de snaar zich in stand b bevindt, is de trilsnelheid van alle punten van de snaar…</a:t>
            </a:r>
          </a:p>
        </p:txBody>
      </p:sp>
      <p:sp>
        <p:nvSpPr>
          <p:cNvPr id="11" name="Google Shape;125;p3">
            <a:extLst>
              <a:ext uri="{FF2B5EF4-FFF2-40B4-BE49-F238E27FC236}">
                <a16:creationId xmlns:a16="http://schemas.microsoft.com/office/drawing/2014/main" id="{87DFAD01-F934-00A5-0E77-A5220694EAEB}"/>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8267</a:t>
            </a:r>
            <a:endParaRPr sz="1000" b="1" i="0" u="none" strike="noStrike" cap="none" dirty="0">
              <a:solidFill>
                <a:srgbClr val="999999"/>
              </a:solidFill>
              <a:latin typeface="Ubuntu"/>
              <a:ea typeface="Ubuntu"/>
              <a:cs typeface="Ubuntu"/>
              <a:sym typeface="Ubuntu"/>
            </a:endParaRPr>
          </a:p>
        </p:txBody>
      </p:sp>
      <p:pic>
        <p:nvPicPr>
          <p:cNvPr id="3" name="Google Shape;378;p13">
            <a:extLst>
              <a:ext uri="{FF2B5EF4-FFF2-40B4-BE49-F238E27FC236}">
                <a16:creationId xmlns:a16="http://schemas.microsoft.com/office/drawing/2014/main" id="{824F65EA-DE48-C3A7-651D-5A03D6105FC3}"/>
              </a:ext>
            </a:extLst>
          </p:cNvPr>
          <p:cNvPicPr preferRelativeResize="0"/>
          <p:nvPr/>
        </p:nvPicPr>
        <p:blipFill rotWithShape="1">
          <a:blip r:embed="rId3">
            <a:alphaModFix/>
          </a:blip>
          <a:srcRect/>
          <a:stretch/>
        </p:blipFill>
        <p:spPr>
          <a:xfrm>
            <a:off x="4147059" y="1807920"/>
            <a:ext cx="3875825" cy="1164429"/>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233224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F4D46B83-A348-88F6-C0F7-EA4D8B9F691E}"/>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A0875828-6921-094A-37E1-A105844E35D3}"/>
              </a:ext>
            </a:extLst>
          </p:cNvPr>
          <p:cNvSpPr/>
          <p:nvPr/>
        </p:nvSpPr>
        <p:spPr>
          <a:xfrm>
            <a:off x="210900" y="6329188"/>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6A5F57A9-0377-8C8E-14EC-FB42CF3F3090}"/>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24" name="Google Shape;224;p21">
            <a:extLst>
              <a:ext uri="{FF2B5EF4-FFF2-40B4-BE49-F238E27FC236}">
                <a16:creationId xmlns:a16="http://schemas.microsoft.com/office/drawing/2014/main" id="{58093BC2-C5DE-FB2A-98CB-6FA8F61AAAD3}"/>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en-GB" sz="2800" dirty="0"/>
              <a:t>In de </a:t>
            </a:r>
            <a:r>
              <a:rPr lang="en-GB" sz="2800" dirty="0" err="1"/>
              <a:t>figuur</a:t>
            </a:r>
            <a:r>
              <a:rPr lang="en-GB" sz="2800" dirty="0"/>
              <a:t> is </a:t>
            </a:r>
            <a:r>
              <a:rPr lang="en-GB" sz="2800" dirty="0" err="1"/>
              <a:t>een</a:t>
            </a:r>
            <a:r>
              <a:rPr lang="en-GB" sz="2800" dirty="0"/>
              <a:t> </a:t>
            </a:r>
            <a:r>
              <a:rPr lang="en-GB" sz="2800" dirty="0" err="1"/>
              <a:t>staande</a:t>
            </a:r>
            <a:r>
              <a:rPr lang="en-GB" sz="2800" dirty="0"/>
              <a:t> golf in </a:t>
            </a:r>
            <a:r>
              <a:rPr lang="en-GB" sz="2800" dirty="0" err="1"/>
              <a:t>een</a:t>
            </a:r>
            <a:r>
              <a:rPr lang="en-GB" sz="2800" dirty="0"/>
              <a:t> </a:t>
            </a:r>
            <a:r>
              <a:rPr lang="en-GB" sz="2800" dirty="0" err="1"/>
              <a:t>snaar</a:t>
            </a:r>
            <a:r>
              <a:rPr lang="en-GB" sz="2800" dirty="0"/>
              <a:t> </a:t>
            </a:r>
            <a:r>
              <a:rPr lang="en-GB" sz="2800" dirty="0" err="1"/>
              <a:t>te</a:t>
            </a:r>
            <a:r>
              <a:rPr lang="en-GB" sz="2800" dirty="0"/>
              <a:t> </a:t>
            </a:r>
            <a:r>
              <a:rPr lang="en-GB" sz="2800" dirty="0" err="1"/>
              <a:t>zien</a:t>
            </a:r>
            <a:r>
              <a:rPr lang="en-GB" sz="2800" dirty="0"/>
              <a:t>. Met </a:t>
            </a:r>
            <a:r>
              <a:rPr lang="en-GB" sz="2800" dirty="0" err="1"/>
              <a:t>welke</a:t>
            </a:r>
            <a:r>
              <a:rPr lang="en-GB" sz="2800" dirty="0"/>
              <a:t> (</a:t>
            </a:r>
            <a:r>
              <a:rPr lang="en-GB" sz="2800" dirty="0" err="1"/>
              <a:t>boven</a:t>
            </a:r>
            <a:r>
              <a:rPr lang="en-GB" sz="2800" dirty="0"/>
              <a:t>)toon </a:t>
            </a:r>
            <a:r>
              <a:rPr lang="en-GB" sz="2800" dirty="0" err="1"/>
              <a:t>komt</a:t>
            </a:r>
            <a:r>
              <a:rPr lang="en-GB" sz="2800" dirty="0"/>
              <a:t> </a:t>
            </a:r>
            <a:r>
              <a:rPr lang="en-GB" sz="2800" dirty="0" err="1"/>
              <a:t>deze</a:t>
            </a:r>
            <a:r>
              <a:rPr lang="en-GB" sz="2800" dirty="0"/>
              <a:t> </a:t>
            </a:r>
            <a:r>
              <a:rPr lang="en-GB" sz="2800" dirty="0" err="1"/>
              <a:t>overeen</a:t>
            </a:r>
            <a:r>
              <a:rPr lang="en-GB" sz="2800" dirty="0"/>
              <a:t>?</a:t>
            </a:r>
            <a:endParaRPr sz="2800" dirty="0"/>
          </a:p>
        </p:txBody>
      </p:sp>
      <p:sp>
        <p:nvSpPr>
          <p:cNvPr id="2" name="Boog 1">
            <a:extLst>
              <a:ext uri="{FF2B5EF4-FFF2-40B4-BE49-F238E27FC236}">
                <a16:creationId xmlns:a16="http://schemas.microsoft.com/office/drawing/2014/main" id="{13D7679E-A280-EA3C-FD90-5A419E4C3C7C}"/>
              </a:ext>
            </a:extLst>
          </p:cNvPr>
          <p:cNvSpPr/>
          <p:nvPr/>
        </p:nvSpPr>
        <p:spPr>
          <a:xfrm>
            <a:off x="940296" y="2036786"/>
            <a:ext cx="2755316" cy="421573"/>
          </a:xfrm>
          <a:prstGeom prst="arc">
            <a:avLst>
              <a:gd name="adj1" fmla="val 10820599"/>
              <a:gd name="adj2" fmla="val 215845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Boog 3">
            <a:extLst>
              <a:ext uri="{FF2B5EF4-FFF2-40B4-BE49-F238E27FC236}">
                <a16:creationId xmlns:a16="http://schemas.microsoft.com/office/drawing/2014/main" id="{BDAC1D85-707A-8583-4EEF-45BFC974710C}"/>
              </a:ext>
            </a:extLst>
          </p:cNvPr>
          <p:cNvSpPr/>
          <p:nvPr/>
        </p:nvSpPr>
        <p:spPr>
          <a:xfrm>
            <a:off x="940296" y="2056069"/>
            <a:ext cx="2755316" cy="421573"/>
          </a:xfrm>
          <a:prstGeom prst="arc">
            <a:avLst>
              <a:gd name="adj1" fmla="val 20906"/>
              <a:gd name="adj2" fmla="val 1082169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Boog 5">
            <a:extLst>
              <a:ext uri="{FF2B5EF4-FFF2-40B4-BE49-F238E27FC236}">
                <a16:creationId xmlns:a16="http://schemas.microsoft.com/office/drawing/2014/main" id="{9E8D4E43-FD60-6170-25FF-160C3C4081F1}"/>
              </a:ext>
            </a:extLst>
          </p:cNvPr>
          <p:cNvSpPr/>
          <p:nvPr/>
        </p:nvSpPr>
        <p:spPr>
          <a:xfrm>
            <a:off x="940296" y="2120926"/>
            <a:ext cx="2755316" cy="253291"/>
          </a:xfrm>
          <a:prstGeom prst="arc">
            <a:avLst>
              <a:gd name="adj1" fmla="val 10820599"/>
              <a:gd name="adj2" fmla="val 2156883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Boog 6">
            <a:extLst>
              <a:ext uri="{FF2B5EF4-FFF2-40B4-BE49-F238E27FC236}">
                <a16:creationId xmlns:a16="http://schemas.microsoft.com/office/drawing/2014/main" id="{00CF74F1-7D12-6859-15F4-EC26F9B178CA}"/>
              </a:ext>
            </a:extLst>
          </p:cNvPr>
          <p:cNvSpPr/>
          <p:nvPr/>
        </p:nvSpPr>
        <p:spPr>
          <a:xfrm>
            <a:off x="940296" y="2123577"/>
            <a:ext cx="2755316" cy="242471"/>
          </a:xfrm>
          <a:prstGeom prst="arc">
            <a:avLst>
              <a:gd name="adj1" fmla="val 20906"/>
              <a:gd name="adj2" fmla="val 10768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kstvak 7">
            <a:extLst>
              <a:ext uri="{FF2B5EF4-FFF2-40B4-BE49-F238E27FC236}">
                <a16:creationId xmlns:a16="http://schemas.microsoft.com/office/drawing/2014/main" id="{C19CD793-246F-A3C3-E62F-37DF9B194FB7}"/>
              </a:ext>
            </a:extLst>
          </p:cNvPr>
          <p:cNvSpPr txBox="1"/>
          <p:nvPr/>
        </p:nvSpPr>
        <p:spPr>
          <a:xfrm>
            <a:off x="2195401" y="1711781"/>
            <a:ext cx="304892" cy="307777"/>
          </a:xfrm>
          <a:prstGeom prst="rect">
            <a:avLst/>
          </a:prstGeom>
          <a:noFill/>
        </p:spPr>
        <p:txBody>
          <a:bodyPr wrap="square" rtlCol="0">
            <a:spAutoFit/>
          </a:bodyPr>
          <a:lstStyle/>
          <a:p>
            <a:r>
              <a:rPr lang="nl-NL" b="1" dirty="0"/>
              <a:t>B</a:t>
            </a:r>
          </a:p>
        </p:txBody>
      </p:sp>
      <p:sp>
        <p:nvSpPr>
          <p:cNvPr id="9" name="Tekstvak 8">
            <a:extLst>
              <a:ext uri="{FF2B5EF4-FFF2-40B4-BE49-F238E27FC236}">
                <a16:creationId xmlns:a16="http://schemas.microsoft.com/office/drawing/2014/main" id="{8624F763-4F8B-1D3D-31F0-66F02354276A}"/>
              </a:ext>
            </a:extLst>
          </p:cNvPr>
          <p:cNvSpPr txBox="1"/>
          <p:nvPr/>
        </p:nvSpPr>
        <p:spPr>
          <a:xfrm>
            <a:off x="3602952" y="1728708"/>
            <a:ext cx="304892" cy="307777"/>
          </a:xfrm>
          <a:prstGeom prst="rect">
            <a:avLst/>
          </a:prstGeom>
          <a:noFill/>
        </p:spPr>
        <p:txBody>
          <a:bodyPr wrap="square" rtlCol="0">
            <a:spAutoFit/>
          </a:bodyPr>
          <a:lstStyle/>
          <a:p>
            <a:r>
              <a:rPr lang="nl-NL" b="1" dirty="0"/>
              <a:t>K</a:t>
            </a:r>
          </a:p>
        </p:txBody>
      </p:sp>
      <p:sp>
        <p:nvSpPr>
          <p:cNvPr id="11" name="Google Shape;125;p3">
            <a:extLst>
              <a:ext uri="{FF2B5EF4-FFF2-40B4-BE49-F238E27FC236}">
                <a16:creationId xmlns:a16="http://schemas.microsoft.com/office/drawing/2014/main" id="{BE0646EA-D9BA-99F3-6AC9-5AE0C32B931F}"/>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8247</a:t>
            </a:r>
            <a:endParaRPr sz="1000" b="1" i="0" u="none" strike="noStrike" cap="none" dirty="0">
              <a:solidFill>
                <a:srgbClr val="999999"/>
              </a:solidFill>
              <a:latin typeface="Ubuntu"/>
              <a:ea typeface="Ubuntu"/>
              <a:cs typeface="Ubuntu"/>
              <a:sym typeface="Ubuntu"/>
            </a:endParaRPr>
          </a:p>
        </p:txBody>
      </p:sp>
      <p:sp>
        <p:nvSpPr>
          <p:cNvPr id="3" name="Boog 2">
            <a:extLst>
              <a:ext uri="{FF2B5EF4-FFF2-40B4-BE49-F238E27FC236}">
                <a16:creationId xmlns:a16="http://schemas.microsoft.com/office/drawing/2014/main" id="{EF8A9040-75EE-A759-3AA2-EB9D4DE45132}"/>
              </a:ext>
            </a:extLst>
          </p:cNvPr>
          <p:cNvSpPr/>
          <p:nvPr/>
        </p:nvSpPr>
        <p:spPr>
          <a:xfrm>
            <a:off x="3695612" y="2036011"/>
            <a:ext cx="2755316" cy="421573"/>
          </a:xfrm>
          <a:prstGeom prst="arc">
            <a:avLst>
              <a:gd name="adj1" fmla="val 10820599"/>
              <a:gd name="adj2" fmla="val 215845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Boog 4">
            <a:extLst>
              <a:ext uri="{FF2B5EF4-FFF2-40B4-BE49-F238E27FC236}">
                <a16:creationId xmlns:a16="http://schemas.microsoft.com/office/drawing/2014/main" id="{6E52D33F-4B5F-E659-4AE4-881CACD24583}"/>
              </a:ext>
            </a:extLst>
          </p:cNvPr>
          <p:cNvSpPr/>
          <p:nvPr/>
        </p:nvSpPr>
        <p:spPr>
          <a:xfrm>
            <a:off x="3695612" y="2055294"/>
            <a:ext cx="2755316" cy="421573"/>
          </a:xfrm>
          <a:prstGeom prst="arc">
            <a:avLst>
              <a:gd name="adj1" fmla="val 20906"/>
              <a:gd name="adj2" fmla="val 1082169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Boog 11">
            <a:extLst>
              <a:ext uri="{FF2B5EF4-FFF2-40B4-BE49-F238E27FC236}">
                <a16:creationId xmlns:a16="http://schemas.microsoft.com/office/drawing/2014/main" id="{BF3784D9-E69E-AE39-663F-D54EA007C211}"/>
              </a:ext>
            </a:extLst>
          </p:cNvPr>
          <p:cNvSpPr/>
          <p:nvPr/>
        </p:nvSpPr>
        <p:spPr>
          <a:xfrm>
            <a:off x="3695612" y="2120151"/>
            <a:ext cx="2755316" cy="253291"/>
          </a:xfrm>
          <a:prstGeom prst="arc">
            <a:avLst>
              <a:gd name="adj1" fmla="val 10820599"/>
              <a:gd name="adj2" fmla="val 2156883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Boog 12">
            <a:extLst>
              <a:ext uri="{FF2B5EF4-FFF2-40B4-BE49-F238E27FC236}">
                <a16:creationId xmlns:a16="http://schemas.microsoft.com/office/drawing/2014/main" id="{3450B085-D161-4FD6-B5B2-BD8C5F7A92F1}"/>
              </a:ext>
            </a:extLst>
          </p:cNvPr>
          <p:cNvSpPr/>
          <p:nvPr/>
        </p:nvSpPr>
        <p:spPr>
          <a:xfrm>
            <a:off x="3695612" y="2122802"/>
            <a:ext cx="2755316" cy="242471"/>
          </a:xfrm>
          <a:prstGeom prst="arc">
            <a:avLst>
              <a:gd name="adj1" fmla="val 20906"/>
              <a:gd name="adj2" fmla="val 10768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kstvak 13">
            <a:extLst>
              <a:ext uri="{FF2B5EF4-FFF2-40B4-BE49-F238E27FC236}">
                <a16:creationId xmlns:a16="http://schemas.microsoft.com/office/drawing/2014/main" id="{89C7E2E3-53A0-48EF-4A86-471B20AF2432}"/>
              </a:ext>
            </a:extLst>
          </p:cNvPr>
          <p:cNvSpPr txBox="1"/>
          <p:nvPr/>
        </p:nvSpPr>
        <p:spPr>
          <a:xfrm>
            <a:off x="4912217" y="1736768"/>
            <a:ext cx="304892" cy="307777"/>
          </a:xfrm>
          <a:prstGeom prst="rect">
            <a:avLst/>
          </a:prstGeom>
          <a:noFill/>
        </p:spPr>
        <p:txBody>
          <a:bodyPr wrap="square" rtlCol="0">
            <a:spAutoFit/>
          </a:bodyPr>
          <a:lstStyle/>
          <a:p>
            <a:r>
              <a:rPr lang="nl-NL" b="1" dirty="0"/>
              <a:t>B</a:t>
            </a:r>
          </a:p>
        </p:txBody>
      </p:sp>
      <p:sp>
        <p:nvSpPr>
          <p:cNvPr id="15" name="Tekstvak 14">
            <a:extLst>
              <a:ext uri="{FF2B5EF4-FFF2-40B4-BE49-F238E27FC236}">
                <a16:creationId xmlns:a16="http://schemas.microsoft.com/office/drawing/2014/main" id="{7FD5554C-655C-5CD7-7953-40055DAE1A0F}"/>
              </a:ext>
            </a:extLst>
          </p:cNvPr>
          <p:cNvSpPr txBox="1"/>
          <p:nvPr/>
        </p:nvSpPr>
        <p:spPr>
          <a:xfrm>
            <a:off x="6320965" y="1729009"/>
            <a:ext cx="304892" cy="307777"/>
          </a:xfrm>
          <a:prstGeom prst="rect">
            <a:avLst/>
          </a:prstGeom>
          <a:noFill/>
        </p:spPr>
        <p:txBody>
          <a:bodyPr wrap="square" rtlCol="0">
            <a:spAutoFit/>
          </a:bodyPr>
          <a:lstStyle/>
          <a:p>
            <a:r>
              <a:rPr lang="nl-NL" b="1" dirty="0"/>
              <a:t>K</a:t>
            </a:r>
          </a:p>
        </p:txBody>
      </p:sp>
      <p:grpSp>
        <p:nvGrpSpPr>
          <p:cNvPr id="17" name="Google Shape;279;p24">
            <a:extLst>
              <a:ext uri="{FF2B5EF4-FFF2-40B4-BE49-F238E27FC236}">
                <a16:creationId xmlns:a16="http://schemas.microsoft.com/office/drawing/2014/main" id="{03FBE24F-E87A-11CB-5ACA-8A5F86219563}"/>
              </a:ext>
            </a:extLst>
          </p:cNvPr>
          <p:cNvGrpSpPr/>
          <p:nvPr/>
        </p:nvGrpSpPr>
        <p:grpSpPr>
          <a:xfrm>
            <a:off x="771350" y="3226535"/>
            <a:ext cx="908647" cy="908646"/>
            <a:chOff x="947033" y="2362454"/>
            <a:chExt cx="908647" cy="908646"/>
          </a:xfrm>
        </p:grpSpPr>
        <p:sp>
          <p:nvSpPr>
            <p:cNvPr id="18" name="Google Shape;280;p24">
              <a:extLst>
                <a:ext uri="{FF2B5EF4-FFF2-40B4-BE49-F238E27FC236}">
                  <a16:creationId xmlns:a16="http://schemas.microsoft.com/office/drawing/2014/main" id="{984FD575-2EFB-C207-D926-AF7B508ADA13}"/>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 name="Google Shape;281;p24">
              <a:extLst>
                <a:ext uri="{FF2B5EF4-FFF2-40B4-BE49-F238E27FC236}">
                  <a16:creationId xmlns:a16="http://schemas.microsoft.com/office/drawing/2014/main" id="{BEBA24A3-DBFB-04A8-3E32-5BA6DA855F4A}"/>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0" name="Google Shape;282;p24">
            <a:extLst>
              <a:ext uri="{FF2B5EF4-FFF2-40B4-BE49-F238E27FC236}">
                <a16:creationId xmlns:a16="http://schemas.microsoft.com/office/drawing/2014/main" id="{E3B222A6-9B33-26D6-0642-BED3E25308A6}"/>
              </a:ext>
            </a:extLst>
          </p:cNvPr>
          <p:cNvGrpSpPr/>
          <p:nvPr/>
        </p:nvGrpSpPr>
        <p:grpSpPr>
          <a:xfrm>
            <a:off x="3381409" y="3266693"/>
            <a:ext cx="908647" cy="908646"/>
            <a:chOff x="4665644" y="2362454"/>
            <a:chExt cx="908647" cy="908646"/>
          </a:xfrm>
        </p:grpSpPr>
        <p:sp>
          <p:nvSpPr>
            <p:cNvPr id="21" name="Google Shape;283;p24">
              <a:extLst>
                <a:ext uri="{FF2B5EF4-FFF2-40B4-BE49-F238E27FC236}">
                  <a16:creationId xmlns:a16="http://schemas.microsoft.com/office/drawing/2014/main" id="{6F8C6E4B-A144-ADDE-37D9-004A8FD348B7}"/>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 name="Google Shape;284;p24">
              <a:extLst>
                <a:ext uri="{FF2B5EF4-FFF2-40B4-BE49-F238E27FC236}">
                  <a16:creationId xmlns:a16="http://schemas.microsoft.com/office/drawing/2014/main" id="{E1EBA934-363C-DA20-E820-F88B8E613F7B}"/>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 name="Google Shape;285;p24">
            <a:extLst>
              <a:ext uri="{FF2B5EF4-FFF2-40B4-BE49-F238E27FC236}">
                <a16:creationId xmlns:a16="http://schemas.microsoft.com/office/drawing/2014/main" id="{9E54660C-1A6B-605A-3FD5-A80CEA80B0D2}"/>
              </a:ext>
            </a:extLst>
          </p:cNvPr>
          <p:cNvGrpSpPr/>
          <p:nvPr/>
        </p:nvGrpSpPr>
        <p:grpSpPr>
          <a:xfrm>
            <a:off x="5991468" y="3229905"/>
            <a:ext cx="908647" cy="908646"/>
            <a:chOff x="947033" y="4156948"/>
            <a:chExt cx="908647" cy="908646"/>
          </a:xfrm>
        </p:grpSpPr>
        <p:sp>
          <p:nvSpPr>
            <p:cNvPr id="24" name="Google Shape;286;p24">
              <a:extLst>
                <a:ext uri="{FF2B5EF4-FFF2-40B4-BE49-F238E27FC236}">
                  <a16:creationId xmlns:a16="http://schemas.microsoft.com/office/drawing/2014/main" id="{A9CDBC0E-5D6A-4CF1-5FC3-F98EE3C5C331}"/>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 name="Google Shape;287;p24">
              <a:extLst>
                <a:ext uri="{FF2B5EF4-FFF2-40B4-BE49-F238E27FC236}">
                  <a16:creationId xmlns:a16="http://schemas.microsoft.com/office/drawing/2014/main" id="{B48176B6-4CC8-601A-7239-943498BDD64B}"/>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6" name="Google Shape;288;p24">
            <a:extLst>
              <a:ext uri="{FF2B5EF4-FFF2-40B4-BE49-F238E27FC236}">
                <a16:creationId xmlns:a16="http://schemas.microsoft.com/office/drawing/2014/main" id="{F109549D-8EB1-5DD9-6829-53576F80F7D3}"/>
              </a:ext>
            </a:extLst>
          </p:cNvPr>
          <p:cNvGrpSpPr/>
          <p:nvPr/>
        </p:nvGrpSpPr>
        <p:grpSpPr>
          <a:xfrm>
            <a:off x="808149" y="4995668"/>
            <a:ext cx="908647" cy="908646"/>
            <a:chOff x="4665644" y="4148177"/>
            <a:chExt cx="908647" cy="908646"/>
          </a:xfrm>
        </p:grpSpPr>
        <p:sp>
          <p:nvSpPr>
            <p:cNvPr id="27" name="Google Shape;289;p24">
              <a:extLst>
                <a:ext uri="{FF2B5EF4-FFF2-40B4-BE49-F238E27FC236}">
                  <a16:creationId xmlns:a16="http://schemas.microsoft.com/office/drawing/2014/main" id="{948EE37D-205A-0079-E91F-43300E02A899}"/>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 name="Google Shape;290;p24">
              <a:extLst>
                <a:ext uri="{FF2B5EF4-FFF2-40B4-BE49-F238E27FC236}">
                  <a16:creationId xmlns:a16="http://schemas.microsoft.com/office/drawing/2014/main" id="{5AC63824-37E7-52D7-7743-191E1E6FC6C1}"/>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9" name="Google Shape;291;p24">
            <a:extLst>
              <a:ext uri="{FF2B5EF4-FFF2-40B4-BE49-F238E27FC236}">
                <a16:creationId xmlns:a16="http://schemas.microsoft.com/office/drawing/2014/main" id="{344765F2-34BE-4FF2-9078-2B7CE9046F2C}"/>
              </a:ext>
            </a:extLst>
          </p:cNvPr>
          <p:cNvSpPr/>
          <p:nvPr/>
        </p:nvSpPr>
        <p:spPr>
          <a:xfrm>
            <a:off x="1782416" y="3400635"/>
            <a:ext cx="1562763"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200" dirty="0"/>
              <a:t>grondtoon</a:t>
            </a:r>
            <a:endParaRPr sz="2200" dirty="0"/>
          </a:p>
        </p:txBody>
      </p:sp>
      <p:sp>
        <p:nvSpPr>
          <p:cNvPr id="30" name="Google Shape;292;p24">
            <a:extLst>
              <a:ext uri="{FF2B5EF4-FFF2-40B4-BE49-F238E27FC236}">
                <a16:creationId xmlns:a16="http://schemas.microsoft.com/office/drawing/2014/main" id="{F23EDD40-5EED-8C85-621E-ED0FDE9BAF6D}"/>
              </a:ext>
            </a:extLst>
          </p:cNvPr>
          <p:cNvSpPr/>
          <p:nvPr/>
        </p:nvSpPr>
        <p:spPr>
          <a:xfrm>
            <a:off x="4521362" y="3445695"/>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a:t>
            </a:r>
            <a:r>
              <a:rPr lang="en-GB" sz="2800" b="0" i="0" u="none" strike="noStrike" cap="none" baseline="30000" dirty="0">
                <a:solidFill>
                  <a:srgbClr val="000000"/>
                </a:solidFill>
                <a:latin typeface="Calibri"/>
                <a:ea typeface="Calibri"/>
                <a:cs typeface="Calibri"/>
                <a:sym typeface="Calibri"/>
              </a:rPr>
              <a:t>e</a:t>
            </a:r>
            <a:r>
              <a:rPr lang="en-GB" sz="2800" b="0"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p:txBody>
      </p:sp>
      <p:sp>
        <p:nvSpPr>
          <p:cNvPr id="31" name="Google Shape;293;p24">
            <a:extLst>
              <a:ext uri="{FF2B5EF4-FFF2-40B4-BE49-F238E27FC236}">
                <a16:creationId xmlns:a16="http://schemas.microsoft.com/office/drawing/2014/main" id="{EACF8316-F59B-834D-A35D-233D13FFA917}"/>
              </a:ext>
            </a:extLst>
          </p:cNvPr>
          <p:cNvSpPr/>
          <p:nvPr/>
        </p:nvSpPr>
        <p:spPr>
          <a:xfrm>
            <a:off x="7185415" y="3416998"/>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2</a:t>
            </a:r>
            <a:r>
              <a:rPr lang="en-GB" sz="2800" baseline="30000" dirty="0">
                <a:latin typeface="Calibri"/>
                <a:ea typeface="Calibri"/>
                <a:cs typeface="Calibri"/>
                <a:sym typeface="Calibri"/>
              </a:rPr>
              <a:t>e</a:t>
            </a:r>
            <a:endParaRPr sz="2800" b="0" i="0" u="none" strike="noStrike" cap="none" dirty="0">
              <a:solidFill>
                <a:srgbClr val="000000"/>
              </a:solidFill>
              <a:latin typeface="Calibri"/>
              <a:ea typeface="Calibri"/>
              <a:cs typeface="Calibri"/>
              <a:sym typeface="Calibri"/>
            </a:endParaRPr>
          </a:p>
        </p:txBody>
      </p:sp>
      <p:sp>
        <p:nvSpPr>
          <p:cNvPr id="32" name="Google Shape;294;p24">
            <a:extLst>
              <a:ext uri="{FF2B5EF4-FFF2-40B4-BE49-F238E27FC236}">
                <a16:creationId xmlns:a16="http://schemas.microsoft.com/office/drawing/2014/main" id="{6B20F0A1-4092-151C-83E4-C4449E0668D6}"/>
              </a:ext>
            </a:extLst>
          </p:cNvPr>
          <p:cNvSpPr/>
          <p:nvPr/>
        </p:nvSpPr>
        <p:spPr>
          <a:xfrm>
            <a:off x="1947928" y="5167189"/>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3</a:t>
            </a:r>
            <a:r>
              <a:rPr lang="en-GB" sz="2800" baseline="30000" dirty="0">
                <a:latin typeface="Calibri"/>
                <a:ea typeface="Calibri"/>
                <a:cs typeface="Calibri"/>
                <a:sym typeface="Calibri"/>
              </a:rPr>
              <a:t>e</a:t>
            </a:r>
            <a:endParaRPr sz="2800" b="0" i="0" u="none" strike="noStrike" cap="none" baseline="30000" dirty="0">
              <a:solidFill>
                <a:srgbClr val="000000"/>
              </a:solidFill>
              <a:latin typeface="Calibri"/>
              <a:ea typeface="Calibri"/>
              <a:cs typeface="Calibri"/>
              <a:sym typeface="Calibri"/>
            </a:endParaRPr>
          </a:p>
        </p:txBody>
      </p:sp>
      <p:grpSp>
        <p:nvGrpSpPr>
          <p:cNvPr id="33" name="Google Shape;295;p24">
            <a:extLst>
              <a:ext uri="{FF2B5EF4-FFF2-40B4-BE49-F238E27FC236}">
                <a16:creationId xmlns:a16="http://schemas.microsoft.com/office/drawing/2014/main" id="{186245D7-F6BF-F41B-CBF4-A53E4E3E3966}"/>
              </a:ext>
            </a:extLst>
          </p:cNvPr>
          <p:cNvGrpSpPr/>
          <p:nvPr/>
        </p:nvGrpSpPr>
        <p:grpSpPr>
          <a:xfrm>
            <a:off x="3379689" y="5027352"/>
            <a:ext cx="908647" cy="908646"/>
            <a:chOff x="4665644" y="2362454"/>
            <a:chExt cx="908647" cy="908646"/>
          </a:xfrm>
        </p:grpSpPr>
        <p:sp>
          <p:nvSpPr>
            <p:cNvPr id="34" name="Google Shape;296;p24">
              <a:extLst>
                <a:ext uri="{FF2B5EF4-FFF2-40B4-BE49-F238E27FC236}">
                  <a16:creationId xmlns:a16="http://schemas.microsoft.com/office/drawing/2014/main" id="{2CE80691-AF38-B0F5-CA7B-94CC313636D4}"/>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 name="Google Shape;297;p24">
              <a:extLst>
                <a:ext uri="{FF2B5EF4-FFF2-40B4-BE49-F238E27FC236}">
                  <a16:creationId xmlns:a16="http://schemas.microsoft.com/office/drawing/2014/main" id="{B970ED5B-7293-6508-E996-00134F949682}"/>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grpSp>
        <p:nvGrpSpPr>
          <p:cNvPr id="36" name="Google Shape;298;p24">
            <a:extLst>
              <a:ext uri="{FF2B5EF4-FFF2-40B4-BE49-F238E27FC236}">
                <a16:creationId xmlns:a16="http://schemas.microsoft.com/office/drawing/2014/main" id="{0D032968-B204-9C05-B72E-3218897411E5}"/>
              </a:ext>
            </a:extLst>
          </p:cNvPr>
          <p:cNvGrpSpPr/>
          <p:nvPr/>
        </p:nvGrpSpPr>
        <p:grpSpPr>
          <a:xfrm>
            <a:off x="5991468" y="5021029"/>
            <a:ext cx="908647" cy="908646"/>
            <a:chOff x="4665644" y="2362454"/>
            <a:chExt cx="908647" cy="908646"/>
          </a:xfrm>
        </p:grpSpPr>
        <p:sp>
          <p:nvSpPr>
            <p:cNvPr id="37" name="Google Shape;299;p24">
              <a:extLst>
                <a:ext uri="{FF2B5EF4-FFF2-40B4-BE49-F238E27FC236}">
                  <a16:creationId xmlns:a16="http://schemas.microsoft.com/office/drawing/2014/main" id="{A34CAE69-FAD4-C0D4-5DB3-1B28B2D969A5}"/>
                </a:ext>
              </a:extLst>
            </p:cNvPr>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8" name="Google Shape;300;p24">
              <a:extLst>
                <a:ext uri="{FF2B5EF4-FFF2-40B4-BE49-F238E27FC236}">
                  <a16:creationId xmlns:a16="http://schemas.microsoft.com/office/drawing/2014/main" id="{08226C17-8B18-93F4-6A0E-4080FBA84EF9}"/>
                </a:ext>
              </a:extLst>
            </p:cNvPr>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F</a:t>
              </a:r>
              <a:endParaRPr sz="2400" b="0" i="0" u="none" strike="noStrike" cap="none">
                <a:solidFill>
                  <a:srgbClr val="FFFFFF"/>
                </a:solidFill>
                <a:latin typeface="Helvetica Neue"/>
                <a:ea typeface="Helvetica Neue"/>
                <a:cs typeface="Helvetica Neue"/>
                <a:sym typeface="Helvetica Neue"/>
              </a:endParaRPr>
            </a:p>
          </p:txBody>
        </p:sp>
      </p:grpSp>
      <p:sp>
        <p:nvSpPr>
          <p:cNvPr id="39" name="Google Shape;301;p24">
            <a:extLst>
              <a:ext uri="{FF2B5EF4-FFF2-40B4-BE49-F238E27FC236}">
                <a16:creationId xmlns:a16="http://schemas.microsoft.com/office/drawing/2014/main" id="{5AEDF649-94BF-EB21-709C-57FC4CEF7AF3}"/>
              </a:ext>
            </a:extLst>
          </p:cNvPr>
          <p:cNvSpPr/>
          <p:nvPr/>
        </p:nvSpPr>
        <p:spPr>
          <a:xfrm>
            <a:off x="4517800" y="5170033"/>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4</a:t>
            </a:r>
            <a:r>
              <a:rPr lang="en-GB" sz="2800" baseline="30000" dirty="0">
                <a:latin typeface="Calibri"/>
                <a:ea typeface="Calibri"/>
                <a:cs typeface="Calibri"/>
                <a:sym typeface="Calibri"/>
              </a:rPr>
              <a:t>e</a:t>
            </a:r>
            <a:endParaRPr sz="2800" b="0" i="0" u="none" strike="noStrike" cap="none" baseline="30000" dirty="0">
              <a:solidFill>
                <a:srgbClr val="000000"/>
              </a:solidFill>
              <a:latin typeface="Calibri"/>
              <a:ea typeface="Calibri"/>
              <a:cs typeface="Calibri"/>
              <a:sym typeface="Calibri"/>
            </a:endParaRPr>
          </a:p>
        </p:txBody>
      </p:sp>
      <p:sp>
        <p:nvSpPr>
          <p:cNvPr id="40" name="Google Shape;302;p24">
            <a:extLst>
              <a:ext uri="{FF2B5EF4-FFF2-40B4-BE49-F238E27FC236}">
                <a16:creationId xmlns:a16="http://schemas.microsoft.com/office/drawing/2014/main" id="{20828702-4048-1139-E238-89851581C4F9}"/>
              </a:ext>
            </a:extLst>
          </p:cNvPr>
          <p:cNvSpPr/>
          <p:nvPr/>
        </p:nvSpPr>
        <p:spPr>
          <a:xfrm>
            <a:off x="7129579" y="5215475"/>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5</a:t>
            </a:r>
            <a:r>
              <a:rPr lang="en-GB" sz="2800" baseline="30000" dirty="0">
                <a:latin typeface="Calibri"/>
                <a:ea typeface="Calibri"/>
                <a:cs typeface="Calibri"/>
                <a:sym typeface="Calibri"/>
              </a:rPr>
              <a:t>e</a:t>
            </a:r>
            <a:endParaRPr sz="2800" b="0" i="0" u="none" strike="noStrike" cap="none" baseline="30000" dirty="0">
              <a:solidFill>
                <a:srgbClr val="000000"/>
              </a:solidFill>
              <a:latin typeface="Calibri"/>
              <a:ea typeface="Calibri"/>
              <a:cs typeface="Calibri"/>
              <a:sym typeface="Calibri"/>
            </a:endParaRPr>
          </a:p>
        </p:txBody>
      </p:sp>
      <p:sp>
        <p:nvSpPr>
          <p:cNvPr id="41" name="Tekstvak 40">
            <a:extLst>
              <a:ext uri="{FF2B5EF4-FFF2-40B4-BE49-F238E27FC236}">
                <a16:creationId xmlns:a16="http://schemas.microsoft.com/office/drawing/2014/main" id="{86E60928-4316-985A-2734-D00006DE059E}"/>
              </a:ext>
            </a:extLst>
          </p:cNvPr>
          <p:cNvSpPr txBox="1"/>
          <p:nvPr/>
        </p:nvSpPr>
        <p:spPr>
          <a:xfrm>
            <a:off x="765367" y="1722395"/>
            <a:ext cx="304892" cy="307777"/>
          </a:xfrm>
          <a:prstGeom prst="rect">
            <a:avLst/>
          </a:prstGeom>
          <a:noFill/>
        </p:spPr>
        <p:txBody>
          <a:bodyPr wrap="square" rtlCol="0">
            <a:spAutoFit/>
          </a:bodyPr>
          <a:lstStyle/>
          <a:p>
            <a:r>
              <a:rPr lang="nl-NL" b="1" dirty="0"/>
              <a:t>K</a:t>
            </a:r>
          </a:p>
        </p:txBody>
      </p:sp>
    </p:spTree>
    <p:extLst>
      <p:ext uri="{BB962C8B-B14F-4D97-AF65-F5344CB8AC3E}">
        <p14:creationId xmlns:p14="http://schemas.microsoft.com/office/powerpoint/2010/main" val="260542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23FFA268-085F-5326-3F07-EC0E2944A0D1}"/>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34D28110-F6CB-B317-793C-8C69D15DA01D}"/>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D8370386-7F91-6E7D-6010-BBCE688A433D}"/>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24" name="Google Shape;224;p21">
            <a:extLst>
              <a:ext uri="{FF2B5EF4-FFF2-40B4-BE49-F238E27FC236}">
                <a16:creationId xmlns:a16="http://schemas.microsoft.com/office/drawing/2014/main" id="{B28B6424-27C9-A1D1-92F7-CB317667AD3F}"/>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en-GB" sz="2800" dirty="0"/>
              <a:t>In de </a:t>
            </a:r>
            <a:r>
              <a:rPr lang="en-GB" sz="2800" dirty="0" err="1"/>
              <a:t>figuur</a:t>
            </a:r>
            <a:r>
              <a:rPr lang="en-GB" sz="2800" dirty="0"/>
              <a:t> is </a:t>
            </a:r>
            <a:r>
              <a:rPr lang="en-GB" sz="2800" dirty="0" err="1"/>
              <a:t>een</a:t>
            </a:r>
            <a:r>
              <a:rPr lang="en-GB" sz="2800" dirty="0"/>
              <a:t> </a:t>
            </a:r>
            <a:r>
              <a:rPr lang="en-GB" sz="2800" dirty="0" err="1"/>
              <a:t>staande</a:t>
            </a:r>
            <a:r>
              <a:rPr lang="en-GB" sz="2800" dirty="0"/>
              <a:t> golf in </a:t>
            </a:r>
            <a:r>
              <a:rPr lang="en-GB" sz="2800" dirty="0" err="1"/>
              <a:t>een</a:t>
            </a:r>
            <a:r>
              <a:rPr lang="en-GB" sz="2800" dirty="0"/>
              <a:t> </a:t>
            </a:r>
            <a:r>
              <a:rPr lang="en-GB" sz="2800" dirty="0" err="1"/>
              <a:t>liniaal</a:t>
            </a:r>
            <a:r>
              <a:rPr lang="en-GB" sz="2800" dirty="0"/>
              <a:t> </a:t>
            </a:r>
            <a:r>
              <a:rPr lang="en-GB" sz="2800" dirty="0" err="1"/>
              <a:t>te</a:t>
            </a:r>
            <a:r>
              <a:rPr lang="en-GB" sz="2800" dirty="0"/>
              <a:t> </a:t>
            </a:r>
            <a:r>
              <a:rPr lang="en-GB" sz="2800" dirty="0" err="1"/>
              <a:t>zien</a:t>
            </a:r>
            <a:r>
              <a:rPr lang="en-GB" sz="2800" dirty="0"/>
              <a:t>. </a:t>
            </a:r>
            <a:r>
              <a:rPr lang="en-GB" sz="2800" dirty="0" err="1"/>
              <a:t>Hoeveel</a:t>
            </a:r>
            <a:r>
              <a:rPr lang="en-GB" sz="2800" dirty="0"/>
              <a:t> </a:t>
            </a:r>
            <a:r>
              <a:rPr lang="en-GB" sz="2800" dirty="0" err="1"/>
              <a:t>golflengtes</a:t>
            </a:r>
            <a:r>
              <a:rPr lang="en-GB" sz="2800" dirty="0"/>
              <a:t> </a:t>
            </a:r>
            <a:r>
              <a:rPr lang="en-GB" sz="2800" dirty="0" err="1"/>
              <a:t>zijn</a:t>
            </a:r>
            <a:r>
              <a:rPr lang="en-GB" sz="2800" dirty="0"/>
              <a:t> </a:t>
            </a:r>
            <a:r>
              <a:rPr lang="en-GB" sz="2800" dirty="0" err="1"/>
              <a:t>hier</a:t>
            </a:r>
            <a:r>
              <a:rPr lang="en-GB" sz="2800" dirty="0"/>
              <a:t> </a:t>
            </a:r>
            <a:r>
              <a:rPr lang="en-GB" sz="2800" dirty="0" err="1"/>
              <a:t>te</a:t>
            </a:r>
            <a:r>
              <a:rPr lang="en-GB" sz="2800" dirty="0"/>
              <a:t> </a:t>
            </a:r>
            <a:r>
              <a:rPr lang="en-GB" sz="2800" dirty="0" err="1"/>
              <a:t>zien</a:t>
            </a:r>
            <a:r>
              <a:rPr lang="en-GB" sz="2800" dirty="0"/>
              <a:t>?</a:t>
            </a:r>
            <a:endParaRPr sz="2800" dirty="0"/>
          </a:p>
        </p:txBody>
      </p:sp>
      <p:sp>
        <p:nvSpPr>
          <p:cNvPr id="2" name="Boog 1">
            <a:extLst>
              <a:ext uri="{FF2B5EF4-FFF2-40B4-BE49-F238E27FC236}">
                <a16:creationId xmlns:a16="http://schemas.microsoft.com/office/drawing/2014/main" id="{79BFA1D9-F5B6-FB42-98CA-DFABFF18809C}"/>
              </a:ext>
            </a:extLst>
          </p:cNvPr>
          <p:cNvSpPr/>
          <p:nvPr/>
        </p:nvSpPr>
        <p:spPr>
          <a:xfrm>
            <a:off x="3017262" y="2222242"/>
            <a:ext cx="2755316" cy="421573"/>
          </a:xfrm>
          <a:prstGeom prst="arc">
            <a:avLst>
              <a:gd name="adj1" fmla="val 10820599"/>
              <a:gd name="adj2" fmla="val 215845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Boog 3">
            <a:extLst>
              <a:ext uri="{FF2B5EF4-FFF2-40B4-BE49-F238E27FC236}">
                <a16:creationId xmlns:a16="http://schemas.microsoft.com/office/drawing/2014/main" id="{3195519C-B666-C484-5A2C-4031CC4F61EF}"/>
              </a:ext>
            </a:extLst>
          </p:cNvPr>
          <p:cNvSpPr/>
          <p:nvPr/>
        </p:nvSpPr>
        <p:spPr>
          <a:xfrm>
            <a:off x="3017262" y="2241525"/>
            <a:ext cx="2755316" cy="421573"/>
          </a:xfrm>
          <a:prstGeom prst="arc">
            <a:avLst>
              <a:gd name="adj1" fmla="val 20906"/>
              <a:gd name="adj2" fmla="val 1082169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Boog 5">
            <a:extLst>
              <a:ext uri="{FF2B5EF4-FFF2-40B4-BE49-F238E27FC236}">
                <a16:creationId xmlns:a16="http://schemas.microsoft.com/office/drawing/2014/main" id="{8ECA8F5C-09EA-8B0F-0D26-BC874E536D0C}"/>
              </a:ext>
            </a:extLst>
          </p:cNvPr>
          <p:cNvSpPr/>
          <p:nvPr/>
        </p:nvSpPr>
        <p:spPr>
          <a:xfrm>
            <a:off x="3017262" y="2306382"/>
            <a:ext cx="2755316" cy="253291"/>
          </a:xfrm>
          <a:prstGeom prst="arc">
            <a:avLst>
              <a:gd name="adj1" fmla="val 10820599"/>
              <a:gd name="adj2" fmla="val 2156883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Boog 6">
            <a:extLst>
              <a:ext uri="{FF2B5EF4-FFF2-40B4-BE49-F238E27FC236}">
                <a16:creationId xmlns:a16="http://schemas.microsoft.com/office/drawing/2014/main" id="{2EF3F631-F056-44B8-9F9F-6EA439D6AB2A}"/>
              </a:ext>
            </a:extLst>
          </p:cNvPr>
          <p:cNvSpPr/>
          <p:nvPr/>
        </p:nvSpPr>
        <p:spPr>
          <a:xfrm>
            <a:off x="3017262" y="2309033"/>
            <a:ext cx="2755316" cy="242471"/>
          </a:xfrm>
          <a:prstGeom prst="arc">
            <a:avLst>
              <a:gd name="adj1" fmla="val 20906"/>
              <a:gd name="adj2" fmla="val 10768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kstvak 7">
            <a:extLst>
              <a:ext uri="{FF2B5EF4-FFF2-40B4-BE49-F238E27FC236}">
                <a16:creationId xmlns:a16="http://schemas.microsoft.com/office/drawing/2014/main" id="{350BCF13-753F-7174-FCCF-1777BAFCD6AA}"/>
              </a:ext>
            </a:extLst>
          </p:cNvPr>
          <p:cNvSpPr txBox="1"/>
          <p:nvPr/>
        </p:nvSpPr>
        <p:spPr>
          <a:xfrm>
            <a:off x="4272367" y="1919542"/>
            <a:ext cx="304892" cy="307777"/>
          </a:xfrm>
          <a:prstGeom prst="rect">
            <a:avLst/>
          </a:prstGeom>
          <a:noFill/>
        </p:spPr>
        <p:txBody>
          <a:bodyPr wrap="square" rtlCol="0">
            <a:spAutoFit/>
          </a:bodyPr>
          <a:lstStyle/>
          <a:p>
            <a:r>
              <a:rPr lang="nl-NL" b="1" dirty="0"/>
              <a:t>B</a:t>
            </a:r>
          </a:p>
        </p:txBody>
      </p:sp>
      <p:sp>
        <p:nvSpPr>
          <p:cNvPr id="9" name="Tekstvak 8">
            <a:extLst>
              <a:ext uri="{FF2B5EF4-FFF2-40B4-BE49-F238E27FC236}">
                <a16:creationId xmlns:a16="http://schemas.microsoft.com/office/drawing/2014/main" id="{A217B3D8-8A34-50EE-E18C-DDB8E833BBF8}"/>
              </a:ext>
            </a:extLst>
          </p:cNvPr>
          <p:cNvSpPr txBox="1"/>
          <p:nvPr/>
        </p:nvSpPr>
        <p:spPr>
          <a:xfrm>
            <a:off x="5679918" y="1936469"/>
            <a:ext cx="304892" cy="307777"/>
          </a:xfrm>
          <a:prstGeom prst="rect">
            <a:avLst/>
          </a:prstGeom>
          <a:noFill/>
        </p:spPr>
        <p:txBody>
          <a:bodyPr wrap="square" rtlCol="0">
            <a:spAutoFit/>
          </a:bodyPr>
          <a:lstStyle/>
          <a:p>
            <a:r>
              <a:rPr lang="nl-NL" b="1" dirty="0"/>
              <a:t>K</a:t>
            </a:r>
          </a:p>
        </p:txBody>
      </p:sp>
      <p:sp>
        <p:nvSpPr>
          <p:cNvPr id="11" name="Google Shape;125;p3">
            <a:extLst>
              <a:ext uri="{FF2B5EF4-FFF2-40B4-BE49-F238E27FC236}">
                <a16:creationId xmlns:a16="http://schemas.microsoft.com/office/drawing/2014/main" id="{3E2CF32A-C4F0-738C-AFAA-9E3533EE5F6A}"/>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8247</a:t>
            </a:r>
            <a:endParaRPr sz="1000" b="1" i="0" u="none" strike="noStrike" cap="none" dirty="0">
              <a:solidFill>
                <a:srgbClr val="999999"/>
              </a:solidFill>
              <a:latin typeface="Ubuntu"/>
              <a:ea typeface="Ubuntu"/>
              <a:cs typeface="Ubuntu"/>
              <a:sym typeface="Ubuntu"/>
            </a:endParaRPr>
          </a:p>
        </p:txBody>
      </p:sp>
      <p:grpSp>
        <p:nvGrpSpPr>
          <p:cNvPr id="17" name="Google Shape;279;p24">
            <a:extLst>
              <a:ext uri="{FF2B5EF4-FFF2-40B4-BE49-F238E27FC236}">
                <a16:creationId xmlns:a16="http://schemas.microsoft.com/office/drawing/2014/main" id="{310A376B-F75E-0748-2A9E-0E895EC40A8C}"/>
              </a:ext>
            </a:extLst>
          </p:cNvPr>
          <p:cNvGrpSpPr/>
          <p:nvPr/>
        </p:nvGrpSpPr>
        <p:grpSpPr>
          <a:xfrm>
            <a:off x="771350" y="3226535"/>
            <a:ext cx="908647" cy="908646"/>
            <a:chOff x="947033" y="2362454"/>
            <a:chExt cx="908647" cy="908646"/>
          </a:xfrm>
        </p:grpSpPr>
        <p:sp>
          <p:nvSpPr>
            <p:cNvPr id="18" name="Google Shape;280;p24">
              <a:extLst>
                <a:ext uri="{FF2B5EF4-FFF2-40B4-BE49-F238E27FC236}">
                  <a16:creationId xmlns:a16="http://schemas.microsoft.com/office/drawing/2014/main" id="{DE2B27FA-73B8-21C5-A075-0D791E2FC520}"/>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 name="Google Shape;281;p24">
              <a:extLst>
                <a:ext uri="{FF2B5EF4-FFF2-40B4-BE49-F238E27FC236}">
                  <a16:creationId xmlns:a16="http://schemas.microsoft.com/office/drawing/2014/main" id="{E938B92A-3908-68A7-F496-214CD13FAE30}"/>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0" name="Google Shape;282;p24">
            <a:extLst>
              <a:ext uri="{FF2B5EF4-FFF2-40B4-BE49-F238E27FC236}">
                <a16:creationId xmlns:a16="http://schemas.microsoft.com/office/drawing/2014/main" id="{12EE3CED-5E5F-C8F4-32D5-EBE15C47F8FD}"/>
              </a:ext>
            </a:extLst>
          </p:cNvPr>
          <p:cNvGrpSpPr/>
          <p:nvPr/>
        </p:nvGrpSpPr>
        <p:grpSpPr>
          <a:xfrm>
            <a:off x="3381409" y="3266693"/>
            <a:ext cx="908647" cy="908646"/>
            <a:chOff x="4665644" y="2362454"/>
            <a:chExt cx="908647" cy="908646"/>
          </a:xfrm>
        </p:grpSpPr>
        <p:sp>
          <p:nvSpPr>
            <p:cNvPr id="21" name="Google Shape;283;p24">
              <a:extLst>
                <a:ext uri="{FF2B5EF4-FFF2-40B4-BE49-F238E27FC236}">
                  <a16:creationId xmlns:a16="http://schemas.microsoft.com/office/drawing/2014/main" id="{E6B92B90-D1C5-A5B4-8F73-F09FCFA2EABB}"/>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 name="Google Shape;284;p24">
              <a:extLst>
                <a:ext uri="{FF2B5EF4-FFF2-40B4-BE49-F238E27FC236}">
                  <a16:creationId xmlns:a16="http://schemas.microsoft.com/office/drawing/2014/main" id="{C9C4EF08-2400-A2B2-66E3-BE562C3D58D5}"/>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 name="Google Shape;285;p24">
            <a:extLst>
              <a:ext uri="{FF2B5EF4-FFF2-40B4-BE49-F238E27FC236}">
                <a16:creationId xmlns:a16="http://schemas.microsoft.com/office/drawing/2014/main" id="{7995099E-B978-C2BA-DCE5-F85C02E9B86D}"/>
              </a:ext>
            </a:extLst>
          </p:cNvPr>
          <p:cNvGrpSpPr/>
          <p:nvPr/>
        </p:nvGrpSpPr>
        <p:grpSpPr>
          <a:xfrm>
            <a:off x="5992503" y="3266693"/>
            <a:ext cx="908647" cy="908646"/>
            <a:chOff x="947033" y="4156948"/>
            <a:chExt cx="908647" cy="908646"/>
          </a:xfrm>
        </p:grpSpPr>
        <p:sp>
          <p:nvSpPr>
            <p:cNvPr id="24" name="Google Shape;286;p24">
              <a:extLst>
                <a:ext uri="{FF2B5EF4-FFF2-40B4-BE49-F238E27FC236}">
                  <a16:creationId xmlns:a16="http://schemas.microsoft.com/office/drawing/2014/main" id="{4E03BFF1-403E-B6CF-014C-E8C499DBE909}"/>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 name="Google Shape;287;p24">
              <a:extLst>
                <a:ext uri="{FF2B5EF4-FFF2-40B4-BE49-F238E27FC236}">
                  <a16:creationId xmlns:a16="http://schemas.microsoft.com/office/drawing/2014/main" id="{9A46CB8D-5DFE-7D56-FE0D-68FE713F7A64}"/>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6" name="Google Shape;288;p24">
            <a:extLst>
              <a:ext uri="{FF2B5EF4-FFF2-40B4-BE49-F238E27FC236}">
                <a16:creationId xmlns:a16="http://schemas.microsoft.com/office/drawing/2014/main" id="{1DB75DCE-0240-A343-47AF-9C8258465252}"/>
              </a:ext>
            </a:extLst>
          </p:cNvPr>
          <p:cNvGrpSpPr/>
          <p:nvPr/>
        </p:nvGrpSpPr>
        <p:grpSpPr>
          <a:xfrm>
            <a:off x="771350" y="5004795"/>
            <a:ext cx="908647" cy="908646"/>
            <a:chOff x="4665644" y="4148177"/>
            <a:chExt cx="908647" cy="908646"/>
          </a:xfrm>
        </p:grpSpPr>
        <p:sp>
          <p:nvSpPr>
            <p:cNvPr id="27" name="Google Shape;289;p24">
              <a:extLst>
                <a:ext uri="{FF2B5EF4-FFF2-40B4-BE49-F238E27FC236}">
                  <a16:creationId xmlns:a16="http://schemas.microsoft.com/office/drawing/2014/main" id="{4977FB31-A65F-F641-FBB8-B99B39E4B061}"/>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 name="Google Shape;290;p24">
              <a:extLst>
                <a:ext uri="{FF2B5EF4-FFF2-40B4-BE49-F238E27FC236}">
                  <a16:creationId xmlns:a16="http://schemas.microsoft.com/office/drawing/2014/main" id="{770A8B53-AB2F-78F9-5141-71EDAC55DED8}"/>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9" name="Google Shape;291;p24">
            <a:extLst>
              <a:ext uri="{FF2B5EF4-FFF2-40B4-BE49-F238E27FC236}">
                <a16:creationId xmlns:a16="http://schemas.microsoft.com/office/drawing/2014/main" id="{4A6C4358-4D67-5B54-681D-8CBE4285307E}"/>
              </a:ext>
            </a:extLst>
          </p:cNvPr>
          <p:cNvSpPr/>
          <p:nvPr/>
        </p:nvSpPr>
        <p:spPr>
          <a:xfrm>
            <a:off x="1782416" y="3400635"/>
            <a:ext cx="1562763"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200" dirty="0"/>
              <a:t>0,25</a:t>
            </a:r>
            <a:endParaRPr sz="2200" dirty="0"/>
          </a:p>
        </p:txBody>
      </p:sp>
      <p:sp>
        <p:nvSpPr>
          <p:cNvPr id="30" name="Google Shape;292;p24">
            <a:extLst>
              <a:ext uri="{FF2B5EF4-FFF2-40B4-BE49-F238E27FC236}">
                <a16:creationId xmlns:a16="http://schemas.microsoft.com/office/drawing/2014/main" id="{77D49624-69EA-4C40-F3DC-EE492580683B}"/>
              </a:ext>
            </a:extLst>
          </p:cNvPr>
          <p:cNvSpPr/>
          <p:nvPr/>
        </p:nvSpPr>
        <p:spPr>
          <a:xfrm>
            <a:off x="4521362" y="3445695"/>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0,5</a:t>
            </a:r>
            <a:endParaRPr sz="2800" b="0" i="0" u="none" strike="noStrike" cap="none" dirty="0">
              <a:solidFill>
                <a:srgbClr val="000000"/>
              </a:solidFill>
              <a:latin typeface="Calibri"/>
              <a:ea typeface="Calibri"/>
              <a:cs typeface="Calibri"/>
              <a:sym typeface="Calibri"/>
            </a:endParaRPr>
          </a:p>
        </p:txBody>
      </p:sp>
      <p:sp>
        <p:nvSpPr>
          <p:cNvPr id="31" name="Google Shape;293;p24">
            <a:extLst>
              <a:ext uri="{FF2B5EF4-FFF2-40B4-BE49-F238E27FC236}">
                <a16:creationId xmlns:a16="http://schemas.microsoft.com/office/drawing/2014/main" id="{CF3BCBDF-F1C2-95C4-40F5-BF52A5BD3161}"/>
              </a:ext>
            </a:extLst>
          </p:cNvPr>
          <p:cNvSpPr/>
          <p:nvPr/>
        </p:nvSpPr>
        <p:spPr>
          <a:xfrm>
            <a:off x="7186450" y="3453786"/>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0,75</a:t>
            </a:r>
            <a:endParaRPr sz="2800" b="0" i="0" u="none" strike="noStrike" cap="none" dirty="0">
              <a:solidFill>
                <a:srgbClr val="000000"/>
              </a:solidFill>
              <a:latin typeface="Calibri"/>
              <a:ea typeface="Calibri"/>
              <a:cs typeface="Calibri"/>
              <a:sym typeface="Calibri"/>
            </a:endParaRPr>
          </a:p>
        </p:txBody>
      </p:sp>
      <p:sp>
        <p:nvSpPr>
          <p:cNvPr id="32" name="Google Shape;294;p24">
            <a:extLst>
              <a:ext uri="{FF2B5EF4-FFF2-40B4-BE49-F238E27FC236}">
                <a16:creationId xmlns:a16="http://schemas.microsoft.com/office/drawing/2014/main" id="{3E418741-6485-6A77-1D67-1EDD170BBEC4}"/>
              </a:ext>
            </a:extLst>
          </p:cNvPr>
          <p:cNvSpPr/>
          <p:nvPr/>
        </p:nvSpPr>
        <p:spPr>
          <a:xfrm>
            <a:off x="1911129" y="5176316"/>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a:t>
            </a:r>
            <a:endParaRPr sz="2800" b="0" i="0" u="none" strike="noStrike" cap="none" baseline="30000" dirty="0">
              <a:solidFill>
                <a:srgbClr val="000000"/>
              </a:solidFill>
              <a:latin typeface="Calibri"/>
              <a:ea typeface="Calibri"/>
              <a:cs typeface="Calibri"/>
              <a:sym typeface="Calibri"/>
            </a:endParaRPr>
          </a:p>
        </p:txBody>
      </p:sp>
      <p:grpSp>
        <p:nvGrpSpPr>
          <p:cNvPr id="33" name="Google Shape;295;p24">
            <a:extLst>
              <a:ext uri="{FF2B5EF4-FFF2-40B4-BE49-F238E27FC236}">
                <a16:creationId xmlns:a16="http://schemas.microsoft.com/office/drawing/2014/main" id="{90E35AB9-8866-912F-1952-C2A4066AB016}"/>
              </a:ext>
            </a:extLst>
          </p:cNvPr>
          <p:cNvGrpSpPr/>
          <p:nvPr/>
        </p:nvGrpSpPr>
        <p:grpSpPr>
          <a:xfrm>
            <a:off x="3381409" y="5021029"/>
            <a:ext cx="908647" cy="908646"/>
            <a:chOff x="4665644" y="2362454"/>
            <a:chExt cx="908647" cy="908646"/>
          </a:xfrm>
        </p:grpSpPr>
        <p:sp>
          <p:nvSpPr>
            <p:cNvPr id="34" name="Google Shape;296;p24">
              <a:extLst>
                <a:ext uri="{FF2B5EF4-FFF2-40B4-BE49-F238E27FC236}">
                  <a16:creationId xmlns:a16="http://schemas.microsoft.com/office/drawing/2014/main" id="{9044133A-32A4-7061-406F-EC5954652D75}"/>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 name="Google Shape;297;p24">
              <a:extLst>
                <a:ext uri="{FF2B5EF4-FFF2-40B4-BE49-F238E27FC236}">
                  <a16:creationId xmlns:a16="http://schemas.microsoft.com/office/drawing/2014/main" id="{C683E521-FA6C-5614-26DB-A5BFA9489298}"/>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grpSp>
        <p:nvGrpSpPr>
          <p:cNvPr id="36" name="Google Shape;298;p24">
            <a:extLst>
              <a:ext uri="{FF2B5EF4-FFF2-40B4-BE49-F238E27FC236}">
                <a16:creationId xmlns:a16="http://schemas.microsoft.com/office/drawing/2014/main" id="{1238009D-4A25-EBDC-E270-72EE6EC817E7}"/>
              </a:ext>
            </a:extLst>
          </p:cNvPr>
          <p:cNvGrpSpPr/>
          <p:nvPr/>
        </p:nvGrpSpPr>
        <p:grpSpPr>
          <a:xfrm>
            <a:off x="5991468" y="5021029"/>
            <a:ext cx="908647" cy="908646"/>
            <a:chOff x="4665644" y="2362454"/>
            <a:chExt cx="908647" cy="908646"/>
          </a:xfrm>
        </p:grpSpPr>
        <p:sp>
          <p:nvSpPr>
            <p:cNvPr id="37" name="Google Shape;299;p24">
              <a:extLst>
                <a:ext uri="{FF2B5EF4-FFF2-40B4-BE49-F238E27FC236}">
                  <a16:creationId xmlns:a16="http://schemas.microsoft.com/office/drawing/2014/main" id="{B30C50D7-89BF-1CAC-CDC1-AEBCDC024F9C}"/>
                </a:ext>
              </a:extLst>
            </p:cNvPr>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8" name="Google Shape;300;p24">
              <a:extLst>
                <a:ext uri="{FF2B5EF4-FFF2-40B4-BE49-F238E27FC236}">
                  <a16:creationId xmlns:a16="http://schemas.microsoft.com/office/drawing/2014/main" id="{4D6D02D8-00BE-980F-5E1C-1869A8F7D58A}"/>
                </a:ext>
              </a:extLst>
            </p:cNvPr>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F</a:t>
              </a:r>
              <a:endParaRPr sz="2400" b="0" i="0" u="none" strike="noStrike" cap="none">
                <a:solidFill>
                  <a:srgbClr val="FFFFFF"/>
                </a:solidFill>
                <a:latin typeface="Helvetica Neue"/>
                <a:ea typeface="Helvetica Neue"/>
                <a:cs typeface="Helvetica Neue"/>
                <a:sym typeface="Helvetica Neue"/>
              </a:endParaRPr>
            </a:p>
          </p:txBody>
        </p:sp>
      </p:grpSp>
      <p:sp>
        <p:nvSpPr>
          <p:cNvPr id="39" name="Google Shape;301;p24">
            <a:extLst>
              <a:ext uri="{FF2B5EF4-FFF2-40B4-BE49-F238E27FC236}">
                <a16:creationId xmlns:a16="http://schemas.microsoft.com/office/drawing/2014/main" id="{5EA593D7-F6FE-B2C2-0E4C-1C157F31DFFB}"/>
              </a:ext>
            </a:extLst>
          </p:cNvPr>
          <p:cNvSpPr/>
          <p:nvPr/>
        </p:nvSpPr>
        <p:spPr>
          <a:xfrm>
            <a:off x="4482035" y="5194296"/>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1,25</a:t>
            </a:r>
            <a:endParaRPr sz="2800" b="0" i="0" u="none" strike="noStrike" cap="none" baseline="30000" dirty="0">
              <a:solidFill>
                <a:srgbClr val="000000"/>
              </a:solidFill>
              <a:latin typeface="Calibri"/>
              <a:ea typeface="Calibri"/>
              <a:cs typeface="Calibri"/>
              <a:sym typeface="Calibri"/>
            </a:endParaRPr>
          </a:p>
        </p:txBody>
      </p:sp>
      <p:sp>
        <p:nvSpPr>
          <p:cNvPr id="40" name="Google Shape;302;p24">
            <a:extLst>
              <a:ext uri="{FF2B5EF4-FFF2-40B4-BE49-F238E27FC236}">
                <a16:creationId xmlns:a16="http://schemas.microsoft.com/office/drawing/2014/main" id="{AD5219C7-F627-BCA5-A1BD-A148521429EB}"/>
              </a:ext>
            </a:extLst>
          </p:cNvPr>
          <p:cNvSpPr/>
          <p:nvPr/>
        </p:nvSpPr>
        <p:spPr>
          <a:xfrm>
            <a:off x="7129579" y="5215475"/>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1,5</a:t>
            </a:r>
            <a:endParaRPr sz="2800" b="0" i="0" u="none" strike="noStrike" cap="none" baseline="30000" dirty="0">
              <a:solidFill>
                <a:srgbClr val="000000"/>
              </a:solidFill>
              <a:latin typeface="Calibri"/>
              <a:ea typeface="Calibri"/>
              <a:cs typeface="Calibri"/>
              <a:sym typeface="Calibri"/>
            </a:endParaRPr>
          </a:p>
        </p:txBody>
      </p:sp>
      <p:sp>
        <p:nvSpPr>
          <p:cNvPr id="41" name="Tekstvak 40">
            <a:extLst>
              <a:ext uri="{FF2B5EF4-FFF2-40B4-BE49-F238E27FC236}">
                <a16:creationId xmlns:a16="http://schemas.microsoft.com/office/drawing/2014/main" id="{D2ACDD98-C0BD-1D1B-325A-8D82A3113A81}"/>
              </a:ext>
            </a:extLst>
          </p:cNvPr>
          <p:cNvSpPr txBox="1"/>
          <p:nvPr/>
        </p:nvSpPr>
        <p:spPr>
          <a:xfrm>
            <a:off x="2842333" y="1930156"/>
            <a:ext cx="304892" cy="307777"/>
          </a:xfrm>
          <a:prstGeom prst="rect">
            <a:avLst/>
          </a:prstGeom>
          <a:noFill/>
        </p:spPr>
        <p:txBody>
          <a:bodyPr wrap="square" rtlCol="0">
            <a:spAutoFit/>
          </a:bodyPr>
          <a:lstStyle/>
          <a:p>
            <a:r>
              <a:rPr lang="nl-NL" b="1" dirty="0"/>
              <a:t>K</a:t>
            </a:r>
          </a:p>
        </p:txBody>
      </p:sp>
      <p:sp>
        <p:nvSpPr>
          <p:cNvPr id="42" name="Boog 41">
            <a:extLst>
              <a:ext uri="{FF2B5EF4-FFF2-40B4-BE49-F238E27FC236}">
                <a16:creationId xmlns:a16="http://schemas.microsoft.com/office/drawing/2014/main" id="{40CD5E84-994D-C5C5-8858-307C77612EAC}"/>
              </a:ext>
            </a:extLst>
          </p:cNvPr>
          <p:cNvSpPr/>
          <p:nvPr/>
        </p:nvSpPr>
        <p:spPr>
          <a:xfrm>
            <a:off x="5805657" y="2234713"/>
            <a:ext cx="2755316" cy="421573"/>
          </a:xfrm>
          <a:prstGeom prst="arc">
            <a:avLst>
              <a:gd name="adj1" fmla="val 10820599"/>
              <a:gd name="adj2" fmla="val 175545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Boog 42">
            <a:extLst>
              <a:ext uri="{FF2B5EF4-FFF2-40B4-BE49-F238E27FC236}">
                <a16:creationId xmlns:a16="http://schemas.microsoft.com/office/drawing/2014/main" id="{1BB209FF-1D07-4C62-D62E-5CA95B2DC537}"/>
              </a:ext>
            </a:extLst>
          </p:cNvPr>
          <p:cNvSpPr/>
          <p:nvPr/>
        </p:nvSpPr>
        <p:spPr>
          <a:xfrm>
            <a:off x="5838735" y="2252948"/>
            <a:ext cx="2755316" cy="421573"/>
          </a:xfrm>
          <a:prstGeom prst="arc">
            <a:avLst>
              <a:gd name="adj1" fmla="val 3759003"/>
              <a:gd name="adj2" fmla="val 1082169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4" name="Boog 43">
            <a:extLst>
              <a:ext uri="{FF2B5EF4-FFF2-40B4-BE49-F238E27FC236}">
                <a16:creationId xmlns:a16="http://schemas.microsoft.com/office/drawing/2014/main" id="{64F200E4-66F3-4F6D-07DC-4DF1AC5BA455}"/>
              </a:ext>
            </a:extLst>
          </p:cNvPr>
          <p:cNvSpPr/>
          <p:nvPr/>
        </p:nvSpPr>
        <p:spPr>
          <a:xfrm>
            <a:off x="5772578" y="2309033"/>
            <a:ext cx="2755316" cy="253291"/>
          </a:xfrm>
          <a:prstGeom prst="arc">
            <a:avLst>
              <a:gd name="adj1" fmla="val 10820599"/>
              <a:gd name="adj2" fmla="val 1816221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5" name="Boog 44">
            <a:extLst>
              <a:ext uri="{FF2B5EF4-FFF2-40B4-BE49-F238E27FC236}">
                <a16:creationId xmlns:a16="http://schemas.microsoft.com/office/drawing/2014/main" id="{0EAB96A6-2401-1A44-2BC7-0DFDE380D6B3}"/>
              </a:ext>
            </a:extLst>
          </p:cNvPr>
          <p:cNvSpPr/>
          <p:nvPr/>
        </p:nvSpPr>
        <p:spPr>
          <a:xfrm>
            <a:off x="5838735" y="2320456"/>
            <a:ext cx="2755316" cy="242471"/>
          </a:xfrm>
          <a:prstGeom prst="arc">
            <a:avLst>
              <a:gd name="adj1" fmla="val 3211912"/>
              <a:gd name="adj2" fmla="val 10768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6" name="Tekstvak 45">
            <a:extLst>
              <a:ext uri="{FF2B5EF4-FFF2-40B4-BE49-F238E27FC236}">
                <a16:creationId xmlns:a16="http://schemas.microsoft.com/office/drawing/2014/main" id="{6D98C134-1021-1915-5383-AB2C8F9D1BEA}"/>
              </a:ext>
            </a:extLst>
          </p:cNvPr>
          <p:cNvSpPr txBox="1"/>
          <p:nvPr/>
        </p:nvSpPr>
        <p:spPr>
          <a:xfrm>
            <a:off x="7093840" y="1930965"/>
            <a:ext cx="314510" cy="307777"/>
          </a:xfrm>
          <a:prstGeom prst="rect">
            <a:avLst/>
          </a:prstGeom>
          <a:noFill/>
        </p:spPr>
        <p:txBody>
          <a:bodyPr wrap="none" rtlCol="0">
            <a:spAutoFit/>
          </a:bodyPr>
          <a:lstStyle/>
          <a:p>
            <a:r>
              <a:rPr lang="nl-NL" b="1" dirty="0"/>
              <a:t>B</a:t>
            </a:r>
          </a:p>
        </p:txBody>
      </p:sp>
      <p:sp>
        <p:nvSpPr>
          <p:cNvPr id="54" name="Boog 53">
            <a:extLst>
              <a:ext uri="{FF2B5EF4-FFF2-40B4-BE49-F238E27FC236}">
                <a16:creationId xmlns:a16="http://schemas.microsoft.com/office/drawing/2014/main" id="{FC8072EB-D17A-0182-F99E-134062C704CD}"/>
              </a:ext>
            </a:extLst>
          </p:cNvPr>
          <p:cNvSpPr/>
          <p:nvPr/>
        </p:nvSpPr>
        <p:spPr>
          <a:xfrm>
            <a:off x="291695" y="2227872"/>
            <a:ext cx="2755316" cy="421573"/>
          </a:xfrm>
          <a:prstGeom prst="arc">
            <a:avLst>
              <a:gd name="adj1" fmla="val 16404247"/>
              <a:gd name="adj2" fmla="val 214976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5" name="Boog 54">
            <a:extLst>
              <a:ext uri="{FF2B5EF4-FFF2-40B4-BE49-F238E27FC236}">
                <a16:creationId xmlns:a16="http://schemas.microsoft.com/office/drawing/2014/main" id="{C8CC7285-F91E-0E00-987E-A90643B19AFB}"/>
              </a:ext>
            </a:extLst>
          </p:cNvPr>
          <p:cNvSpPr/>
          <p:nvPr/>
        </p:nvSpPr>
        <p:spPr>
          <a:xfrm>
            <a:off x="266171" y="2222242"/>
            <a:ext cx="2755316" cy="421573"/>
          </a:xfrm>
          <a:prstGeom prst="arc">
            <a:avLst>
              <a:gd name="adj1" fmla="val 61466"/>
              <a:gd name="adj2" fmla="val 496234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6" name="Boog 55">
            <a:extLst>
              <a:ext uri="{FF2B5EF4-FFF2-40B4-BE49-F238E27FC236}">
                <a16:creationId xmlns:a16="http://schemas.microsoft.com/office/drawing/2014/main" id="{347BE9A7-6600-AA41-8A39-C12DB81A8CF5}"/>
              </a:ext>
            </a:extLst>
          </p:cNvPr>
          <p:cNvSpPr/>
          <p:nvPr/>
        </p:nvSpPr>
        <p:spPr>
          <a:xfrm>
            <a:off x="233092" y="2287099"/>
            <a:ext cx="2755316" cy="253291"/>
          </a:xfrm>
          <a:prstGeom prst="arc">
            <a:avLst>
              <a:gd name="adj1" fmla="val 16178481"/>
              <a:gd name="adj2" fmla="val 2156671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7" name="Boog 56">
            <a:extLst>
              <a:ext uri="{FF2B5EF4-FFF2-40B4-BE49-F238E27FC236}">
                <a16:creationId xmlns:a16="http://schemas.microsoft.com/office/drawing/2014/main" id="{E03055F2-870F-EA67-C93F-D635D146A73C}"/>
              </a:ext>
            </a:extLst>
          </p:cNvPr>
          <p:cNvSpPr/>
          <p:nvPr/>
        </p:nvSpPr>
        <p:spPr>
          <a:xfrm>
            <a:off x="266171" y="2289750"/>
            <a:ext cx="2755316" cy="242471"/>
          </a:xfrm>
          <a:prstGeom prst="arc">
            <a:avLst>
              <a:gd name="adj1" fmla="val 70463"/>
              <a:gd name="adj2" fmla="val 647864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8" name="Tekstvak 57">
            <a:extLst>
              <a:ext uri="{FF2B5EF4-FFF2-40B4-BE49-F238E27FC236}">
                <a16:creationId xmlns:a16="http://schemas.microsoft.com/office/drawing/2014/main" id="{1A5CE751-4378-ECBB-7C36-9B7FDFBAAC86}"/>
              </a:ext>
            </a:extLst>
          </p:cNvPr>
          <p:cNvSpPr txBox="1"/>
          <p:nvPr/>
        </p:nvSpPr>
        <p:spPr>
          <a:xfrm>
            <a:off x="1488197" y="1900259"/>
            <a:ext cx="314510" cy="307777"/>
          </a:xfrm>
          <a:prstGeom prst="rect">
            <a:avLst/>
          </a:prstGeom>
          <a:noFill/>
        </p:spPr>
        <p:txBody>
          <a:bodyPr wrap="none" rtlCol="0">
            <a:spAutoFit/>
          </a:bodyPr>
          <a:lstStyle/>
          <a:p>
            <a:r>
              <a:rPr lang="nl-NL" b="1" dirty="0"/>
              <a:t>B</a:t>
            </a:r>
          </a:p>
        </p:txBody>
      </p:sp>
    </p:spTree>
    <p:extLst>
      <p:ext uri="{BB962C8B-B14F-4D97-AF65-F5344CB8AC3E}">
        <p14:creationId xmlns:p14="http://schemas.microsoft.com/office/powerpoint/2010/main" val="7776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EA5AAA52-91D4-B094-EF27-0A69557BA97D}"/>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E64A7C96-EBC7-4431-89EB-E46BABE9036A}"/>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0A3AE299-B320-4D52-2A81-E39A21516A9C}"/>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24" name="Google Shape;224;p21">
            <a:extLst>
              <a:ext uri="{FF2B5EF4-FFF2-40B4-BE49-F238E27FC236}">
                <a16:creationId xmlns:a16="http://schemas.microsoft.com/office/drawing/2014/main" id="{271EF8D1-DA1F-7D40-8A03-C1E316332FF6}"/>
              </a:ext>
            </a:extLst>
          </p:cNvPr>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800" dirty="0"/>
              <a:t>Hoeveel golflengtes zien we? Buis aan een kant open</a:t>
            </a:r>
          </a:p>
        </p:txBody>
      </p:sp>
      <p:sp>
        <p:nvSpPr>
          <p:cNvPr id="11" name="Google Shape;125;p3">
            <a:extLst>
              <a:ext uri="{FF2B5EF4-FFF2-40B4-BE49-F238E27FC236}">
                <a16:creationId xmlns:a16="http://schemas.microsoft.com/office/drawing/2014/main" id="{8F2C7EA1-1DC6-7031-8C3F-B15DE54A992D}"/>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8261</a:t>
            </a:r>
            <a:endParaRPr sz="1000" b="1" i="0" u="none" strike="noStrike" cap="none" dirty="0">
              <a:solidFill>
                <a:srgbClr val="999999"/>
              </a:solidFill>
              <a:latin typeface="Ubuntu"/>
              <a:ea typeface="Ubuntu"/>
              <a:cs typeface="Ubuntu"/>
              <a:sym typeface="Ubuntu"/>
            </a:endParaRPr>
          </a:p>
        </p:txBody>
      </p:sp>
      <p:grpSp>
        <p:nvGrpSpPr>
          <p:cNvPr id="17" name="Google Shape;279;p24">
            <a:extLst>
              <a:ext uri="{FF2B5EF4-FFF2-40B4-BE49-F238E27FC236}">
                <a16:creationId xmlns:a16="http://schemas.microsoft.com/office/drawing/2014/main" id="{1F4256F4-7A5C-62F9-AE2D-5E1CF6D04B25}"/>
              </a:ext>
            </a:extLst>
          </p:cNvPr>
          <p:cNvGrpSpPr/>
          <p:nvPr/>
        </p:nvGrpSpPr>
        <p:grpSpPr>
          <a:xfrm>
            <a:off x="771350" y="3226535"/>
            <a:ext cx="908647" cy="908646"/>
            <a:chOff x="947033" y="2362454"/>
            <a:chExt cx="908647" cy="908646"/>
          </a:xfrm>
        </p:grpSpPr>
        <p:sp>
          <p:nvSpPr>
            <p:cNvPr id="18" name="Google Shape;280;p24">
              <a:extLst>
                <a:ext uri="{FF2B5EF4-FFF2-40B4-BE49-F238E27FC236}">
                  <a16:creationId xmlns:a16="http://schemas.microsoft.com/office/drawing/2014/main" id="{C4F37E38-F1A2-BE15-7093-0C61A63B25FD}"/>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 name="Google Shape;281;p24">
              <a:extLst>
                <a:ext uri="{FF2B5EF4-FFF2-40B4-BE49-F238E27FC236}">
                  <a16:creationId xmlns:a16="http://schemas.microsoft.com/office/drawing/2014/main" id="{717A0279-8BAD-3BDE-B480-6DD2ABC8CB28}"/>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0" name="Google Shape;282;p24">
            <a:extLst>
              <a:ext uri="{FF2B5EF4-FFF2-40B4-BE49-F238E27FC236}">
                <a16:creationId xmlns:a16="http://schemas.microsoft.com/office/drawing/2014/main" id="{A1B73040-A93C-EDA1-18AF-DBF7399CC73A}"/>
              </a:ext>
            </a:extLst>
          </p:cNvPr>
          <p:cNvGrpSpPr/>
          <p:nvPr/>
        </p:nvGrpSpPr>
        <p:grpSpPr>
          <a:xfrm>
            <a:off x="3381409" y="3266693"/>
            <a:ext cx="908647" cy="908646"/>
            <a:chOff x="4665644" y="2362454"/>
            <a:chExt cx="908647" cy="908646"/>
          </a:xfrm>
        </p:grpSpPr>
        <p:sp>
          <p:nvSpPr>
            <p:cNvPr id="21" name="Google Shape;283;p24">
              <a:extLst>
                <a:ext uri="{FF2B5EF4-FFF2-40B4-BE49-F238E27FC236}">
                  <a16:creationId xmlns:a16="http://schemas.microsoft.com/office/drawing/2014/main" id="{1D6B689D-2B01-2E28-AC4E-551608EB2C62}"/>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 name="Google Shape;284;p24">
              <a:extLst>
                <a:ext uri="{FF2B5EF4-FFF2-40B4-BE49-F238E27FC236}">
                  <a16:creationId xmlns:a16="http://schemas.microsoft.com/office/drawing/2014/main" id="{0613F85A-4411-BAAA-6D03-99A9ED2DF623}"/>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 name="Google Shape;285;p24">
            <a:extLst>
              <a:ext uri="{FF2B5EF4-FFF2-40B4-BE49-F238E27FC236}">
                <a16:creationId xmlns:a16="http://schemas.microsoft.com/office/drawing/2014/main" id="{7A4FF79A-C8A5-B2E9-F096-206650304EDD}"/>
              </a:ext>
            </a:extLst>
          </p:cNvPr>
          <p:cNvGrpSpPr/>
          <p:nvPr/>
        </p:nvGrpSpPr>
        <p:grpSpPr>
          <a:xfrm>
            <a:off x="5991468" y="3231685"/>
            <a:ext cx="908647" cy="908646"/>
            <a:chOff x="947033" y="4156948"/>
            <a:chExt cx="908647" cy="908646"/>
          </a:xfrm>
        </p:grpSpPr>
        <p:sp>
          <p:nvSpPr>
            <p:cNvPr id="24" name="Google Shape;286;p24">
              <a:extLst>
                <a:ext uri="{FF2B5EF4-FFF2-40B4-BE49-F238E27FC236}">
                  <a16:creationId xmlns:a16="http://schemas.microsoft.com/office/drawing/2014/main" id="{AA4DFCCE-F8B4-2B24-C817-8F66397C9B47}"/>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 name="Google Shape;287;p24">
              <a:extLst>
                <a:ext uri="{FF2B5EF4-FFF2-40B4-BE49-F238E27FC236}">
                  <a16:creationId xmlns:a16="http://schemas.microsoft.com/office/drawing/2014/main" id="{1772BF4E-7B2A-7128-3FC3-401C389B90C5}"/>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6" name="Google Shape;288;p24">
            <a:extLst>
              <a:ext uri="{FF2B5EF4-FFF2-40B4-BE49-F238E27FC236}">
                <a16:creationId xmlns:a16="http://schemas.microsoft.com/office/drawing/2014/main" id="{24D0D56F-7DBA-F3CB-7AAE-18E4522F52A8}"/>
              </a:ext>
            </a:extLst>
          </p:cNvPr>
          <p:cNvGrpSpPr/>
          <p:nvPr/>
        </p:nvGrpSpPr>
        <p:grpSpPr>
          <a:xfrm>
            <a:off x="771350" y="4855196"/>
            <a:ext cx="908647" cy="908646"/>
            <a:chOff x="4665644" y="4148177"/>
            <a:chExt cx="908647" cy="908646"/>
          </a:xfrm>
        </p:grpSpPr>
        <p:sp>
          <p:nvSpPr>
            <p:cNvPr id="27" name="Google Shape;289;p24">
              <a:extLst>
                <a:ext uri="{FF2B5EF4-FFF2-40B4-BE49-F238E27FC236}">
                  <a16:creationId xmlns:a16="http://schemas.microsoft.com/office/drawing/2014/main" id="{1588283F-9102-8CBB-FF68-C25BCCCCB5F0}"/>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 name="Google Shape;290;p24">
              <a:extLst>
                <a:ext uri="{FF2B5EF4-FFF2-40B4-BE49-F238E27FC236}">
                  <a16:creationId xmlns:a16="http://schemas.microsoft.com/office/drawing/2014/main" id="{575D4F93-1708-955F-ABA4-1857BDF645E1}"/>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9" name="Google Shape;291;p24">
            <a:extLst>
              <a:ext uri="{FF2B5EF4-FFF2-40B4-BE49-F238E27FC236}">
                <a16:creationId xmlns:a16="http://schemas.microsoft.com/office/drawing/2014/main" id="{849EF5A9-D668-6EB3-208B-ACD6DC042191}"/>
              </a:ext>
            </a:extLst>
          </p:cNvPr>
          <p:cNvSpPr/>
          <p:nvPr/>
        </p:nvSpPr>
        <p:spPr>
          <a:xfrm>
            <a:off x="1782416" y="3400635"/>
            <a:ext cx="1562763"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dirty="0">
                <a:latin typeface="Calibri" panose="020F0502020204030204" pitchFamily="34" charset="0"/>
                <a:ea typeface="Calibri" panose="020F0502020204030204" pitchFamily="34" charset="0"/>
                <a:cs typeface="Calibri" panose="020F0502020204030204" pitchFamily="34" charset="0"/>
              </a:rPr>
              <a:t>0,25</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30" name="Google Shape;292;p24">
            <a:extLst>
              <a:ext uri="{FF2B5EF4-FFF2-40B4-BE49-F238E27FC236}">
                <a16:creationId xmlns:a16="http://schemas.microsoft.com/office/drawing/2014/main" id="{8538E662-99CA-CBAE-1781-11700F9B7181}"/>
              </a:ext>
            </a:extLst>
          </p:cNvPr>
          <p:cNvSpPr/>
          <p:nvPr/>
        </p:nvSpPr>
        <p:spPr>
          <a:xfrm>
            <a:off x="4521362" y="3445695"/>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0,5</a:t>
            </a:r>
            <a:endParaRPr sz="2800" b="0" i="0" u="none" strike="noStrike" cap="none" dirty="0">
              <a:solidFill>
                <a:srgbClr val="000000"/>
              </a:solidFill>
              <a:latin typeface="Calibri"/>
              <a:ea typeface="Calibri"/>
              <a:cs typeface="Calibri"/>
              <a:sym typeface="Calibri"/>
            </a:endParaRPr>
          </a:p>
        </p:txBody>
      </p:sp>
      <p:sp>
        <p:nvSpPr>
          <p:cNvPr id="31" name="Google Shape;293;p24">
            <a:extLst>
              <a:ext uri="{FF2B5EF4-FFF2-40B4-BE49-F238E27FC236}">
                <a16:creationId xmlns:a16="http://schemas.microsoft.com/office/drawing/2014/main" id="{0EA12E35-C05F-1845-EE3C-025993838BB7}"/>
              </a:ext>
            </a:extLst>
          </p:cNvPr>
          <p:cNvSpPr/>
          <p:nvPr/>
        </p:nvSpPr>
        <p:spPr>
          <a:xfrm>
            <a:off x="7185415" y="3418778"/>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0,75</a:t>
            </a:r>
            <a:endParaRPr sz="2800" b="0" i="0" u="none" strike="noStrike" cap="none" dirty="0">
              <a:solidFill>
                <a:srgbClr val="000000"/>
              </a:solidFill>
              <a:latin typeface="Calibri"/>
              <a:ea typeface="Calibri"/>
              <a:cs typeface="Calibri"/>
              <a:sym typeface="Calibri"/>
            </a:endParaRPr>
          </a:p>
        </p:txBody>
      </p:sp>
      <p:sp>
        <p:nvSpPr>
          <p:cNvPr id="32" name="Google Shape;294;p24">
            <a:extLst>
              <a:ext uri="{FF2B5EF4-FFF2-40B4-BE49-F238E27FC236}">
                <a16:creationId xmlns:a16="http://schemas.microsoft.com/office/drawing/2014/main" id="{2CBF7C33-D7E3-138B-4951-6A3B7B17F374}"/>
              </a:ext>
            </a:extLst>
          </p:cNvPr>
          <p:cNvSpPr/>
          <p:nvPr/>
        </p:nvSpPr>
        <p:spPr>
          <a:xfrm>
            <a:off x="1911129" y="5026717"/>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a:t>
            </a:r>
            <a:endParaRPr sz="2800" b="0" i="0" u="none" strike="noStrike" cap="none" baseline="30000" dirty="0">
              <a:solidFill>
                <a:srgbClr val="000000"/>
              </a:solidFill>
              <a:latin typeface="Calibri"/>
              <a:ea typeface="Calibri"/>
              <a:cs typeface="Calibri"/>
              <a:sym typeface="Calibri"/>
            </a:endParaRPr>
          </a:p>
        </p:txBody>
      </p:sp>
      <p:grpSp>
        <p:nvGrpSpPr>
          <p:cNvPr id="33" name="Google Shape;295;p24">
            <a:extLst>
              <a:ext uri="{FF2B5EF4-FFF2-40B4-BE49-F238E27FC236}">
                <a16:creationId xmlns:a16="http://schemas.microsoft.com/office/drawing/2014/main" id="{183F73CB-E571-2603-2592-EE7ED43E9554}"/>
              </a:ext>
            </a:extLst>
          </p:cNvPr>
          <p:cNvGrpSpPr/>
          <p:nvPr/>
        </p:nvGrpSpPr>
        <p:grpSpPr>
          <a:xfrm>
            <a:off x="3349214" y="4855196"/>
            <a:ext cx="908647" cy="908646"/>
            <a:chOff x="4665644" y="2362454"/>
            <a:chExt cx="908647" cy="908646"/>
          </a:xfrm>
        </p:grpSpPr>
        <p:sp>
          <p:nvSpPr>
            <p:cNvPr id="34" name="Google Shape;296;p24">
              <a:extLst>
                <a:ext uri="{FF2B5EF4-FFF2-40B4-BE49-F238E27FC236}">
                  <a16:creationId xmlns:a16="http://schemas.microsoft.com/office/drawing/2014/main" id="{0E69E94F-C71B-68E0-7686-9A847651FFB2}"/>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 name="Google Shape;297;p24">
              <a:extLst>
                <a:ext uri="{FF2B5EF4-FFF2-40B4-BE49-F238E27FC236}">
                  <a16:creationId xmlns:a16="http://schemas.microsoft.com/office/drawing/2014/main" id="{D77DF792-DD54-B288-F8E3-C24EF1CCD464}"/>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grpSp>
        <p:nvGrpSpPr>
          <p:cNvPr id="36" name="Google Shape;298;p24">
            <a:extLst>
              <a:ext uri="{FF2B5EF4-FFF2-40B4-BE49-F238E27FC236}">
                <a16:creationId xmlns:a16="http://schemas.microsoft.com/office/drawing/2014/main" id="{34457317-20BA-71D0-2CB4-1129D46D7347}"/>
              </a:ext>
            </a:extLst>
          </p:cNvPr>
          <p:cNvGrpSpPr/>
          <p:nvPr/>
        </p:nvGrpSpPr>
        <p:grpSpPr>
          <a:xfrm>
            <a:off x="5974445" y="4849745"/>
            <a:ext cx="908647" cy="908646"/>
            <a:chOff x="4665644" y="2362454"/>
            <a:chExt cx="908647" cy="908646"/>
          </a:xfrm>
        </p:grpSpPr>
        <p:sp>
          <p:nvSpPr>
            <p:cNvPr id="37" name="Google Shape;299;p24">
              <a:extLst>
                <a:ext uri="{FF2B5EF4-FFF2-40B4-BE49-F238E27FC236}">
                  <a16:creationId xmlns:a16="http://schemas.microsoft.com/office/drawing/2014/main" id="{9AC5D15B-444F-19FB-D724-55F1E06BA9BA}"/>
                </a:ext>
              </a:extLst>
            </p:cNvPr>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8" name="Google Shape;300;p24">
              <a:extLst>
                <a:ext uri="{FF2B5EF4-FFF2-40B4-BE49-F238E27FC236}">
                  <a16:creationId xmlns:a16="http://schemas.microsoft.com/office/drawing/2014/main" id="{88EDB40D-F504-874B-2F31-755594910D30}"/>
                </a:ext>
              </a:extLst>
            </p:cNvPr>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F</a:t>
              </a:r>
              <a:endParaRPr sz="2400" b="0" i="0" u="none" strike="noStrike" cap="none">
                <a:solidFill>
                  <a:srgbClr val="FFFFFF"/>
                </a:solidFill>
                <a:latin typeface="Helvetica Neue"/>
                <a:ea typeface="Helvetica Neue"/>
                <a:cs typeface="Helvetica Neue"/>
                <a:sym typeface="Helvetica Neue"/>
              </a:endParaRPr>
            </a:p>
          </p:txBody>
        </p:sp>
      </p:grpSp>
      <p:sp>
        <p:nvSpPr>
          <p:cNvPr id="39" name="Google Shape;301;p24">
            <a:extLst>
              <a:ext uri="{FF2B5EF4-FFF2-40B4-BE49-F238E27FC236}">
                <a16:creationId xmlns:a16="http://schemas.microsoft.com/office/drawing/2014/main" id="{9EA77900-8B43-B6DE-F129-423BF4DB116B}"/>
              </a:ext>
            </a:extLst>
          </p:cNvPr>
          <p:cNvSpPr/>
          <p:nvPr/>
        </p:nvSpPr>
        <p:spPr>
          <a:xfrm>
            <a:off x="4449840" y="5028463"/>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1,25</a:t>
            </a:r>
            <a:endParaRPr sz="2800" b="0" i="0" u="none" strike="noStrike" cap="none" baseline="30000" dirty="0">
              <a:solidFill>
                <a:srgbClr val="000000"/>
              </a:solidFill>
              <a:latin typeface="Calibri"/>
              <a:ea typeface="Calibri"/>
              <a:cs typeface="Calibri"/>
              <a:sym typeface="Calibri"/>
            </a:endParaRPr>
          </a:p>
        </p:txBody>
      </p:sp>
      <p:sp>
        <p:nvSpPr>
          <p:cNvPr id="40" name="Google Shape;302;p24">
            <a:extLst>
              <a:ext uri="{FF2B5EF4-FFF2-40B4-BE49-F238E27FC236}">
                <a16:creationId xmlns:a16="http://schemas.microsoft.com/office/drawing/2014/main" id="{126F0129-2369-5ADC-465B-28BA4378E4DC}"/>
              </a:ext>
            </a:extLst>
          </p:cNvPr>
          <p:cNvSpPr/>
          <p:nvPr/>
        </p:nvSpPr>
        <p:spPr>
          <a:xfrm>
            <a:off x="7185415" y="5023753"/>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1,5</a:t>
            </a:r>
            <a:endParaRPr sz="2800" b="0" i="0" u="none" strike="noStrike" cap="none" baseline="30000" dirty="0">
              <a:solidFill>
                <a:srgbClr val="000000"/>
              </a:solidFill>
              <a:latin typeface="Calibri"/>
              <a:ea typeface="Calibri"/>
              <a:cs typeface="Calibri"/>
              <a:sym typeface="Calibri"/>
            </a:endParaRPr>
          </a:p>
        </p:txBody>
      </p:sp>
      <p:pic>
        <p:nvPicPr>
          <p:cNvPr id="3" name="Google Shape;540;p19">
            <a:extLst>
              <a:ext uri="{FF2B5EF4-FFF2-40B4-BE49-F238E27FC236}">
                <a16:creationId xmlns:a16="http://schemas.microsoft.com/office/drawing/2014/main" id="{DC3C00F3-8FA0-C80F-AA08-DB67EDD9B3C5}"/>
              </a:ext>
            </a:extLst>
          </p:cNvPr>
          <p:cNvPicPr preferRelativeResize="0"/>
          <p:nvPr/>
        </p:nvPicPr>
        <p:blipFill rotWithShape="1">
          <a:blip r:embed="rId3">
            <a:alphaModFix/>
          </a:blip>
          <a:srcRect/>
          <a:stretch/>
        </p:blipFill>
        <p:spPr>
          <a:xfrm>
            <a:off x="3345179" y="1477581"/>
            <a:ext cx="3875825" cy="861762"/>
          </a:xfrm>
          <a:prstGeom prst="rect">
            <a:avLst/>
          </a:prstGeom>
          <a:noFill/>
          <a:ln w="1905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107720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43F9AD58-17D9-AF4B-F8C0-A95332098448}"/>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6FB69C11-6E96-CCA5-0180-7D757A0CE307}"/>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CFEC950B-3B9A-F338-D98C-1486DE47067C}"/>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DB06208A-F42E-F213-3C5A-152BA8E72EAC}"/>
              </a:ext>
            </a:extLst>
          </p:cNvPr>
          <p:cNvGrpSpPr/>
          <p:nvPr/>
        </p:nvGrpSpPr>
        <p:grpSpPr>
          <a:xfrm>
            <a:off x="806913" y="2532565"/>
            <a:ext cx="908700" cy="908700"/>
            <a:chOff x="947033" y="2362454"/>
            <a:chExt cx="908700" cy="908700"/>
          </a:xfrm>
        </p:grpSpPr>
        <p:sp>
          <p:nvSpPr>
            <p:cNvPr id="209" name="Google Shape;209;p21">
              <a:extLst>
                <a:ext uri="{FF2B5EF4-FFF2-40B4-BE49-F238E27FC236}">
                  <a16:creationId xmlns:a16="http://schemas.microsoft.com/office/drawing/2014/main" id="{F6057482-2724-E30D-9F77-7C9920B651BA}"/>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5ABEE3F5-AF64-F4AF-91CA-8F2073AD9F95}"/>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a:extLst>
              <a:ext uri="{FF2B5EF4-FFF2-40B4-BE49-F238E27FC236}">
                <a16:creationId xmlns:a16="http://schemas.microsoft.com/office/drawing/2014/main" id="{BCED3097-97C6-E714-573A-71627DF61ABB}"/>
              </a:ext>
            </a:extLst>
          </p:cNvPr>
          <p:cNvGrpSpPr/>
          <p:nvPr/>
        </p:nvGrpSpPr>
        <p:grpSpPr>
          <a:xfrm>
            <a:off x="806912" y="3631231"/>
            <a:ext cx="908700" cy="908700"/>
            <a:chOff x="4665644" y="2362454"/>
            <a:chExt cx="908700" cy="908700"/>
          </a:xfrm>
        </p:grpSpPr>
        <p:sp>
          <p:nvSpPr>
            <p:cNvPr id="212" name="Google Shape;212;p21">
              <a:extLst>
                <a:ext uri="{FF2B5EF4-FFF2-40B4-BE49-F238E27FC236}">
                  <a16:creationId xmlns:a16="http://schemas.microsoft.com/office/drawing/2014/main" id="{B05097BC-219F-53D0-DF7D-1610B87BB2B4}"/>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A12CA50C-114E-8852-4999-6D54D4446999}"/>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a:extLst>
              <a:ext uri="{FF2B5EF4-FFF2-40B4-BE49-F238E27FC236}">
                <a16:creationId xmlns:a16="http://schemas.microsoft.com/office/drawing/2014/main" id="{5E153CDC-07D2-2511-F19B-AB8F98C032C5}"/>
              </a:ext>
            </a:extLst>
          </p:cNvPr>
          <p:cNvGrpSpPr/>
          <p:nvPr/>
        </p:nvGrpSpPr>
        <p:grpSpPr>
          <a:xfrm>
            <a:off x="806911" y="4767217"/>
            <a:ext cx="908700" cy="908700"/>
            <a:chOff x="947033" y="4156948"/>
            <a:chExt cx="908700" cy="908700"/>
          </a:xfrm>
        </p:grpSpPr>
        <p:sp>
          <p:nvSpPr>
            <p:cNvPr id="215" name="Google Shape;215;p21">
              <a:extLst>
                <a:ext uri="{FF2B5EF4-FFF2-40B4-BE49-F238E27FC236}">
                  <a16:creationId xmlns:a16="http://schemas.microsoft.com/office/drawing/2014/main" id="{27573A7C-5157-7E26-EDC9-8C64866544C4}"/>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0C4746E1-6618-6662-2D1F-478305B49AD0}"/>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220" name="Google Shape;220;p21">
            <a:extLst>
              <a:ext uri="{FF2B5EF4-FFF2-40B4-BE49-F238E27FC236}">
                <a16:creationId xmlns:a16="http://schemas.microsoft.com/office/drawing/2014/main" id="{8ABBA578-DB86-E9F7-FB5E-C3F01F42F761}"/>
              </a:ext>
            </a:extLst>
          </p:cNvPr>
          <p:cNvSpPr/>
          <p:nvPr/>
        </p:nvSpPr>
        <p:spPr>
          <a:xfrm>
            <a:off x="1958101" y="269228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Naar</a:t>
            </a:r>
            <a:r>
              <a:rPr lang="en-GB" sz="2800" b="0" i="0" u="none" strike="noStrike" cap="none" dirty="0">
                <a:solidFill>
                  <a:srgbClr val="000000"/>
                </a:solidFill>
                <a:latin typeface="Calibri"/>
                <a:ea typeface="Calibri"/>
                <a:cs typeface="Calibri"/>
                <a:sym typeface="Calibri"/>
              </a:rPr>
              <a:t> links</a:t>
            </a:r>
            <a:endParaRPr sz="2800" b="0" i="0" u="none" strike="noStrike" cap="none" dirty="0">
              <a:solidFill>
                <a:srgbClr val="000000"/>
              </a:solidFill>
              <a:latin typeface="Calibri"/>
              <a:ea typeface="Calibri"/>
              <a:cs typeface="Calibri"/>
              <a:sym typeface="Calibri"/>
            </a:endParaRPr>
          </a:p>
        </p:txBody>
      </p:sp>
      <p:sp>
        <p:nvSpPr>
          <p:cNvPr id="221" name="Google Shape;221;p21">
            <a:extLst>
              <a:ext uri="{FF2B5EF4-FFF2-40B4-BE49-F238E27FC236}">
                <a16:creationId xmlns:a16="http://schemas.microsoft.com/office/drawing/2014/main" id="{3110A59D-32B7-8296-23D1-B48BB97A255A}"/>
              </a:ext>
            </a:extLst>
          </p:cNvPr>
          <p:cNvSpPr/>
          <p:nvPr/>
        </p:nvSpPr>
        <p:spPr>
          <a:xfrm>
            <a:off x="1958101" y="374735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Naar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rechts</a:t>
            </a:r>
            <a:endParaRPr sz="2800" b="0" i="0" u="none" strike="noStrike" cap="none" dirty="0">
              <a:solidFill>
                <a:srgbClr val="000000"/>
              </a:solidFill>
              <a:latin typeface="Calibri"/>
              <a:ea typeface="Calibri"/>
              <a:cs typeface="Calibri"/>
              <a:sym typeface="Calibri"/>
            </a:endParaRPr>
          </a:p>
        </p:txBody>
      </p:sp>
      <p:sp>
        <p:nvSpPr>
          <p:cNvPr id="222" name="Google Shape;222;p21">
            <a:extLst>
              <a:ext uri="{FF2B5EF4-FFF2-40B4-BE49-F238E27FC236}">
                <a16:creationId xmlns:a16="http://schemas.microsoft.com/office/drawing/2014/main" id="{F1A5D7DF-81BB-FAB2-A698-CCD1DE6145D9}"/>
              </a:ext>
            </a:extLst>
          </p:cNvPr>
          <p:cNvSpPr/>
          <p:nvPr/>
        </p:nvSpPr>
        <p:spPr>
          <a:xfrm>
            <a:off x="1958100" y="4922653"/>
            <a:ext cx="3197342"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Dat is </a:t>
            </a:r>
            <a:r>
              <a:rPr lang="en-GB" sz="2800" b="0" i="0" u="none" strike="noStrike" cap="none" dirty="0" err="1">
                <a:solidFill>
                  <a:srgbClr val="000000"/>
                </a:solidFill>
                <a:latin typeface="Calibri"/>
                <a:ea typeface="Calibri"/>
                <a:cs typeface="Calibri"/>
                <a:sym typeface="Calibri"/>
              </a:rPr>
              <a:t>niet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te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bepalen</a:t>
            </a:r>
            <a:r>
              <a:rPr lang="en-GB" sz="2800" b="0" i="0" u="none" strike="noStrike" cap="none" dirty="0">
                <a:solidFill>
                  <a:srgbClr val="000000"/>
                </a:solidFill>
                <a:latin typeface="Calibri"/>
                <a:ea typeface="Calibri"/>
                <a:cs typeface="Calibri"/>
                <a:sym typeface="Calibri"/>
              </a:rPr>
              <a:t> met </a:t>
            </a:r>
            <a:r>
              <a:rPr lang="en-GB" sz="2800" b="0" i="0" u="none" strike="noStrike" cap="none" dirty="0" err="1">
                <a:solidFill>
                  <a:srgbClr val="000000"/>
                </a:solidFill>
                <a:latin typeface="Calibri"/>
                <a:ea typeface="Calibri"/>
                <a:cs typeface="Calibri"/>
                <a:sym typeface="Calibri"/>
              </a:rPr>
              <a:t>deze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gegevens</a:t>
            </a:r>
            <a:endParaRPr sz="2800" b="0" i="0" u="none" strike="noStrike" cap="none" dirty="0">
              <a:solidFill>
                <a:srgbClr val="000000"/>
              </a:solidFill>
              <a:latin typeface="Calibri"/>
              <a:ea typeface="Calibri"/>
              <a:cs typeface="Calibri"/>
              <a:sym typeface="Calibri"/>
            </a:endParaRPr>
          </a:p>
        </p:txBody>
      </p:sp>
      <p:sp>
        <p:nvSpPr>
          <p:cNvPr id="224" name="Google Shape;224;p21">
            <a:extLst>
              <a:ext uri="{FF2B5EF4-FFF2-40B4-BE49-F238E27FC236}">
                <a16:creationId xmlns:a16="http://schemas.microsoft.com/office/drawing/2014/main" id="{8F2B634B-C5F3-9959-C7C7-635F3D1BD807}"/>
              </a:ext>
            </a:extLst>
          </p:cNvPr>
          <p:cNvSpPr txBox="1">
            <a:spLocks noGrp="1"/>
          </p:cNvSpPr>
          <p:nvPr>
            <p:ph type="title"/>
          </p:nvPr>
        </p:nvSpPr>
        <p:spPr>
          <a:xfrm>
            <a:off x="729419" y="396260"/>
            <a:ext cx="790162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200" dirty="0"/>
              <a:t>In het bovenste diagram is het (</a:t>
            </a:r>
            <a:r>
              <a:rPr lang="nl-NL" sz="2200" dirty="0" err="1"/>
              <a:t>u,x</a:t>
            </a:r>
            <a:r>
              <a:rPr lang="nl-NL" sz="2200" dirty="0"/>
              <a:t>)-diagram te zien van een golf die over een touw beweegt op t=0s. Daaronder is het (</a:t>
            </a:r>
            <a:r>
              <a:rPr lang="nl-NL" sz="2200" dirty="0" err="1"/>
              <a:t>u,t</a:t>
            </a:r>
            <a:r>
              <a:rPr lang="nl-NL" sz="2200" dirty="0"/>
              <a:t>)-diagram van dezelfde golf op het punt x=8,0m te zien. In welke richting beweegt de golf over het touw?</a:t>
            </a:r>
          </a:p>
        </p:txBody>
      </p:sp>
      <p:sp>
        <p:nvSpPr>
          <p:cNvPr id="11" name="Google Shape;125;p3">
            <a:extLst>
              <a:ext uri="{FF2B5EF4-FFF2-40B4-BE49-F238E27FC236}">
                <a16:creationId xmlns:a16="http://schemas.microsoft.com/office/drawing/2014/main" id="{1C793A11-7910-6F6C-6FB2-CD4D99913D5F}"/>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8248</a:t>
            </a:r>
            <a:endParaRPr sz="1000" b="1" i="0" u="none" strike="noStrike" cap="none" dirty="0">
              <a:solidFill>
                <a:srgbClr val="999999"/>
              </a:solidFill>
              <a:latin typeface="Ubuntu"/>
              <a:ea typeface="Ubuntu"/>
              <a:cs typeface="Ubuntu"/>
              <a:sym typeface="Ubuntu"/>
            </a:endParaRPr>
          </a:p>
        </p:txBody>
      </p:sp>
      <p:pic>
        <p:nvPicPr>
          <p:cNvPr id="4" name="Graphic 3">
            <a:extLst>
              <a:ext uri="{FF2B5EF4-FFF2-40B4-BE49-F238E27FC236}">
                <a16:creationId xmlns:a16="http://schemas.microsoft.com/office/drawing/2014/main" id="{937ED407-E6D8-0A7C-AF64-CA046EEF93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55442" y="1587357"/>
            <a:ext cx="3595017" cy="2160000"/>
          </a:xfrm>
          <a:prstGeom prst="rect">
            <a:avLst/>
          </a:prstGeom>
        </p:spPr>
      </p:pic>
      <p:pic>
        <p:nvPicPr>
          <p:cNvPr id="6" name="Graphic 5">
            <a:extLst>
              <a:ext uri="{FF2B5EF4-FFF2-40B4-BE49-F238E27FC236}">
                <a16:creationId xmlns:a16="http://schemas.microsoft.com/office/drawing/2014/main" id="{C31294B8-4AD8-8F17-0D25-B9211C1AEB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5443" y="3820693"/>
            <a:ext cx="3595017" cy="2160000"/>
          </a:xfrm>
          <a:prstGeom prst="rect">
            <a:avLst/>
          </a:prstGeom>
        </p:spPr>
      </p:pic>
      <p:sp>
        <p:nvSpPr>
          <p:cNvPr id="7" name="Tekstvak 6">
            <a:extLst>
              <a:ext uri="{FF2B5EF4-FFF2-40B4-BE49-F238E27FC236}">
                <a16:creationId xmlns:a16="http://schemas.microsoft.com/office/drawing/2014/main" id="{1020DA29-BAA1-6F8E-4E77-6DD39819FECD}"/>
              </a:ext>
            </a:extLst>
          </p:cNvPr>
          <p:cNvSpPr txBox="1"/>
          <p:nvPr/>
        </p:nvSpPr>
        <p:spPr>
          <a:xfrm>
            <a:off x="6827520" y="1925444"/>
            <a:ext cx="676788" cy="307777"/>
          </a:xfrm>
          <a:prstGeom prst="rect">
            <a:avLst/>
          </a:prstGeom>
          <a:noFill/>
        </p:spPr>
        <p:txBody>
          <a:bodyPr wrap="none" rtlCol="0">
            <a:spAutoFit/>
          </a:bodyPr>
          <a:lstStyle/>
          <a:p>
            <a:r>
              <a:rPr lang="nl-NL" i="1" dirty="0"/>
              <a:t>t = 0 s</a:t>
            </a:r>
          </a:p>
        </p:txBody>
      </p:sp>
      <p:sp>
        <p:nvSpPr>
          <p:cNvPr id="8" name="Tekstvak 7">
            <a:extLst>
              <a:ext uri="{FF2B5EF4-FFF2-40B4-BE49-F238E27FC236}">
                <a16:creationId xmlns:a16="http://schemas.microsoft.com/office/drawing/2014/main" id="{ACB0B3D9-6ADA-EB02-9AC2-D2B2F72EC151}"/>
              </a:ext>
            </a:extLst>
          </p:cNvPr>
          <p:cNvSpPr txBox="1"/>
          <p:nvPr/>
        </p:nvSpPr>
        <p:spPr>
          <a:xfrm>
            <a:off x="6825686" y="3980575"/>
            <a:ext cx="875561" cy="307777"/>
          </a:xfrm>
          <a:prstGeom prst="rect">
            <a:avLst/>
          </a:prstGeom>
          <a:noFill/>
        </p:spPr>
        <p:txBody>
          <a:bodyPr wrap="none" rtlCol="0">
            <a:spAutoFit/>
          </a:bodyPr>
          <a:lstStyle/>
          <a:p>
            <a:r>
              <a:rPr lang="nl-NL" i="1" dirty="0"/>
              <a:t>x= 8,0 m</a:t>
            </a:r>
          </a:p>
        </p:txBody>
      </p:sp>
    </p:spTree>
    <p:extLst>
      <p:ext uri="{BB962C8B-B14F-4D97-AF65-F5344CB8AC3E}">
        <p14:creationId xmlns:p14="http://schemas.microsoft.com/office/powerpoint/2010/main" val="11494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96CDDEB9-DCAA-82AD-89BD-27B1F08A7583}"/>
            </a:ext>
          </a:extLst>
        </p:cNvPr>
        <p:cNvGrpSpPr/>
        <p:nvPr/>
      </p:nvGrpSpPr>
      <p:grpSpPr>
        <a:xfrm>
          <a:off x="0" y="0"/>
          <a:ext cx="0" cy="0"/>
          <a:chOff x="0" y="0"/>
          <a:chExt cx="0" cy="0"/>
        </a:xfrm>
      </p:grpSpPr>
      <p:sp>
        <p:nvSpPr>
          <p:cNvPr id="206" name="Google Shape;206;p21">
            <a:extLst>
              <a:ext uri="{FF2B5EF4-FFF2-40B4-BE49-F238E27FC236}">
                <a16:creationId xmlns:a16="http://schemas.microsoft.com/office/drawing/2014/main" id="{6AAE6EE6-569A-33D5-9FD2-0ADF739BA21A}"/>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FC597875-A189-CE4E-1075-0C50ED3C2A44}"/>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9CCDB296-AE44-9052-8790-919CA9243190}"/>
              </a:ext>
            </a:extLst>
          </p:cNvPr>
          <p:cNvGrpSpPr/>
          <p:nvPr/>
        </p:nvGrpSpPr>
        <p:grpSpPr>
          <a:xfrm>
            <a:off x="806913" y="1878361"/>
            <a:ext cx="908700" cy="908700"/>
            <a:chOff x="947033" y="2362454"/>
            <a:chExt cx="908700" cy="908700"/>
          </a:xfrm>
        </p:grpSpPr>
        <p:sp>
          <p:nvSpPr>
            <p:cNvPr id="209" name="Google Shape;209;p21">
              <a:extLst>
                <a:ext uri="{FF2B5EF4-FFF2-40B4-BE49-F238E27FC236}">
                  <a16:creationId xmlns:a16="http://schemas.microsoft.com/office/drawing/2014/main" id="{4FF0D061-F265-3624-6AEA-1B5631F690EC}"/>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472593CC-68B9-0568-4D94-EB3DC00DDA93}"/>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a:extLst>
              <a:ext uri="{FF2B5EF4-FFF2-40B4-BE49-F238E27FC236}">
                <a16:creationId xmlns:a16="http://schemas.microsoft.com/office/drawing/2014/main" id="{C4DFC0F0-72D1-D43D-23A5-A84F678E5ECF}"/>
              </a:ext>
            </a:extLst>
          </p:cNvPr>
          <p:cNvGrpSpPr/>
          <p:nvPr/>
        </p:nvGrpSpPr>
        <p:grpSpPr>
          <a:xfrm>
            <a:off x="806912" y="2977027"/>
            <a:ext cx="908700" cy="908700"/>
            <a:chOff x="4665644" y="2362454"/>
            <a:chExt cx="908700" cy="908700"/>
          </a:xfrm>
        </p:grpSpPr>
        <p:sp>
          <p:nvSpPr>
            <p:cNvPr id="212" name="Google Shape;212;p21">
              <a:extLst>
                <a:ext uri="{FF2B5EF4-FFF2-40B4-BE49-F238E27FC236}">
                  <a16:creationId xmlns:a16="http://schemas.microsoft.com/office/drawing/2014/main" id="{675DBCA7-A56A-E0DB-ABE9-746B128868B7}"/>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94FDBBA5-9AEF-CA36-09C9-858F45BE159E}"/>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a:extLst>
              <a:ext uri="{FF2B5EF4-FFF2-40B4-BE49-F238E27FC236}">
                <a16:creationId xmlns:a16="http://schemas.microsoft.com/office/drawing/2014/main" id="{03522766-C7A3-F561-73C9-65263E273AA5}"/>
              </a:ext>
            </a:extLst>
          </p:cNvPr>
          <p:cNvGrpSpPr/>
          <p:nvPr/>
        </p:nvGrpSpPr>
        <p:grpSpPr>
          <a:xfrm>
            <a:off x="806911" y="4113013"/>
            <a:ext cx="908700" cy="908700"/>
            <a:chOff x="947033" y="4156948"/>
            <a:chExt cx="908700" cy="908700"/>
          </a:xfrm>
        </p:grpSpPr>
        <p:sp>
          <p:nvSpPr>
            <p:cNvPr id="215" name="Google Shape;215;p21">
              <a:extLst>
                <a:ext uri="{FF2B5EF4-FFF2-40B4-BE49-F238E27FC236}">
                  <a16:creationId xmlns:a16="http://schemas.microsoft.com/office/drawing/2014/main" id="{F0CFE765-552F-2074-01C6-9C77C99379A8}"/>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CCD3A400-E2E1-F1F9-AF0C-93296F726770}"/>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220" name="Google Shape;220;p21">
            <a:extLst>
              <a:ext uri="{FF2B5EF4-FFF2-40B4-BE49-F238E27FC236}">
                <a16:creationId xmlns:a16="http://schemas.microsoft.com/office/drawing/2014/main" id="{D3BBA36E-D88D-F703-E910-6A81446E6A8D}"/>
              </a:ext>
            </a:extLst>
          </p:cNvPr>
          <p:cNvSpPr/>
          <p:nvPr/>
        </p:nvSpPr>
        <p:spPr>
          <a:xfrm>
            <a:off x="1958101" y="203808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0,5 m/s</a:t>
            </a:r>
            <a:endParaRPr sz="2800" b="0" i="0" u="none" strike="noStrike" cap="none" dirty="0">
              <a:solidFill>
                <a:srgbClr val="000000"/>
              </a:solidFill>
              <a:latin typeface="Calibri"/>
              <a:ea typeface="Calibri"/>
              <a:cs typeface="Calibri"/>
              <a:sym typeface="Calibri"/>
            </a:endParaRPr>
          </a:p>
        </p:txBody>
      </p:sp>
      <p:sp>
        <p:nvSpPr>
          <p:cNvPr id="221" name="Google Shape;221;p21">
            <a:extLst>
              <a:ext uri="{FF2B5EF4-FFF2-40B4-BE49-F238E27FC236}">
                <a16:creationId xmlns:a16="http://schemas.microsoft.com/office/drawing/2014/main" id="{5B5D38E0-4F5F-B6A1-02C7-F85583313CEA}"/>
              </a:ext>
            </a:extLst>
          </p:cNvPr>
          <p:cNvSpPr/>
          <p:nvPr/>
        </p:nvSpPr>
        <p:spPr>
          <a:xfrm>
            <a:off x="1958101" y="3093153"/>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 m/s</a:t>
            </a:r>
            <a:endParaRPr sz="2800" b="0" i="0" u="none" strike="noStrike" cap="none" dirty="0">
              <a:solidFill>
                <a:srgbClr val="000000"/>
              </a:solidFill>
              <a:latin typeface="Calibri"/>
              <a:ea typeface="Calibri"/>
              <a:cs typeface="Calibri"/>
              <a:sym typeface="Calibri"/>
            </a:endParaRPr>
          </a:p>
        </p:txBody>
      </p:sp>
      <p:sp>
        <p:nvSpPr>
          <p:cNvPr id="222" name="Google Shape;222;p21">
            <a:extLst>
              <a:ext uri="{FF2B5EF4-FFF2-40B4-BE49-F238E27FC236}">
                <a16:creationId xmlns:a16="http://schemas.microsoft.com/office/drawing/2014/main" id="{36AAD5A0-4600-9F21-D4C1-BBE67F9F6C4A}"/>
              </a:ext>
            </a:extLst>
          </p:cNvPr>
          <p:cNvSpPr/>
          <p:nvPr/>
        </p:nvSpPr>
        <p:spPr>
          <a:xfrm>
            <a:off x="1958100" y="4268449"/>
            <a:ext cx="3197342"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2,0 m/s</a:t>
            </a:r>
            <a:endParaRPr sz="2800" b="0" i="0" u="none" strike="noStrike" cap="none" dirty="0">
              <a:solidFill>
                <a:srgbClr val="000000"/>
              </a:solidFill>
              <a:latin typeface="Calibri"/>
              <a:ea typeface="Calibri"/>
              <a:cs typeface="Calibri"/>
              <a:sym typeface="Calibri"/>
            </a:endParaRPr>
          </a:p>
        </p:txBody>
      </p:sp>
      <p:sp>
        <p:nvSpPr>
          <p:cNvPr id="224" name="Google Shape;224;p21">
            <a:extLst>
              <a:ext uri="{FF2B5EF4-FFF2-40B4-BE49-F238E27FC236}">
                <a16:creationId xmlns:a16="http://schemas.microsoft.com/office/drawing/2014/main" id="{192BFC85-B02A-A7C8-4703-89608E4FD10C}"/>
              </a:ext>
            </a:extLst>
          </p:cNvPr>
          <p:cNvSpPr txBox="1">
            <a:spLocks noGrp="1"/>
          </p:cNvSpPr>
          <p:nvPr>
            <p:ph type="title"/>
          </p:nvPr>
        </p:nvSpPr>
        <p:spPr>
          <a:xfrm>
            <a:off x="806911" y="231526"/>
            <a:ext cx="790162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200" dirty="0"/>
              <a:t>In het bovenste diagram is het (</a:t>
            </a:r>
            <a:r>
              <a:rPr lang="nl-NL" sz="2200" dirty="0" err="1"/>
              <a:t>u,x</a:t>
            </a:r>
            <a:r>
              <a:rPr lang="nl-NL" sz="2200" dirty="0"/>
              <a:t>)-diagram te zien van een golf die over een touw beweegt op t=0s. Daaronder is het (</a:t>
            </a:r>
            <a:r>
              <a:rPr lang="nl-NL" sz="2200" dirty="0" err="1"/>
              <a:t>u,t</a:t>
            </a:r>
            <a:r>
              <a:rPr lang="nl-NL" sz="2200" dirty="0"/>
              <a:t>)-diagram van dezelfde golf op het punt x=8,0m te zien. Hoe groot is de golfsnelheid?</a:t>
            </a:r>
          </a:p>
        </p:txBody>
      </p:sp>
      <p:sp>
        <p:nvSpPr>
          <p:cNvPr id="11" name="Google Shape;125;p3">
            <a:extLst>
              <a:ext uri="{FF2B5EF4-FFF2-40B4-BE49-F238E27FC236}">
                <a16:creationId xmlns:a16="http://schemas.microsoft.com/office/drawing/2014/main" id="{ABF22276-80FD-2568-83A1-C83451CF91FB}"/>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8248 - I</a:t>
            </a:r>
            <a:endParaRPr sz="1000" b="1" i="0" u="none" strike="noStrike" cap="none" dirty="0">
              <a:solidFill>
                <a:srgbClr val="999999"/>
              </a:solidFill>
              <a:latin typeface="Ubuntu"/>
              <a:ea typeface="Ubuntu"/>
              <a:cs typeface="Ubuntu"/>
              <a:sym typeface="Ubuntu"/>
            </a:endParaRPr>
          </a:p>
        </p:txBody>
      </p:sp>
      <p:pic>
        <p:nvPicPr>
          <p:cNvPr id="4" name="Graphic 3">
            <a:extLst>
              <a:ext uri="{FF2B5EF4-FFF2-40B4-BE49-F238E27FC236}">
                <a16:creationId xmlns:a16="http://schemas.microsoft.com/office/drawing/2014/main" id="{A8D3FD87-3151-16D8-5C00-B4FFBCEC256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55442" y="1587357"/>
            <a:ext cx="3595017" cy="2160000"/>
          </a:xfrm>
          <a:prstGeom prst="rect">
            <a:avLst/>
          </a:prstGeom>
        </p:spPr>
      </p:pic>
      <p:pic>
        <p:nvPicPr>
          <p:cNvPr id="6" name="Graphic 5">
            <a:extLst>
              <a:ext uri="{FF2B5EF4-FFF2-40B4-BE49-F238E27FC236}">
                <a16:creationId xmlns:a16="http://schemas.microsoft.com/office/drawing/2014/main" id="{BF5D8FAB-2BF9-13E0-0E0B-DD172D5696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5443" y="3820693"/>
            <a:ext cx="3595017" cy="2160000"/>
          </a:xfrm>
          <a:prstGeom prst="rect">
            <a:avLst/>
          </a:prstGeom>
        </p:spPr>
      </p:pic>
      <p:sp>
        <p:nvSpPr>
          <p:cNvPr id="7" name="Tekstvak 6">
            <a:extLst>
              <a:ext uri="{FF2B5EF4-FFF2-40B4-BE49-F238E27FC236}">
                <a16:creationId xmlns:a16="http://schemas.microsoft.com/office/drawing/2014/main" id="{E5C50646-D58C-8DFC-A3BD-DA9A335657FC}"/>
              </a:ext>
            </a:extLst>
          </p:cNvPr>
          <p:cNvSpPr txBox="1"/>
          <p:nvPr/>
        </p:nvSpPr>
        <p:spPr>
          <a:xfrm>
            <a:off x="6827520" y="1925444"/>
            <a:ext cx="676788" cy="307777"/>
          </a:xfrm>
          <a:prstGeom prst="rect">
            <a:avLst/>
          </a:prstGeom>
          <a:noFill/>
        </p:spPr>
        <p:txBody>
          <a:bodyPr wrap="none" rtlCol="0">
            <a:spAutoFit/>
          </a:bodyPr>
          <a:lstStyle/>
          <a:p>
            <a:r>
              <a:rPr lang="nl-NL" i="1" dirty="0"/>
              <a:t>t = 0 s</a:t>
            </a:r>
          </a:p>
        </p:txBody>
      </p:sp>
      <p:sp>
        <p:nvSpPr>
          <p:cNvPr id="8" name="Tekstvak 7">
            <a:extLst>
              <a:ext uri="{FF2B5EF4-FFF2-40B4-BE49-F238E27FC236}">
                <a16:creationId xmlns:a16="http://schemas.microsoft.com/office/drawing/2014/main" id="{2C6D9287-29F5-B03D-0988-A47D4948775C}"/>
              </a:ext>
            </a:extLst>
          </p:cNvPr>
          <p:cNvSpPr txBox="1"/>
          <p:nvPr/>
        </p:nvSpPr>
        <p:spPr>
          <a:xfrm>
            <a:off x="6825686" y="3980575"/>
            <a:ext cx="875561" cy="307777"/>
          </a:xfrm>
          <a:prstGeom prst="rect">
            <a:avLst/>
          </a:prstGeom>
          <a:noFill/>
        </p:spPr>
        <p:txBody>
          <a:bodyPr wrap="none" rtlCol="0">
            <a:spAutoFit/>
          </a:bodyPr>
          <a:lstStyle/>
          <a:p>
            <a:r>
              <a:rPr lang="nl-NL" i="1" dirty="0"/>
              <a:t>x= 8,0 m</a:t>
            </a:r>
          </a:p>
        </p:txBody>
      </p:sp>
      <p:grpSp>
        <p:nvGrpSpPr>
          <p:cNvPr id="2" name="Google Shape;217;p21">
            <a:extLst>
              <a:ext uri="{FF2B5EF4-FFF2-40B4-BE49-F238E27FC236}">
                <a16:creationId xmlns:a16="http://schemas.microsoft.com/office/drawing/2014/main" id="{15A8AFEC-E991-4FEA-C740-9A23351120CF}"/>
              </a:ext>
            </a:extLst>
          </p:cNvPr>
          <p:cNvGrpSpPr/>
          <p:nvPr/>
        </p:nvGrpSpPr>
        <p:grpSpPr>
          <a:xfrm>
            <a:off x="806911" y="5231007"/>
            <a:ext cx="908700" cy="908700"/>
            <a:chOff x="4665644" y="4148177"/>
            <a:chExt cx="908700" cy="908700"/>
          </a:xfrm>
        </p:grpSpPr>
        <p:sp>
          <p:nvSpPr>
            <p:cNvPr id="3" name="Google Shape;218;p21">
              <a:extLst>
                <a:ext uri="{FF2B5EF4-FFF2-40B4-BE49-F238E27FC236}">
                  <a16:creationId xmlns:a16="http://schemas.microsoft.com/office/drawing/2014/main" id="{8CC9B188-3FA0-F2FA-3BCF-77DF74EAE27B}"/>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 name="Google Shape;219;p21">
              <a:extLst>
                <a:ext uri="{FF2B5EF4-FFF2-40B4-BE49-F238E27FC236}">
                  <a16:creationId xmlns:a16="http://schemas.microsoft.com/office/drawing/2014/main" id="{22C48071-05B9-CC92-37B0-00E98A830D1E}"/>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9" name="Google Shape;222;p21">
            <a:extLst>
              <a:ext uri="{FF2B5EF4-FFF2-40B4-BE49-F238E27FC236}">
                <a16:creationId xmlns:a16="http://schemas.microsoft.com/office/drawing/2014/main" id="{52899107-6D94-CC78-6827-515DA38C57B3}"/>
              </a:ext>
            </a:extLst>
          </p:cNvPr>
          <p:cNvSpPr/>
          <p:nvPr/>
        </p:nvSpPr>
        <p:spPr>
          <a:xfrm>
            <a:off x="1958100" y="5443745"/>
            <a:ext cx="3197342"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dirty="0">
                <a:latin typeface="Calibri"/>
                <a:ea typeface="Calibri"/>
                <a:cs typeface="Calibri"/>
                <a:sym typeface="Calibri"/>
              </a:rPr>
              <a:t>4</a:t>
            </a:r>
            <a:r>
              <a:rPr lang="en-GB" sz="2800" b="0" i="0" u="none" strike="noStrike" cap="none" dirty="0">
                <a:solidFill>
                  <a:srgbClr val="000000"/>
                </a:solidFill>
                <a:latin typeface="Calibri"/>
                <a:ea typeface="Calibri"/>
                <a:cs typeface="Calibri"/>
                <a:sym typeface="Calibri"/>
              </a:rPr>
              <a:t>,0 m/s</a:t>
            </a:r>
            <a:endParaRPr sz="2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202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29DC020E-F929-CCB9-5C08-9BEB5B7AD4C3}"/>
            </a:ext>
          </a:extLst>
        </p:cNvPr>
        <p:cNvGrpSpPr/>
        <p:nvPr/>
      </p:nvGrpSpPr>
      <p:grpSpPr>
        <a:xfrm>
          <a:off x="0" y="0"/>
          <a:ext cx="0" cy="0"/>
          <a:chOff x="0" y="0"/>
          <a:chExt cx="0" cy="0"/>
        </a:xfrm>
      </p:grpSpPr>
      <p:pic>
        <p:nvPicPr>
          <p:cNvPr id="23" name="Graphic 22">
            <a:extLst>
              <a:ext uri="{FF2B5EF4-FFF2-40B4-BE49-F238E27FC236}">
                <a16:creationId xmlns:a16="http://schemas.microsoft.com/office/drawing/2014/main" id="{FA36A23D-1F6D-6F5F-F7A1-DBBA785D93A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5031" y="4494811"/>
            <a:ext cx="2995847" cy="1781314"/>
          </a:xfrm>
          <a:prstGeom prst="rect">
            <a:avLst/>
          </a:prstGeom>
        </p:spPr>
      </p:pic>
      <p:pic>
        <p:nvPicPr>
          <p:cNvPr id="21" name="Graphic 20">
            <a:extLst>
              <a:ext uri="{FF2B5EF4-FFF2-40B4-BE49-F238E27FC236}">
                <a16:creationId xmlns:a16="http://schemas.microsoft.com/office/drawing/2014/main" id="{67C6F0E8-1B98-76D0-3306-9F575C8325D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53522" y="4494811"/>
            <a:ext cx="2995847" cy="1781314"/>
          </a:xfrm>
          <a:prstGeom prst="rect">
            <a:avLst/>
          </a:prstGeom>
        </p:spPr>
      </p:pic>
      <p:pic>
        <p:nvPicPr>
          <p:cNvPr id="20" name="Graphic 19">
            <a:extLst>
              <a:ext uri="{FF2B5EF4-FFF2-40B4-BE49-F238E27FC236}">
                <a16:creationId xmlns:a16="http://schemas.microsoft.com/office/drawing/2014/main" id="{70DEFDB3-81E5-5464-7786-FD11809BED0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35031" y="2402662"/>
            <a:ext cx="2995847" cy="1781314"/>
          </a:xfrm>
          <a:prstGeom prst="rect">
            <a:avLst/>
          </a:prstGeom>
        </p:spPr>
      </p:pic>
      <p:pic>
        <p:nvPicPr>
          <p:cNvPr id="18" name="Graphic 17">
            <a:extLst>
              <a:ext uri="{FF2B5EF4-FFF2-40B4-BE49-F238E27FC236}">
                <a16:creationId xmlns:a16="http://schemas.microsoft.com/office/drawing/2014/main" id="{07ECA920-9655-D185-A860-7B31B6B55645}"/>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62405" y="2432301"/>
            <a:ext cx="2995847" cy="1781314"/>
          </a:xfrm>
          <a:prstGeom prst="rect">
            <a:avLst/>
          </a:prstGeom>
        </p:spPr>
      </p:pic>
      <p:pic>
        <p:nvPicPr>
          <p:cNvPr id="16" name="Graphic 15">
            <a:extLst>
              <a:ext uri="{FF2B5EF4-FFF2-40B4-BE49-F238E27FC236}">
                <a16:creationId xmlns:a16="http://schemas.microsoft.com/office/drawing/2014/main" id="{F5E5C7E6-4B1B-3870-2862-FB97260EDAA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570808" y="233297"/>
            <a:ext cx="3179652" cy="1890603"/>
          </a:xfrm>
          <a:prstGeom prst="rect">
            <a:avLst/>
          </a:prstGeom>
        </p:spPr>
      </p:pic>
      <p:sp>
        <p:nvSpPr>
          <p:cNvPr id="229" name="Google Shape;229;p22">
            <a:extLst>
              <a:ext uri="{FF2B5EF4-FFF2-40B4-BE49-F238E27FC236}">
                <a16:creationId xmlns:a16="http://schemas.microsoft.com/office/drawing/2014/main" id="{5168214C-9839-D497-7F11-A0288F92831C}"/>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AC61C51D-0691-4E38-9783-EF6EC283EBE5}"/>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3A242E24-C5BC-C0CD-BF2F-0BF7DAFF1932}"/>
              </a:ext>
            </a:extLst>
          </p:cNvPr>
          <p:cNvGrpSpPr/>
          <p:nvPr/>
        </p:nvGrpSpPr>
        <p:grpSpPr>
          <a:xfrm>
            <a:off x="2360328" y="3478366"/>
            <a:ext cx="540000" cy="540000"/>
            <a:chOff x="947033" y="2362453"/>
            <a:chExt cx="908700" cy="908700"/>
          </a:xfrm>
        </p:grpSpPr>
        <p:sp>
          <p:nvSpPr>
            <p:cNvPr id="232" name="Google Shape;232;p22">
              <a:extLst>
                <a:ext uri="{FF2B5EF4-FFF2-40B4-BE49-F238E27FC236}">
                  <a16:creationId xmlns:a16="http://schemas.microsoft.com/office/drawing/2014/main" id="{945FE054-BB32-6388-B935-F5F1D3ADB8AA}"/>
                </a:ext>
              </a:extLst>
            </p:cNvPr>
            <p:cNvSpPr/>
            <p:nvPr/>
          </p:nvSpPr>
          <p:spPr>
            <a:xfrm>
              <a:off x="947033" y="2362453"/>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2E7EF1BF-2B25-9F55-74DA-D2834343746D}"/>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234" name="Google Shape;234;p22">
            <a:extLst>
              <a:ext uri="{FF2B5EF4-FFF2-40B4-BE49-F238E27FC236}">
                <a16:creationId xmlns:a16="http://schemas.microsoft.com/office/drawing/2014/main" id="{B3EA8ADC-E306-3E92-C79B-388AE6B47609}"/>
              </a:ext>
            </a:extLst>
          </p:cNvPr>
          <p:cNvGrpSpPr/>
          <p:nvPr/>
        </p:nvGrpSpPr>
        <p:grpSpPr>
          <a:xfrm>
            <a:off x="6004515" y="3462958"/>
            <a:ext cx="540000" cy="540000"/>
            <a:chOff x="4665644" y="2362454"/>
            <a:chExt cx="908700" cy="908700"/>
          </a:xfrm>
        </p:grpSpPr>
        <p:sp>
          <p:nvSpPr>
            <p:cNvPr id="235" name="Google Shape;235;p22">
              <a:extLst>
                <a:ext uri="{FF2B5EF4-FFF2-40B4-BE49-F238E27FC236}">
                  <a16:creationId xmlns:a16="http://schemas.microsoft.com/office/drawing/2014/main" id="{657FC0D4-A769-C6B2-FD9F-B45F15C43207}"/>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357BE3E5-B22A-7D8B-33A6-5A6FA09D4303}"/>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237" name="Google Shape;237;p22">
            <a:extLst>
              <a:ext uri="{FF2B5EF4-FFF2-40B4-BE49-F238E27FC236}">
                <a16:creationId xmlns:a16="http://schemas.microsoft.com/office/drawing/2014/main" id="{77072ECC-2645-099F-56E7-D2B8DD4E0AD1}"/>
              </a:ext>
            </a:extLst>
          </p:cNvPr>
          <p:cNvGrpSpPr/>
          <p:nvPr/>
        </p:nvGrpSpPr>
        <p:grpSpPr>
          <a:xfrm>
            <a:off x="2405944" y="5563658"/>
            <a:ext cx="540000" cy="540000"/>
            <a:chOff x="947033" y="4156948"/>
            <a:chExt cx="908700" cy="908700"/>
          </a:xfrm>
        </p:grpSpPr>
        <p:sp>
          <p:nvSpPr>
            <p:cNvPr id="238" name="Google Shape;238;p22">
              <a:extLst>
                <a:ext uri="{FF2B5EF4-FFF2-40B4-BE49-F238E27FC236}">
                  <a16:creationId xmlns:a16="http://schemas.microsoft.com/office/drawing/2014/main" id="{A2C5CEFE-C51C-BE01-C136-354E6865E3AF}"/>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9F6CE5AE-FCFD-693A-9F32-E08D3059CBFF}"/>
                </a:ext>
              </a:extLst>
            </p:cNvPr>
            <p:cNvSpPr/>
            <p:nvPr/>
          </p:nvSpPr>
          <p:spPr>
            <a:xfrm>
              <a:off x="1182331" y="438296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40" name="Google Shape;240;p22">
            <a:extLst>
              <a:ext uri="{FF2B5EF4-FFF2-40B4-BE49-F238E27FC236}">
                <a16:creationId xmlns:a16="http://schemas.microsoft.com/office/drawing/2014/main" id="{42847D15-80AE-D6C7-ED3F-B14D3FC8987C}"/>
              </a:ext>
            </a:extLst>
          </p:cNvPr>
          <p:cNvGrpSpPr/>
          <p:nvPr/>
        </p:nvGrpSpPr>
        <p:grpSpPr>
          <a:xfrm>
            <a:off x="6004515" y="5551234"/>
            <a:ext cx="540000" cy="540000"/>
            <a:chOff x="4665644" y="4148177"/>
            <a:chExt cx="908700" cy="908700"/>
          </a:xfrm>
        </p:grpSpPr>
        <p:sp>
          <p:nvSpPr>
            <p:cNvPr id="241" name="Google Shape;241;p22">
              <a:extLst>
                <a:ext uri="{FF2B5EF4-FFF2-40B4-BE49-F238E27FC236}">
                  <a16:creationId xmlns:a16="http://schemas.microsoft.com/office/drawing/2014/main" id="{65E63F28-486C-DA37-9190-FF933E48B4FA}"/>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22B1482E-0EE5-8364-1EA9-EE0EEFB7F239}"/>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47" name="Google Shape;247;p22">
            <a:extLst>
              <a:ext uri="{FF2B5EF4-FFF2-40B4-BE49-F238E27FC236}">
                <a16:creationId xmlns:a16="http://schemas.microsoft.com/office/drawing/2014/main" id="{08D2D202-49A2-189F-D8F0-1773D02116E6}"/>
              </a:ext>
            </a:extLst>
          </p:cNvPr>
          <p:cNvSpPr txBox="1">
            <a:spLocks noGrp="1"/>
          </p:cNvSpPr>
          <p:nvPr>
            <p:ph type="title"/>
          </p:nvPr>
        </p:nvSpPr>
        <p:spPr>
          <a:xfrm>
            <a:off x="673417" y="177223"/>
            <a:ext cx="498492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Je ziet de (</a:t>
            </a:r>
            <a:r>
              <a:rPr lang="nl-NL" sz="2600" dirty="0" err="1"/>
              <a:t>u,t</a:t>
            </a:r>
            <a:r>
              <a:rPr lang="nl-NL" sz="2600" dirty="0"/>
              <a:t>)-grafiek op </a:t>
            </a:r>
            <a:r>
              <a:rPr lang="nl-NL" sz="2600" i="1" dirty="0"/>
              <a:t>x = 4 m </a:t>
            </a:r>
            <a:r>
              <a:rPr lang="nl-NL" sz="2600" dirty="0"/>
              <a:t>van een golf die zich naar rechts voortplant met </a:t>
            </a:r>
            <a:r>
              <a:rPr lang="nl-NL" sz="2600" i="1" dirty="0"/>
              <a:t>v </a:t>
            </a:r>
            <a:r>
              <a:rPr lang="nl-NL" sz="2600" dirty="0"/>
              <a:t>= 2,0 m/s. Wat is de bijbehorende (</a:t>
            </a:r>
            <a:r>
              <a:rPr lang="nl-NL" sz="2600" dirty="0" err="1"/>
              <a:t>u,t</a:t>
            </a:r>
            <a:r>
              <a:rPr lang="nl-NL" sz="2600" dirty="0"/>
              <a:t>)-grafiek op x = 0 m?</a:t>
            </a:r>
          </a:p>
        </p:txBody>
      </p:sp>
      <p:sp>
        <p:nvSpPr>
          <p:cNvPr id="9" name="Google Shape;125;p3">
            <a:extLst>
              <a:ext uri="{FF2B5EF4-FFF2-40B4-BE49-F238E27FC236}">
                <a16:creationId xmlns:a16="http://schemas.microsoft.com/office/drawing/2014/main" id="{E6455212-8A20-DFD8-BE1C-B6424099076C}"/>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8250</a:t>
            </a:r>
            <a:endParaRPr sz="1000" b="1" i="0" u="none" strike="noStrike" cap="none" dirty="0">
              <a:solidFill>
                <a:srgbClr val="999999"/>
              </a:solidFill>
              <a:latin typeface="Ubuntu"/>
              <a:ea typeface="Ubuntu"/>
              <a:cs typeface="Ubuntu"/>
              <a:sym typeface="Ubuntu"/>
            </a:endParaRPr>
          </a:p>
        </p:txBody>
      </p:sp>
      <p:sp>
        <p:nvSpPr>
          <p:cNvPr id="3" name="Tekstvak 2">
            <a:extLst>
              <a:ext uri="{FF2B5EF4-FFF2-40B4-BE49-F238E27FC236}">
                <a16:creationId xmlns:a16="http://schemas.microsoft.com/office/drawing/2014/main" id="{B60691F9-FB43-0D0F-4B7F-2AD948427D22}"/>
              </a:ext>
            </a:extLst>
          </p:cNvPr>
          <p:cNvSpPr txBox="1"/>
          <p:nvPr/>
        </p:nvSpPr>
        <p:spPr>
          <a:xfrm>
            <a:off x="6812101" y="297096"/>
            <a:ext cx="1173719" cy="307777"/>
          </a:xfrm>
          <a:prstGeom prst="rect">
            <a:avLst/>
          </a:prstGeom>
          <a:noFill/>
        </p:spPr>
        <p:txBody>
          <a:bodyPr wrap="none" rtlCol="0">
            <a:spAutoFit/>
          </a:bodyPr>
          <a:lstStyle/>
          <a:p>
            <a:r>
              <a:rPr lang="nl-NL" i="1" dirty="0"/>
              <a:t>op x = 4,0 m</a:t>
            </a:r>
          </a:p>
        </p:txBody>
      </p:sp>
    </p:spTree>
    <p:extLst>
      <p:ext uri="{BB962C8B-B14F-4D97-AF65-F5344CB8AC3E}">
        <p14:creationId xmlns:p14="http://schemas.microsoft.com/office/powerpoint/2010/main" val="248214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66" name="Google Shape;166;p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167" name="Google Shape;167;p6"/>
          <p:cNvGrpSpPr/>
          <p:nvPr/>
        </p:nvGrpSpPr>
        <p:grpSpPr>
          <a:xfrm>
            <a:off x="806913" y="1821195"/>
            <a:ext cx="908700" cy="908700"/>
            <a:chOff x="947033" y="2362454"/>
            <a:chExt cx="908700" cy="908700"/>
          </a:xfrm>
        </p:grpSpPr>
        <p:sp>
          <p:nvSpPr>
            <p:cNvPr id="168" name="Google Shape;168;p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170" name="Google Shape;170;p6"/>
          <p:cNvGrpSpPr/>
          <p:nvPr/>
        </p:nvGrpSpPr>
        <p:grpSpPr>
          <a:xfrm>
            <a:off x="806912" y="2919861"/>
            <a:ext cx="908700" cy="908700"/>
            <a:chOff x="4665644" y="2362454"/>
            <a:chExt cx="908700" cy="908700"/>
          </a:xfrm>
        </p:grpSpPr>
        <p:sp>
          <p:nvSpPr>
            <p:cNvPr id="171" name="Google Shape;171;p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2" name="Google Shape;172;p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173" name="Google Shape;173;p6"/>
          <p:cNvGrpSpPr/>
          <p:nvPr/>
        </p:nvGrpSpPr>
        <p:grpSpPr>
          <a:xfrm>
            <a:off x="806911" y="4055847"/>
            <a:ext cx="908700" cy="908700"/>
            <a:chOff x="947033" y="4156948"/>
            <a:chExt cx="908700" cy="908700"/>
          </a:xfrm>
        </p:grpSpPr>
        <p:sp>
          <p:nvSpPr>
            <p:cNvPr id="174" name="Google Shape;174;p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5" name="Google Shape;175;p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176" name="Google Shape;176;p6"/>
          <p:cNvGrpSpPr/>
          <p:nvPr/>
        </p:nvGrpSpPr>
        <p:grpSpPr>
          <a:xfrm>
            <a:off x="806911" y="5154513"/>
            <a:ext cx="908700" cy="908700"/>
            <a:chOff x="4665644" y="4148177"/>
            <a:chExt cx="908700" cy="908700"/>
          </a:xfrm>
        </p:grpSpPr>
        <p:sp>
          <p:nvSpPr>
            <p:cNvPr id="177" name="Google Shape;177;p6"/>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8" name="Google Shape;178;p6"/>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79" name="Google Shape;179;p6"/>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omhoog</a:t>
            </a:r>
            <a:endParaRPr sz="2800" b="0" i="0" u="none" strike="noStrike" cap="none" dirty="0">
              <a:solidFill>
                <a:srgbClr val="000000"/>
              </a:solidFill>
              <a:latin typeface="Calibri"/>
              <a:ea typeface="Calibri"/>
              <a:cs typeface="Calibri"/>
              <a:sym typeface="Calibri"/>
            </a:endParaRPr>
          </a:p>
        </p:txBody>
      </p:sp>
      <p:sp>
        <p:nvSpPr>
          <p:cNvPr id="180" name="Google Shape;180;p6"/>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omlaag</a:t>
            </a:r>
            <a:endParaRPr sz="2800" b="0" i="0" u="none" strike="noStrike" cap="none" dirty="0">
              <a:solidFill>
                <a:srgbClr val="000000"/>
              </a:solidFill>
              <a:latin typeface="Calibri"/>
              <a:ea typeface="Calibri"/>
              <a:cs typeface="Calibri"/>
              <a:sym typeface="Calibri"/>
            </a:endParaRPr>
          </a:p>
        </p:txBody>
      </p:sp>
      <p:sp>
        <p:nvSpPr>
          <p:cNvPr id="181" name="Google Shape;181;p6"/>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meer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naar</a:t>
            </a:r>
            <a:r>
              <a:rPr lang="en-GB" sz="2800" b="0" i="0" u="none" strike="noStrike" cap="none" dirty="0">
                <a:solidFill>
                  <a:srgbClr val="000000"/>
                </a:solidFill>
                <a:latin typeface="Calibri"/>
                <a:ea typeface="Calibri"/>
                <a:cs typeface="Calibri"/>
                <a:sym typeface="Calibri"/>
              </a:rPr>
              <a:t> links</a:t>
            </a:r>
            <a:endParaRPr sz="2800" b="0" i="0" u="none" strike="noStrike" cap="none" dirty="0">
              <a:solidFill>
                <a:srgbClr val="000000"/>
              </a:solidFill>
              <a:latin typeface="Calibri"/>
              <a:ea typeface="Calibri"/>
              <a:cs typeface="Calibri"/>
              <a:sym typeface="Calibri"/>
            </a:endParaRPr>
          </a:p>
        </p:txBody>
      </p:sp>
      <p:sp>
        <p:nvSpPr>
          <p:cNvPr id="182" name="Google Shape;182;p6"/>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meer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naar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rechts</a:t>
            </a:r>
            <a:endParaRPr sz="2800" b="0" i="0" u="none" strike="noStrike" cap="none" dirty="0">
              <a:solidFill>
                <a:srgbClr val="000000"/>
              </a:solidFill>
              <a:latin typeface="Calibri"/>
              <a:ea typeface="Calibri"/>
              <a:cs typeface="Calibri"/>
              <a:sym typeface="Calibri"/>
            </a:endParaRPr>
          </a:p>
        </p:txBody>
      </p:sp>
      <p:sp>
        <p:nvSpPr>
          <p:cNvPr id="183" name="Google Shape;183;p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en-GB" sz="2400" dirty="0"/>
              <a:t>Je </a:t>
            </a:r>
            <a:r>
              <a:rPr lang="en-GB" sz="2400" dirty="0" err="1"/>
              <a:t>maakt</a:t>
            </a:r>
            <a:r>
              <a:rPr lang="en-GB" sz="2400" dirty="0"/>
              <a:t> </a:t>
            </a:r>
            <a:r>
              <a:rPr lang="en-GB" sz="2400" dirty="0" err="1"/>
              <a:t>een</a:t>
            </a:r>
            <a:r>
              <a:rPr lang="en-GB" sz="2400" dirty="0"/>
              <a:t> golf in </a:t>
            </a:r>
            <a:r>
              <a:rPr lang="en-GB" sz="2400" dirty="0" err="1"/>
              <a:t>een</a:t>
            </a:r>
            <a:r>
              <a:rPr lang="en-GB" sz="2400" dirty="0"/>
              <a:t> </a:t>
            </a:r>
            <a:r>
              <a:rPr lang="en-GB" sz="2400" dirty="0" err="1"/>
              <a:t>touw</a:t>
            </a:r>
            <a:r>
              <a:rPr lang="en-GB" sz="2400" dirty="0"/>
              <a:t>, de golf </a:t>
            </a:r>
            <a:r>
              <a:rPr lang="en-GB" sz="2400" dirty="0" err="1"/>
              <a:t>beweegt</a:t>
            </a:r>
            <a:r>
              <a:rPr lang="en-GB" sz="2400" dirty="0"/>
              <a:t> </a:t>
            </a:r>
            <a:r>
              <a:rPr lang="en-GB" sz="2400" dirty="0" err="1"/>
              <a:t>naar</a:t>
            </a:r>
            <a:r>
              <a:rPr lang="en-GB" sz="2400" dirty="0"/>
              <a:t> </a:t>
            </a:r>
            <a:r>
              <a:rPr lang="en-GB" sz="2400" dirty="0" err="1"/>
              <a:t>rechts</a:t>
            </a:r>
            <a:r>
              <a:rPr lang="en-GB" sz="2400" dirty="0"/>
              <a:t>. Je </a:t>
            </a:r>
            <a:r>
              <a:rPr lang="en-GB" sz="2400" dirty="0" err="1"/>
              <a:t>ziet</a:t>
            </a:r>
            <a:r>
              <a:rPr lang="en-GB" sz="2400" dirty="0"/>
              <a:t> </a:t>
            </a:r>
            <a:r>
              <a:rPr lang="en-GB" sz="2400" dirty="0" err="1"/>
              <a:t>een</a:t>
            </a:r>
            <a:r>
              <a:rPr lang="en-GB" sz="2400" dirty="0"/>
              <a:t> </a:t>
            </a:r>
            <a:r>
              <a:rPr lang="en-GB" sz="2400" dirty="0" err="1"/>
              <a:t>foto</a:t>
            </a:r>
            <a:r>
              <a:rPr lang="en-GB" sz="2400" dirty="0"/>
              <a:t> van de </a:t>
            </a:r>
            <a:r>
              <a:rPr lang="en-GB" sz="2400" dirty="0" err="1"/>
              <a:t>situatie</a:t>
            </a:r>
            <a:r>
              <a:rPr lang="en-GB" sz="2400" dirty="0"/>
              <a:t> op </a:t>
            </a:r>
            <a:r>
              <a:rPr lang="en-GB" sz="2400" dirty="0" err="1"/>
              <a:t>tijdstip</a:t>
            </a:r>
            <a:r>
              <a:rPr lang="en-GB" sz="2400" dirty="0"/>
              <a:t> t = 0. Wat </a:t>
            </a:r>
            <a:r>
              <a:rPr lang="en-GB" sz="2400" dirty="0" err="1"/>
              <a:t>gebeurt</a:t>
            </a:r>
            <a:r>
              <a:rPr lang="en-GB" sz="2400" dirty="0"/>
              <a:t> er </a:t>
            </a:r>
            <a:r>
              <a:rPr lang="en-GB" sz="2400" dirty="0" err="1"/>
              <a:t>een</a:t>
            </a:r>
            <a:r>
              <a:rPr lang="en-GB" sz="2400" dirty="0"/>
              <a:t> </a:t>
            </a:r>
            <a:r>
              <a:rPr lang="en-GB" sz="2400" dirty="0" err="1"/>
              <a:t>fractie</a:t>
            </a:r>
            <a:r>
              <a:rPr lang="en-GB" sz="2400" dirty="0"/>
              <a:t> van </a:t>
            </a:r>
            <a:r>
              <a:rPr lang="en-GB" sz="2400" dirty="0" err="1"/>
              <a:t>een</a:t>
            </a:r>
            <a:r>
              <a:rPr lang="en-GB" sz="2400" dirty="0"/>
              <a:t> </a:t>
            </a:r>
            <a:r>
              <a:rPr lang="en-GB" sz="2400" dirty="0" err="1"/>
              <a:t>seconde</a:t>
            </a:r>
            <a:r>
              <a:rPr lang="en-GB" sz="2400" dirty="0"/>
              <a:t> later met punt C?</a:t>
            </a:r>
            <a:endParaRPr sz="2400" dirty="0"/>
          </a:p>
        </p:txBody>
      </p:sp>
      <p:pic>
        <p:nvPicPr>
          <p:cNvPr id="2050" name="Picture 2">
            <a:extLst>
              <a:ext uri="{FF2B5EF4-FFF2-40B4-BE49-F238E27FC236}">
                <a16:creationId xmlns:a16="http://schemas.microsoft.com/office/drawing/2014/main" id="{90A07F8A-533B-3E81-7F57-A59669E32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299" y="2166374"/>
            <a:ext cx="3980278" cy="25252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80B1240A-A36F-D2F6-3710-BCABC01DC94E}"/>
            </a:ext>
          </a:extLst>
        </p:cNvPr>
        <p:cNvGrpSpPr/>
        <p:nvPr/>
      </p:nvGrpSpPr>
      <p:grpSpPr>
        <a:xfrm>
          <a:off x="0" y="0"/>
          <a:ext cx="0" cy="0"/>
          <a:chOff x="0" y="0"/>
          <a:chExt cx="0" cy="0"/>
        </a:xfrm>
      </p:grpSpPr>
      <p:pic>
        <p:nvPicPr>
          <p:cNvPr id="23" name="Graphic 22">
            <a:extLst>
              <a:ext uri="{FF2B5EF4-FFF2-40B4-BE49-F238E27FC236}">
                <a16:creationId xmlns:a16="http://schemas.microsoft.com/office/drawing/2014/main" id="{ED022D29-99F8-67D4-00C8-57E74360EC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5031" y="4494811"/>
            <a:ext cx="2995846" cy="1781314"/>
          </a:xfrm>
          <a:prstGeom prst="rect">
            <a:avLst/>
          </a:prstGeom>
        </p:spPr>
      </p:pic>
      <p:pic>
        <p:nvPicPr>
          <p:cNvPr id="21" name="Graphic 20">
            <a:extLst>
              <a:ext uri="{FF2B5EF4-FFF2-40B4-BE49-F238E27FC236}">
                <a16:creationId xmlns:a16="http://schemas.microsoft.com/office/drawing/2014/main" id="{1E307193-0E54-9EED-9587-504057F56C5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53522" y="4494811"/>
            <a:ext cx="2995846" cy="1781314"/>
          </a:xfrm>
          <a:prstGeom prst="rect">
            <a:avLst/>
          </a:prstGeom>
        </p:spPr>
      </p:pic>
      <p:pic>
        <p:nvPicPr>
          <p:cNvPr id="20" name="Graphic 19">
            <a:extLst>
              <a:ext uri="{FF2B5EF4-FFF2-40B4-BE49-F238E27FC236}">
                <a16:creationId xmlns:a16="http://schemas.microsoft.com/office/drawing/2014/main" id="{3967B430-64A4-1467-834B-D3BCE1C0DDA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35031" y="2402662"/>
            <a:ext cx="2995846" cy="1781314"/>
          </a:xfrm>
          <a:prstGeom prst="rect">
            <a:avLst/>
          </a:prstGeom>
        </p:spPr>
      </p:pic>
      <p:pic>
        <p:nvPicPr>
          <p:cNvPr id="18" name="Graphic 17">
            <a:extLst>
              <a:ext uri="{FF2B5EF4-FFF2-40B4-BE49-F238E27FC236}">
                <a16:creationId xmlns:a16="http://schemas.microsoft.com/office/drawing/2014/main" id="{D0DB94ED-68B0-078C-3DAE-E05BBED649C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62405" y="2432301"/>
            <a:ext cx="2995846" cy="1781314"/>
          </a:xfrm>
          <a:prstGeom prst="rect">
            <a:avLst/>
          </a:prstGeom>
        </p:spPr>
      </p:pic>
      <p:pic>
        <p:nvPicPr>
          <p:cNvPr id="16" name="Graphic 15">
            <a:extLst>
              <a:ext uri="{FF2B5EF4-FFF2-40B4-BE49-F238E27FC236}">
                <a16:creationId xmlns:a16="http://schemas.microsoft.com/office/drawing/2014/main" id="{B777E48D-D929-F9DF-275D-98EE39DBCA1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70809" y="233297"/>
            <a:ext cx="3179650" cy="1890603"/>
          </a:xfrm>
          <a:prstGeom prst="rect">
            <a:avLst/>
          </a:prstGeom>
        </p:spPr>
      </p:pic>
      <p:sp>
        <p:nvSpPr>
          <p:cNvPr id="229" name="Google Shape;229;p22">
            <a:extLst>
              <a:ext uri="{FF2B5EF4-FFF2-40B4-BE49-F238E27FC236}">
                <a16:creationId xmlns:a16="http://schemas.microsoft.com/office/drawing/2014/main" id="{9B6F5C1D-38AF-EABC-655F-FB6E49A80C6F}"/>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B120BDBD-EBAA-229D-81A2-ED43B06A0166}"/>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034E6F5F-3F0A-292E-BCDE-EDD296708F03}"/>
              </a:ext>
            </a:extLst>
          </p:cNvPr>
          <p:cNvGrpSpPr/>
          <p:nvPr/>
        </p:nvGrpSpPr>
        <p:grpSpPr>
          <a:xfrm>
            <a:off x="2360328" y="3478366"/>
            <a:ext cx="540000" cy="540000"/>
            <a:chOff x="947033" y="2362453"/>
            <a:chExt cx="908700" cy="908700"/>
          </a:xfrm>
        </p:grpSpPr>
        <p:sp>
          <p:nvSpPr>
            <p:cNvPr id="232" name="Google Shape;232;p22">
              <a:extLst>
                <a:ext uri="{FF2B5EF4-FFF2-40B4-BE49-F238E27FC236}">
                  <a16:creationId xmlns:a16="http://schemas.microsoft.com/office/drawing/2014/main" id="{FC3CBFD2-7D69-0BB7-D2DA-C0136EB060B4}"/>
                </a:ext>
              </a:extLst>
            </p:cNvPr>
            <p:cNvSpPr/>
            <p:nvPr/>
          </p:nvSpPr>
          <p:spPr>
            <a:xfrm>
              <a:off x="947033" y="2362453"/>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BC9EDB5A-3057-6DDC-C641-B946B9EB9A70}"/>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234" name="Google Shape;234;p22">
            <a:extLst>
              <a:ext uri="{FF2B5EF4-FFF2-40B4-BE49-F238E27FC236}">
                <a16:creationId xmlns:a16="http://schemas.microsoft.com/office/drawing/2014/main" id="{3507E411-5FF0-1CBE-B423-8FAC5108F506}"/>
              </a:ext>
            </a:extLst>
          </p:cNvPr>
          <p:cNvGrpSpPr/>
          <p:nvPr/>
        </p:nvGrpSpPr>
        <p:grpSpPr>
          <a:xfrm>
            <a:off x="6004515" y="3462958"/>
            <a:ext cx="540000" cy="540000"/>
            <a:chOff x="4665644" y="2362454"/>
            <a:chExt cx="908700" cy="908700"/>
          </a:xfrm>
        </p:grpSpPr>
        <p:sp>
          <p:nvSpPr>
            <p:cNvPr id="235" name="Google Shape;235;p22">
              <a:extLst>
                <a:ext uri="{FF2B5EF4-FFF2-40B4-BE49-F238E27FC236}">
                  <a16:creationId xmlns:a16="http://schemas.microsoft.com/office/drawing/2014/main" id="{1037BEBB-8E0F-B5E2-4728-2CDDB549F879}"/>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5DC99D4C-F8B8-0094-7E17-77771F364B97}"/>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237" name="Google Shape;237;p22">
            <a:extLst>
              <a:ext uri="{FF2B5EF4-FFF2-40B4-BE49-F238E27FC236}">
                <a16:creationId xmlns:a16="http://schemas.microsoft.com/office/drawing/2014/main" id="{BE18CC62-EC4D-37A1-81CA-0FCA24BDBE70}"/>
              </a:ext>
            </a:extLst>
          </p:cNvPr>
          <p:cNvGrpSpPr/>
          <p:nvPr/>
        </p:nvGrpSpPr>
        <p:grpSpPr>
          <a:xfrm>
            <a:off x="2405944" y="5563658"/>
            <a:ext cx="540000" cy="540000"/>
            <a:chOff x="947033" y="4156948"/>
            <a:chExt cx="908700" cy="908700"/>
          </a:xfrm>
        </p:grpSpPr>
        <p:sp>
          <p:nvSpPr>
            <p:cNvPr id="238" name="Google Shape;238;p22">
              <a:extLst>
                <a:ext uri="{FF2B5EF4-FFF2-40B4-BE49-F238E27FC236}">
                  <a16:creationId xmlns:a16="http://schemas.microsoft.com/office/drawing/2014/main" id="{E0EBD6C8-E7FB-C378-1431-25C206788870}"/>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A6B7481E-6B4E-9445-4EA8-06DC0BC29AFA}"/>
                </a:ext>
              </a:extLst>
            </p:cNvPr>
            <p:cNvSpPr/>
            <p:nvPr/>
          </p:nvSpPr>
          <p:spPr>
            <a:xfrm>
              <a:off x="1182331" y="438296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40" name="Google Shape;240;p22">
            <a:extLst>
              <a:ext uri="{FF2B5EF4-FFF2-40B4-BE49-F238E27FC236}">
                <a16:creationId xmlns:a16="http://schemas.microsoft.com/office/drawing/2014/main" id="{5CBB6F11-CEA4-74F6-986C-BCD5077276F4}"/>
              </a:ext>
            </a:extLst>
          </p:cNvPr>
          <p:cNvGrpSpPr/>
          <p:nvPr/>
        </p:nvGrpSpPr>
        <p:grpSpPr>
          <a:xfrm>
            <a:off x="6004515" y="5551234"/>
            <a:ext cx="540000" cy="540000"/>
            <a:chOff x="4665644" y="4148177"/>
            <a:chExt cx="908700" cy="908700"/>
          </a:xfrm>
        </p:grpSpPr>
        <p:sp>
          <p:nvSpPr>
            <p:cNvPr id="241" name="Google Shape;241;p22">
              <a:extLst>
                <a:ext uri="{FF2B5EF4-FFF2-40B4-BE49-F238E27FC236}">
                  <a16:creationId xmlns:a16="http://schemas.microsoft.com/office/drawing/2014/main" id="{3E14FED3-4BD8-2492-FFCD-DA38D65A465D}"/>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5595A615-1CCA-15CD-AE17-1D6798ED5726}"/>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47" name="Google Shape;247;p22">
            <a:extLst>
              <a:ext uri="{FF2B5EF4-FFF2-40B4-BE49-F238E27FC236}">
                <a16:creationId xmlns:a16="http://schemas.microsoft.com/office/drawing/2014/main" id="{0954FDE4-FB41-825E-F2C0-074610C16225}"/>
              </a:ext>
            </a:extLst>
          </p:cNvPr>
          <p:cNvSpPr txBox="1">
            <a:spLocks noGrp="1"/>
          </p:cNvSpPr>
          <p:nvPr>
            <p:ph type="title"/>
          </p:nvPr>
        </p:nvSpPr>
        <p:spPr>
          <a:xfrm>
            <a:off x="673417" y="177223"/>
            <a:ext cx="498492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Je ziet de (</a:t>
            </a:r>
            <a:r>
              <a:rPr lang="nl-NL" sz="2600" dirty="0" err="1"/>
              <a:t>u,t</a:t>
            </a:r>
            <a:r>
              <a:rPr lang="nl-NL" sz="2600" dirty="0"/>
              <a:t>)-grafiek op </a:t>
            </a:r>
            <a:r>
              <a:rPr lang="nl-NL" sz="2600" i="1" dirty="0"/>
              <a:t>x = 2 cm </a:t>
            </a:r>
            <a:r>
              <a:rPr lang="nl-NL" sz="2600" dirty="0"/>
              <a:t>van een golf die zich naar rechts voortplant met </a:t>
            </a:r>
            <a:r>
              <a:rPr lang="nl-NL" sz="2600" i="1" dirty="0"/>
              <a:t>v = 1,0 cm/s</a:t>
            </a:r>
            <a:r>
              <a:rPr lang="nl-NL" sz="2600" dirty="0"/>
              <a:t>. Wat is de bijbehorende (</a:t>
            </a:r>
            <a:r>
              <a:rPr lang="nl-NL" sz="2600" dirty="0" err="1"/>
              <a:t>u,x</a:t>
            </a:r>
            <a:r>
              <a:rPr lang="nl-NL" sz="2600" dirty="0"/>
              <a:t>)-grafiek op t = 0 s?</a:t>
            </a:r>
          </a:p>
        </p:txBody>
      </p:sp>
      <p:sp>
        <p:nvSpPr>
          <p:cNvPr id="9" name="Google Shape;125;p3">
            <a:extLst>
              <a:ext uri="{FF2B5EF4-FFF2-40B4-BE49-F238E27FC236}">
                <a16:creationId xmlns:a16="http://schemas.microsoft.com/office/drawing/2014/main" id="{B74BE5A8-4D90-9583-5918-AE7FE285C4CF}"/>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8254</a:t>
            </a:r>
            <a:endParaRPr sz="1000" b="1" i="0" u="none" strike="noStrike" cap="none" dirty="0">
              <a:solidFill>
                <a:srgbClr val="999999"/>
              </a:solidFill>
              <a:latin typeface="Ubuntu"/>
              <a:ea typeface="Ubuntu"/>
              <a:cs typeface="Ubuntu"/>
              <a:sym typeface="Ubuntu"/>
            </a:endParaRPr>
          </a:p>
        </p:txBody>
      </p:sp>
      <p:sp>
        <p:nvSpPr>
          <p:cNvPr id="3" name="Tekstvak 2">
            <a:extLst>
              <a:ext uri="{FF2B5EF4-FFF2-40B4-BE49-F238E27FC236}">
                <a16:creationId xmlns:a16="http://schemas.microsoft.com/office/drawing/2014/main" id="{1BD90781-08DD-0249-2B94-33B3FF5B85C6}"/>
              </a:ext>
            </a:extLst>
          </p:cNvPr>
          <p:cNvSpPr txBox="1"/>
          <p:nvPr/>
        </p:nvSpPr>
        <p:spPr>
          <a:xfrm>
            <a:off x="6812101" y="297096"/>
            <a:ext cx="1263487" cy="307777"/>
          </a:xfrm>
          <a:prstGeom prst="rect">
            <a:avLst/>
          </a:prstGeom>
          <a:noFill/>
        </p:spPr>
        <p:txBody>
          <a:bodyPr wrap="none" rtlCol="0">
            <a:spAutoFit/>
          </a:bodyPr>
          <a:lstStyle/>
          <a:p>
            <a:r>
              <a:rPr lang="nl-NL" i="1" dirty="0"/>
              <a:t>op x = 2,0 cm</a:t>
            </a:r>
          </a:p>
        </p:txBody>
      </p:sp>
    </p:spTree>
    <p:extLst>
      <p:ext uri="{BB962C8B-B14F-4D97-AF65-F5344CB8AC3E}">
        <p14:creationId xmlns:p14="http://schemas.microsoft.com/office/powerpoint/2010/main" val="423750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7894FCF9-6F5D-D049-A65A-50764C87F100}"/>
            </a:ext>
          </a:extLst>
        </p:cNvPr>
        <p:cNvGrpSpPr/>
        <p:nvPr/>
      </p:nvGrpSpPr>
      <p:grpSpPr>
        <a:xfrm>
          <a:off x="0" y="0"/>
          <a:ext cx="0" cy="0"/>
          <a:chOff x="0" y="0"/>
          <a:chExt cx="0" cy="0"/>
        </a:xfrm>
      </p:grpSpPr>
      <p:pic>
        <p:nvPicPr>
          <p:cNvPr id="23" name="Graphic 22">
            <a:extLst>
              <a:ext uri="{FF2B5EF4-FFF2-40B4-BE49-F238E27FC236}">
                <a16:creationId xmlns:a16="http://schemas.microsoft.com/office/drawing/2014/main" id="{6D8E6151-111E-5E6B-499B-EDD0EC2CBE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5031" y="4494811"/>
            <a:ext cx="2995846" cy="1781314"/>
          </a:xfrm>
          <a:prstGeom prst="rect">
            <a:avLst/>
          </a:prstGeom>
        </p:spPr>
      </p:pic>
      <p:pic>
        <p:nvPicPr>
          <p:cNvPr id="21" name="Graphic 20">
            <a:extLst>
              <a:ext uri="{FF2B5EF4-FFF2-40B4-BE49-F238E27FC236}">
                <a16:creationId xmlns:a16="http://schemas.microsoft.com/office/drawing/2014/main" id="{61B79675-C3C0-05D2-1AA2-5571D60138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53522" y="4494811"/>
            <a:ext cx="2995846" cy="1781314"/>
          </a:xfrm>
          <a:prstGeom prst="rect">
            <a:avLst/>
          </a:prstGeom>
        </p:spPr>
      </p:pic>
      <p:pic>
        <p:nvPicPr>
          <p:cNvPr id="20" name="Graphic 19">
            <a:extLst>
              <a:ext uri="{FF2B5EF4-FFF2-40B4-BE49-F238E27FC236}">
                <a16:creationId xmlns:a16="http://schemas.microsoft.com/office/drawing/2014/main" id="{0FB7EA0B-1E3B-11B2-1630-E8FA62993AE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35031" y="2402662"/>
            <a:ext cx="2995846" cy="1781314"/>
          </a:xfrm>
          <a:prstGeom prst="rect">
            <a:avLst/>
          </a:prstGeom>
        </p:spPr>
      </p:pic>
      <p:pic>
        <p:nvPicPr>
          <p:cNvPr id="18" name="Graphic 17">
            <a:extLst>
              <a:ext uri="{FF2B5EF4-FFF2-40B4-BE49-F238E27FC236}">
                <a16:creationId xmlns:a16="http://schemas.microsoft.com/office/drawing/2014/main" id="{EBD37487-14C3-669A-4D61-962F17D699D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62405" y="2432301"/>
            <a:ext cx="2995846" cy="1781314"/>
          </a:xfrm>
          <a:prstGeom prst="rect">
            <a:avLst/>
          </a:prstGeom>
        </p:spPr>
      </p:pic>
      <p:pic>
        <p:nvPicPr>
          <p:cNvPr id="16" name="Graphic 15">
            <a:extLst>
              <a:ext uri="{FF2B5EF4-FFF2-40B4-BE49-F238E27FC236}">
                <a16:creationId xmlns:a16="http://schemas.microsoft.com/office/drawing/2014/main" id="{8A19AA04-4DAF-EFF1-8662-3AA7E1113E8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70809" y="233297"/>
            <a:ext cx="3179650" cy="1890603"/>
          </a:xfrm>
          <a:prstGeom prst="rect">
            <a:avLst/>
          </a:prstGeom>
        </p:spPr>
      </p:pic>
      <p:sp>
        <p:nvSpPr>
          <p:cNvPr id="229" name="Google Shape;229;p22">
            <a:extLst>
              <a:ext uri="{FF2B5EF4-FFF2-40B4-BE49-F238E27FC236}">
                <a16:creationId xmlns:a16="http://schemas.microsoft.com/office/drawing/2014/main" id="{2D637BC8-657D-2F5A-1705-D197F5485199}"/>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0DD2CA3F-BAB8-E1B4-A931-2D07A2151CD8}"/>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D8A4ED88-5863-BF6B-5120-7E5EF172FB6D}"/>
              </a:ext>
            </a:extLst>
          </p:cNvPr>
          <p:cNvGrpSpPr/>
          <p:nvPr/>
        </p:nvGrpSpPr>
        <p:grpSpPr>
          <a:xfrm>
            <a:off x="1968096" y="2544643"/>
            <a:ext cx="540000" cy="540000"/>
            <a:chOff x="947033" y="2362453"/>
            <a:chExt cx="908700" cy="908700"/>
          </a:xfrm>
        </p:grpSpPr>
        <p:sp>
          <p:nvSpPr>
            <p:cNvPr id="232" name="Google Shape;232;p22">
              <a:extLst>
                <a:ext uri="{FF2B5EF4-FFF2-40B4-BE49-F238E27FC236}">
                  <a16:creationId xmlns:a16="http://schemas.microsoft.com/office/drawing/2014/main" id="{736E94AF-5ACF-B749-6BE8-D9A4A1B6418A}"/>
                </a:ext>
              </a:extLst>
            </p:cNvPr>
            <p:cNvSpPr/>
            <p:nvPr/>
          </p:nvSpPr>
          <p:spPr>
            <a:xfrm>
              <a:off x="947033" y="2362453"/>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7F453ECB-B60A-259F-1E9B-479191E8C3D1}"/>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234" name="Google Shape;234;p22">
            <a:extLst>
              <a:ext uri="{FF2B5EF4-FFF2-40B4-BE49-F238E27FC236}">
                <a16:creationId xmlns:a16="http://schemas.microsoft.com/office/drawing/2014/main" id="{1885D84D-B203-8C88-65E8-A6FA20CFD580}"/>
              </a:ext>
            </a:extLst>
          </p:cNvPr>
          <p:cNvGrpSpPr/>
          <p:nvPr/>
        </p:nvGrpSpPr>
        <p:grpSpPr>
          <a:xfrm>
            <a:off x="4931847" y="2477072"/>
            <a:ext cx="540000" cy="540000"/>
            <a:chOff x="4665644" y="2362454"/>
            <a:chExt cx="908700" cy="908700"/>
          </a:xfrm>
        </p:grpSpPr>
        <p:sp>
          <p:nvSpPr>
            <p:cNvPr id="235" name="Google Shape;235;p22">
              <a:extLst>
                <a:ext uri="{FF2B5EF4-FFF2-40B4-BE49-F238E27FC236}">
                  <a16:creationId xmlns:a16="http://schemas.microsoft.com/office/drawing/2014/main" id="{60B5A00E-2ECB-76EF-566D-EBB584C34D39}"/>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D7DE176C-0210-D274-7B78-4F04CC6C066D}"/>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237" name="Google Shape;237;p22">
            <a:extLst>
              <a:ext uri="{FF2B5EF4-FFF2-40B4-BE49-F238E27FC236}">
                <a16:creationId xmlns:a16="http://schemas.microsoft.com/office/drawing/2014/main" id="{90CB61DC-0064-3F1B-1605-0846415DCA6F}"/>
              </a:ext>
            </a:extLst>
          </p:cNvPr>
          <p:cNvGrpSpPr/>
          <p:nvPr/>
        </p:nvGrpSpPr>
        <p:grpSpPr>
          <a:xfrm>
            <a:off x="1968096" y="4583333"/>
            <a:ext cx="540000" cy="540000"/>
            <a:chOff x="947033" y="4156948"/>
            <a:chExt cx="908700" cy="908700"/>
          </a:xfrm>
        </p:grpSpPr>
        <p:sp>
          <p:nvSpPr>
            <p:cNvPr id="238" name="Google Shape;238;p22">
              <a:extLst>
                <a:ext uri="{FF2B5EF4-FFF2-40B4-BE49-F238E27FC236}">
                  <a16:creationId xmlns:a16="http://schemas.microsoft.com/office/drawing/2014/main" id="{14972B57-3C25-DF1A-B3DB-DE7103D2B09A}"/>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FA037D46-154E-A7DF-FD73-A3A41A86E5BA}"/>
                </a:ext>
              </a:extLst>
            </p:cNvPr>
            <p:cNvSpPr/>
            <p:nvPr/>
          </p:nvSpPr>
          <p:spPr>
            <a:xfrm>
              <a:off x="1182331" y="438296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40" name="Google Shape;240;p22">
            <a:extLst>
              <a:ext uri="{FF2B5EF4-FFF2-40B4-BE49-F238E27FC236}">
                <a16:creationId xmlns:a16="http://schemas.microsoft.com/office/drawing/2014/main" id="{31FB92FD-96E2-E42C-356D-3C874E8B9FD6}"/>
              </a:ext>
            </a:extLst>
          </p:cNvPr>
          <p:cNvGrpSpPr/>
          <p:nvPr/>
        </p:nvGrpSpPr>
        <p:grpSpPr>
          <a:xfrm>
            <a:off x="4963942" y="4600120"/>
            <a:ext cx="540000" cy="540000"/>
            <a:chOff x="4665644" y="4148177"/>
            <a:chExt cx="908700" cy="908700"/>
          </a:xfrm>
        </p:grpSpPr>
        <p:sp>
          <p:nvSpPr>
            <p:cNvPr id="241" name="Google Shape;241;p22">
              <a:extLst>
                <a:ext uri="{FF2B5EF4-FFF2-40B4-BE49-F238E27FC236}">
                  <a16:creationId xmlns:a16="http://schemas.microsoft.com/office/drawing/2014/main" id="{8CAC862A-7B97-7F53-CD01-88814E05131F}"/>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47ECC8F8-A604-AE10-93BC-382DFAF8AD1A}"/>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47" name="Google Shape;247;p22">
            <a:extLst>
              <a:ext uri="{FF2B5EF4-FFF2-40B4-BE49-F238E27FC236}">
                <a16:creationId xmlns:a16="http://schemas.microsoft.com/office/drawing/2014/main" id="{890201E4-217A-9997-75BF-DE3B462D3309}"/>
              </a:ext>
            </a:extLst>
          </p:cNvPr>
          <p:cNvSpPr txBox="1">
            <a:spLocks noGrp="1"/>
          </p:cNvSpPr>
          <p:nvPr>
            <p:ph type="title"/>
          </p:nvPr>
        </p:nvSpPr>
        <p:spPr>
          <a:xfrm>
            <a:off x="673417" y="177223"/>
            <a:ext cx="498492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Je ziet hiernaast het (</a:t>
            </a:r>
            <a:r>
              <a:rPr lang="nl-NL" sz="2600" dirty="0" err="1"/>
              <a:t>u,t</a:t>
            </a:r>
            <a:r>
              <a:rPr lang="nl-NL" sz="2600" dirty="0"/>
              <a:t>)-grafiek van het stukje touw op x = 0 m. Langs dit touw beweegt een golf naar rechts met v = 1 m/s. Hoe ziet de (</a:t>
            </a:r>
            <a:r>
              <a:rPr lang="nl-NL" sz="2600" dirty="0" err="1"/>
              <a:t>u,x</a:t>
            </a:r>
            <a:r>
              <a:rPr lang="nl-NL" sz="2600" dirty="0"/>
              <a:t>)-grafiek eruit op t = 0 s? </a:t>
            </a:r>
          </a:p>
        </p:txBody>
      </p:sp>
      <p:sp>
        <p:nvSpPr>
          <p:cNvPr id="9" name="Google Shape;125;p3">
            <a:extLst>
              <a:ext uri="{FF2B5EF4-FFF2-40B4-BE49-F238E27FC236}">
                <a16:creationId xmlns:a16="http://schemas.microsoft.com/office/drawing/2014/main" id="{4D59CB9A-D069-71E3-D89E-074E8DE1B057}"/>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8251</a:t>
            </a:r>
            <a:endParaRPr sz="1000" b="1" i="0" u="none" strike="noStrike" cap="none" dirty="0">
              <a:solidFill>
                <a:srgbClr val="999999"/>
              </a:solidFill>
              <a:latin typeface="Ubuntu"/>
              <a:ea typeface="Ubuntu"/>
              <a:cs typeface="Ubuntu"/>
              <a:sym typeface="Ubuntu"/>
            </a:endParaRPr>
          </a:p>
        </p:txBody>
      </p:sp>
      <p:sp>
        <p:nvSpPr>
          <p:cNvPr id="3" name="Tekstvak 2">
            <a:extLst>
              <a:ext uri="{FF2B5EF4-FFF2-40B4-BE49-F238E27FC236}">
                <a16:creationId xmlns:a16="http://schemas.microsoft.com/office/drawing/2014/main" id="{FDD8F9E7-4912-1D78-86B0-4375DA4AF81D}"/>
              </a:ext>
            </a:extLst>
          </p:cNvPr>
          <p:cNvSpPr txBox="1"/>
          <p:nvPr/>
        </p:nvSpPr>
        <p:spPr>
          <a:xfrm>
            <a:off x="6812101" y="297096"/>
            <a:ext cx="1024639" cy="307777"/>
          </a:xfrm>
          <a:prstGeom prst="rect">
            <a:avLst/>
          </a:prstGeom>
          <a:noFill/>
        </p:spPr>
        <p:txBody>
          <a:bodyPr wrap="none" rtlCol="0">
            <a:spAutoFit/>
          </a:bodyPr>
          <a:lstStyle/>
          <a:p>
            <a:r>
              <a:rPr lang="nl-NL" i="1" dirty="0"/>
              <a:t>op x = 0 m</a:t>
            </a:r>
          </a:p>
        </p:txBody>
      </p:sp>
    </p:spTree>
    <p:extLst>
      <p:ext uri="{BB962C8B-B14F-4D97-AF65-F5344CB8AC3E}">
        <p14:creationId xmlns:p14="http://schemas.microsoft.com/office/powerpoint/2010/main" val="400916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0ACC89AA-E2FD-C6E3-F77C-6B23D22CD708}"/>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3B70CAF0-3FFE-6166-9C3C-B5BE41B88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5680" y="1178230"/>
            <a:ext cx="4581525" cy="2724150"/>
          </a:xfrm>
          <a:prstGeom prst="rect">
            <a:avLst/>
          </a:prstGeom>
        </p:spPr>
      </p:pic>
      <p:sp>
        <p:nvSpPr>
          <p:cNvPr id="276" name="Google Shape;276;p24">
            <a:extLst>
              <a:ext uri="{FF2B5EF4-FFF2-40B4-BE49-F238E27FC236}">
                <a16:creationId xmlns:a16="http://schemas.microsoft.com/office/drawing/2014/main" id="{FBBE1650-3911-A611-7B72-4EAF033DAE34}"/>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77" name="Google Shape;277;p24">
            <a:extLst>
              <a:ext uri="{FF2B5EF4-FFF2-40B4-BE49-F238E27FC236}">
                <a16:creationId xmlns:a16="http://schemas.microsoft.com/office/drawing/2014/main" id="{4D9B3E05-F7F9-B2A3-1F25-6EA053D76D5E}"/>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78" name="Google Shape;278;p24">
            <a:extLst>
              <a:ext uri="{FF2B5EF4-FFF2-40B4-BE49-F238E27FC236}">
                <a16:creationId xmlns:a16="http://schemas.microsoft.com/office/drawing/2014/main" id="{CCD7CE19-1AC2-B51D-E0D1-FFB90199A9D0}"/>
              </a:ext>
            </a:extLst>
          </p:cNvPr>
          <p:cNvSpPr txBox="1">
            <a:spLocks noGrp="1"/>
          </p:cNvSpPr>
          <p:nvPr>
            <p:ph type="title"/>
          </p:nvPr>
        </p:nvSpPr>
        <p:spPr>
          <a:xfrm>
            <a:off x="729419" y="154631"/>
            <a:ext cx="8109782" cy="1447784"/>
          </a:xfrm>
          <a:prstGeom prst="rect">
            <a:avLst/>
          </a:prstGeom>
          <a:noFill/>
          <a:ln>
            <a:noFill/>
          </a:ln>
        </p:spPr>
        <p:txBody>
          <a:bodyPr spcFirstLastPara="1" wrap="square" lIns="91425" tIns="45700" rIns="91425" bIns="45700" anchor="t" anchorCtr="0">
            <a:normAutofit/>
          </a:bodyPr>
          <a:lstStyle/>
          <a:p>
            <a:pPr marL="0" lvl="0" indent="0" algn="l" rtl="0">
              <a:lnSpc>
                <a:spcPct val="121212"/>
              </a:lnSpc>
              <a:spcBef>
                <a:spcPts val="0"/>
              </a:spcBef>
              <a:spcAft>
                <a:spcPts val="0"/>
              </a:spcAft>
              <a:buClr>
                <a:schemeClr val="dk1"/>
              </a:buClr>
              <a:buSzPts val="3200"/>
              <a:buFont typeface="Calibri"/>
              <a:buNone/>
            </a:pPr>
            <a:r>
              <a:rPr lang="nl-NL" sz="2400" dirty="0"/>
              <a:t>Je ziet in de afbeelding een lopende golf die langs een touw naar links beweegt met 50 m/s. Bereken de frequentie f van de golf.</a:t>
            </a:r>
          </a:p>
        </p:txBody>
      </p:sp>
      <p:grpSp>
        <p:nvGrpSpPr>
          <p:cNvPr id="279" name="Google Shape;279;p24">
            <a:extLst>
              <a:ext uri="{FF2B5EF4-FFF2-40B4-BE49-F238E27FC236}">
                <a16:creationId xmlns:a16="http://schemas.microsoft.com/office/drawing/2014/main" id="{48A9E41E-E896-CF7A-64EA-4AE5372B6C2B}"/>
              </a:ext>
            </a:extLst>
          </p:cNvPr>
          <p:cNvGrpSpPr/>
          <p:nvPr/>
        </p:nvGrpSpPr>
        <p:grpSpPr>
          <a:xfrm>
            <a:off x="947033" y="4131776"/>
            <a:ext cx="908647" cy="908646"/>
            <a:chOff x="947033" y="2362454"/>
            <a:chExt cx="908647" cy="908646"/>
          </a:xfrm>
        </p:grpSpPr>
        <p:sp>
          <p:nvSpPr>
            <p:cNvPr id="280" name="Google Shape;280;p24">
              <a:extLst>
                <a:ext uri="{FF2B5EF4-FFF2-40B4-BE49-F238E27FC236}">
                  <a16:creationId xmlns:a16="http://schemas.microsoft.com/office/drawing/2014/main" id="{F751CEF4-04C2-68E1-470F-472173A9E7F3}"/>
                </a:ext>
              </a:extLst>
            </p:cNvPr>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1" name="Google Shape;281;p24">
              <a:extLst>
                <a:ext uri="{FF2B5EF4-FFF2-40B4-BE49-F238E27FC236}">
                  <a16:creationId xmlns:a16="http://schemas.microsoft.com/office/drawing/2014/main" id="{B57D63C0-46A3-6825-AE82-F3D546118C41}"/>
                </a:ext>
              </a:extLst>
            </p:cNvPr>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82" name="Google Shape;282;p24">
            <a:extLst>
              <a:ext uri="{FF2B5EF4-FFF2-40B4-BE49-F238E27FC236}">
                <a16:creationId xmlns:a16="http://schemas.microsoft.com/office/drawing/2014/main" id="{81DBE2D0-ED04-B361-A1B9-FC2E49F7183B}"/>
              </a:ext>
            </a:extLst>
          </p:cNvPr>
          <p:cNvGrpSpPr/>
          <p:nvPr/>
        </p:nvGrpSpPr>
        <p:grpSpPr>
          <a:xfrm>
            <a:off x="3557092" y="4171934"/>
            <a:ext cx="908647" cy="908646"/>
            <a:chOff x="4665644" y="2362454"/>
            <a:chExt cx="908647" cy="908646"/>
          </a:xfrm>
        </p:grpSpPr>
        <p:sp>
          <p:nvSpPr>
            <p:cNvPr id="283" name="Google Shape;283;p24">
              <a:extLst>
                <a:ext uri="{FF2B5EF4-FFF2-40B4-BE49-F238E27FC236}">
                  <a16:creationId xmlns:a16="http://schemas.microsoft.com/office/drawing/2014/main" id="{8B06B641-98AB-1FBA-6C99-204B85A8B8B7}"/>
                </a:ext>
              </a:extLst>
            </p:cNvPr>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4" name="Google Shape;284;p24">
              <a:extLst>
                <a:ext uri="{FF2B5EF4-FFF2-40B4-BE49-F238E27FC236}">
                  <a16:creationId xmlns:a16="http://schemas.microsoft.com/office/drawing/2014/main" id="{459333AF-C842-6793-F64D-FF80157F74B0}"/>
                </a:ext>
              </a:extLst>
            </p:cNvPr>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85" name="Google Shape;285;p24">
            <a:extLst>
              <a:ext uri="{FF2B5EF4-FFF2-40B4-BE49-F238E27FC236}">
                <a16:creationId xmlns:a16="http://schemas.microsoft.com/office/drawing/2014/main" id="{95D2C6F3-B86B-F3FF-3B04-049C6E05F560}"/>
              </a:ext>
            </a:extLst>
          </p:cNvPr>
          <p:cNvGrpSpPr/>
          <p:nvPr/>
        </p:nvGrpSpPr>
        <p:grpSpPr>
          <a:xfrm>
            <a:off x="6167151" y="4127060"/>
            <a:ext cx="908647" cy="908646"/>
            <a:chOff x="947033" y="4156948"/>
            <a:chExt cx="908647" cy="908646"/>
          </a:xfrm>
        </p:grpSpPr>
        <p:sp>
          <p:nvSpPr>
            <p:cNvPr id="286" name="Google Shape;286;p24">
              <a:extLst>
                <a:ext uri="{FF2B5EF4-FFF2-40B4-BE49-F238E27FC236}">
                  <a16:creationId xmlns:a16="http://schemas.microsoft.com/office/drawing/2014/main" id="{9C2E664D-CEA0-557D-04D0-5C468E0DACA4}"/>
                </a:ext>
              </a:extLst>
            </p:cNvPr>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7" name="Google Shape;287;p24">
              <a:extLst>
                <a:ext uri="{FF2B5EF4-FFF2-40B4-BE49-F238E27FC236}">
                  <a16:creationId xmlns:a16="http://schemas.microsoft.com/office/drawing/2014/main" id="{9AC16445-AEF4-0A31-2F49-228A3C0288A7}"/>
                </a:ext>
              </a:extLst>
            </p:cNvPr>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88" name="Google Shape;288;p24">
            <a:extLst>
              <a:ext uri="{FF2B5EF4-FFF2-40B4-BE49-F238E27FC236}">
                <a16:creationId xmlns:a16="http://schemas.microsoft.com/office/drawing/2014/main" id="{FD78B81E-AA3C-F800-DB90-F6180113B7BB}"/>
              </a:ext>
            </a:extLst>
          </p:cNvPr>
          <p:cNvGrpSpPr/>
          <p:nvPr/>
        </p:nvGrpSpPr>
        <p:grpSpPr>
          <a:xfrm>
            <a:off x="947033" y="5214961"/>
            <a:ext cx="908647" cy="908646"/>
            <a:chOff x="4665644" y="4148177"/>
            <a:chExt cx="908647" cy="908646"/>
          </a:xfrm>
        </p:grpSpPr>
        <p:sp>
          <p:nvSpPr>
            <p:cNvPr id="289" name="Google Shape;289;p24">
              <a:extLst>
                <a:ext uri="{FF2B5EF4-FFF2-40B4-BE49-F238E27FC236}">
                  <a16:creationId xmlns:a16="http://schemas.microsoft.com/office/drawing/2014/main" id="{9BDE65A8-113F-1A1E-1101-321F4AB5DE1D}"/>
                </a:ext>
              </a:extLst>
            </p:cNvPr>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0" name="Google Shape;290;p24">
              <a:extLst>
                <a:ext uri="{FF2B5EF4-FFF2-40B4-BE49-F238E27FC236}">
                  <a16:creationId xmlns:a16="http://schemas.microsoft.com/office/drawing/2014/main" id="{CF98EC67-6A48-C0F5-0779-384B311CF1EA}"/>
                </a:ext>
              </a:extLst>
            </p:cNvPr>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91" name="Google Shape;291;p24">
            <a:extLst>
              <a:ext uri="{FF2B5EF4-FFF2-40B4-BE49-F238E27FC236}">
                <a16:creationId xmlns:a16="http://schemas.microsoft.com/office/drawing/2014/main" id="{AB15B6AB-EDF4-E55E-0673-4E3FE6B4D265}"/>
              </a:ext>
            </a:extLst>
          </p:cNvPr>
          <p:cNvSpPr/>
          <p:nvPr/>
        </p:nvSpPr>
        <p:spPr>
          <a:xfrm>
            <a:off x="2140980" y="4305876"/>
            <a:ext cx="1178109" cy="554703"/>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0,10 Hz</a:t>
            </a:r>
            <a:endParaRPr dirty="0"/>
          </a:p>
        </p:txBody>
      </p:sp>
      <p:sp>
        <p:nvSpPr>
          <p:cNvPr id="292" name="Google Shape;292;p24">
            <a:extLst>
              <a:ext uri="{FF2B5EF4-FFF2-40B4-BE49-F238E27FC236}">
                <a16:creationId xmlns:a16="http://schemas.microsoft.com/office/drawing/2014/main" id="{558B3922-A0D9-B587-0F30-6FD440197F23}"/>
              </a:ext>
            </a:extLst>
          </p:cNvPr>
          <p:cNvSpPr/>
          <p:nvPr/>
        </p:nvSpPr>
        <p:spPr>
          <a:xfrm>
            <a:off x="4697045" y="4350936"/>
            <a:ext cx="1232103" cy="554703"/>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0,20 Hz</a:t>
            </a:r>
            <a:endParaRPr sz="2800" b="0" i="0" u="none" strike="noStrike" cap="none" dirty="0">
              <a:solidFill>
                <a:srgbClr val="000000"/>
              </a:solidFill>
              <a:latin typeface="Calibri"/>
              <a:ea typeface="Calibri"/>
              <a:cs typeface="Calibri"/>
              <a:sym typeface="Calibri"/>
            </a:endParaRPr>
          </a:p>
        </p:txBody>
      </p:sp>
      <p:sp>
        <p:nvSpPr>
          <p:cNvPr id="293" name="Google Shape;293;p24">
            <a:extLst>
              <a:ext uri="{FF2B5EF4-FFF2-40B4-BE49-F238E27FC236}">
                <a16:creationId xmlns:a16="http://schemas.microsoft.com/office/drawing/2014/main" id="{1887984E-B02B-AF8B-79FB-7ECA8F708F9C}"/>
              </a:ext>
            </a:extLst>
          </p:cNvPr>
          <p:cNvSpPr/>
          <p:nvPr/>
        </p:nvSpPr>
        <p:spPr>
          <a:xfrm>
            <a:off x="7361098" y="4314153"/>
            <a:ext cx="1018532" cy="554703"/>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5,0 Hz</a:t>
            </a:r>
            <a:endParaRPr sz="2800" b="0" i="0" u="none" strike="noStrike" cap="none" dirty="0">
              <a:solidFill>
                <a:srgbClr val="000000"/>
              </a:solidFill>
              <a:latin typeface="Calibri"/>
              <a:ea typeface="Calibri"/>
              <a:cs typeface="Calibri"/>
              <a:sym typeface="Calibri"/>
            </a:endParaRPr>
          </a:p>
        </p:txBody>
      </p:sp>
      <p:sp>
        <p:nvSpPr>
          <p:cNvPr id="294" name="Google Shape;294;p24">
            <a:extLst>
              <a:ext uri="{FF2B5EF4-FFF2-40B4-BE49-F238E27FC236}">
                <a16:creationId xmlns:a16="http://schemas.microsoft.com/office/drawing/2014/main" id="{2573554E-F262-0857-D6D0-26C83B57E030}"/>
              </a:ext>
            </a:extLst>
          </p:cNvPr>
          <p:cNvSpPr/>
          <p:nvPr/>
        </p:nvSpPr>
        <p:spPr>
          <a:xfrm>
            <a:off x="2086812" y="5386482"/>
            <a:ext cx="1131326" cy="554703"/>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 Hz</a:t>
            </a:r>
            <a:endParaRPr sz="2800" b="0" i="0" u="none" strike="noStrike" cap="none" dirty="0">
              <a:solidFill>
                <a:srgbClr val="000000"/>
              </a:solidFill>
              <a:latin typeface="Calibri"/>
              <a:ea typeface="Calibri"/>
              <a:cs typeface="Calibri"/>
              <a:sym typeface="Calibri"/>
            </a:endParaRPr>
          </a:p>
        </p:txBody>
      </p:sp>
      <p:grpSp>
        <p:nvGrpSpPr>
          <p:cNvPr id="295" name="Google Shape;295;p24">
            <a:extLst>
              <a:ext uri="{FF2B5EF4-FFF2-40B4-BE49-F238E27FC236}">
                <a16:creationId xmlns:a16="http://schemas.microsoft.com/office/drawing/2014/main" id="{823BEB62-2ECE-64B0-B02D-CCA5E760095A}"/>
              </a:ext>
            </a:extLst>
          </p:cNvPr>
          <p:cNvGrpSpPr/>
          <p:nvPr/>
        </p:nvGrpSpPr>
        <p:grpSpPr>
          <a:xfrm>
            <a:off x="3557092" y="5214961"/>
            <a:ext cx="908647" cy="908646"/>
            <a:chOff x="4665644" y="2362454"/>
            <a:chExt cx="908647" cy="908646"/>
          </a:xfrm>
        </p:grpSpPr>
        <p:sp>
          <p:nvSpPr>
            <p:cNvPr id="296" name="Google Shape;296;p24">
              <a:extLst>
                <a:ext uri="{FF2B5EF4-FFF2-40B4-BE49-F238E27FC236}">
                  <a16:creationId xmlns:a16="http://schemas.microsoft.com/office/drawing/2014/main" id="{2F1DE1D1-D7A0-3FAC-9997-A1DF6E2764FB}"/>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7" name="Google Shape;297;p24">
              <a:extLst>
                <a:ext uri="{FF2B5EF4-FFF2-40B4-BE49-F238E27FC236}">
                  <a16:creationId xmlns:a16="http://schemas.microsoft.com/office/drawing/2014/main" id="{1975FE07-9725-A908-165F-467AA47A7CAB}"/>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grpSp>
        <p:nvGrpSpPr>
          <p:cNvPr id="298" name="Google Shape;298;p24">
            <a:extLst>
              <a:ext uri="{FF2B5EF4-FFF2-40B4-BE49-F238E27FC236}">
                <a16:creationId xmlns:a16="http://schemas.microsoft.com/office/drawing/2014/main" id="{1551D1C9-0778-82A7-4577-CFB8605949DA}"/>
              </a:ext>
            </a:extLst>
          </p:cNvPr>
          <p:cNvGrpSpPr/>
          <p:nvPr/>
        </p:nvGrpSpPr>
        <p:grpSpPr>
          <a:xfrm>
            <a:off x="6167151" y="5212595"/>
            <a:ext cx="908647" cy="908646"/>
            <a:chOff x="4665644" y="2362454"/>
            <a:chExt cx="908647" cy="908646"/>
          </a:xfrm>
        </p:grpSpPr>
        <p:sp>
          <p:nvSpPr>
            <p:cNvPr id="299" name="Google Shape;299;p24">
              <a:extLst>
                <a:ext uri="{FF2B5EF4-FFF2-40B4-BE49-F238E27FC236}">
                  <a16:creationId xmlns:a16="http://schemas.microsoft.com/office/drawing/2014/main" id="{5C1AA950-BEC2-C093-0FE8-7E0978DE42EA}"/>
                </a:ext>
              </a:extLst>
            </p:cNvPr>
            <p:cNvSpPr/>
            <p:nvPr/>
          </p:nvSpPr>
          <p:spPr>
            <a:xfrm>
              <a:off x="4665644" y="2362454"/>
              <a:ext cx="908647" cy="908646"/>
            </a:xfrm>
            <a:prstGeom prst="ellipse">
              <a:avLst/>
            </a:prstGeom>
            <a:solidFill>
              <a:schemeClr val="accent5"/>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0" name="Google Shape;300;p24">
              <a:extLst>
                <a:ext uri="{FF2B5EF4-FFF2-40B4-BE49-F238E27FC236}">
                  <a16:creationId xmlns:a16="http://schemas.microsoft.com/office/drawing/2014/main" id="{6298E327-D256-C871-67D9-59DCBDAA88AA}"/>
                </a:ext>
              </a:extLst>
            </p:cNvPr>
            <p:cNvSpPr/>
            <p:nvPr/>
          </p:nvSpPr>
          <p:spPr>
            <a:xfrm>
              <a:off x="4979847" y="2546412"/>
              <a:ext cx="356441" cy="515332"/>
            </a:xfrm>
            <a:prstGeom prst="rect">
              <a:avLst/>
            </a:prstGeom>
            <a:solidFill>
              <a:schemeClr val="accent5"/>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F</a:t>
              </a:r>
              <a:endParaRPr sz="2400" b="0" i="0" u="none" strike="noStrike" cap="none">
                <a:solidFill>
                  <a:srgbClr val="FFFFFF"/>
                </a:solidFill>
                <a:latin typeface="Helvetica Neue"/>
                <a:ea typeface="Helvetica Neue"/>
                <a:cs typeface="Helvetica Neue"/>
                <a:sym typeface="Helvetica Neue"/>
              </a:endParaRPr>
            </a:p>
          </p:txBody>
        </p:sp>
      </p:grpSp>
      <p:sp>
        <p:nvSpPr>
          <p:cNvPr id="301" name="Google Shape;301;p24">
            <a:extLst>
              <a:ext uri="{FF2B5EF4-FFF2-40B4-BE49-F238E27FC236}">
                <a16:creationId xmlns:a16="http://schemas.microsoft.com/office/drawing/2014/main" id="{3CAC16DD-6E42-DF29-3A22-CB03AD0B252A}"/>
              </a:ext>
            </a:extLst>
          </p:cNvPr>
          <p:cNvSpPr/>
          <p:nvPr/>
        </p:nvSpPr>
        <p:spPr>
          <a:xfrm>
            <a:off x="4695203" y="5357642"/>
            <a:ext cx="1140398" cy="554703"/>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2,0 Hz</a:t>
            </a:r>
            <a:endParaRPr sz="2800" b="0" i="0" u="none" strike="noStrike" cap="none" dirty="0">
              <a:solidFill>
                <a:srgbClr val="000000"/>
              </a:solidFill>
              <a:latin typeface="Calibri"/>
              <a:ea typeface="Calibri"/>
              <a:cs typeface="Calibri"/>
              <a:sym typeface="Calibri"/>
            </a:endParaRPr>
          </a:p>
        </p:txBody>
      </p:sp>
      <p:sp>
        <p:nvSpPr>
          <p:cNvPr id="302" name="Google Shape;302;p24">
            <a:extLst>
              <a:ext uri="{FF2B5EF4-FFF2-40B4-BE49-F238E27FC236}">
                <a16:creationId xmlns:a16="http://schemas.microsoft.com/office/drawing/2014/main" id="{F94B5EA6-817F-7B26-1757-695C2DFC0273}"/>
              </a:ext>
            </a:extLst>
          </p:cNvPr>
          <p:cNvSpPr/>
          <p:nvPr/>
        </p:nvSpPr>
        <p:spPr>
          <a:xfrm>
            <a:off x="7305261" y="5407041"/>
            <a:ext cx="1140397" cy="554703"/>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500 Hz</a:t>
            </a:r>
            <a:endParaRPr sz="2800" b="0" i="0" u="none" strike="noStrike" cap="none" dirty="0">
              <a:solidFill>
                <a:srgbClr val="000000"/>
              </a:solidFill>
              <a:latin typeface="Calibri"/>
              <a:ea typeface="Calibri"/>
              <a:cs typeface="Calibri"/>
              <a:sym typeface="Calibri"/>
            </a:endParaRPr>
          </a:p>
        </p:txBody>
      </p:sp>
      <p:cxnSp>
        <p:nvCxnSpPr>
          <p:cNvPr id="5" name="Rechte verbindingslijn met pijl 4">
            <a:extLst>
              <a:ext uri="{FF2B5EF4-FFF2-40B4-BE49-F238E27FC236}">
                <a16:creationId xmlns:a16="http://schemas.microsoft.com/office/drawing/2014/main" id="{4FDB55F1-4C32-CA53-6605-C84390F9DBFD}"/>
              </a:ext>
            </a:extLst>
          </p:cNvPr>
          <p:cNvCxnSpPr/>
          <p:nvPr/>
        </p:nvCxnSpPr>
        <p:spPr>
          <a:xfrm flipH="1">
            <a:off x="3159512" y="1739590"/>
            <a:ext cx="7117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7" name="Tekstvak 6">
            <a:extLst>
              <a:ext uri="{FF2B5EF4-FFF2-40B4-BE49-F238E27FC236}">
                <a16:creationId xmlns:a16="http://schemas.microsoft.com/office/drawing/2014/main" id="{1986819A-1DB7-DCE5-01A6-ADEE1811BE16}"/>
              </a:ext>
            </a:extLst>
          </p:cNvPr>
          <p:cNvSpPr txBox="1"/>
          <p:nvPr/>
        </p:nvSpPr>
        <p:spPr>
          <a:xfrm>
            <a:off x="3176656" y="1448526"/>
            <a:ext cx="889822" cy="307777"/>
          </a:xfrm>
          <a:prstGeom prst="rect">
            <a:avLst/>
          </a:prstGeom>
          <a:noFill/>
        </p:spPr>
        <p:txBody>
          <a:bodyPr wrap="square">
            <a:spAutoFit/>
          </a:bodyPr>
          <a:lstStyle/>
          <a:p>
            <a:r>
              <a:rPr lang="nl-NL" sz="1400" dirty="0"/>
              <a:t>50 m/s</a:t>
            </a:r>
            <a:endParaRPr lang="nl-NL" dirty="0"/>
          </a:p>
        </p:txBody>
      </p:sp>
      <p:sp>
        <p:nvSpPr>
          <p:cNvPr id="9" name="Google Shape;125;p3">
            <a:extLst>
              <a:ext uri="{FF2B5EF4-FFF2-40B4-BE49-F238E27FC236}">
                <a16:creationId xmlns:a16="http://schemas.microsoft.com/office/drawing/2014/main" id="{9037F710-74A3-76CB-E65A-35C72CACA834}"/>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a:t>
            </a:r>
            <a:r>
              <a:rPr lang="nl" sz="1000" b="1" dirty="0">
                <a:solidFill>
                  <a:srgbClr val="999999"/>
                </a:solidFill>
                <a:latin typeface="Ubuntu"/>
                <a:ea typeface="Ubuntu"/>
                <a:cs typeface="Ubuntu"/>
                <a:sym typeface="Ubuntu"/>
              </a:rPr>
              <a:t>6</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281908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FC93B9FB-7E34-9494-B5A8-119B15507BD0}"/>
            </a:ext>
          </a:extLst>
        </p:cNvPr>
        <p:cNvGrpSpPr/>
        <p:nvPr/>
      </p:nvGrpSpPr>
      <p:grpSpPr>
        <a:xfrm>
          <a:off x="0" y="0"/>
          <a:ext cx="0" cy="0"/>
          <a:chOff x="0" y="0"/>
          <a:chExt cx="0" cy="0"/>
        </a:xfrm>
      </p:grpSpPr>
      <p:sp>
        <p:nvSpPr>
          <p:cNvPr id="276" name="Google Shape;276;p24">
            <a:extLst>
              <a:ext uri="{FF2B5EF4-FFF2-40B4-BE49-F238E27FC236}">
                <a16:creationId xmlns:a16="http://schemas.microsoft.com/office/drawing/2014/main" id="{D49C0246-BE8D-3070-FE54-62F3A3F1F6A6}"/>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77" name="Google Shape;277;p24">
            <a:extLst>
              <a:ext uri="{FF2B5EF4-FFF2-40B4-BE49-F238E27FC236}">
                <a16:creationId xmlns:a16="http://schemas.microsoft.com/office/drawing/2014/main" id="{E69EC734-8C3A-F364-24FC-F4F8DEB941D7}"/>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78" name="Google Shape;278;p24">
            <a:extLst>
              <a:ext uri="{FF2B5EF4-FFF2-40B4-BE49-F238E27FC236}">
                <a16:creationId xmlns:a16="http://schemas.microsoft.com/office/drawing/2014/main" id="{C342E49F-374A-9B07-0C5D-43985212174C}"/>
              </a:ext>
            </a:extLst>
          </p:cNvPr>
          <p:cNvSpPr txBox="1">
            <a:spLocks noGrp="1"/>
          </p:cNvSpPr>
          <p:nvPr>
            <p:ph type="title"/>
          </p:nvPr>
        </p:nvSpPr>
        <p:spPr>
          <a:xfrm>
            <a:off x="211014" y="5948"/>
            <a:ext cx="8844245" cy="1447784"/>
          </a:xfrm>
          <a:prstGeom prst="rect">
            <a:avLst/>
          </a:prstGeom>
          <a:noFill/>
          <a:ln>
            <a:noFill/>
          </a:ln>
        </p:spPr>
        <p:txBody>
          <a:bodyPr spcFirstLastPara="1" wrap="square" lIns="91425" tIns="45700" rIns="91425" bIns="45700" anchor="t" anchorCtr="0">
            <a:noAutofit/>
          </a:bodyPr>
          <a:lstStyle/>
          <a:p>
            <a:pPr marL="0" lvl="0" indent="0" algn="l" rtl="0">
              <a:lnSpc>
                <a:spcPct val="121212"/>
              </a:lnSpc>
              <a:spcBef>
                <a:spcPts val="0"/>
              </a:spcBef>
              <a:spcAft>
                <a:spcPts val="0"/>
              </a:spcAft>
              <a:buClr>
                <a:schemeClr val="dk1"/>
              </a:buClr>
              <a:buSzPts val="3200"/>
              <a:buFont typeface="Calibri"/>
              <a:buNone/>
            </a:pPr>
            <a:r>
              <a:rPr lang="nl-NL" sz="2400" dirty="0"/>
              <a:t>Je ziet een (</a:t>
            </a:r>
            <a:r>
              <a:rPr lang="nl-NL" sz="2400" dirty="0" err="1"/>
              <a:t>u,x</a:t>
            </a:r>
            <a:r>
              <a:rPr lang="nl-NL" sz="2400" dirty="0"/>
              <a:t>)-grafiek op t = 0 waarin twee golfpulsen A en B op elkaar af komen, allebei met een golfsnelheid van 1 cm/s. Elk hokje heeft afmetingen van 1,0 cm x 1,0 cm. De stippellijnen geven de golven A en B aan op t = 2,0 s. In welke (</a:t>
            </a:r>
            <a:r>
              <a:rPr lang="nl-NL" sz="2400" dirty="0" err="1"/>
              <a:t>u,x</a:t>
            </a:r>
            <a:r>
              <a:rPr lang="nl-NL" sz="2400" dirty="0"/>
              <a:t>)-grafiek hieronder is de </a:t>
            </a:r>
            <a:r>
              <a:rPr lang="nl-NL" sz="2400" dirty="0" err="1"/>
              <a:t>nettogolf</a:t>
            </a:r>
            <a:r>
              <a:rPr lang="nl-NL" sz="2400" dirty="0"/>
              <a:t> op t = 2 s het meest correct weergegeven? </a:t>
            </a:r>
          </a:p>
        </p:txBody>
      </p:sp>
      <p:sp>
        <p:nvSpPr>
          <p:cNvPr id="3" name="Google Shape;125;p3">
            <a:extLst>
              <a:ext uri="{FF2B5EF4-FFF2-40B4-BE49-F238E27FC236}">
                <a16:creationId xmlns:a16="http://schemas.microsoft.com/office/drawing/2014/main" id="{9E4DD293-97EA-2136-2BCD-6ECD6D0352F4}"/>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a:t>
            </a:r>
            <a:r>
              <a:rPr lang="nl" sz="1000" b="1" dirty="0">
                <a:solidFill>
                  <a:srgbClr val="999999"/>
                </a:solidFill>
                <a:latin typeface="Ubuntu"/>
                <a:ea typeface="Ubuntu"/>
                <a:cs typeface="Ubuntu"/>
                <a:sym typeface="Ubuntu"/>
              </a:rPr>
              <a:t>9</a:t>
            </a:r>
            <a:endParaRPr sz="1000" b="1" i="0" u="none" strike="noStrike" cap="none" dirty="0">
              <a:solidFill>
                <a:srgbClr val="999999"/>
              </a:solidFill>
              <a:latin typeface="Ubuntu"/>
              <a:ea typeface="Ubuntu"/>
              <a:cs typeface="Ubuntu"/>
              <a:sym typeface="Ubuntu"/>
            </a:endParaRPr>
          </a:p>
        </p:txBody>
      </p:sp>
      <p:pic>
        <p:nvPicPr>
          <p:cNvPr id="4" name="Afbeelding 3">
            <a:extLst>
              <a:ext uri="{FF2B5EF4-FFF2-40B4-BE49-F238E27FC236}">
                <a16:creationId xmlns:a16="http://schemas.microsoft.com/office/drawing/2014/main" id="{D294E3E9-F000-74ED-2D6A-A7A373CEB9A8}"/>
              </a:ext>
            </a:extLst>
          </p:cNvPr>
          <p:cNvPicPr>
            <a:picLocks noChangeAspect="1"/>
          </p:cNvPicPr>
          <p:nvPr/>
        </p:nvPicPr>
        <p:blipFill>
          <a:blip r:embed="rId3"/>
          <a:stretch>
            <a:fillRect/>
          </a:stretch>
        </p:blipFill>
        <p:spPr>
          <a:xfrm>
            <a:off x="81499" y="2315287"/>
            <a:ext cx="8970785" cy="3558740"/>
          </a:xfrm>
          <a:prstGeom prst="rect">
            <a:avLst/>
          </a:prstGeom>
        </p:spPr>
      </p:pic>
    </p:spTree>
    <p:extLst>
      <p:ext uri="{BB962C8B-B14F-4D97-AF65-F5344CB8AC3E}">
        <p14:creationId xmlns:p14="http://schemas.microsoft.com/office/powerpoint/2010/main" val="3553747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8511A527-A811-8C44-6519-37E7555099BF}"/>
            </a:ext>
          </a:extLst>
        </p:cNvPr>
        <p:cNvGrpSpPr/>
        <p:nvPr/>
      </p:nvGrpSpPr>
      <p:grpSpPr>
        <a:xfrm>
          <a:off x="0" y="0"/>
          <a:ext cx="0" cy="0"/>
          <a:chOff x="0" y="0"/>
          <a:chExt cx="0" cy="0"/>
        </a:xfrm>
      </p:grpSpPr>
      <p:sp>
        <p:nvSpPr>
          <p:cNvPr id="276" name="Google Shape;276;p24">
            <a:extLst>
              <a:ext uri="{FF2B5EF4-FFF2-40B4-BE49-F238E27FC236}">
                <a16:creationId xmlns:a16="http://schemas.microsoft.com/office/drawing/2014/main" id="{87B4B063-8549-3983-4D39-3B7AE0D94E38}"/>
              </a:ext>
            </a:extLst>
          </p:cNvPr>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77" name="Google Shape;277;p24">
            <a:extLst>
              <a:ext uri="{FF2B5EF4-FFF2-40B4-BE49-F238E27FC236}">
                <a16:creationId xmlns:a16="http://schemas.microsoft.com/office/drawing/2014/main" id="{36AB75C4-A7E6-B24A-C89B-7A78D010E0B0}"/>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78" name="Google Shape;278;p24">
            <a:extLst>
              <a:ext uri="{FF2B5EF4-FFF2-40B4-BE49-F238E27FC236}">
                <a16:creationId xmlns:a16="http://schemas.microsoft.com/office/drawing/2014/main" id="{FB79218C-E620-CC73-DB98-D511360CC17A}"/>
              </a:ext>
            </a:extLst>
          </p:cNvPr>
          <p:cNvSpPr txBox="1">
            <a:spLocks noGrp="1"/>
          </p:cNvSpPr>
          <p:nvPr>
            <p:ph type="title"/>
          </p:nvPr>
        </p:nvSpPr>
        <p:spPr>
          <a:xfrm>
            <a:off x="211014" y="5948"/>
            <a:ext cx="8761535" cy="1447784"/>
          </a:xfrm>
          <a:prstGeom prst="rect">
            <a:avLst/>
          </a:prstGeom>
          <a:noFill/>
          <a:ln>
            <a:noFill/>
          </a:ln>
        </p:spPr>
        <p:txBody>
          <a:bodyPr spcFirstLastPara="1" wrap="square" lIns="91425" tIns="45700" rIns="91425" bIns="45700" anchor="t" anchorCtr="0">
            <a:noAutofit/>
          </a:bodyPr>
          <a:lstStyle/>
          <a:p>
            <a:pPr marL="0" lvl="0" indent="0" algn="l" rtl="0">
              <a:lnSpc>
                <a:spcPct val="121212"/>
              </a:lnSpc>
              <a:spcBef>
                <a:spcPts val="0"/>
              </a:spcBef>
              <a:spcAft>
                <a:spcPts val="0"/>
              </a:spcAft>
              <a:buClr>
                <a:schemeClr val="dk1"/>
              </a:buClr>
              <a:buSzPts val="3200"/>
              <a:buFont typeface="Calibri"/>
              <a:buNone/>
            </a:pPr>
            <a:r>
              <a:rPr lang="nl-NL" sz="2400" dirty="0"/>
              <a:t>Je ziet een (</a:t>
            </a:r>
            <a:r>
              <a:rPr lang="nl-NL" sz="2400" dirty="0" err="1"/>
              <a:t>u,x</a:t>
            </a:r>
            <a:r>
              <a:rPr lang="nl-NL" sz="2400" dirty="0"/>
              <a:t>)-grafiek op t = 0 waarin twee golfpulsen A en B op elkaar af komen, allebei met een golfsnelheid van 1 cm/s. Elk hokje heeft afmetingen van 1,0 cm x 1,0 cm. De stippellijnen geven de golven A en B aan op t = 3,0 s. In welke (</a:t>
            </a:r>
            <a:r>
              <a:rPr lang="nl-NL" sz="2400" dirty="0" err="1"/>
              <a:t>u,x</a:t>
            </a:r>
            <a:r>
              <a:rPr lang="nl-NL" sz="2400" dirty="0"/>
              <a:t>)-grafiek hieronder is de </a:t>
            </a:r>
            <a:r>
              <a:rPr lang="nl-NL" sz="2400" dirty="0" err="1"/>
              <a:t>nettogolf</a:t>
            </a:r>
            <a:r>
              <a:rPr lang="nl-NL" sz="2400" dirty="0"/>
              <a:t> op t = 3 s het meest correct weergegeven?</a:t>
            </a:r>
          </a:p>
        </p:txBody>
      </p:sp>
      <p:sp>
        <p:nvSpPr>
          <p:cNvPr id="3" name="Google Shape;125;p3">
            <a:extLst>
              <a:ext uri="{FF2B5EF4-FFF2-40B4-BE49-F238E27FC236}">
                <a16:creationId xmlns:a16="http://schemas.microsoft.com/office/drawing/2014/main" id="{AFBEB6A6-0281-378A-B521-5EF2E9B41316}"/>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8262</a:t>
            </a:r>
            <a:endParaRPr sz="1000" b="1" i="0" u="none" strike="noStrike" cap="none" dirty="0">
              <a:solidFill>
                <a:srgbClr val="999999"/>
              </a:solidFill>
              <a:latin typeface="Ubuntu"/>
              <a:ea typeface="Ubuntu"/>
              <a:cs typeface="Ubuntu"/>
              <a:sym typeface="Ubuntu"/>
            </a:endParaRPr>
          </a:p>
        </p:txBody>
      </p:sp>
      <p:pic>
        <p:nvPicPr>
          <p:cNvPr id="7" name="Afbeelding 6">
            <a:extLst>
              <a:ext uri="{FF2B5EF4-FFF2-40B4-BE49-F238E27FC236}">
                <a16:creationId xmlns:a16="http://schemas.microsoft.com/office/drawing/2014/main" id="{B25F0040-4C03-51BE-E3C5-F5A550729B33}"/>
              </a:ext>
            </a:extLst>
          </p:cNvPr>
          <p:cNvPicPr>
            <a:picLocks noChangeAspect="1"/>
          </p:cNvPicPr>
          <p:nvPr/>
        </p:nvPicPr>
        <p:blipFill>
          <a:blip r:embed="rId3"/>
          <a:stretch>
            <a:fillRect/>
          </a:stretch>
        </p:blipFill>
        <p:spPr>
          <a:xfrm>
            <a:off x="39795" y="2295970"/>
            <a:ext cx="9064410" cy="3578057"/>
          </a:xfrm>
          <a:prstGeom prst="rect">
            <a:avLst/>
          </a:prstGeom>
        </p:spPr>
      </p:pic>
    </p:spTree>
    <p:extLst>
      <p:ext uri="{BB962C8B-B14F-4D97-AF65-F5344CB8AC3E}">
        <p14:creationId xmlns:p14="http://schemas.microsoft.com/office/powerpoint/2010/main" val="325201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93027637-B9C3-355A-7D0A-BE625DB59EAA}"/>
            </a:ext>
          </a:extLst>
        </p:cNvPr>
        <p:cNvGrpSpPr/>
        <p:nvPr/>
      </p:nvGrpSpPr>
      <p:grpSpPr>
        <a:xfrm>
          <a:off x="0" y="0"/>
          <a:ext cx="0" cy="0"/>
          <a:chOff x="0" y="0"/>
          <a:chExt cx="0" cy="0"/>
        </a:xfrm>
      </p:grpSpPr>
      <p:pic>
        <p:nvPicPr>
          <p:cNvPr id="2" name="Google Shape;432;p15">
            <a:extLst>
              <a:ext uri="{FF2B5EF4-FFF2-40B4-BE49-F238E27FC236}">
                <a16:creationId xmlns:a16="http://schemas.microsoft.com/office/drawing/2014/main" id="{8EC5BB32-B4E8-1B21-6ABE-71741E95B825}"/>
              </a:ext>
            </a:extLst>
          </p:cNvPr>
          <p:cNvPicPr preferRelativeResize="0"/>
          <p:nvPr/>
        </p:nvPicPr>
        <p:blipFill rotWithShape="1">
          <a:blip r:embed="rId3">
            <a:alphaModFix/>
          </a:blip>
          <a:srcRect/>
          <a:stretch/>
        </p:blipFill>
        <p:spPr>
          <a:xfrm>
            <a:off x="5866290" y="201385"/>
            <a:ext cx="3153699" cy="2308092"/>
          </a:xfrm>
          <a:prstGeom prst="rect">
            <a:avLst/>
          </a:prstGeom>
          <a:noFill/>
          <a:ln w="19050" cap="flat" cmpd="sng">
            <a:solidFill>
              <a:srgbClr val="FFFFFF"/>
            </a:solidFill>
            <a:prstDash val="solid"/>
            <a:round/>
            <a:headEnd type="none" w="sm" len="sm"/>
            <a:tailEnd type="none" w="sm" len="sm"/>
          </a:ln>
        </p:spPr>
      </p:pic>
      <p:sp>
        <p:nvSpPr>
          <p:cNvPr id="206" name="Google Shape;206;p21">
            <a:extLst>
              <a:ext uri="{FF2B5EF4-FFF2-40B4-BE49-F238E27FC236}">
                <a16:creationId xmlns:a16="http://schemas.microsoft.com/office/drawing/2014/main" id="{3C790482-6DA2-B2EE-6142-427BCD539D12}"/>
              </a:ext>
            </a:extLst>
          </p:cNvPr>
          <p:cNvSpPr/>
          <p:nvPr/>
        </p:nvSpPr>
        <p:spPr>
          <a:xfrm>
            <a:off x="211015" y="636723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482DE3AC-213C-FFC4-FBBD-213F09CB73E9}"/>
              </a:ext>
            </a:extLst>
          </p:cNvPr>
          <p:cNvSpPr txBox="1"/>
          <p:nvPr/>
        </p:nvSpPr>
        <p:spPr>
          <a:xfrm>
            <a:off x="6827520" y="648920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3C219CBB-7297-5A5A-21F3-E25F79CD9B7B}"/>
              </a:ext>
            </a:extLst>
          </p:cNvPr>
          <p:cNvGrpSpPr/>
          <p:nvPr/>
        </p:nvGrpSpPr>
        <p:grpSpPr>
          <a:xfrm>
            <a:off x="806913" y="1994322"/>
            <a:ext cx="908700" cy="908700"/>
            <a:chOff x="947033" y="2362454"/>
            <a:chExt cx="908700" cy="908700"/>
          </a:xfrm>
        </p:grpSpPr>
        <p:sp>
          <p:nvSpPr>
            <p:cNvPr id="209" name="Google Shape;209;p21">
              <a:extLst>
                <a:ext uri="{FF2B5EF4-FFF2-40B4-BE49-F238E27FC236}">
                  <a16:creationId xmlns:a16="http://schemas.microsoft.com/office/drawing/2014/main" id="{0584E002-ACE3-B505-7C12-08CBA466FD46}"/>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38EF459C-B13E-62EA-5826-0A3B8D631DA3}"/>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2400"/>
            </a:p>
          </p:txBody>
        </p:sp>
      </p:grpSp>
      <p:grpSp>
        <p:nvGrpSpPr>
          <p:cNvPr id="211" name="Google Shape;211;p21">
            <a:extLst>
              <a:ext uri="{FF2B5EF4-FFF2-40B4-BE49-F238E27FC236}">
                <a16:creationId xmlns:a16="http://schemas.microsoft.com/office/drawing/2014/main" id="{CF40CFAA-8375-C4FA-B4F7-4AEB3ED62124}"/>
              </a:ext>
            </a:extLst>
          </p:cNvPr>
          <p:cNvGrpSpPr/>
          <p:nvPr/>
        </p:nvGrpSpPr>
        <p:grpSpPr>
          <a:xfrm>
            <a:off x="806912" y="3092988"/>
            <a:ext cx="908700" cy="908700"/>
            <a:chOff x="4665644" y="2362454"/>
            <a:chExt cx="908700" cy="908700"/>
          </a:xfrm>
        </p:grpSpPr>
        <p:sp>
          <p:nvSpPr>
            <p:cNvPr id="212" name="Google Shape;212;p21">
              <a:extLst>
                <a:ext uri="{FF2B5EF4-FFF2-40B4-BE49-F238E27FC236}">
                  <a16:creationId xmlns:a16="http://schemas.microsoft.com/office/drawing/2014/main" id="{C0D23F2E-3FD3-FC0B-67F2-6E203232464B}"/>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CBE878BB-DB1B-158F-D13C-CD05DA1D74BF}"/>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2400"/>
            </a:p>
          </p:txBody>
        </p:sp>
      </p:grpSp>
      <p:grpSp>
        <p:nvGrpSpPr>
          <p:cNvPr id="214" name="Google Shape;214;p21">
            <a:extLst>
              <a:ext uri="{FF2B5EF4-FFF2-40B4-BE49-F238E27FC236}">
                <a16:creationId xmlns:a16="http://schemas.microsoft.com/office/drawing/2014/main" id="{379E6A4C-E21E-3C4F-B602-96EF2217C24E}"/>
              </a:ext>
            </a:extLst>
          </p:cNvPr>
          <p:cNvGrpSpPr/>
          <p:nvPr/>
        </p:nvGrpSpPr>
        <p:grpSpPr>
          <a:xfrm>
            <a:off x="806911" y="4228974"/>
            <a:ext cx="908700" cy="908700"/>
            <a:chOff x="947033" y="4156948"/>
            <a:chExt cx="908700" cy="908700"/>
          </a:xfrm>
        </p:grpSpPr>
        <p:sp>
          <p:nvSpPr>
            <p:cNvPr id="215" name="Google Shape;215;p21">
              <a:extLst>
                <a:ext uri="{FF2B5EF4-FFF2-40B4-BE49-F238E27FC236}">
                  <a16:creationId xmlns:a16="http://schemas.microsoft.com/office/drawing/2014/main" id="{E022FCF1-22BA-A3F7-EF90-71A1AD4583CF}"/>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BA2E64C4-53B2-9935-97C5-ADAF166260B8}"/>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2400"/>
            </a:p>
          </p:txBody>
        </p:sp>
      </p:grpSp>
      <p:grpSp>
        <p:nvGrpSpPr>
          <p:cNvPr id="217" name="Google Shape;217;p21">
            <a:extLst>
              <a:ext uri="{FF2B5EF4-FFF2-40B4-BE49-F238E27FC236}">
                <a16:creationId xmlns:a16="http://schemas.microsoft.com/office/drawing/2014/main" id="{45B099E1-88ED-D104-E5EC-F2283639F9E3}"/>
              </a:ext>
            </a:extLst>
          </p:cNvPr>
          <p:cNvGrpSpPr/>
          <p:nvPr/>
        </p:nvGrpSpPr>
        <p:grpSpPr>
          <a:xfrm>
            <a:off x="806911" y="5327640"/>
            <a:ext cx="908700" cy="908700"/>
            <a:chOff x="4665644" y="4148177"/>
            <a:chExt cx="908700" cy="908700"/>
          </a:xfrm>
        </p:grpSpPr>
        <p:sp>
          <p:nvSpPr>
            <p:cNvPr id="218" name="Google Shape;218;p21">
              <a:extLst>
                <a:ext uri="{FF2B5EF4-FFF2-40B4-BE49-F238E27FC236}">
                  <a16:creationId xmlns:a16="http://schemas.microsoft.com/office/drawing/2014/main" id="{93BDE91C-6D1E-AF4E-F69B-25B0F4AB87D8}"/>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a:extLst>
                <a:ext uri="{FF2B5EF4-FFF2-40B4-BE49-F238E27FC236}">
                  <a16:creationId xmlns:a16="http://schemas.microsoft.com/office/drawing/2014/main" id="{889748C7-C6B9-F1C2-AC04-4BAD2A952E59}"/>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2400"/>
            </a:p>
          </p:txBody>
        </p:sp>
      </p:grpSp>
      <p:sp>
        <p:nvSpPr>
          <p:cNvPr id="220" name="Google Shape;220;p21">
            <a:extLst>
              <a:ext uri="{FF2B5EF4-FFF2-40B4-BE49-F238E27FC236}">
                <a16:creationId xmlns:a16="http://schemas.microsoft.com/office/drawing/2014/main" id="{6407E08E-5FD5-C993-8A7D-3C0E91CF39F1}"/>
              </a:ext>
            </a:extLst>
          </p:cNvPr>
          <p:cNvSpPr/>
          <p:nvPr/>
        </p:nvSpPr>
        <p:spPr>
          <a:xfrm>
            <a:off x="1958101" y="215404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blijft op dezelfde positie.</a:t>
            </a:r>
          </a:p>
        </p:txBody>
      </p:sp>
      <p:sp>
        <p:nvSpPr>
          <p:cNvPr id="221" name="Google Shape;221;p21">
            <a:extLst>
              <a:ext uri="{FF2B5EF4-FFF2-40B4-BE49-F238E27FC236}">
                <a16:creationId xmlns:a16="http://schemas.microsoft.com/office/drawing/2014/main" id="{A0443113-35A2-0862-D789-E10DF1AA3BBE}"/>
              </a:ext>
            </a:extLst>
          </p:cNvPr>
          <p:cNvSpPr/>
          <p:nvPr/>
        </p:nvSpPr>
        <p:spPr>
          <a:xfrm>
            <a:off x="1958101" y="3209114"/>
            <a:ext cx="661347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zal horizontaal heen en weer  bewegen op ongeveer dezelfde positie.</a:t>
            </a:r>
          </a:p>
        </p:txBody>
      </p:sp>
      <p:sp>
        <p:nvSpPr>
          <p:cNvPr id="222" name="Google Shape;222;p21">
            <a:extLst>
              <a:ext uri="{FF2B5EF4-FFF2-40B4-BE49-F238E27FC236}">
                <a16:creationId xmlns:a16="http://schemas.microsoft.com/office/drawing/2014/main" id="{D1D87800-0735-3B71-0885-3320C87BDCBA}"/>
              </a:ext>
            </a:extLst>
          </p:cNvPr>
          <p:cNvSpPr/>
          <p:nvPr/>
        </p:nvSpPr>
        <p:spPr>
          <a:xfrm>
            <a:off x="1958100" y="435467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zal verticaal heen en weer  bewegen op ongeveer dezelfde positie.</a:t>
            </a:r>
          </a:p>
        </p:txBody>
      </p:sp>
      <p:sp>
        <p:nvSpPr>
          <p:cNvPr id="223" name="Google Shape;223;p21">
            <a:extLst>
              <a:ext uri="{FF2B5EF4-FFF2-40B4-BE49-F238E27FC236}">
                <a16:creationId xmlns:a16="http://schemas.microsoft.com/office/drawing/2014/main" id="{9C285CDD-6B41-3220-CEA6-033A22759EC4}"/>
              </a:ext>
            </a:extLst>
          </p:cNvPr>
          <p:cNvSpPr/>
          <p:nvPr/>
        </p:nvSpPr>
        <p:spPr>
          <a:xfrm>
            <a:off x="1958099" y="548741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beweegt weg van de luidspreker.</a:t>
            </a:r>
          </a:p>
        </p:txBody>
      </p:sp>
      <p:sp>
        <p:nvSpPr>
          <p:cNvPr id="224" name="Google Shape;224;p21">
            <a:extLst>
              <a:ext uri="{FF2B5EF4-FFF2-40B4-BE49-F238E27FC236}">
                <a16:creationId xmlns:a16="http://schemas.microsoft.com/office/drawing/2014/main" id="{BDCF4515-8805-76BB-190B-26428DF49277}"/>
              </a:ext>
            </a:extLst>
          </p:cNvPr>
          <p:cNvSpPr txBox="1">
            <a:spLocks noGrp="1"/>
          </p:cNvSpPr>
          <p:nvPr>
            <p:ph type="title"/>
          </p:nvPr>
        </p:nvSpPr>
        <p:spPr>
          <a:xfrm>
            <a:off x="729419" y="-34920"/>
            <a:ext cx="513687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Een stofdeeltje zweeft voor een stille luidspreker. De luidspreker is ingeschakeld en speelt een luide toon op een constante toonhoogte. Hoe zal het stofdeeltje bewegen?</a:t>
            </a:r>
          </a:p>
        </p:txBody>
      </p:sp>
      <p:sp>
        <p:nvSpPr>
          <p:cNvPr id="3" name="Google Shape;125;p3">
            <a:extLst>
              <a:ext uri="{FF2B5EF4-FFF2-40B4-BE49-F238E27FC236}">
                <a16:creationId xmlns:a16="http://schemas.microsoft.com/office/drawing/2014/main" id="{B1C2F405-CD10-89D9-D1CD-4664E7A58E18}"/>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8263</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18999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FB99B672-A80E-AC61-7EA6-51F391B70492}"/>
            </a:ext>
          </a:extLst>
        </p:cNvPr>
        <p:cNvGrpSpPr/>
        <p:nvPr/>
      </p:nvGrpSpPr>
      <p:grpSpPr>
        <a:xfrm>
          <a:off x="0" y="0"/>
          <a:ext cx="0" cy="0"/>
          <a:chOff x="0" y="0"/>
          <a:chExt cx="0" cy="0"/>
        </a:xfrm>
      </p:grpSpPr>
      <p:pic>
        <p:nvPicPr>
          <p:cNvPr id="2" name="Google Shape;432;p15">
            <a:extLst>
              <a:ext uri="{FF2B5EF4-FFF2-40B4-BE49-F238E27FC236}">
                <a16:creationId xmlns:a16="http://schemas.microsoft.com/office/drawing/2014/main" id="{32029286-7C50-8F86-4F4B-6BD9E420ED3B}"/>
              </a:ext>
            </a:extLst>
          </p:cNvPr>
          <p:cNvPicPr preferRelativeResize="0"/>
          <p:nvPr/>
        </p:nvPicPr>
        <p:blipFill rotWithShape="1">
          <a:blip r:embed="rId3">
            <a:alphaModFix/>
          </a:blip>
          <a:srcRect/>
          <a:stretch/>
        </p:blipFill>
        <p:spPr>
          <a:xfrm>
            <a:off x="5901561" y="86822"/>
            <a:ext cx="3153699" cy="2308092"/>
          </a:xfrm>
          <a:prstGeom prst="rect">
            <a:avLst/>
          </a:prstGeom>
          <a:noFill/>
          <a:ln w="19050" cap="flat" cmpd="sng">
            <a:solidFill>
              <a:srgbClr val="FFFFFF"/>
            </a:solidFill>
            <a:prstDash val="solid"/>
            <a:round/>
            <a:headEnd type="none" w="sm" len="sm"/>
            <a:tailEnd type="none" w="sm" len="sm"/>
          </a:ln>
        </p:spPr>
      </p:pic>
      <p:sp>
        <p:nvSpPr>
          <p:cNvPr id="206" name="Google Shape;206;p21">
            <a:extLst>
              <a:ext uri="{FF2B5EF4-FFF2-40B4-BE49-F238E27FC236}">
                <a16:creationId xmlns:a16="http://schemas.microsoft.com/office/drawing/2014/main" id="{F1D0CE9B-5CCD-0FA0-A905-5D3444387CF0}"/>
              </a:ext>
            </a:extLst>
          </p:cNvPr>
          <p:cNvSpPr/>
          <p:nvPr/>
        </p:nvSpPr>
        <p:spPr>
          <a:xfrm>
            <a:off x="211015" y="636723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a:extLst>
              <a:ext uri="{FF2B5EF4-FFF2-40B4-BE49-F238E27FC236}">
                <a16:creationId xmlns:a16="http://schemas.microsoft.com/office/drawing/2014/main" id="{BF8109D7-34CF-E0F9-BC0B-5AA36E064354}"/>
              </a:ext>
            </a:extLst>
          </p:cNvPr>
          <p:cNvSpPr txBox="1"/>
          <p:nvPr/>
        </p:nvSpPr>
        <p:spPr>
          <a:xfrm>
            <a:off x="6827520" y="648920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a:extLst>
              <a:ext uri="{FF2B5EF4-FFF2-40B4-BE49-F238E27FC236}">
                <a16:creationId xmlns:a16="http://schemas.microsoft.com/office/drawing/2014/main" id="{190A67C9-4A4D-EDAD-E738-63D94D4A7648}"/>
              </a:ext>
            </a:extLst>
          </p:cNvPr>
          <p:cNvGrpSpPr/>
          <p:nvPr/>
        </p:nvGrpSpPr>
        <p:grpSpPr>
          <a:xfrm>
            <a:off x="806913" y="1994322"/>
            <a:ext cx="908700" cy="908700"/>
            <a:chOff x="947033" y="2362454"/>
            <a:chExt cx="908700" cy="908700"/>
          </a:xfrm>
        </p:grpSpPr>
        <p:sp>
          <p:nvSpPr>
            <p:cNvPr id="209" name="Google Shape;209;p21">
              <a:extLst>
                <a:ext uri="{FF2B5EF4-FFF2-40B4-BE49-F238E27FC236}">
                  <a16:creationId xmlns:a16="http://schemas.microsoft.com/office/drawing/2014/main" id="{ED6901D3-A47A-8A1C-EFAD-70392FE9E1B2}"/>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a:extLst>
                <a:ext uri="{FF2B5EF4-FFF2-40B4-BE49-F238E27FC236}">
                  <a16:creationId xmlns:a16="http://schemas.microsoft.com/office/drawing/2014/main" id="{D2395748-0D2F-2389-40FA-C8DE4E336971}"/>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2400"/>
            </a:p>
          </p:txBody>
        </p:sp>
      </p:grpSp>
      <p:grpSp>
        <p:nvGrpSpPr>
          <p:cNvPr id="211" name="Google Shape;211;p21">
            <a:extLst>
              <a:ext uri="{FF2B5EF4-FFF2-40B4-BE49-F238E27FC236}">
                <a16:creationId xmlns:a16="http://schemas.microsoft.com/office/drawing/2014/main" id="{FABEC17F-B446-58F8-1467-F8F3942F08EA}"/>
              </a:ext>
            </a:extLst>
          </p:cNvPr>
          <p:cNvGrpSpPr/>
          <p:nvPr/>
        </p:nvGrpSpPr>
        <p:grpSpPr>
          <a:xfrm>
            <a:off x="806912" y="3092988"/>
            <a:ext cx="908700" cy="908700"/>
            <a:chOff x="4665644" y="2362454"/>
            <a:chExt cx="908700" cy="908700"/>
          </a:xfrm>
        </p:grpSpPr>
        <p:sp>
          <p:nvSpPr>
            <p:cNvPr id="212" name="Google Shape;212;p21">
              <a:extLst>
                <a:ext uri="{FF2B5EF4-FFF2-40B4-BE49-F238E27FC236}">
                  <a16:creationId xmlns:a16="http://schemas.microsoft.com/office/drawing/2014/main" id="{6C9A2099-5E36-FC4E-875D-9B20AADAD356}"/>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a:extLst>
                <a:ext uri="{FF2B5EF4-FFF2-40B4-BE49-F238E27FC236}">
                  <a16:creationId xmlns:a16="http://schemas.microsoft.com/office/drawing/2014/main" id="{8E5D0176-BD1F-B0A2-217B-F08594BCA6FC}"/>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2400"/>
            </a:p>
          </p:txBody>
        </p:sp>
      </p:grpSp>
      <p:grpSp>
        <p:nvGrpSpPr>
          <p:cNvPr id="214" name="Google Shape;214;p21">
            <a:extLst>
              <a:ext uri="{FF2B5EF4-FFF2-40B4-BE49-F238E27FC236}">
                <a16:creationId xmlns:a16="http://schemas.microsoft.com/office/drawing/2014/main" id="{DE5FF097-D03F-B412-5707-2E18A67EA6DB}"/>
              </a:ext>
            </a:extLst>
          </p:cNvPr>
          <p:cNvGrpSpPr/>
          <p:nvPr/>
        </p:nvGrpSpPr>
        <p:grpSpPr>
          <a:xfrm>
            <a:off x="806911" y="4228974"/>
            <a:ext cx="908700" cy="908700"/>
            <a:chOff x="947033" y="4156948"/>
            <a:chExt cx="908700" cy="908700"/>
          </a:xfrm>
        </p:grpSpPr>
        <p:sp>
          <p:nvSpPr>
            <p:cNvPr id="215" name="Google Shape;215;p21">
              <a:extLst>
                <a:ext uri="{FF2B5EF4-FFF2-40B4-BE49-F238E27FC236}">
                  <a16:creationId xmlns:a16="http://schemas.microsoft.com/office/drawing/2014/main" id="{585B65CA-3DAA-B41B-5624-154199814AA6}"/>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a:extLst>
                <a:ext uri="{FF2B5EF4-FFF2-40B4-BE49-F238E27FC236}">
                  <a16:creationId xmlns:a16="http://schemas.microsoft.com/office/drawing/2014/main" id="{F88D54B7-CC01-03D4-CC21-7C256101030D}"/>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2400"/>
            </a:p>
          </p:txBody>
        </p:sp>
      </p:grpSp>
      <p:grpSp>
        <p:nvGrpSpPr>
          <p:cNvPr id="217" name="Google Shape;217;p21">
            <a:extLst>
              <a:ext uri="{FF2B5EF4-FFF2-40B4-BE49-F238E27FC236}">
                <a16:creationId xmlns:a16="http://schemas.microsoft.com/office/drawing/2014/main" id="{A1662377-899A-CAE3-5079-F5327C2EE27C}"/>
              </a:ext>
            </a:extLst>
          </p:cNvPr>
          <p:cNvGrpSpPr/>
          <p:nvPr/>
        </p:nvGrpSpPr>
        <p:grpSpPr>
          <a:xfrm>
            <a:off x="806911" y="5327640"/>
            <a:ext cx="908700" cy="908700"/>
            <a:chOff x="4665644" y="4148177"/>
            <a:chExt cx="908700" cy="908700"/>
          </a:xfrm>
        </p:grpSpPr>
        <p:sp>
          <p:nvSpPr>
            <p:cNvPr id="218" name="Google Shape;218;p21">
              <a:extLst>
                <a:ext uri="{FF2B5EF4-FFF2-40B4-BE49-F238E27FC236}">
                  <a16:creationId xmlns:a16="http://schemas.microsoft.com/office/drawing/2014/main" id="{C86A2777-2FFC-B077-5F14-BD47986E1326}"/>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a:extLst>
                <a:ext uri="{FF2B5EF4-FFF2-40B4-BE49-F238E27FC236}">
                  <a16:creationId xmlns:a16="http://schemas.microsoft.com/office/drawing/2014/main" id="{183B9E2C-3DDE-2DD0-767A-D4AF22EDDD93}"/>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2400"/>
            </a:p>
          </p:txBody>
        </p:sp>
      </p:grpSp>
      <p:sp>
        <p:nvSpPr>
          <p:cNvPr id="220" name="Google Shape;220;p21">
            <a:extLst>
              <a:ext uri="{FF2B5EF4-FFF2-40B4-BE49-F238E27FC236}">
                <a16:creationId xmlns:a16="http://schemas.microsoft.com/office/drawing/2014/main" id="{291B5B3D-3F84-D87B-A65C-58AF05307224}"/>
              </a:ext>
            </a:extLst>
          </p:cNvPr>
          <p:cNvSpPr/>
          <p:nvPr/>
        </p:nvSpPr>
        <p:spPr>
          <a:xfrm>
            <a:off x="1958100" y="2154046"/>
            <a:ext cx="6278933"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zal verder dan eerst horizontaal heen</a:t>
            </a:r>
          </a:p>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en weer bewegen, op ongeveer dezelfde positie.</a:t>
            </a:r>
          </a:p>
        </p:txBody>
      </p:sp>
      <p:sp>
        <p:nvSpPr>
          <p:cNvPr id="221" name="Google Shape;221;p21">
            <a:extLst>
              <a:ext uri="{FF2B5EF4-FFF2-40B4-BE49-F238E27FC236}">
                <a16:creationId xmlns:a16="http://schemas.microsoft.com/office/drawing/2014/main" id="{C23A67AB-130F-C9A1-9074-2215FF470A40}"/>
              </a:ext>
            </a:extLst>
          </p:cNvPr>
          <p:cNvSpPr/>
          <p:nvPr/>
        </p:nvSpPr>
        <p:spPr>
          <a:xfrm>
            <a:off x="1958101" y="3209114"/>
            <a:ext cx="661347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zal sneller dan eerst horizontaal heen en weer bewegen, op ongeveer dezelfde positie.</a:t>
            </a:r>
          </a:p>
        </p:txBody>
      </p:sp>
      <p:sp>
        <p:nvSpPr>
          <p:cNvPr id="222" name="Google Shape;222;p21">
            <a:extLst>
              <a:ext uri="{FF2B5EF4-FFF2-40B4-BE49-F238E27FC236}">
                <a16:creationId xmlns:a16="http://schemas.microsoft.com/office/drawing/2014/main" id="{E26573DE-5B28-A1F6-39C1-DD07A1D5580A}"/>
              </a:ext>
            </a:extLst>
          </p:cNvPr>
          <p:cNvSpPr/>
          <p:nvPr/>
        </p:nvSpPr>
        <p:spPr>
          <a:xfrm>
            <a:off x="1958100" y="435467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zal verder verticaal op en neer bewegen dan eerst, op ongeveer dezelfde positie.</a:t>
            </a:r>
          </a:p>
        </p:txBody>
      </p:sp>
      <p:sp>
        <p:nvSpPr>
          <p:cNvPr id="223" name="Google Shape;223;p21">
            <a:extLst>
              <a:ext uri="{FF2B5EF4-FFF2-40B4-BE49-F238E27FC236}">
                <a16:creationId xmlns:a16="http://schemas.microsoft.com/office/drawing/2014/main" id="{1BA2A483-B802-17F9-A2F7-AB357215D9BB}"/>
              </a:ext>
            </a:extLst>
          </p:cNvPr>
          <p:cNvSpPr/>
          <p:nvPr/>
        </p:nvSpPr>
        <p:spPr>
          <a:xfrm>
            <a:off x="1958099" y="548741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400" b="0" i="0" u="none" strike="noStrike" cap="none" dirty="0">
                <a:solidFill>
                  <a:srgbClr val="000000"/>
                </a:solidFill>
                <a:latin typeface="Calibri"/>
                <a:ea typeface="Calibri"/>
                <a:cs typeface="Calibri"/>
                <a:sym typeface="Calibri"/>
              </a:rPr>
              <a:t>Het zal sneller dan eerst verticaal op en neer bewegen, op ongeveer dezelfde positie.</a:t>
            </a:r>
          </a:p>
        </p:txBody>
      </p:sp>
      <p:sp>
        <p:nvSpPr>
          <p:cNvPr id="224" name="Google Shape;224;p21">
            <a:extLst>
              <a:ext uri="{FF2B5EF4-FFF2-40B4-BE49-F238E27FC236}">
                <a16:creationId xmlns:a16="http://schemas.microsoft.com/office/drawing/2014/main" id="{52FEFD37-23F7-748F-E03D-FEBC48AA4292}"/>
              </a:ext>
            </a:extLst>
          </p:cNvPr>
          <p:cNvSpPr txBox="1">
            <a:spLocks noGrp="1"/>
          </p:cNvSpPr>
          <p:nvPr>
            <p:ph type="title"/>
          </p:nvPr>
        </p:nvSpPr>
        <p:spPr>
          <a:xfrm>
            <a:off x="729419" y="-34920"/>
            <a:ext cx="513687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De toonhoogte van het geluid wordt verhoogd, maar het volume blijft hetzelfde. Wat gebeurt er met de beweging van het stofdeeltje?</a:t>
            </a:r>
          </a:p>
        </p:txBody>
      </p:sp>
      <p:sp>
        <p:nvSpPr>
          <p:cNvPr id="3" name="Google Shape;125;p3">
            <a:extLst>
              <a:ext uri="{FF2B5EF4-FFF2-40B4-BE49-F238E27FC236}">
                <a16:creationId xmlns:a16="http://schemas.microsoft.com/office/drawing/2014/main" id="{CD1FD672-BA36-D130-4695-405B4469E207}"/>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8266</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203459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1">
          <a:extLst>
            <a:ext uri="{FF2B5EF4-FFF2-40B4-BE49-F238E27FC236}">
              <a16:creationId xmlns:a16="http://schemas.microsoft.com/office/drawing/2014/main" id="{E038D52D-1321-5852-F49A-F319410A3272}"/>
            </a:ext>
          </a:extLst>
        </p:cNvPr>
        <p:cNvGrpSpPr/>
        <p:nvPr/>
      </p:nvGrpSpPr>
      <p:grpSpPr>
        <a:xfrm>
          <a:off x="0" y="0"/>
          <a:ext cx="0" cy="0"/>
          <a:chOff x="0" y="0"/>
          <a:chExt cx="0" cy="0"/>
        </a:xfrm>
      </p:grpSpPr>
      <p:sp>
        <p:nvSpPr>
          <p:cNvPr id="692" name="Google Shape;692;g2db760db1be_0_870">
            <a:extLst>
              <a:ext uri="{FF2B5EF4-FFF2-40B4-BE49-F238E27FC236}">
                <a16:creationId xmlns:a16="http://schemas.microsoft.com/office/drawing/2014/main" id="{A0115757-0F64-9EF0-1F09-EE9668B9F5D3}"/>
              </a:ext>
            </a:extLst>
          </p:cNvPr>
          <p:cNvSpPr txBox="1"/>
          <p:nvPr/>
        </p:nvSpPr>
        <p:spPr>
          <a:xfrm>
            <a:off x="5685183" y="6407433"/>
            <a:ext cx="345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693" name="Google Shape;693;g2db760db1be_0_870">
            <a:extLst>
              <a:ext uri="{FF2B5EF4-FFF2-40B4-BE49-F238E27FC236}">
                <a16:creationId xmlns:a16="http://schemas.microsoft.com/office/drawing/2014/main" id="{B929AD6B-7F18-7573-50B9-43F4DB109887}"/>
              </a:ext>
            </a:extLst>
          </p:cNvPr>
          <p:cNvSpPr txBox="1">
            <a:spLocks noGrp="1"/>
          </p:cNvSpPr>
          <p:nvPr>
            <p:ph type="title"/>
          </p:nvPr>
        </p:nvSpPr>
        <p:spPr>
          <a:xfrm>
            <a:off x="628650" y="365126"/>
            <a:ext cx="7886700" cy="409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694" name="Google Shape;694;g2db760db1be_0_870">
            <a:extLst>
              <a:ext uri="{FF2B5EF4-FFF2-40B4-BE49-F238E27FC236}">
                <a16:creationId xmlns:a16="http://schemas.microsoft.com/office/drawing/2014/main" id="{DC216B07-3E4F-1072-0909-2AC3D3A518F3}"/>
              </a:ext>
            </a:extLst>
          </p:cNvPr>
          <p:cNvSpPr txBox="1"/>
          <p:nvPr/>
        </p:nvSpPr>
        <p:spPr>
          <a:xfrm>
            <a:off x="628650" y="572530"/>
            <a:ext cx="7886700" cy="3363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dirty="0" err="1">
                <a:solidFill>
                  <a:schemeClr val="dk1"/>
                </a:solidFill>
                <a:latin typeface="Calibri"/>
                <a:ea typeface="Calibri"/>
                <a:cs typeface="Calibri"/>
                <a:sym typeface="Calibri"/>
              </a:rPr>
              <a:t>Deze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met </a:t>
            </a:r>
            <a:r>
              <a:rPr lang="en-GB" sz="3300" b="0" i="0" u="none" strike="noStrike" cap="none" dirty="0" err="1">
                <a:solidFill>
                  <a:schemeClr val="dk1"/>
                </a:solidFill>
                <a:latin typeface="Calibri"/>
                <a:ea typeface="Calibri"/>
                <a:cs typeface="Calibri"/>
                <a:sym typeface="Calibri"/>
              </a:rPr>
              <a:t>toelichting</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zijn</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ontwikkeld</a:t>
            </a:r>
            <a:r>
              <a:rPr lang="en-GB" sz="3300" b="0" i="0" u="none" strike="noStrike" cap="none" dirty="0">
                <a:solidFill>
                  <a:schemeClr val="dk1"/>
                </a:solidFill>
                <a:latin typeface="Calibri"/>
                <a:ea typeface="Calibri"/>
                <a:cs typeface="Calibri"/>
                <a:sym typeface="Calibri"/>
              </a:rPr>
              <a:t> door de </a:t>
            </a:r>
            <a:r>
              <a:rPr lang="en-GB" sz="3300" b="0" i="0" u="none" strike="noStrike" cap="none" dirty="0" err="1">
                <a:solidFill>
                  <a:schemeClr val="dk1"/>
                </a:solidFill>
                <a:latin typeface="Calibri"/>
                <a:ea typeface="Calibri"/>
                <a:cs typeface="Calibri"/>
                <a:sym typeface="Calibri"/>
              </a:rPr>
              <a:t>werkgroep</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diagnostische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van de NVON</a:t>
            </a:r>
            <a:r>
              <a:rPr lang="en-GB" sz="3300" dirty="0">
                <a:solidFill>
                  <a:schemeClr val="dk1"/>
                </a:solidFill>
                <a:latin typeface="Calibri"/>
                <a:ea typeface="Calibri"/>
                <a:cs typeface="Calibri"/>
                <a:sym typeface="Calibri"/>
              </a:rPr>
              <a:t>. Meer </a:t>
            </a:r>
            <a:r>
              <a:rPr lang="en-GB" sz="3300" dirty="0" err="1">
                <a:solidFill>
                  <a:schemeClr val="dk1"/>
                </a:solidFill>
                <a:latin typeface="Calibri"/>
                <a:ea typeface="Calibri"/>
                <a:cs typeface="Calibri"/>
                <a:sym typeface="Calibri"/>
              </a:rPr>
              <a:t>vragen</a:t>
            </a:r>
            <a:r>
              <a:rPr lang="en-GB" sz="3300" dirty="0">
                <a:solidFill>
                  <a:schemeClr val="dk1"/>
                </a:solidFill>
                <a:latin typeface="Calibri"/>
                <a:ea typeface="Calibri"/>
                <a:cs typeface="Calibri"/>
                <a:sym typeface="Calibri"/>
              </a:rPr>
              <a:t> </a:t>
            </a:r>
            <a:r>
              <a:rPr lang="en-GB" sz="3300" dirty="0" err="1">
                <a:solidFill>
                  <a:schemeClr val="dk1"/>
                </a:solidFill>
                <a:latin typeface="Calibri"/>
                <a:ea typeface="Calibri"/>
                <a:cs typeface="Calibri"/>
                <a:sym typeface="Calibri"/>
              </a:rPr>
              <a:t>en</a:t>
            </a:r>
            <a:r>
              <a:rPr lang="en-GB" sz="3300" dirty="0">
                <a:solidFill>
                  <a:schemeClr val="dk1"/>
                </a:solidFill>
                <a:latin typeface="Calibri"/>
                <a:ea typeface="Calibri"/>
                <a:cs typeface="Calibri"/>
                <a:sym typeface="Calibri"/>
              </a:rPr>
              <a:t> info </a:t>
            </a:r>
            <a:r>
              <a:rPr lang="en-GB" sz="3300" dirty="0" err="1">
                <a:solidFill>
                  <a:schemeClr val="dk1"/>
                </a:solidFill>
                <a:latin typeface="Calibri"/>
                <a:ea typeface="Calibri"/>
                <a:cs typeface="Calibri"/>
                <a:sym typeface="Calibri"/>
              </a:rPr>
              <a:t>vind</a:t>
            </a:r>
            <a:r>
              <a:rPr lang="en-GB" sz="3300" dirty="0">
                <a:solidFill>
                  <a:schemeClr val="dk1"/>
                </a:solidFill>
                <a:latin typeface="Calibri"/>
                <a:ea typeface="Calibri"/>
                <a:cs typeface="Calibri"/>
                <a:sym typeface="Calibri"/>
              </a:rPr>
              <a:t> je op:</a:t>
            </a: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300"/>
              <a:buFont typeface="Arial"/>
              <a:buNone/>
            </a:pPr>
            <a:r>
              <a:rPr lang="en-GB" sz="3300"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www.diagnostischevragen.nl</a:t>
            </a:r>
            <a:endParaRPr lang="en-GB" sz="3300" dirty="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p:txBody>
      </p:sp>
      <p:pic>
        <p:nvPicPr>
          <p:cNvPr id="695" name="Google Shape;695;g2db760db1be_0_870">
            <a:extLst>
              <a:ext uri="{FF2B5EF4-FFF2-40B4-BE49-F238E27FC236}">
                <a16:creationId xmlns:a16="http://schemas.microsoft.com/office/drawing/2014/main" id="{E9995932-AE5B-A3E2-5FBD-2BF6BE12E4F5}"/>
              </a:ext>
            </a:extLst>
          </p:cNvPr>
          <p:cNvPicPr preferRelativeResize="0"/>
          <p:nvPr/>
        </p:nvPicPr>
        <p:blipFill rotWithShape="1">
          <a:blip r:embed="rId4">
            <a:alphaModFix/>
          </a:blip>
          <a:srcRect/>
          <a:stretch/>
        </p:blipFill>
        <p:spPr>
          <a:xfrm>
            <a:off x="2450189" y="3557741"/>
            <a:ext cx="4243622" cy="1295421"/>
          </a:xfrm>
          <a:prstGeom prst="rect">
            <a:avLst/>
          </a:prstGeom>
          <a:noFill/>
          <a:ln>
            <a:noFill/>
          </a:ln>
        </p:spPr>
      </p:pic>
      <p:sp>
        <p:nvSpPr>
          <p:cNvPr id="696" name="Google Shape;696;g2db760db1be_0_870">
            <a:extLst>
              <a:ext uri="{FF2B5EF4-FFF2-40B4-BE49-F238E27FC236}">
                <a16:creationId xmlns:a16="http://schemas.microsoft.com/office/drawing/2014/main" id="{D0B01BA9-5848-DC98-1CEB-A914B003F7E8}"/>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97" name="Google Shape;697;g2db760db1be_0_870">
            <a:extLst>
              <a:ext uri="{FF2B5EF4-FFF2-40B4-BE49-F238E27FC236}">
                <a16:creationId xmlns:a16="http://schemas.microsoft.com/office/drawing/2014/main" id="{D866C4DC-BC7D-6475-FEEA-7E43DABD0556}"/>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698" name="Google Shape;698;g2db760db1be_0_870" descr="Creative Commons Attribution-ShareAlike 3.0 Unported - Wikidata">
            <a:extLst>
              <a:ext uri="{FF2B5EF4-FFF2-40B4-BE49-F238E27FC236}">
                <a16:creationId xmlns:a16="http://schemas.microsoft.com/office/drawing/2014/main" id="{D2DAAFCD-1E27-837D-0377-95A905229704}"/>
              </a:ext>
            </a:extLst>
          </p:cNvPr>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extLst>
      <p:ext uri="{BB962C8B-B14F-4D97-AF65-F5344CB8AC3E}">
        <p14:creationId xmlns:p14="http://schemas.microsoft.com/office/powerpoint/2010/main" val="336354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66" name="Google Shape;166;p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167" name="Google Shape;167;p6"/>
          <p:cNvGrpSpPr/>
          <p:nvPr/>
        </p:nvGrpSpPr>
        <p:grpSpPr>
          <a:xfrm>
            <a:off x="806913" y="1821195"/>
            <a:ext cx="908700" cy="908700"/>
            <a:chOff x="947033" y="2362454"/>
            <a:chExt cx="908700" cy="908700"/>
          </a:xfrm>
        </p:grpSpPr>
        <p:sp>
          <p:nvSpPr>
            <p:cNvPr id="168" name="Google Shape;168;p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170" name="Google Shape;170;p6"/>
          <p:cNvGrpSpPr/>
          <p:nvPr/>
        </p:nvGrpSpPr>
        <p:grpSpPr>
          <a:xfrm>
            <a:off x="806912" y="2919861"/>
            <a:ext cx="908700" cy="908700"/>
            <a:chOff x="4665644" y="2362454"/>
            <a:chExt cx="908700" cy="908700"/>
          </a:xfrm>
        </p:grpSpPr>
        <p:sp>
          <p:nvSpPr>
            <p:cNvPr id="171" name="Google Shape;171;p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2" name="Google Shape;172;p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173" name="Google Shape;173;p6"/>
          <p:cNvGrpSpPr/>
          <p:nvPr/>
        </p:nvGrpSpPr>
        <p:grpSpPr>
          <a:xfrm>
            <a:off x="806911" y="4055847"/>
            <a:ext cx="908700" cy="908700"/>
            <a:chOff x="947033" y="4156948"/>
            <a:chExt cx="908700" cy="908700"/>
          </a:xfrm>
        </p:grpSpPr>
        <p:sp>
          <p:nvSpPr>
            <p:cNvPr id="174" name="Google Shape;174;p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5" name="Google Shape;175;p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176" name="Google Shape;176;p6"/>
          <p:cNvGrpSpPr/>
          <p:nvPr/>
        </p:nvGrpSpPr>
        <p:grpSpPr>
          <a:xfrm>
            <a:off x="806911" y="5154513"/>
            <a:ext cx="908700" cy="908700"/>
            <a:chOff x="4665644" y="4148177"/>
            <a:chExt cx="908700" cy="908700"/>
          </a:xfrm>
        </p:grpSpPr>
        <p:sp>
          <p:nvSpPr>
            <p:cNvPr id="177" name="Google Shape;177;p6"/>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8" name="Google Shape;178;p6"/>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79" name="Google Shape;179;p6"/>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omhoog</a:t>
            </a:r>
            <a:endParaRPr sz="2800" b="0" i="0" u="none" strike="noStrike" cap="none" dirty="0">
              <a:solidFill>
                <a:srgbClr val="000000"/>
              </a:solidFill>
              <a:latin typeface="Calibri"/>
              <a:ea typeface="Calibri"/>
              <a:cs typeface="Calibri"/>
              <a:sym typeface="Calibri"/>
            </a:endParaRPr>
          </a:p>
        </p:txBody>
      </p:sp>
      <p:sp>
        <p:nvSpPr>
          <p:cNvPr id="180" name="Google Shape;180;p6"/>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omlaag</a:t>
            </a:r>
            <a:endParaRPr sz="2800" b="0" i="0" u="none" strike="noStrike" cap="none" dirty="0">
              <a:solidFill>
                <a:srgbClr val="000000"/>
              </a:solidFill>
              <a:latin typeface="Calibri"/>
              <a:ea typeface="Calibri"/>
              <a:cs typeface="Calibri"/>
              <a:sym typeface="Calibri"/>
            </a:endParaRPr>
          </a:p>
        </p:txBody>
      </p:sp>
      <p:sp>
        <p:nvSpPr>
          <p:cNvPr id="181" name="Google Shape;181;p6"/>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meer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naar</a:t>
            </a:r>
            <a:r>
              <a:rPr lang="en-GB" sz="2800" b="0" i="0" u="none" strike="noStrike" cap="none" dirty="0">
                <a:solidFill>
                  <a:srgbClr val="000000"/>
                </a:solidFill>
                <a:latin typeface="Calibri"/>
                <a:ea typeface="Calibri"/>
                <a:cs typeface="Calibri"/>
                <a:sym typeface="Calibri"/>
              </a:rPr>
              <a:t> links</a:t>
            </a:r>
            <a:endParaRPr sz="2800" b="0" i="0" u="none" strike="noStrike" cap="none" dirty="0">
              <a:solidFill>
                <a:srgbClr val="000000"/>
              </a:solidFill>
              <a:latin typeface="Calibri"/>
              <a:ea typeface="Calibri"/>
              <a:cs typeface="Calibri"/>
              <a:sym typeface="Calibri"/>
            </a:endParaRPr>
          </a:p>
        </p:txBody>
      </p:sp>
      <p:sp>
        <p:nvSpPr>
          <p:cNvPr id="182" name="Google Shape;182;p6"/>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Gaat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meer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naar</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rechts</a:t>
            </a:r>
            <a:endParaRPr sz="2800" b="0" i="0" u="none" strike="noStrike" cap="none" dirty="0">
              <a:solidFill>
                <a:srgbClr val="000000"/>
              </a:solidFill>
              <a:latin typeface="Calibri"/>
              <a:ea typeface="Calibri"/>
              <a:cs typeface="Calibri"/>
              <a:sym typeface="Calibri"/>
            </a:endParaRPr>
          </a:p>
        </p:txBody>
      </p:sp>
      <p:sp>
        <p:nvSpPr>
          <p:cNvPr id="183" name="Google Shape;183;p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en-GB" sz="2400" dirty="0"/>
              <a:t>Je </a:t>
            </a:r>
            <a:r>
              <a:rPr lang="en-GB" sz="2400" dirty="0" err="1"/>
              <a:t>maakt</a:t>
            </a:r>
            <a:r>
              <a:rPr lang="en-GB" sz="2400" dirty="0"/>
              <a:t> </a:t>
            </a:r>
            <a:r>
              <a:rPr lang="en-GB" sz="2400" dirty="0" err="1"/>
              <a:t>een</a:t>
            </a:r>
            <a:r>
              <a:rPr lang="en-GB" sz="2400" dirty="0"/>
              <a:t> golf in </a:t>
            </a:r>
            <a:r>
              <a:rPr lang="en-GB" sz="2400" dirty="0" err="1"/>
              <a:t>een</a:t>
            </a:r>
            <a:r>
              <a:rPr lang="en-GB" sz="2400" dirty="0"/>
              <a:t> </a:t>
            </a:r>
            <a:r>
              <a:rPr lang="en-GB" sz="2400" dirty="0" err="1"/>
              <a:t>touw</a:t>
            </a:r>
            <a:r>
              <a:rPr lang="en-GB" sz="2400" dirty="0"/>
              <a:t>, de golf </a:t>
            </a:r>
            <a:r>
              <a:rPr lang="en-GB" sz="2400" dirty="0" err="1"/>
              <a:t>beweegt</a:t>
            </a:r>
            <a:r>
              <a:rPr lang="en-GB" sz="2400" dirty="0"/>
              <a:t> </a:t>
            </a:r>
            <a:r>
              <a:rPr lang="en-GB" sz="2400" dirty="0" err="1"/>
              <a:t>naar</a:t>
            </a:r>
            <a:r>
              <a:rPr lang="en-GB" sz="2400" dirty="0"/>
              <a:t> </a:t>
            </a:r>
            <a:r>
              <a:rPr lang="en-GB" sz="2400" dirty="0" err="1"/>
              <a:t>rechts</a:t>
            </a:r>
            <a:r>
              <a:rPr lang="en-GB" sz="2400" dirty="0"/>
              <a:t>. Je </a:t>
            </a:r>
            <a:r>
              <a:rPr lang="en-GB" sz="2400" dirty="0" err="1"/>
              <a:t>ziet</a:t>
            </a:r>
            <a:r>
              <a:rPr lang="en-GB" sz="2400" dirty="0"/>
              <a:t> </a:t>
            </a:r>
            <a:r>
              <a:rPr lang="en-GB" sz="2400" dirty="0" err="1"/>
              <a:t>een</a:t>
            </a:r>
            <a:r>
              <a:rPr lang="en-GB" sz="2400" dirty="0"/>
              <a:t> </a:t>
            </a:r>
            <a:r>
              <a:rPr lang="en-GB" sz="2400" dirty="0" err="1"/>
              <a:t>foto</a:t>
            </a:r>
            <a:r>
              <a:rPr lang="en-GB" sz="2400" dirty="0"/>
              <a:t> van de </a:t>
            </a:r>
            <a:r>
              <a:rPr lang="en-GB" sz="2400" dirty="0" err="1"/>
              <a:t>situatie</a:t>
            </a:r>
            <a:r>
              <a:rPr lang="en-GB" sz="2400" dirty="0"/>
              <a:t> op </a:t>
            </a:r>
            <a:r>
              <a:rPr lang="en-GB" sz="2400" dirty="0" err="1"/>
              <a:t>tijdstip</a:t>
            </a:r>
            <a:r>
              <a:rPr lang="en-GB" sz="2400" dirty="0"/>
              <a:t> t = 0. Wat </a:t>
            </a:r>
            <a:r>
              <a:rPr lang="en-GB" sz="2400" dirty="0" err="1"/>
              <a:t>gebeurt</a:t>
            </a:r>
            <a:r>
              <a:rPr lang="en-GB" sz="2400" dirty="0"/>
              <a:t> er </a:t>
            </a:r>
            <a:r>
              <a:rPr lang="en-GB" sz="2400" dirty="0" err="1"/>
              <a:t>een</a:t>
            </a:r>
            <a:r>
              <a:rPr lang="en-GB" sz="2400" dirty="0"/>
              <a:t> </a:t>
            </a:r>
            <a:r>
              <a:rPr lang="en-GB" sz="2400" dirty="0" err="1"/>
              <a:t>fractie</a:t>
            </a:r>
            <a:r>
              <a:rPr lang="en-GB" sz="2400" dirty="0"/>
              <a:t> van </a:t>
            </a:r>
            <a:r>
              <a:rPr lang="en-GB" sz="2400" dirty="0" err="1"/>
              <a:t>een</a:t>
            </a:r>
            <a:r>
              <a:rPr lang="en-GB" sz="2400" dirty="0"/>
              <a:t> </a:t>
            </a:r>
            <a:r>
              <a:rPr lang="en-GB" sz="2400" dirty="0" err="1"/>
              <a:t>seconde</a:t>
            </a:r>
            <a:r>
              <a:rPr lang="en-GB" sz="2400" dirty="0"/>
              <a:t> later met punt A?</a:t>
            </a:r>
            <a:endParaRPr sz="2400" dirty="0"/>
          </a:p>
        </p:txBody>
      </p:sp>
      <p:pic>
        <p:nvPicPr>
          <p:cNvPr id="2050" name="Picture 2">
            <a:extLst>
              <a:ext uri="{FF2B5EF4-FFF2-40B4-BE49-F238E27FC236}">
                <a16:creationId xmlns:a16="http://schemas.microsoft.com/office/drawing/2014/main" id="{90A07F8A-533B-3E81-7F57-A59669E32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299" y="2166374"/>
            <a:ext cx="3980278" cy="25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1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p:cNvGrpSpPr/>
          <p:nvPr/>
        </p:nvGrpSpPr>
        <p:grpSpPr>
          <a:xfrm>
            <a:off x="806913" y="1496245"/>
            <a:ext cx="908700" cy="908700"/>
            <a:chOff x="947033" y="2362454"/>
            <a:chExt cx="908700" cy="908700"/>
          </a:xfrm>
        </p:grpSpPr>
        <p:sp>
          <p:nvSpPr>
            <p:cNvPr id="209" name="Google Shape;209;p2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p:cNvGrpSpPr/>
          <p:nvPr/>
        </p:nvGrpSpPr>
        <p:grpSpPr>
          <a:xfrm>
            <a:off x="806912" y="2594911"/>
            <a:ext cx="908700" cy="908700"/>
            <a:chOff x="4665644" y="2362454"/>
            <a:chExt cx="908700" cy="908700"/>
          </a:xfrm>
        </p:grpSpPr>
        <p:sp>
          <p:nvSpPr>
            <p:cNvPr id="212" name="Google Shape;212;p2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p:cNvGrpSpPr/>
          <p:nvPr/>
        </p:nvGrpSpPr>
        <p:grpSpPr>
          <a:xfrm>
            <a:off x="806911" y="3730897"/>
            <a:ext cx="908700" cy="908700"/>
            <a:chOff x="947033" y="4156948"/>
            <a:chExt cx="908700" cy="908700"/>
          </a:xfrm>
        </p:grpSpPr>
        <p:sp>
          <p:nvSpPr>
            <p:cNvPr id="215" name="Google Shape;215;p2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p:cNvGrpSpPr/>
          <p:nvPr/>
        </p:nvGrpSpPr>
        <p:grpSpPr>
          <a:xfrm>
            <a:off x="806911" y="4829563"/>
            <a:ext cx="908700" cy="908700"/>
            <a:chOff x="4665644" y="4148177"/>
            <a:chExt cx="908700" cy="908700"/>
          </a:xfrm>
        </p:grpSpPr>
        <p:sp>
          <p:nvSpPr>
            <p:cNvPr id="218" name="Google Shape;218;p2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dirty="0">
                <a:latin typeface="Calibri" panose="020F0502020204030204" pitchFamily="34" charset="0"/>
                <a:ea typeface="Calibri" panose="020F0502020204030204" pitchFamily="34" charset="0"/>
                <a:cs typeface="Calibri" panose="020F0502020204030204" pitchFamily="34" charset="0"/>
              </a:rPr>
              <a:t>een hogere </a:t>
            </a:r>
            <a:r>
              <a:rPr lang="en-GB" sz="28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golflengte</a:t>
            </a:r>
            <a:endParaRPr sz="2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21" name="Google Shape;221;p21"/>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dirty="0">
                <a:latin typeface="Calibri" panose="020F0502020204030204" pitchFamily="34" charset="0"/>
                <a:ea typeface="Calibri" panose="020F0502020204030204" pitchFamily="34" charset="0"/>
                <a:cs typeface="Calibri" panose="020F0502020204030204" pitchFamily="34" charset="0"/>
              </a:rPr>
              <a:t>een hogere f</a:t>
            </a:r>
            <a:r>
              <a:rPr lang="en-GB" sz="28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requentie</a:t>
            </a:r>
            <a:endParaRPr sz="2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22" name="Google Shape;222;p21"/>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dirty="0">
                <a:latin typeface="Calibri" panose="020F0502020204030204" pitchFamily="34" charset="0"/>
                <a:ea typeface="Calibri" panose="020F0502020204030204" pitchFamily="34" charset="0"/>
                <a:cs typeface="Calibri" panose="020F0502020204030204" pitchFamily="34" charset="0"/>
              </a:rPr>
              <a:t>een hogere </a:t>
            </a:r>
            <a:r>
              <a:rPr lang="en-GB" sz="28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golflengte</a:t>
            </a:r>
            <a:r>
              <a:rPr lang="en-GB" sz="2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en </a:t>
            </a:r>
            <a:r>
              <a:rPr lang="en-GB" sz="28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frequentie</a:t>
            </a:r>
            <a:endParaRPr sz="2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23" name="Google Shape;223;p21"/>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een</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lagere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golflengte</a:t>
            </a:r>
            <a:r>
              <a:rPr lang="en-GB" sz="2800" b="0" i="0" u="none" strike="noStrike" cap="none" dirty="0">
                <a:solidFill>
                  <a:srgbClr val="000000"/>
                </a:solidFill>
                <a:latin typeface="Calibri"/>
                <a:ea typeface="Calibri"/>
                <a:cs typeface="Calibri"/>
                <a:sym typeface="Calibri"/>
              </a:rPr>
              <a:t> en </a:t>
            </a:r>
            <a:r>
              <a:rPr lang="en-GB" sz="2800" b="0" i="0" u="none" strike="noStrike" cap="none" dirty="0" err="1">
                <a:solidFill>
                  <a:srgbClr val="000000"/>
                </a:solidFill>
                <a:latin typeface="Calibri"/>
                <a:ea typeface="Calibri"/>
                <a:cs typeface="Calibri"/>
                <a:sym typeface="Calibri"/>
              </a:rPr>
              <a:t>frequentie</a:t>
            </a:r>
            <a:endParaRPr sz="2800" b="0" i="0" u="none" strike="noStrike" cap="none" dirty="0">
              <a:solidFill>
                <a:srgbClr val="000000"/>
              </a:solidFill>
              <a:latin typeface="Calibri"/>
              <a:ea typeface="Calibri"/>
              <a:cs typeface="Calibri"/>
              <a:sym typeface="Calibri"/>
            </a:endParaRPr>
          </a:p>
        </p:txBody>
      </p:sp>
      <p:sp>
        <p:nvSpPr>
          <p:cNvPr id="224" name="Google Shape;224;p21"/>
          <p:cNvSpPr txBox="1">
            <a:spLocks noGrp="1"/>
          </p:cNvSpPr>
          <p:nvPr>
            <p:ph type="title"/>
          </p:nvPr>
        </p:nvSpPr>
        <p:spPr>
          <a:xfrm>
            <a:off x="729419" y="3907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Vergeleken met het geluid dat je van een stilstaande brandweerwagen hoort, heeft het geluid van een brandweerwagen die op je af komt rijden…</a:t>
            </a:r>
          </a:p>
        </p:txBody>
      </p:sp>
      <p:sp>
        <p:nvSpPr>
          <p:cNvPr id="2" name="Google Shape;125;p3">
            <a:extLst>
              <a:ext uri="{FF2B5EF4-FFF2-40B4-BE49-F238E27FC236}">
                <a16:creationId xmlns:a16="http://schemas.microsoft.com/office/drawing/2014/main" id="{77B95033-37AB-1F45-0462-3FD0613BAEDA}"/>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4035</a:t>
            </a:r>
            <a:endParaRPr sz="1000" b="1" i="0" u="none" strike="noStrike" cap="none" dirty="0">
              <a:solidFill>
                <a:srgbClr val="999999"/>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p:cNvGrpSpPr/>
          <p:nvPr/>
        </p:nvGrpSpPr>
        <p:grpSpPr>
          <a:xfrm>
            <a:off x="806913" y="1496245"/>
            <a:ext cx="908700" cy="908700"/>
            <a:chOff x="947033" y="2362454"/>
            <a:chExt cx="908700" cy="908700"/>
          </a:xfrm>
        </p:grpSpPr>
        <p:sp>
          <p:nvSpPr>
            <p:cNvPr id="209" name="Google Shape;209;p2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p:cNvGrpSpPr/>
          <p:nvPr/>
        </p:nvGrpSpPr>
        <p:grpSpPr>
          <a:xfrm>
            <a:off x="806912" y="2594911"/>
            <a:ext cx="908700" cy="908700"/>
            <a:chOff x="4665644" y="2362454"/>
            <a:chExt cx="908700" cy="908700"/>
          </a:xfrm>
        </p:grpSpPr>
        <p:sp>
          <p:nvSpPr>
            <p:cNvPr id="212" name="Google Shape;212;p2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p:cNvGrpSpPr/>
          <p:nvPr/>
        </p:nvGrpSpPr>
        <p:grpSpPr>
          <a:xfrm>
            <a:off x="806911" y="3730897"/>
            <a:ext cx="908700" cy="908700"/>
            <a:chOff x="947033" y="4156948"/>
            <a:chExt cx="908700" cy="908700"/>
          </a:xfrm>
        </p:grpSpPr>
        <p:sp>
          <p:nvSpPr>
            <p:cNvPr id="215" name="Google Shape;215;p2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p:cNvGrpSpPr/>
          <p:nvPr/>
        </p:nvGrpSpPr>
        <p:grpSpPr>
          <a:xfrm>
            <a:off x="806911" y="4829563"/>
            <a:ext cx="908700" cy="908700"/>
            <a:chOff x="4665644" y="4148177"/>
            <a:chExt cx="908700" cy="908700"/>
          </a:xfrm>
        </p:grpSpPr>
        <p:sp>
          <p:nvSpPr>
            <p:cNvPr id="218" name="Google Shape;218;p2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geluid</a:t>
            </a:r>
            <a:endParaRPr sz="2800" b="0" i="0" u="none" strike="noStrike" cap="none" dirty="0">
              <a:solidFill>
                <a:srgbClr val="000000"/>
              </a:solidFill>
              <a:latin typeface="Calibri"/>
              <a:ea typeface="Calibri"/>
              <a:cs typeface="Calibri"/>
              <a:sym typeface="Calibri"/>
            </a:endParaRPr>
          </a:p>
        </p:txBody>
      </p:sp>
      <p:sp>
        <p:nvSpPr>
          <p:cNvPr id="221" name="Google Shape;221;p21"/>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licht</a:t>
            </a:r>
            <a:endParaRPr sz="2800" b="0" i="0" u="none" strike="noStrike" cap="none" dirty="0">
              <a:solidFill>
                <a:srgbClr val="000000"/>
              </a:solidFill>
              <a:latin typeface="Calibri"/>
              <a:ea typeface="Calibri"/>
              <a:cs typeface="Calibri"/>
              <a:sym typeface="Calibri"/>
            </a:endParaRPr>
          </a:p>
        </p:txBody>
      </p:sp>
      <p:sp>
        <p:nvSpPr>
          <p:cNvPr id="222" name="Google Shape;222;p21"/>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geluid</a:t>
            </a:r>
            <a:r>
              <a:rPr lang="en-GB" sz="2800" b="0" i="0" u="none" strike="noStrike" cap="none" dirty="0">
                <a:solidFill>
                  <a:srgbClr val="000000"/>
                </a:solidFill>
                <a:latin typeface="Calibri"/>
                <a:ea typeface="Calibri"/>
                <a:cs typeface="Calibri"/>
                <a:sym typeface="Calibri"/>
              </a:rPr>
              <a:t> en </a:t>
            </a:r>
            <a:r>
              <a:rPr lang="en-GB" sz="2800" b="0" i="0" u="none" strike="noStrike" cap="none" dirty="0" err="1">
                <a:solidFill>
                  <a:srgbClr val="000000"/>
                </a:solidFill>
                <a:latin typeface="Calibri"/>
                <a:ea typeface="Calibri"/>
                <a:cs typeface="Calibri"/>
                <a:sym typeface="Calibri"/>
              </a:rPr>
              <a:t>licht</a:t>
            </a:r>
            <a:endParaRPr sz="2800" b="0" i="0" u="none" strike="noStrike" cap="none" dirty="0">
              <a:solidFill>
                <a:srgbClr val="000000"/>
              </a:solidFill>
              <a:latin typeface="Calibri"/>
              <a:ea typeface="Calibri"/>
              <a:cs typeface="Calibri"/>
              <a:sym typeface="Calibri"/>
            </a:endParaRPr>
          </a:p>
        </p:txBody>
      </p:sp>
      <p:sp>
        <p:nvSpPr>
          <p:cNvPr id="223" name="Google Shape;223;p21"/>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allebei</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niet</a:t>
            </a:r>
            <a:endParaRPr sz="2800" b="0" i="0" u="none" strike="noStrike" cap="none" dirty="0">
              <a:solidFill>
                <a:srgbClr val="000000"/>
              </a:solidFill>
              <a:latin typeface="Calibri"/>
              <a:ea typeface="Calibri"/>
              <a:cs typeface="Calibri"/>
              <a:sym typeface="Calibri"/>
            </a:endParaRPr>
          </a:p>
        </p:txBody>
      </p:sp>
      <p:sp>
        <p:nvSpPr>
          <p:cNvPr id="224" name="Google Shape;224;p21"/>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marR="0" lvl="0" indent="0" rtl="0">
              <a:lnSpc>
                <a:spcPct val="100000"/>
              </a:lnSpc>
              <a:spcBef>
                <a:spcPts val="0"/>
              </a:spcBef>
              <a:spcAft>
                <a:spcPts val="0"/>
              </a:spcAft>
              <a:buClr>
                <a:srgbClr val="000000"/>
              </a:buClr>
              <a:buSzPts val="2000"/>
              <a:buFont typeface="Arial"/>
              <a:buNone/>
            </a:pPr>
            <a:r>
              <a:rPr lang="nl-NL" sz="36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Ubuntu"/>
              </a:rPr>
              <a:t>Het fenomeen interferentie doet zich voor bij…</a:t>
            </a:r>
          </a:p>
        </p:txBody>
      </p:sp>
      <p:sp>
        <p:nvSpPr>
          <p:cNvPr id="2" name="Google Shape;125;p3">
            <a:extLst>
              <a:ext uri="{FF2B5EF4-FFF2-40B4-BE49-F238E27FC236}">
                <a16:creationId xmlns:a16="http://schemas.microsoft.com/office/drawing/2014/main" id="{E8CF6F7E-276A-051E-6BD4-A21408B40BC8}"/>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4037</a:t>
            </a:r>
            <a:endParaRPr sz="1000" b="1" i="0" u="none" strike="noStrike" cap="none" dirty="0">
              <a:solidFill>
                <a:srgbClr val="999999"/>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F76AB5B1-3EFD-E8F5-BADD-8D3E706D829D}"/>
            </a:ext>
          </a:extLst>
        </p:cNvPr>
        <p:cNvGrpSpPr/>
        <p:nvPr/>
      </p:nvGrpSpPr>
      <p:grpSpPr>
        <a:xfrm>
          <a:off x="0" y="0"/>
          <a:ext cx="0" cy="0"/>
          <a:chOff x="0" y="0"/>
          <a:chExt cx="0" cy="0"/>
        </a:xfrm>
      </p:grpSpPr>
      <p:graphicFrame>
        <p:nvGraphicFramePr>
          <p:cNvPr id="3" name="Grafiek 2">
            <a:extLst>
              <a:ext uri="{FF2B5EF4-FFF2-40B4-BE49-F238E27FC236}">
                <a16:creationId xmlns:a16="http://schemas.microsoft.com/office/drawing/2014/main" id="{D9C746AD-A232-41D6-A884-CE1639384F69}"/>
              </a:ext>
            </a:extLst>
          </p:cNvPr>
          <p:cNvGraphicFramePr>
            <a:graphicFrameLocks/>
          </p:cNvGraphicFramePr>
          <p:nvPr>
            <p:extLst>
              <p:ext uri="{D42A27DB-BD31-4B8C-83A1-F6EECF244321}">
                <p14:modId xmlns:p14="http://schemas.microsoft.com/office/powerpoint/2010/main" val="346134691"/>
              </p:ext>
            </p:extLst>
          </p:nvPr>
        </p:nvGraphicFramePr>
        <p:xfrm>
          <a:off x="605693" y="2647293"/>
          <a:ext cx="288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ek 4">
            <a:extLst>
              <a:ext uri="{FF2B5EF4-FFF2-40B4-BE49-F238E27FC236}">
                <a16:creationId xmlns:a16="http://schemas.microsoft.com/office/drawing/2014/main" id="{286EB113-EF16-4BDC-B4EE-D3355A03E46F}"/>
              </a:ext>
            </a:extLst>
          </p:cNvPr>
          <p:cNvGraphicFramePr>
            <a:graphicFrameLocks/>
          </p:cNvGraphicFramePr>
          <p:nvPr>
            <p:extLst>
              <p:ext uri="{D42A27DB-BD31-4B8C-83A1-F6EECF244321}">
                <p14:modId xmlns:p14="http://schemas.microsoft.com/office/powerpoint/2010/main" val="648657821"/>
              </p:ext>
            </p:extLst>
          </p:nvPr>
        </p:nvGraphicFramePr>
        <p:xfrm>
          <a:off x="3888154" y="2647293"/>
          <a:ext cx="288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ek 5">
            <a:extLst>
              <a:ext uri="{FF2B5EF4-FFF2-40B4-BE49-F238E27FC236}">
                <a16:creationId xmlns:a16="http://schemas.microsoft.com/office/drawing/2014/main" id="{51CB260B-9DE7-4A53-B50B-0C03552FA4E5}"/>
              </a:ext>
            </a:extLst>
          </p:cNvPr>
          <p:cNvGraphicFramePr>
            <a:graphicFrameLocks/>
          </p:cNvGraphicFramePr>
          <p:nvPr>
            <p:extLst>
              <p:ext uri="{D42A27DB-BD31-4B8C-83A1-F6EECF244321}">
                <p14:modId xmlns:p14="http://schemas.microsoft.com/office/powerpoint/2010/main" val="1638932649"/>
              </p:ext>
            </p:extLst>
          </p:nvPr>
        </p:nvGraphicFramePr>
        <p:xfrm>
          <a:off x="605693" y="4443113"/>
          <a:ext cx="288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iek 6">
            <a:extLst>
              <a:ext uri="{FF2B5EF4-FFF2-40B4-BE49-F238E27FC236}">
                <a16:creationId xmlns:a16="http://schemas.microsoft.com/office/drawing/2014/main" id="{56C132BD-AB36-467A-9FA5-45057CF620ED}"/>
              </a:ext>
            </a:extLst>
          </p:cNvPr>
          <p:cNvGraphicFramePr>
            <a:graphicFrameLocks/>
          </p:cNvGraphicFramePr>
          <p:nvPr>
            <p:extLst>
              <p:ext uri="{D42A27DB-BD31-4B8C-83A1-F6EECF244321}">
                <p14:modId xmlns:p14="http://schemas.microsoft.com/office/powerpoint/2010/main" val="2758720149"/>
              </p:ext>
            </p:extLst>
          </p:nvPr>
        </p:nvGraphicFramePr>
        <p:xfrm>
          <a:off x="3854946" y="4450028"/>
          <a:ext cx="2880000" cy="1800000"/>
        </p:xfrm>
        <a:graphic>
          <a:graphicData uri="http://schemas.openxmlformats.org/drawingml/2006/chart">
            <c:chart xmlns:c="http://schemas.openxmlformats.org/drawingml/2006/chart" xmlns:r="http://schemas.openxmlformats.org/officeDocument/2006/relationships" r:id="rId6"/>
          </a:graphicData>
        </a:graphic>
      </p:graphicFrame>
      <p:sp>
        <p:nvSpPr>
          <p:cNvPr id="229" name="Google Shape;229;p22">
            <a:extLst>
              <a:ext uri="{FF2B5EF4-FFF2-40B4-BE49-F238E27FC236}">
                <a16:creationId xmlns:a16="http://schemas.microsoft.com/office/drawing/2014/main" id="{9D68DFBD-B454-186A-0F8D-76C73ACE2295}"/>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B76E63C9-0D83-2AED-6D25-A96F15E0EA68}"/>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D6AD279F-5CD2-2EBC-8685-BDC2102F2B23}"/>
              </a:ext>
            </a:extLst>
          </p:cNvPr>
          <p:cNvGrpSpPr/>
          <p:nvPr/>
        </p:nvGrpSpPr>
        <p:grpSpPr>
          <a:xfrm>
            <a:off x="2495036" y="2828343"/>
            <a:ext cx="540000" cy="540000"/>
            <a:chOff x="947033" y="2362454"/>
            <a:chExt cx="908700" cy="908700"/>
          </a:xfrm>
        </p:grpSpPr>
        <p:sp>
          <p:nvSpPr>
            <p:cNvPr id="232" name="Google Shape;232;p22">
              <a:extLst>
                <a:ext uri="{FF2B5EF4-FFF2-40B4-BE49-F238E27FC236}">
                  <a16:creationId xmlns:a16="http://schemas.microsoft.com/office/drawing/2014/main" id="{B070C2E2-CF43-30D3-BD86-CB64D3DABA7D}"/>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137F16AC-AB9A-D873-A54F-E13E1F8D309D}"/>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234" name="Google Shape;234;p22">
            <a:extLst>
              <a:ext uri="{FF2B5EF4-FFF2-40B4-BE49-F238E27FC236}">
                <a16:creationId xmlns:a16="http://schemas.microsoft.com/office/drawing/2014/main" id="{AB82D4B0-88E2-7C11-97D8-5248CEC4E38D}"/>
              </a:ext>
            </a:extLst>
          </p:cNvPr>
          <p:cNvGrpSpPr/>
          <p:nvPr/>
        </p:nvGrpSpPr>
        <p:grpSpPr>
          <a:xfrm>
            <a:off x="5785313" y="2812934"/>
            <a:ext cx="540000" cy="540000"/>
            <a:chOff x="4665644" y="2362454"/>
            <a:chExt cx="908700" cy="908700"/>
          </a:xfrm>
        </p:grpSpPr>
        <p:sp>
          <p:nvSpPr>
            <p:cNvPr id="235" name="Google Shape;235;p22">
              <a:extLst>
                <a:ext uri="{FF2B5EF4-FFF2-40B4-BE49-F238E27FC236}">
                  <a16:creationId xmlns:a16="http://schemas.microsoft.com/office/drawing/2014/main" id="{BACA4D6B-55E9-485C-BDAA-441ED78D0567}"/>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0A9CAABE-312F-F676-6163-CB0BC4C15505}"/>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237" name="Google Shape;237;p22">
            <a:extLst>
              <a:ext uri="{FF2B5EF4-FFF2-40B4-BE49-F238E27FC236}">
                <a16:creationId xmlns:a16="http://schemas.microsoft.com/office/drawing/2014/main" id="{86B85C6E-50F8-58B2-8B0A-F791218C55BE}"/>
              </a:ext>
            </a:extLst>
          </p:cNvPr>
          <p:cNvGrpSpPr/>
          <p:nvPr/>
        </p:nvGrpSpPr>
        <p:grpSpPr>
          <a:xfrm>
            <a:off x="2521467" y="4624163"/>
            <a:ext cx="540000" cy="540000"/>
            <a:chOff x="947033" y="4156948"/>
            <a:chExt cx="908700" cy="908700"/>
          </a:xfrm>
        </p:grpSpPr>
        <p:sp>
          <p:nvSpPr>
            <p:cNvPr id="238" name="Google Shape;238;p22">
              <a:extLst>
                <a:ext uri="{FF2B5EF4-FFF2-40B4-BE49-F238E27FC236}">
                  <a16:creationId xmlns:a16="http://schemas.microsoft.com/office/drawing/2014/main" id="{907A4EF2-59E3-57C6-EA2B-0CAAFF1CD372}"/>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B9B41963-1CAC-7E60-6526-99AC75E144C2}"/>
                </a:ext>
              </a:extLst>
            </p:cNvPr>
            <p:cNvSpPr/>
            <p:nvPr/>
          </p:nvSpPr>
          <p:spPr>
            <a:xfrm>
              <a:off x="1182331" y="438296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40" name="Google Shape;240;p22">
            <a:extLst>
              <a:ext uri="{FF2B5EF4-FFF2-40B4-BE49-F238E27FC236}">
                <a16:creationId xmlns:a16="http://schemas.microsoft.com/office/drawing/2014/main" id="{B1F9A1EA-D7C6-7FB1-6B13-6A6AEEBF5B03}"/>
              </a:ext>
            </a:extLst>
          </p:cNvPr>
          <p:cNvGrpSpPr/>
          <p:nvPr/>
        </p:nvGrpSpPr>
        <p:grpSpPr>
          <a:xfrm>
            <a:off x="5785313" y="4624163"/>
            <a:ext cx="540000" cy="540000"/>
            <a:chOff x="4665644" y="4148177"/>
            <a:chExt cx="908700" cy="908700"/>
          </a:xfrm>
        </p:grpSpPr>
        <p:sp>
          <p:nvSpPr>
            <p:cNvPr id="241" name="Google Shape;241;p22">
              <a:extLst>
                <a:ext uri="{FF2B5EF4-FFF2-40B4-BE49-F238E27FC236}">
                  <a16:creationId xmlns:a16="http://schemas.microsoft.com/office/drawing/2014/main" id="{470427B5-DA7C-C337-C9F0-D818D960B221}"/>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C6D51FEC-BA5B-8A17-5660-8B6381586ECE}"/>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47" name="Google Shape;247;p22">
            <a:extLst>
              <a:ext uri="{FF2B5EF4-FFF2-40B4-BE49-F238E27FC236}">
                <a16:creationId xmlns:a16="http://schemas.microsoft.com/office/drawing/2014/main" id="{B0D697EC-1BA6-E609-2E18-8D593B14BA73}"/>
              </a:ext>
            </a:extLst>
          </p:cNvPr>
          <p:cNvSpPr txBox="1">
            <a:spLocks noGrp="1"/>
          </p:cNvSpPr>
          <p:nvPr>
            <p:ph type="title"/>
          </p:nvPr>
        </p:nvSpPr>
        <p:spPr>
          <a:xfrm>
            <a:off x="673417" y="177223"/>
            <a:ext cx="498492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Een golf beweegt van links naar rechts door een touw.</a:t>
            </a:r>
            <a:br>
              <a:rPr lang="nl-NL" sz="2600" dirty="0"/>
            </a:br>
            <a:r>
              <a:rPr lang="nl-NL" sz="2600" dirty="0"/>
              <a:t>Hiernaast is het (</a:t>
            </a:r>
            <a:r>
              <a:rPr lang="nl-NL" sz="2600" dirty="0" err="1"/>
              <a:t>u,t</a:t>
            </a:r>
            <a:r>
              <a:rPr lang="nl-NL" sz="2600" dirty="0"/>
              <a:t>)-diagram op de positie x=0 te zien. </a:t>
            </a:r>
            <a:br>
              <a:rPr lang="nl-NL" sz="2600" dirty="0"/>
            </a:br>
            <a:r>
              <a:rPr lang="nl-NL" sz="2600" dirty="0"/>
              <a:t>Welk (</a:t>
            </a:r>
            <a:r>
              <a:rPr lang="nl-NL" sz="2600" dirty="0" err="1"/>
              <a:t>u,x</a:t>
            </a:r>
            <a:r>
              <a:rPr lang="nl-NL" sz="2600" dirty="0"/>
              <a:t>)-diagram is juist?</a:t>
            </a:r>
          </a:p>
        </p:txBody>
      </p:sp>
      <p:graphicFrame>
        <p:nvGraphicFramePr>
          <p:cNvPr id="2" name="Grafiek 1">
            <a:extLst>
              <a:ext uri="{FF2B5EF4-FFF2-40B4-BE49-F238E27FC236}">
                <a16:creationId xmlns:a16="http://schemas.microsoft.com/office/drawing/2014/main" id="{07552B46-381F-448F-9295-BAF2E66F1863}"/>
              </a:ext>
            </a:extLst>
          </p:cNvPr>
          <p:cNvGraphicFramePr>
            <a:graphicFrameLocks/>
          </p:cNvGraphicFramePr>
          <p:nvPr>
            <p:extLst>
              <p:ext uri="{D42A27DB-BD31-4B8C-83A1-F6EECF244321}">
                <p14:modId xmlns:p14="http://schemas.microsoft.com/office/powerpoint/2010/main" val="1906978499"/>
              </p:ext>
            </p:extLst>
          </p:nvPr>
        </p:nvGraphicFramePr>
        <p:xfrm>
          <a:off x="5450437" y="252194"/>
          <a:ext cx="3502085" cy="2101251"/>
        </p:xfrm>
        <a:graphic>
          <a:graphicData uri="http://schemas.openxmlformats.org/drawingml/2006/chart">
            <c:chart xmlns:c="http://schemas.openxmlformats.org/drawingml/2006/chart" xmlns:r="http://schemas.openxmlformats.org/officeDocument/2006/relationships" r:id="rId7"/>
          </a:graphicData>
        </a:graphic>
      </p:graphicFrame>
      <p:sp>
        <p:nvSpPr>
          <p:cNvPr id="9" name="Google Shape;125;p3">
            <a:extLst>
              <a:ext uri="{FF2B5EF4-FFF2-40B4-BE49-F238E27FC236}">
                <a16:creationId xmlns:a16="http://schemas.microsoft.com/office/drawing/2014/main" id="{D887A4AA-05DB-F26A-01F9-871D65454624}"/>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4096</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287758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69D2FFC9-9D9F-2539-632A-6DE06775E747}"/>
            </a:ext>
          </a:extLst>
        </p:cNvPr>
        <p:cNvGrpSpPr/>
        <p:nvPr/>
      </p:nvGrpSpPr>
      <p:grpSpPr>
        <a:xfrm>
          <a:off x="0" y="0"/>
          <a:ext cx="0" cy="0"/>
          <a:chOff x="0" y="0"/>
          <a:chExt cx="0" cy="0"/>
        </a:xfrm>
      </p:grpSpPr>
      <p:pic>
        <p:nvPicPr>
          <p:cNvPr id="23" name="Graphic 22">
            <a:extLst>
              <a:ext uri="{FF2B5EF4-FFF2-40B4-BE49-F238E27FC236}">
                <a16:creationId xmlns:a16="http://schemas.microsoft.com/office/drawing/2014/main" id="{8F54FADC-6161-9A56-5DDF-C36EC7BB8E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5031" y="4485469"/>
            <a:ext cx="2995847" cy="1800000"/>
          </a:xfrm>
          <a:prstGeom prst="rect">
            <a:avLst/>
          </a:prstGeom>
        </p:spPr>
      </p:pic>
      <p:pic>
        <p:nvPicPr>
          <p:cNvPr id="21" name="Graphic 20">
            <a:extLst>
              <a:ext uri="{FF2B5EF4-FFF2-40B4-BE49-F238E27FC236}">
                <a16:creationId xmlns:a16="http://schemas.microsoft.com/office/drawing/2014/main" id="{86AB4902-9432-8933-CA1F-FA7644C9968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53522" y="4485469"/>
            <a:ext cx="2995847" cy="1800000"/>
          </a:xfrm>
          <a:prstGeom prst="rect">
            <a:avLst/>
          </a:prstGeom>
        </p:spPr>
      </p:pic>
      <p:pic>
        <p:nvPicPr>
          <p:cNvPr id="20" name="Graphic 19">
            <a:extLst>
              <a:ext uri="{FF2B5EF4-FFF2-40B4-BE49-F238E27FC236}">
                <a16:creationId xmlns:a16="http://schemas.microsoft.com/office/drawing/2014/main" id="{2254D62B-A3CC-2158-CDB8-A40DEC078F3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35031" y="2393320"/>
            <a:ext cx="2995847" cy="1800000"/>
          </a:xfrm>
          <a:prstGeom prst="rect">
            <a:avLst/>
          </a:prstGeom>
        </p:spPr>
      </p:pic>
      <p:pic>
        <p:nvPicPr>
          <p:cNvPr id="18" name="Graphic 17">
            <a:extLst>
              <a:ext uri="{FF2B5EF4-FFF2-40B4-BE49-F238E27FC236}">
                <a16:creationId xmlns:a16="http://schemas.microsoft.com/office/drawing/2014/main" id="{7312767C-6EF1-89C3-2F81-ABC0A1C71C7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62405" y="2422959"/>
            <a:ext cx="2995847" cy="1800000"/>
          </a:xfrm>
          <a:prstGeom prst="rect">
            <a:avLst/>
          </a:prstGeom>
        </p:spPr>
      </p:pic>
      <p:pic>
        <p:nvPicPr>
          <p:cNvPr id="16" name="Graphic 15">
            <a:extLst>
              <a:ext uri="{FF2B5EF4-FFF2-40B4-BE49-F238E27FC236}">
                <a16:creationId xmlns:a16="http://schemas.microsoft.com/office/drawing/2014/main" id="{91422091-1EB5-04D6-5C14-67EF44D6D56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51993" y="393316"/>
            <a:ext cx="3179652" cy="1910436"/>
          </a:xfrm>
          <a:prstGeom prst="rect">
            <a:avLst/>
          </a:prstGeom>
        </p:spPr>
      </p:pic>
      <p:sp>
        <p:nvSpPr>
          <p:cNvPr id="229" name="Google Shape;229;p22">
            <a:extLst>
              <a:ext uri="{FF2B5EF4-FFF2-40B4-BE49-F238E27FC236}">
                <a16:creationId xmlns:a16="http://schemas.microsoft.com/office/drawing/2014/main" id="{2B5F8312-8286-23B2-269A-51A1A0C29BA9}"/>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53B880F2-FB96-C2F9-D533-368E7EE17CA6}"/>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E106EEA0-6497-46AE-3DFB-5A5A435EC74D}"/>
              </a:ext>
            </a:extLst>
          </p:cNvPr>
          <p:cNvGrpSpPr/>
          <p:nvPr/>
        </p:nvGrpSpPr>
        <p:grpSpPr>
          <a:xfrm>
            <a:off x="2227190" y="2528232"/>
            <a:ext cx="540000" cy="540000"/>
            <a:chOff x="947033" y="2362453"/>
            <a:chExt cx="908700" cy="908700"/>
          </a:xfrm>
        </p:grpSpPr>
        <p:sp>
          <p:nvSpPr>
            <p:cNvPr id="232" name="Google Shape;232;p22">
              <a:extLst>
                <a:ext uri="{FF2B5EF4-FFF2-40B4-BE49-F238E27FC236}">
                  <a16:creationId xmlns:a16="http://schemas.microsoft.com/office/drawing/2014/main" id="{29135D0E-313D-2839-2AAD-25C6C0E8B83E}"/>
                </a:ext>
              </a:extLst>
            </p:cNvPr>
            <p:cNvSpPr/>
            <p:nvPr/>
          </p:nvSpPr>
          <p:spPr>
            <a:xfrm>
              <a:off x="947033" y="2362453"/>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A3A63BD9-66A8-1981-609F-62DE0F78FBF3}"/>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234" name="Google Shape;234;p22">
            <a:extLst>
              <a:ext uri="{FF2B5EF4-FFF2-40B4-BE49-F238E27FC236}">
                <a16:creationId xmlns:a16="http://schemas.microsoft.com/office/drawing/2014/main" id="{B3568B2A-90D7-C839-65FF-33A72834EB67}"/>
              </a:ext>
            </a:extLst>
          </p:cNvPr>
          <p:cNvGrpSpPr/>
          <p:nvPr/>
        </p:nvGrpSpPr>
        <p:grpSpPr>
          <a:xfrm>
            <a:off x="5789853" y="2498823"/>
            <a:ext cx="540000" cy="540000"/>
            <a:chOff x="4665644" y="2362454"/>
            <a:chExt cx="908700" cy="908700"/>
          </a:xfrm>
        </p:grpSpPr>
        <p:sp>
          <p:nvSpPr>
            <p:cNvPr id="235" name="Google Shape;235;p22">
              <a:extLst>
                <a:ext uri="{FF2B5EF4-FFF2-40B4-BE49-F238E27FC236}">
                  <a16:creationId xmlns:a16="http://schemas.microsoft.com/office/drawing/2014/main" id="{D245111B-E326-5C01-BC2A-E6B121AD9BC1}"/>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E791C105-5A92-43EB-4D34-7A62E4A18438}"/>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237" name="Google Shape;237;p22">
            <a:extLst>
              <a:ext uri="{FF2B5EF4-FFF2-40B4-BE49-F238E27FC236}">
                <a16:creationId xmlns:a16="http://schemas.microsoft.com/office/drawing/2014/main" id="{13297A47-A1A2-6564-6200-5CE82A97C2A0}"/>
              </a:ext>
            </a:extLst>
          </p:cNvPr>
          <p:cNvGrpSpPr/>
          <p:nvPr/>
        </p:nvGrpSpPr>
        <p:grpSpPr>
          <a:xfrm>
            <a:off x="2195095" y="4624163"/>
            <a:ext cx="540000" cy="540000"/>
            <a:chOff x="947033" y="4156948"/>
            <a:chExt cx="908700" cy="908700"/>
          </a:xfrm>
        </p:grpSpPr>
        <p:sp>
          <p:nvSpPr>
            <p:cNvPr id="238" name="Google Shape;238;p22">
              <a:extLst>
                <a:ext uri="{FF2B5EF4-FFF2-40B4-BE49-F238E27FC236}">
                  <a16:creationId xmlns:a16="http://schemas.microsoft.com/office/drawing/2014/main" id="{F9C35C8A-A913-7F8B-519E-62EFEED53C30}"/>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4163D4D8-9709-9CEF-A102-0DDEBCE87A60}"/>
                </a:ext>
              </a:extLst>
            </p:cNvPr>
            <p:cNvSpPr/>
            <p:nvPr/>
          </p:nvSpPr>
          <p:spPr>
            <a:xfrm>
              <a:off x="1182331" y="438296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40" name="Google Shape;240;p22">
            <a:extLst>
              <a:ext uri="{FF2B5EF4-FFF2-40B4-BE49-F238E27FC236}">
                <a16:creationId xmlns:a16="http://schemas.microsoft.com/office/drawing/2014/main" id="{036E785C-35E3-55FD-5CF4-74FDBDAC8E67}"/>
              </a:ext>
            </a:extLst>
          </p:cNvPr>
          <p:cNvGrpSpPr/>
          <p:nvPr/>
        </p:nvGrpSpPr>
        <p:grpSpPr>
          <a:xfrm>
            <a:off x="5785313" y="4624163"/>
            <a:ext cx="540000" cy="540000"/>
            <a:chOff x="4665644" y="4148177"/>
            <a:chExt cx="908700" cy="908700"/>
          </a:xfrm>
        </p:grpSpPr>
        <p:sp>
          <p:nvSpPr>
            <p:cNvPr id="241" name="Google Shape;241;p22">
              <a:extLst>
                <a:ext uri="{FF2B5EF4-FFF2-40B4-BE49-F238E27FC236}">
                  <a16:creationId xmlns:a16="http://schemas.microsoft.com/office/drawing/2014/main" id="{4905674D-3CAE-B6EB-3C6A-F61F6D2C4886}"/>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22D69504-7DC3-D7A8-6C03-B9BAFDA78787}"/>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47" name="Google Shape;247;p22">
            <a:extLst>
              <a:ext uri="{FF2B5EF4-FFF2-40B4-BE49-F238E27FC236}">
                <a16:creationId xmlns:a16="http://schemas.microsoft.com/office/drawing/2014/main" id="{C57609C0-581D-E613-D532-DD351911EFC8}"/>
              </a:ext>
            </a:extLst>
          </p:cNvPr>
          <p:cNvSpPr txBox="1">
            <a:spLocks noGrp="1"/>
          </p:cNvSpPr>
          <p:nvPr>
            <p:ph type="title"/>
          </p:nvPr>
        </p:nvSpPr>
        <p:spPr>
          <a:xfrm>
            <a:off x="673417" y="177223"/>
            <a:ext cx="498492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Je ziet een (</a:t>
            </a:r>
            <a:r>
              <a:rPr lang="nl-NL" sz="2600" dirty="0" err="1"/>
              <a:t>u,x</a:t>
            </a:r>
            <a:r>
              <a:rPr lang="nl-NL" sz="2600" dirty="0"/>
              <a:t>)-grafiek op t = 1 s van een golfpuls die naar rechts beweegt met 1 m/s. Welke (</a:t>
            </a:r>
            <a:r>
              <a:rPr lang="nl-NL" sz="2600" dirty="0" err="1"/>
              <a:t>u,x</a:t>
            </a:r>
            <a:r>
              <a:rPr lang="nl-NL" sz="2600" dirty="0"/>
              <a:t>)-grafiek hoort bij het tijdstip t = -1 s?</a:t>
            </a:r>
          </a:p>
        </p:txBody>
      </p:sp>
      <p:sp>
        <p:nvSpPr>
          <p:cNvPr id="9" name="Google Shape;125;p3">
            <a:extLst>
              <a:ext uri="{FF2B5EF4-FFF2-40B4-BE49-F238E27FC236}">
                <a16:creationId xmlns:a16="http://schemas.microsoft.com/office/drawing/2014/main" id="{FC8C158A-BD61-DC1C-D196-9F69A8F35398}"/>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8245</a:t>
            </a:r>
            <a:endParaRPr sz="1000" b="1" i="0" u="none" strike="noStrike" cap="none" dirty="0">
              <a:solidFill>
                <a:srgbClr val="999999"/>
              </a:solidFill>
              <a:latin typeface="Ubuntu"/>
              <a:ea typeface="Ubuntu"/>
              <a:cs typeface="Ubuntu"/>
              <a:sym typeface="Ubuntu"/>
            </a:endParaRPr>
          </a:p>
        </p:txBody>
      </p:sp>
      <p:cxnSp>
        <p:nvCxnSpPr>
          <p:cNvPr id="12" name="Rechte verbindingslijn met pijl 11">
            <a:extLst>
              <a:ext uri="{FF2B5EF4-FFF2-40B4-BE49-F238E27FC236}">
                <a16:creationId xmlns:a16="http://schemas.microsoft.com/office/drawing/2014/main" id="{C6C39C2E-157E-58F8-E9D6-077D383F690A}"/>
              </a:ext>
            </a:extLst>
          </p:cNvPr>
          <p:cNvCxnSpPr/>
          <p:nvPr/>
        </p:nvCxnSpPr>
        <p:spPr>
          <a:xfrm>
            <a:off x="6941820" y="922020"/>
            <a:ext cx="4267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D95DA14D-76B1-FDA3-FDDA-67A4CD0686C1}"/>
              </a:ext>
            </a:extLst>
          </p:cNvPr>
          <p:cNvCxnSpPr/>
          <p:nvPr/>
        </p:nvCxnSpPr>
        <p:spPr>
          <a:xfrm>
            <a:off x="1768375" y="3036918"/>
            <a:ext cx="4267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71681C63-476E-82F4-030C-C919E4BDDA3F}"/>
              </a:ext>
            </a:extLst>
          </p:cNvPr>
          <p:cNvCxnSpPr/>
          <p:nvPr/>
        </p:nvCxnSpPr>
        <p:spPr>
          <a:xfrm>
            <a:off x="5309723" y="3033456"/>
            <a:ext cx="4267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93DC566A-6322-40BD-5784-2754B26F13AD}"/>
              </a:ext>
            </a:extLst>
          </p:cNvPr>
          <p:cNvCxnSpPr/>
          <p:nvPr/>
        </p:nvCxnSpPr>
        <p:spPr>
          <a:xfrm>
            <a:off x="1993165" y="5162258"/>
            <a:ext cx="4267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58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17FEDF4E-66A0-6269-817F-4582BD9DDDCC}"/>
            </a:ext>
          </a:extLst>
        </p:cNvPr>
        <p:cNvGrpSpPr/>
        <p:nvPr/>
      </p:nvGrpSpPr>
      <p:grpSpPr>
        <a:xfrm>
          <a:off x="0" y="0"/>
          <a:ext cx="0" cy="0"/>
          <a:chOff x="0" y="0"/>
          <a:chExt cx="0" cy="0"/>
        </a:xfrm>
      </p:grpSpPr>
      <p:pic>
        <p:nvPicPr>
          <p:cNvPr id="23" name="Graphic 22">
            <a:extLst>
              <a:ext uri="{FF2B5EF4-FFF2-40B4-BE49-F238E27FC236}">
                <a16:creationId xmlns:a16="http://schemas.microsoft.com/office/drawing/2014/main" id="{6AFC8E3C-416C-C0F8-4D4D-7CEE66B58D5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5031" y="4485469"/>
            <a:ext cx="2995847" cy="1799999"/>
          </a:xfrm>
          <a:prstGeom prst="rect">
            <a:avLst/>
          </a:prstGeom>
        </p:spPr>
      </p:pic>
      <p:pic>
        <p:nvPicPr>
          <p:cNvPr id="21" name="Graphic 20">
            <a:extLst>
              <a:ext uri="{FF2B5EF4-FFF2-40B4-BE49-F238E27FC236}">
                <a16:creationId xmlns:a16="http://schemas.microsoft.com/office/drawing/2014/main" id="{7BE90EF4-78B6-3CFD-80A5-88603D8B64B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53522" y="4485469"/>
            <a:ext cx="2995847" cy="1799999"/>
          </a:xfrm>
          <a:prstGeom prst="rect">
            <a:avLst/>
          </a:prstGeom>
        </p:spPr>
      </p:pic>
      <p:pic>
        <p:nvPicPr>
          <p:cNvPr id="20" name="Graphic 19">
            <a:extLst>
              <a:ext uri="{FF2B5EF4-FFF2-40B4-BE49-F238E27FC236}">
                <a16:creationId xmlns:a16="http://schemas.microsoft.com/office/drawing/2014/main" id="{65CBE412-3185-A974-17F7-B3A98256AE0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35031" y="2393320"/>
            <a:ext cx="2995847" cy="1799999"/>
          </a:xfrm>
          <a:prstGeom prst="rect">
            <a:avLst/>
          </a:prstGeom>
        </p:spPr>
      </p:pic>
      <p:pic>
        <p:nvPicPr>
          <p:cNvPr id="18" name="Graphic 17">
            <a:extLst>
              <a:ext uri="{FF2B5EF4-FFF2-40B4-BE49-F238E27FC236}">
                <a16:creationId xmlns:a16="http://schemas.microsoft.com/office/drawing/2014/main" id="{B96976DB-9810-7C82-0514-55ED993AA31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62405" y="2422959"/>
            <a:ext cx="2995847" cy="1799999"/>
          </a:xfrm>
          <a:prstGeom prst="rect">
            <a:avLst/>
          </a:prstGeom>
        </p:spPr>
      </p:pic>
      <p:pic>
        <p:nvPicPr>
          <p:cNvPr id="16" name="Graphic 15">
            <a:extLst>
              <a:ext uri="{FF2B5EF4-FFF2-40B4-BE49-F238E27FC236}">
                <a16:creationId xmlns:a16="http://schemas.microsoft.com/office/drawing/2014/main" id="{65CD25B9-7524-431B-4AFE-D14C7C5107C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351993" y="393316"/>
            <a:ext cx="3179652" cy="1910435"/>
          </a:xfrm>
          <a:prstGeom prst="rect">
            <a:avLst/>
          </a:prstGeom>
        </p:spPr>
      </p:pic>
      <p:sp>
        <p:nvSpPr>
          <p:cNvPr id="229" name="Google Shape;229;p22">
            <a:extLst>
              <a:ext uri="{FF2B5EF4-FFF2-40B4-BE49-F238E27FC236}">
                <a16:creationId xmlns:a16="http://schemas.microsoft.com/office/drawing/2014/main" id="{C2674EBA-AF1F-25A4-698B-59784948D268}"/>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6B4443EF-3F64-62E3-AF4A-B6A5B843BC5D}"/>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E337EDA3-E3C0-CB9B-FD6A-2CFAEED1F9EE}"/>
              </a:ext>
            </a:extLst>
          </p:cNvPr>
          <p:cNvGrpSpPr/>
          <p:nvPr/>
        </p:nvGrpSpPr>
        <p:grpSpPr>
          <a:xfrm>
            <a:off x="1259450" y="2528232"/>
            <a:ext cx="540000" cy="540000"/>
            <a:chOff x="947033" y="2362453"/>
            <a:chExt cx="908700" cy="908700"/>
          </a:xfrm>
        </p:grpSpPr>
        <p:sp>
          <p:nvSpPr>
            <p:cNvPr id="232" name="Google Shape;232;p22">
              <a:extLst>
                <a:ext uri="{FF2B5EF4-FFF2-40B4-BE49-F238E27FC236}">
                  <a16:creationId xmlns:a16="http://schemas.microsoft.com/office/drawing/2014/main" id="{FE74F69C-85D4-0DDB-1F46-F5BA79270B66}"/>
                </a:ext>
              </a:extLst>
            </p:cNvPr>
            <p:cNvSpPr/>
            <p:nvPr/>
          </p:nvSpPr>
          <p:spPr>
            <a:xfrm>
              <a:off x="947033" y="2362453"/>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8747853F-20BF-4BC5-5A95-2E557299E2EF}"/>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234" name="Google Shape;234;p22">
            <a:extLst>
              <a:ext uri="{FF2B5EF4-FFF2-40B4-BE49-F238E27FC236}">
                <a16:creationId xmlns:a16="http://schemas.microsoft.com/office/drawing/2014/main" id="{C7DE153C-CAAD-3411-7519-D0DAC3C89575}"/>
              </a:ext>
            </a:extLst>
          </p:cNvPr>
          <p:cNvGrpSpPr/>
          <p:nvPr/>
        </p:nvGrpSpPr>
        <p:grpSpPr>
          <a:xfrm>
            <a:off x="4837353" y="2498823"/>
            <a:ext cx="540000" cy="540000"/>
            <a:chOff x="4665644" y="2362454"/>
            <a:chExt cx="908700" cy="908700"/>
          </a:xfrm>
        </p:grpSpPr>
        <p:sp>
          <p:nvSpPr>
            <p:cNvPr id="235" name="Google Shape;235;p22">
              <a:extLst>
                <a:ext uri="{FF2B5EF4-FFF2-40B4-BE49-F238E27FC236}">
                  <a16:creationId xmlns:a16="http://schemas.microsoft.com/office/drawing/2014/main" id="{686B6B5F-E192-F3F9-26D8-13802C4B72BF}"/>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B2F1929B-162B-FEF4-DE4E-790DB76C2031}"/>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237" name="Google Shape;237;p22">
            <a:extLst>
              <a:ext uri="{FF2B5EF4-FFF2-40B4-BE49-F238E27FC236}">
                <a16:creationId xmlns:a16="http://schemas.microsoft.com/office/drawing/2014/main" id="{757FD987-BD56-F1DB-3E43-9BAD2CF8ADF1}"/>
              </a:ext>
            </a:extLst>
          </p:cNvPr>
          <p:cNvGrpSpPr/>
          <p:nvPr/>
        </p:nvGrpSpPr>
        <p:grpSpPr>
          <a:xfrm>
            <a:off x="1250215" y="4624163"/>
            <a:ext cx="540000" cy="540000"/>
            <a:chOff x="947033" y="4156948"/>
            <a:chExt cx="908700" cy="908700"/>
          </a:xfrm>
        </p:grpSpPr>
        <p:sp>
          <p:nvSpPr>
            <p:cNvPr id="238" name="Google Shape;238;p22">
              <a:extLst>
                <a:ext uri="{FF2B5EF4-FFF2-40B4-BE49-F238E27FC236}">
                  <a16:creationId xmlns:a16="http://schemas.microsoft.com/office/drawing/2014/main" id="{49B00D58-E845-4E51-AFA0-745A966FC8A7}"/>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4F9297AD-2C1F-68D3-990D-0B1E78172393}"/>
                </a:ext>
              </a:extLst>
            </p:cNvPr>
            <p:cNvSpPr/>
            <p:nvPr/>
          </p:nvSpPr>
          <p:spPr>
            <a:xfrm>
              <a:off x="1182331" y="438296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240" name="Google Shape;240;p22">
            <a:extLst>
              <a:ext uri="{FF2B5EF4-FFF2-40B4-BE49-F238E27FC236}">
                <a16:creationId xmlns:a16="http://schemas.microsoft.com/office/drawing/2014/main" id="{0BD480C5-BD2B-7AF3-8709-5D9E0DC94DF9}"/>
              </a:ext>
            </a:extLst>
          </p:cNvPr>
          <p:cNvGrpSpPr/>
          <p:nvPr/>
        </p:nvGrpSpPr>
        <p:grpSpPr>
          <a:xfrm>
            <a:off x="4837353" y="4624163"/>
            <a:ext cx="540000" cy="540000"/>
            <a:chOff x="4665644" y="4148177"/>
            <a:chExt cx="908700" cy="908700"/>
          </a:xfrm>
        </p:grpSpPr>
        <p:sp>
          <p:nvSpPr>
            <p:cNvPr id="241" name="Google Shape;241;p22">
              <a:extLst>
                <a:ext uri="{FF2B5EF4-FFF2-40B4-BE49-F238E27FC236}">
                  <a16:creationId xmlns:a16="http://schemas.microsoft.com/office/drawing/2014/main" id="{8FA115A9-2AC1-099E-D972-E82513ABBB58}"/>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9E003A91-0B16-C4B4-7523-0DB43BC755C8}"/>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sp>
        <p:nvSpPr>
          <p:cNvPr id="247" name="Google Shape;247;p22">
            <a:extLst>
              <a:ext uri="{FF2B5EF4-FFF2-40B4-BE49-F238E27FC236}">
                <a16:creationId xmlns:a16="http://schemas.microsoft.com/office/drawing/2014/main" id="{BBFC5B04-DCB8-E116-3F9A-523B2E25662C}"/>
              </a:ext>
            </a:extLst>
          </p:cNvPr>
          <p:cNvSpPr txBox="1">
            <a:spLocks noGrp="1"/>
          </p:cNvSpPr>
          <p:nvPr>
            <p:ph type="title"/>
          </p:nvPr>
        </p:nvSpPr>
        <p:spPr>
          <a:xfrm>
            <a:off x="673417" y="177223"/>
            <a:ext cx="4984921"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Hiernaast is een (</a:t>
            </a:r>
            <a:r>
              <a:rPr lang="nl-NL" sz="2600" dirty="0" err="1"/>
              <a:t>u,x</a:t>
            </a:r>
            <a:r>
              <a:rPr lang="nl-NL" sz="2600" dirty="0"/>
              <a:t>)-diagram te zien van een golf op t = 1 s.</a:t>
            </a:r>
            <a:br>
              <a:rPr lang="nl-NL" sz="2600" dirty="0"/>
            </a:br>
            <a:r>
              <a:rPr lang="nl-NL" sz="2600" dirty="0"/>
              <a:t>Hoe ziet het bijbehorende (</a:t>
            </a:r>
            <a:r>
              <a:rPr lang="nl-NL" sz="2600" dirty="0" err="1"/>
              <a:t>u,t</a:t>
            </a:r>
            <a:r>
              <a:rPr lang="nl-NL" sz="2600" dirty="0"/>
              <a:t>)-diagram van het stukje touw op het punt x = 1 m er uit?</a:t>
            </a:r>
          </a:p>
        </p:txBody>
      </p:sp>
      <p:sp>
        <p:nvSpPr>
          <p:cNvPr id="9" name="Google Shape;125;p3">
            <a:extLst>
              <a:ext uri="{FF2B5EF4-FFF2-40B4-BE49-F238E27FC236}">
                <a16:creationId xmlns:a16="http://schemas.microsoft.com/office/drawing/2014/main" id="{33BD6DB7-7BA9-BEF5-334D-856FB05E2D34}"/>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8246</a:t>
            </a:r>
            <a:endParaRPr sz="1000" b="1" i="0" u="none" strike="noStrike" cap="none" dirty="0">
              <a:solidFill>
                <a:srgbClr val="999999"/>
              </a:solidFill>
              <a:latin typeface="Ubuntu"/>
              <a:ea typeface="Ubuntu"/>
              <a:cs typeface="Ubuntu"/>
              <a:sym typeface="Ubuntu"/>
            </a:endParaRPr>
          </a:p>
        </p:txBody>
      </p:sp>
      <p:cxnSp>
        <p:nvCxnSpPr>
          <p:cNvPr id="12" name="Rechte verbindingslijn met pijl 11">
            <a:extLst>
              <a:ext uri="{FF2B5EF4-FFF2-40B4-BE49-F238E27FC236}">
                <a16:creationId xmlns:a16="http://schemas.microsoft.com/office/drawing/2014/main" id="{FF17053E-708E-E6A0-74B2-DA4E8DF4E85A}"/>
              </a:ext>
            </a:extLst>
          </p:cNvPr>
          <p:cNvCxnSpPr/>
          <p:nvPr/>
        </p:nvCxnSpPr>
        <p:spPr>
          <a:xfrm>
            <a:off x="7467600" y="1032523"/>
            <a:ext cx="4267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9B0B2152-7022-ACBB-0CC2-B65EF359A826}"/>
              </a:ext>
            </a:extLst>
          </p:cNvPr>
          <p:cNvSpPr txBox="1"/>
          <p:nvPr/>
        </p:nvSpPr>
        <p:spPr>
          <a:xfrm>
            <a:off x="7338060" y="724746"/>
            <a:ext cx="771365" cy="307777"/>
          </a:xfrm>
          <a:prstGeom prst="rect">
            <a:avLst/>
          </a:prstGeom>
          <a:noFill/>
        </p:spPr>
        <p:txBody>
          <a:bodyPr wrap="none" rtlCol="0">
            <a:spAutoFit/>
          </a:bodyPr>
          <a:lstStyle/>
          <a:p>
            <a:r>
              <a:rPr lang="nl-NL" dirty="0"/>
              <a:t>1,0 m/s</a:t>
            </a:r>
          </a:p>
        </p:txBody>
      </p:sp>
    </p:spTree>
    <p:extLst>
      <p:ext uri="{BB962C8B-B14F-4D97-AF65-F5344CB8AC3E}">
        <p14:creationId xmlns:p14="http://schemas.microsoft.com/office/powerpoint/2010/main" val="426270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F29D34C2-15D7-88BC-6633-FD82853F5983}"/>
            </a:ext>
          </a:extLst>
        </p:cNvPr>
        <p:cNvGrpSpPr/>
        <p:nvPr/>
      </p:nvGrpSpPr>
      <p:grpSpPr>
        <a:xfrm>
          <a:off x="0" y="0"/>
          <a:ext cx="0" cy="0"/>
          <a:chOff x="0" y="0"/>
          <a:chExt cx="0" cy="0"/>
        </a:xfrm>
      </p:grpSpPr>
      <p:sp>
        <p:nvSpPr>
          <p:cNvPr id="229" name="Google Shape;229;p22">
            <a:extLst>
              <a:ext uri="{FF2B5EF4-FFF2-40B4-BE49-F238E27FC236}">
                <a16:creationId xmlns:a16="http://schemas.microsoft.com/office/drawing/2014/main" id="{0924496F-5361-B321-51AE-62AF88ADC08E}"/>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B61F14C0-5AB7-3159-2FE0-139D53DDA624}"/>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47" name="Google Shape;247;p22">
            <a:extLst>
              <a:ext uri="{FF2B5EF4-FFF2-40B4-BE49-F238E27FC236}">
                <a16:creationId xmlns:a16="http://schemas.microsoft.com/office/drawing/2014/main" id="{F7C94B0C-C6A4-ED54-F414-494C6618DD7F}"/>
              </a:ext>
            </a:extLst>
          </p:cNvPr>
          <p:cNvSpPr txBox="1">
            <a:spLocks noGrp="1"/>
          </p:cNvSpPr>
          <p:nvPr>
            <p:ph type="title"/>
          </p:nvPr>
        </p:nvSpPr>
        <p:spPr>
          <a:xfrm>
            <a:off x="729419" y="396260"/>
            <a:ext cx="4428735"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In diep water is de golfsnelheid hoger dan in ondiep water.</a:t>
            </a:r>
            <a:br>
              <a:rPr lang="nl-NL" sz="2400" dirty="0"/>
            </a:br>
            <a:br>
              <a:rPr lang="nl-NL" sz="2400" dirty="0"/>
            </a:br>
            <a:r>
              <a:rPr lang="nl-NL" sz="2400" dirty="0"/>
              <a:t>De lijnen zijn golffronten in het water.</a:t>
            </a:r>
            <a:br>
              <a:rPr lang="nl-NL" sz="2400" dirty="0"/>
            </a:br>
            <a:br>
              <a:rPr lang="nl-NL" sz="2400" dirty="0"/>
            </a:br>
            <a:r>
              <a:rPr lang="nl-NL" sz="2400" dirty="0"/>
              <a:t>Een golf beweegt van links naar rechts, van diep naar ondiep water.</a:t>
            </a:r>
            <a:br>
              <a:rPr lang="nl-NL" sz="2400" dirty="0"/>
            </a:br>
            <a:r>
              <a:rPr lang="nl-NL" sz="2400" dirty="0"/>
              <a:t>Welk plaatje geeft het patroon van diep naar ondiep water het beste weer?</a:t>
            </a:r>
          </a:p>
        </p:txBody>
      </p:sp>
      <p:pic>
        <p:nvPicPr>
          <p:cNvPr id="4" name="Afbeelding 3">
            <a:extLst>
              <a:ext uri="{FF2B5EF4-FFF2-40B4-BE49-F238E27FC236}">
                <a16:creationId xmlns:a16="http://schemas.microsoft.com/office/drawing/2014/main" id="{F8D882E5-6C85-BB47-DD23-D5B30203B66B}"/>
              </a:ext>
            </a:extLst>
          </p:cNvPr>
          <p:cNvPicPr>
            <a:picLocks noChangeAspect="1"/>
          </p:cNvPicPr>
          <p:nvPr/>
        </p:nvPicPr>
        <p:blipFill>
          <a:blip r:embed="rId3"/>
          <a:stretch>
            <a:fillRect/>
          </a:stretch>
        </p:blipFill>
        <p:spPr>
          <a:xfrm>
            <a:off x="4985955" y="493332"/>
            <a:ext cx="3929012" cy="4676812"/>
          </a:xfrm>
          <a:prstGeom prst="rect">
            <a:avLst/>
          </a:prstGeom>
        </p:spPr>
      </p:pic>
      <p:grpSp>
        <p:nvGrpSpPr>
          <p:cNvPr id="5" name="Google Shape;231;p22">
            <a:extLst>
              <a:ext uri="{FF2B5EF4-FFF2-40B4-BE49-F238E27FC236}">
                <a16:creationId xmlns:a16="http://schemas.microsoft.com/office/drawing/2014/main" id="{1565F023-1F7B-B88F-C7F5-D258F34465D5}"/>
              </a:ext>
            </a:extLst>
          </p:cNvPr>
          <p:cNvGrpSpPr/>
          <p:nvPr/>
        </p:nvGrpSpPr>
        <p:grpSpPr>
          <a:xfrm>
            <a:off x="5668082" y="1550741"/>
            <a:ext cx="540000" cy="540000"/>
            <a:chOff x="947033" y="2362454"/>
            <a:chExt cx="908700" cy="908700"/>
          </a:xfrm>
        </p:grpSpPr>
        <p:sp>
          <p:nvSpPr>
            <p:cNvPr id="6" name="Google Shape;232;p22">
              <a:extLst>
                <a:ext uri="{FF2B5EF4-FFF2-40B4-BE49-F238E27FC236}">
                  <a16:creationId xmlns:a16="http://schemas.microsoft.com/office/drawing/2014/main" id="{D5EF2D5F-613F-662A-289F-698550783523}"/>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7" name="Google Shape;233;p22">
              <a:extLst>
                <a:ext uri="{FF2B5EF4-FFF2-40B4-BE49-F238E27FC236}">
                  <a16:creationId xmlns:a16="http://schemas.microsoft.com/office/drawing/2014/main" id="{1012EB99-6F90-739F-C818-BE71B1A993C8}"/>
                </a:ext>
              </a:extLst>
            </p:cNvPr>
            <p:cNvSpPr/>
            <p:nvPr/>
          </p:nvSpPr>
          <p:spPr>
            <a:xfrm>
              <a:off x="1169175" y="2575324"/>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A</a:t>
              </a:r>
              <a:endParaRPr dirty="0"/>
            </a:p>
          </p:txBody>
        </p:sp>
      </p:grpSp>
      <p:grpSp>
        <p:nvGrpSpPr>
          <p:cNvPr id="8" name="Google Shape;234;p22">
            <a:extLst>
              <a:ext uri="{FF2B5EF4-FFF2-40B4-BE49-F238E27FC236}">
                <a16:creationId xmlns:a16="http://schemas.microsoft.com/office/drawing/2014/main" id="{549DB2DC-AE2F-B09A-4B25-0459339E7C67}"/>
              </a:ext>
            </a:extLst>
          </p:cNvPr>
          <p:cNvGrpSpPr/>
          <p:nvPr/>
        </p:nvGrpSpPr>
        <p:grpSpPr>
          <a:xfrm>
            <a:off x="7715820" y="1535332"/>
            <a:ext cx="540000" cy="540000"/>
            <a:chOff x="4665644" y="2362454"/>
            <a:chExt cx="908700" cy="908700"/>
          </a:xfrm>
        </p:grpSpPr>
        <p:sp>
          <p:nvSpPr>
            <p:cNvPr id="9" name="Google Shape;235;p22">
              <a:extLst>
                <a:ext uri="{FF2B5EF4-FFF2-40B4-BE49-F238E27FC236}">
                  <a16:creationId xmlns:a16="http://schemas.microsoft.com/office/drawing/2014/main" id="{41C8F014-EA7D-62D2-DD7C-D7A4151F9D30}"/>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 name="Google Shape;236;p22">
              <a:extLst>
                <a:ext uri="{FF2B5EF4-FFF2-40B4-BE49-F238E27FC236}">
                  <a16:creationId xmlns:a16="http://schemas.microsoft.com/office/drawing/2014/main" id="{EB40B37F-C9C4-7878-48CF-650505B2A05D}"/>
                </a:ext>
              </a:extLst>
            </p:cNvPr>
            <p:cNvSpPr/>
            <p:nvPr/>
          </p:nvSpPr>
          <p:spPr>
            <a:xfrm>
              <a:off x="4914093" y="2588475"/>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B</a:t>
              </a:r>
              <a:endParaRPr dirty="0"/>
            </a:p>
          </p:txBody>
        </p:sp>
      </p:grpSp>
      <p:grpSp>
        <p:nvGrpSpPr>
          <p:cNvPr id="11" name="Google Shape;237;p22">
            <a:extLst>
              <a:ext uri="{FF2B5EF4-FFF2-40B4-BE49-F238E27FC236}">
                <a16:creationId xmlns:a16="http://schemas.microsoft.com/office/drawing/2014/main" id="{9FC103F6-3F59-2DFD-1894-307A6D4FEC5F}"/>
              </a:ext>
            </a:extLst>
          </p:cNvPr>
          <p:cNvGrpSpPr/>
          <p:nvPr/>
        </p:nvGrpSpPr>
        <p:grpSpPr>
          <a:xfrm>
            <a:off x="5635987" y="3228515"/>
            <a:ext cx="540000" cy="540000"/>
            <a:chOff x="947033" y="4156948"/>
            <a:chExt cx="908700" cy="908700"/>
          </a:xfrm>
        </p:grpSpPr>
        <p:sp>
          <p:nvSpPr>
            <p:cNvPr id="12" name="Google Shape;238;p22">
              <a:extLst>
                <a:ext uri="{FF2B5EF4-FFF2-40B4-BE49-F238E27FC236}">
                  <a16:creationId xmlns:a16="http://schemas.microsoft.com/office/drawing/2014/main" id="{00B4C304-E90C-32D8-5437-DC2162458072}"/>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 name="Google Shape;239;p22">
              <a:extLst>
                <a:ext uri="{FF2B5EF4-FFF2-40B4-BE49-F238E27FC236}">
                  <a16:creationId xmlns:a16="http://schemas.microsoft.com/office/drawing/2014/main" id="{61AA4105-3C15-2E07-34BA-AD457F94BF36}"/>
                </a:ext>
              </a:extLst>
            </p:cNvPr>
            <p:cNvSpPr/>
            <p:nvPr/>
          </p:nvSpPr>
          <p:spPr>
            <a:xfrm>
              <a:off x="1182329" y="4395748"/>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C</a:t>
              </a:r>
              <a:endParaRPr dirty="0"/>
            </a:p>
          </p:txBody>
        </p:sp>
      </p:grpSp>
      <p:grpSp>
        <p:nvGrpSpPr>
          <p:cNvPr id="14" name="Google Shape;240;p22">
            <a:extLst>
              <a:ext uri="{FF2B5EF4-FFF2-40B4-BE49-F238E27FC236}">
                <a16:creationId xmlns:a16="http://schemas.microsoft.com/office/drawing/2014/main" id="{FE970F14-C374-0BE3-5EC5-9349C1274AAF}"/>
              </a:ext>
            </a:extLst>
          </p:cNvPr>
          <p:cNvGrpSpPr/>
          <p:nvPr/>
        </p:nvGrpSpPr>
        <p:grpSpPr>
          <a:xfrm>
            <a:off x="7699358" y="3228515"/>
            <a:ext cx="540000" cy="540000"/>
            <a:chOff x="4665644" y="4148177"/>
            <a:chExt cx="908700" cy="908700"/>
          </a:xfrm>
        </p:grpSpPr>
        <p:sp>
          <p:nvSpPr>
            <p:cNvPr id="15" name="Google Shape;241;p22">
              <a:extLst>
                <a:ext uri="{FF2B5EF4-FFF2-40B4-BE49-F238E27FC236}">
                  <a16:creationId xmlns:a16="http://schemas.microsoft.com/office/drawing/2014/main" id="{7C822F9C-DBE1-D3C8-7D5C-56D53F459D67}"/>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 name="Google Shape;242;p22">
              <a:extLst>
                <a:ext uri="{FF2B5EF4-FFF2-40B4-BE49-F238E27FC236}">
                  <a16:creationId xmlns:a16="http://schemas.microsoft.com/office/drawing/2014/main" id="{17552CBE-F0F3-FB7B-2249-2D569B1545C2}"/>
                </a:ext>
              </a:extLst>
            </p:cNvPr>
            <p:cNvSpPr/>
            <p:nvPr/>
          </p:nvSpPr>
          <p:spPr>
            <a:xfrm>
              <a:off x="4887786" y="4387349"/>
              <a:ext cx="356401" cy="431101"/>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D</a:t>
              </a:r>
              <a:endParaRPr dirty="0"/>
            </a:p>
          </p:txBody>
        </p:sp>
      </p:grpSp>
      <p:grpSp>
        <p:nvGrpSpPr>
          <p:cNvPr id="17" name="Google Shape;295;p24">
            <a:extLst>
              <a:ext uri="{FF2B5EF4-FFF2-40B4-BE49-F238E27FC236}">
                <a16:creationId xmlns:a16="http://schemas.microsoft.com/office/drawing/2014/main" id="{5BC8391E-5AA9-A3D3-576A-F2E48A6AE375}"/>
              </a:ext>
            </a:extLst>
          </p:cNvPr>
          <p:cNvGrpSpPr/>
          <p:nvPr/>
        </p:nvGrpSpPr>
        <p:grpSpPr>
          <a:xfrm>
            <a:off x="5611710" y="4900144"/>
            <a:ext cx="540000" cy="540000"/>
            <a:chOff x="4665644" y="2362454"/>
            <a:chExt cx="908647" cy="908646"/>
          </a:xfrm>
        </p:grpSpPr>
        <p:sp>
          <p:nvSpPr>
            <p:cNvPr id="18" name="Google Shape;296;p24">
              <a:extLst>
                <a:ext uri="{FF2B5EF4-FFF2-40B4-BE49-F238E27FC236}">
                  <a16:creationId xmlns:a16="http://schemas.microsoft.com/office/drawing/2014/main" id="{98723653-B871-EFFD-EB61-832D61F2B4C4}"/>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 name="Google Shape;297;p24">
              <a:extLst>
                <a:ext uri="{FF2B5EF4-FFF2-40B4-BE49-F238E27FC236}">
                  <a16:creationId xmlns:a16="http://schemas.microsoft.com/office/drawing/2014/main" id="{B894288C-68C6-446C-9D46-DA1CB941E336}"/>
                </a:ext>
              </a:extLst>
            </p:cNvPr>
            <p:cNvSpPr/>
            <p:nvPr/>
          </p:nvSpPr>
          <p:spPr>
            <a:xfrm>
              <a:off x="4895525" y="2586545"/>
              <a:ext cx="356440"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dirty="0">
                  <a:solidFill>
                    <a:srgbClr val="FFFFFF"/>
                  </a:solidFill>
                  <a:latin typeface="Helvetica Neue"/>
                  <a:ea typeface="Helvetica Neue"/>
                  <a:cs typeface="Helvetica Neue"/>
                  <a:sym typeface="Helvetica Neue"/>
                </a:rPr>
                <a:t>E</a:t>
              </a:r>
              <a:endParaRPr sz="2400" b="0" i="0" u="none" strike="noStrike" cap="none" dirty="0">
                <a:solidFill>
                  <a:srgbClr val="FFFFFF"/>
                </a:solidFill>
                <a:latin typeface="Helvetica Neue"/>
                <a:ea typeface="Helvetica Neue"/>
                <a:cs typeface="Helvetica Neue"/>
                <a:sym typeface="Helvetica Neue"/>
              </a:endParaRPr>
            </a:p>
          </p:txBody>
        </p:sp>
      </p:grpSp>
      <p:sp>
        <p:nvSpPr>
          <p:cNvPr id="20" name="Google Shape;125;p3">
            <a:extLst>
              <a:ext uri="{FF2B5EF4-FFF2-40B4-BE49-F238E27FC236}">
                <a16:creationId xmlns:a16="http://schemas.microsoft.com/office/drawing/2014/main" id="{9526682C-EB84-2417-EB24-3BB0DE2BFA69}"/>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4944</a:t>
            </a:r>
            <a:endParaRPr sz="1000" b="1" i="0" u="none" strike="noStrike" cap="none" dirty="0">
              <a:solidFill>
                <a:srgbClr val="999999"/>
              </a:solidFill>
              <a:latin typeface="Ubuntu"/>
              <a:ea typeface="Ubuntu"/>
              <a:cs typeface="Ubuntu"/>
              <a:sym typeface="Ubuntu"/>
            </a:endParaRPr>
          </a:p>
        </p:txBody>
      </p:sp>
    </p:spTree>
    <p:extLst>
      <p:ext uri="{BB962C8B-B14F-4D97-AF65-F5344CB8AC3E}">
        <p14:creationId xmlns:p14="http://schemas.microsoft.com/office/powerpoint/2010/main" val="61892666"/>
      </p:ext>
    </p:extLst>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4758</Words>
  <Application>Microsoft Office PowerPoint</Application>
  <PresentationFormat>Diavoorstelling (4:3)</PresentationFormat>
  <Paragraphs>455</Paragraphs>
  <Slides>27</Slides>
  <Notes>27</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27</vt:i4>
      </vt:variant>
    </vt:vector>
  </HeadingPairs>
  <TitlesOfParts>
    <vt:vector size="37" baseType="lpstr">
      <vt:lpstr>Cambria Math</vt:lpstr>
      <vt:lpstr>Arial</vt:lpstr>
      <vt:lpstr>Ubuntu</vt:lpstr>
      <vt:lpstr>Helvetica Neue Light</vt:lpstr>
      <vt:lpstr>Calibri</vt:lpstr>
      <vt:lpstr>source sans pro</vt:lpstr>
      <vt:lpstr>Helvetica Neue</vt:lpstr>
      <vt:lpstr>Tahoma</vt:lpstr>
      <vt:lpstr>Corbel</vt:lpstr>
      <vt:lpstr>Kantoorthema</vt:lpstr>
      <vt:lpstr>Golven</vt:lpstr>
      <vt:lpstr>Je maakt een golf in een touw, de golf beweegt naar rechts. Je ziet een foto van de situatie op tijdstip t = 0. Wat gebeurt er een fractie van een seconde later met punt C?</vt:lpstr>
      <vt:lpstr>Je maakt een golf in een touw, de golf beweegt naar rechts. Je ziet een foto van de situatie op tijdstip t = 0. Wat gebeurt er een fractie van een seconde later met punt A?</vt:lpstr>
      <vt:lpstr>Vergeleken met het geluid dat je van een stilstaande brandweerwagen hoort, heeft het geluid van een brandweerwagen die op je af komt rijden…</vt:lpstr>
      <vt:lpstr>Het fenomeen interferentie doet zich voor bij…</vt:lpstr>
      <vt:lpstr>Een golf beweegt van links naar rechts door een touw. Hiernaast is het (u,t)-diagram op de positie x=0 te zien.  Welk (u,x)-diagram is juist?</vt:lpstr>
      <vt:lpstr>Je ziet een (u,x)-grafiek op t = 1 s van een golfpuls die naar rechts beweegt met 1 m/s. Welke (u,x)-grafiek hoort bij het tijdstip t = -1 s?</vt:lpstr>
      <vt:lpstr>Hiernaast is een (u,x)-diagram te zien van een golf op t = 1 s. Hoe ziet het bijbehorende (u,t)-diagram van het stukje touw op het punt x = 1 m er uit?</vt:lpstr>
      <vt:lpstr>In diep water is de golfsnelheid hoger dan in ondiep water.  De lijnen zijn golffronten in het water.  Een golf beweegt van links naar rechts, van diep naar ondiep water. Welk plaatje geeft het patroon van diep naar ondiep water het beste weer?</vt:lpstr>
      <vt:lpstr>In de figuur is een staande golf in een snaar te zien. Hoeveel golflengtes zijn hier te zien?</vt:lpstr>
      <vt:lpstr>In de figuur is een staande golf in een liniaal te zien. Hoeveel golflengtes zijn hier te zien?</vt:lpstr>
      <vt:lpstr>Een aan beide kanten ingeklemde snaar voert een staande golfbeweging uit tussen de beide uiterste standen a en b. Als de snaar zich in stand c bevindt, is de trilsnelheid van alle punten van de snaar…</vt:lpstr>
      <vt:lpstr>Een aan beide kanten ingeklemde snaar voert een staande golfbeweging uit tussen de beide uiterste standen a en b. Als de snaar zich in stand b bevindt, is de trilsnelheid van alle punten van de snaar…</vt:lpstr>
      <vt:lpstr>In de figuur is een staande golf in een snaar te zien. Met welke (boven)toon komt deze overeen?</vt:lpstr>
      <vt:lpstr>In de figuur is een staande golf in een liniaal te zien. Hoeveel golflengtes zijn hier te zien?</vt:lpstr>
      <vt:lpstr>Hoeveel golflengtes zien we? Buis aan een kant open</vt:lpstr>
      <vt:lpstr>In het bovenste diagram is het (u,x)-diagram te zien van een golf die over een touw beweegt op t=0s. Daaronder is het (u,t)-diagram van dezelfde golf op het punt x=8,0m te zien. In welke richting beweegt de golf over het touw?</vt:lpstr>
      <vt:lpstr>In het bovenste diagram is het (u,x)-diagram te zien van een golf die over een touw beweegt op t=0s. Daaronder is het (u,t)-diagram van dezelfde golf op het punt x=8,0m te zien. Hoe groot is de golfsnelheid?</vt:lpstr>
      <vt:lpstr>Je ziet de (u,t)-grafiek op x = 4 m van een golf die zich naar rechts voortplant met v = 2,0 m/s. Wat is de bijbehorende (u,t)-grafiek op x = 0 m?</vt:lpstr>
      <vt:lpstr>Je ziet de (u,t)-grafiek op x = 2 cm van een golf die zich naar rechts voortplant met v = 1,0 cm/s. Wat is de bijbehorende (u,x)-grafiek op t = 0 s?</vt:lpstr>
      <vt:lpstr>Je ziet hiernaast het (u,t)-grafiek van het stukje touw op x = 0 m. Langs dit touw beweegt een golf naar rechts met v = 1 m/s. Hoe ziet de (u,x)-grafiek eruit op t = 0 s? </vt:lpstr>
      <vt:lpstr>Je ziet in de afbeelding een lopende golf die langs een touw naar links beweegt met 50 m/s. Bereken de frequentie f van de golf.</vt:lpstr>
      <vt:lpstr>Je ziet een (u,x)-grafiek op t = 0 waarin twee golfpulsen A en B op elkaar af komen, allebei met een golfsnelheid van 1 cm/s. Elk hokje heeft afmetingen van 1,0 cm x 1,0 cm. De stippellijnen geven de golven A en B aan op t = 2,0 s. In welke (u,x)-grafiek hieronder is de nettogolf op t = 2 s het meest correct weergegeven? </vt:lpstr>
      <vt:lpstr>Je ziet een (u,x)-grafiek op t = 0 waarin twee golfpulsen A en B op elkaar af komen, allebei met een golfsnelheid van 1 cm/s. Elk hokje heeft afmetingen van 1,0 cm x 1,0 cm. De stippellijnen geven de golven A en B aan op t = 3,0 s. In welke (u,x)-grafiek hieronder is de nettogolf op t = 3 s het meest correct weergegeven?</vt:lpstr>
      <vt:lpstr>Een stofdeeltje zweeft voor een stille luidspreker. De luidspreker is ingeschakeld en speelt een luide toon op een constante toonhoogte. Hoe zal het stofdeeltje bewegen?</vt:lpstr>
      <vt:lpstr>De toonhoogte van het geluid wordt verhoogd, maar het volume blijft hetzelfde. Wat gebeurt er met de beweging van het stofdeeltje?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Loenie74</dc:creator>
  <cp:lastModifiedBy>J.C.E. Brill</cp:lastModifiedBy>
  <cp:revision>69</cp:revision>
  <dcterms:modified xsi:type="dcterms:W3CDTF">2025-02-07T10:10:30Z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5030db-5b96-4a80-bef5-9bbf300e0d2e_Enabled">
    <vt:lpwstr>true</vt:lpwstr>
  </property>
  <property fmtid="{D5CDD505-2E9C-101B-9397-08002B2CF9AE}" pid="3" name="MSIP_Label_415030db-5b96-4a80-bef5-9bbf300e0d2e_SetDate">
    <vt:lpwstr>2025-01-26T14:48:18Z</vt:lpwstr>
  </property>
  <property fmtid="{D5CDD505-2E9C-101B-9397-08002B2CF9AE}" pid="4" name="MSIP_Label_415030db-5b96-4a80-bef5-9bbf300e0d2e_Method">
    <vt:lpwstr>Standard</vt:lpwstr>
  </property>
  <property fmtid="{D5CDD505-2E9C-101B-9397-08002B2CF9AE}" pid="5" name="MSIP_Label_415030db-5b96-4a80-bef5-9bbf300e0d2e_Name">
    <vt:lpwstr>General</vt:lpwstr>
  </property>
  <property fmtid="{D5CDD505-2E9C-101B-9397-08002B2CF9AE}" pid="6" name="MSIP_Label_415030db-5b96-4a80-bef5-9bbf300e0d2e_SiteId">
    <vt:lpwstr>9e9002aa-e50e-44b8-bb7a-021d21198024</vt:lpwstr>
  </property>
  <property fmtid="{D5CDD505-2E9C-101B-9397-08002B2CF9AE}" pid="7" name="MSIP_Label_415030db-5b96-4a80-bef5-9bbf300e0d2e_ActionId">
    <vt:lpwstr>b61402ea-3238-4730-af6a-927d150fc8e6</vt:lpwstr>
  </property>
  <property fmtid="{D5CDD505-2E9C-101B-9397-08002B2CF9AE}" pid="8" name="MSIP_Label_415030db-5b96-4a80-bef5-9bbf300e0d2e_ContentBits">
    <vt:lpwstr>0</vt:lpwstr>
  </property>
</Properties>
</file>