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336" r:id="rId2"/>
    <p:sldId id="330" r:id="rId3"/>
    <p:sldId id="331" r:id="rId4"/>
    <p:sldId id="326" r:id="rId5"/>
    <p:sldId id="329" r:id="rId6"/>
    <p:sldId id="327" r:id="rId7"/>
    <p:sldId id="328" r:id="rId8"/>
    <p:sldId id="333" r:id="rId9"/>
  </p:sldIdLst>
  <p:sldSz cx="9144000" cy="6858000" type="screen4x3"/>
  <p:notesSz cx="6669088" cy="9926638"/>
  <p:custDataLst>
    <p:tags r:id="rId12"/>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dith Teunissen" initials="JT" lastIdx="1" clrIdx="0">
    <p:extLst>
      <p:ext uri="{19B8F6BF-5375-455C-9EA6-DF929625EA0E}">
        <p15:presenceInfo xmlns:p15="http://schemas.microsoft.com/office/powerpoint/2012/main" userId="S-1-5-21-461633106-2859985408-2808935676-580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7002B"/>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Stijl, licht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Stijl, licht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0862" autoAdjust="0"/>
  </p:normalViewPr>
  <p:slideViewPr>
    <p:cSldViewPr snapToGrid="0">
      <p:cViewPr varScale="1">
        <p:scale>
          <a:sx n="41" d="100"/>
          <a:sy n="41" d="100"/>
        </p:scale>
        <p:origin x="2024" y="4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46" d="100"/>
          <a:sy n="46" d="100"/>
        </p:scale>
        <p:origin x="2828"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ith Teunissen" userId="59982749-5a0f-4470-a762-7c611de96e5f" providerId="ADAL" clId="{E2D89161-1168-4765-9007-0A415081874C}"/>
    <pc:docChg chg="custSel modSld">
      <pc:chgData name="Judith Teunissen" userId="59982749-5a0f-4470-a762-7c611de96e5f" providerId="ADAL" clId="{E2D89161-1168-4765-9007-0A415081874C}" dt="2019-04-23T05:42:47.731" v="75" actId="20577"/>
      <pc:docMkLst>
        <pc:docMk/>
      </pc:docMkLst>
      <pc:sldChg chg="addSp modSp">
        <pc:chgData name="Judith Teunissen" userId="59982749-5a0f-4470-a762-7c611de96e5f" providerId="ADAL" clId="{E2D89161-1168-4765-9007-0A415081874C}" dt="2019-04-23T05:42:47.731" v="75" actId="20577"/>
        <pc:sldMkLst>
          <pc:docMk/>
          <pc:sldMk cId="3932872179" sldId="336"/>
        </pc:sldMkLst>
        <pc:spChg chg="add mod">
          <ac:chgData name="Judith Teunissen" userId="59982749-5a0f-4470-a762-7c611de96e5f" providerId="ADAL" clId="{E2D89161-1168-4765-9007-0A415081874C}" dt="2019-04-23T05:42:47.731" v="75" actId="20577"/>
          <ac:spMkLst>
            <pc:docMk/>
            <pc:sldMk cId="3932872179" sldId="336"/>
            <ac:spMk id="3" creationId="{B013CB9F-71E8-470D-B8D8-03306ADDD235}"/>
          </ac:spMkLst>
        </pc:spChg>
      </pc:sldChg>
    </pc:docChg>
  </pc:docChgLst>
  <pc:docChgLst>
    <pc:chgData name="Judith Teunissen" userId="59982749-5a0f-4470-a762-7c611de96e5f" providerId="ADAL" clId="{0990CE74-71C0-430A-8911-27BC41D7E1A6}"/>
    <pc:docChg chg="undo custSel addSld delSld modSld sldOrd">
      <pc:chgData name="Judith Teunissen" userId="59982749-5a0f-4470-a762-7c611de96e5f" providerId="ADAL" clId="{0990CE74-71C0-430A-8911-27BC41D7E1A6}" dt="2019-04-18T10:57:31.498" v="252" actId="2696"/>
      <pc:docMkLst>
        <pc:docMk/>
      </pc:docMkLst>
      <pc:sldChg chg="add del">
        <pc:chgData name="Judith Teunissen" userId="59982749-5a0f-4470-a762-7c611de96e5f" providerId="ADAL" clId="{0990CE74-71C0-430A-8911-27BC41D7E1A6}" dt="2019-04-18T10:55:05.524" v="202" actId="2696"/>
        <pc:sldMkLst>
          <pc:docMk/>
          <pc:sldMk cId="4045758000" sldId="326"/>
        </pc:sldMkLst>
      </pc:sldChg>
      <pc:sldChg chg="add del">
        <pc:chgData name="Judith Teunissen" userId="59982749-5a0f-4470-a762-7c611de96e5f" providerId="ADAL" clId="{0990CE74-71C0-430A-8911-27BC41D7E1A6}" dt="2019-04-18T10:55:07.172" v="204" actId="2696"/>
        <pc:sldMkLst>
          <pc:docMk/>
          <pc:sldMk cId="3356522399" sldId="327"/>
        </pc:sldMkLst>
      </pc:sldChg>
      <pc:sldChg chg="add del">
        <pc:chgData name="Judith Teunissen" userId="59982749-5a0f-4470-a762-7c611de96e5f" providerId="ADAL" clId="{0990CE74-71C0-430A-8911-27BC41D7E1A6}" dt="2019-04-18T10:55:08.108" v="205" actId="2696"/>
        <pc:sldMkLst>
          <pc:docMk/>
          <pc:sldMk cId="2623638921" sldId="328"/>
        </pc:sldMkLst>
      </pc:sldChg>
      <pc:sldChg chg="add del">
        <pc:chgData name="Judith Teunissen" userId="59982749-5a0f-4470-a762-7c611de96e5f" providerId="ADAL" clId="{0990CE74-71C0-430A-8911-27BC41D7E1A6}" dt="2019-04-18T10:55:06.372" v="203" actId="2696"/>
        <pc:sldMkLst>
          <pc:docMk/>
          <pc:sldMk cId="952182789" sldId="329"/>
        </pc:sldMkLst>
      </pc:sldChg>
      <pc:sldChg chg="add del">
        <pc:chgData name="Judith Teunissen" userId="59982749-5a0f-4470-a762-7c611de96e5f" providerId="ADAL" clId="{0990CE74-71C0-430A-8911-27BC41D7E1A6}" dt="2019-04-18T10:55:04.232" v="200" actId="2696"/>
        <pc:sldMkLst>
          <pc:docMk/>
          <pc:sldMk cId="2726625251" sldId="330"/>
        </pc:sldMkLst>
      </pc:sldChg>
      <pc:sldChg chg="add del">
        <pc:chgData name="Judith Teunissen" userId="59982749-5a0f-4470-a762-7c611de96e5f" providerId="ADAL" clId="{0990CE74-71C0-430A-8911-27BC41D7E1A6}" dt="2019-04-18T10:55:04.756" v="201" actId="2696"/>
        <pc:sldMkLst>
          <pc:docMk/>
          <pc:sldMk cId="2226906579" sldId="331"/>
        </pc:sldMkLst>
      </pc:sldChg>
      <pc:sldChg chg="modSp del">
        <pc:chgData name="Judith Teunissen" userId="59982749-5a0f-4470-a762-7c611de96e5f" providerId="ADAL" clId="{0990CE74-71C0-430A-8911-27BC41D7E1A6}" dt="2019-04-18T10:55:56.694" v="211" actId="113"/>
        <pc:sldMkLst>
          <pc:docMk/>
          <pc:sldMk cId="3153821527" sldId="333"/>
        </pc:sldMkLst>
        <pc:spChg chg="mod">
          <ac:chgData name="Judith Teunissen" userId="59982749-5a0f-4470-a762-7c611de96e5f" providerId="ADAL" clId="{0990CE74-71C0-430A-8911-27BC41D7E1A6}" dt="2019-04-18T10:55:56.694" v="211" actId="113"/>
          <ac:spMkLst>
            <pc:docMk/>
            <pc:sldMk cId="3153821527" sldId="333"/>
            <ac:spMk id="3" creationId="{00000000-0000-0000-0000-000000000000}"/>
          </ac:spMkLst>
        </pc:spChg>
      </pc:sldChg>
      <pc:sldChg chg="addSp delSp modSp add ord">
        <pc:chgData name="Judith Teunissen" userId="59982749-5a0f-4470-a762-7c611de96e5f" providerId="ADAL" clId="{0990CE74-71C0-430A-8911-27BC41D7E1A6}" dt="2019-04-18T10:57:20.850" v="251" actId="20577"/>
        <pc:sldMkLst>
          <pc:docMk/>
          <pc:sldMk cId="3932872179" sldId="336"/>
        </pc:sldMkLst>
        <pc:spChg chg="mod">
          <ac:chgData name="Judith Teunissen" userId="59982749-5a0f-4470-a762-7c611de96e5f" providerId="ADAL" clId="{0990CE74-71C0-430A-8911-27BC41D7E1A6}" dt="2019-04-18T10:57:20.850" v="251" actId="20577"/>
          <ac:spMkLst>
            <pc:docMk/>
            <pc:sldMk cId="3932872179" sldId="336"/>
            <ac:spMk id="2" creationId="{E2859506-CD36-480D-BEED-4724116295DE}"/>
          </ac:spMkLst>
        </pc:spChg>
        <pc:spChg chg="del">
          <ac:chgData name="Judith Teunissen" userId="59982749-5a0f-4470-a762-7c611de96e5f" providerId="ADAL" clId="{0990CE74-71C0-430A-8911-27BC41D7E1A6}" dt="2019-04-18T10:56:58.414" v="222" actId="20577"/>
          <ac:spMkLst>
            <pc:docMk/>
            <pc:sldMk cId="3932872179" sldId="336"/>
            <ac:spMk id="3" creationId="{D210275E-1A0E-446C-9960-22EACAA9AA85}"/>
          </ac:spMkLst>
        </pc:spChg>
        <pc:picChg chg="add mod">
          <ac:chgData name="Judith Teunissen" userId="59982749-5a0f-4470-a762-7c611de96e5f" providerId="ADAL" clId="{0990CE74-71C0-430A-8911-27BC41D7E1A6}" dt="2019-04-18T10:57:00.214" v="223" actId="1076"/>
          <ac:picMkLst>
            <pc:docMk/>
            <pc:sldMk cId="3932872179" sldId="336"/>
            <ac:picMk id="6" creationId="{E7291C84-3CF1-43F8-B1B3-BA58C347052F}"/>
          </ac:picMkLst>
        </pc:picChg>
        <pc:picChg chg="add mod">
          <ac:chgData name="Judith Teunissen" userId="59982749-5a0f-4470-a762-7c611de96e5f" providerId="ADAL" clId="{0990CE74-71C0-430A-8911-27BC41D7E1A6}" dt="2019-04-18T10:57:11.910" v="225" actId="1076"/>
          <ac:picMkLst>
            <pc:docMk/>
            <pc:sldMk cId="3932872179" sldId="336"/>
            <ac:picMk id="7" creationId="{237BD76A-EB2D-4295-82E7-0936124D969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2"/>
            <a:ext cx="2889939" cy="498055"/>
          </a:xfrm>
          <a:prstGeom prst="rect">
            <a:avLst/>
          </a:prstGeom>
        </p:spPr>
        <p:txBody>
          <a:bodyPr vert="horz" lIns="90974" tIns="45487" rIns="90974" bIns="45487" rtlCol="0"/>
          <a:lstStyle>
            <a:lvl1pPr algn="l">
              <a:defRPr sz="1200"/>
            </a:lvl1pPr>
          </a:lstStyle>
          <a:p>
            <a:endParaRPr lang="nl-NL"/>
          </a:p>
        </p:txBody>
      </p:sp>
      <p:sp>
        <p:nvSpPr>
          <p:cNvPr id="3" name="Tijdelijke aanduiding voor datum 2"/>
          <p:cNvSpPr>
            <a:spLocks noGrp="1"/>
          </p:cNvSpPr>
          <p:nvPr>
            <p:ph type="dt" sz="quarter" idx="1"/>
          </p:nvPr>
        </p:nvSpPr>
        <p:spPr>
          <a:xfrm>
            <a:off x="3777608" y="2"/>
            <a:ext cx="2889939" cy="498055"/>
          </a:xfrm>
          <a:prstGeom prst="rect">
            <a:avLst/>
          </a:prstGeom>
        </p:spPr>
        <p:txBody>
          <a:bodyPr vert="horz" lIns="90974" tIns="45487" rIns="90974" bIns="45487" rtlCol="0"/>
          <a:lstStyle>
            <a:lvl1pPr algn="r">
              <a:defRPr sz="1200"/>
            </a:lvl1pPr>
          </a:lstStyle>
          <a:p>
            <a:fld id="{E7B4878C-0A7F-49EC-8254-8A6145132381}" type="datetimeFigureOut">
              <a:rPr lang="nl-NL" smtClean="0"/>
              <a:t>23-4-2019</a:t>
            </a:fld>
            <a:endParaRPr lang="nl-NL"/>
          </a:p>
        </p:txBody>
      </p:sp>
      <p:sp>
        <p:nvSpPr>
          <p:cNvPr id="4" name="Tijdelijke aanduiding voor voettekst 3"/>
          <p:cNvSpPr>
            <a:spLocks noGrp="1"/>
          </p:cNvSpPr>
          <p:nvPr>
            <p:ph type="ftr" sz="quarter" idx="2"/>
          </p:nvPr>
        </p:nvSpPr>
        <p:spPr>
          <a:xfrm>
            <a:off x="1" y="9428584"/>
            <a:ext cx="2889939" cy="498054"/>
          </a:xfrm>
          <a:prstGeom prst="rect">
            <a:avLst/>
          </a:prstGeom>
        </p:spPr>
        <p:txBody>
          <a:bodyPr vert="horz" lIns="90974" tIns="45487" rIns="90974" bIns="45487"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777608" y="9428584"/>
            <a:ext cx="2889939" cy="498054"/>
          </a:xfrm>
          <a:prstGeom prst="rect">
            <a:avLst/>
          </a:prstGeom>
        </p:spPr>
        <p:txBody>
          <a:bodyPr vert="horz" lIns="90974" tIns="45487" rIns="90974" bIns="45487" rtlCol="0" anchor="b"/>
          <a:lstStyle>
            <a:lvl1pPr algn="r">
              <a:defRPr sz="1200"/>
            </a:lvl1pPr>
          </a:lstStyle>
          <a:p>
            <a:fld id="{CD41C1F9-844C-422F-9D4F-76D56F29D472}" type="slidenum">
              <a:rPr lang="nl-NL" smtClean="0"/>
              <a:t>‹nr.›</a:t>
            </a:fld>
            <a:endParaRPr lang="nl-NL"/>
          </a:p>
        </p:txBody>
      </p:sp>
    </p:spTree>
    <p:extLst>
      <p:ext uri="{BB962C8B-B14F-4D97-AF65-F5344CB8AC3E}">
        <p14:creationId xmlns:p14="http://schemas.microsoft.com/office/powerpoint/2010/main" val="1929354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2"/>
            <a:ext cx="2889939" cy="498055"/>
          </a:xfrm>
          <a:prstGeom prst="rect">
            <a:avLst/>
          </a:prstGeom>
        </p:spPr>
        <p:txBody>
          <a:bodyPr vert="horz" lIns="90974" tIns="45487" rIns="90974" bIns="45487" rtlCol="0"/>
          <a:lstStyle>
            <a:lvl1pPr algn="l">
              <a:defRPr sz="1200"/>
            </a:lvl1pPr>
          </a:lstStyle>
          <a:p>
            <a:endParaRPr lang="nl-NL"/>
          </a:p>
        </p:txBody>
      </p:sp>
      <p:sp>
        <p:nvSpPr>
          <p:cNvPr id="3" name="Tijdelijke aanduiding voor datum 2"/>
          <p:cNvSpPr>
            <a:spLocks noGrp="1"/>
          </p:cNvSpPr>
          <p:nvPr>
            <p:ph type="dt" idx="1"/>
          </p:nvPr>
        </p:nvSpPr>
        <p:spPr>
          <a:xfrm>
            <a:off x="3777608" y="2"/>
            <a:ext cx="2889939" cy="498055"/>
          </a:xfrm>
          <a:prstGeom prst="rect">
            <a:avLst/>
          </a:prstGeom>
        </p:spPr>
        <p:txBody>
          <a:bodyPr vert="horz" lIns="90974" tIns="45487" rIns="90974" bIns="45487" rtlCol="0"/>
          <a:lstStyle>
            <a:lvl1pPr algn="r">
              <a:defRPr sz="1200"/>
            </a:lvl1pPr>
          </a:lstStyle>
          <a:p>
            <a:fld id="{C5AE479B-0824-4778-8E2C-B648B034B146}" type="datetimeFigureOut">
              <a:rPr lang="nl-NL" smtClean="0"/>
              <a:t>23-4-2019</a:t>
            </a:fld>
            <a:endParaRPr lang="nl-NL"/>
          </a:p>
        </p:txBody>
      </p:sp>
      <p:sp>
        <p:nvSpPr>
          <p:cNvPr id="4" name="Tijdelijke aanduiding voor dia-afbeelding 3"/>
          <p:cNvSpPr>
            <a:spLocks noGrp="1" noRot="1" noChangeAspect="1"/>
          </p:cNvSpPr>
          <p:nvPr>
            <p:ph type="sldImg" idx="2"/>
          </p:nvPr>
        </p:nvSpPr>
        <p:spPr>
          <a:xfrm>
            <a:off x="1100138" y="1239838"/>
            <a:ext cx="4468812" cy="3352800"/>
          </a:xfrm>
          <a:prstGeom prst="rect">
            <a:avLst/>
          </a:prstGeom>
          <a:noFill/>
          <a:ln w="12700">
            <a:solidFill>
              <a:prstClr val="black"/>
            </a:solidFill>
          </a:ln>
        </p:spPr>
        <p:txBody>
          <a:bodyPr vert="horz" lIns="90974" tIns="45487" rIns="90974" bIns="45487" rtlCol="0" anchor="ctr"/>
          <a:lstStyle/>
          <a:p>
            <a:endParaRPr lang="nl-NL"/>
          </a:p>
        </p:txBody>
      </p:sp>
      <p:sp>
        <p:nvSpPr>
          <p:cNvPr id="5" name="Tijdelijke aanduiding voor notities 4"/>
          <p:cNvSpPr>
            <a:spLocks noGrp="1"/>
          </p:cNvSpPr>
          <p:nvPr>
            <p:ph type="body" sz="quarter" idx="3"/>
          </p:nvPr>
        </p:nvSpPr>
        <p:spPr>
          <a:xfrm>
            <a:off x="666909" y="4777196"/>
            <a:ext cx="5335270" cy="3908614"/>
          </a:xfrm>
          <a:prstGeom prst="rect">
            <a:avLst/>
          </a:prstGeom>
        </p:spPr>
        <p:txBody>
          <a:bodyPr vert="horz" lIns="90974" tIns="45487" rIns="90974" bIns="45487"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428584"/>
            <a:ext cx="2889939" cy="498054"/>
          </a:xfrm>
          <a:prstGeom prst="rect">
            <a:avLst/>
          </a:prstGeom>
        </p:spPr>
        <p:txBody>
          <a:bodyPr vert="horz" lIns="90974" tIns="45487" rIns="90974" bIns="45487"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7608" y="9428584"/>
            <a:ext cx="2889939" cy="498054"/>
          </a:xfrm>
          <a:prstGeom prst="rect">
            <a:avLst/>
          </a:prstGeom>
        </p:spPr>
        <p:txBody>
          <a:bodyPr vert="horz" lIns="90974" tIns="45487" rIns="90974" bIns="45487" rtlCol="0" anchor="b"/>
          <a:lstStyle>
            <a:lvl1pPr algn="r">
              <a:defRPr sz="1200"/>
            </a:lvl1pPr>
          </a:lstStyle>
          <a:p>
            <a:fld id="{2DBE2D8D-0045-4896-94FB-3A80602FDFCD}" type="slidenum">
              <a:rPr lang="nl-NL" smtClean="0"/>
              <a:t>‹nr.›</a:t>
            </a:fld>
            <a:endParaRPr lang="nl-NL"/>
          </a:p>
        </p:txBody>
      </p:sp>
    </p:spTree>
    <p:extLst>
      <p:ext uri="{BB962C8B-B14F-4D97-AF65-F5344CB8AC3E}">
        <p14:creationId xmlns:p14="http://schemas.microsoft.com/office/powerpoint/2010/main" val="219902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060" indent="-172060">
              <a:buFont typeface="Arial" panose="020B0604020202020204" pitchFamily="34" charset="0"/>
              <a:buChar char="•"/>
            </a:pPr>
            <a:r>
              <a:rPr lang="nl-NL" dirty="0"/>
              <a:t>Verdeel de groep in tweeën of vieren.</a:t>
            </a:r>
          </a:p>
          <a:p>
            <a:pPr marL="172060" indent="-172060">
              <a:buFont typeface="Arial" panose="020B0604020202020204" pitchFamily="34" charset="0"/>
              <a:buChar char="•"/>
            </a:pPr>
            <a:r>
              <a:rPr lang="nl-NL" dirty="0"/>
              <a:t>Iedere groep krijgt 12 vragen, die beantwoord moeten worden in 12 minuten.</a:t>
            </a:r>
          </a:p>
          <a:p>
            <a:pPr marL="172060" indent="-172060">
              <a:buFont typeface="Arial" panose="020B0604020202020204" pitchFamily="34" charset="0"/>
              <a:buChar char="•"/>
            </a:pPr>
            <a:r>
              <a:rPr lang="nl-NL" dirty="0"/>
              <a:t>Gebruik van internet, boeken is geoorloofd.</a:t>
            </a:r>
          </a:p>
          <a:p>
            <a:pPr marL="172060" indent="-172060">
              <a:buFont typeface="Arial" panose="020B0604020202020204" pitchFamily="34" charset="0"/>
              <a:buChar char="•"/>
            </a:pPr>
            <a:r>
              <a:rPr lang="nl-NL" dirty="0"/>
              <a:t>Elk goed antwoord op een vraag levert 1 punt op. Daarnaast kunnen er extra punten gewonnen worden als de studenten eerder klaar zijn, de puntenverdeling is als volgt:</a:t>
            </a:r>
          </a:p>
          <a:p>
            <a:pPr marL="630885" lvl="1" indent="-172060">
              <a:buFont typeface="Arial" panose="020B0604020202020204" pitchFamily="34" charset="0"/>
              <a:buChar char="•"/>
            </a:pPr>
            <a:r>
              <a:rPr lang="nl-NL" dirty="0"/>
              <a:t>Tussen 11 en 12 minuten;		8 punten</a:t>
            </a:r>
          </a:p>
          <a:p>
            <a:pPr marL="630885" lvl="1" indent="-172060">
              <a:buFont typeface="Arial" panose="020B0604020202020204" pitchFamily="34" charset="0"/>
              <a:buChar char="•"/>
            </a:pPr>
            <a:r>
              <a:rPr lang="nl-NL" dirty="0"/>
              <a:t>Tussen 10 en 11 minuten;		9 punten</a:t>
            </a:r>
          </a:p>
          <a:p>
            <a:pPr marL="630885" lvl="1" indent="-172060">
              <a:buFont typeface="Arial" panose="020B0604020202020204" pitchFamily="34" charset="0"/>
              <a:buChar char="•"/>
            </a:pPr>
            <a:r>
              <a:rPr lang="nl-NL" dirty="0"/>
              <a:t>Tussen 9 en 10 minuten;		10 punten</a:t>
            </a:r>
          </a:p>
          <a:p>
            <a:pPr marL="630885" lvl="1" indent="-172060">
              <a:buFont typeface="Arial" panose="020B0604020202020204" pitchFamily="34" charset="0"/>
              <a:buChar char="•"/>
            </a:pPr>
            <a:r>
              <a:rPr lang="nl-NL" dirty="0"/>
              <a:t>Tussen 8 en 9 minuten;		11 punten</a:t>
            </a:r>
          </a:p>
          <a:p>
            <a:pPr marL="630885" lvl="1" indent="-172060">
              <a:buFont typeface="Arial" panose="020B0604020202020204" pitchFamily="34" charset="0"/>
              <a:buChar char="•"/>
            </a:pPr>
            <a:r>
              <a:rPr lang="nl-NL" dirty="0"/>
              <a:t>Tussen 7 en 8 minuten;		12 punten</a:t>
            </a:r>
          </a:p>
          <a:p>
            <a:pPr marL="172060" indent="-172060">
              <a:buFont typeface="Arial" panose="020B0604020202020204" pitchFamily="34" charset="0"/>
              <a:buChar char="•"/>
            </a:pPr>
            <a:r>
              <a:rPr lang="nl-NL" dirty="0"/>
              <a:t>De aangegeven letters van het antwoord vormen met elkaar een woord. Om het  uit 12 letters bestaande woord te weten te komen, kunnen er letters gekocht worden, elke  letter kost 1 punt</a:t>
            </a:r>
          </a:p>
          <a:p>
            <a:pPr marL="172060" indent="-172060">
              <a:buFont typeface="Arial" panose="020B0604020202020204" pitchFamily="34" charset="0"/>
              <a:buChar char="•"/>
            </a:pPr>
            <a:r>
              <a:rPr lang="nl-NL" dirty="0"/>
              <a:t>De groep die als eerste </a:t>
            </a:r>
            <a:r>
              <a:rPr lang="nl-NL" b="1" dirty="0"/>
              <a:t>het woord </a:t>
            </a:r>
            <a:r>
              <a:rPr lang="nl-NL" dirty="0"/>
              <a:t>weet krijgt 3 punten</a:t>
            </a:r>
          </a:p>
          <a:p>
            <a:pPr marL="172060" indent="-172060">
              <a:buFont typeface="Arial" panose="020B0604020202020204" pitchFamily="34" charset="0"/>
              <a:buChar char="•"/>
            </a:pPr>
            <a:r>
              <a:rPr lang="nl-NL" dirty="0"/>
              <a:t>De groep met de meeste punten is winnaar.</a:t>
            </a:r>
          </a:p>
          <a:p>
            <a:pPr marL="172060" indent="-172060">
              <a:buFont typeface="Arial" panose="020B0604020202020204" pitchFamily="34" charset="0"/>
              <a:buChar char="•"/>
            </a:pPr>
            <a:endParaRPr lang="nl-NL" dirty="0"/>
          </a:p>
          <a:p>
            <a:pPr marL="172060" indent="-172060">
              <a:buFont typeface="Arial" panose="020B0604020202020204" pitchFamily="34" charset="0"/>
              <a:buChar char="•"/>
            </a:pPr>
            <a:endParaRPr lang="nl-NL" dirty="0"/>
          </a:p>
          <a:p>
            <a:pPr marL="172060" indent="-172060">
              <a:buFont typeface="Arial" panose="020B0604020202020204" pitchFamily="34" charset="0"/>
              <a:buChar char="•"/>
            </a:pPr>
            <a:endParaRPr lang="nl-NL" dirty="0"/>
          </a:p>
        </p:txBody>
      </p:sp>
      <p:sp>
        <p:nvSpPr>
          <p:cNvPr id="4" name="Slide Number Placeholder 3"/>
          <p:cNvSpPr>
            <a:spLocks noGrp="1"/>
          </p:cNvSpPr>
          <p:nvPr>
            <p:ph type="sldNum" sz="quarter" idx="10"/>
          </p:nvPr>
        </p:nvSpPr>
        <p:spPr/>
        <p:txBody>
          <a:bodyPr/>
          <a:lstStyle/>
          <a:p>
            <a:fld id="{3805A24C-2232-49D9-B08F-E31A10364A0D}" type="slidenum">
              <a:rPr lang="en-GB" smtClean="0"/>
              <a:pPr/>
              <a:t>2</a:t>
            </a:fld>
            <a:endParaRPr lang="en-GB"/>
          </a:p>
        </p:txBody>
      </p:sp>
    </p:spTree>
    <p:extLst>
      <p:ext uri="{BB962C8B-B14F-4D97-AF65-F5344CB8AC3E}">
        <p14:creationId xmlns:p14="http://schemas.microsoft.com/office/powerpoint/2010/main" val="2351389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Via de link kun je een online stopwatch</a:t>
            </a:r>
            <a:r>
              <a:rPr lang="nl-NL" baseline="0" dirty="0"/>
              <a:t> instellen op 12 minuten.</a:t>
            </a:r>
            <a:endParaRPr lang="nl-NL" dirty="0"/>
          </a:p>
        </p:txBody>
      </p:sp>
      <p:sp>
        <p:nvSpPr>
          <p:cNvPr id="4" name="Tijdelijke aanduiding voor dianummer 3"/>
          <p:cNvSpPr>
            <a:spLocks noGrp="1"/>
          </p:cNvSpPr>
          <p:nvPr>
            <p:ph type="sldNum" sz="quarter" idx="10"/>
          </p:nvPr>
        </p:nvSpPr>
        <p:spPr/>
        <p:txBody>
          <a:bodyPr/>
          <a:lstStyle/>
          <a:p>
            <a:fld id="{3805A24C-2232-49D9-B08F-E31A10364A0D}" type="slidenum">
              <a:rPr lang="en-GB" smtClean="0"/>
              <a:pPr/>
              <a:t>3</a:t>
            </a:fld>
            <a:endParaRPr lang="en-GB"/>
          </a:p>
        </p:txBody>
      </p:sp>
    </p:spTree>
    <p:extLst>
      <p:ext uri="{BB962C8B-B14F-4D97-AF65-F5344CB8AC3E}">
        <p14:creationId xmlns:p14="http://schemas.microsoft.com/office/powerpoint/2010/main" val="417339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0" baseline="0" dirty="0"/>
          </a:p>
          <a:p>
            <a:r>
              <a:rPr lang="nl-NL" b="0" baseline="0" dirty="0"/>
              <a:t>Het woord dat de studenten moeten raden: CARDIOPATHIE</a:t>
            </a:r>
            <a:endParaRPr lang="nl-NL" b="1" dirty="0"/>
          </a:p>
        </p:txBody>
      </p:sp>
      <p:sp>
        <p:nvSpPr>
          <p:cNvPr id="4" name="Tijdelijke aanduiding voor dianummer 3"/>
          <p:cNvSpPr>
            <a:spLocks noGrp="1"/>
          </p:cNvSpPr>
          <p:nvPr>
            <p:ph type="sldNum" sz="quarter" idx="10"/>
          </p:nvPr>
        </p:nvSpPr>
        <p:spPr/>
        <p:txBody>
          <a:bodyPr/>
          <a:lstStyle/>
          <a:p>
            <a:fld id="{3805A24C-2232-49D9-B08F-E31A10364A0D}" type="slidenum">
              <a:rPr lang="en-GB" smtClean="0"/>
              <a:pPr/>
              <a:t>4</a:t>
            </a:fld>
            <a:endParaRPr lang="en-GB"/>
          </a:p>
        </p:txBody>
      </p:sp>
    </p:spTree>
    <p:extLst>
      <p:ext uri="{BB962C8B-B14F-4D97-AF65-F5344CB8AC3E}">
        <p14:creationId xmlns:p14="http://schemas.microsoft.com/office/powerpoint/2010/main" val="2429615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baseline="0" dirty="0"/>
              <a:t>Antwoordsleutel</a:t>
            </a:r>
          </a:p>
          <a:p>
            <a:r>
              <a:rPr lang="nl-NL" b="0" baseline="0" dirty="0"/>
              <a:t>Het woord dat de studenten moeten raden: VERMOEIDHEID</a:t>
            </a:r>
            <a:endParaRPr lang="nl-NL" b="1" dirty="0"/>
          </a:p>
        </p:txBody>
      </p:sp>
      <p:sp>
        <p:nvSpPr>
          <p:cNvPr id="4" name="Tijdelijke aanduiding voor dianummer 3"/>
          <p:cNvSpPr>
            <a:spLocks noGrp="1"/>
          </p:cNvSpPr>
          <p:nvPr>
            <p:ph type="sldNum" sz="quarter" idx="10"/>
          </p:nvPr>
        </p:nvSpPr>
        <p:spPr/>
        <p:txBody>
          <a:bodyPr/>
          <a:lstStyle/>
          <a:p>
            <a:fld id="{3805A24C-2232-49D9-B08F-E31A10364A0D}" type="slidenum">
              <a:rPr lang="en-GB" smtClean="0"/>
              <a:pPr/>
              <a:t>5</a:t>
            </a:fld>
            <a:endParaRPr lang="en-GB"/>
          </a:p>
        </p:txBody>
      </p:sp>
    </p:spTree>
    <p:extLst>
      <p:ext uri="{BB962C8B-B14F-4D97-AF65-F5344CB8AC3E}">
        <p14:creationId xmlns:p14="http://schemas.microsoft.com/office/powerpoint/2010/main" val="4222598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baseline="0" dirty="0"/>
              <a:t>Antwoordsleutel</a:t>
            </a:r>
          </a:p>
          <a:p>
            <a:r>
              <a:rPr lang="nl-NL" b="0" baseline="0" dirty="0"/>
              <a:t>Het woord dat de studenten moeten raden: CARDIOPATHIE</a:t>
            </a:r>
            <a:endParaRPr lang="nl-NL" b="1" dirty="0"/>
          </a:p>
        </p:txBody>
      </p:sp>
      <p:sp>
        <p:nvSpPr>
          <p:cNvPr id="4" name="Tijdelijke aanduiding voor dianummer 3"/>
          <p:cNvSpPr>
            <a:spLocks noGrp="1"/>
          </p:cNvSpPr>
          <p:nvPr>
            <p:ph type="sldNum" sz="quarter" idx="10"/>
          </p:nvPr>
        </p:nvSpPr>
        <p:spPr/>
        <p:txBody>
          <a:bodyPr/>
          <a:lstStyle/>
          <a:p>
            <a:fld id="{3805A24C-2232-49D9-B08F-E31A10364A0D}" type="slidenum">
              <a:rPr lang="en-GB" smtClean="0"/>
              <a:pPr/>
              <a:t>6</a:t>
            </a:fld>
            <a:endParaRPr lang="en-GB"/>
          </a:p>
        </p:txBody>
      </p:sp>
    </p:spTree>
    <p:extLst>
      <p:ext uri="{BB962C8B-B14F-4D97-AF65-F5344CB8AC3E}">
        <p14:creationId xmlns:p14="http://schemas.microsoft.com/office/powerpoint/2010/main" val="1946745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baseline="0" dirty="0"/>
              <a:t>Antwoordsleutel</a:t>
            </a:r>
          </a:p>
          <a:p>
            <a:r>
              <a:rPr lang="nl-NL" b="0" baseline="0" dirty="0"/>
              <a:t>Het woord dat de studenten moeten raden: VERMOEIDHEID</a:t>
            </a:r>
            <a:endParaRPr lang="nl-NL" b="1" dirty="0"/>
          </a:p>
        </p:txBody>
      </p:sp>
      <p:sp>
        <p:nvSpPr>
          <p:cNvPr id="4" name="Tijdelijke aanduiding voor dianummer 3"/>
          <p:cNvSpPr>
            <a:spLocks noGrp="1"/>
          </p:cNvSpPr>
          <p:nvPr>
            <p:ph type="sldNum" sz="quarter" idx="10"/>
          </p:nvPr>
        </p:nvSpPr>
        <p:spPr/>
        <p:txBody>
          <a:bodyPr/>
          <a:lstStyle/>
          <a:p>
            <a:fld id="{3805A24C-2232-49D9-B08F-E31A10364A0D}" type="slidenum">
              <a:rPr lang="en-GB" smtClean="0"/>
              <a:pPr/>
              <a:t>7</a:t>
            </a:fld>
            <a:endParaRPr lang="en-GB"/>
          </a:p>
        </p:txBody>
      </p:sp>
    </p:spTree>
    <p:extLst>
      <p:ext uri="{BB962C8B-B14F-4D97-AF65-F5344CB8AC3E}">
        <p14:creationId xmlns:p14="http://schemas.microsoft.com/office/powerpoint/2010/main" val="4075708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DBE2D8D-0045-4896-94FB-3A80602FDFCD}" type="slidenum">
              <a:rPr lang="nl-NL" smtClean="0"/>
              <a:t>8</a:t>
            </a:fld>
            <a:endParaRPr lang="nl-NL"/>
          </a:p>
        </p:txBody>
      </p:sp>
    </p:spTree>
    <p:extLst>
      <p:ext uri="{BB962C8B-B14F-4D97-AF65-F5344CB8AC3E}">
        <p14:creationId xmlns:p14="http://schemas.microsoft.com/office/powerpoint/2010/main" val="36827797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est"/>
          <p:cNvSpPr>
            <a:spLocks noGrp="1"/>
          </p:cNvSpPr>
          <p:nvPr>
            <p:ph type="ctrTitle" hasCustomPrompt="1"/>
            <p:custDataLst>
              <p:tags r:id="rId1"/>
            </p:custDataLst>
          </p:nvPr>
        </p:nvSpPr>
        <p:spPr>
          <a:xfrm>
            <a:off x="1098000" y="2570400"/>
            <a:ext cx="6948000" cy="356400"/>
          </a:xfrm>
        </p:spPr>
        <p:txBody>
          <a:bodyPr anchor="t" anchorCtr="0"/>
          <a:lstStyle>
            <a:lvl1pPr algn="l">
              <a:defRPr sz="2600" cap="all" baseline="0"/>
            </a:lvl1pPr>
          </a:lstStyle>
          <a:p>
            <a:r>
              <a:rPr lang="nl-NL"/>
              <a:t>Docenthandleiding LP 5</a:t>
            </a:r>
            <a:endParaRPr lang="en-US" dirty="0"/>
          </a:p>
        </p:txBody>
      </p:sp>
      <p:sp>
        <p:nvSpPr>
          <p:cNvPr id="3" name="Test"/>
          <p:cNvSpPr>
            <a:spLocks noGrp="1"/>
          </p:cNvSpPr>
          <p:nvPr>
            <p:ph type="subTitle" idx="1"/>
            <p:custDataLst>
              <p:tags r:id="rId2"/>
            </p:custDataLst>
          </p:nvPr>
        </p:nvSpPr>
        <p:spPr>
          <a:xfrm>
            <a:off x="1098000" y="3110400"/>
            <a:ext cx="6948000" cy="230400"/>
          </a:xfrm>
        </p:spPr>
        <p:txBody>
          <a:bodyPr>
            <a:normAutofit/>
          </a:bodyPr>
          <a:lstStyle>
            <a:lvl1pPr marL="0" indent="0" algn="l">
              <a:buNone/>
              <a:defRPr sz="1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nl-NL" dirty="0"/>
          </a:p>
        </p:txBody>
      </p:sp>
      <p:sp>
        <p:nvSpPr>
          <p:cNvPr id="7" name="Test"/>
          <p:cNvSpPr txBox="1"/>
          <p:nvPr userDrawn="1">
            <p:custDataLst>
              <p:tags r:id="rId3"/>
            </p:custDataLst>
          </p:nvPr>
        </p:nvSpPr>
        <p:spPr>
          <a:xfrm>
            <a:off x="1098000" y="4194000"/>
            <a:ext cx="6948000" cy="246221"/>
          </a:xfrm>
          <a:prstGeom prst="rect">
            <a:avLst/>
          </a:prstGeom>
          <a:noFill/>
        </p:spPr>
        <p:txBody>
          <a:bodyPr wrap="square" lIns="0" tIns="0" rIns="0" bIns="0" rtlCol="0">
            <a:spAutoFit/>
          </a:bodyPr>
          <a:lstStyle/>
          <a:p>
            <a:endParaRPr lang="nl-NL" sz="1600" dirty="0">
              <a:latin typeface="Verdana" panose="020B0604030504040204" pitchFamily="34" charset="0"/>
              <a:ea typeface="Verdana" panose="020B0604030504040204" pitchFamily="34" charset="0"/>
              <a:cs typeface="Verdana" panose="020B0604030504040204" pitchFamily="34" charset="0"/>
            </a:endParaRPr>
          </a:p>
        </p:txBody>
      </p:sp>
      <p:sp>
        <p:nvSpPr>
          <p:cNvPr id="5" name="Tijdelijke aanduiding voor datum 4"/>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1674637440"/>
      </p:ext>
    </p:extLst>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Tijdelijke aanduiding voor datum 6"/>
          <p:cNvSpPr>
            <a:spLocks noGrp="1"/>
          </p:cNvSpPr>
          <p:nvPr>
            <p:ph type="dt" sz="half" idx="10"/>
          </p:nvPr>
        </p:nvSpPr>
        <p:spPr/>
        <p:txBody>
          <a:bodyPr/>
          <a:lstStyle/>
          <a:p>
            <a:fld id="{2B01272F-C17F-4525-A13D-7737166175FC}" type="datetime4">
              <a:rPr lang="nl-NL" smtClean="0"/>
              <a:t>23 april 2019</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691544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29375" y="1622425"/>
            <a:ext cx="1971675" cy="4284000"/>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971550" y="1622425"/>
            <a:ext cx="5343525" cy="428400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ijdelijke aanduiding voor datum 3"/>
          <p:cNvSpPr>
            <a:spLocks noGrp="1"/>
          </p:cNvSpPr>
          <p:nvPr>
            <p:ph type="dt" sz="half" idx="10"/>
          </p:nvPr>
        </p:nvSpPr>
        <p:spPr/>
        <p:txBody>
          <a:bodyPr/>
          <a:lstStyle/>
          <a:p>
            <a:fld id="{2B01272F-C17F-4525-A13D-7737166175FC}" type="datetime4">
              <a:rPr lang="nl-NL" smtClean="0"/>
              <a:t>23 april 2019</a:t>
            </a:fld>
            <a:endParaRPr lang="nl-NL"/>
          </a:p>
        </p:txBody>
      </p:sp>
      <p:sp>
        <p:nvSpPr>
          <p:cNvPr id="5" name="Tijdelijke aanduiding voor voettekst 4"/>
          <p:cNvSpPr>
            <a:spLocks noGrp="1"/>
          </p:cNvSpPr>
          <p:nvPr>
            <p:ph type="ftr" sz="quarter" idx="11"/>
          </p:nvPr>
        </p:nvSpPr>
        <p:spPr>
          <a:xfrm>
            <a:off x="1098000" y="6426000"/>
            <a:ext cx="3086100" cy="216000"/>
          </a:xfrm>
          <a:prstGeom prst="rect">
            <a:avLst/>
          </a:prstGeom>
        </p:spPr>
        <p:txBody>
          <a:bodyPr/>
          <a:lstStyle/>
          <a:p>
            <a:endParaRPr lang="nl-NL" dirty="0"/>
          </a:p>
        </p:txBody>
      </p:sp>
      <p:sp>
        <p:nvSpPr>
          <p:cNvPr id="6" name="Tijdelijke aanduiding voor dianummer 5"/>
          <p:cNvSpPr>
            <a:spLocks noGrp="1"/>
          </p:cNvSpPr>
          <p:nvPr>
            <p:ph type="sldNum" sz="quarter" idx="12"/>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114144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 en object">
    <p:bg>
      <p:bgPr>
        <a:solidFill>
          <a:schemeClr val="bg1"/>
        </a:solidFill>
        <a:effectLst/>
      </p:bgPr>
    </p:bg>
    <p:spTree>
      <p:nvGrpSpPr>
        <p:cNvPr id="1" name=""/>
        <p:cNvGrpSpPr/>
        <p:nvPr/>
      </p:nvGrpSpPr>
      <p:grpSpPr>
        <a:xfrm>
          <a:off x="0" y="0"/>
          <a:ext cx="0" cy="0"/>
          <a:chOff x="0" y="0"/>
          <a:chExt cx="0" cy="0"/>
        </a:xfrm>
      </p:grpSpPr>
      <p:pic>
        <p:nvPicPr>
          <p:cNvPr id="2" name="Test"/>
          <p:cNvPicPr>
            <a:picLocks noChangeAspect="1"/>
          </p:cNvPicPr>
          <p:nvPr userDrawn="1">
            <p:custDataLst>
              <p:tags r:id="rId1"/>
            </p:custDataLst>
          </p:nvPr>
        </p:nvPicPr>
        <p:blipFill rotWithShape="1">
          <a:blip r:embed="rId4" cstate="print">
            <a:extLst>
              <a:ext uri="{28A0092B-C50C-407E-A947-70E740481C1C}">
                <a14:useLocalDpi xmlns:a14="http://schemas.microsoft.com/office/drawing/2010/main" val="0"/>
              </a:ext>
            </a:extLst>
          </a:blip>
          <a:srcRect l="4392" r="6146"/>
          <a:stretch/>
        </p:blipFill>
        <p:spPr>
          <a:xfrm>
            <a:off x="0" y="0"/>
            <a:ext cx="9144001" cy="6858000"/>
          </a:xfrm>
          <a:prstGeom prst="rect">
            <a:avLst/>
          </a:prstGeom>
        </p:spPr>
      </p:pic>
      <p:sp>
        <p:nvSpPr>
          <p:cNvPr id="4" name="Rechthoek 3"/>
          <p:cNvSpPr/>
          <p:nvPr userDrawn="1"/>
        </p:nvSpPr>
        <p:spPr>
          <a:xfrm>
            <a:off x="0" y="0"/>
            <a:ext cx="91440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a:extLst>
              <a:ext uri="{FF2B5EF4-FFF2-40B4-BE49-F238E27FC236}">
                <a16:creationId xmlns:a16="http://schemas.microsoft.com/office/drawing/2014/main" id="{EA6E5148-9206-46C2-AB4A-696AE6658D20}"/>
              </a:ext>
            </a:extLst>
          </p:cNvPr>
          <p:cNvPicPr>
            <a:picLocks/>
          </p:cNvPicPr>
          <p:nvPr userDrawn="1">
            <p:custDataLst>
              <p:tags r:id="rId2"/>
            </p:custDataLst>
          </p:nvPr>
        </p:nvPicPr>
        <p:blipFill>
          <a:blip r:embed="rId5" cstate="print">
            <a:extLst>
              <a:ext uri="{28A0092B-C50C-407E-A947-70E740481C1C}">
                <a14:useLocalDpi xmlns:a14="http://schemas.microsoft.com/office/drawing/2010/main" val="0"/>
              </a:ext>
            </a:extLst>
          </a:blip>
          <a:stretch>
            <a:fillRect/>
          </a:stretch>
        </p:blipFill>
        <p:spPr>
          <a:xfrm>
            <a:off x="6687094" y="648000"/>
            <a:ext cx="2041396" cy="598077"/>
          </a:xfrm>
          <a:prstGeom prst="rect">
            <a:avLst/>
          </a:prstGeom>
        </p:spPr>
      </p:pic>
    </p:spTree>
    <p:extLst>
      <p:ext uri="{BB962C8B-B14F-4D97-AF65-F5344CB8AC3E}">
        <p14:creationId xmlns:p14="http://schemas.microsoft.com/office/powerpoint/2010/main" val="3170911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Tijdelijke aanduiding voor datum 6"/>
          <p:cNvSpPr>
            <a:spLocks noGrp="1"/>
          </p:cNvSpPr>
          <p:nvPr>
            <p:ph type="dt" sz="half" idx="10"/>
          </p:nvPr>
        </p:nvSpPr>
        <p:spPr/>
        <p:txBody>
          <a:bodyPr/>
          <a:lstStyle/>
          <a:p>
            <a:fld id="{2B01272F-C17F-4525-A13D-7737166175FC}" type="datetime4">
              <a:rPr lang="nl-NL" smtClean="0"/>
              <a:t>23 april 2019</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68619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098000" y="5086800"/>
            <a:ext cx="6948000" cy="360000"/>
          </a:xfrm>
        </p:spPr>
        <p:txBody>
          <a:bodyPr anchor="b"/>
          <a:lstStyle>
            <a:lvl1pPr>
              <a:defRPr sz="2600" cap="all" baseline="0"/>
            </a:lvl1pPr>
          </a:lstStyle>
          <a:p>
            <a:r>
              <a:rPr lang="nl-NL"/>
              <a:t>Klik om de stijl te bewerken</a:t>
            </a:r>
            <a:endParaRPr lang="en-US" dirty="0"/>
          </a:p>
        </p:txBody>
      </p:sp>
      <p:sp>
        <p:nvSpPr>
          <p:cNvPr id="3" name="Text Placeholder 2"/>
          <p:cNvSpPr>
            <a:spLocks noGrp="1"/>
          </p:cNvSpPr>
          <p:nvPr>
            <p:ph type="body" idx="1"/>
          </p:nvPr>
        </p:nvSpPr>
        <p:spPr>
          <a:xfrm>
            <a:off x="1098000" y="918000"/>
            <a:ext cx="5112000" cy="3877200"/>
          </a:xfrm>
        </p:spPr>
        <p:txBody>
          <a:bodyPr anchor="b" anchorCtr="0">
            <a:normAutofit/>
          </a:bodyPr>
          <a:lstStyle>
            <a:lvl1pPr marL="0" indent="0">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7" name="Tijdelijke aanduiding voor datum 6"/>
          <p:cNvSpPr>
            <a:spLocks noGrp="1"/>
          </p:cNvSpPr>
          <p:nvPr>
            <p:ph type="dt" sz="half" idx="10"/>
          </p:nvPr>
        </p:nvSpPr>
        <p:spPr/>
        <p:txBody>
          <a:bodyPr/>
          <a:lstStyle/>
          <a:p>
            <a:fld id="{2B01272F-C17F-4525-A13D-7737166175FC}" type="datetime4">
              <a:rPr lang="nl-NL" smtClean="0"/>
              <a:t>23 april 2019</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427845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1098000" y="2124000"/>
            <a:ext cx="3315600" cy="38772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824000" y="2124000"/>
            <a:ext cx="3315600" cy="38772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Tijdelijke aanduiding voor datum 7"/>
          <p:cNvSpPr>
            <a:spLocks noGrp="1"/>
          </p:cNvSpPr>
          <p:nvPr>
            <p:ph type="dt" sz="half" idx="10"/>
          </p:nvPr>
        </p:nvSpPr>
        <p:spPr/>
        <p:txBody>
          <a:bodyPr/>
          <a:lstStyle/>
          <a:p>
            <a:fld id="{2B01272F-C17F-4525-A13D-7737166175FC}" type="datetime4">
              <a:rPr lang="nl-NL" smtClean="0"/>
              <a:t>23 april 2019</a:t>
            </a:fld>
            <a:endParaRPr lang="nl-NL"/>
          </a:p>
        </p:txBody>
      </p:sp>
      <p:sp>
        <p:nvSpPr>
          <p:cNvPr id="9" name="Tijdelijke aanduiding voor dianummer 8"/>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3968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098000" y="918000"/>
            <a:ext cx="5112000" cy="356400"/>
          </a:xfrm>
        </p:spPr>
        <p:txBody>
          <a:bodyPr/>
          <a:lstStyle/>
          <a:p>
            <a:r>
              <a:rPr lang="nl-NL"/>
              <a:t>Klik om de stijl te bewerken</a:t>
            </a:r>
            <a:endParaRPr lang="en-US" dirty="0"/>
          </a:p>
        </p:txBody>
      </p:sp>
      <p:sp>
        <p:nvSpPr>
          <p:cNvPr id="3" name="Text Placeholder 2"/>
          <p:cNvSpPr>
            <a:spLocks noGrp="1"/>
          </p:cNvSpPr>
          <p:nvPr>
            <p:ph type="body" idx="1"/>
          </p:nvPr>
        </p:nvSpPr>
        <p:spPr>
          <a:xfrm>
            <a:off x="1098000" y="1533600"/>
            <a:ext cx="3312000" cy="640800"/>
          </a:xfrm>
        </p:spPr>
        <p:txBody>
          <a:bodyPr anchor="t" anchorCtr="0">
            <a:norm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1098000" y="2174400"/>
            <a:ext cx="3312000" cy="39528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87200" y="1533600"/>
            <a:ext cx="3312000" cy="640800"/>
          </a:xfrm>
        </p:spPr>
        <p:txBody>
          <a:bodyPr anchor="t" anchorCtr="0">
            <a:norm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87200" y="2174400"/>
            <a:ext cx="3312000" cy="39528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0" name="Tijdelijke aanduiding voor datum 9"/>
          <p:cNvSpPr>
            <a:spLocks noGrp="1"/>
          </p:cNvSpPr>
          <p:nvPr>
            <p:ph type="dt" sz="half" idx="10"/>
          </p:nvPr>
        </p:nvSpPr>
        <p:spPr/>
        <p:txBody>
          <a:bodyPr/>
          <a:lstStyle/>
          <a:p>
            <a:fld id="{2B01272F-C17F-4525-A13D-7737166175FC}" type="datetime4">
              <a:rPr lang="nl-NL" smtClean="0"/>
              <a:t>23 april 2019</a:t>
            </a:fld>
            <a:endParaRPr lang="nl-NL"/>
          </a:p>
        </p:txBody>
      </p:sp>
      <p:sp>
        <p:nvSpPr>
          <p:cNvPr id="11" name="Tijdelijke aanduiding voor dianummer 10"/>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402640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6" name="Tijdelijke aanduiding voor datum 5"/>
          <p:cNvSpPr>
            <a:spLocks noGrp="1"/>
          </p:cNvSpPr>
          <p:nvPr>
            <p:ph type="dt" sz="half" idx="10"/>
          </p:nvPr>
        </p:nvSpPr>
        <p:spPr/>
        <p:txBody>
          <a:bodyPr/>
          <a:lstStyle/>
          <a:p>
            <a:fld id="{2B01272F-C17F-4525-A13D-7737166175FC}" type="datetime4">
              <a:rPr lang="nl-NL" smtClean="0"/>
              <a:t>23 april 2019</a:t>
            </a:fld>
            <a:endParaRPr lang="nl-NL"/>
          </a:p>
        </p:txBody>
      </p:sp>
      <p:sp>
        <p:nvSpPr>
          <p:cNvPr id="7" name="Tijdelijke aanduiding voor dianummer 6"/>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38872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fld id="{2B01272F-C17F-4525-A13D-7737166175FC}" type="datetime4">
              <a:rPr lang="nl-NL" smtClean="0"/>
              <a:t>23 april 2019</a:t>
            </a:fld>
            <a:endParaRPr lang="nl-NL"/>
          </a:p>
        </p:txBody>
      </p:sp>
      <p:sp>
        <p:nvSpPr>
          <p:cNvPr id="6" name="Tijdelijke aanduiding voor dianummer 5"/>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978966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098000" y="5040000"/>
            <a:ext cx="6912000" cy="360000"/>
          </a:xfrm>
        </p:spPr>
        <p:txBody>
          <a:bodyPr anchor="t" anchorCtr="0"/>
          <a:lstStyle>
            <a:lvl1pPr>
              <a:defRPr sz="2600"/>
            </a:lvl1pPr>
          </a:lstStyle>
          <a:p>
            <a:r>
              <a:rPr lang="nl-NL"/>
              <a:t>Klik om de stijl te bewerken</a:t>
            </a:r>
            <a:endParaRPr lang="en-US" dirty="0"/>
          </a:p>
        </p:txBody>
      </p:sp>
      <p:sp>
        <p:nvSpPr>
          <p:cNvPr id="3" name="Picture Placeholder 2"/>
          <p:cNvSpPr>
            <a:spLocks noGrp="1"/>
          </p:cNvSpPr>
          <p:nvPr>
            <p:ph type="pic" idx="1"/>
          </p:nvPr>
        </p:nvSpPr>
        <p:spPr>
          <a:xfrm>
            <a:off x="1098000" y="918000"/>
            <a:ext cx="5112000" cy="411480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098000" y="5446800"/>
            <a:ext cx="6912000" cy="8064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8" name="Tijdelijke aanduiding voor datum 7"/>
          <p:cNvSpPr>
            <a:spLocks noGrp="1"/>
          </p:cNvSpPr>
          <p:nvPr>
            <p:ph type="dt" sz="half" idx="10"/>
          </p:nvPr>
        </p:nvSpPr>
        <p:spPr/>
        <p:txBody>
          <a:bodyPr/>
          <a:lstStyle/>
          <a:p>
            <a:fld id="{2B01272F-C17F-4525-A13D-7737166175FC}" type="datetime4">
              <a:rPr lang="nl-NL" smtClean="0"/>
              <a:t>23 april 2019</a:t>
            </a:fld>
            <a:endParaRPr lang="nl-NL"/>
          </a:p>
        </p:txBody>
      </p:sp>
      <p:sp>
        <p:nvSpPr>
          <p:cNvPr id="9" name="Tijdelijke aanduiding voor dianummer 8"/>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69576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8000" y="918000"/>
            <a:ext cx="5112000" cy="356400"/>
          </a:xfrm>
          <a:prstGeom prst="rect">
            <a:avLst/>
          </a:prstGeom>
        </p:spPr>
        <p:txBody>
          <a:bodyPr vert="horz" lIns="0" tIns="0" rIns="0" bIns="0" rtlCol="0" anchor="t" anchorCtr="0">
            <a:noAutofit/>
          </a:bodyPr>
          <a:lstStyle/>
          <a:p>
            <a:r>
              <a:rPr lang="nl-NL" dirty="0"/>
              <a:t>Klik om de stijl te bewerken</a:t>
            </a:r>
            <a:endParaRPr lang="en-US" dirty="0"/>
          </a:p>
        </p:txBody>
      </p:sp>
      <p:sp>
        <p:nvSpPr>
          <p:cNvPr id="3" name="Text Placeholder 2"/>
          <p:cNvSpPr>
            <a:spLocks noGrp="1"/>
          </p:cNvSpPr>
          <p:nvPr>
            <p:ph type="body" idx="1"/>
          </p:nvPr>
        </p:nvSpPr>
        <p:spPr>
          <a:xfrm>
            <a:off x="1098000" y="2124000"/>
            <a:ext cx="6948000" cy="3877200"/>
          </a:xfrm>
          <a:prstGeom prst="rect">
            <a:avLst/>
          </a:prstGeom>
        </p:spPr>
        <p:txBody>
          <a:bodyPr vert="horz" lIns="0" tIns="0" rIns="0" bIns="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5988600" y="6426000"/>
            <a:ext cx="2057400" cy="216000"/>
          </a:xfrm>
          <a:prstGeom prst="rect">
            <a:avLst/>
          </a:prstGeom>
        </p:spPr>
        <p:txBody>
          <a:bodyPr vert="horz" lIns="0" tIns="0" rIns="0" bIns="0" rtlCol="0" anchor="ctr"/>
          <a:lstStyle>
            <a:lvl1pPr algn="r">
              <a:defRPr sz="1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B01272F-C17F-4525-A13D-7737166175FC}" type="datetime4">
              <a:rPr lang="nl-NL" smtClean="0"/>
              <a:t>23 april 2019</a:t>
            </a:fld>
            <a:endParaRPr lang="nl-NL" dirty="0"/>
          </a:p>
        </p:txBody>
      </p:sp>
      <p:sp>
        <p:nvSpPr>
          <p:cNvPr id="6" name="Slide Number Placeholder 5"/>
          <p:cNvSpPr>
            <a:spLocks noGrp="1"/>
          </p:cNvSpPr>
          <p:nvPr>
            <p:ph type="sldNum" sz="quarter" idx="4"/>
          </p:nvPr>
        </p:nvSpPr>
        <p:spPr>
          <a:xfrm>
            <a:off x="8277225" y="6426000"/>
            <a:ext cx="612000" cy="216000"/>
          </a:xfrm>
          <a:prstGeom prst="rect">
            <a:avLst/>
          </a:prstGeom>
        </p:spPr>
        <p:txBody>
          <a:bodyPr vert="horz" lIns="0" tIns="0" rIns="0" bIns="0" rtlCol="0" anchor="ctr"/>
          <a:lstStyle>
            <a:lvl1pPr algn="r">
              <a:defRPr sz="1000">
                <a:solidFill>
                  <a:srgbClr val="C7002B"/>
                </a:solidFill>
                <a:latin typeface="Verdana" panose="020B0604030504040204" pitchFamily="34" charset="0"/>
                <a:ea typeface="Verdana" panose="020B0604030504040204" pitchFamily="34" charset="0"/>
                <a:cs typeface="Verdana" panose="020B0604030504040204" pitchFamily="34" charset="0"/>
              </a:defRPr>
            </a:lvl1pPr>
          </a:lstStyle>
          <a:p>
            <a:r>
              <a:rPr lang="nl-NL"/>
              <a:t>| </a:t>
            </a:r>
            <a:fld id="{75858F3E-B417-432D-910B-1B0A8C2DCBA3}" type="slidenum">
              <a:rPr lang="nl-NL" smtClean="0"/>
              <a:pPr/>
              <a:t>‹nr.›</a:t>
            </a:fld>
            <a:endParaRPr lang="nl-NL" dirty="0"/>
          </a:p>
        </p:txBody>
      </p:sp>
      <p:sp>
        <p:nvSpPr>
          <p:cNvPr id="10" name="Test"/>
          <p:cNvSpPr txBox="1">
            <a:spLocks noChangeArrowheads="1"/>
          </p:cNvSpPr>
          <p:nvPr userDrawn="1">
            <p:custDataLst>
              <p:tags r:id="rId13"/>
            </p:custDataLst>
          </p:nvPr>
        </p:nvSpPr>
        <p:spPr bwMode="auto">
          <a:xfrm>
            <a:off x="1093990" y="6390000"/>
            <a:ext cx="4550400" cy="288000"/>
          </a:xfrm>
          <a:prstGeom prst="rect">
            <a:avLst/>
          </a:prstGeom>
        </p:spPr>
        <p:txBody>
          <a:bodyPr vert="horz" lIns="0" tIns="0" rIns="0" bIns="0" rtlCol="0" anchor="ctr"/>
          <a:lstStyle>
            <a:defPPr>
              <a:defRPr lang="nl-NL"/>
            </a:defPPr>
            <a:lvl1pPr>
              <a:defRPr sz="1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Docenthandleiding LP 5</a:t>
            </a:r>
            <a:endParaRPr lang="nl-NL" dirty="0"/>
          </a:p>
        </p:txBody>
      </p:sp>
      <p:sp>
        <p:nvSpPr>
          <p:cNvPr id="8" name="Rechthoek 7"/>
          <p:cNvSpPr/>
          <p:nvPr userDrawn="1"/>
        </p:nvSpPr>
        <p:spPr>
          <a:xfrm>
            <a:off x="0" y="0"/>
            <a:ext cx="91440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7" name="Afbeelding 26">
            <a:extLst>
              <a:ext uri="{FF2B5EF4-FFF2-40B4-BE49-F238E27FC236}">
                <a16:creationId xmlns:a16="http://schemas.microsoft.com/office/drawing/2014/main" id="{A51915D4-3FB2-4490-BF6A-0D016D8DAC1A}"/>
              </a:ext>
            </a:extLst>
          </p:cNvPr>
          <p:cNvPicPr>
            <a:picLocks/>
          </p:cNvPicPr>
          <p:nvPr userDrawn="1">
            <p:custDataLst>
              <p:tags r:id="rId14"/>
            </p:custDataLst>
          </p:nvPr>
        </p:nvPicPr>
        <p:blipFill>
          <a:blip r:embed="rId15" cstate="print">
            <a:extLst>
              <a:ext uri="{28A0092B-C50C-407E-A947-70E740481C1C}">
                <a14:useLocalDpi xmlns:a14="http://schemas.microsoft.com/office/drawing/2010/main" val="0"/>
              </a:ext>
            </a:extLst>
          </a:blip>
          <a:stretch>
            <a:fillRect/>
          </a:stretch>
        </p:blipFill>
        <p:spPr>
          <a:xfrm>
            <a:off x="6687094" y="648000"/>
            <a:ext cx="2041396" cy="598077"/>
          </a:xfrm>
          <a:prstGeom prst="rect">
            <a:avLst/>
          </a:prstGeom>
        </p:spPr>
      </p:pic>
    </p:spTree>
    <p:extLst>
      <p:ext uri="{BB962C8B-B14F-4D97-AF65-F5344CB8AC3E}">
        <p14:creationId xmlns:p14="http://schemas.microsoft.com/office/powerpoint/2010/main" val="4102090644"/>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2600" b="1" kern="1200">
          <a:solidFill>
            <a:srgbClr val="C7002B"/>
          </a:solidFill>
          <a:latin typeface="Verdana" panose="020B0604030504040204" pitchFamily="34" charset="0"/>
          <a:ea typeface="Verdana" panose="020B0604030504040204" pitchFamily="34" charset="0"/>
          <a:cs typeface="Verdana" panose="020B0604030504040204" pitchFamily="34" charset="0"/>
        </a:defRPr>
      </a:lvl1pPr>
    </p:titleStyle>
    <p:bodyStyle>
      <a:lvl1pPr marL="18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36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54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72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90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3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online-stopwatch.com/countdown-timer/"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hyperlink" Target="http://www.pallialine.n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pallialine.n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pallialine.n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pallialine.nl/"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859506-CD36-480D-BEED-4724116295DE}"/>
              </a:ext>
            </a:extLst>
          </p:cNvPr>
          <p:cNvSpPr>
            <a:spLocks noGrp="1"/>
          </p:cNvSpPr>
          <p:nvPr>
            <p:ph type="title"/>
          </p:nvPr>
        </p:nvSpPr>
        <p:spPr/>
        <p:txBody>
          <a:bodyPr/>
          <a:lstStyle/>
          <a:p>
            <a:r>
              <a:rPr lang="en-US" dirty="0" err="1"/>
              <a:t>Werkvorm</a:t>
            </a:r>
            <a:r>
              <a:rPr lang="en-US" dirty="0"/>
              <a:t> 2 </a:t>
            </a:r>
            <a:r>
              <a:rPr lang="en-US" dirty="0" err="1"/>
              <a:t>voor</a:t>
            </a:r>
            <a:r>
              <a:rPr lang="en-US" dirty="0"/>
              <a:t> 12</a:t>
            </a:r>
            <a:endParaRPr lang="nl-NL" dirty="0"/>
          </a:p>
        </p:txBody>
      </p:sp>
      <p:pic>
        <p:nvPicPr>
          <p:cNvPr id="6" name="Tijdelijke aanduiding voor inhoud 5">
            <a:extLst>
              <a:ext uri="{FF2B5EF4-FFF2-40B4-BE49-F238E27FC236}">
                <a16:creationId xmlns:a16="http://schemas.microsoft.com/office/drawing/2014/main" id="{E7291C84-3CF1-43F8-B1B3-BA58C347052F}"/>
              </a:ext>
            </a:extLst>
          </p:cNvPr>
          <p:cNvPicPr>
            <a:picLocks noGrp="1" noChangeAspect="1"/>
          </p:cNvPicPr>
          <p:nvPr>
            <p:ph idx="1"/>
          </p:nvPr>
        </p:nvPicPr>
        <p:blipFill>
          <a:blip r:embed="rId2"/>
          <a:stretch>
            <a:fillRect/>
          </a:stretch>
        </p:blipFill>
        <p:spPr>
          <a:xfrm>
            <a:off x="1098000" y="3429000"/>
            <a:ext cx="2359356" cy="841321"/>
          </a:xfrm>
          <a:prstGeom prst="rect">
            <a:avLst/>
          </a:prstGeom>
        </p:spPr>
      </p:pic>
      <p:sp>
        <p:nvSpPr>
          <p:cNvPr id="4" name="Tijdelijke aanduiding voor datum 3">
            <a:extLst>
              <a:ext uri="{FF2B5EF4-FFF2-40B4-BE49-F238E27FC236}">
                <a16:creationId xmlns:a16="http://schemas.microsoft.com/office/drawing/2014/main" id="{4CFEAA6F-592A-4083-AF68-D8C6DC748253}"/>
              </a:ext>
            </a:extLst>
          </p:cNvPr>
          <p:cNvSpPr>
            <a:spLocks noGrp="1"/>
          </p:cNvSpPr>
          <p:nvPr>
            <p:ph type="dt" sz="half" idx="10"/>
          </p:nvPr>
        </p:nvSpPr>
        <p:spPr/>
        <p:txBody>
          <a:bodyPr/>
          <a:lstStyle/>
          <a:p>
            <a:fld id="{2B01272F-C17F-4525-A13D-7737166175FC}" type="datetime4">
              <a:rPr lang="nl-NL" smtClean="0"/>
              <a:t>23 april 2019</a:t>
            </a:fld>
            <a:endParaRPr lang="nl-NL"/>
          </a:p>
        </p:txBody>
      </p:sp>
      <p:sp>
        <p:nvSpPr>
          <p:cNvPr id="5" name="Tijdelijke aanduiding voor dianummer 4">
            <a:extLst>
              <a:ext uri="{FF2B5EF4-FFF2-40B4-BE49-F238E27FC236}">
                <a16:creationId xmlns:a16="http://schemas.microsoft.com/office/drawing/2014/main" id="{C6F3D9B9-6FB8-4B69-A504-49145710246F}"/>
              </a:ext>
            </a:extLst>
          </p:cNvPr>
          <p:cNvSpPr>
            <a:spLocks noGrp="1"/>
          </p:cNvSpPr>
          <p:nvPr>
            <p:ph type="sldNum" sz="quarter" idx="11"/>
          </p:nvPr>
        </p:nvSpPr>
        <p:spPr/>
        <p:txBody>
          <a:bodyPr/>
          <a:lstStyle/>
          <a:p>
            <a:r>
              <a:rPr lang="nl-NL"/>
              <a:t>| </a:t>
            </a:r>
            <a:fld id="{75858F3E-B417-432D-910B-1B0A8C2DCBA3}" type="slidenum">
              <a:rPr lang="nl-NL" smtClean="0"/>
              <a:pPr/>
              <a:t>1</a:t>
            </a:fld>
            <a:endParaRPr lang="nl-NL" dirty="0"/>
          </a:p>
        </p:txBody>
      </p:sp>
      <p:pic>
        <p:nvPicPr>
          <p:cNvPr id="7" name="Afbeelding 6">
            <a:extLst>
              <a:ext uri="{FF2B5EF4-FFF2-40B4-BE49-F238E27FC236}">
                <a16:creationId xmlns:a16="http://schemas.microsoft.com/office/drawing/2014/main" id="{237BD76A-EB2D-4295-82E7-0936124D9698}"/>
              </a:ext>
            </a:extLst>
          </p:cNvPr>
          <p:cNvPicPr>
            <a:picLocks noChangeAspect="1"/>
          </p:cNvPicPr>
          <p:nvPr/>
        </p:nvPicPr>
        <p:blipFill>
          <a:blip r:embed="rId3"/>
          <a:stretch>
            <a:fillRect/>
          </a:stretch>
        </p:blipFill>
        <p:spPr>
          <a:xfrm>
            <a:off x="5022471" y="3593969"/>
            <a:ext cx="2694666" cy="816935"/>
          </a:xfrm>
          <a:prstGeom prst="rect">
            <a:avLst/>
          </a:prstGeom>
        </p:spPr>
      </p:pic>
      <p:sp>
        <p:nvSpPr>
          <p:cNvPr id="3" name="Tekstvak 2">
            <a:extLst>
              <a:ext uri="{FF2B5EF4-FFF2-40B4-BE49-F238E27FC236}">
                <a16:creationId xmlns:a16="http://schemas.microsoft.com/office/drawing/2014/main" id="{B013CB9F-71E8-470D-B8D8-03306ADDD235}"/>
              </a:ext>
            </a:extLst>
          </p:cNvPr>
          <p:cNvSpPr txBox="1"/>
          <p:nvPr/>
        </p:nvSpPr>
        <p:spPr>
          <a:xfrm>
            <a:off x="929898" y="5098942"/>
            <a:ext cx="4092573" cy="923330"/>
          </a:xfrm>
          <a:prstGeom prst="rect">
            <a:avLst/>
          </a:prstGeom>
          <a:noFill/>
        </p:spPr>
        <p:txBody>
          <a:bodyPr wrap="square" rtlCol="0">
            <a:spAutoFit/>
          </a:bodyPr>
          <a:lstStyle/>
          <a:p>
            <a:r>
              <a:rPr lang="en-US" dirty="0"/>
              <a:t>Judith Teunissen</a:t>
            </a:r>
          </a:p>
          <a:p>
            <a:r>
              <a:rPr lang="en-US" dirty="0" err="1"/>
              <a:t>Academie</a:t>
            </a:r>
            <a:r>
              <a:rPr lang="en-US" dirty="0"/>
              <a:t> </a:t>
            </a:r>
            <a:r>
              <a:rPr lang="en-US" dirty="0" err="1"/>
              <a:t>voor</a:t>
            </a:r>
            <a:r>
              <a:rPr lang="en-US" dirty="0"/>
              <a:t> </a:t>
            </a:r>
            <a:r>
              <a:rPr lang="en-US" dirty="0" err="1"/>
              <a:t>Gezondheid</a:t>
            </a:r>
            <a:r>
              <a:rPr lang="en-US" dirty="0"/>
              <a:t> </a:t>
            </a:r>
          </a:p>
          <a:p>
            <a:r>
              <a:rPr lang="en-US" dirty="0" err="1"/>
              <a:t>Opleiding</a:t>
            </a:r>
            <a:r>
              <a:rPr lang="en-US" dirty="0"/>
              <a:t> </a:t>
            </a:r>
            <a:r>
              <a:rPr lang="en-US"/>
              <a:t>Verpleegkunde</a:t>
            </a:r>
            <a:endParaRPr lang="nl-NL"/>
          </a:p>
        </p:txBody>
      </p:sp>
    </p:spTree>
    <p:extLst>
      <p:ext uri="{BB962C8B-B14F-4D97-AF65-F5344CB8AC3E}">
        <p14:creationId xmlns:p14="http://schemas.microsoft.com/office/powerpoint/2010/main" val="3932872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2 voor 12</a:t>
            </a:r>
          </a:p>
        </p:txBody>
      </p:sp>
      <p:sp>
        <p:nvSpPr>
          <p:cNvPr id="3" name="Content Placeholder 2"/>
          <p:cNvSpPr>
            <a:spLocks noGrp="1"/>
          </p:cNvSpPr>
          <p:nvPr>
            <p:ph idx="1"/>
          </p:nvPr>
        </p:nvSpPr>
        <p:spPr/>
        <p:txBody>
          <a:bodyPr/>
          <a:lstStyle/>
          <a:p>
            <a:r>
              <a:rPr lang="nl-NL" dirty="0"/>
              <a:t>12 vragen, 12 minuten</a:t>
            </a:r>
          </a:p>
          <a:p>
            <a:pPr marL="0" indent="0">
              <a:buNone/>
            </a:pPr>
            <a:endParaRPr lang="nl-NL" dirty="0"/>
          </a:p>
          <a:p>
            <a:r>
              <a:rPr lang="nl-NL" dirty="0"/>
              <a:t>Internet, boeken &amp; aantekeningen</a:t>
            </a:r>
          </a:p>
          <a:p>
            <a:pPr marL="0" indent="0">
              <a:buNone/>
            </a:pPr>
            <a:endParaRPr lang="nl-NL" dirty="0"/>
          </a:p>
          <a:p>
            <a:r>
              <a:rPr lang="nl-NL" dirty="0"/>
              <a:t>Een goed antwoord: 1 punt</a:t>
            </a:r>
          </a:p>
          <a:p>
            <a:pPr lvl="1"/>
            <a:r>
              <a:rPr lang="nl-NL" dirty="0"/>
              <a:t>Extra snel klaar: extra punten!!</a:t>
            </a:r>
          </a:p>
          <a:p>
            <a:pPr marL="180000" lvl="1" indent="0">
              <a:buNone/>
            </a:pPr>
            <a:endParaRPr lang="nl-NL" dirty="0"/>
          </a:p>
          <a:p>
            <a:r>
              <a:rPr lang="nl-NL" dirty="0"/>
              <a:t>De letters vormen een woord</a:t>
            </a:r>
          </a:p>
          <a:p>
            <a:pPr lvl="1"/>
            <a:r>
              <a:rPr lang="nl-NL" dirty="0"/>
              <a:t>Letters mogen gekocht worden (1 punt)</a:t>
            </a:r>
          </a:p>
        </p:txBody>
      </p:sp>
      <p:pic>
        <p:nvPicPr>
          <p:cNvPr id="6" name="Afbeelding 5"/>
          <p:cNvPicPr>
            <a:picLocks noChangeAspect="1"/>
          </p:cNvPicPr>
          <p:nvPr/>
        </p:nvPicPr>
        <p:blipFill>
          <a:blip r:embed="rId3"/>
          <a:stretch>
            <a:fillRect/>
          </a:stretch>
        </p:blipFill>
        <p:spPr>
          <a:xfrm>
            <a:off x="6049963" y="2356956"/>
            <a:ext cx="2600325" cy="1714500"/>
          </a:xfrm>
          <a:prstGeom prst="rect">
            <a:avLst/>
          </a:prstGeom>
        </p:spPr>
      </p:pic>
      <p:sp>
        <p:nvSpPr>
          <p:cNvPr id="7" name="Tijdelijke aanduiding voor datum 6">
            <a:extLst>
              <a:ext uri="{FF2B5EF4-FFF2-40B4-BE49-F238E27FC236}">
                <a16:creationId xmlns:a16="http://schemas.microsoft.com/office/drawing/2014/main" id="{5D249D35-DD8A-4057-B59F-A798F0989619}"/>
              </a:ext>
            </a:extLst>
          </p:cNvPr>
          <p:cNvSpPr>
            <a:spLocks noGrp="1"/>
          </p:cNvSpPr>
          <p:nvPr>
            <p:ph type="dt" sz="half" idx="10"/>
          </p:nvPr>
        </p:nvSpPr>
        <p:spPr/>
        <p:txBody>
          <a:bodyPr/>
          <a:lstStyle/>
          <a:p>
            <a:fld id="{2B01272F-C17F-4525-A13D-7737166175FC}" type="datetime4">
              <a:rPr lang="nl-NL" smtClean="0"/>
              <a:t>23 april 2019</a:t>
            </a:fld>
            <a:endParaRPr lang="nl-NL"/>
          </a:p>
        </p:txBody>
      </p:sp>
      <p:sp>
        <p:nvSpPr>
          <p:cNvPr id="8" name="Tijdelijke aanduiding voor dianummer 7">
            <a:extLst>
              <a:ext uri="{FF2B5EF4-FFF2-40B4-BE49-F238E27FC236}">
                <a16:creationId xmlns:a16="http://schemas.microsoft.com/office/drawing/2014/main" id="{A53E7692-F863-4449-9177-21AEF1585C2C}"/>
              </a:ext>
            </a:extLst>
          </p:cNvPr>
          <p:cNvSpPr>
            <a:spLocks noGrp="1"/>
          </p:cNvSpPr>
          <p:nvPr>
            <p:ph type="sldNum" sz="quarter" idx="11"/>
          </p:nvPr>
        </p:nvSpPr>
        <p:spPr/>
        <p:txBody>
          <a:bodyPr/>
          <a:lstStyle/>
          <a:p>
            <a:r>
              <a:rPr lang="nl-NL"/>
              <a:t>| </a:t>
            </a:r>
            <a:fld id="{75858F3E-B417-432D-910B-1B0A8C2DCBA3}" type="slidenum">
              <a:rPr lang="nl-NL" smtClean="0"/>
              <a:pPr/>
              <a:t>2</a:t>
            </a:fld>
            <a:endParaRPr lang="nl-NL" dirty="0"/>
          </a:p>
        </p:txBody>
      </p:sp>
    </p:spTree>
    <p:extLst>
      <p:ext uri="{BB962C8B-B14F-4D97-AF65-F5344CB8AC3E}">
        <p14:creationId xmlns:p14="http://schemas.microsoft.com/office/powerpoint/2010/main" val="2726625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Klaar voor de start ….</a:t>
            </a:r>
          </a:p>
        </p:txBody>
      </p:sp>
      <p:sp>
        <p:nvSpPr>
          <p:cNvPr id="3" name="Tijdelijke aanduiding voor inhoud 2"/>
          <p:cNvSpPr>
            <a:spLocks noGrp="1"/>
          </p:cNvSpPr>
          <p:nvPr>
            <p:ph idx="1"/>
          </p:nvPr>
        </p:nvSpPr>
        <p:spPr/>
        <p:txBody>
          <a:bodyPr/>
          <a:lstStyle/>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r>
              <a:rPr lang="nl-NL" dirty="0">
                <a:hlinkClick r:id="rId3"/>
              </a:rPr>
              <a:t>Site: aftel timer</a:t>
            </a:r>
            <a:endParaRPr lang="nl-NL" dirty="0"/>
          </a:p>
        </p:txBody>
      </p:sp>
      <p:pic>
        <p:nvPicPr>
          <p:cNvPr id="4" name="Afbeelding 3"/>
          <p:cNvPicPr>
            <a:picLocks noChangeAspect="1"/>
          </p:cNvPicPr>
          <p:nvPr/>
        </p:nvPicPr>
        <p:blipFill>
          <a:blip r:embed="rId4"/>
          <a:stretch>
            <a:fillRect/>
          </a:stretch>
        </p:blipFill>
        <p:spPr>
          <a:xfrm>
            <a:off x="3672582" y="1700808"/>
            <a:ext cx="3851745" cy="4663633"/>
          </a:xfrm>
          <a:prstGeom prst="rect">
            <a:avLst/>
          </a:prstGeom>
        </p:spPr>
      </p:pic>
      <p:sp>
        <p:nvSpPr>
          <p:cNvPr id="6" name="Tijdelijke aanduiding voor datum 5">
            <a:extLst>
              <a:ext uri="{FF2B5EF4-FFF2-40B4-BE49-F238E27FC236}">
                <a16:creationId xmlns:a16="http://schemas.microsoft.com/office/drawing/2014/main" id="{DA13F07D-415E-4623-AF61-4796BB32A0E6}"/>
              </a:ext>
            </a:extLst>
          </p:cNvPr>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222690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90219381"/>
              </p:ext>
            </p:extLst>
          </p:nvPr>
        </p:nvGraphicFramePr>
        <p:xfrm>
          <a:off x="0" y="0"/>
          <a:ext cx="9144000" cy="6925954"/>
        </p:xfrm>
        <a:graphic>
          <a:graphicData uri="http://schemas.openxmlformats.org/drawingml/2006/table">
            <a:tbl>
              <a:tblPr firstRow="1" bandRow="1">
                <a:tableStyleId>{5C22544A-7EE6-4342-B048-85BDC9FD1C3A}</a:tableStyleId>
              </a:tblPr>
              <a:tblGrid>
                <a:gridCol w="489857">
                  <a:extLst>
                    <a:ext uri="{9D8B030D-6E8A-4147-A177-3AD203B41FA5}">
                      <a16:colId xmlns:a16="http://schemas.microsoft.com/office/drawing/2014/main" val="20000"/>
                    </a:ext>
                  </a:extLst>
                </a:gridCol>
                <a:gridCol w="6776357">
                  <a:extLst>
                    <a:ext uri="{9D8B030D-6E8A-4147-A177-3AD203B41FA5}">
                      <a16:colId xmlns:a16="http://schemas.microsoft.com/office/drawing/2014/main" val="20001"/>
                    </a:ext>
                  </a:extLst>
                </a:gridCol>
                <a:gridCol w="1877786">
                  <a:extLst>
                    <a:ext uri="{9D8B030D-6E8A-4147-A177-3AD203B41FA5}">
                      <a16:colId xmlns:a16="http://schemas.microsoft.com/office/drawing/2014/main" val="20002"/>
                    </a:ext>
                  </a:extLst>
                </a:gridCol>
              </a:tblGrid>
              <a:tr h="340147">
                <a:tc>
                  <a:txBody>
                    <a:bodyPr/>
                    <a:lstStyle/>
                    <a:p>
                      <a:endParaRPr lang="nl-NL" sz="1300" dirty="0"/>
                    </a:p>
                  </a:txBody>
                  <a:tcPr/>
                </a:tc>
                <a:tc>
                  <a:txBody>
                    <a:bodyPr/>
                    <a:lstStyle/>
                    <a:p>
                      <a:r>
                        <a:rPr lang="nl-NL" sz="1300" dirty="0"/>
                        <a:t>GROEP 1</a:t>
                      </a:r>
                    </a:p>
                  </a:txBody>
                  <a:tcPr/>
                </a:tc>
                <a:tc>
                  <a:txBody>
                    <a:bodyPr/>
                    <a:lstStyle/>
                    <a:p>
                      <a:endParaRPr lang="nl-NL" sz="1300"/>
                    </a:p>
                  </a:txBody>
                  <a:tcPr/>
                </a:tc>
                <a:extLst>
                  <a:ext uri="{0D108BD9-81ED-4DB2-BD59-A6C34878D82A}">
                    <a16:rowId xmlns:a16="http://schemas.microsoft.com/office/drawing/2014/main" val="10000"/>
                  </a:ext>
                </a:extLst>
              </a:tr>
              <a:tr h="372428">
                <a:tc>
                  <a:txBody>
                    <a:bodyPr/>
                    <a:lstStyle/>
                    <a:p>
                      <a:r>
                        <a:rPr lang="nl-NL" sz="1300" dirty="0"/>
                        <a:t>1</a:t>
                      </a:r>
                    </a:p>
                  </a:txBody>
                  <a:tcPr/>
                </a:tc>
                <a:tc>
                  <a:txBody>
                    <a:bodyPr/>
                    <a:lstStyle/>
                    <a:p>
                      <a:r>
                        <a:rPr lang="nl-NL" sz="1300" kern="1200" dirty="0">
                          <a:solidFill>
                            <a:schemeClr val="dk1"/>
                          </a:solidFill>
                          <a:effectLst/>
                          <a:latin typeface="+mn-lt"/>
                          <a:ea typeface="+mn-ea"/>
                          <a:cs typeface="+mn-cs"/>
                        </a:rPr>
                        <a:t>Wat is het belangrijkste voedingsadvies voor een cliënt met hartfalen?</a:t>
                      </a:r>
                      <a:endParaRPr lang="nl-NL" sz="1300" dirty="0"/>
                    </a:p>
                  </a:txBody>
                  <a:tcPr/>
                </a:tc>
                <a:tc>
                  <a:txBody>
                    <a:bodyPr/>
                    <a:lstStyle/>
                    <a:p>
                      <a:r>
                        <a:rPr lang="nl-NL" sz="1300" dirty="0"/>
                        <a:t>3</a:t>
                      </a:r>
                      <a:r>
                        <a:rPr lang="nl-NL" sz="1300" baseline="30000" dirty="0"/>
                        <a:t>e</a:t>
                      </a:r>
                      <a:r>
                        <a:rPr lang="nl-NL" sz="1300" dirty="0"/>
                        <a:t> letter</a:t>
                      </a:r>
                    </a:p>
                  </a:txBody>
                  <a:tcPr/>
                </a:tc>
                <a:extLst>
                  <a:ext uri="{0D108BD9-81ED-4DB2-BD59-A6C34878D82A}">
                    <a16:rowId xmlns:a16="http://schemas.microsoft.com/office/drawing/2014/main" val="10001"/>
                  </a:ext>
                </a:extLst>
              </a:tr>
              <a:tr h="461939">
                <a:tc>
                  <a:txBody>
                    <a:bodyPr/>
                    <a:lstStyle/>
                    <a:p>
                      <a:r>
                        <a:rPr lang="nl-NL" sz="1300" dirty="0"/>
                        <a:t>2</a:t>
                      </a:r>
                    </a:p>
                  </a:txBody>
                  <a:tcPr/>
                </a:tc>
                <a:tc>
                  <a:txBody>
                    <a:bodyPr/>
                    <a:lstStyle/>
                    <a:p>
                      <a:r>
                        <a:rPr lang="nl-NL" sz="1300" kern="1200" dirty="0">
                          <a:solidFill>
                            <a:schemeClr val="dk1"/>
                          </a:solidFill>
                          <a:effectLst/>
                          <a:latin typeface="+mn-lt"/>
                          <a:ea typeface="+mn-ea"/>
                          <a:cs typeface="+mn-cs"/>
                        </a:rPr>
                        <a:t>Welke groep pijnmedicatie (groep) kan de klachten van hartfalen verergeren?</a:t>
                      </a:r>
                    </a:p>
                    <a:p>
                      <a:endParaRPr lang="nl-NL" sz="1300" dirty="0"/>
                    </a:p>
                  </a:txBody>
                  <a:tcPr/>
                </a:tc>
                <a:tc>
                  <a:txBody>
                    <a:bodyPr/>
                    <a:lstStyle/>
                    <a:p>
                      <a:r>
                        <a:rPr lang="nl-NL" sz="1300" dirty="0"/>
                        <a:t>3</a:t>
                      </a:r>
                      <a:r>
                        <a:rPr lang="nl-NL" sz="1300" baseline="30000" dirty="0"/>
                        <a:t>e</a:t>
                      </a:r>
                      <a:r>
                        <a:rPr lang="nl-NL" sz="1300" dirty="0"/>
                        <a:t> letter</a:t>
                      </a:r>
                    </a:p>
                  </a:txBody>
                  <a:tcPr/>
                </a:tc>
                <a:extLst>
                  <a:ext uri="{0D108BD9-81ED-4DB2-BD59-A6C34878D82A}">
                    <a16:rowId xmlns:a16="http://schemas.microsoft.com/office/drawing/2014/main" val="10002"/>
                  </a:ext>
                </a:extLst>
              </a:tr>
              <a:tr h="461939">
                <a:tc>
                  <a:txBody>
                    <a:bodyPr/>
                    <a:lstStyle/>
                    <a:p>
                      <a:r>
                        <a:rPr lang="nl-NL" sz="1300" dirty="0"/>
                        <a:t>3</a:t>
                      </a:r>
                    </a:p>
                  </a:txBody>
                  <a:tcPr/>
                </a:tc>
                <a:tc>
                  <a:txBody>
                    <a:bodyPr/>
                    <a:lstStyle/>
                    <a:p>
                      <a:r>
                        <a:rPr lang="nl-NL" sz="1300" kern="1200" dirty="0">
                          <a:solidFill>
                            <a:schemeClr val="dk1"/>
                          </a:solidFill>
                          <a:effectLst/>
                          <a:latin typeface="+mn-lt"/>
                          <a:ea typeface="+mn-ea"/>
                          <a:cs typeface="+mn-cs"/>
                        </a:rPr>
                        <a:t>Wat is de medische term voor een piepende ademhaling ten</a:t>
                      </a:r>
                      <a:r>
                        <a:rPr lang="nl-NL" sz="1300" kern="1200" baseline="0" dirty="0">
                          <a:solidFill>
                            <a:schemeClr val="dk1"/>
                          </a:solidFill>
                          <a:effectLst/>
                          <a:latin typeface="+mn-lt"/>
                          <a:ea typeface="+mn-ea"/>
                          <a:cs typeface="+mn-cs"/>
                        </a:rPr>
                        <a:t> gevolge van</a:t>
                      </a:r>
                      <a:r>
                        <a:rPr lang="nl-NL" sz="1300" kern="1200" dirty="0">
                          <a:solidFill>
                            <a:schemeClr val="dk1"/>
                          </a:solidFill>
                          <a:effectLst/>
                          <a:latin typeface="+mn-lt"/>
                          <a:ea typeface="+mn-ea"/>
                          <a:cs typeface="+mn-cs"/>
                        </a:rPr>
                        <a:t> hartfalen?</a:t>
                      </a:r>
                      <a:endParaRPr lang="nl-NL" sz="1300" dirty="0"/>
                    </a:p>
                  </a:txBody>
                  <a:tcPr/>
                </a:tc>
                <a:tc>
                  <a:txBody>
                    <a:bodyPr/>
                    <a:lstStyle/>
                    <a:p>
                      <a:r>
                        <a:rPr lang="nl-NL" sz="1300" dirty="0"/>
                        <a:t>9</a:t>
                      </a:r>
                      <a:r>
                        <a:rPr lang="nl-NL" sz="1300" baseline="30000" dirty="0"/>
                        <a:t>e</a:t>
                      </a:r>
                      <a:r>
                        <a:rPr lang="nl-NL" sz="1300" dirty="0"/>
                        <a:t> letter</a:t>
                      </a:r>
                    </a:p>
                  </a:txBody>
                  <a:tcPr/>
                </a:tc>
                <a:extLst>
                  <a:ext uri="{0D108BD9-81ED-4DB2-BD59-A6C34878D82A}">
                    <a16:rowId xmlns:a16="http://schemas.microsoft.com/office/drawing/2014/main" val="10003"/>
                  </a:ext>
                </a:extLst>
              </a:tr>
              <a:tr h="330811">
                <a:tc>
                  <a:txBody>
                    <a:bodyPr/>
                    <a:lstStyle/>
                    <a:p>
                      <a:r>
                        <a:rPr lang="nl-NL" sz="1300"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300" kern="1200" dirty="0">
                          <a:solidFill>
                            <a:schemeClr val="dk1"/>
                          </a:solidFill>
                          <a:effectLst/>
                          <a:latin typeface="+mn-lt"/>
                          <a:ea typeface="+mn-ea"/>
                          <a:cs typeface="+mn-cs"/>
                        </a:rPr>
                        <a:t>Wat is de meest voorkomende oorzaak van hartfalen (medische term)?</a:t>
                      </a:r>
                    </a:p>
                  </a:txBody>
                  <a:tcPr/>
                </a:tc>
                <a:tc>
                  <a:txBody>
                    <a:bodyPr/>
                    <a:lstStyle/>
                    <a:p>
                      <a:r>
                        <a:rPr lang="nl-NL" sz="1300" dirty="0"/>
                        <a:t>???</a:t>
                      </a:r>
                    </a:p>
                  </a:txBody>
                  <a:tcPr/>
                </a:tc>
                <a:extLst>
                  <a:ext uri="{0D108BD9-81ED-4DB2-BD59-A6C34878D82A}">
                    <a16:rowId xmlns:a16="http://schemas.microsoft.com/office/drawing/2014/main" val="10004"/>
                  </a:ext>
                </a:extLst>
              </a:tr>
              <a:tr h="1024927">
                <a:tc>
                  <a:txBody>
                    <a:bodyPr/>
                    <a:lstStyle/>
                    <a:p>
                      <a:r>
                        <a:rPr lang="nl-NL" sz="1300" dirty="0"/>
                        <a:t>5</a:t>
                      </a:r>
                    </a:p>
                  </a:txBody>
                  <a:tcPr/>
                </a:tc>
                <a:tc>
                  <a:txBody>
                    <a:bodyPr/>
                    <a:lstStyle/>
                    <a:p>
                      <a:r>
                        <a:rPr lang="nl-NL" sz="1300" kern="1200" dirty="0">
                          <a:solidFill>
                            <a:schemeClr val="dk1"/>
                          </a:solidFill>
                          <a:effectLst/>
                          <a:latin typeface="+mn-lt"/>
                          <a:ea typeface="+mn-ea"/>
                          <a:cs typeface="+mn-cs"/>
                        </a:rPr>
                        <a:t>Bij de cliënt is sprake van ongewenst gewichtsverlies, het betreft zowel verlies van vetweefsel, spierweefsel en botmassa. Daarnaast is sprake van ernstige klachten van dyspnoe en zwakte met een lage kwaliteit van leven. De prognose is slecht.</a:t>
                      </a:r>
                    </a:p>
                    <a:p>
                      <a:r>
                        <a:rPr lang="nl-NL" sz="1300" u="sng" kern="120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a:t>
                      </a:r>
                      <a:r>
                        <a:rPr lang="nl-NL" sz="1300" kern="1200" dirty="0">
                          <a:solidFill>
                            <a:schemeClr val="dk1"/>
                          </a:solidFill>
                          <a:effectLst/>
                          <a:latin typeface="+mn-lt"/>
                          <a:ea typeface="+mn-ea"/>
                          <a:cs typeface="+mn-cs"/>
                        </a:rPr>
                        <a:t>Wat is de medische term voor dit verschijnsel?</a:t>
                      </a:r>
                    </a:p>
                  </a:txBody>
                  <a:tcPr/>
                </a:tc>
                <a:tc>
                  <a:txBody>
                    <a:bodyPr/>
                    <a:lstStyle/>
                    <a:p>
                      <a:r>
                        <a:rPr lang="nl-NL" sz="1300" dirty="0"/>
                        <a:t>1</a:t>
                      </a:r>
                      <a:r>
                        <a:rPr lang="nl-NL" sz="1300" baseline="30000" dirty="0"/>
                        <a:t>e</a:t>
                      </a:r>
                      <a:r>
                        <a:rPr lang="nl-NL" sz="1300" dirty="0"/>
                        <a:t> letter</a:t>
                      </a:r>
                    </a:p>
                  </a:txBody>
                  <a:tcPr/>
                </a:tc>
                <a:extLst>
                  <a:ext uri="{0D108BD9-81ED-4DB2-BD59-A6C34878D82A}">
                    <a16:rowId xmlns:a16="http://schemas.microsoft.com/office/drawing/2014/main" val="10005"/>
                  </a:ext>
                </a:extLst>
              </a:tr>
              <a:tr h="649602">
                <a:tc>
                  <a:txBody>
                    <a:bodyPr/>
                    <a:lstStyle/>
                    <a:p>
                      <a:r>
                        <a:rPr lang="nl-NL" sz="1300" dirty="0"/>
                        <a:t>6</a:t>
                      </a:r>
                    </a:p>
                  </a:txBody>
                  <a:tcPr/>
                </a:tc>
                <a:tc>
                  <a:txBody>
                    <a:bodyPr/>
                    <a:lstStyle/>
                    <a:p>
                      <a:r>
                        <a:rPr lang="nl-NL" sz="1300" kern="1200" dirty="0">
                          <a:solidFill>
                            <a:schemeClr val="dk1"/>
                          </a:solidFill>
                          <a:effectLst/>
                          <a:latin typeface="+mn-lt"/>
                          <a:ea typeface="+mn-ea"/>
                          <a:cs typeface="+mn-cs"/>
                        </a:rPr>
                        <a:t>De arts vraagt zich af of hij</a:t>
                      </a:r>
                      <a:r>
                        <a:rPr lang="nl-NL" sz="1300" kern="1200" baseline="0" dirty="0">
                          <a:solidFill>
                            <a:schemeClr val="dk1"/>
                          </a:solidFill>
                          <a:effectLst/>
                          <a:latin typeface="+mn-lt"/>
                          <a:ea typeface="+mn-ea"/>
                          <a:cs typeface="+mn-cs"/>
                        </a:rPr>
                        <a:t> verbaast is of deze zorgvrager over een jaar nog in leven zal zijn. </a:t>
                      </a:r>
                    </a:p>
                    <a:p>
                      <a:r>
                        <a:rPr lang="nl-NL" sz="1300" u="sng" kern="1200" baseline="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hoe heet deze markering van de palliatieve fase?</a:t>
                      </a:r>
                      <a:endParaRPr lang="nl-NL" sz="1300" u="sng" dirty="0"/>
                    </a:p>
                  </a:txBody>
                  <a:tcPr/>
                </a:tc>
                <a:tc>
                  <a:txBody>
                    <a:bodyPr/>
                    <a:lstStyle/>
                    <a:p>
                      <a:r>
                        <a:rPr lang="nl-NL" sz="1300" dirty="0"/>
                        <a:t>15</a:t>
                      </a:r>
                      <a:r>
                        <a:rPr lang="nl-NL" sz="1300" baseline="30000" dirty="0"/>
                        <a:t>e</a:t>
                      </a:r>
                      <a:r>
                        <a:rPr lang="nl-NL" sz="1300" dirty="0"/>
                        <a:t> letter</a:t>
                      </a:r>
                    </a:p>
                  </a:txBody>
                  <a:tcPr/>
                </a:tc>
                <a:extLst>
                  <a:ext uri="{0D108BD9-81ED-4DB2-BD59-A6C34878D82A}">
                    <a16:rowId xmlns:a16="http://schemas.microsoft.com/office/drawing/2014/main" val="10006"/>
                  </a:ext>
                </a:extLst>
              </a:tr>
              <a:tr h="502848">
                <a:tc>
                  <a:txBody>
                    <a:bodyPr/>
                    <a:lstStyle/>
                    <a:p>
                      <a:r>
                        <a:rPr lang="nl-NL" sz="1300" dirty="0"/>
                        <a:t>7</a:t>
                      </a:r>
                    </a:p>
                  </a:txBody>
                  <a:tcPr/>
                </a:tc>
                <a:tc>
                  <a:txBody>
                    <a:bodyPr/>
                    <a:lstStyle/>
                    <a:p>
                      <a:r>
                        <a:rPr lang="nl-NL" sz="1300" kern="1200" dirty="0">
                          <a:solidFill>
                            <a:schemeClr val="dk1"/>
                          </a:solidFill>
                          <a:effectLst/>
                          <a:latin typeface="+mn-lt"/>
                          <a:ea typeface="+mn-ea"/>
                          <a:cs typeface="+mn-cs"/>
                        </a:rPr>
                        <a:t>Meneer </a:t>
                      </a:r>
                      <a:r>
                        <a:rPr lang="nl-NL" sz="1300" kern="1200" dirty="0" err="1">
                          <a:solidFill>
                            <a:schemeClr val="dk1"/>
                          </a:solidFill>
                          <a:effectLst/>
                          <a:latin typeface="+mn-lt"/>
                          <a:ea typeface="+mn-ea"/>
                          <a:cs typeface="+mn-cs"/>
                        </a:rPr>
                        <a:t>Abdi</a:t>
                      </a:r>
                      <a:r>
                        <a:rPr lang="nl-NL" sz="1300" kern="1200" dirty="0">
                          <a:solidFill>
                            <a:schemeClr val="dk1"/>
                          </a:solidFill>
                          <a:effectLst/>
                          <a:latin typeface="+mn-lt"/>
                          <a:ea typeface="+mn-ea"/>
                          <a:cs typeface="+mn-cs"/>
                        </a:rPr>
                        <a:t> krijgt medicatie om oedemen</a:t>
                      </a:r>
                      <a:r>
                        <a:rPr lang="nl-NL" sz="1300" kern="1200" baseline="0" dirty="0">
                          <a:solidFill>
                            <a:schemeClr val="dk1"/>
                          </a:solidFill>
                          <a:effectLst/>
                          <a:latin typeface="+mn-lt"/>
                          <a:ea typeface="+mn-ea"/>
                          <a:cs typeface="+mn-cs"/>
                        </a:rPr>
                        <a:t> te voorkomen en overtollig vocht af te voeren. </a:t>
                      </a:r>
                      <a:r>
                        <a:rPr lang="nl-NL" sz="1300" kern="1200" dirty="0">
                          <a:solidFill>
                            <a:schemeClr val="dk1"/>
                          </a:solidFill>
                          <a:effectLst/>
                          <a:latin typeface="+mn-lt"/>
                          <a:ea typeface="+mn-ea"/>
                          <a:cs typeface="+mn-cs"/>
                        </a:rPr>
                        <a:t>Hoe heet de medicatiegroep die berust op deze werking?</a:t>
                      </a:r>
                      <a:endParaRPr lang="nl-NL" sz="1300" u="sng" dirty="0"/>
                    </a:p>
                  </a:txBody>
                  <a:tcPr/>
                </a:tc>
                <a:tc>
                  <a:txBody>
                    <a:bodyPr/>
                    <a:lstStyle/>
                    <a:p>
                      <a:r>
                        <a:rPr lang="nl-NL" sz="1300" dirty="0"/>
                        <a:t>1</a:t>
                      </a:r>
                      <a:r>
                        <a:rPr lang="nl-NL" sz="1300" baseline="30000" dirty="0"/>
                        <a:t>e</a:t>
                      </a:r>
                      <a:r>
                        <a:rPr lang="nl-NL" sz="1300" dirty="0"/>
                        <a:t> letter</a:t>
                      </a:r>
                    </a:p>
                  </a:txBody>
                  <a:tcPr/>
                </a:tc>
                <a:extLst>
                  <a:ext uri="{0D108BD9-81ED-4DB2-BD59-A6C34878D82A}">
                    <a16:rowId xmlns:a16="http://schemas.microsoft.com/office/drawing/2014/main" val="10007"/>
                  </a:ext>
                </a:extLst>
              </a:tr>
              <a:tr h="461939">
                <a:tc>
                  <a:txBody>
                    <a:bodyPr/>
                    <a:lstStyle/>
                    <a:p>
                      <a:r>
                        <a:rPr lang="nl-NL" sz="1300"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Het</a:t>
                      </a:r>
                      <a:r>
                        <a:rPr lang="nl-NL" sz="1300" b="0" i="0" kern="1200" baseline="0" dirty="0">
                          <a:solidFill>
                            <a:schemeClr val="tx1"/>
                          </a:solidFill>
                          <a:effectLst/>
                          <a:latin typeface="+mj-lt"/>
                          <a:ea typeface="+mn-ea"/>
                          <a:cs typeface="+mn-cs"/>
                        </a:rPr>
                        <a:t> advies luidt: bij opiaten starten met laxantia.</a:t>
                      </a:r>
                      <a:endParaRPr lang="nl-NL" sz="1300" b="0" i="0" kern="1200" dirty="0">
                        <a:solidFill>
                          <a:schemeClr val="tx1"/>
                        </a:solidFill>
                        <a:effectLst/>
                        <a:latin typeface="+mj-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Welk</a:t>
                      </a:r>
                      <a:r>
                        <a:rPr lang="nl-NL" sz="1300" b="0" i="0" kern="1200" baseline="0" dirty="0">
                          <a:solidFill>
                            <a:schemeClr val="tx1"/>
                          </a:solidFill>
                          <a:effectLst/>
                          <a:latin typeface="+mj-lt"/>
                          <a:ea typeface="+mn-ea"/>
                          <a:cs typeface="+mn-cs"/>
                        </a:rPr>
                        <a:t> verpleegprobleem wordt bij deze interventie voorkomen?</a:t>
                      </a:r>
                      <a:endParaRPr lang="nl-NL" sz="1300" b="0" i="0" kern="1200" dirty="0">
                        <a:solidFill>
                          <a:schemeClr val="tx1"/>
                        </a:solidFill>
                        <a:effectLst/>
                        <a:latin typeface="+mj-lt"/>
                        <a:ea typeface="+mn-ea"/>
                        <a:cs typeface="+mn-cs"/>
                      </a:endParaRPr>
                    </a:p>
                  </a:txBody>
                  <a:tcPr/>
                </a:tc>
                <a:tc>
                  <a:txBody>
                    <a:bodyPr/>
                    <a:lstStyle/>
                    <a:p>
                      <a:r>
                        <a:rPr lang="nl-NL" sz="1300" dirty="0"/>
                        <a:t>5</a:t>
                      </a:r>
                      <a:r>
                        <a:rPr lang="nl-NL" sz="1300" baseline="30000" dirty="0"/>
                        <a:t>e</a:t>
                      </a:r>
                      <a:r>
                        <a:rPr lang="nl-NL" sz="1300" dirty="0"/>
                        <a:t> letter</a:t>
                      </a:r>
                    </a:p>
                  </a:txBody>
                  <a:tcPr/>
                </a:tc>
                <a:extLst>
                  <a:ext uri="{0D108BD9-81ED-4DB2-BD59-A6C34878D82A}">
                    <a16:rowId xmlns:a16="http://schemas.microsoft.com/office/drawing/2014/main" val="10008"/>
                  </a:ext>
                </a:extLst>
              </a:tr>
              <a:tr h="461939">
                <a:tc>
                  <a:txBody>
                    <a:bodyPr/>
                    <a:lstStyle/>
                    <a:p>
                      <a:r>
                        <a:rPr lang="nl-NL" sz="1300" dirty="0"/>
                        <a:t>9</a:t>
                      </a:r>
                    </a:p>
                  </a:txBody>
                  <a:tcPr/>
                </a:tc>
                <a:tc>
                  <a:txBody>
                    <a:bodyPr/>
                    <a:lstStyle/>
                    <a:p>
                      <a:r>
                        <a:rPr lang="nl-NL" sz="1300" dirty="0"/>
                        <a:t>Meneer</a:t>
                      </a:r>
                      <a:r>
                        <a:rPr lang="nl-NL" sz="1300" baseline="0" dirty="0"/>
                        <a:t> </a:t>
                      </a:r>
                      <a:r>
                        <a:rPr lang="nl-NL" sz="1300" baseline="0" dirty="0" err="1"/>
                        <a:t>Abdi</a:t>
                      </a:r>
                      <a:r>
                        <a:rPr lang="nl-NL" sz="1300" baseline="0" dirty="0"/>
                        <a:t> heeft </a:t>
                      </a:r>
                      <a:r>
                        <a:rPr lang="nl-NL" sz="1300" baseline="0" dirty="0" err="1"/>
                        <a:t>oedemateuze</a:t>
                      </a:r>
                      <a:r>
                        <a:rPr lang="nl-NL" sz="1300" baseline="0" dirty="0"/>
                        <a:t> benen en een vol gevoel in zijn buik. </a:t>
                      </a:r>
                    </a:p>
                    <a:p>
                      <a:r>
                        <a:rPr lang="nl-NL" sz="1300" baseline="0" dirty="0"/>
                        <a:t>Welke verpleegkundige diagnose (volgens NANDA) past bij deze symptomen.</a:t>
                      </a:r>
                      <a:endParaRPr lang="nl-NL" sz="1300" dirty="0"/>
                    </a:p>
                  </a:txBody>
                  <a:tcPr/>
                </a:tc>
                <a:tc>
                  <a:txBody>
                    <a:bodyPr/>
                    <a:lstStyle/>
                    <a:p>
                      <a:r>
                        <a:rPr lang="nl-NL" sz="1300" dirty="0"/>
                        <a:t>4</a:t>
                      </a:r>
                      <a:r>
                        <a:rPr lang="nl-NL" sz="1300" baseline="30000" dirty="0"/>
                        <a:t>e</a:t>
                      </a:r>
                      <a:r>
                        <a:rPr lang="nl-NL" sz="1300" dirty="0"/>
                        <a:t> letter</a:t>
                      </a:r>
                    </a:p>
                  </a:txBody>
                  <a:tcPr/>
                </a:tc>
                <a:extLst>
                  <a:ext uri="{0D108BD9-81ED-4DB2-BD59-A6C34878D82A}">
                    <a16:rowId xmlns:a16="http://schemas.microsoft.com/office/drawing/2014/main" val="10009"/>
                  </a:ext>
                </a:extLst>
              </a:tr>
              <a:tr h="461939">
                <a:tc>
                  <a:txBody>
                    <a:bodyPr/>
                    <a:lstStyle/>
                    <a:p>
                      <a:r>
                        <a:rPr lang="nl-NL" sz="1300" dirty="0"/>
                        <a:t>10</a:t>
                      </a:r>
                    </a:p>
                  </a:txBody>
                  <a:tcPr/>
                </a:tc>
                <a:tc>
                  <a:txBody>
                    <a:bodyPr/>
                    <a:lstStyle/>
                    <a:p>
                      <a:r>
                        <a:rPr lang="nl-NL" sz="1300" dirty="0"/>
                        <a:t>Meneer</a:t>
                      </a:r>
                      <a:r>
                        <a:rPr lang="nl-NL" sz="1300" baseline="0" dirty="0"/>
                        <a:t> </a:t>
                      </a:r>
                      <a:r>
                        <a:rPr lang="nl-NL" sz="1300" baseline="0" dirty="0" err="1"/>
                        <a:t>Abdi</a:t>
                      </a:r>
                      <a:r>
                        <a:rPr lang="nl-NL" sz="1300" baseline="0" dirty="0"/>
                        <a:t> heeft een ICD gekregen voor zijn hartritmestoornissen. Van welk soort palliatie is sprake in dit voorbeeld.</a:t>
                      </a:r>
                      <a:endParaRPr lang="nl-NL" sz="1300" dirty="0"/>
                    </a:p>
                  </a:txBody>
                  <a:tcPr/>
                </a:tc>
                <a:tc>
                  <a:txBody>
                    <a:bodyPr/>
                    <a:lstStyle/>
                    <a:p>
                      <a:r>
                        <a:rPr lang="nl-NL" sz="1300" dirty="0"/>
                        <a:t>2</a:t>
                      </a:r>
                      <a:r>
                        <a:rPr lang="nl-NL" sz="1300" baseline="30000" dirty="0"/>
                        <a:t>e</a:t>
                      </a:r>
                      <a:r>
                        <a:rPr lang="nl-NL" sz="1300" dirty="0"/>
                        <a:t> letter</a:t>
                      </a:r>
                    </a:p>
                  </a:txBody>
                  <a:tcPr/>
                </a:tc>
                <a:extLst>
                  <a:ext uri="{0D108BD9-81ED-4DB2-BD59-A6C34878D82A}">
                    <a16:rowId xmlns:a16="http://schemas.microsoft.com/office/drawing/2014/main" val="10010"/>
                  </a:ext>
                </a:extLst>
              </a:tr>
              <a:tr h="649602">
                <a:tc>
                  <a:txBody>
                    <a:bodyPr/>
                    <a:lstStyle/>
                    <a:p>
                      <a:r>
                        <a:rPr lang="nl-NL" sz="1300" dirty="0"/>
                        <a:t>11</a:t>
                      </a:r>
                    </a:p>
                  </a:txBody>
                  <a:tcPr/>
                </a:tc>
                <a:tc>
                  <a:txBody>
                    <a:bodyPr/>
                    <a:lstStyle/>
                    <a:p>
                      <a:r>
                        <a:rPr lang="nl-NL" sz="1300" dirty="0"/>
                        <a:t>De verpleegkundige ventileert de ruimte met</a:t>
                      </a:r>
                      <a:r>
                        <a:rPr lang="nl-NL" sz="1300" baseline="0" dirty="0"/>
                        <a:t> frisse lucht en zet de zorgvrager in een half zittende houding. Bij welk symptoom/ probleem (</a:t>
                      </a:r>
                      <a:r>
                        <a:rPr lang="nl-NL" sz="1300" baseline="0" dirty="0">
                          <a:hlinkClick r:id="rId3"/>
                        </a:rPr>
                        <a:t>www.pallialine.nl</a:t>
                      </a:r>
                      <a:r>
                        <a:rPr lang="nl-NL" sz="1300" baseline="0" dirty="0"/>
                        <a:t>) past deze interventie?</a:t>
                      </a:r>
                      <a:endParaRPr lang="nl-NL" sz="1300" dirty="0"/>
                    </a:p>
                  </a:txBody>
                  <a:tcPr/>
                </a:tc>
                <a:tc>
                  <a:txBody>
                    <a:bodyPr/>
                    <a:lstStyle/>
                    <a:p>
                      <a:r>
                        <a:rPr lang="nl-NL" sz="1300" dirty="0"/>
                        <a:t>4</a:t>
                      </a:r>
                      <a:r>
                        <a:rPr lang="nl-NL" sz="1300" baseline="30000" dirty="0"/>
                        <a:t>e</a:t>
                      </a:r>
                      <a:r>
                        <a:rPr lang="nl-NL" sz="1300" dirty="0"/>
                        <a:t> letter</a:t>
                      </a:r>
                    </a:p>
                  </a:txBody>
                  <a:tcPr/>
                </a:tc>
                <a:extLst>
                  <a:ext uri="{0D108BD9-81ED-4DB2-BD59-A6C34878D82A}">
                    <a16:rowId xmlns:a16="http://schemas.microsoft.com/office/drawing/2014/main" val="10011"/>
                  </a:ext>
                </a:extLst>
              </a:tr>
              <a:tr h="461939">
                <a:tc>
                  <a:txBody>
                    <a:bodyPr/>
                    <a:lstStyle/>
                    <a:p>
                      <a:r>
                        <a:rPr lang="nl-NL" sz="1300" dirty="0"/>
                        <a:t>12</a:t>
                      </a:r>
                    </a:p>
                  </a:txBody>
                  <a:tcPr/>
                </a:tc>
                <a:tc>
                  <a:txBody>
                    <a:bodyPr/>
                    <a:lstStyle/>
                    <a:p>
                      <a:r>
                        <a:rPr lang="nl-NL" sz="1300" dirty="0"/>
                        <a:t>Hoe heten</a:t>
                      </a:r>
                      <a:r>
                        <a:rPr lang="nl-NL" sz="1300" baseline="0" dirty="0"/>
                        <a:t> de stadia waarmee de ernst van hartfalen wordt uitgedrukt (afkorting).</a:t>
                      </a:r>
                      <a:endParaRPr lang="nl-NL" sz="1300" dirty="0"/>
                    </a:p>
                  </a:txBody>
                  <a:tcPr/>
                </a:tc>
                <a:tc>
                  <a:txBody>
                    <a:bodyPr/>
                    <a:lstStyle/>
                    <a:p>
                      <a:r>
                        <a:rPr lang="nl-NL" sz="1300" dirty="0"/>
                        <a:t>4</a:t>
                      </a:r>
                      <a:r>
                        <a:rPr lang="nl-NL" sz="1300" baseline="30000" dirty="0"/>
                        <a:t>e</a:t>
                      </a:r>
                      <a:r>
                        <a:rPr lang="nl-NL" sz="1300" dirty="0"/>
                        <a:t> letter</a:t>
                      </a:r>
                    </a:p>
                  </a:txBody>
                  <a:tcPr/>
                </a:tc>
                <a:extLst>
                  <a:ext uri="{0D108BD9-81ED-4DB2-BD59-A6C34878D82A}">
                    <a16:rowId xmlns:a16="http://schemas.microsoft.com/office/drawing/2014/main" val="10012"/>
                  </a:ext>
                </a:extLst>
              </a:tr>
            </a:tbl>
          </a:graphicData>
        </a:graphic>
      </p:graphicFrame>
      <p:sp>
        <p:nvSpPr>
          <p:cNvPr id="3" name="Tijdelijke aanduiding voor datum 2">
            <a:extLst>
              <a:ext uri="{FF2B5EF4-FFF2-40B4-BE49-F238E27FC236}">
                <a16:creationId xmlns:a16="http://schemas.microsoft.com/office/drawing/2014/main" id="{8765CCF2-313F-4743-9464-439083D3D05C}"/>
              </a:ext>
            </a:extLst>
          </p:cNvPr>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404575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018905890"/>
              </p:ext>
            </p:extLst>
          </p:nvPr>
        </p:nvGraphicFramePr>
        <p:xfrm>
          <a:off x="0" y="1"/>
          <a:ext cx="9143999" cy="6883126"/>
        </p:xfrm>
        <a:graphic>
          <a:graphicData uri="http://schemas.openxmlformats.org/drawingml/2006/table">
            <a:tbl>
              <a:tblPr firstRow="1" bandRow="1">
                <a:tableStyleId>{5C22544A-7EE6-4342-B048-85BDC9FD1C3A}</a:tableStyleId>
              </a:tblPr>
              <a:tblGrid>
                <a:gridCol w="489857">
                  <a:extLst>
                    <a:ext uri="{9D8B030D-6E8A-4147-A177-3AD203B41FA5}">
                      <a16:colId xmlns:a16="http://schemas.microsoft.com/office/drawing/2014/main" val="20000"/>
                    </a:ext>
                  </a:extLst>
                </a:gridCol>
                <a:gridCol w="6776356">
                  <a:extLst>
                    <a:ext uri="{9D8B030D-6E8A-4147-A177-3AD203B41FA5}">
                      <a16:colId xmlns:a16="http://schemas.microsoft.com/office/drawing/2014/main" val="20001"/>
                    </a:ext>
                  </a:extLst>
                </a:gridCol>
                <a:gridCol w="1877786">
                  <a:extLst>
                    <a:ext uri="{9D8B030D-6E8A-4147-A177-3AD203B41FA5}">
                      <a16:colId xmlns:a16="http://schemas.microsoft.com/office/drawing/2014/main" val="20002"/>
                    </a:ext>
                  </a:extLst>
                </a:gridCol>
              </a:tblGrid>
              <a:tr h="320166">
                <a:tc>
                  <a:txBody>
                    <a:bodyPr/>
                    <a:lstStyle/>
                    <a:p>
                      <a:endParaRPr lang="nl-NL" sz="1300" dirty="0"/>
                    </a:p>
                  </a:txBody>
                  <a:tcPr/>
                </a:tc>
                <a:tc>
                  <a:txBody>
                    <a:bodyPr/>
                    <a:lstStyle/>
                    <a:p>
                      <a:r>
                        <a:rPr lang="nl-NL" sz="1300" dirty="0"/>
                        <a:t>GROEP 2</a:t>
                      </a:r>
                    </a:p>
                  </a:txBody>
                  <a:tcPr/>
                </a:tc>
                <a:tc>
                  <a:txBody>
                    <a:bodyPr/>
                    <a:lstStyle/>
                    <a:p>
                      <a:endParaRPr lang="nl-NL" sz="1300"/>
                    </a:p>
                  </a:txBody>
                  <a:tcPr/>
                </a:tc>
                <a:extLst>
                  <a:ext uri="{0D108BD9-81ED-4DB2-BD59-A6C34878D82A}">
                    <a16:rowId xmlns:a16="http://schemas.microsoft.com/office/drawing/2014/main" val="10000"/>
                  </a:ext>
                </a:extLst>
              </a:tr>
              <a:tr h="350550">
                <a:tc>
                  <a:txBody>
                    <a:bodyPr/>
                    <a:lstStyle/>
                    <a:p>
                      <a:r>
                        <a:rPr lang="nl-NL" sz="1300" dirty="0"/>
                        <a:t>1</a:t>
                      </a:r>
                    </a:p>
                  </a:txBody>
                  <a:tcPr/>
                </a:tc>
                <a:tc>
                  <a:txBody>
                    <a:bodyPr/>
                    <a:lstStyle/>
                    <a:p>
                      <a:r>
                        <a:rPr lang="nl-NL" sz="1300" kern="1200" dirty="0">
                          <a:solidFill>
                            <a:schemeClr val="dk1"/>
                          </a:solidFill>
                          <a:effectLst/>
                          <a:latin typeface="+mn-lt"/>
                          <a:ea typeface="+mn-ea"/>
                          <a:cs typeface="+mn-cs"/>
                        </a:rPr>
                        <a:t>Wat is de medische term voor een piepende ademhaling ten</a:t>
                      </a:r>
                      <a:r>
                        <a:rPr lang="nl-NL" sz="1300" kern="1200" baseline="0" dirty="0">
                          <a:solidFill>
                            <a:schemeClr val="dk1"/>
                          </a:solidFill>
                          <a:effectLst/>
                          <a:latin typeface="+mn-lt"/>
                          <a:ea typeface="+mn-ea"/>
                          <a:cs typeface="+mn-cs"/>
                        </a:rPr>
                        <a:t> gevolge van</a:t>
                      </a:r>
                      <a:r>
                        <a:rPr lang="nl-NL" sz="1300" kern="1200" dirty="0">
                          <a:solidFill>
                            <a:schemeClr val="dk1"/>
                          </a:solidFill>
                          <a:effectLst/>
                          <a:latin typeface="+mn-lt"/>
                          <a:ea typeface="+mn-ea"/>
                          <a:cs typeface="+mn-cs"/>
                        </a:rPr>
                        <a:t> hartfalen?</a:t>
                      </a:r>
                      <a:endParaRPr lang="nl-NL" sz="1300" dirty="0"/>
                    </a:p>
                  </a:txBody>
                  <a:tcPr/>
                </a:tc>
                <a:tc>
                  <a:txBody>
                    <a:bodyPr/>
                    <a:lstStyle/>
                    <a:p>
                      <a:r>
                        <a:rPr lang="nl-NL" sz="1300" dirty="0"/>
                        <a:t>9</a:t>
                      </a:r>
                      <a:r>
                        <a:rPr lang="nl-NL" sz="1300" baseline="30000" dirty="0"/>
                        <a:t>e</a:t>
                      </a:r>
                      <a:r>
                        <a:rPr lang="nl-NL" sz="1300" dirty="0"/>
                        <a:t> letter</a:t>
                      </a:r>
                    </a:p>
                  </a:txBody>
                  <a:tcPr/>
                </a:tc>
                <a:extLst>
                  <a:ext uri="{0D108BD9-81ED-4DB2-BD59-A6C34878D82A}">
                    <a16:rowId xmlns:a16="http://schemas.microsoft.com/office/drawing/2014/main" val="10001"/>
                  </a:ext>
                </a:extLst>
              </a:tr>
              <a:tr h="652733">
                <a:tc>
                  <a:txBody>
                    <a:bodyPr/>
                    <a:lstStyle/>
                    <a:p>
                      <a:r>
                        <a:rPr lang="nl-NL" sz="1300" dirty="0"/>
                        <a:t>2</a:t>
                      </a:r>
                    </a:p>
                  </a:txBody>
                  <a:tcPr/>
                </a:tc>
                <a:tc>
                  <a:txBody>
                    <a:bodyPr/>
                    <a:lstStyle/>
                    <a:p>
                      <a:r>
                        <a:rPr lang="nl-NL" sz="1300" kern="1200" dirty="0">
                          <a:solidFill>
                            <a:schemeClr val="dk1"/>
                          </a:solidFill>
                          <a:effectLst/>
                          <a:latin typeface="+mn-lt"/>
                          <a:ea typeface="+mn-ea"/>
                          <a:cs typeface="+mn-cs"/>
                        </a:rPr>
                        <a:t>De arts vraagt zich af of hij</a:t>
                      </a:r>
                      <a:r>
                        <a:rPr lang="nl-NL" sz="1300" kern="1200" baseline="0" dirty="0">
                          <a:solidFill>
                            <a:schemeClr val="dk1"/>
                          </a:solidFill>
                          <a:effectLst/>
                          <a:latin typeface="+mn-lt"/>
                          <a:ea typeface="+mn-ea"/>
                          <a:cs typeface="+mn-cs"/>
                        </a:rPr>
                        <a:t> verbaast is of deze zorgvrager over een jaar nog in leven zal zijn. </a:t>
                      </a:r>
                    </a:p>
                    <a:p>
                      <a:r>
                        <a:rPr lang="nl-NL" sz="1300" u="sng" kern="1200" baseline="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hoe heet deze markering van de palliatieve fase?</a:t>
                      </a:r>
                      <a:endParaRPr lang="nl-NL" sz="1300" u="sng" dirty="0"/>
                    </a:p>
                  </a:txBody>
                  <a:tcPr/>
                </a:tc>
                <a:tc>
                  <a:txBody>
                    <a:bodyPr/>
                    <a:lstStyle/>
                    <a:p>
                      <a:r>
                        <a:rPr lang="nl-NL" sz="1300" dirty="0"/>
                        <a:t>1</a:t>
                      </a:r>
                      <a:r>
                        <a:rPr lang="nl-NL" sz="1300" baseline="30000" dirty="0"/>
                        <a:t>e</a:t>
                      </a:r>
                      <a:r>
                        <a:rPr lang="nl-NL" sz="1300" baseline="0" dirty="0"/>
                        <a:t> letter</a:t>
                      </a:r>
                      <a:endParaRPr lang="nl-NL" sz="1300" dirty="0"/>
                    </a:p>
                  </a:txBody>
                  <a:tcPr/>
                </a:tc>
                <a:extLst>
                  <a:ext uri="{0D108BD9-81ED-4DB2-BD59-A6C34878D82A}">
                    <a16:rowId xmlns:a16="http://schemas.microsoft.com/office/drawing/2014/main" val="10002"/>
                  </a:ext>
                </a:extLst>
              </a:tr>
              <a:tr h="275598">
                <a:tc>
                  <a:txBody>
                    <a:bodyPr/>
                    <a:lstStyle/>
                    <a:p>
                      <a:r>
                        <a:rPr lang="nl-NL" sz="1300" dirty="0"/>
                        <a:t>3</a:t>
                      </a:r>
                    </a:p>
                  </a:txBody>
                  <a:tcPr/>
                </a:tc>
                <a:tc>
                  <a:txBody>
                    <a:bodyPr/>
                    <a:lstStyle/>
                    <a:p>
                      <a:r>
                        <a:rPr lang="nl-NL" sz="1300" kern="1200" dirty="0">
                          <a:solidFill>
                            <a:schemeClr val="dk1"/>
                          </a:solidFill>
                          <a:effectLst/>
                          <a:latin typeface="+mn-lt"/>
                          <a:ea typeface="+mn-ea"/>
                          <a:cs typeface="+mn-cs"/>
                        </a:rPr>
                        <a:t>Wat is het belangrijkste voedingsadvies voor een cliënt met hartfalen?</a:t>
                      </a:r>
                      <a:endParaRPr lang="nl-NL" sz="1300" dirty="0"/>
                    </a:p>
                  </a:txBody>
                  <a:tcPr/>
                </a:tc>
                <a:tc>
                  <a:txBody>
                    <a:bodyPr/>
                    <a:lstStyle/>
                    <a:p>
                      <a:r>
                        <a:rPr lang="nl-NL" sz="1300" dirty="0"/>
                        <a:t>4</a:t>
                      </a:r>
                      <a:r>
                        <a:rPr lang="nl-NL" sz="1300" baseline="30000" dirty="0"/>
                        <a:t>e</a:t>
                      </a:r>
                      <a:r>
                        <a:rPr lang="nl-NL" sz="1300" dirty="0"/>
                        <a:t> letter</a:t>
                      </a:r>
                    </a:p>
                  </a:txBody>
                  <a:tcPr/>
                </a:tc>
                <a:extLst>
                  <a:ext uri="{0D108BD9-81ED-4DB2-BD59-A6C34878D82A}">
                    <a16:rowId xmlns:a16="http://schemas.microsoft.com/office/drawing/2014/main" val="10003"/>
                  </a:ext>
                </a:extLst>
              </a:tr>
              <a:tr h="464166">
                <a:tc>
                  <a:txBody>
                    <a:bodyPr/>
                    <a:lstStyle/>
                    <a:p>
                      <a:r>
                        <a:rPr lang="nl-NL" sz="1300" dirty="0"/>
                        <a:t>4</a:t>
                      </a:r>
                    </a:p>
                  </a:txBody>
                  <a:tcPr/>
                </a:tc>
                <a:tc>
                  <a:txBody>
                    <a:bodyPr/>
                    <a:lstStyle/>
                    <a:p>
                      <a:r>
                        <a:rPr lang="nl-NL" sz="1300" kern="1200" dirty="0">
                          <a:solidFill>
                            <a:schemeClr val="dk1"/>
                          </a:solidFill>
                          <a:effectLst/>
                          <a:latin typeface="+mn-lt"/>
                          <a:ea typeface="+mn-ea"/>
                          <a:cs typeface="+mn-cs"/>
                        </a:rPr>
                        <a:t>Meneer </a:t>
                      </a:r>
                      <a:r>
                        <a:rPr lang="nl-NL" sz="1300" kern="1200" dirty="0" err="1">
                          <a:solidFill>
                            <a:schemeClr val="dk1"/>
                          </a:solidFill>
                          <a:effectLst/>
                          <a:latin typeface="+mn-lt"/>
                          <a:ea typeface="+mn-ea"/>
                          <a:cs typeface="+mn-cs"/>
                        </a:rPr>
                        <a:t>Abdi</a:t>
                      </a:r>
                      <a:r>
                        <a:rPr lang="nl-NL" sz="1300" kern="1200" dirty="0">
                          <a:solidFill>
                            <a:schemeClr val="dk1"/>
                          </a:solidFill>
                          <a:effectLst/>
                          <a:latin typeface="+mn-lt"/>
                          <a:ea typeface="+mn-ea"/>
                          <a:cs typeface="+mn-cs"/>
                        </a:rPr>
                        <a:t> krijgt medicatie om oedemen</a:t>
                      </a:r>
                      <a:r>
                        <a:rPr lang="nl-NL" sz="1300" kern="1200" baseline="0" dirty="0">
                          <a:solidFill>
                            <a:schemeClr val="dk1"/>
                          </a:solidFill>
                          <a:effectLst/>
                          <a:latin typeface="+mn-lt"/>
                          <a:ea typeface="+mn-ea"/>
                          <a:cs typeface="+mn-cs"/>
                        </a:rPr>
                        <a:t> te voorkomen en overtollig vocht af te voeren. </a:t>
                      </a:r>
                      <a:r>
                        <a:rPr lang="nl-NL" sz="1300" kern="1200" dirty="0">
                          <a:solidFill>
                            <a:schemeClr val="dk1"/>
                          </a:solidFill>
                          <a:effectLst/>
                          <a:latin typeface="+mn-lt"/>
                          <a:ea typeface="+mn-ea"/>
                          <a:cs typeface="+mn-cs"/>
                        </a:rPr>
                        <a:t>Hoe heet de medicatiegroep die berust op deze werking?</a:t>
                      </a:r>
                      <a:endParaRPr lang="nl-NL" sz="1300" u="sng" dirty="0"/>
                    </a:p>
                  </a:txBody>
                  <a:tcPr/>
                </a:tc>
                <a:tc>
                  <a:txBody>
                    <a:bodyPr/>
                    <a:lstStyle/>
                    <a:p>
                      <a:r>
                        <a:rPr lang="nl-NL" sz="1300" dirty="0"/>
                        <a:t>5</a:t>
                      </a:r>
                      <a:r>
                        <a:rPr lang="nl-NL" sz="1300" baseline="30000" dirty="0"/>
                        <a:t>e</a:t>
                      </a:r>
                      <a:r>
                        <a:rPr lang="nl-NL" sz="1300" dirty="0"/>
                        <a:t> letter</a:t>
                      </a:r>
                    </a:p>
                  </a:txBody>
                  <a:tcPr/>
                </a:tc>
                <a:extLst>
                  <a:ext uri="{0D108BD9-81ED-4DB2-BD59-A6C34878D82A}">
                    <a16:rowId xmlns:a16="http://schemas.microsoft.com/office/drawing/2014/main" val="10004"/>
                  </a:ext>
                </a:extLst>
              </a:tr>
              <a:tr h="521934">
                <a:tc>
                  <a:txBody>
                    <a:bodyPr/>
                    <a:lstStyle/>
                    <a:p>
                      <a:r>
                        <a:rPr lang="nl-NL" sz="1300"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Het</a:t>
                      </a:r>
                      <a:r>
                        <a:rPr lang="nl-NL" sz="1300" b="0" i="0" kern="1200" baseline="0" dirty="0">
                          <a:solidFill>
                            <a:schemeClr val="tx1"/>
                          </a:solidFill>
                          <a:effectLst/>
                          <a:latin typeface="+mj-lt"/>
                          <a:ea typeface="+mn-ea"/>
                          <a:cs typeface="+mn-cs"/>
                        </a:rPr>
                        <a:t> advies luidt: bij opiaten starten met laxantia.</a:t>
                      </a:r>
                      <a:endParaRPr lang="nl-NL" sz="1300" b="0" i="0" kern="1200" dirty="0">
                        <a:solidFill>
                          <a:schemeClr val="tx1"/>
                        </a:solidFill>
                        <a:effectLst/>
                        <a:latin typeface="+mj-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Welk</a:t>
                      </a:r>
                      <a:r>
                        <a:rPr lang="nl-NL" sz="1300" b="0" i="0" kern="1200" baseline="0" dirty="0">
                          <a:solidFill>
                            <a:schemeClr val="tx1"/>
                          </a:solidFill>
                          <a:effectLst/>
                          <a:latin typeface="+mj-lt"/>
                          <a:ea typeface="+mn-ea"/>
                          <a:cs typeface="+mn-cs"/>
                        </a:rPr>
                        <a:t> verpleegprobleem wordt bij deze interventie voorkomen?</a:t>
                      </a:r>
                      <a:endParaRPr lang="nl-NL" sz="1300" b="0" i="0" kern="1200" dirty="0">
                        <a:solidFill>
                          <a:schemeClr val="tx1"/>
                        </a:solidFill>
                        <a:effectLst/>
                        <a:latin typeface="+mj-lt"/>
                        <a:ea typeface="+mn-ea"/>
                        <a:cs typeface="+mn-cs"/>
                      </a:endParaRPr>
                    </a:p>
                  </a:txBody>
                  <a:tcPr/>
                </a:tc>
                <a:tc>
                  <a:txBody>
                    <a:bodyPr/>
                    <a:lstStyle/>
                    <a:p>
                      <a:r>
                        <a:rPr lang="nl-NL" sz="1300" dirty="0"/>
                        <a:t>1</a:t>
                      </a:r>
                      <a:r>
                        <a:rPr lang="nl-NL" sz="1300" baseline="30000" dirty="0"/>
                        <a:t>e</a:t>
                      </a:r>
                      <a:r>
                        <a:rPr lang="nl-NL" sz="1300" dirty="0"/>
                        <a:t> letter</a:t>
                      </a:r>
                    </a:p>
                  </a:txBody>
                  <a:tcPr/>
                </a:tc>
                <a:extLst>
                  <a:ext uri="{0D108BD9-81ED-4DB2-BD59-A6C34878D82A}">
                    <a16:rowId xmlns:a16="http://schemas.microsoft.com/office/drawing/2014/main" val="10005"/>
                  </a:ext>
                </a:extLst>
              </a:tr>
              <a:tr h="464166">
                <a:tc>
                  <a:txBody>
                    <a:bodyPr/>
                    <a:lstStyle/>
                    <a:p>
                      <a:r>
                        <a:rPr lang="nl-NL" sz="1300" dirty="0"/>
                        <a:t>6</a:t>
                      </a:r>
                    </a:p>
                  </a:txBody>
                  <a:tcPr/>
                </a:tc>
                <a:tc>
                  <a:txBody>
                    <a:bodyPr/>
                    <a:lstStyle/>
                    <a:p>
                      <a:r>
                        <a:rPr lang="nl-NL" sz="1300" dirty="0"/>
                        <a:t>Meneer</a:t>
                      </a:r>
                      <a:r>
                        <a:rPr lang="nl-NL" sz="1300" baseline="0" dirty="0"/>
                        <a:t> </a:t>
                      </a:r>
                      <a:r>
                        <a:rPr lang="nl-NL" sz="1300" baseline="0" dirty="0" err="1"/>
                        <a:t>Abdi</a:t>
                      </a:r>
                      <a:r>
                        <a:rPr lang="nl-NL" sz="1300" baseline="0" dirty="0"/>
                        <a:t> heeft een ICD gekregen voor zijn hartritmestoornissen. Van welk soort palliatie is sprake in dit voorbeeld.</a:t>
                      </a:r>
                      <a:endParaRPr lang="nl-NL" sz="1300" dirty="0"/>
                    </a:p>
                  </a:txBody>
                  <a:tcPr/>
                </a:tc>
                <a:tc>
                  <a:txBody>
                    <a:bodyPr/>
                    <a:lstStyle/>
                    <a:p>
                      <a:r>
                        <a:rPr lang="nl-NL" sz="1300" dirty="0"/>
                        <a:t>3</a:t>
                      </a:r>
                      <a:r>
                        <a:rPr lang="nl-NL" sz="1300" baseline="30000" dirty="0"/>
                        <a:t>e</a:t>
                      </a:r>
                      <a:r>
                        <a:rPr lang="nl-NL" sz="1300" dirty="0"/>
                        <a:t> letter</a:t>
                      </a:r>
                    </a:p>
                  </a:txBody>
                  <a:tcPr/>
                </a:tc>
                <a:extLst>
                  <a:ext uri="{0D108BD9-81ED-4DB2-BD59-A6C34878D82A}">
                    <a16:rowId xmlns:a16="http://schemas.microsoft.com/office/drawing/2014/main" val="10006"/>
                  </a:ext>
                </a:extLst>
              </a:tr>
              <a:tr h="473310">
                <a:tc>
                  <a:txBody>
                    <a:bodyPr/>
                    <a:lstStyle/>
                    <a:p>
                      <a:r>
                        <a:rPr lang="nl-NL" sz="1300" dirty="0"/>
                        <a:t>7</a:t>
                      </a:r>
                    </a:p>
                  </a:txBody>
                  <a:tcPr/>
                </a:tc>
                <a:tc>
                  <a:txBody>
                    <a:bodyPr/>
                    <a:lstStyle/>
                    <a:p>
                      <a:r>
                        <a:rPr lang="nl-NL" sz="1300" dirty="0"/>
                        <a:t>Meneer</a:t>
                      </a:r>
                      <a:r>
                        <a:rPr lang="nl-NL" sz="1300" baseline="0" dirty="0"/>
                        <a:t> </a:t>
                      </a:r>
                      <a:r>
                        <a:rPr lang="nl-NL" sz="1300" baseline="0" dirty="0" err="1"/>
                        <a:t>Abdi</a:t>
                      </a:r>
                      <a:r>
                        <a:rPr lang="nl-NL" sz="1300" baseline="0" dirty="0"/>
                        <a:t> heeft </a:t>
                      </a:r>
                      <a:r>
                        <a:rPr lang="nl-NL" sz="1300" baseline="0" dirty="0" err="1"/>
                        <a:t>oedemateuze</a:t>
                      </a:r>
                      <a:r>
                        <a:rPr lang="nl-NL" sz="1300" baseline="0" dirty="0"/>
                        <a:t> benen en een vol gevoel in zijn buik. </a:t>
                      </a:r>
                    </a:p>
                    <a:p>
                      <a:r>
                        <a:rPr lang="nl-NL" sz="1300" baseline="0" dirty="0"/>
                        <a:t>Welke verpleegkundige diagnose (volgens NANDA) past bij deze symptomen.</a:t>
                      </a:r>
                      <a:endParaRPr lang="nl-NL" sz="1300" dirty="0"/>
                    </a:p>
                  </a:txBody>
                  <a:tcPr/>
                </a:tc>
                <a:tc>
                  <a:txBody>
                    <a:bodyPr/>
                    <a:lstStyle/>
                    <a:p>
                      <a:r>
                        <a:rPr lang="nl-NL" sz="1300" dirty="0"/>
                        <a:t>2</a:t>
                      </a:r>
                      <a:r>
                        <a:rPr lang="nl-NL" sz="1300" baseline="30000" dirty="0"/>
                        <a:t>e</a:t>
                      </a:r>
                      <a:r>
                        <a:rPr lang="nl-NL" sz="1300" baseline="0" dirty="0"/>
                        <a:t> letter</a:t>
                      </a:r>
                      <a:endParaRPr lang="nl-NL" sz="1300" dirty="0"/>
                    </a:p>
                  </a:txBody>
                  <a:tcPr/>
                </a:tc>
                <a:extLst>
                  <a:ext uri="{0D108BD9-81ED-4DB2-BD59-A6C34878D82A}">
                    <a16:rowId xmlns:a16="http://schemas.microsoft.com/office/drawing/2014/main" val="10007"/>
                  </a:ext>
                </a:extLst>
              </a:tr>
              <a:tr h="1029868">
                <a:tc>
                  <a:txBody>
                    <a:bodyPr/>
                    <a:lstStyle/>
                    <a:p>
                      <a:r>
                        <a:rPr lang="nl-NL" sz="1300" dirty="0"/>
                        <a:t>8</a:t>
                      </a:r>
                    </a:p>
                  </a:txBody>
                  <a:tcPr/>
                </a:tc>
                <a:tc>
                  <a:txBody>
                    <a:bodyPr/>
                    <a:lstStyle/>
                    <a:p>
                      <a:r>
                        <a:rPr lang="nl-NL" sz="1300" kern="1200" dirty="0">
                          <a:solidFill>
                            <a:schemeClr val="dk1"/>
                          </a:solidFill>
                          <a:effectLst/>
                          <a:latin typeface="+mn-lt"/>
                          <a:ea typeface="+mn-ea"/>
                          <a:cs typeface="+mn-cs"/>
                        </a:rPr>
                        <a:t>Bij de cliënt is sprake van ongewenst gewichtsverlies, het betreft zowel verlies van vetweefsel, spierweefsel en botmassa. Daarnaast is sprake van ernstige klachten van dyspnoe en zwakte met een lage kwaliteit van leven. De prognose is slecht.</a:t>
                      </a:r>
                    </a:p>
                    <a:p>
                      <a:r>
                        <a:rPr lang="nl-NL" sz="1300" u="sng" kern="120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a:t>
                      </a:r>
                      <a:r>
                        <a:rPr lang="nl-NL" sz="1300" kern="1200" dirty="0">
                          <a:solidFill>
                            <a:schemeClr val="dk1"/>
                          </a:solidFill>
                          <a:effectLst/>
                          <a:latin typeface="+mn-lt"/>
                          <a:ea typeface="+mn-ea"/>
                          <a:cs typeface="+mn-cs"/>
                        </a:rPr>
                        <a:t>Wat is de medische term voor dit verschijnsel?</a:t>
                      </a:r>
                    </a:p>
                  </a:txBody>
                  <a:tcPr/>
                </a:tc>
                <a:tc>
                  <a:txBody>
                    <a:bodyPr/>
                    <a:lstStyle/>
                    <a:p>
                      <a:r>
                        <a:rPr lang="nl-NL" sz="1300" dirty="0"/>
                        <a:t>5</a:t>
                      </a:r>
                      <a:r>
                        <a:rPr lang="nl-NL" sz="1300" baseline="30000" dirty="0"/>
                        <a:t>e</a:t>
                      </a:r>
                      <a:r>
                        <a:rPr lang="nl-NL" sz="1300" dirty="0"/>
                        <a:t> letter</a:t>
                      </a:r>
                    </a:p>
                  </a:txBody>
                  <a:tcPr/>
                </a:tc>
                <a:extLst>
                  <a:ext uri="{0D108BD9-81ED-4DB2-BD59-A6C34878D82A}">
                    <a16:rowId xmlns:a16="http://schemas.microsoft.com/office/drawing/2014/main" val="10008"/>
                  </a:ext>
                </a:extLst>
              </a:tr>
              <a:tr h="652733">
                <a:tc>
                  <a:txBody>
                    <a:bodyPr/>
                    <a:lstStyle/>
                    <a:p>
                      <a:r>
                        <a:rPr lang="nl-NL" sz="1300" dirty="0"/>
                        <a:t>9</a:t>
                      </a:r>
                    </a:p>
                  </a:txBody>
                  <a:tcPr/>
                </a:tc>
                <a:tc>
                  <a:txBody>
                    <a:bodyPr/>
                    <a:lstStyle/>
                    <a:p>
                      <a:r>
                        <a:rPr lang="nl-NL" sz="1300" dirty="0"/>
                        <a:t>De verpleegkundige ventileert de ruimte met</a:t>
                      </a:r>
                      <a:r>
                        <a:rPr lang="nl-NL" sz="1300" baseline="0" dirty="0"/>
                        <a:t> frisse lucht en zet de zorgvrager in een half zittende houding. Bij welk symptoom/ probleem (</a:t>
                      </a:r>
                      <a:r>
                        <a:rPr lang="nl-NL" sz="1300" baseline="0" dirty="0">
                          <a:hlinkClick r:id="rId3"/>
                        </a:rPr>
                        <a:t>www.pallialine.nl</a:t>
                      </a:r>
                      <a:r>
                        <a:rPr lang="nl-NL" sz="1300" baseline="0" dirty="0"/>
                        <a:t>) past deze interventie?</a:t>
                      </a:r>
                      <a:endParaRPr lang="nl-NL" sz="1300" dirty="0"/>
                    </a:p>
                  </a:txBody>
                  <a:tcPr/>
                </a:tc>
                <a:tc>
                  <a:txBody>
                    <a:bodyPr/>
                    <a:lstStyle/>
                    <a:p>
                      <a:r>
                        <a:rPr lang="nl-NL" sz="1300" dirty="0"/>
                        <a:t>1</a:t>
                      </a:r>
                      <a:r>
                        <a:rPr lang="nl-NL" sz="1300" baseline="30000" dirty="0"/>
                        <a:t>e</a:t>
                      </a:r>
                      <a:r>
                        <a:rPr lang="nl-NL" sz="1300" baseline="0" dirty="0"/>
                        <a:t> letter</a:t>
                      </a:r>
                      <a:endParaRPr lang="nl-NL" sz="1300" dirty="0"/>
                    </a:p>
                  </a:txBody>
                  <a:tcPr/>
                </a:tc>
                <a:extLst>
                  <a:ext uri="{0D108BD9-81ED-4DB2-BD59-A6C34878D82A}">
                    <a16:rowId xmlns:a16="http://schemas.microsoft.com/office/drawing/2014/main" val="10009"/>
                  </a:ext>
                </a:extLst>
              </a:tr>
              <a:tr h="464166">
                <a:tc>
                  <a:txBody>
                    <a:bodyPr/>
                    <a:lstStyle/>
                    <a:p>
                      <a:r>
                        <a:rPr lang="nl-NL" sz="1300" dirty="0"/>
                        <a:t>10</a:t>
                      </a:r>
                    </a:p>
                  </a:txBody>
                  <a:tcPr/>
                </a:tc>
                <a:tc>
                  <a:txBody>
                    <a:bodyPr/>
                    <a:lstStyle/>
                    <a:p>
                      <a:r>
                        <a:rPr lang="nl-NL" sz="1300" dirty="0"/>
                        <a:t>Hoe heet</a:t>
                      </a:r>
                      <a:r>
                        <a:rPr lang="nl-NL" sz="1300" baseline="0" dirty="0"/>
                        <a:t> de classificering waarmee de ernst van hartfalen wordt uitgedrukt (afkorting).</a:t>
                      </a:r>
                      <a:endParaRPr lang="nl-NL" sz="1300" dirty="0"/>
                    </a:p>
                  </a:txBody>
                  <a:tcPr/>
                </a:tc>
                <a:tc>
                  <a:txBody>
                    <a:bodyPr/>
                    <a:lstStyle/>
                    <a:p>
                      <a:r>
                        <a:rPr lang="nl-NL" sz="1300" dirty="0"/>
                        <a:t>3</a:t>
                      </a:r>
                      <a:r>
                        <a:rPr lang="nl-NL" sz="1300" baseline="30000" dirty="0"/>
                        <a:t>e</a:t>
                      </a:r>
                      <a:r>
                        <a:rPr lang="nl-NL" sz="1300" dirty="0"/>
                        <a:t> letter</a:t>
                      </a:r>
                    </a:p>
                  </a:txBody>
                  <a:tcPr/>
                </a:tc>
                <a:extLst>
                  <a:ext uri="{0D108BD9-81ED-4DB2-BD59-A6C34878D82A}">
                    <a16:rowId xmlns:a16="http://schemas.microsoft.com/office/drawing/2014/main" val="10010"/>
                  </a:ext>
                </a:extLst>
              </a:tr>
              <a:tr h="429713">
                <a:tc>
                  <a:txBody>
                    <a:bodyPr/>
                    <a:lstStyle/>
                    <a:p>
                      <a:r>
                        <a:rPr lang="nl-NL" sz="1300" dirty="0"/>
                        <a:t>11</a:t>
                      </a:r>
                    </a:p>
                  </a:txBody>
                  <a:tcPr/>
                </a:tc>
                <a:tc>
                  <a:txBody>
                    <a:bodyPr/>
                    <a:lstStyle/>
                    <a:p>
                      <a:r>
                        <a:rPr lang="nl-NL" sz="1300" kern="1200" dirty="0">
                          <a:solidFill>
                            <a:schemeClr val="dk1"/>
                          </a:solidFill>
                          <a:effectLst/>
                          <a:latin typeface="+mn-lt"/>
                          <a:ea typeface="+mn-ea"/>
                          <a:cs typeface="+mn-cs"/>
                        </a:rPr>
                        <a:t>Welke groep pijnmedicatie (groep) kan de klachten van hartfalen verergeren?</a:t>
                      </a:r>
                    </a:p>
                  </a:txBody>
                  <a:tcPr/>
                </a:tc>
                <a:tc>
                  <a:txBody>
                    <a:bodyPr/>
                    <a:lstStyle/>
                    <a:p>
                      <a:r>
                        <a:rPr lang="nl-NL" sz="1300" dirty="0"/>
                        <a:t>4</a:t>
                      </a:r>
                      <a:r>
                        <a:rPr lang="nl-NL" sz="1300" baseline="30000" dirty="0"/>
                        <a:t>e</a:t>
                      </a:r>
                      <a:r>
                        <a:rPr lang="nl-NL" sz="1300" baseline="0" dirty="0"/>
                        <a:t> letter</a:t>
                      </a:r>
                      <a:endParaRPr lang="nl-NL" sz="1300" dirty="0"/>
                    </a:p>
                  </a:txBody>
                  <a:tcPr/>
                </a:tc>
                <a:extLst>
                  <a:ext uri="{0D108BD9-81ED-4DB2-BD59-A6C34878D82A}">
                    <a16:rowId xmlns:a16="http://schemas.microsoft.com/office/drawing/2014/main" val="10011"/>
                  </a:ext>
                </a:extLst>
              </a:tr>
              <a:tr h="429713">
                <a:tc>
                  <a:txBody>
                    <a:bodyPr/>
                    <a:lstStyle/>
                    <a:p>
                      <a:r>
                        <a:rPr lang="nl-NL" sz="1300" dirty="0"/>
                        <a:t>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300" kern="1200" dirty="0">
                          <a:solidFill>
                            <a:schemeClr val="dk1"/>
                          </a:solidFill>
                          <a:effectLst/>
                          <a:latin typeface="+mn-lt"/>
                          <a:ea typeface="+mn-ea"/>
                          <a:cs typeface="+mn-cs"/>
                        </a:rPr>
                        <a:t>Wat is de meest voorkomende oorzaak van hartfalen (medische term)?</a:t>
                      </a:r>
                    </a:p>
                  </a:txBody>
                  <a:tcPr/>
                </a:tc>
                <a:tc>
                  <a:txBody>
                    <a:bodyPr/>
                    <a:lstStyle/>
                    <a:p>
                      <a:r>
                        <a:rPr lang="nl-NL" sz="1300" dirty="0"/>
                        <a:t>1</a:t>
                      </a:r>
                      <a:r>
                        <a:rPr lang="nl-NL" sz="1300" baseline="30000" dirty="0"/>
                        <a:t>e</a:t>
                      </a:r>
                      <a:r>
                        <a:rPr lang="nl-NL" sz="1300" dirty="0"/>
                        <a:t> letter</a:t>
                      </a:r>
                    </a:p>
                  </a:txBody>
                  <a:tcPr/>
                </a:tc>
                <a:extLst>
                  <a:ext uri="{0D108BD9-81ED-4DB2-BD59-A6C34878D82A}">
                    <a16:rowId xmlns:a16="http://schemas.microsoft.com/office/drawing/2014/main" val="10012"/>
                  </a:ext>
                </a:extLst>
              </a:tr>
            </a:tbl>
          </a:graphicData>
        </a:graphic>
      </p:graphicFrame>
      <p:sp>
        <p:nvSpPr>
          <p:cNvPr id="3" name="Tijdelijke aanduiding voor datum 2">
            <a:extLst>
              <a:ext uri="{FF2B5EF4-FFF2-40B4-BE49-F238E27FC236}">
                <a16:creationId xmlns:a16="http://schemas.microsoft.com/office/drawing/2014/main" id="{229C3EC6-724D-494F-8CB7-854C1D910001}"/>
              </a:ext>
            </a:extLst>
          </p:cNvPr>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95218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1120814013"/>
              </p:ext>
            </p:extLst>
          </p:nvPr>
        </p:nvGraphicFramePr>
        <p:xfrm>
          <a:off x="0" y="2"/>
          <a:ext cx="9143999" cy="6857996"/>
        </p:xfrm>
        <a:graphic>
          <a:graphicData uri="http://schemas.openxmlformats.org/drawingml/2006/table">
            <a:tbl>
              <a:tblPr firstRow="1" bandRow="1">
                <a:tableStyleId>{5C22544A-7EE6-4342-B048-85BDC9FD1C3A}</a:tableStyleId>
              </a:tblPr>
              <a:tblGrid>
                <a:gridCol w="489857">
                  <a:extLst>
                    <a:ext uri="{9D8B030D-6E8A-4147-A177-3AD203B41FA5}">
                      <a16:colId xmlns:a16="http://schemas.microsoft.com/office/drawing/2014/main" val="20000"/>
                    </a:ext>
                  </a:extLst>
                </a:gridCol>
                <a:gridCol w="6776356">
                  <a:extLst>
                    <a:ext uri="{9D8B030D-6E8A-4147-A177-3AD203B41FA5}">
                      <a16:colId xmlns:a16="http://schemas.microsoft.com/office/drawing/2014/main" val="20001"/>
                    </a:ext>
                  </a:extLst>
                </a:gridCol>
                <a:gridCol w="1877786">
                  <a:extLst>
                    <a:ext uri="{9D8B030D-6E8A-4147-A177-3AD203B41FA5}">
                      <a16:colId xmlns:a16="http://schemas.microsoft.com/office/drawing/2014/main" val="20002"/>
                    </a:ext>
                  </a:extLst>
                </a:gridCol>
              </a:tblGrid>
              <a:tr h="348081">
                <a:tc>
                  <a:txBody>
                    <a:bodyPr/>
                    <a:lstStyle/>
                    <a:p>
                      <a:endParaRPr lang="nl-NL" sz="1300" dirty="0"/>
                    </a:p>
                  </a:txBody>
                  <a:tcPr/>
                </a:tc>
                <a:tc>
                  <a:txBody>
                    <a:bodyPr/>
                    <a:lstStyle/>
                    <a:p>
                      <a:r>
                        <a:rPr lang="nl-NL" sz="1300" dirty="0"/>
                        <a:t>GROEP 1</a:t>
                      </a:r>
                    </a:p>
                  </a:txBody>
                  <a:tcPr/>
                </a:tc>
                <a:tc>
                  <a:txBody>
                    <a:bodyPr/>
                    <a:lstStyle/>
                    <a:p>
                      <a:endParaRPr lang="nl-NL" sz="1300"/>
                    </a:p>
                  </a:txBody>
                  <a:tcPr/>
                </a:tc>
                <a:extLst>
                  <a:ext uri="{0D108BD9-81ED-4DB2-BD59-A6C34878D82A}">
                    <a16:rowId xmlns:a16="http://schemas.microsoft.com/office/drawing/2014/main" val="10000"/>
                  </a:ext>
                </a:extLst>
              </a:tr>
              <a:tr h="381114">
                <a:tc>
                  <a:txBody>
                    <a:bodyPr/>
                    <a:lstStyle/>
                    <a:p>
                      <a:r>
                        <a:rPr lang="nl-NL" sz="1300" dirty="0"/>
                        <a:t>1</a:t>
                      </a:r>
                    </a:p>
                  </a:txBody>
                  <a:tcPr/>
                </a:tc>
                <a:tc>
                  <a:txBody>
                    <a:bodyPr/>
                    <a:lstStyle/>
                    <a:p>
                      <a:r>
                        <a:rPr lang="nl-NL" sz="1300" kern="1200" dirty="0">
                          <a:solidFill>
                            <a:schemeClr val="dk1"/>
                          </a:solidFill>
                          <a:effectLst/>
                          <a:latin typeface="+mn-lt"/>
                          <a:ea typeface="+mn-ea"/>
                          <a:cs typeface="+mn-cs"/>
                        </a:rPr>
                        <a:t>Wat is het belangrijkste voedingsadvies voor een cliënt met hartfalen?</a:t>
                      </a:r>
                      <a:endParaRPr lang="nl-NL" sz="1300" dirty="0"/>
                    </a:p>
                  </a:txBody>
                  <a:tcPr/>
                </a:tc>
                <a:tc>
                  <a:txBody>
                    <a:bodyPr/>
                    <a:lstStyle/>
                    <a:p>
                      <a:r>
                        <a:rPr lang="nl-NL" sz="1300" dirty="0"/>
                        <a:t>Na</a:t>
                      </a:r>
                      <a:r>
                        <a:rPr lang="nl-NL" sz="1300" b="1" dirty="0"/>
                        <a:t>t</a:t>
                      </a:r>
                      <a:r>
                        <a:rPr lang="nl-NL" sz="1300" dirty="0"/>
                        <a:t>riumbeperking</a:t>
                      </a:r>
                    </a:p>
                  </a:txBody>
                  <a:tcPr/>
                </a:tc>
                <a:extLst>
                  <a:ext uri="{0D108BD9-81ED-4DB2-BD59-A6C34878D82A}">
                    <a16:rowId xmlns:a16="http://schemas.microsoft.com/office/drawing/2014/main" val="10001"/>
                  </a:ext>
                </a:extLst>
              </a:tr>
              <a:tr h="314880">
                <a:tc>
                  <a:txBody>
                    <a:bodyPr/>
                    <a:lstStyle/>
                    <a:p>
                      <a:r>
                        <a:rPr lang="nl-NL" sz="1300" dirty="0"/>
                        <a:t>2</a:t>
                      </a:r>
                    </a:p>
                  </a:txBody>
                  <a:tcPr/>
                </a:tc>
                <a:tc>
                  <a:txBody>
                    <a:bodyPr/>
                    <a:lstStyle/>
                    <a:p>
                      <a:r>
                        <a:rPr lang="nl-NL" sz="1300" kern="1200" dirty="0">
                          <a:solidFill>
                            <a:schemeClr val="dk1"/>
                          </a:solidFill>
                          <a:effectLst/>
                          <a:latin typeface="+mn-lt"/>
                          <a:ea typeface="+mn-ea"/>
                          <a:cs typeface="+mn-cs"/>
                        </a:rPr>
                        <a:t>Welke groep pijnmedicatie (groep) kan de klachten van hartfalen verergeren?</a:t>
                      </a:r>
                    </a:p>
                  </a:txBody>
                  <a:tcPr/>
                </a:tc>
                <a:tc>
                  <a:txBody>
                    <a:bodyPr/>
                    <a:lstStyle/>
                    <a:p>
                      <a:r>
                        <a:rPr lang="nl-NL" sz="1300" dirty="0"/>
                        <a:t>NS</a:t>
                      </a:r>
                      <a:r>
                        <a:rPr lang="nl-NL" sz="1300" b="1" dirty="0"/>
                        <a:t>A</a:t>
                      </a:r>
                      <a:r>
                        <a:rPr lang="nl-NL" sz="1300" dirty="0"/>
                        <a:t>ID</a:t>
                      </a:r>
                    </a:p>
                  </a:txBody>
                  <a:tcPr/>
                </a:tc>
                <a:extLst>
                  <a:ext uri="{0D108BD9-81ED-4DB2-BD59-A6C34878D82A}">
                    <a16:rowId xmlns:a16="http://schemas.microsoft.com/office/drawing/2014/main" val="10002"/>
                  </a:ext>
                </a:extLst>
              </a:tr>
              <a:tr h="494536">
                <a:tc>
                  <a:txBody>
                    <a:bodyPr/>
                    <a:lstStyle/>
                    <a:p>
                      <a:r>
                        <a:rPr lang="nl-NL" sz="1300" dirty="0"/>
                        <a:t>3</a:t>
                      </a:r>
                    </a:p>
                  </a:txBody>
                  <a:tcPr/>
                </a:tc>
                <a:tc>
                  <a:txBody>
                    <a:bodyPr/>
                    <a:lstStyle/>
                    <a:p>
                      <a:r>
                        <a:rPr lang="nl-NL" sz="1300" kern="1200" dirty="0">
                          <a:solidFill>
                            <a:schemeClr val="dk1"/>
                          </a:solidFill>
                          <a:effectLst/>
                          <a:latin typeface="+mn-lt"/>
                          <a:ea typeface="+mn-ea"/>
                          <a:cs typeface="+mn-cs"/>
                        </a:rPr>
                        <a:t>Wat is de medische term voor een piepende ademhaling ten</a:t>
                      </a:r>
                      <a:r>
                        <a:rPr lang="nl-NL" sz="1300" kern="1200" baseline="0" dirty="0">
                          <a:solidFill>
                            <a:schemeClr val="dk1"/>
                          </a:solidFill>
                          <a:effectLst/>
                          <a:latin typeface="+mn-lt"/>
                          <a:ea typeface="+mn-ea"/>
                          <a:cs typeface="+mn-cs"/>
                        </a:rPr>
                        <a:t> gevolge van </a:t>
                      </a:r>
                      <a:r>
                        <a:rPr lang="nl-NL" sz="1300" kern="1200" dirty="0">
                          <a:solidFill>
                            <a:schemeClr val="dk1"/>
                          </a:solidFill>
                          <a:effectLst/>
                          <a:latin typeface="+mn-lt"/>
                          <a:ea typeface="+mn-ea"/>
                          <a:cs typeface="+mn-cs"/>
                        </a:rPr>
                        <a:t>hartfalen?</a:t>
                      </a:r>
                      <a:endParaRPr lang="nl-NL" sz="1300" dirty="0"/>
                    </a:p>
                  </a:txBody>
                  <a:tcPr/>
                </a:tc>
                <a:tc>
                  <a:txBody>
                    <a:bodyPr/>
                    <a:lstStyle/>
                    <a:p>
                      <a:r>
                        <a:rPr lang="nl-NL" sz="1300" dirty="0"/>
                        <a:t>Pulmonal</a:t>
                      </a:r>
                      <a:r>
                        <a:rPr lang="nl-NL" sz="1300" b="1" dirty="0"/>
                        <a:t>e</a:t>
                      </a:r>
                      <a:r>
                        <a:rPr lang="nl-NL" sz="1300" dirty="0"/>
                        <a:t> </a:t>
                      </a:r>
                      <a:r>
                        <a:rPr lang="nl-NL" sz="1300" dirty="0" err="1"/>
                        <a:t>crepitaties</a:t>
                      </a:r>
                      <a:endParaRPr lang="nl-NL" sz="1300" dirty="0"/>
                    </a:p>
                  </a:txBody>
                  <a:tcPr/>
                </a:tc>
                <a:extLst>
                  <a:ext uri="{0D108BD9-81ED-4DB2-BD59-A6C34878D82A}">
                    <a16:rowId xmlns:a16="http://schemas.microsoft.com/office/drawing/2014/main" val="10003"/>
                  </a:ext>
                </a:extLst>
              </a:tr>
              <a:tr h="338526">
                <a:tc>
                  <a:txBody>
                    <a:bodyPr/>
                    <a:lstStyle/>
                    <a:p>
                      <a:r>
                        <a:rPr lang="nl-NL" sz="1300"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300" kern="1200" dirty="0">
                          <a:solidFill>
                            <a:schemeClr val="dk1"/>
                          </a:solidFill>
                          <a:effectLst/>
                          <a:latin typeface="+mn-lt"/>
                          <a:ea typeface="+mn-ea"/>
                          <a:cs typeface="+mn-cs"/>
                        </a:rPr>
                        <a:t>Wat is de meest voorkomende oorzaak van hartfalen (medische term)?</a:t>
                      </a:r>
                    </a:p>
                  </a:txBody>
                  <a:tcPr/>
                </a:tc>
                <a:tc>
                  <a:txBody>
                    <a:bodyPr/>
                    <a:lstStyle/>
                    <a:p>
                      <a:r>
                        <a:rPr lang="nl-NL" sz="1300" dirty="0"/>
                        <a:t>Myocard infarct</a:t>
                      </a:r>
                    </a:p>
                  </a:txBody>
                  <a:tcPr/>
                </a:tc>
                <a:extLst>
                  <a:ext uri="{0D108BD9-81ED-4DB2-BD59-A6C34878D82A}">
                    <a16:rowId xmlns:a16="http://schemas.microsoft.com/office/drawing/2014/main" val="10004"/>
                  </a:ext>
                </a:extLst>
              </a:tr>
              <a:tr h="1097253">
                <a:tc>
                  <a:txBody>
                    <a:bodyPr/>
                    <a:lstStyle/>
                    <a:p>
                      <a:r>
                        <a:rPr lang="nl-NL" sz="1300" dirty="0"/>
                        <a:t>5</a:t>
                      </a:r>
                    </a:p>
                  </a:txBody>
                  <a:tcPr/>
                </a:tc>
                <a:tc>
                  <a:txBody>
                    <a:bodyPr/>
                    <a:lstStyle/>
                    <a:p>
                      <a:r>
                        <a:rPr lang="nl-NL" sz="1300" kern="1200" dirty="0">
                          <a:solidFill>
                            <a:schemeClr val="dk1"/>
                          </a:solidFill>
                          <a:effectLst/>
                          <a:latin typeface="+mn-lt"/>
                          <a:ea typeface="+mn-ea"/>
                          <a:cs typeface="+mn-cs"/>
                        </a:rPr>
                        <a:t>Bij de cliënt is sprake van ongewenst gewichtsverlies, het betreft zowel verlies van vetweefsel, spierweefsel en botmassa. Daarnaast is sprake van ernstige klachten van dyspnoe en zwakte met een lage kwaliteit van leven. De prognose is slecht.</a:t>
                      </a:r>
                    </a:p>
                    <a:p>
                      <a:r>
                        <a:rPr lang="nl-NL" sz="1300" u="sng" kern="120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a:t>
                      </a:r>
                      <a:r>
                        <a:rPr lang="nl-NL" sz="1300" kern="1200" dirty="0">
                          <a:solidFill>
                            <a:schemeClr val="dk1"/>
                          </a:solidFill>
                          <a:effectLst/>
                          <a:latin typeface="+mn-lt"/>
                          <a:ea typeface="+mn-ea"/>
                          <a:cs typeface="+mn-cs"/>
                        </a:rPr>
                        <a:t>Wat is de medische term voor dit verschijnsel?</a:t>
                      </a:r>
                    </a:p>
                  </a:txBody>
                  <a:tcPr/>
                </a:tc>
                <a:tc>
                  <a:txBody>
                    <a:bodyPr/>
                    <a:lstStyle/>
                    <a:p>
                      <a:r>
                        <a:rPr lang="nl-NL" sz="1300" b="1" dirty="0"/>
                        <a:t>C</a:t>
                      </a:r>
                      <a:r>
                        <a:rPr lang="nl-NL" sz="1300"/>
                        <a:t>ardiale </a:t>
                      </a:r>
                      <a:r>
                        <a:rPr lang="nl-NL" sz="1300" dirty="0"/>
                        <a:t>cachexie</a:t>
                      </a:r>
                    </a:p>
                  </a:txBody>
                  <a:tcPr/>
                </a:tc>
                <a:extLst>
                  <a:ext uri="{0D108BD9-81ED-4DB2-BD59-A6C34878D82A}">
                    <a16:rowId xmlns:a16="http://schemas.microsoft.com/office/drawing/2014/main" val="10005"/>
                  </a:ext>
                </a:extLst>
              </a:tr>
              <a:tr h="695442">
                <a:tc>
                  <a:txBody>
                    <a:bodyPr/>
                    <a:lstStyle/>
                    <a:p>
                      <a:r>
                        <a:rPr lang="nl-NL" sz="1300" dirty="0"/>
                        <a:t>6</a:t>
                      </a:r>
                    </a:p>
                  </a:txBody>
                  <a:tcPr/>
                </a:tc>
                <a:tc>
                  <a:txBody>
                    <a:bodyPr/>
                    <a:lstStyle/>
                    <a:p>
                      <a:r>
                        <a:rPr lang="nl-NL" sz="1300" kern="1200" dirty="0">
                          <a:solidFill>
                            <a:schemeClr val="dk1"/>
                          </a:solidFill>
                          <a:effectLst/>
                          <a:latin typeface="+mn-lt"/>
                          <a:ea typeface="+mn-ea"/>
                          <a:cs typeface="+mn-cs"/>
                        </a:rPr>
                        <a:t>De arts vraagt zich af of hij</a:t>
                      </a:r>
                      <a:r>
                        <a:rPr lang="nl-NL" sz="1300" kern="1200" baseline="0" dirty="0">
                          <a:solidFill>
                            <a:schemeClr val="dk1"/>
                          </a:solidFill>
                          <a:effectLst/>
                          <a:latin typeface="+mn-lt"/>
                          <a:ea typeface="+mn-ea"/>
                          <a:cs typeface="+mn-cs"/>
                        </a:rPr>
                        <a:t> verbaast is of deze zorgvrager over een jaar nog in leven zal zijn. </a:t>
                      </a:r>
                    </a:p>
                    <a:p>
                      <a:r>
                        <a:rPr lang="nl-NL" sz="1300" u="sng" kern="1200" baseline="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hoe heet deze markering van de palliatieve fase?</a:t>
                      </a:r>
                      <a:endParaRPr lang="nl-NL" sz="1300" u="sng" dirty="0"/>
                    </a:p>
                  </a:txBody>
                  <a:tcPr/>
                </a:tc>
                <a:tc>
                  <a:txBody>
                    <a:bodyPr/>
                    <a:lstStyle/>
                    <a:p>
                      <a:r>
                        <a:rPr lang="nl-NL" sz="1300" dirty="0"/>
                        <a:t>Surprise</a:t>
                      </a:r>
                      <a:r>
                        <a:rPr lang="nl-NL" sz="1300" baseline="0" dirty="0"/>
                        <a:t> questi</a:t>
                      </a:r>
                      <a:r>
                        <a:rPr lang="nl-NL" sz="1300" b="1" baseline="0" dirty="0"/>
                        <a:t>o</a:t>
                      </a:r>
                      <a:r>
                        <a:rPr lang="nl-NL" sz="1300" baseline="0" dirty="0"/>
                        <a:t>n</a:t>
                      </a:r>
                      <a:endParaRPr lang="nl-NL" sz="1300" dirty="0"/>
                    </a:p>
                  </a:txBody>
                  <a:tcPr/>
                </a:tc>
                <a:extLst>
                  <a:ext uri="{0D108BD9-81ED-4DB2-BD59-A6C34878D82A}">
                    <a16:rowId xmlns:a16="http://schemas.microsoft.com/office/drawing/2014/main" val="10006"/>
                  </a:ext>
                </a:extLst>
              </a:tr>
              <a:tr h="514578">
                <a:tc>
                  <a:txBody>
                    <a:bodyPr/>
                    <a:lstStyle/>
                    <a:p>
                      <a:r>
                        <a:rPr lang="nl-NL" sz="1300" dirty="0"/>
                        <a:t>7</a:t>
                      </a:r>
                    </a:p>
                  </a:txBody>
                  <a:tcPr/>
                </a:tc>
                <a:tc>
                  <a:txBody>
                    <a:bodyPr/>
                    <a:lstStyle/>
                    <a:p>
                      <a:r>
                        <a:rPr lang="nl-NL" sz="1300" kern="1200" dirty="0">
                          <a:solidFill>
                            <a:schemeClr val="dk1"/>
                          </a:solidFill>
                          <a:effectLst/>
                          <a:latin typeface="+mn-lt"/>
                          <a:ea typeface="+mn-ea"/>
                          <a:cs typeface="+mn-cs"/>
                        </a:rPr>
                        <a:t>Meneer </a:t>
                      </a:r>
                      <a:r>
                        <a:rPr lang="nl-NL" sz="1300" kern="1200" dirty="0" err="1">
                          <a:solidFill>
                            <a:schemeClr val="dk1"/>
                          </a:solidFill>
                          <a:effectLst/>
                          <a:latin typeface="+mn-lt"/>
                          <a:ea typeface="+mn-ea"/>
                          <a:cs typeface="+mn-cs"/>
                        </a:rPr>
                        <a:t>Abdi</a:t>
                      </a:r>
                      <a:r>
                        <a:rPr lang="nl-NL" sz="1300" kern="1200" dirty="0">
                          <a:solidFill>
                            <a:schemeClr val="dk1"/>
                          </a:solidFill>
                          <a:effectLst/>
                          <a:latin typeface="+mn-lt"/>
                          <a:ea typeface="+mn-ea"/>
                          <a:cs typeface="+mn-cs"/>
                        </a:rPr>
                        <a:t> krijgt medicatie om oedemen</a:t>
                      </a:r>
                      <a:r>
                        <a:rPr lang="nl-NL" sz="1300" kern="1200" baseline="0" dirty="0">
                          <a:solidFill>
                            <a:schemeClr val="dk1"/>
                          </a:solidFill>
                          <a:effectLst/>
                          <a:latin typeface="+mn-lt"/>
                          <a:ea typeface="+mn-ea"/>
                          <a:cs typeface="+mn-cs"/>
                        </a:rPr>
                        <a:t> te voorkomen en overtollig vocht af te voeren. </a:t>
                      </a:r>
                      <a:r>
                        <a:rPr lang="nl-NL" sz="1300" kern="1200" dirty="0">
                          <a:solidFill>
                            <a:schemeClr val="dk1"/>
                          </a:solidFill>
                          <a:effectLst/>
                          <a:latin typeface="+mn-lt"/>
                          <a:ea typeface="+mn-ea"/>
                          <a:cs typeface="+mn-cs"/>
                        </a:rPr>
                        <a:t>Hoe heet de medicatiegroep die berust op deze werking?</a:t>
                      </a:r>
                      <a:endParaRPr lang="nl-NL" sz="1300" u="sng" dirty="0"/>
                    </a:p>
                  </a:txBody>
                  <a:tcPr/>
                </a:tc>
                <a:tc>
                  <a:txBody>
                    <a:bodyPr/>
                    <a:lstStyle/>
                    <a:p>
                      <a:r>
                        <a:rPr lang="nl-NL" sz="1300" b="1" dirty="0"/>
                        <a:t>D</a:t>
                      </a:r>
                      <a:r>
                        <a:rPr lang="nl-NL" sz="1300" dirty="0"/>
                        <a:t>iuretica</a:t>
                      </a:r>
                    </a:p>
                  </a:txBody>
                  <a:tcPr/>
                </a:tc>
                <a:extLst>
                  <a:ext uri="{0D108BD9-81ED-4DB2-BD59-A6C34878D82A}">
                    <a16:rowId xmlns:a16="http://schemas.microsoft.com/office/drawing/2014/main" val="10007"/>
                  </a:ext>
                </a:extLst>
              </a:tr>
              <a:tr h="494536">
                <a:tc>
                  <a:txBody>
                    <a:bodyPr/>
                    <a:lstStyle/>
                    <a:p>
                      <a:r>
                        <a:rPr lang="nl-NL" sz="1300"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Het</a:t>
                      </a:r>
                      <a:r>
                        <a:rPr lang="nl-NL" sz="1300" b="0" i="0" kern="1200" baseline="0" dirty="0">
                          <a:solidFill>
                            <a:schemeClr val="tx1"/>
                          </a:solidFill>
                          <a:effectLst/>
                          <a:latin typeface="+mj-lt"/>
                          <a:ea typeface="+mn-ea"/>
                          <a:cs typeface="+mn-cs"/>
                        </a:rPr>
                        <a:t> advies luidt: bij opiaten starten met laxantia.</a:t>
                      </a:r>
                      <a:endParaRPr lang="nl-NL" sz="1300" b="0" i="0" kern="1200" dirty="0">
                        <a:solidFill>
                          <a:schemeClr val="tx1"/>
                        </a:solidFill>
                        <a:effectLst/>
                        <a:latin typeface="+mj-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Welk</a:t>
                      </a:r>
                      <a:r>
                        <a:rPr lang="nl-NL" sz="1300" b="0" i="0" kern="1200" baseline="0" dirty="0">
                          <a:solidFill>
                            <a:schemeClr val="tx1"/>
                          </a:solidFill>
                          <a:effectLst/>
                          <a:latin typeface="+mj-lt"/>
                          <a:ea typeface="+mn-ea"/>
                          <a:cs typeface="+mn-cs"/>
                        </a:rPr>
                        <a:t> verpleegprobleem wordt bij deze interventie voorkomen?</a:t>
                      </a:r>
                      <a:endParaRPr lang="nl-NL" sz="1300" b="0" i="0" kern="1200" dirty="0">
                        <a:solidFill>
                          <a:schemeClr val="tx1"/>
                        </a:solidFill>
                        <a:effectLst/>
                        <a:latin typeface="+mj-lt"/>
                        <a:ea typeface="+mn-ea"/>
                        <a:cs typeface="+mn-cs"/>
                      </a:endParaRPr>
                    </a:p>
                  </a:txBody>
                  <a:tcPr/>
                </a:tc>
                <a:tc>
                  <a:txBody>
                    <a:bodyPr/>
                    <a:lstStyle/>
                    <a:p>
                      <a:r>
                        <a:rPr lang="nl-NL" sz="1300" dirty="0"/>
                        <a:t>Obst</a:t>
                      </a:r>
                      <a:r>
                        <a:rPr lang="nl-NL" sz="1300" b="1" dirty="0"/>
                        <a:t>i</a:t>
                      </a:r>
                      <a:r>
                        <a:rPr lang="nl-NL" sz="1300" dirty="0"/>
                        <a:t>patie</a:t>
                      </a:r>
                    </a:p>
                  </a:txBody>
                  <a:tcPr/>
                </a:tc>
                <a:extLst>
                  <a:ext uri="{0D108BD9-81ED-4DB2-BD59-A6C34878D82A}">
                    <a16:rowId xmlns:a16="http://schemas.microsoft.com/office/drawing/2014/main" val="10008"/>
                  </a:ext>
                </a:extLst>
              </a:tr>
              <a:tr h="494536">
                <a:tc>
                  <a:txBody>
                    <a:bodyPr/>
                    <a:lstStyle/>
                    <a:p>
                      <a:r>
                        <a:rPr lang="nl-NL" sz="1300" dirty="0"/>
                        <a:t>9</a:t>
                      </a:r>
                    </a:p>
                  </a:txBody>
                  <a:tcPr/>
                </a:tc>
                <a:tc>
                  <a:txBody>
                    <a:bodyPr/>
                    <a:lstStyle/>
                    <a:p>
                      <a:r>
                        <a:rPr lang="nl-NL" sz="1300" dirty="0"/>
                        <a:t>Meneer</a:t>
                      </a:r>
                      <a:r>
                        <a:rPr lang="nl-NL" sz="1300" baseline="0" dirty="0"/>
                        <a:t> </a:t>
                      </a:r>
                      <a:r>
                        <a:rPr lang="nl-NL" sz="1300" baseline="0" dirty="0" err="1"/>
                        <a:t>Abdi</a:t>
                      </a:r>
                      <a:r>
                        <a:rPr lang="nl-NL" sz="1300" baseline="0" dirty="0"/>
                        <a:t> heeft </a:t>
                      </a:r>
                      <a:r>
                        <a:rPr lang="nl-NL" sz="1300" baseline="0" dirty="0" err="1"/>
                        <a:t>oedemateuze</a:t>
                      </a:r>
                      <a:r>
                        <a:rPr lang="nl-NL" sz="1300" baseline="0" dirty="0"/>
                        <a:t> benen en een vol gevoel in zijn buik. </a:t>
                      </a:r>
                    </a:p>
                    <a:p>
                      <a:r>
                        <a:rPr lang="nl-NL" sz="1300" baseline="0" dirty="0"/>
                        <a:t>Welke verpleegkundige diagnose (volgens NANDA) past bij deze symptomen.</a:t>
                      </a:r>
                      <a:endParaRPr lang="nl-NL" sz="1300" dirty="0"/>
                    </a:p>
                  </a:txBody>
                  <a:tcPr/>
                </a:tc>
                <a:tc>
                  <a:txBody>
                    <a:bodyPr/>
                    <a:lstStyle/>
                    <a:p>
                      <a:r>
                        <a:rPr lang="nl-NL" sz="1300" dirty="0"/>
                        <a:t>Ove</a:t>
                      </a:r>
                      <a:r>
                        <a:rPr lang="nl-NL" sz="1300" b="1" dirty="0"/>
                        <a:t>r</a:t>
                      </a:r>
                      <a:r>
                        <a:rPr lang="nl-NL" sz="1300" dirty="0"/>
                        <a:t>vulling</a:t>
                      </a:r>
                    </a:p>
                  </a:txBody>
                  <a:tcPr/>
                </a:tc>
                <a:extLst>
                  <a:ext uri="{0D108BD9-81ED-4DB2-BD59-A6C34878D82A}">
                    <a16:rowId xmlns:a16="http://schemas.microsoft.com/office/drawing/2014/main" val="10009"/>
                  </a:ext>
                </a:extLst>
              </a:tr>
              <a:tr h="494536">
                <a:tc>
                  <a:txBody>
                    <a:bodyPr/>
                    <a:lstStyle/>
                    <a:p>
                      <a:r>
                        <a:rPr lang="nl-NL" sz="1300" dirty="0"/>
                        <a:t>10</a:t>
                      </a:r>
                    </a:p>
                  </a:txBody>
                  <a:tcPr/>
                </a:tc>
                <a:tc>
                  <a:txBody>
                    <a:bodyPr/>
                    <a:lstStyle/>
                    <a:p>
                      <a:r>
                        <a:rPr lang="nl-NL" sz="1300" dirty="0"/>
                        <a:t>Meneer</a:t>
                      </a:r>
                      <a:r>
                        <a:rPr lang="nl-NL" sz="1300" baseline="0" dirty="0"/>
                        <a:t> </a:t>
                      </a:r>
                      <a:r>
                        <a:rPr lang="nl-NL" sz="1300" baseline="0" dirty="0" err="1"/>
                        <a:t>Abdi</a:t>
                      </a:r>
                      <a:r>
                        <a:rPr lang="nl-NL" sz="1300" baseline="0" dirty="0"/>
                        <a:t> heeft een ICD gekregen voor zijn hartritmestoornissen. Van welk soort palliatie is sprake in dit voorbeeld.</a:t>
                      </a:r>
                      <a:endParaRPr lang="nl-NL" sz="1300" dirty="0"/>
                    </a:p>
                  </a:txBody>
                  <a:tcPr/>
                </a:tc>
                <a:tc>
                  <a:txBody>
                    <a:bodyPr/>
                    <a:lstStyle/>
                    <a:p>
                      <a:r>
                        <a:rPr lang="nl-NL" sz="1300" dirty="0"/>
                        <a:t>Z</a:t>
                      </a:r>
                      <a:r>
                        <a:rPr lang="nl-NL" sz="1300" b="1" dirty="0"/>
                        <a:t>i</a:t>
                      </a:r>
                      <a:r>
                        <a:rPr lang="nl-NL" sz="1300" dirty="0"/>
                        <a:t>ektegerichte palliatie</a:t>
                      </a:r>
                    </a:p>
                  </a:txBody>
                  <a:tcPr/>
                </a:tc>
                <a:extLst>
                  <a:ext uri="{0D108BD9-81ED-4DB2-BD59-A6C34878D82A}">
                    <a16:rowId xmlns:a16="http://schemas.microsoft.com/office/drawing/2014/main" val="10010"/>
                  </a:ext>
                </a:extLst>
              </a:tr>
              <a:tr h="695442">
                <a:tc>
                  <a:txBody>
                    <a:bodyPr/>
                    <a:lstStyle/>
                    <a:p>
                      <a:r>
                        <a:rPr lang="nl-NL" sz="1300" dirty="0"/>
                        <a:t>11</a:t>
                      </a:r>
                    </a:p>
                  </a:txBody>
                  <a:tcPr/>
                </a:tc>
                <a:tc>
                  <a:txBody>
                    <a:bodyPr/>
                    <a:lstStyle/>
                    <a:p>
                      <a:r>
                        <a:rPr lang="nl-NL" sz="1300" dirty="0"/>
                        <a:t>De verpleegkundige ventileert de ruimte met</a:t>
                      </a:r>
                      <a:r>
                        <a:rPr lang="nl-NL" sz="1300" baseline="0" dirty="0"/>
                        <a:t> frisse lucht en zet de zorgvrager in een half zittende houding. Bij welk symptoom/ probleem (</a:t>
                      </a:r>
                      <a:r>
                        <a:rPr lang="nl-NL" sz="1300" baseline="0" dirty="0">
                          <a:hlinkClick r:id="rId3"/>
                        </a:rPr>
                        <a:t>www.pallialine.nl</a:t>
                      </a:r>
                      <a:r>
                        <a:rPr lang="nl-NL" sz="1300" baseline="0" dirty="0"/>
                        <a:t>) past deze interventie?</a:t>
                      </a:r>
                      <a:endParaRPr lang="nl-NL" sz="1300" dirty="0"/>
                    </a:p>
                  </a:txBody>
                  <a:tcPr/>
                </a:tc>
                <a:tc>
                  <a:txBody>
                    <a:bodyPr/>
                    <a:lstStyle/>
                    <a:p>
                      <a:r>
                        <a:rPr lang="nl-NL" sz="1300" dirty="0"/>
                        <a:t>Dys</a:t>
                      </a:r>
                      <a:r>
                        <a:rPr lang="nl-NL" sz="1300" b="1" dirty="0"/>
                        <a:t>p</a:t>
                      </a:r>
                      <a:r>
                        <a:rPr lang="nl-NL" sz="1300" dirty="0"/>
                        <a:t>noe</a:t>
                      </a:r>
                    </a:p>
                  </a:txBody>
                  <a:tcPr/>
                </a:tc>
                <a:extLst>
                  <a:ext uri="{0D108BD9-81ED-4DB2-BD59-A6C34878D82A}">
                    <a16:rowId xmlns:a16="http://schemas.microsoft.com/office/drawing/2014/main" val="10011"/>
                  </a:ext>
                </a:extLst>
              </a:tr>
              <a:tr h="494536">
                <a:tc>
                  <a:txBody>
                    <a:bodyPr/>
                    <a:lstStyle/>
                    <a:p>
                      <a:r>
                        <a:rPr lang="nl-NL" sz="1300" dirty="0"/>
                        <a:t>12</a:t>
                      </a:r>
                    </a:p>
                  </a:txBody>
                  <a:tcPr/>
                </a:tc>
                <a:tc>
                  <a:txBody>
                    <a:bodyPr/>
                    <a:lstStyle/>
                    <a:p>
                      <a:r>
                        <a:rPr lang="nl-NL" sz="1300" dirty="0"/>
                        <a:t>Hoe heet</a:t>
                      </a:r>
                      <a:r>
                        <a:rPr lang="nl-NL" sz="1300" baseline="0" dirty="0"/>
                        <a:t> de classificering waarmee de ernst van hartfalen wordt uitgedrukt (afkorting).</a:t>
                      </a:r>
                      <a:endParaRPr lang="nl-NL" sz="1300" dirty="0"/>
                    </a:p>
                  </a:txBody>
                  <a:tcPr/>
                </a:tc>
                <a:tc>
                  <a:txBody>
                    <a:bodyPr/>
                    <a:lstStyle/>
                    <a:p>
                      <a:r>
                        <a:rPr lang="nl-NL" sz="1300" dirty="0"/>
                        <a:t>NYH</a:t>
                      </a:r>
                      <a:r>
                        <a:rPr lang="nl-NL" sz="1300" b="1" dirty="0"/>
                        <a:t>A</a:t>
                      </a:r>
                      <a:r>
                        <a:rPr lang="nl-NL" sz="1300" baseline="0" dirty="0"/>
                        <a:t> classificering</a:t>
                      </a:r>
                      <a:endParaRPr lang="nl-NL" sz="1300" dirty="0"/>
                    </a:p>
                  </a:txBody>
                  <a:tcPr/>
                </a:tc>
                <a:extLst>
                  <a:ext uri="{0D108BD9-81ED-4DB2-BD59-A6C34878D82A}">
                    <a16:rowId xmlns:a16="http://schemas.microsoft.com/office/drawing/2014/main" val="10012"/>
                  </a:ext>
                </a:extLst>
              </a:tr>
            </a:tbl>
          </a:graphicData>
        </a:graphic>
      </p:graphicFrame>
      <p:sp>
        <p:nvSpPr>
          <p:cNvPr id="3" name="Tijdelijke aanduiding voor datum 2">
            <a:extLst>
              <a:ext uri="{FF2B5EF4-FFF2-40B4-BE49-F238E27FC236}">
                <a16:creationId xmlns:a16="http://schemas.microsoft.com/office/drawing/2014/main" id="{CA4DAD4E-25C2-43E6-8575-331E9935244A}"/>
              </a:ext>
            </a:extLst>
          </p:cNvPr>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3356522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348624792"/>
              </p:ext>
            </p:extLst>
          </p:nvPr>
        </p:nvGraphicFramePr>
        <p:xfrm>
          <a:off x="0" y="-71546"/>
          <a:ext cx="9143999" cy="6877245"/>
        </p:xfrm>
        <a:graphic>
          <a:graphicData uri="http://schemas.openxmlformats.org/drawingml/2006/table">
            <a:tbl>
              <a:tblPr firstRow="1" bandRow="1">
                <a:tableStyleId>{5C22544A-7EE6-4342-B048-85BDC9FD1C3A}</a:tableStyleId>
              </a:tblPr>
              <a:tblGrid>
                <a:gridCol w="489857">
                  <a:extLst>
                    <a:ext uri="{9D8B030D-6E8A-4147-A177-3AD203B41FA5}">
                      <a16:colId xmlns:a16="http://schemas.microsoft.com/office/drawing/2014/main" val="20000"/>
                    </a:ext>
                  </a:extLst>
                </a:gridCol>
                <a:gridCol w="6776356">
                  <a:extLst>
                    <a:ext uri="{9D8B030D-6E8A-4147-A177-3AD203B41FA5}">
                      <a16:colId xmlns:a16="http://schemas.microsoft.com/office/drawing/2014/main" val="20001"/>
                    </a:ext>
                  </a:extLst>
                </a:gridCol>
                <a:gridCol w="1877786">
                  <a:extLst>
                    <a:ext uri="{9D8B030D-6E8A-4147-A177-3AD203B41FA5}">
                      <a16:colId xmlns:a16="http://schemas.microsoft.com/office/drawing/2014/main" val="20002"/>
                    </a:ext>
                  </a:extLst>
                </a:gridCol>
              </a:tblGrid>
              <a:tr h="347436">
                <a:tc>
                  <a:txBody>
                    <a:bodyPr/>
                    <a:lstStyle/>
                    <a:p>
                      <a:endParaRPr lang="nl-NL" sz="1300" dirty="0"/>
                    </a:p>
                  </a:txBody>
                  <a:tcPr/>
                </a:tc>
                <a:tc>
                  <a:txBody>
                    <a:bodyPr/>
                    <a:lstStyle/>
                    <a:p>
                      <a:r>
                        <a:rPr lang="nl-NL" sz="1300" dirty="0"/>
                        <a:t>GROEP 2</a:t>
                      </a:r>
                    </a:p>
                  </a:txBody>
                  <a:tcPr/>
                </a:tc>
                <a:tc>
                  <a:txBody>
                    <a:bodyPr/>
                    <a:lstStyle/>
                    <a:p>
                      <a:endParaRPr lang="nl-NL" sz="1300"/>
                    </a:p>
                  </a:txBody>
                  <a:tcPr/>
                </a:tc>
                <a:extLst>
                  <a:ext uri="{0D108BD9-81ED-4DB2-BD59-A6C34878D82A}">
                    <a16:rowId xmlns:a16="http://schemas.microsoft.com/office/drawing/2014/main" val="10000"/>
                  </a:ext>
                </a:extLst>
              </a:tr>
              <a:tr h="468697">
                <a:tc>
                  <a:txBody>
                    <a:bodyPr/>
                    <a:lstStyle/>
                    <a:p>
                      <a:r>
                        <a:rPr lang="nl-NL" sz="1300" dirty="0"/>
                        <a:t>1</a:t>
                      </a:r>
                    </a:p>
                  </a:txBody>
                  <a:tcPr/>
                </a:tc>
                <a:tc>
                  <a:txBody>
                    <a:bodyPr/>
                    <a:lstStyle/>
                    <a:p>
                      <a:r>
                        <a:rPr lang="nl-NL" sz="1300" kern="1200" dirty="0">
                          <a:solidFill>
                            <a:schemeClr val="dk1"/>
                          </a:solidFill>
                          <a:effectLst/>
                          <a:latin typeface="+mn-lt"/>
                          <a:ea typeface="+mn-ea"/>
                          <a:cs typeface="+mn-cs"/>
                        </a:rPr>
                        <a:t>Wat is de medische term voor een piepende ademhaling ten</a:t>
                      </a:r>
                      <a:r>
                        <a:rPr lang="nl-NL" sz="1300" kern="1200" baseline="0" dirty="0">
                          <a:solidFill>
                            <a:schemeClr val="dk1"/>
                          </a:solidFill>
                          <a:effectLst/>
                          <a:latin typeface="+mn-lt"/>
                          <a:ea typeface="+mn-ea"/>
                          <a:cs typeface="+mn-cs"/>
                        </a:rPr>
                        <a:t> gevolge van </a:t>
                      </a:r>
                      <a:r>
                        <a:rPr lang="nl-NL" sz="1300" kern="1200" dirty="0">
                          <a:solidFill>
                            <a:schemeClr val="dk1"/>
                          </a:solidFill>
                          <a:effectLst/>
                          <a:latin typeface="+mn-lt"/>
                          <a:ea typeface="+mn-ea"/>
                          <a:cs typeface="+mn-cs"/>
                        </a:rPr>
                        <a:t>hartfalen?</a:t>
                      </a:r>
                      <a:endParaRPr lang="nl-NL" sz="1300" dirty="0"/>
                    </a:p>
                  </a:txBody>
                  <a:tcPr/>
                </a:tc>
                <a:tc>
                  <a:txBody>
                    <a:bodyPr/>
                    <a:lstStyle/>
                    <a:p>
                      <a:r>
                        <a:rPr lang="nl-NL" sz="1300" dirty="0"/>
                        <a:t>Pulmonal</a:t>
                      </a:r>
                      <a:r>
                        <a:rPr lang="nl-NL" sz="1300" b="1" dirty="0"/>
                        <a:t>e</a:t>
                      </a:r>
                      <a:r>
                        <a:rPr lang="nl-NL" sz="1300" dirty="0"/>
                        <a:t> </a:t>
                      </a:r>
                      <a:r>
                        <a:rPr lang="nl-NL" sz="1300" dirty="0" err="1"/>
                        <a:t>crepitaties</a:t>
                      </a:r>
                      <a:endParaRPr lang="nl-NL" sz="1300" dirty="0"/>
                    </a:p>
                  </a:txBody>
                  <a:tcPr/>
                </a:tc>
                <a:extLst>
                  <a:ext uri="{0D108BD9-81ED-4DB2-BD59-A6C34878D82A}">
                    <a16:rowId xmlns:a16="http://schemas.microsoft.com/office/drawing/2014/main" val="10001"/>
                  </a:ext>
                </a:extLst>
              </a:tr>
              <a:tr h="659106">
                <a:tc>
                  <a:txBody>
                    <a:bodyPr/>
                    <a:lstStyle/>
                    <a:p>
                      <a:r>
                        <a:rPr lang="nl-NL" sz="1300" dirty="0"/>
                        <a:t>2</a:t>
                      </a:r>
                    </a:p>
                  </a:txBody>
                  <a:tcPr/>
                </a:tc>
                <a:tc>
                  <a:txBody>
                    <a:bodyPr/>
                    <a:lstStyle/>
                    <a:p>
                      <a:r>
                        <a:rPr lang="nl-NL" sz="1300" kern="1200" dirty="0">
                          <a:solidFill>
                            <a:schemeClr val="dk1"/>
                          </a:solidFill>
                          <a:effectLst/>
                          <a:latin typeface="+mn-lt"/>
                          <a:ea typeface="+mn-ea"/>
                          <a:cs typeface="+mn-cs"/>
                        </a:rPr>
                        <a:t>De arts vraagt zich af of hij</a:t>
                      </a:r>
                      <a:r>
                        <a:rPr lang="nl-NL" sz="1300" kern="1200" baseline="0" dirty="0">
                          <a:solidFill>
                            <a:schemeClr val="dk1"/>
                          </a:solidFill>
                          <a:effectLst/>
                          <a:latin typeface="+mn-lt"/>
                          <a:ea typeface="+mn-ea"/>
                          <a:cs typeface="+mn-cs"/>
                        </a:rPr>
                        <a:t> verbaast is of deze zorgvrager over een jaar nog in leven zal zijn. </a:t>
                      </a:r>
                    </a:p>
                    <a:p>
                      <a:r>
                        <a:rPr lang="nl-NL" sz="1300" u="sng" kern="1200" baseline="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hoe heet deze markering van de palliatieve fase?</a:t>
                      </a:r>
                      <a:endParaRPr lang="nl-NL" sz="1300" u="sng" dirty="0"/>
                    </a:p>
                  </a:txBody>
                  <a:tcPr/>
                </a:tc>
                <a:tc>
                  <a:txBody>
                    <a:bodyPr/>
                    <a:lstStyle/>
                    <a:p>
                      <a:r>
                        <a:rPr lang="nl-NL" sz="1300" dirty="0"/>
                        <a:t>Surprise</a:t>
                      </a:r>
                      <a:r>
                        <a:rPr lang="nl-NL" sz="1300" baseline="0" dirty="0"/>
                        <a:t> question</a:t>
                      </a:r>
                      <a:endParaRPr lang="nl-NL" sz="1300" dirty="0"/>
                    </a:p>
                  </a:txBody>
                  <a:tcPr/>
                </a:tc>
                <a:extLst>
                  <a:ext uri="{0D108BD9-81ED-4DB2-BD59-A6C34878D82A}">
                    <a16:rowId xmlns:a16="http://schemas.microsoft.com/office/drawing/2014/main" val="10002"/>
                  </a:ext>
                </a:extLst>
              </a:tr>
              <a:tr h="286726">
                <a:tc>
                  <a:txBody>
                    <a:bodyPr/>
                    <a:lstStyle/>
                    <a:p>
                      <a:r>
                        <a:rPr lang="nl-NL" sz="1300" dirty="0"/>
                        <a:t>3</a:t>
                      </a:r>
                    </a:p>
                  </a:txBody>
                  <a:tcPr/>
                </a:tc>
                <a:tc>
                  <a:txBody>
                    <a:bodyPr/>
                    <a:lstStyle/>
                    <a:p>
                      <a:r>
                        <a:rPr lang="nl-NL" sz="1300" kern="1200" dirty="0">
                          <a:solidFill>
                            <a:schemeClr val="dk1"/>
                          </a:solidFill>
                          <a:effectLst/>
                          <a:latin typeface="+mn-lt"/>
                          <a:ea typeface="+mn-ea"/>
                          <a:cs typeface="+mn-cs"/>
                        </a:rPr>
                        <a:t>Wat is het belangrijkste voedingsadvies voor een cliënt met hartfalen?</a:t>
                      </a:r>
                      <a:endParaRPr lang="nl-NL" sz="1300" dirty="0"/>
                    </a:p>
                  </a:txBody>
                  <a:tcPr/>
                </a:tc>
                <a:tc>
                  <a:txBody>
                    <a:bodyPr/>
                    <a:lstStyle/>
                    <a:p>
                      <a:r>
                        <a:rPr lang="nl-NL" sz="1300" dirty="0"/>
                        <a:t>Nat</a:t>
                      </a:r>
                      <a:r>
                        <a:rPr lang="nl-NL" sz="1300" b="1" dirty="0"/>
                        <a:t>r</a:t>
                      </a:r>
                      <a:r>
                        <a:rPr lang="nl-NL" sz="1300" dirty="0"/>
                        <a:t>iumbeperking</a:t>
                      </a:r>
                    </a:p>
                  </a:txBody>
                  <a:tcPr/>
                </a:tc>
                <a:extLst>
                  <a:ext uri="{0D108BD9-81ED-4DB2-BD59-A6C34878D82A}">
                    <a16:rowId xmlns:a16="http://schemas.microsoft.com/office/drawing/2014/main" val="10003"/>
                  </a:ext>
                </a:extLst>
              </a:tr>
              <a:tr h="468697">
                <a:tc>
                  <a:txBody>
                    <a:bodyPr/>
                    <a:lstStyle/>
                    <a:p>
                      <a:r>
                        <a:rPr lang="nl-NL" sz="1300" dirty="0"/>
                        <a:t>4</a:t>
                      </a:r>
                    </a:p>
                  </a:txBody>
                  <a:tcPr/>
                </a:tc>
                <a:tc>
                  <a:txBody>
                    <a:bodyPr/>
                    <a:lstStyle/>
                    <a:p>
                      <a:r>
                        <a:rPr lang="nl-NL" sz="1300" kern="1200" dirty="0">
                          <a:solidFill>
                            <a:schemeClr val="dk1"/>
                          </a:solidFill>
                          <a:effectLst/>
                          <a:latin typeface="+mn-lt"/>
                          <a:ea typeface="+mn-ea"/>
                          <a:cs typeface="+mn-cs"/>
                        </a:rPr>
                        <a:t>Meneer </a:t>
                      </a:r>
                      <a:r>
                        <a:rPr lang="nl-NL" sz="1300" kern="1200" dirty="0" err="1">
                          <a:solidFill>
                            <a:schemeClr val="dk1"/>
                          </a:solidFill>
                          <a:effectLst/>
                          <a:latin typeface="+mn-lt"/>
                          <a:ea typeface="+mn-ea"/>
                          <a:cs typeface="+mn-cs"/>
                        </a:rPr>
                        <a:t>Abdi</a:t>
                      </a:r>
                      <a:r>
                        <a:rPr lang="nl-NL" sz="1300" kern="1200" dirty="0">
                          <a:solidFill>
                            <a:schemeClr val="dk1"/>
                          </a:solidFill>
                          <a:effectLst/>
                          <a:latin typeface="+mn-lt"/>
                          <a:ea typeface="+mn-ea"/>
                          <a:cs typeface="+mn-cs"/>
                        </a:rPr>
                        <a:t> krijgt medicatie om oedemen</a:t>
                      </a:r>
                      <a:r>
                        <a:rPr lang="nl-NL" sz="1300" kern="1200" baseline="0" dirty="0">
                          <a:solidFill>
                            <a:schemeClr val="dk1"/>
                          </a:solidFill>
                          <a:effectLst/>
                          <a:latin typeface="+mn-lt"/>
                          <a:ea typeface="+mn-ea"/>
                          <a:cs typeface="+mn-cs"/>
                        </a:rPr>
                        <a:t> te voorkomen en overtollig vocht af te voeren. </a:t>
                      </a:r>
                      <a:r>
                        <a:rPr lang="nl-NL" sz="1300" kern="1200" dirty="0">
                          <a:solidFill>
                            <a:schemeClr val="dk1"/>
                          </a:solidFill>
                          <a:effectLst/>
                          <a:latin typeface="+mn-lt"/>
                          <a:ea typeface="+mn-ea"/>
                          <a:cs typeface="+mn-cs"/>
                        </a:rPr>
                        <a:t>Hoe heet de medicatiegroep die berust op deze werking?</a:t>
                      </a:r>
                      <a:endParaRPr lang="nl-NL" sz="1300" u="sng" dirty="0"/>
                    </a:p>
                  </a:txBody>
                  <a:tcPr/>
                </a:tc>
                <a:tc>
                  <a:txBody>
                    <a:bodyPr/>
                    <a:lstStyle/>
                    <a:p>
                      <a:r>
                        <a:rPr lang="nl-NL" sz="1300" dirty="0"/>
                        <a:t>Diur</a:t>
                      </a:r>
                      <a:r>
                        <a:rPr lang="nl-NL" sz="1300" b="1" dirty="0"/>
                        <a:t>e</a:t>
                      </a:r>
                      <a:r>
                        <a:rPr lang="nl-NL" sz="1300" dirty="0"/>
                        <a:t>tica</a:t>
                      </a:r>
                    </a:p>
                  </a:txBody>
                  <a:tcPr/>
                </a:tc>
                <a:extLst>
                  <a:ext uri="{0D108BD9-81ED-4DB2-BD59-A6C34878D82A}">
                    <a16:rowId xmlns:a16="http://schemas.microsoft.com/office/drawing/2014/main" val="10004"/>
                  </a:ext>
                </a:extLst>
              </a:tr>
              <a:tr h="566391">
                <a:tc>
                  <a:txBody>
                    <a:bodyPr/>
                    <a:lstStyle/>
                    <a:p>
                      <a:r>
                        <a:rPr lang="nl-NL" sz="1300"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Het</a:t>
                      </a:r>
                      <a:r>
                        <a:rPr lang="nl-NL" sz="1300" b="0" i="0" kern="1200" baseline="0" dirty="0">
                          <a:solidFill>
                            <a:schemeClr val="tx1"/>
                          </a:solidFill>
                          <a:effectLst/>
                          <a:latin typeface="+mj-lt"/>
                          <a:ea typeface="+mn-ea"/>
                          <a:cs typeface="+mn-cs"/>
                        </a:rPr>
                        <a:t> advies luidt: bij opiaten starten met laxantia.</a:t>
                      </a:r>
                      <a:endParaRPr lang="nl-NL" sz="1300" b="0" i="0" kern="1200" dirty="0">
                        <a:solidFill>
                          <a:schemeClr val="tx1"/>
                        </a:solidFill>
                        <a:effectLst/>
                        <a:latin typeface="+mj-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300" b="0" i="0" kern="1200" dirty="0">
                          <a:solidFill>
                            <a:schemeClr val="tx1"/>
                          </a:solidFill>
                          <a:effectLst/>
                          <a:latin typeface="+mj-lt"/>
                          <a:ea typeface="+mn-ea"/>
                          <a:cs typeface="+mn-cs"/>
                        </a:rPr>
                        <a:t>Welk</a:t>
                      </a:r>
                      <a:r>
                        <a:rPr lang="nl-NL" sz="1300" b="0" i="0" kern="1200" baseline="0" dirty="0">
                          <a:solidFill>
                            <a:schemeClr val="tx1"/>
                          </a:solidFill>
                          <a:effectLst/>
                          <a:latin typeface="+mj-lt"/>
                          <a:ea typeface="+mn-ea"/>
                          <a:cs typeface="+mn-cs"/>
                        </a:rPr>
                        <a:t> verpleegprobleem wordt bij deze interventie voorkomen?</a:t>
                      </a:r>
                      <a:endParaRPr lang="nl-NL" sz="1300" b="0" i="0" kern="1200" dirty="0">
                        <a:solidFill>
                          <a:schemeClr val="tx1"/>
                        </a:solidFill>
                        <a:effectLst/>
                        <a:latin typeface="+mj-lt"/>
                        <a:ea typeface="+mn-ea"/>
                        <a:cs typeface="+mn-cs"/>
                      </a:endParaRPr>
                    </a:p>
                  </a:txBody>
                  <a:tcPr/>
                </a:tc>
                <a:tc>
                  <a:txBody>
                    <a:bodyPr/>
                    <a:lstStyle/>
                    <a:p>
                      <a:r>
                        <a:rPr lang="nl-NL" sz="1300" b="1" dirty="0"/>
                        <a:t>O</a:t>
                      </a:r>
                      <a:r>
                        <a:rPr lang="nl-NL" sz="1300" dirty="0"/>
                        <a:t>bstipatie</a:t>
                      </a:r>
                    </a:p>
                  </a:txBody>
                  <a:tcPr/>
                </a:tc>
                <a:extLst>
                  <a:ext uri="{0D108BD9-81ED-4DB2-BD59-A6C34878D82A}">
                    <a16:rowId xmlns:a16="http://schemas.microsoft.com/office/drawing/2014/main" val="10005"/>
                  </a:ext>
                </a:extLst>
              </a:tr>
              <a:tr h="468697">
                <a:tc>
                  <a:txBody>
                    <a:bodyPr/>
                    <a:lstStyle/>
                    <a:p>
                      <a:r>
                        <a:rPr lang="nl-NL" sz="1300" dirty="0"/>
                        <a:t>6</a:t>
                      </a:r>
                    </a:p>
                  </a:txBody>
                  <a:tcPr/>
                </a:tc>
                <a:tc>
                  <a:txBody>
                    <a:bodyPr/>
                    <a:lstStyle/>
                    <a:p>
                      <a:r>
                        <a:rPr lang="nl-NL" sz="1300" dirty="0"/>
                        <a:t>Meneer</a:t>
                      </a:r>
                      <a:r>
                        <a:rPr lang="nl-NL" sz="1300" baseline="0" dirty="0"/>
                        <a:t> </a:t>
                      </a:r>
                      <a:r>
                        <a:rPr lang="nl-NL" sz="1300" baseline="0" dirty="0" err="1"/>
                        <a:t>Abdi</a:t>
                      </a:r>
                      <a:r>
                        <a:rPr lang="nl-NL" sz="1300" baseline="0" dirty="0"/>
                        <a:t> heeft een ICD gekregen voor zijn hartritmestoornissen. Van welk soort palliatie is sprake in dit voorbeeld.</a:t>
                      </a:r>
                      <a:endParaRPr lang="nl-NL" sz="1300" dirty="0"/>
                    </a:p>
                  </a:txBody>
                  <a:tcPr/>
                </a:tc>
                <a:tc>
                  <a:txBody>
                    <a:bodyPr/>
                    <a:lstStyle/>
                    <a:p>
                      <a:r>
                        <a:rPr lang="nl-NL" sz="1300" dirty="0"/>
                        <a:t>Zi</a:t>
                      </a:r>
                      <a:r>
                        <a:rPr lang="nl-NL" sz="1300" b="1" dirty="0"/>
                        <a:t>e</a:t>
                      </a:r>
                      <a:r>
                        <a:rPr lang="nl-NL" sz="1300" dirty="0"/>
                        <a:t>ktegerichte palliatie</a:t>
                      </a:r>
                    </a:p>
                  </a:txBody>
                  <a:tcPr/>
                </a:tc>
                <a:extLst>
                  <a:ext uri="{0D108BD9-81ED-4DB2-BD59-A6C34878D82A}">
                    <a16:rowId xmlns:a16="http://schemas.microsoft.com/office/drawing/2014/main" val="10006"/>
                  </a:ext>
                </a:extLst>
              </a:tr>
              <a:tr h="513624">
                <a:tc>
                  <a:txBody>
                    <a:bodyPr/>
                    <a:lstStyle/>
                    <a:p>
                      <a:r>
                        <a:rPr lang="nl-NL" sz="1300" dirty="0"/>
                        <a:t>7</a:t>
                      </a:r>
                    </a:p>
                  </a:txBody>
                  <a:tcPr/>
                </a:tc>
                <a:tc>
                  <a:txBody>
                    <a:bodyPr/>
                    <a:lstStyle/>
                    <a:p>
                      <a:r>
                        <a:rPr lang="nl-NL" sz="1300" dirty="0"/>
                        <a:t>Meneer</a:t>
                      </a:r>
                      <a:r>
                        <a:rPr lang="nl-NL" sz="1300" baseline="0" dirty="0"/>
                        <a:t> </a:t>
                      </a:r>
                      <a:r>
                        <a:rPr lang="nl-NL" sz="1300" baseline="0" dirty="0" err="1"/>
                        <a:t>Abdi</a:t>
                      </a:r>
                      <a:r>
                        <a:rPr lang="nl-NL" sz="1300" baseline="0" dirty="0"/>
                        <a:t> heeft </a:t>
                      </a:r>
                      <a:r>
                        <a:rPr lang="nl-NL" sz="1300" baseline="0" dirty="0" err="1"/>
                        <a:t>oedemateuze</a:t>
                      </a:r>
                      <a:r>
                        <a:rPr lang="nl-NL" sz="1300" baseline="0" dirty="0"/>
                        <a:t> benen en een vol gevoel in zijn buik. </a:t>
                      </a:r>
                    </a:p>
                    <a:p>
                      <a:r>
                        <a:rPr lang="nl-NL" sz="1300" baseline="0" dirty="0"/>
                        <a:t>Welke verpleegkundige diagnose (volgens NANDA) past bij deze symptomen.</a:t>
                      </a:r>
                      <a:endParaRPr lang="nl-NL" sz="1300" dirty="0"/>
                    </a:p>
                  </a:txBody>
                  <a:tcPr/>
                </a:tc>
                <a:tc>
                  <a:txBody>
                    <a:bodyPr/>
                    <a:lstStyle/>
                    <a:p>
                      <a:r>
                        <a:rPr lang="nl-NL" sz="1300" dirty="0"/>
                        <a:t>O</a:t>
                      </a:r>
                      <a:r>
                        <a:rPr lang="nl-NL" sz="1300" b="1" dirty="0"/>
                        <a:t>v</a:t>
                      </a:r>
                      <a:r>
                        <a:rPr lang="nl-NL" sz="1300" dirty="0"/>
                        <a:t>ervulling</a:t>
                      </a:r>
                    </a:p>
                  </a:txBody>
                  <a:tcPr/>
                </a:tc>
                <a:extLst>
                  <a:ext uri="{0D108BD9-81ED-4DB2-BD59-A6C34878D82A}">
                    <a16:rowId xmlns:a16="http://schemas.microsoft.com/office/drawing/2014/main" val="10007"/>
                  </a:ext>
                </a:extLst>
              </a:tr>
              <a:tr h="1039923">
                <a:tc>
                  <a:txBody>
                    <a:bodyPr/>
                    <a:lstStyle/>
                    <a:p>
                      <a:r>
                        <a:rPr lang="nl-NL" sz="1300" dirty="0"/>
                        <a:t>8</a:t>
                      </a:r>
                    </a:p>
                  </a:txBody>
                  <a:tcPr/>
                </a:tc>
                <a:tc>
                  <a:txBody>
                    <a:bodyPr/>
                    <a:lstStyle/>
                    <a:p>
                      <a:r>
                        <a:rPr lang="nl-NL" sz="1300" kern="1200" dirty="0">
                          <a:solidFill>
                            <a:schemeClr val="dk1"/>
                          </a:solidFill>
                          <a:effectLst/>
                          <a:latin typeface="+mn-lt"/>
                          <a:ea typeface="+mn-ea"/>
                          <a:cs typeface="+mn-cs"/>
                        </a:rPr>
                        <a:t>Bij de cliënt is sprake van ongewenst gewichtsverlies, het betreft zowel verlies van vetweefsel, spierweefsel en botmassa. Daarnaast is sprake van ernstige klachten van dyspnoe en zwakte met een lage kwaliteit van leven. De prognose is slecht.</a:t>
                      </a:r>
                    </a:p>
                    <a:p>
                      <a:r>
                        <a:rPr lang="nl-NL" sz="1300" u="sng" kern="1200" dirty="0">
                          <a:solidFill>
                            <a:schemeClr val="dk1"/>
                          </a:solidFill>
                          <a:effectLst/>
                          <a:latin typeface="+mn-lt"/>
                          <a:ea typeface="+mn-ea"/>
                          <a:cs typeface="+mn-cs"/>
                        </a:rPr>
                        <a:t>Vraag:</a:t>
                      </a:r>
                      <a:r>
                        <a:rPr lang="nl-NL" sz="1300" u="none" kern="1200" baseline="0" dirty="0">
                          <a:solidFill>
                            <a:schemeClr val="dk1"/>
                          </a:solidFill>
                          <a:effectLst/>
                          <a:latin typeface="+mn-lt"/>
                          <a:ea typeface="+mn-ea"/>
                          <a:cs typeface="+mn-cs"/>
                        </a:rPr>
                        <a:t> </a:t>
                      </a:r>
                      <a:r>
                        <a:rPr lang="nl-NL" sz="1300" kern="1200" dirty="0">
                          <a:solidFill>
                            <a:schemeClr val="dk1"/>
                          </a:solidFill>
                          <a:effectLst/>
                          <a:latin typeface="+mn-lt"/>
                          <a:ea typeface="+mn-ea"/>
                          <a:cs typeface="+mn-cs"/>
                        </a:rPr>
                        <a:t>Wat is de medische term voor dit verschijnsel?</a:t>
                      </a:r>
                    </a:p>
                  </a:txBody>
                  <a:tcPr/>
                </a:tc>
                <a:tc>
                  <a:txBody>
                    <a:bodyPr/>
                    <a:lstStyle/>
                    <a:p>
                      <a:r>
                        <a:rPr lang="nl-NL" sz="1300" dirty="0"/>
                        <a:t>Card</a:t>
                      </a:r>
                      <a:r>
                        <a:rPr lang="nl-NL" sz="1300" b="1" dirty="0"/>
                        <a:t>i</a:t>
                      </a:r>
                      <a:r>
                        <a:rPr lang="nl-NL" sz="1300" dirty="0"/>
                        <a:t>ale Cachexie</a:t>
                      </a:r>
                    </a:p>
                  </a:txBody>
                  <a:tcPr/>
                </a:tc>
                <a:extLst>
                  <a:ext uri="{0D108BD9-81ED-4DB2-BD59-A6C34878D82A}">
                    <a16:rowId xmlns:a16="http://schemas.microsoft.com/office/drawing/2014/main" val="10008"/>
                  </a:ext>
                </a:extLst>
              </a:tr>
              <a:tr h="659106">
                <a:tc>
                  <a:txBody>
                    <a:bodyPr/>
                    <a:lstStyle/>
                    <a:p>
                      <a:r>
                        <a:rPr lang="nl-NL" sz="1300" dirty="0"/>
                        <a:t>9</a:t>
                      </a:r>
                    </a:p>
                  </a:txBody>
                  <a:tcPr/>
                </a:tc>
                <a:tc>
                  <a:txBody>
                    <a:bodyPr/>
                    <a:lstStyle/>
                    <a:p>
                      <a:r>
                        <a:rPr lang="nl-NL" sz="1300" dirty="0"/>
                        <a:t>De verpleegkundige ventileert de ruimte met</a:t>
                      </a:r>
                      <a:r>
                        <a:rPr lang="nl-NL" sz="1300" baseline="0" dirty="0"/>
                        <a:t> frisse lucht en zet de zorgvrager in een half zittende houding. Bij welk symptoom/ probleem (</a:t>
                      </a:r>
                      <a:r>
                        <a:rPr lang="nl-NL" sz="1300" baseline="0" dirty="0">
                          <a:hlinkClick r:id="rId3"/>
                        </a:rPr>
                        <a:t>www.pallialine.nl</a:t>
                      </a:r>
                      <a:r>
                        <a:rPr lang="nl-NL" sz="1300" baseline="0" dirty="0"/>
                        <a:t>) past deze interventie?</a:t>
                      </a:r>
                      <a:endParaRPr lang="nl-NL" sz="1300" dirty="0"/>
                    </a:p>
                  </a:txBody>
                  <a:tcPr/>
                </a:tc>
                <a:tc>
                  <a:txBody>
                    <a:bodyPr/>
                    <a:lstStyle/>
                    <a:p>
                      <a:r>
                        <a:rPr lang="nl-NL" sz="1300" b="1" dirty="0"/>
                        <a:t>D</a:t>
                      </a:r>
                      <a:r>
                        <a:rPr lang="nl-NL" sz="1300" dirty="0"/>
                        <a:t>yspnoe</a:t>
                      </a:r>
                    </a:p>
                  </a:txBody>
                  <a:tcPr/>
                </a:tc>
                <a:extLst>
                  <a:ext uri="{0D108BD9-81ED-4DB2-BD59-A6C34878D82A}">
                    <a16:rowId xmlns:a16="http://schemas.microsoft.com/office/drawing/2014/main" val="10009"/>
                  </a:ext>
                </a:extLst>
              </a:tr>
              <a:tr h="468697">
                <a:tc>
                  <a:txBody>
                    <a:bodyPr/>
                    <a:lstStyle/>
                    <a:p>
                      <a:r>
                        <a:rPr lang="nl-NL" sz="1300" dirty="0"/>
                        <a:t>10</a:t>
                      </a:r>
                    </a:p>
                  </a:txBody>
                  <a:tcPr/>
                </a:tc>
                <a:tc>
                  <a:txBody>
                    <a:bodyPr/>
                    <a:lstStyle/>
                    <a:p>
                      <a:r>
                        <a:rPr lang="nl-NL" sz="1300" dirty="0"/>
                        <a:t>Hoe heet</a:t>
                      </a:r>
                      <a:r>
                        <a:rPr lang="nl-NL" sz="1300" baseline="0" dirty="0"/>
                        <a:t> de classificering waarmee de ernst van hartfalen wordt uitgedrukt (afkorting).</a:t>
                      </a:r>
                      <a:endParaRPr lang="nl-NL" sz="1300" dirty="0"/>
                    </a:p>
                  </a:txBody>
                  <a:tcPr/>
                </a:tc>
                <a:tc>
                  <a:txBody>
                    <a:bodyPr/>
                    <a:lstStyle/>
                    <a:p>
                      <a:r>
                        <a:rPr lang="nl-NL" sz="1300" dirty="0"/>
                        <a:t>NY</a:t>
                      </a:r>
                      <a:r>
                        <a:rPr lang="nl-NL" sz="1300" b="1" dirty="0"/>
                        <a:t>H</a:t>
                      </a:r>
                      <a:r>
                        <a:rPr lang="nl-NL" sz="1300" dirty="0"/>
                        <a:t>A</a:t>
                      </a:r>
                      <a:r>
                        <a:rPr lang="nl-NL" sz="1300" baseline="0" dirty="0"/>
                        <a:t> classificering</a:t>
                      </a:r>
                      <a:endParaRPr lang="nl-NL" sz="1300" dirty="0"/>
                    </a:p>
                  </a:txBody>
                  <a:tcPr/>
                </a:tc>
                <a:extLst>
                  <a:ext uri="{0D108BD9-81ED-4DB2-BD59-A6C34878D82A}">
                    <a16:rowId xmlns:a16="http://schemas.microsoft.com/office/drawing/2014/main" val="10010"/>
                  </a:ext>
                </a:extLst>
              </a:tr>
              <a:tr h="466314">
                <a:tc>
                  <a:txBody>
                    <a:bodyPr/>
                    <a:lstStyle/>
                    <a:p>
                      <a:r>
                        <a:rPr lang="nl-NL" sz="1300" dirty="0"/>
                        <a:t>11</a:t>
                      </a:r>
                    </a:p>
                  </a:txBody>
                  <a:tcPr/>
                </a:tc>
                <a:tc>
                  <a:txBody>
                    <a:bodyPr/>
                    <a:lstStyle/>
                    <a:p>
                      <a:r>
                        <a:rPr lang="nl-NL" sz="1300" kern="1200" dirty="0">
                          <a:solidFill>
                            <a:schemeClr val="dk1"/>
                          </a:solidFill>
                          <a:effectLst/>
                          <a:latin typeface="+mn-lt"/>
                          <a:ea typeface="+mn-ea"/>
                          <a:cs typeface="+mn-cs"/>
                        </a:rPr>
                        <a:t>Welke groep pijnmedicatie (groep) kan de klachten van hartfalen verergeren?</a:t>
                      </a:r>
                    </a:p>
                  </a:txBody>
                  <a:tcPr/>
                </a:tc>
                <a:tc>
                  <a:txBody>
                    <a:bodyPr/>
                    <a:lstStyle/>
                    <a:p>
                      <a:r>
                        <a:rPr lang="nl-NL" sz="1300" dirty="0" err="1"/>
                        <a:t>NSA</a:t>
                      </a:r>
                      <a:r>
                        <a:rPr lang="nl-NL" sz="1300" b="1" dirty="0" err="1"/>
                        <a:t>I</a:t>
                      </a:r>
                      <a:r>
                        <a:rPr lang="nl-NL" sz="1300" dirty="0" err="1"/>
                        <a:t>D’s</a:t>
                      </a:r>
                      <a:endParaRPr lang="nl-NL" sz="1300" dirty="0"/>
                    </a:p>
                  </a:txBody>
                  <a:tcPr/>
                </a:tc>
                <a:extLst>
                  <a:ext uri="{0D108BD9-81ED-4DB2-BD59-A6C34878D82A}">
                    <a16:rowId xmlns:a16="http://schemas.microsoft.com/office/drawing/2014/main" val="10011"/>
                  </a:ext>
                </a:extLst>
              </a:tr>
              <a:tr h="0">
                <a:tc>
                  <a:txBody>
                    <a:bodyPr/>
                    <a:lstStyle/>
                    <a:p>
                      <a:r>
                        <a:rPr lang="nl-NL" sz="1300" dirty="0"/>
                        <a:t>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300" kern="1200" dirty="0">
                          <a:solidFill>
                            <a:schemeClr val="dk1"/>
                          </a:solidFill>
                          <a:effectLst/>
                          <a:latin typeface="+mn-lt"/>
                          <a:ea typeface="+mn-ea"/>
                          <a:cs typeface="+mn-cs"/>
                        </a:rPr>
                        <a:t>Wat is de meest voorkomende oorzaak van hartfalen (medische term)?</a:t>
                      </a:r>
                    </a:p>
                  </a:txBody>
                  <a:tcPr/>
                </a:tc>
                <a:tc>
                  <a:txBody>
                    <a:bodyPr/>
                    <a:lstStyle/>
                    <a:p>
                      <a:r>
                        <a:rPr lang="nl-NL" sz="1300" b="1" dirty="0"/>
                        <a:t>M</a:t>
                      </a:r>
                      <a:r>
                        <a:rPr lang="nl-NL" sz="1300" dirty="0"/>
                        <a:t>yocard infarct</a:t>
                      </a:r>
                    </a:p>
                  </a:txBody>
                  <a:tcPr/>
                </a:tc>
                <a:extLst>
                  <a:ext uri="{0D108BD9-81ED-4DB2-BD59-A6C34878D82A}">
                    <a16:rowId xmlns:a16="http://schemas.microsoft.com/office/drawing/2014/main" val="10012"/>
                  </a:ext>
                </a:extLst>
              </a:tr>
            </a:tbl>
          </a:graphicData>
        </a:graphic>
      </p:graphicFrame>
      <p:sp>
        <p:nvSpPr>
          <p:cNvPr id="3" name="Tijdelijke aanduiding voor datum 2">
            <a:extLst>
              <a:ext uri="{FF2B5EF4-FFF2-40B4-BE49-F238E27FC236}">
                <a16:creationId xmlns:a16="http://schemas.microsoft.com/office/drawing/2014/main" id="{33733492-BFF7-4B18-A28F-BCDDEA989390}"/>
              </a:ext>
            </a:extLst>
          </p:cNvPr>
          <p:cNvSpPr>
            <a:spLocks noGrp="1"/>
          </p:cNvSpPr>
          <p:nvPr>
            <p:ph type="dt" sz="half" idx="10"/>
          </p:nvPr>
        </p:nvSpPr>
        <p:spPr/>
        <p:txBody>
          <a:bodyPr/>
          <a:lstStyle/>
          <a:p>
            <a:fld id="{2B01272F-C17F-4525-A13D-7737166175FC}" type="datetime4">
              <a:rPr lang="nl-NL" smtClean="0"/>
              <a:t>23 april 2019</a:t>
            </a:fld>
            <a:endParaRPr lang="nl-NL"/>
          </a:p>
        </p:txBody>
      </p:sp>
    </p:spTree>
    <p:extLst>
      <p:ext uri="{BB962C8B-B14F-4D97-AF65-F5344CB8AC3E}">
        <p14:creationId xmlns:p14="http://schemas.microsoft.com/office/powerpoint/2010/main" val="262363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Bronnenlijst</a:t>
            </a:r>
          </a:p>
        </p:txBody>
      </p:sp>
      <p:sp>
        <p:nvSpPr>
          <p:cNvPr id="3" name="Tijdelijke aanduiding voor inhoud 2"/>
          <p:cNvSpPr>
            <a:spLocks noGrp="1"/>
          </p:cNvSpPr>
          <p:nvPr>
            <p:ph idx="1"/>
          </p:nvPr>
        </p:nvSpPr>
        <p:spPr/>
        <p:txBody>
          <a:bodyPr/>
          <a:lstStyle/>
          <a:p>
            <a:pPr marL="0" indent="0">
              <a:buNone/>
            </a:pPr>
            <a:r>
              <a:rPr lang="nl-NL" b="1" dirty="0"/>
              <a:t>Afbeeldingen:</a:t>
            </a:r>
          </a:p>
          <a:p>
            <a:r>
              <a:rPr lang="nl-NL" dirty="0" err="1"/>
              <a:t>Britannica</a:t>
            </a:r>
            <a:r>
              <a:rPr lang="nl-NL" dirty="0"/>
              <a:t> Image </a:t>
            </a:r>
            <a:r>
              <a:rPr lang="nl-NL" dirty="0" err="1"/>
              <a:t>Quest</a:t>
            </a:r>
            <a:r>
              <a:rPr lang="nl-NL" dirty="0"/>
              <a:t> Databank</a:t>
            </a:r>
          </a:p>
          <a:p>
            <a:pPr marL="0" indent="0">
              <a:buNone/>
            </a:pPr>
            <a:endParaRPr lang="nl-NL" altLang="nl-NL" dirty="0"/>
          </a:p>
          <a:p>
            <a:endParaRPr lang="nl-NL" dirty="0"/>
          </a:p>
        </p:txBody>
      </p:sp>
      <p:sp>
        <p:nvSpPr>
          <p:cNvPr id="6" name="Tijdelijke aanduiding voor datum 5">
            <a:extLst>
              <a:ext uri="{FF2B5EF4-FFF2-40B4-BE49-F238E27FC236}">
                <a16:creationId xmlns:a16="http://schemas.microsoft.com/office/drawing/2014/main" id="{A2581FF0-5BEA-4BE0-91C5-D191B928B18C}"/>
              </a:ext>
            </a:extLst>
          </p:cNvPr>
          <p:cNvSpPr>
            <a:spLocks noGrp="1"/>
          </p:cNvSpPr>
          <p:nvPr>
            <p:ph type="dt" sz="half" idx="10"/>
          </p:nvPr>
        </p:nvSpPr>
        <p:spPr/>
        <p:txBody>
          <a:bodyPr/>
          <a:lstStyle/>
          <a:p>
            <a:fld id="{2B01272F-C17F-4525-A13D-7737166175FC}" type="datetime4">
              <a:rPr lang="nl-NL" smtClean="0"/>
              <a:t>23 april 2019</a:t>
            </a:fld>
            <a:endParaRPr lang="nl-NL"/>
          </a:p>
        </p:txBody>
      </p:sp>
      <p:sp>
        <p:nvSpPr>
          <p:cNvPr id="7" name="Tijdelijke aanduiding voor dianummer 6">
            <a:extLst>
              <a:ext uri="{FF2B5EF4-FFF2-40B4-BE49-F238E27FC236}">
                <a16:creationId xmlns:a16="http://schemas.microsoft.com/office/drawing/2014/main" id="{8233F26E-B5BA-4F5F-95DB-43DA10B14828}"/>
              </a:ext>
            </a:extLst>
          </p:cNvPr>
          <p:cNvSpPr>
            <a:spLocks noGrp="1"/>
          </p:cNvSpPr>
          <p:nvPr>
            <p:ph type="sldNum" sz="quarter" idx="11"/>
          </p:nvPr>
        </p:nvSpPr>
        <p:spPr/>
        <p:txBody>
          <a:bodyPr/>
          <a:lstStyle/>
          <a:p>
            <a:r>
              <a:rPr lang="nl-NL"/>
              <a:t>| </a:t>
            </a:r>
            <a:fld id="{75858F3E-B417-432D-910B-1B0A8C2DCBA3}" type="slidenum">
              <a:rPr lang="nl-NL" smtClean="0"/>
              <a:pPr/>
              <a:t>8</a:t>
            </a:fld>
            <a:endParaRPr lang="nl-NL" dirty="0"/>
          </a:p>
        </p:txBody>
      </p:sp>
    </p:spTree>
    <p:custDataLst>
      <p:tags r:id="rId1"/>
    </p:custDataLst>
    <p:extLst>
      <p:ext uri="{BB962C8B-B14F-4D97-AF65-F5344CB8AC3E}">
        <p14:creationId xmlns:p14="http://schemas.microsoft.com/office/powerpoint/2010/main" val="31538215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TEUR1EMAIL" val="t.koot@idbgroep.nl"/>
  <p:tag name="AUTEUR1FUNCTIE" val="Huisstijlprogrammeur"/>
  <p:tag name="SJABLOON" val="Standaard"/>
  <p:tag name="BEDRIJFID" val="30"/>
  <p:tag name="BEDRIJF" val="AGZ"/>
  <p:tag name="TAAL" val="Nederlands"/>
  <p:tag name="TITELAUTEURS" val="0"/>
  <p:tag name="VIEWOFFICEVERSIE" val="2016.1.6.19050"/>
  <p:tag name="DATUMTEKST" val="8-10-2018"/>
  <p:tag name="AUTEUR2EMAIL" val=""/>
  <p:tag name="AUTEUR2FUNCTIE" val=""/>
  <p:tag name="AUTEUR3EMAIL" val=""/>
  <p:tag name="AUTEUR3FUNCTIE" val=""/>
  <p:tag name="TITEL" val="Docenthandleiding LP 5"/>
  <p:tag name="DATUM" val="43381,3527941088"/>
</p:tagLst>
</file>

<file path=ppt/tags/tag2.xml><?xml version="1.0" encoding="utf-8"?>
<p:tagLst xmlns:a="http://schemas.openxmlformats.org/drawingml/2006/main" xmlns:r="http://schemas.openxmlformats.org/officeDocument/2006/relationships" xmlns:p="http://schemas.openxmlformats.org/presentationml/2006/main">
  <p:tag name="TYPE" val="PresentatieTitel"/>
</p:tagLst>
</file>

<file path=ppt/tags/tag3.xml><?xml version="1.0" encoding="utf-8"?>
<p:tagLst xmlns:a="http://schemas.openxmlformats.org/drawingml/2006/main" xmlns:r="http://schemas.openxmlformats.org/officeDocument/2006/relationships" xmlns:p="http://schemas.openxmlformats.org/presentationml/2006/main">
  <p:tag name="TYPE" val="Logo"/>
  <p:tag name="ORIGINELEAFMETINGEN" val="526,542846679687;51,0236206054687;687,28271484375;99,2126007080078"/>
</p:tagLst>
</file>

<file path=ppt/tags/tag4.xml><?xml version="1.0" encoding="utf-8"?>
<p:tagLst xmlns:a="http://schemas.openxmlformats.org/drawingml/2006/main" xmlns:r="http://schemas.openxmlformats.org/officeDocument/2006/relationships" xmlns:p="http://schemas.openxmlformats.org/presentationml/2006/main">
  <p:tag name="TYPE" val="Presentatietitel"/>
</p:tagLst>
</file>

<file path=ppt/tags/tag5.xml><?xml version="1.0" encoding="utf-8"?>
<p:tagLst xmlns:a="http://schemas.openxmlformats.org/drawingml/2006/main" xmlns:r="http://schemas.openxmlformats.org/officeDocument/2006/relationships" xmlns:p="http://schemas.openxmlformats.org/presentationml/2006/main">
  <p:tag name="TYPE" val="Ondertitel"/>
</p:tagLst>
</file>

<file path=ppt/tags/tag6.xml><?xml version="1.0" encoding="utf-8"?>
<p:tagLst xmlns:a="http://schemas.openxmlformats.org/drawingml/2006/main" xmlns:r="http://schemas.openxmlformats.org/officeDocument/2006/relationships" xmlns:p="http://schemas.openxmlformats.org/presentationml/2006/main">
  <p:tag name="TYPE" val="Auteurs"/>
</p:tagLst>
</file>

<file path=ppt/tags/tag7.xml><?xml version="1.0" encoding="utf-8"?>
<p:tagLst xmlns:a="http://schemas.openxmlformats.org/drawingml/2006/main" xmlns:r="http://schemas.openxmlformats.org/officeDocument/2006/relationships" xmlns:p="http://schemas.openxmlformats.org/presentationml/2006/main">
  <p:tag name="BEELDENBANK" val="{E7DC974D-AA75-4436-A8B0-A7C7094B5FAA}"/>
  <p:tag name="LOCATIEAFBEELDINGEN" val="Beeldenbank\Standaard"/>
</p:tagLst>
</file>

<file path=ppt/tags/tag8.xml><?xml version="1.0" encoding="utf-8"?>
<p:tagLst xmlns:a="http://schemas.openxmlformats.org/drawingml/2006/main" xmlns:r="http://schemas.openxmlformats.org/officeDocument/2006/relationships" xmlns:p="http://schemas.openxmlformats.org/presentationml/2006/main">
  <p:tag name="TYPE" val="Logo"/>
  <p:tag name="ORIGINELEAFMETINGEN" val="526,542846679687;51,0236206054687;687,28271484375;99,2126007080078"/>
</p:tagLst>
</file>

<file path=ppt/tags/tag9.xml><?xml version="1.0" encoding="utf-8"?>
<p:tagLst xmlns:a="http://schemas.openxmlformats.org/drawingml/2006/main" xmlns:r="http://schemas.openxmlformats.org/officeDocument/2006/relationships" xmlns:p="http://schemas.openxmlformats.org/presentationml/2006/main">
  <p:tag name="VIEWOFFICEVERSIE" val="2016.1.4.18779"/>
</p:tagLst>
</file>

<file path=ppt/theme/theme1.xml><?xml version="1.0" encoding="utf-8"?>
<a:theme xmlns:a="http://schemas.openxmlformats.org/drawingml/2006/main" name="Kantoorthema">
  <a:themeElements>
    <a:clrScheme name="Avans">
      <a:dk1>
        <a:sysClr val="windowText" lastClr="000000"/>
      </a:dk1>
      <a:lt1>
        <a:sysClr val="window" lastClr="FFFFFF"/>
      </a:lt1>
      <a:dk2>
        <a:srgbClr val="808080"/>
      </a:dk2>
      <a:lt2>
        <a:srgbClr val="E7E6E6"/>
      </a:lt2>
      <a:accent1>
        <a:srgbClr val="C7002B"/>
      </a:accent1>
      <a:accent2>
        <a:srgbClr val="E0AAAC"/>
      </a:accent2>
      <a:accent3>
        <a:srgbClr val="AEAEAE"/>
      </a:accent3>
      <a:accent4>
        <a:srgbClr val="808080"/>
      </a:accent4>
      <a:accent5>
        <a:srgbClr val="767676"/>
      </a:accent5>
      <a:accent6>
        <a:srgbClr val="522641"/>
      </a:accent6>
      <a:hlink>
        <a:srgbClr val="0563C1"/>
      </a:hlink>
      <a:folHlink>
        <a:srgbClr val="954F72"/>
      </a:folHlink>
    </a:clrScheme>
    <a:fontScheme name="Avans">
      <a:majorFont>
        <a:latin typeface="Verdana"/>
        <a:ea typeface=""/>
        <a:cs typeface=""/>
      </a:majorFont>
      <a:minorFont>
        <a:latin typeface="Verdana"/>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ard.potx" id="{A3A38042-2863-4E56-B47B-D1AE4D5AFF1A}" vid="{2BA6BE02-B266-4AA4-9B93-B898B71ED3A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1429</Words>
  <Application>Microsoft Office PowerPoint</Application>
  <PresentationFormat>Diavoorstelling (4:3)</PresentationFormat>
  <Paragraphs>229</Paragraphs>
  <Slides>8</Slides>
  <Notes>7</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Verdana</vt:lpstr>
      <vt:lpstr>Kantoorthema</vt:lpstr>
      <vt:lpstr>Werkvorm 2 voor 12</vt:lpstr>
      <vt:lpstr>2 voor 12</vt:lpstr>
      <vt:lpstr>Klaar voor de start ….</vt:lpstr>
      <vt:lpstr>PowerPoint-presentatie</vt:lpstr>
      <vt:lpstr>PowerPoint-presentatie</vt:lpstr>
      <vt:lpstr>PowerPoint-presentatie</vt:lpstr>
      <vt:lpstr>PowerPoint-presentatie</vt:lpstr>
      <vt:lpstr>Bronnenlijst</vt:lpstr>
    </vt:vector>
  </TitlesOfParts>
  <Company>Avans Hogeschool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Docenthandleiding LP 5</dc:title>
  <dc:creator>Judith Teunissen</dc:creator>
  <cp:lastModifiedBy>Judith Teunissen</cp:lastModifiedBy>
  <cp:revision>280</cp:revision>
  <cp:lastPrinted>2018-10-08T06:37:52Z</cp:lastPrinted>
  <dcterms:created xsi:type="dcterms:W3CDTF">2016-10-06T13:09:26Z</dcterms:created>
  <dcterms:modified xsi:type="dcterms:W3CDTF">2019-04-23T05:42:49Z</dcterms:modified>
</cp:coreProperties>
</file>