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embeddedFontLst>
    <p:embeddedFont>
      <p:font typeface="Corbel"/>
      <p:regular r:id="rId13"/>
      <p:bold r:id="rId14"/>
      <p:italic r:id="rId15"/>
      <p:boldItalic r:id="rId16"/>
    </p:embeddedFont>
    <p:embeddedFont>
      <p:font typeface="Tahoma"/>
      <p:regular r:id="rId17"/>
      <p:bold r:id="rId18"/>
    </p:embeddedFont>
    <p:embeddedFont>
      <p:font typeface="Helvetica Neue"/>
      <p:regular r:id="rId19"/>
      <p:bold r:id="rId20"/>
      <p:italic r:id="rId21"/>
      <p:boldItalic r:id="rId22"/>
    </p:embeddedFont>
    <p:embeddedFont>
      <p:font typeface="Helvetica Neue Light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7" roundtripDataSignature="AMtx7mgQjbRjKmyPHjpOKW+6SICKiDbi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.fntdata"/><Relationship Id="rId22" Type="http://schemas.openxmlformats.org/officeDocument/2006/relationships/font" Target="fonts/HelveticaNeue-boldItalic.fntdata"/><Relationship Id="rId21" Type="http://schemas.openxmlformats.org/officeDocument/2006/relationships/font" Target="fonts/HelveticaNeue-italic.fntdata"/><Relationship Id="rId24" Type="http://schemas.openxmlformats.org/officeDocument/2006/relationships/font" Target="fonts/HelveticaNeueLight-bold.fntdata"/><Relationship Id="rId23" Type="http://schemas.openxmlformats.org/officeDocument/2006/relationships/font" Target="fonts/HelveticaNeue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Light-boldItalic.fntdata"/><Relationship Id="rId25" Type="http://schemas.openxmlformats.org/officeDocument/2006/relationships/font" Target="fonts/HelveticaNeueLight-italic.fntdata"/><Relationship Id="rId27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Corbel-regular.fntdata"/><Relationship Id="rId12" Type="http://schemas.openxmlformats.org/officeDocument/2006/relationships/slide" Target="slides/slide8.xml"/><Relationship Id="rId15" Type="http://schemas.openxmlformats.org/officeDocument/2006/relationships/font" Target="fonts/Corbel-italic.fntdata"/><Relationship Id="rId14" Type="http://schemas.openxmlformats.org/officeDocument/2006/relationships/font" Target="fonts/Corbel-bold.fntdata"/><Relationship Id="rId17" Type="http://schemas.openxmlformats.org/officeDocument/2006/relationships/font" Target="fonts/Tahoma-regular.fntdata"/><Relationship Id="rId16" Type="http://schemas.openxmlformats.org/officeDocument/2006/relationships/font" Target="fonts/Corbel-boldItalic.fntdata"/><Relationship Id="rId19" Type="http://schemas.openxmlformats.org/officeDocument/2006/relationships/font" Target="fonts/HelveticaNeue-regular.fntdata"/><Relationship Id="rId18" Type="http://schemas.openxmlformats.org/officeDocument/2006/relationships/font" Target="fonts/Tahom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7ac3d104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47ac3d104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47ac3d1042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GV-28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De exponent ook toepassen op het getal dat voor de haakjes staat of verkeerd toepassen op het getal binnen de haakjes.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De 2 voor de haakjes ook gekwadrateerd, zodat er 4*9=36 uitkomt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De 2 niet gekwadrateerd, de -3 wel gekwadrateerd maar op -9 gekomen in plaats van 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De 2 gekwadrateerd (onjuist) en de -3 ook gekwadrateerd (juist), maar op -9 gekomen in plaats van 9 (onjuist)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GV-29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Misvatting: De exponent ook toepassen op het getal dat voor de haakjes staat of verkeerd toepassen op het getal binnen de haakjes.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A: De 3 voor de haakjes ook gekwadrateerd, zodat er 9*4=36 uitkomt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B: De 3 voor de haakjes ook gekwadrateerd en (-2)^2=-4 genomen, zodat er 9*-4=-36 uitkomt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GB"/>
              <a:t>D: De 3 niet gekwadrateerd (juist), maar (-2)^2=-4 genomen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3" name="Google Shape;12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GV-30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Bij het herschrijven van een </a:t>
            </a:r>
            <a:r>
              <a:rPr lang="en-GB"/>
              <a:t>quotiënt</a:t>
            </a:r>
            <a:r>
              <a:rPr lang="en-GB"/>
              <a:t> in de war raken met de minnetjes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a^8 (onjuist) gedeeld door a^-5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a^-8 (juist) gedeeld door a^-5, maar een min vergeten (moet zijn -8—5)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a^8 (onjuist) gedeeld door a^-5, maar ook nog een min vergeten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GV-31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Bij het herschrijven van een </a:t>
            </a:r>
            <a:r>
              <a:rPr lang="en-GB"/>
              <a:t>quotiënt</a:t>
            </a:r>
            <a:r>
              <a:rPr lang="en-GB"/>
              <a:t> in de war raken met de minnetjes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a^12 min a^2 in plaats van a^12 min min a^2.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a^12 onjuist gedeeld door a^-2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a^12 (onjuist) gedeeld door a^2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GV-32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Bij het herschrijven van een macht naar een breuk gaat het vaak fout bij het verwerken van het getal op de juiste manier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De exponent niet toegepast op 2 en de 2 als factor in de noemer gezet ipv in de teller. (Fout die na DV slide 5 gemaakt kan worden)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De exponent niet toegepast op 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Wel de exponent -3 toegepast op q, maar in plaats van 2^-3, 2*-3 gedaan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1" name="Google Shape;20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Gv-33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Misvatting: Bij het herschrijven van een macht naar een breuk gaat het vaak fout bij het verwerken van het getal op de juiste manier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A: De exponent niet toegepast op 1/3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B: juist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C:  Exponent 2 gebruikt in plaats van -2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D: Wel de exponent -2 toegepast, maar in plaats van 3^2 3*2 gedaan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6" name="Google Shape;22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1bfb4c6c2e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g31bfb4c6c2e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/>
              <a:t>De vragen en toelichtingen vallen onder een </a:t>
            </a:r>
            <a:r>
              <a:rPr b="0" i="0" lang="en-GB">
                <a:latin typeface="Arial"/>
                <a:ea typeface="Arial"/>
                <a:cs typeface="Arial"/>
                <a:sym typeface="Arial"/>
              </a:rPr>
              <a:t>CC BY-SA 4.0 licentie </a:t>
            </a:r>
            <a:r>
              <a:rPr b="0" lang="en-GB" u="none"/>
              <a:t>https://creativecommons.org/licenses/by-sa/4.0</a:t>
            </a:r>
            <a:endParaRPr/>
          </a:p>
        </p:txBody>
      </p:sp>
      <p:sp>
        <p:nvSpPr>
          <p:cNvPr id="252" name="Google Shape;252;g31bfb4c6c2e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objec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 rot="5400000">
            <a:off x="604045" y="389732"/>
            <a:ext cx="5811838" cy="5762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dia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9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" name="Google Shape;24;p9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9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9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/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0"/>
          <p:cNvSpPr txBox="1"/>
          <p:nvPr>
            <p:ph idx="1" type="body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0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0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0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628650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4648201" y="1825625"/>
            <a:ext cx="3867151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1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1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12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12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2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2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" type="body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61" name="Google Shape;61;p1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2" name="Google Shape;62;p15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7"/>
          <p:cNvSpPr txBox="1"/>
          <p:nvPr>
            <p:ph idx="10" type="dt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7"/>
          <p:cNvSpPr txBox="1"/>
          <p:nvPr>
            <p:ph idx="11" type="ftr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12" type="sldNum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2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5" Type="http://schemas.openxmlformats.org/officeDocument/2006/relationships/image" Target="../media/image9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11.png"/><Relationship Id="rId7" Type="http://schemas.openxmlformats.org/officeDocument/2006/relationships/image" Target="../media/image13.png"/><Relationship Id="rId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9.png"/><Relationship Id="rId4" Type="http://schemas.openxmlformats.org/officeDocument/2006/relationships/image" Target="../media/image33.png"/><Relationship Id="rId5" Type="http://schemas.openxmlformats.org/officeDocument/2006/relationships/image" Target="../media/image22.png"/><Relationship Id="rId6" Type="http://schemas.openxmlformats.org/officeDocument/2006/relationships/image" Target="../media/image32.png"/><Relationship Id="rId7" Type="http://schemas.openxmlformats.org/officeDocument/2006/relationships/image" Target="../media/image26.png"/><Relationship Id="rId8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35.png"/><Relationship Id="rId6" Type="http://schemas.openxmlformats.org/officeDocument/2006/relationships/image" Target="../media/image30.png"/><Relationship Id="rId7" Type="http://schemas.openxmlformats.org/officeDocument/2006/relationships/image" Target="../media/image34.png"/><Relationship Id="rId8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diagnostischevragen.nl/" TargetMode="External"/><Relationship Id="rId4" Type="http://schemas.openxmlformats.org/officeDocument/2006/relationships/image" Target="../media/image27.png"/><Relationship Id="rId5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47ac3d1042_0_0"/>
          <p:cNvSpPr txBox="1"/>
          <p:nvPr>
            <p:ph type="ctrTitle"/>
          </p:nvPr>
        </p:nvSpPr>
        <p:spPr>
          <a:xfrm>
            <a:off x="1524000" y="483455"/>
            <a:ext cx="9144000" cy="294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b="1" lang="en-GB" sz="5400">
                <a:solidFill>
                  <a:schemeClr val="accent1"/>
                </a:solidFill>
              </a:rPr>
              <a:t>Rekenen met machten</a:t>
            </a:r>
            <a:br>
              <a:rPr b="1" lang="en-GB">
                <a:solidFill>
                  <a:schemeClr val="accent1"/>
                </a:solidFill>
              </a:rPr>
            </a:br>
            <a:endParaRPr b="1">
              <a:solidFill>
                <a:schemeClr val="accent1"/>
              </a:solidFill>
            </a:endParaRPr>
          </a:p>
        </p:txBody>
      </p:sp>
      <p:sp>
        <p:nvSpPr>
          <p:cNvPr id="90" name="Google Shape;90;g347ac3d1042_0_0"/>
          <p:cNvSpPr/>
          <p:nvPr/>
        </p:nvSpPr>
        <p:spPr>
          <a:xfrm>
            <a:off x="281353" y="6285469"/>
            <a:ext cx="119109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91" name="Google Shape;91;g347ac3d1042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352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47ac3d1042_0_0"/>
          <p:cNvSpPr txBox="1"/>
          <p:nvPr/>
        </p:nvSpPr>
        <p:spPr>
          <a:xfrm>
            <a:off x="9103360" y="6407433"/>
            <a:ext cx="308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" name="Google Shape;99;p1"/>
          <p:cNvGrpSpPr/>
          <p:nvPr/>
        </p:nvGrpSpPr>
        <p:grpSpPr>
          <a:xfrm>
            <a:off x="2330913" y="1496245"/>
            <a:ext cx="7309476" cy="908646"/>
            <a:chOff x="806913" y="1496245"/>
            <a:chExt cx="7309476" cy="908646"/>
          </a:xfrm>
        </p:grpSpPr>
        <p:grpSp>
          <p:nvGrpSpPr>
            <p:cNvPr id="100" name="Google Shape;100;p1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01" name="Google Shape;101;p1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2" name="Google Shape;102;p1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3" name="Google Shape;103;p1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4997" l="0" r="0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104;p1"/>
          <p:cNvGrpSpPr/>
          <p:nvPr/>
        </p:nvGrpSpPr>
        <p:grpSpPr>
          <a:xfrm>
            <a:off x="2330913" y="2594911"/>
            <a:ext cx="7309477" cy="908646"/>
            <a:chOff x="806912" y="2594911"/>
            <a:chExt cx="7309477" cy="908646"/>
          </a:xfrm>
        </p:grpSpPr>
        <p:grpSp>
          <p:nvGrpSpPr>
            <p:cNvPr id="105" name="Google Shape;105;p1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06" name="Google Shape;106;p1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07" name="Google Shape;107;p1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08" name="Google Shape;108;p1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6039" l="0" r="0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2330911" y="3730897"/>
            <a:ext cx="7309478" cy="908646"/>
            <a:chOff x="806911" y="3730897"/>
            <a:chExt cx="7309478" cy="908646"/>
          </a:xfrm>
        </p:grpSpPr>
        <p:grpSp>
          <p:nvGrpSpPr>
            <p:cNvPr id="110" name="Google Shape;110;p1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11" name="Google Shape;111;p1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2" name="Google Shape;112;p1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113;p1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24997" l="0" r="0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" name="Google Shape;114;p1"/>
          <p:cNvGrpSpPr/>
          <p:nvPr/>
        </p:nvGrpSpPr>
        <p:grpSpPr>
          <a:xfrm>
            <a:off x="2330911" y="4829563"/>
            <a:ext cx="7309588" cy="908646"/>
            <a:chOff x="806911" y="4829563"/>
            <a:chExt cx="7309588" cy="908646"/>
          </a:xfrm>
        </p:grpSpPr>
        <p:grpSp>
          <p:nvGrpSpPr>
            <p:cNvPr id="115" name="Google Shape;115;p1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16" name="Google Shape;116;p1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17" name="Google Shape;117;p1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8" name="Google Shape;118;p1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24738" l="0" r="0" t="-206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" name="Google Shape;119;p1"/>
          <p:cNvSpPr txBox="1"/>
          <p:nvPr>
            <p:ph type="title"/>
          </p:nvPr>
        </p:nvSpPr>
        <p:spPr>
          <a:xfrm>
            <a:off x="2253419" y="396261"/>
            <a:ext cx="8933100" cy="855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426" l="-2455" r="0" t="-928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26" name="Google Shape;126;p2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" name="Google Shape;127;p2"/>
          <p:cNvGrpSpPr/>
          <p:nvPr/>
        </p:nvGrpSpPr>
        <p:grpSpPr>
          <a:xfrm>
            <a:off x="2330913" y="1496245"/>
            <a:ext cx="7309476" cy="908646"/>
            <a:chOff x="806913" y="1496245"/>
            <a:chExt cx="7309476" cy="908646"/>
          </a:xfrm>
        </p:grpSpPr>
        <p:grpSp>
          <p:nvGrpSpPr>
            <p:cNvPr id="128" name="Google Shape;128;p2"/>
            <p:cNvGrpSpPr/>
            <p:nvPr/>
          </p:nvGrpSpPr>
          <p:grpSpPr>
            <a:xfrm>
              <a:off x="806913" y="1496245"/>
              <a:ext cx="908647" cy="908646"/>
              <a:chOff x="947033" y="2362454"/>
              <a:chExt cx="908647" cy="908646"/>
            </a:xfrm>
          </p:grpSpPr>
          <p:sp>
            <p:nvSpPr>
              <p:cNvPr id="129" name="Google Shape;129;p2"/>
              <p:cNvSpPr/>
              <p:nvPr/>
            </p:nvSpPr>
            <p:spPr>
              <a:xfrm>
                <a:off x="947033" y="2362454"/>
                <a:ext cx="908647" cy="908646"/>
              </a:xfrm>
              <a:prstGeom prst="ellipse">
                <a:avLst/>
              </a:prstGeom>
              <a:solidFill>
                <a:srgbClr val="73C3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261236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A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1" name="Google Shape;131;p2"/>
            <p:cNvSpPr/>
            <p:nvPr/>
          </p:nvSpPr>
          <p:spPr>
            <a:xfrm>
              <a:off x="1958101" y="1655969"/>
              <a:ext cx="6158288" cy="58919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4997" l="0" r="0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2330913" y="2594911"/>
            <a:ext cx="7309477" cy="908646"/>
            <a:chOff x="806912" y="2594911"/>
            <a:chExt cx="7309477" cy="908646"/>
          </a:xfrm>
        </p:grpSpPr>
        <p:grpSp>
          <p:nvGrpSpPr>
            <p:cNvPr id="133" name="Google Shape;133;p2"/>
            <p:cNvGrpSpPr/>
            <p:nvPr/>
          </p:nvGrpSpPr>
          <p:grpSpPr>
            <a:xfrm>
              <a:off x="806912" y="2594911"/>
              <a:ext cx="908647" cy="908646"/>
              <a:chOff x="4665644" y="2362454"/>
              <a:chExt cx="908647" cy="908646"/>
            </a:xfrm>
          </p:grpSpPr>
          <p:sp>
            <p:nvSpPr>
              <p:cNvPr id="134" name="Google Shape;134;p2"/>
              <p:cNvSpPr/>
              <p:nvPr/>
            </p:nvSpPr>
            <p:spPr>
              <a:xfrm>
                <a:off x="4665644" y="2362454"/>
                <a:ext cx="908647" cy="908646"/>
              </a:xfrm>
              <a:prstGeom prst="ellipse">
                <a:avLst/>
              </a:prstGeom>
              <a:solidFill>
                <a:srgbClr val="919CE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4979847" y="2588475"/>
                <a:ext cx="356441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B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6" name="Google Shape;136;p2"/>
            <p:cNvSpPr/>
            <p:nvPr/>
          </p:nvSpPr>
          <p:spPr>
            <a:xfrm>
              <a:off x="1958101" y="2711037"/>
              <a:ext cx="6158288" cy="58919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6039" l="0" r="0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" name="Google Shape;137;p2"/>
          <p:cNvGrpSpPr/>
          <p:nvPr/>
        </p:nvGrpSpPr>
        <p:grpSpPr>
          <a:xfrm>
            <a:off x="2330911" y="3730897"/>
            <a:ext cx="7309478" cy="908646"/>
            <a:chOff x="806911" y="3730897"/>
            <a:chExt cx="7309478" cy="908646"/>
          </a:xfrm>
        </p:grpSpPr>
        <p:grpSp>
          <p:nvGrpSpPr>
            <p:cNvPr id="138" name="Google Shape;138;p2"/>
            <p:cNvGrpSpPr/>
            <p:nvPr/>
          </p:nvGrpSpPr>
          <p:grpSpPr>
            <a:xfrm>
              <a:off x="806911" y="3730897"/>
              <a:ext cx="908647" cy="908646"/>
              <a:chOff x="947033" y="4156948"/>
              <a:chExt cx="908647" cy="908646"/>
            </a:xfrm>
          </p:grpSpPr>
          <p:sp>
            <p:nvSpPr>
              <p:cNvPr id="139" name="Google Shape;139;p2"/>
              <p:cNvSpPr/>
              <p:nvPr/>
            </p:nvSpPr>
            <p:spPr>
              <a:xfrm>
                <a:off x="947033" y="4156948"/>
                <a:ext cx="908647" cy="908646"/>
              </a:xfrm>
              <a:prstGeom prst="ellipse">
                <a:avLst/>
              </a:prstGeom>
              <a:solidFill>
                <a:srgbClr val="95DF83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1261237" y="4382969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C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1" name="Google Shape;141;p2"/>
            <p:cNvSpPr/>
            <p:nvPr/>
          </p:nvSpPr>
          <p:spPr>
            <a:xfrm>
              <a:off x="1958100" y="3856597"/>
              <a:ext cx="6158289" cy="58919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24997" l="0" r="0" t="-3123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2" name="Google Shape;142;p2"/>
          <p:cNvGrpSpPr/>
          <p:nvPr/>
        </p:nvGrpSpPr>
        <p:grpSpPr>
          <a:xfrm>
            <a:off x="2330911" y="4829563"/>
            <a:ext cx="7309588" cy="908646"/>
            <a:chOff x="806911" y="4829563"/>
            <a:chExt cx="7309588" cy="908646"/>
          </a:xfrm>
        </p:grpSpPr>
        <p:grpSp>
          <p:nvGrpSpPr>
            <p:cNvPr id="143" name="Google Shape;143;p2"/>
            <p:cNvGrpSpPr/>
            <p:nvPr/>
          </p:nvGrpSpPr>
          <p:grpSpPr>
            <a:xfrm>
              <a:off x="806911" y="4829563"/>
              <a:ext cx="908647" cy="908646"/>
              <a:chOff x="4665644" y="4148177"/>
              <a:chExt cx="908647" cy="908646"/>
            </a:xfrm>
          </p:grpSpPr>
          <p:sp>
            <p:nvSpPr>
              <p:cNvPr id="144" name="Google Shape;144;p2"/>
              <p:cNvSpPr/>
              <p:nvPr/>
            </p:nvSpPr>
            <p:spPr>
              <a:xfrm>
                <a:off x="4665644" y="4148177"/>
                <a:ext cx="908647" cy="908646"/>
              </a:xfrm>
              <a:prstGeom prst="ellipse">
                <a:avLst/>
              </a:prstGeom>
              <a:solidFill>
                <a:srgbClr val="E58BA8"/>
              </a:solidFill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t/>
                </a:r>
                <a:endParaRPr b="0" i="0" sz="2000" u="none" cap="none" strike="noStrike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endParaRPr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4979848" y="4374198"/>
                <a:ext cx="356440" cy="43120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5700" lIns="35700" spcFirstLastPara="1" rIns="35700" wrap="square" tIns="3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0" i="0" lang="en-GB" sz="2400" u="none" cap="none" strike="noStrike">
                    <a:solidFill>
                      <a:srgbClr val="FFFFFF"/>
                    </a:solidFill>
                    <a:latin typeface="Helvetica Neue"/>
                    <a:ea typeface="Helvetica Neue"/>
                    <a:cs typeface="Helvetica Neue"/>
                    <a:sym typeface="Helvetica Neue"/>
                  </a:rPr>
                  <a:t>D</a:t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2"/>
            <p:cNvSpPr/>
            <p:nvPr/>
          </p:nvSpPr>
          <p:spPr>
            <a:xfrm>
              <a:off x="1958099" y="4989297"/>
              <a:ext cx="6158400" cy="5892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-24738" l="0" r="0" t="-206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en-GB" sz="18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 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2"/>
          <p:cNvSpPr txBox="1"/>
          <p:nvPr>
            <p:ph type="title"/>
          </p:nvPr>
        </p:nvSpPr>
        <p:spPr>
          <a:xfrm>
            <a:off x="2253419" y="396261"/>
            <a:ext cx="8932986" cy="855185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6426" l="-2455" r="0" t="-9283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5395296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6" name="Google Shape;156;p3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157" name="Google Shape;157;p3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9" name="Google Shape;159;p3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160" name="Google Shape;160;p3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" name="Google Shape;162;p3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163" name="Google Shape;163;p3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3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166" name="Google Shape;166;p3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8" name="Google Shape;168;p3"/>
          <p:cNvSpPr/>
          <p:nvPr/>
        </p:nvSpPr>
        <p:spPr>
          <a:xfrm>
            <a:off x="2362335" y="5032655"/>
            <a:ext cx="1172569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4508836" y="5047245"/>
            <a:ext cx="1019805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6263089" y="5305777"/>
            <a:ext cx="1644548" cy="589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"/>
          <p:cNvSpPr txBox="1"/>
          <p:nvPr>
            <p:ph type="title"/>
          </p:nvPr>
        </p:nvSpPr>
        <p:spPr>
          <a:xfrm>
            <a:off x="2253419" y="548640"/>
            <a:ext cx="8109782" cy="29086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53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73" name="Google Shape;173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9" name="Google Shape;179;p4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5395296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1" name="Google Shape;181;p4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182" name="Google Shape;182;p4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184;p4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185" name="Google Shape;185;p4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7" name="Google Shape;187;p4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188" name="Google Shape;188;p4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4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191" name="Google Shape;191;p4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3" name="Google Shape;193;p4"/>
          <p:cNvSpPr/>
          <p:nvPr/>
        </p:nvSpPr>
        <p:spPr>
          <a:xfrm>
            <a:off x="2362335" y="5032655"/>
            <a:ext cx="1172569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4"/>
          <p:cNvSpPr/>
          <p:nvPr/>
        </p:nvSpPr>
        <p:spPr>
          <a:xfrm>
            <a:off x="4508836" y="5047245"/>
            <a:ext cx="1019805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4"/>
          <p:cNvSpPr/>
          <p:nvPr/>
        </p:nvSpPr>
        <p:spPr>
          <a:xfrm>
            <a:off x="6263089" y="5305777"/>
            <a:ext cx="1644548" cy="58919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4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4"/>
          <p:cNvSpPr txBox="1"/>
          <p:nvPr>
            <p:ph type="title"/>
          </p:nvPr>
        </p:nvSpPr>
        <p:spPr>
          <a:xfrm>
            <a:off x="2253419" y="548640"/>
            <a:ext cx="8109782" cy="29086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53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198" name="Google Shape;198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6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6"/>
          <p:cNvSpPr/>
          <p:nvPr/>
        </p:nvSpPr>
        <p:spPr>
          <a:xfrm>
            <a:off x="5395296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6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207" name="Google Shape;207;p6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9" name="Google Shape;209;p6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210" name="Google Shape;210;p6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6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213" name="Google Shape;213;p6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6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216" name="Google Shape;216;p6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6"/>
          <p:cNvSpPr/>
          <p:nvPr/>
        </p:nvSpPr>
        <p:spPr>
          <a:xfrm>
            <a:off x="2362335" y="5032655"/>
            <a:ext cx="1172569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6"/>
          <p:cNvSpPr/>
          <p:nvPr/>
        </p:nvSpPr>
        <p:spPr>
          <a:xfrm>
            <a:off x="4508836" y="5047245"/>
            <a:ext cx="1019805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6"/>
          <p:cNvSpPr/>
          <p:nvPr/>
        </p:nvSpPr>
        <p:spPr>
          <a:xfrm>
            <a:off x="6373474" y="5077460"/>
            <a:ext cx="1499980" cy="10458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583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6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6"/>
          <p:cNvSpPr txBox="1"/>
          <p:nvPr>
            <p:ph type="title"/>
          </p:nvPr>
        </p:nvSpPr>
        <p:spPr>
          <a:xfrm>
            <a:off x="2253419" y="548640"/>
            <a:ext cx="8109782" cy="29086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53" r="0" t="-417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23" name="Google Shape;223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"/>
          <p:cNvSpPr/>
          <p:nvPr/>
        </p:nvSpPr>
        <p:spPr>
          <a:xfrm>
            <a:off x="1735015" y="6285470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29" name="Google Shape;229;p5"/>
          <p:cNvSpPr txBox="1"/>
          <p:nvPr/>
        </p:nvSpPr>
        <p:spPr>
          <a:xfrm>
            <a:off x="8351520" y="6407433"/>
            <a:ext cx="2316480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5"/>
          <p:cNvSpPr/>
          <p:nvPr/>
        </p:nvSpPr>
        <p:spPr>
          <a:xfrm>
            <a:off x="5395296" y="2628633"/>
            <a:ext cx="356441" cy="431204"/>
          </a:xfrm>
          <a:prstGeom prst="rect">
            <a:avLst/>
          </a:prstGeom>
          <a:noFill/>
          <a:ln>
            <a:noFill/>
          </a:ln>
        </p:spPr>
        <p:txBody>
          <a:bodyPr anchorCtr="0" anchor="ctr" bIns="35700" lIns="35700" spcFirstLastPara="1" rIns="35700" wrap="square" tIns="3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1" name="Google Shape;231;p5"/>
          <p:cNvGrpSpPr/>
          <p:nvPr/>
        </p:nvGrpSpPr>
        <p:grpSpPr>
          <a:xfrm>
            <a:off x="2497792" y="4076370"/>
            <a:ext cx="908647" cy="908646"/>
            <a:chOff x="1339856" y="4930964"/>
            <a:chExt cx="908647" cy="908646"/>
          </a:xfrm>
        </p:grpSpPr>
        <p:sp>
          <p:nvSpPr>
            <p:cNvPr id="232" name="Google Shape;232;p5"/>
            <p:cNvSpPr/>
            <p:nvPr/>
          </p:nvSpPr>
          <p:spPr>
            <a:xfrm>
              <a:off x="1339856" y="4930964"/>
              <a:ext cx="908647" cy="908646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1654059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" name="Google Shape;234;p5"/>
          <p:cNvGrpSpPr/>
          <p:nvPr/>
        </p:nvGrpSpPr>
        <p:grpSpPr>
          <a:xfrm>
            <a:off x="4564416" y="4076370"/>
            <a:ext cx="908647" cy="908646"/>
            <a:chOff x="4181543" y="4930964"/>
            <a:chExt cx="908647" cy="908646"/>
          </a:xfrm>
        </p:grpSpPr>
        <p:sp>
          <p:nvSpPr>
            <p:cNvPr id="235" name="Google Shape;235;p5"/>
            <p:cNvSpPr/>
            <p:nvPr/>
          </p:nvSpPr>
          <p:spPr>
            <a:xfrm>
              <a:off x="4181543" y="4930964"/>
              <a:ext cx="908647" cy="908646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4495746" y="5156985"/>
              <a:ext cx="356441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5"/>
          <p:cNvGrpSpPr/>
          <p:nvPr/>
        </p:nvGrpSpPr>
        <p:grpSpPr>
          <a:xfrm>
            <a:off x="6631040" y="4076370"/>
            <a:ext cx="908647" cy="908646"/>
            <a:chOff x="7016818" y="4930964"/>
            <a:chExt cx="908647" cy="908646"/>
          </a:xfrm>
        </p:grpSpPr>
        <p:sp>
          <p:nvSpPr>
            <p:cNvPr id="238" name="Google Shape;238;p5"/>
            <p:cNvSpPr/>
            <p:nvPr/>
          </p:nvSpPr>
          <p:spPr>
            <a:xfrm>
              <a:off x="7016818" y="4930964"/>
              <a:ext cx="908647" cy="908646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7331022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5"/>
          <p:cNvGrpSpPr/>
          <p:nvPr/>
        </p:nvGrpSpPr>
        <p:grpSpPr>
          <a:xfrm>
            <a:off x="8697664" y="4076370"/>
            <a:ext cx="908647" cy="908646"/>
            <a:chOff x="9854506" y="4930964"/>
            <a:chExt cx="908647" cy="908646"/>
          </a:xfrm>
        </p:grpSpPr>
        <p:sp>
          <p:nvSpPr>
            <p:cNvPr id="241" name="Google Shape;241;p5"/>
            <p:cNvSpPr/>
            <p:nvPr/>
          </p:nvSpPr>
          <p:spPr>
            <a:xfrm>
              <a:off x="9854506" y="4930964"/>
              <a:ext cx="908647" cy="908646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10168710" y="5156985"/>
              <a:ext cx="356440" cy="4312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700" lIns="35700" spcFirstLastPara="1" rIns="35700" wrap="square" tIns="3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en-GB" sz="2400" u="none" cap="none" strike="noStrik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5"/>
          <p:cNvSpPr/>
          <p:nvPr/>
        </p:nvSpPr>
        <p:spPr>
          <a:xfrm>
            <a:off x="2362335" y="5032655"/>
            <a:ext cx="1172569" cy="110626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5"/>
          <p:cNvSpPr/>
          <p:nvPr/>
        </p:nvSpPr>
        <p:spPr>
          <a:xfrm>
            <a:off x="4508836" y="5047245"/>
            <a:ext cx="1019805" cy="110626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5"/>
          <p:cNvSpPr/>
          <p:nvPr/>
        </p:nvSpPr>
        <p:spPr>
          <a:xfrm>
            <a:off x="6373474" y="5077460"/>
            <a:ext cx="1499980" cy="10458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5"/>
          <p:cNvSpPr/>
          <p:nvPr/>
        </p:nvSpPr>
        <p:spPr>
          <a:xfrm>
            <a:off x="8303794" y="5057242"/>
            <a:ext cx="1696384" cy="110626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GB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5"/>
          <p:cNvSpPr txBox="1"/>
          <p:nvPr>
            <p:ph type="title"/>
          </p:nvPr>
        </p:nvSpPr>
        <p:spPr>
          <a:xfrm>
            <a:off x="2253419" y="548640"/>
            <a:ext cx="8109782" cy="2908663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-1953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/>
              <a:t> </a:t>
            </a:r>
            <a:endParaRPr/>
          </a:p>
        </p:txBody>
      </p:sp>
      <p:pic>
        <p:nvPicPr>
          <p:cNvPr id="248" name="Google Shape;248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735016" y="6256869"/>
            <a:ext cx="535219" cy="5264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1bfb4c6c2e_0_0"/>
          <p:cNvSpPr txBox="1"/>
          <p:nvPr/>
        </p:nvSpPr>
        <p:spPr>
          <a:xfrm>
            <a:off x="7580244" y="6407433"/>
            <a:ext cx="46116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        © 2022 NVON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1bfb4c6c2e_0_0"/>
          <p:cNvSpPr txBox="1"/>
          <p:nvPr>
            <p:ph type="title"/>
          </p:nvPr>
        </p:nvSpPr>
        <p:spPr>
          <a:xfrm>
            <a:off x="838200" y="365126"/>
            <a:ext cx="10515600" cy="409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br>
              <a:rPr b="1" lang="en-GB"/>
            </a:br>
            <a:endParaRPr/>
          </a:p>
        </p:txBody>
      </p:sp>
      <p:sp>
        <p:nvSpPr>
          <p:cNvPr id="256" name="Google Shape;256;g31bfb4c6c2e_0_0"/>
          <p:cNvSpPr txBox="1"/>
          <p:nvPr/>
        </p:nvSpPr>
        <p:spPr>
          <a:xfrm>
            <a:off x="838200" y="572530"/>
            <a:ext cx="10515600" cy="3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rPr b="0" i="0" lang="en-GB" sz="3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Deze vragen met toelichting zijn ontwikkeld door de werkgroep diagnostische vragen van de NVvW. Meer vragen en info vind je op: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b="0" i="0" sz="33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www.diagnostischevragen.nl</a:t>
            </a:r>
            <a:endParaRPr sz="3300" u="sng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31bfb4c6c2e_0_0"/>
          <p:cNvSpPr/>
          <p:nvPr/>
        </p:nvSpPr>
        <p:spPr>
          <a:xfrm>
            <a:off x="281353" y="6285469"/>
            <a:ext cx="119109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58" name="Google Shape;258;g31bfb4c6c2e_0_0"/>
          <p:cNvSpPr txBox="1"/>
          <p:nvPr/>
        </p:nvSpPr>
        <p:spPr>
          <a:xfrm>
            <a:off x="9103360" y="6407433"/>
            <a:ext cx="30888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b="0" i="0" lang="en-GB" sz="1050" u="none" cap="none" strike="noStrik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www.diagnostischevragen.nl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reative Commons Attribution-ShareAlike 3.0 Unported - Wikidata" id="259" name="Google Shape;259;g31bfb4c6c2e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584" y="6332184"/>
            <a:ext cx="1148977" cy="404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31bfb4c6c2e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22400" y="4223450"/>
            <a:ext cx="5660400" cy="166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2023-08-24T09:29:05Z</dcterms:created>
  <dc:creator>Mariska Idema</dc:creator>
</cp:coreProperties>
</file>