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8"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58" r:id="rId20"/>
    <p:sldId id="261" r:id="rId21"/>
    <p:sldId id="262" r:id="rId22"/>
    <p:sldId id="263" r:id="rId23"/>
    <p:sldId id="264" r:id="rId24"/>
    <p:sldId id="257" r:id="rId25"/>
    <p:sldId id="259" r:id="rId26"/>
    <p:sldId id="265" r:id="rId27"/>
    <p:sldId id="266" r:id="rId28"/>
    <p:sldId id="296" r:id="rId29"/>
    <p:sldId id="297" r:id="rId30"/>
    <p:sldId id="295" r:id="rId31"/>
    <p:sldId id="287" r:id="rId32"/>
    <p:sldId id="283" r:id="rId33"/>
    <p:sldId id="289" r:id="rId34"/>
    <p:sldId id="288"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EE599"/>
    <a:srgbClr val="AE9C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6433" autoAdjust="0"/>
  </p:normalViewPr>
  <p:slideViewPr>
    <p:cSldViewPr snapToGrid="0">
      <p:cViewPr varScale="1">
        <p:scale>
          <a:sx n="107" d="100"/>
          <a:sy n="107" d="100"/>
        </p:scale>
        <p:origin x="558" y="96"/>
      </p:cViewPr>
      <p:guideLst/>
    </p:cSldViewPr>
  </p:slideViewPr>
  <p:outlineViewPr>
    <p:cViewPr>
      <p:scale>
        <a:sx n="33" d="100"/>
        <a:sy n="33" d="100"/>
      </p:scale>
      <p:origin x="0" y="-4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de Hoon" userId="ec42b3ec2e205a1a" providerId="LiveId" clId="{99D97E77-8734-4D07-BC50-66967F33E3A5}"/>
    <pc:docChg chg="undo redo modSld">
      <pc:chgData name="Marc de Hoon" userId="ec42b3ec2e205a1a" providerId="LiveId" clId="{99D97E77-8734-4D07-BC50-66967F33E3A5}" dt="2019-08-21T09:27:33.312" v="2452" actId="6549"/>
      <pc:docMkLst>
        <pc:docMk/>
      </pc:docMkLst>
      <pc:sldChg chg="modSp">
        <pc:chgData name="Marc de Hoon" userId="ec42b3ec2e205a1a" providerId="LiveId" clId="{99D97E77-8734-4D07-BC50-66967F33E3A5}" dt="2019-08-21T09:14:48.123" v="407" actId="14100"/>
        <pc:sldMkLst>
          <pc:docMk/>
          <pc:sldMk cId="1274304895" sldId="267"/>
        </pc:sldMkLst>
        <pc:spChg chg="mod">
          <ac:chgData name="Marc de Hoon" userId="ec42b3ec2e205a1a" providerId="LiveId" clId="{99D97E77-8734-4D07-BC50-66967F33E3A5}" dt="2019-08-21T09:14:48.123" v="407" actId="14100"/>
          <ac:spMkLst>
            <pc:docMk/>
            <pc:sldMk cId="1274304895" sldId="267"/>
            <ac:spMk id="25" creationId="{00000000-0000-0000-0000-000000000000}"/>
          </ac:spMkLst>
        </pc:spChg>
      </pc:sldChg>
      <pc:sldChg chg="modSp">
        <pc:chgData name="Marc de Hoon" userId="ec42b3ec2e205a1a" providerId="LiveId" clId="{99D97E77-8734-4D07-BC50-66967F33E3A5}" dt="2019-08-21T09:15:31.279" v="598" actId="1038"/>
        <pc:sldMkLst>
          <pc:docMk/>
          <pc:sldMk cId="4183221621" sldId="268"/>
        </pc:sldMkLst>
        <pc:spChg chg="mod">
          <ac:chgData name="Marc de Hoon" userId="ec42b3ec2e205a1a" providerId="LiveId" clId="{99D97E77-8734-4D07-BC50-66967F33E3A5}" dt="2019-08-21T09:15:15.388" v="503" actId="14100"/>
          <ac:spMkLst>
            <pc:docMk/>
            <pc:sldMk cId="4183221621" sldId="268"/>
            <ac:spMk id="25" creationId="{00000000-0000-0000-0000-000000000000}"/>
          </ac:spMkLst>
        </pc:spChg>
        <pc:picChg chg="mod">
          <ac:chgData name="Marc de Hoon" userId="ec42b3ec2e205a1a" providerId="LiveId" clId="{99D97E77-8734-4D07-BC50-66967F33E3A5}" dt="2019-08-21T09:15:20.775" v="541" actId="1038"/>
          <ac:picMkLst>
            <pc:docMk/>
            <pc:sldMk cId="4183221621" sldId="268"/>
            <ac:picMk id="1026" creationId="{00000000-0000-0000-0000-000000000000}"/>
          </ac:picMkLst>
        </pc:picChg>
        <pc:picChg chg="mod">
          <ac:chgData name="Marc de Hoon" userId="ec42b3ec2e205a1a" providerId="LiveId" clId="{99D97E77-8734-4D07-BC50-66967F33E3A5}" dt="2019-08-21T09:15:31.279" v="598" actId="1038"/>
          <ac:picMkLst>
            <pc:docMk/>
            <pc:sldMk cId="4183221621" sldId="268"/>
            <ac:picMk id="1028" creationId="{00000000-0000-0000-0000-000000000000}"/>
          </ac:picMkLst>
        </pc:picChg>
      </pc:sldChg>
      <pc:sldChg chg="modSp">
        <pc:chgData name="Marc de Hoon" userId="ec42b3ec2e205a1a" providerId="LiveId" clId="{99D97E77-8734-4D07-BC50-66967F33E3A5}" dt="2019-08-21T09:15:53.905" v="690" actId="14100"/>
        <pc:sldMkLst>
          <pc:docMk/>
          <pc:sldMk cId="2243231166" sldId="269"/>
        </pc:sldMkLst>
        <pc:spChg chg="mod">
          <ac:chgData name="Marc de Hoon" userId="ec42b3ec2e205a1a" providerId="LiveId" clId="{99D97E77-8734-4D07-BC50-66967F33E3A5}" dt="2019-08-21T09:15:53.905" v="690" actId="14100"/>
          <ac:spMkLst>
            <pc:docMk/>
            <pc:sldMk cId="2243231166" sldId="269"/>
            <ac:spMk id="25" creationId="{00000000-0000-0000-0000-000000000000}"/>
          </ac:spMkLst>
        </pc:spChg>
      </pc:sldChg>
      <pc:sldChg chg="modSp">
        <pc:chgData name="Marc de Hoon" userId="ec42b3ec2e205a1a" providerId="LiveId" clId="{99D97E77-8734-4D07-BC50-66967F33E3A5}" dt="2019-08-21T09:16:58.610" v="860" actId="14100"/>
        <pc:sldMkLst>
          <pc:docMk/>
          <pc:sldMk cId="694760254" sldId="270"/>
        </pc:sldMkLst>
        <pc:spChg chg="mod">
          <ac:chgData name="Marc de Hoon" userId="ec42b3ec2e205a1a" providerId="LiveId" clId="{99D97E77-8734-4D07-BC50-66967F33E3A5}" dt="2019-08-21T09:16:50.778" v="859" actId="20577"/>
          <ac:spMkLst>
            <pc:docMk/>
            <pc:sldMk cId="694760254" sldId="270"/>
            <ac:spMk id="25" creationId="{00000000-0000-0000-0000-000000000000}"/>
          </ac:spMkLst>
        </pc:spChg>
        <pc:picChg chg="mod">
          <ac:chgData name="Marc de Hoon" userId="ec42b3ec2e205a1a" providerId="LiveId" clId="{99D97E77-8734-4D07-BC50-66967F33E3A5}" dt="2019-08-21T09:16:58.610" v="860" actId="14100"/>
          <ac:picMkLst>
            <pc:docMk/>
            <pc:sldMk cId="694760254" sldId="270"/>
            <ac:picMk id="5" creationId="{00000000-0000-0000-0000-000000000000}"/>
          </ac:picMkLst>
        </pc:picChg>
      </pc:sldChg>
      <pc:sldChg chg="modSp">
        <pc:chgData name="Marc de Hoon" userId="ec42b3ec2e205a1a" providerId="LiveId" clId="{99D97E77-8734-4D07-BC50-66967F33E3A5}" dt="2019-08-21T09:17:26.524" v="952" actId="14100"/>
        <pc:sldMkLst>
          <pc:docMk/>
          <pc:sldMk cId="2468019585" sldId="271"/>
        </pc:sldMkLst>
        <pc:spChg chg="mod">
          <ac:chgData name="Marc de Hoon" userId="ec42b3ec2e205a1a" providerId="LiveId" clId="{99D97E77-8734-4D07-BC50-66967F33E3A5}" dt="2019-08-21T09:17:26.524" v="952" actId="14100"/>
          <ac:spMkLst>
            <pc:docMk/>
            <pc:sldMk cId="2468019585" sldId="271"/>
            <ac:spMk id="25" creationId="{00000000-0000-0000-0000-000000000000}"/>
          </ac:spMkLst>
        </pc:spChg>
      </pc:sldChg>
      <pc:sldChg chg="modSp">
        <pc:chgData name="Marc de Hoon" userId="ec42b3ec2e205a1a" providerId="LiveId" clId="{99D97E77-8734-4D07-BC50-66967F33E3A5}" dt="2019-08-21T09:17:50.403" v="1044" actId="14100"/>
        <pc:sldMkLst>
          <pc:docMk/>
          <pc:sldMk cId="2897117866" sldId="272"/>
        </pc:sldMkLst>
        <pc:spChg chg="mod">
          <ac:chgData name="Marc de Hoon" userId="ec42b3ec2e205a1a" providerId="LiveId" clId="{99D97E77-8734-4D07-BC50-66967F33E3A5}" dt="2019-08-21T09:17:50.403" v="1044" actId="14100"/>
          <ac:spMkLst>
            <pc:docMk/>
            <pc:sldMk cId="2897117866" sldId="272"/>
            <ac:spMk id="25" creationId="{00000000-0000-0000-0000-000000000000}"/>
          </ac:spMkLst>
        </pc:spChg>
      </pc:sldChg>
      <pc:sldChg chg="modSp">
        <pc:chgData name="Marc de Hoon" userId="ec42b3ec2e205a1a" providerId="LiveId" clId="{99D97E77-8734-4D07-BC50-66967F33E3A5}" dt="2019-08-21T09:27:33.312" v="2452" actId="6549"/>
        <pc:sldMkLst>
          <pc:docMk/>
          <pc:sldMk cId="3774397822" sldId="273"/>
        </pc:sldMkLst>
        <pc:spChg chg="mod">
          <ac:chgData name="Marc de Hoon" userId="ec42b3ec2e205a1a" providerId="LiveId" clId="{99D97E77-8734-4D07-BC50-66967F33E3A5}" dt="2019-08-21T09:27:33.312" v="2452" actId="6549"/>
          <ac:spMkLst>
            <pc:docMk/>
            <pc:sldMk cId="3774397822" sldId="273"/>
            <ac:spMk id="25" creationId="{00000000-0000-0000-0000-000000000000}"/>
          </ac:spMkLst>
        </pc:spChg>
      </pc:sldChg>
      <pc:sldChg chg="modSp">
        <pc:chgData name="Marc de Hoon" userId="ec42b3ec2e205a1a" providerId="LiveId" clId="{99D97E77-8734-4D07-BC50-66967F33E3A5}" dt="2019-08-21T09:19:49.965" v="1426" actId="1038"/>
        <pc:sldMkLst>
          <pc:docMk/>
          <pc:sldMk cId="1456570103" sldId="274"/>
        </pc:sldMkLst>
        <pc:spChg chg="mod">
          <ac:chgData name="Marc de Hoon" userId="ec42b3ec2e205a1a" providerId="LiveId" clId="{99D97E77-8734-4D07-BC50-66967F33E3A5}" dt="2019-08-21T09:19:21.090" v="1278" actId="20577"/>
          <ac:spMkLst>
            <pc:docMk/>
            <pc:sldMk cId="1456570103" sldId="274"/>
            <ac:spMk id="25" creationId="{00000000-0000-0000-0000-000000000000}"/>
          </ac:spMkLst>
        </pc:spChg>
        <pc:picChg chg="mod">
          <ac:chgData name="Marc de Hoon" userId="ec42b3ec2e205a1a" providerId="LiveId" clId="{99D97E77-8734-4D07-BC50-66967F33E3A5}" dt="2019-08-21T09:19:49.965" v="1426" actId="1038"/>
          <ac:picMkLst>
            <pc:docMk/>
            <pc:sldMk cId="1456570103" sldId="274"/>
            <ac:picMk id="5" creationId="{00000000-0000-0000-0000-000000000000}"/>
          </ac:picMkLst>
        </pc:picChg>
      </pc:sldChg>
      <pc:sldChg chg="modSp">
        <pc:chgData name="Marc de Hoon" userId="ec42b3ec2e205a1a" providerId="LiveId" clId="{99D97E77-8734-4D07-BC50-66967F33E3A5}" dt="2019-08-21T09:20:26.698" v="1586" actId="14100"/>
        <pc:sldMkLst>
          <pc:docMk/>
          <pc:sldMk cId="3210991722" sldId="275"/>
        </pc:sldMkLst>
        <pc:spChg chg="mod">
          <ac:chgData name="Marc de Hoon" userId="ec42b3ec2e205a1a" providerId="LiveId" clId="{99D97E77-8734-4D07-BC50-66967F33E3A5}" dt="2019-08-21T09:20:15.068" v="1518" actId="20577"/>
          <ac:spMkLst>
            <pc:docMk/>
            <pc:sldMk cId="3210991722" sldId="275"/>
            <ac:spMk id="25" creationId="{00000000-0000-0000-0000-000000000000}"/>
          </ac:spMkLst>
        </pc:spChg>
        <pc:picChg chg="mod">
          <ac:chgData name="Marc de Hoon" userId="ec42b3ec2e205a1a" providerId="LiveId" clId="{99D97E77-8734-4D07-BC50-66967F33E3A5}" dt="2019-08-21T09:20:26.698" v="1586" actId="14100"/>
          <ac:picMkLst>
            <pc:docMk/>
            <pc:sldMk cId="3210991722" sldId="275"/>
            <ac:picMk id="2050" creationId="{00000000-0000-0000-0000-000000000000}"/>
          </ac:picMkLst>
        </pc:picChg>
      </pc:sldChg>
      <pc:sldChg chg="modSp">
        <pc:chgData name="Marc de Hoon" userId="ec42b3ec2e205a1a" providerId="LiveId" clId="{99D97E77-8734-4D07-BC50-66967F33E3A5}" dt="2019-08-21T09:20:49.986" v="1681" actId="14100"/>
        <pc:sldMkLst>
          <pc:docMk/>
          <pc:sldMk cId="3487999647" sldId="276"/>
        </pc:sldMkLst>
        <pc:spChg chg="mod">
          <ac:chgData name="Marc de Hoon" userId="ec42b3ec2e205a1a" providerId="LiveId" clId="{99D97E77-8734-4D07-BC50-66967F33E3A5}" dt="2019-08-21T09:20:49.986" v="1681" actId="14100"/>
          <ac:spMkLst>
            <pc:docMk/>
            <pc:sldMk cId="3487999647" sldId="276"/>
            <ac:spMk id="25" creationId="{00000000-0000-0000-0000-000000000000}"/>
          </ac:spMkLst>
        </pc:spChg>
      </pc:sldChg>
      <pc:sldChg chg="modSp">
        <pc:chgData name="Marc de Hoon" userId="ec42b3ec2e205a1a" providerId="LiveId" clId="{99D97E77-8734-4D07-BC50-66967F33E3A5}" dt="2019-08-21T09:21:09.481" v="1771" actId="14100"/>
        <pc:sldMkLst>
          <pc:docMk/>
          <pc:sldMk cId="1314510594" sldId="277"/>
        </pc:sldMkLst>
        <pc:spChg chg="mod">
          <ac:chgData name="Marc de Hoon" userId="ec42b3ec2e205a1a" providerId="LiveId" clId="{99D97E77-8734-4D07-BC50-66967F33E3A5}" dt="2019-08-21T09:21:09.481" v="1771" actId="14100"/>
          <ac:spMkLst>
            <pc:docMk/>
            <pc:sldMk cId="1314510594" sldId="277"/>
            <ac:spMk id="25" creationId="{00000000-0000-0000-0000-000000000000}"/>
          </ac:spMkLst>
        </pc:spChg>
      </pc:sldChg>
      <pc:sldChg chg="addSp modSp">
        <pc:chgData name="Marc de Hoon" userId="ec42b3ec2e205a1a" providerId="LiveId" clId="{99D97E77-8734-4D07-BC50-66967F33E3A5}" dt="2019-08-21T09:24:09.620" v="2069" actId="1038"/>
        <pc:sldMkLst>
          <pc:docMk/>
          <pc:sldMk cId="34325590" sldId="278"/>
        </pc:sldMkLst>
        <pc:spChg chg="add mod">
          <ac:chgData name="Marc de Hoon" userId="ec42b3ec2e205a1a" providerId="LiveId" clId="{99D97E77-8734-4D07-BC50-66967F33E3A5}" dt="2019-08-21T09:24:09.620" v="2069" actId="1038"/>
          <ac:spMkLst>
            <pc:docMk/>
            <pc:sldMk cId="34325590" sldId="278"/>
            <ac:spMk id="5" creationId="{F9DF0E4A-9484-4885-BA05-5E77238C228D}"/>
          </ac:spMkLst>
        </pc:spChg>
        <pc:spChg chg="mod">
          <ac:chgData name="Marc de Hoon" userId="ec42b3ec2e205a1a" providerId="LiveId" clId="{99D97E77-8734-4D07-BC50-66967F33E3A5}" dt="2019-08-21T09:23:40.106" v="1956" actId="20577"/>
          <ac:spMkLst>
            <pc:docMk/>
            <pc:sldMk cId="34325590" sldId="278"/>
            <ac:spMk id="25" creationId="{00000000-0000-0000-0000-000000000000}"/>
          </ac:spMkLst>
        </pc:spChg>
        <pc:picChg chg="add mod">
          <ac:chgData name="Marc de Hoon" userId="ec42b3ec2e205a1a" providerId="LiveId" clId="{99D97E77-8734-4D07-BC50-66967F33E3A5}" dt="2019-08-21T09:23:56.385" v="2016" actId="14100"/>
          <ac:picMkLst>
            <pc:docMk/>
            <pc:sldMk cId="34325590" sldId="278"/>
            <ac:picMk id="3074" creationId="{9C7E90F1-7E48-4DFE-91F3-A74FA3398230}"/>
          </ac:picMkLst>
        </pc:picChg>
      </pc:sldChg>
      <pc:sldChg chg="modSp">
        <pc:chgData name="Marc de Hoon" userId="ec42b3ec2e205a1a" providerId="LiveId" clId="{99D97E77-8734-4D07-BC50-66967F33E3A5}" dt="2019-08-21T09:24:29.041" v="2161" actId="14100"/>
        <pc:sldMkLst>
          <pc:docMk/>
          <pc:sldMk cId="1354769326" sldId="279"/>
        </pc:sldMkLst>
        <pc:spChg chg="mod">
          <ac:chgData name="Marc de Hoon" userId="ec42b3ec2e205a1a" providerId="LiveId" clId="{99D97E77-8734-4D07-BC50-66967F33E3A5}" dt="2019-08-21T09:24:29.041" v="2161" actId="14100"/>
          <ac:spMkLst>
            <pc:docMk/>
            <pc:sldMk cId="1354769326" sldId="279"/>
            <ac:spMk id="25" creationId="{00000000-0000-0000-0000-000000000000}"/>
          </ac:spMkLst>
        </pc:spChg>
      </pc:sldChg>
      <pc:sldChg chg="modSp">
        <pc:chgData name="Marc de Hoon" userId="ec42b3ec2e205a1a" providerId="LiveId" clId="{99D97E77-8734-4D07-BC50-66967F33E3A5}" dt="2019-08-21T09:24:52.737" v="2251" actId="14100"/>
        <pc:sldMkLst>
          <pc:docMk/>
          <pc:sldMk cId="413790525" sldId="280"/>
        </pc:sldMkLst>
        <pc:spChg chg="mod">
          <ac:chgData name="Marc de Hoon" userId="ec42b3ec2e205a1a" providerId="LiveId" clId="{99D97E77-8734-4D07-BC50-66967F33E3A5}" dt="2019-08-21T09:24:52.737" v="2251" actId="14100"/>
          <ac:spMkLst>
            <pc:docMk/>
            <pc:sldMk cId="413790525" sldId="280"/>
            <ac:spMk id="25" creationId="{00000000-0000-0000-0000-000000000000}"/>
          </ac:spMkLst>
        </pc:spChg>
      </pc:sldChg>
      <pc:sldChg chg="modSp">
        <pc:chgData name="Marc de Hoon" userId="ec42b3ec2e205a1a" providerId="LiveId" clId="{99D97E77-8734-4D07-BC50-66967F33E3A5}" dt="2019-08-21T09:25:08.353" v="2341" actId="14100"/>
        <pc:sldMkLst>
          <pc:docMk/>
          <pc:sldMk cId="4270305471" sldId="281"/>
        </pc:sldMkLst>
        <pc:spChg chg="mod">
          <ac:chgData name="Marc de Hoon" userId="ec42b3ec2e205a1a" providerId="LiveId" clId="{99D97E77-8734-4D07-BC50-66967F33E3A5}" dt="2019-08-21T09:25:08.353" v="2341" actId="14100"/>
          <ac:spMkLst>
            <pc:docMk/>
            <pc:sldMk cId="4270305471" sldId="281"/>
            <ac:spMk id="25" creationId="{00000000-0000-0000-0000-000000000000}"/>
          </ac:spMkLst>
        </pc:spChg>
      </pc:sldChg>
      <pc:sldChg chg="modSp">
        <pc:chgData name="Marc de Hoon" userId="ec42b3ec2e205a1a" providerId="LiveId" clId="{99D97E77-8734-4D07-BC50-66967F33E3A5}" dt="2019-08-21T09:25:30.776" v="2431" actId="14100"/>
        <pc:sldMkLst>
          <pc:docMk/>
          <pc:sldMk cId="2714005644" sldId="282"/>
        </pc:sldMkLst>
        <pc:spChg chg="mod">
          <ac:chgData name="Marc de Hoon" userId="ec42b3ec2e205a1a" providerId="LiveId" clId="{99D97E77-8734-4D07-BC50-66967F33E3A5}" dt="2019-08-21T09:25:30.776" v="2431" actId="14100"/>
          <ac:spMkLst>
            <pc:docMk/>
            <pc:sldMk cId="2714005644" sldId="282"/>
            <ac:spMk id="2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25EC3-10BB-475C-A34A-367709E727EA}" type="datetimeFigureOut">
              <a:rPr lang="nl-NL" smtClean="0"/>
              <a:t>21-8-2019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1E696-37EE-45FC-85F5-D0E8CE3591B0}" type="slidenum">
              <a:rPr lang="nl-NL" smtClean="0"/>
              <a:t>‹nr.›</a:t>
            </a:fld>
            <a:endParaRPr lang="nl-NL"/>
          </a:p>
        </p:txBody>
      </p:sp>
    </p:spTree>
    <p:extLst>
      <p:ext uri="{BB962C8B-B14F-4D97-AF65-F5344CB8AC3E}">
        <p14:creationId xmlns:p14="http://schemas.microsoft.com/office/powerpoint/2010/main" val="263763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261E696-37EE-45FC-85F5-D0E8CE3591B0}" type="slidenum">
              <a:rPr lang="nl-NL" smtClean="0"/>
              <a:t>19</a:t>
            </a:fld>
            <a:endParaRPr lang="nl-NL"/>
          </a:p>
        </p:txBody>
      </p:sp>
    </p:spTree>
    <p:extLst>
      <p:ext uri="{BB962C8B-B14F-4D97-AF65-F5344CB8AC3E}">
        <p14:creationId xmlns:p14="http://schemas.microsoft.com/office/powerpoint/2010/main" val="244762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80190031-8FB1-40BF-B7BA-2F6BD473F9CE}" type="datetimeFigureOut">
              <a:rPr lang="nl-NL" smtClean="0"/>
              <a:t>21-8-2019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80655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0190031-8FB1-40BF-B7BA-2F6BD473F9CE}" type="datetimeFigureOut">
              <a:rPr lang="nl-NL" smtClean="0"/>
              <a:t>21-8-2019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4153993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0190031-8FB1-40BF-B7BA-2F6BD473F9CE}" type="datetimeFigureOut">
              <a:rPr lang="nl-NL" smtClean="0"/>
              <a:t>21-8-2019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43174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0190031-8FB1-40BF-B7BA-2F6BD473F9CE}" type="datetimeFigureOut">
              <a:rPr lang="nl-NL" smtClean="0"/>
              <a:t>21-8-2019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14018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80190031-8FB1-40BF-B7BA-2F6BD473F9CE}" type="datetimeFigureOut">
              <a:rPr lang="nl-NL" smtClean="0"/>
              <a:t>21-8-2019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417767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0190031-8FB1-40BF-B7BA-2F6BD473F9CE}" type="datetimeFigureOut">
              <a:rPr lang="nl-NL" smtClean="0"/>
              <a:t>21-8-2019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2628450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0190031-8FB1-40BF-B7BA-2F6BD473F9CE}" type="datetimeFigureOut">
              <a:rPr lang="nl-NL" smtClean="0"/>
              <a:t>21-8-2019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182626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80190031-8FB1-40BF-B7BA-2F6BD473F9CE}" type="datetimeFigureOut">
              <a:rPr lang="nl-NL" smtClean="0"/>
              <a:t>21-8-2019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173090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0190031-8FB1-40BF-B7BA-2F6BD473F9CE}" type="datetimeFigureOut">
              <a:rPr lang="nl-NL" smtClean="0"/>
              <a:t>21-8-2019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1856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0190031-8FB1-40BF-B7BA-2F6BD473F9CE}" type="datetimeFigureOut">
              <a:rPr lang="nl-NL" smtClean="0"/>
              <a:t>21-8-2019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208307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0190031-8FB1-40BF-B7BA-2F6BD473F9CE}" type="datetimeFigureOut">
              <a:rPr lang="nl-NL" smtClean="0"/>
              <a:t>21-8-2019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719321-2C43-4121-B58B-96FCFA770140}" type="slidenum">
              <a:rPr lang="nl-NL" smtClean="0"/>
              <a:t>‹nr.›</a:t>
            </a:fld>
            <a:endParaRPr lang="nl-NL"/>
          </a:p>
        </p:txBody>
      </p:sp>
    </p:spTree>
    <p:extLst>
      <p:ext uri="{BB962C8B-B14F-4D97-AF65-F5344CB8AC3E}">
        <p14:creationId xmlns:p14="http://schemas.microsoft.com/office/powerpoint/2010/main" val="316030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3000" r="-1000" b="-13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90031-8FB1-40BF-B7BA-2F6BD473F9CE}" type="datetimeFigureOut">
              <a:rPr lang="nl-NL" smtClean="0"/>
              <a:t>21-8-2019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19321-2C43-4121-B58B-96FCFA770140}" type="slidenum">
              <a:rPr lang="nl-NL" smtClean="0"/>
              <a:t>‹nr.›</a:t>
            </a:fld>
            <a:endParaRPr lang="nl-NL"/>
          </a:p>
        </p:txBody>
      </p:sp>
    </p:spTree>
    <p:extLst>
      <p:ext uri="{BB962C8B-B14F-4D97-AF65-F5344CB8AC3E}">
        <p14:creationId xmlns:p14="http://schemas.microsoft.com/office/powerpoint/2010/main" val="305918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5620" y="1178011"/>
            <a:ext cx="12191999" cy="5679989"/>
          </a:xfrm>
        </p:spPr>
        <p:txBody>
          <a:bodyPr anchor="t">
            <a:normAutofit/>
          </a:bodyPr>
          <a:lstStyle/>
          <a:p>
            <a:br>
              <a:rPr lang="nl-NL" sz="3200" dirty="0">
                <a:solidFill>
                  <a:schemeClr val="bg1"/>
                </a:solidFill>
              </a:rPr>
            </a:br>
            <a:br>
              <a:rPr lang="nl-NL" sz="3200" dirty="0">
                <a:solidFill>
                  <a:schemeClr val="bg1"/>
                </a:solidFill>
              </a:rPr>
            </a:br>
            <a:r>
              <a:rPr lang="nl-NL" sz="4400" dirty="0" err="1">
                <a:solidFill>
                  <a:schemeClr val="bg1"/>
                </a:solidFill>
              </a:rPr>
              <a:t>Publius</a:t>
            </a:r>
            <a:r>
              <a:rPr lang="nl-NL" sz="4400" dirty="0">
                <a:solidFill>
                  <a:schemeClr val="bg1"/>
                </a:solidFill>
              </a:rPr>
              <a:t> Vergilius </a:t>
            </a:r>
            <a:r>
              <a:rPr lang="nl-NL" sz="4400" dirty="0" err="1">
                <a:solidFill>
                  <a:schemeClr val="bg1"/>
                </a:solidFill>
              </a:rPr>
              <a:t>Maro’s</a:t>
            </a:r>
            <a:br>
              <a:rPr lang="nl-NL" sz="8800" dirty="0">
                <a:solidFill>
                  <a:schemeClr val="bg1"/>
                </a:solidFill>
              </a:rPr>
            </a:br>
            <a:br>
              <a:rPr lang="nl-NL" sz="8800" dirty="0">
                <a:solidFill>
                  <a:schemeClr val="bg1"/>
                </a:solidFill>
              </a:rPr>
            </a:br>
            <a:r>
              <a:rPr lang="nl-NL" sz="13800" dirty="0" err="1">
                <a:solidFill>
                  <a:schemeClr val="bg1"/>
                </a:solidFill>
              </a:rPr>
              <a:t>Aeneis</a:t>
            </a:r>
            <a:r>
              <a:rPr lang="nl-NL" sz="8800" dirty="0">
                <a:solidFill>
                  <a:schemeClr val="bg1"/>
                </a:solidFill>
              </a:rPr>
              <a:t> </a:t>
            </a:r>
            <a:br>
              <a:rPr lang="nl-NL" sz="4800" dirty="0">
                <a:solidFill>
                  <a:schemeClr val="bg1"/>
                </a:solidFill>
              </a:rPr>
            </a:br>
            <a:br>
              <a:rPr lang="nl-NL" sz="4800" dirty="0">
                <a:solidFill>
                  <a:schemeClr val="bg1"/>
                </a:solidFill>
              </a:rPr>
            </a:br>
            <a:r>
              <a:rPr lang="nl-NL" sz="1400" dirty="0">
                <a:solidFill>
                  <a:schemeClr val="bg1"/>
                </a:solidFill>
              </a:rPr>
              <a:t>(alle jaartallen zijn vóór Christus)</a:t>
            </a:r>
            <a:endParaRPr lang="nl-NL" sz="4800" dirty="0">
              <a:solidFill>
                <a:schemeClr val="bg1"/>
              </a:solidFill>
              <a:latin typeface="+mn-lt"/>
            </a:endParaRPr>
          </a:p>
        </p:txBody>
      </p:sp>
      <p:sp>
        <p:nvSpPr>
          <p:cNvPr id="4" name="Tekstvak 3"/>
          <p:cNvSpPr txBox="1"/>
          <p:nvPr/>
        </p:nvSpPr>
        <p:spPr>
          <a:xfrm>
            <a:off x="0" y="279918"/>
            <a:ext cx="12191999" cy="707886"/>
          </a:xfrm>
          <a:prstGeom prst="rect">
            <a:avLst/>
          </a:prstGeom>
          <a:noFill/>
        </p:spPr>
        <p:txBody>
          <a:bodyPr wrap="square" rtlCol="0">
            <a:spAutoFit/>
          </a:bodyPr>
          <a:lstStyle/>
          <a:p>
            <a:pPr algn="ctr"/>
            <a:r>
              <a:rPr lang="nl-NL" sz="4000" dirty="0">
                <a:solidFill>
                  <a:schemeClr val="accent4">
                    <a:lumMod val="40000"/>
                    <a:lumOff val="60000"/>
                  </a:schemeClr>
                </a:solidFill>
              </a:rPr>
              <a:t>Centraal examen Latijn 2020</a:t>
            </a:r>
            <a:endParaRPr lang="nl-NL" sz="2400" dirty="0">
              <a:solidFill>
                <a:schemeClr val="accent4">
                  <a:lumMod val="40000"/>
                  <a:lumOff val="60000"/>
                </a:schemeClr>
              </a:solidFill>
            </a:endParaRPr>
          </a:p>
        </p:txBody>
      </p:sp>
      <p:sp>
        <p:nvSpPr>
          <p:cNvPr id="5" name="Tekstvak 4"/>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3290620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b="1" dirty="0">
                <a:solidFill>
                  <a:srgbClr val="C00000"/>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a:solidFill>
                  <a:schemeClr val="bg1">
                    <a:lumMod val="95000"/>
                  </a:schemeClr>
                </a:solidFill>
                <a:latin typeface="Calibri" panose="020F0502020204030204" pitchFamily="34" charset="0"/>
              </a:rPr>
              <a:t>± </a:t>
            </a:r>
            <a:r>
              <a:rPr lang="nl-NL" sz="1400" b="1" dirty="0">
                <a:solidFill>
                  <a:schemeClr val="bg1">
                    <a:lumMod val="95000"/>
                  </a:schemeClr>
                </a:solidFill>
              </a:rPr>
              <a:t>1200</a:t>
            </a:r>
          </a:p>
        </p:txBody>
      </p:sp>
      <p:sp>
        <p:nvSpPr>
          <p:cNvPr id="25" name="Rechthoek 24"/>
          <p:cNvSpPr/>
          <p:nvPr/>
        </p:nvSpPr>
        <p:spPr>
          <a:xfrm>
            <a:off x="1799999" y="1317534"/>
            <a:ext cx="10080000"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a:t>In </a:t>
            </a:r>
            <a:r>
              <a:rPr lang="nl-NL" sz="2800" dirty="0">
                <a:solidFill>
                  <a:srgbClr val="FF0000"/>
                </a:solidFill>
              </a:rPr>
              <a:t>146</a:t>
            </a:r>
            <a:r>
              <a:rPr lang="nl-NL" sz="2800" dirty="0"/>
              <a:t> werd korte metten </a:t>
            </a:r>
          </a:p>
          <a:p>
            <a:r>
              <a:rPr lang="nl-NL" sz="2800" dirty="0"/>
              <a:t>gemaakt met Carthago en </a:t>
            </a:r>
          </a:p>
          <a:p>
            <a:r>
              <a:rPr lang="nl-NL" sz="2800" dirty="0"/>
              <a:t>Korinthe. Griekenland en </a:t>
            </a:r>
          </a:p>
          <a:p>
            <a:r>
              <a:rPr lang="nl-NL" sz="2800" dirty="0"/>
              <a:t>Macedonië werden ingelijfd.</a:t>
            </a:r>
          </a:p>
          <a:p>
            <a:r>
              <a:rPr lang="nl-NL" sz="2800" dirty="0"/>
              <a:t>De macht van Rome wordt </a:t>
            </a:r>
          </a:p>
          <a:p>
            <a:r>
              <a:rPr lang="nl-NL" sz="2800" dirty="0"/>
              <a:t>geleidelijk aan groter.</a:t>
            </a:r>
          </a:p>
        </p:txBody>
      </p:sp>
      <p:pic>
        <p:nvPicPr>
          <p:cNvPr id="5" name="Afbeelding 4"/>
          <p:cNvPicPr>
            <a:picLocks noChangeAspect="1"/>
          </p:cNvPicPr>
          <p:nvPr/>
        </p:nvPicPr>
        <p:blipFill rotWithShape="1">
          <a:blip r:embed="rId2"/>
          <a:srcRect t="28391" b="5443"/>
          <a:stretch/>
        </p:blipFill>
        <p:spPr>
          <a:xfrm>
            <a:off x="6041960" y="1454475"/>
            <a:ext cx="6002660" cy="3044969"/>
          </a:xfrm>
          <a:prstGeom prst="rect">
            <a:avLst/>
          </a:prstGeom>
        </p:spPr>
      </p:pic>
      <p:sp>
        <p:nvSpPr>
          <p:cNvPr id="26" name="Tekstvak 25">
            <a:extLst>
              <a:ext uri="{FF2B5EF4-FFF2-40B4-BE49-F238E27FC236}">
                <a16:creationId xmlns:a16="http://schemas.microsoft.com/office/drawing/2014/main" id="{21A86A9E-8B1A-4CD2-8F62-F99BBEBC353F}"/>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145657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b="1" dirty="0">
                <a:solidFill>
                  <a:srgbClr val="C00000"/>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a:solidFill>
                  <a:schemeClr val="bg1">
                    <a:lumMod val="95000"/>
                  </a:schemeClr>
                </a:solidFill>
                <a:latin typeface="Calibri" panose="020F0502020204030204" pitchFamily="34" charset="0"/>
              </a:rPr>
              <a:t>± </a:t>
            </a:r>
            <a:r>
              <a:rPr lang="nl-NL" sz="1400" b="1" dirty="0">
                <a:solidFill>
                  <a:schemeClr val="bg1">
                    <a:lumMod val="95000"/>
                  </a:schemeClr>
                </a:solidFill>
              </a:rPr>
              <a:t>1200</a:t>
            </a:r>
          </a:p>
        </p:txBody>
      </p:sp>
      <p:sp>
        <p:nvSpPr>
          <p:cNvPr id="25" name="Rechthoek 24"/>
          <p:cNvSpPr/>
          <p:nvPr/>
        </p:nvSpPr>
        <p:spPr>
          <a:xfrm>
            <a:off x="1799999" y="1317534"/>
            <a:ext cx="10080000"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a:t>In </a:t>
            </a:r>
            <a:r>
              <a:rPr lang="nl-NL" sz="2800" dirty="0">
                <a:solidFill>
                  <a:srgbClr val="FF0000"/>
                </a:solidFill>
              </a:rPr>
              <a:t>133</a:t>
            </a:r>
            <a:r>
              <a:rPr lang="nl-NL" sz="2800" dirty="0"/>
              <a:t> werd </a:t>
            </a:r>
            <a:r>
              <a:rPr lang="nl-NL" sz="2800" dirty="0" err="1"/>
              <a:t>Pergamum</a:t>
            </a:r>
            <a:r>
              <a:rPr lang="nl-NL" sz="2800" dirty="0"/>
              <a:t> ingelijfd. </a:t>
            </a:r>
            <a:r>
              <a:rPr lang="nl-NL" sz="2800" dirty="0" err="1"/>
              <a:t>Pergamum</a:t>
            </a:r>
            <a:r>
              <a:rPr lang="nl-NL" sz="2800" dirty="0"/>
              <a:t> ligt een stuk onder Troje, maar we weten dat Vergilius ook de naam </a:t>
            </a:r>
            <a:r>
              <a:rPr lang="nl-NL" sz="2800" dirty="0" err="1"/>
              <a:t>Pergamum</a:t>
            </a:r>
            <a:r>
              <a:rPr lang="nl-NL" sz="2800" dirty="0"/>
              <a:t> wel eens voor Troje gebruikt.</a:t>
            </a:r>
          </a:p>
          <a:p>
            <a:endParaRPr lang="nl-NL" sz="2800" dirty="0"/>
          </a:p>
          <a:p>
            <a:endParaRPr lang="nl-NL" sz="2800" dirty="0"/>
          </a:p>
          <a:p>
            <a:endParaRPr lang="nl-NL" sz="2800" dirty="0"/>
          </a:p>
          <a:p>
            <a:r>
              <a:rPr lang="nl-NL" sz="2800" dirty="0"/>
              <a:t>Ook in </a:t>
            </a:r>
            <a:r>
              <a:rPr lang="nl-NL" sz="2800" dirty="0">
                <a:solidFill>
                  <a:srgbClr val="FF0000"/>
                </a:solidFill>
              </a:rPr>
              <a:t>133</a:t>
            </a:r>
            <a:r>
              <a:rPr lang="nl-NL" sz="2800" dirty="0"/>
              <a:t> werd </a:t>
            </a:r>
            <a:r>
              <a:rPr lang="nl-NL" sz="2800" dirty="0" err="1"/>
              <a:t>Tiberius</a:t>
            </a:r>
            <a:r>
              <a:rPr lang="nl-NL" sz="2800" dirty="0"/>
              <a:t> </a:t>
            </a:r>
            <a:r>
              <a:rPr lang="nl-NL" sz="2800" dirty="0" err="1"/>
              <a:t>Gracchus</a:t>
            </a:r>
            <a:r>
              <a:rPr lang="nl-NL" sz="2800" dirty="0"/>
              <a:t> gedood (en 10 jaar later pleegde zijn broer </a:t>
            </a:r>
            <a:r>
              <a:rPr lang="nl-NL" sz="2800" dirty="0" err="1"/>
              <a:t>Gaius</a:t>
            </a:r>
            <a:r>
              <a:rPr lang="nl-NL" sz="2800" dirty="0"/>
              <a:t> zelfmoord) omdat hij met een akkerwet voor de boeren had willen opkomen. De senaat was woest. De </a:t>
            </a:r>
            <a:r>
              <a:rPr lang="nl-NL" sz="2800" dirty="0" err="1"/>
              <a:t>Gracchi</a:t>
            </a:r>
            <a:r>
              <a:rPr lang="nl-NL" sz="2800" dirty="0"/>
              <a:t> deden hun voorstellen bij de volksvergadering, en niet bij de senaat. Daardoor ontstond de tweedeling </a:t>
            </a:r>
            <a:r>
              <a:rPr lang="nl-NL" sz="2800" dirty="0" err="1"/>
              <a:t>populares</a:t>
            </a:r>
            <a:r>
              <a:rPr lang="nl-NL" sz="2800" dirty="0"/>
              <a:t> – </a:t>
            </a:r>
            <a:r>
              <a:rPr lang="nl-NL" sz="2800" dirty="0" err="1"/>
              <a:t>optimates</a:t>
            </a:r>
            <a:r>
              <a:rPr lang="nl-NL" sz="2800" dirty="0"/>
              <a:t>. </a:t>
            </a:r>
            <a:r>
              <a:rPr lang="nl-NL" sz="2800" dirty="0" err="1"/>
              <a:t>Populares</a:t>
            </a:r>
            <a:r>
              <a:rPr lang="nl-NL" sz="2800" dirty="0"/>
              <a:t> gaan via de volksvergadering, </a:t>
            </a:r>
            <a:r>
              <a:rPr lang="nl-NL" sz="2800" dirty="0" err="1"/>
              <a:t>optimates</a:t>
            </a:r>
            <a:r>
              <a:rPr lang="nl-NL" sz="2800" dirty="0"/>
              <a:t> via de senaat.</a:t>
            </a:r>
          </a:p>
        </p:txBody>
      </p:sp>
      <p:pic>
        <p:nvPicPr>
          <p:cNvPr id="2050" name="Picture 2" descr="http://5d87263ab0824b6b13f6-f8d4ed3e806ae2b5b5a753c0b00b8a44.r56.cf1.rackcdn.com/50/4/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7007" y="2249907"/>
            <a:ext cx="2513093" cy="1675395"/>
          </a:xfrm>
          <a:prstGeom prst="rect">
            <a:avLst/>
          </a:prstGeom>
          <a:noFill/>
          <a:extLst>
            <a:ext uri="{909E8E84-426E-40DD-AFC4-6F175D3DCCD1}">
              <a14:hiddenFill xmlns:a14="http://schemas.microsoft.com/office/drawing/2010/main">
                <a:solidFill>
                  <a:srgbClr val="FFFFFF"/>
                </a:solidFill>
              </a14:hiddenFill>
            </a:ext>
          </a:extLst>
        </p:spPr>
      </p:pic>
      <p:sp>
        <p:nvSpPr>
          <p:cNvPr id="26" name="Tekstvak 25">
            <a:extLst>
              <a:ext uri="{FF2B5EF4-FFF2-40B4-BE49-F238E27FC236}">
                <a16:creationId xmlns:a16="http://schemas.microsoft.com/office/drawing/2014/main" id="{F69EDED1-B40D-481C-899B-E599CDC758B3}"/>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3210991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b="1" dirty="0">
                <a:solidFill>
                  <a:srgbClr val="C00000"/>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a:solidFill>
                  <a:schemeClr val="bg1">
                    <a:lumMod val="95000"/>
                  </a:schemeClr>
                </a:solidFill>
                <a:latin typeface="Calibri" panose="020F0502020204030204" pitchFamily="34" charset="0"/>
              </a:rPr>
              <a:t>± </a:t>
            </a:r>
            <a:r>
              <a:rPr lang="nl-NL" sz="1400" b="1" dirty="0">
                <a:solidFill>
                  <a:schemeClr val="bg1">
                    <a:lumMod val="95000"/>
                  </a:schemeClr>
                </a:solidFill>
              </a:rPr>
              <a:t>1200</a:t>
            </a:r>
          </a:p>
        </p:txBody>
      </p:sp>
      <p:sp>
        <p:nvSpPr>
          <p:cNvPr id="25" name="Rechthoek 24"/>
          <p:cNvSpPr/>
          <p:nvPr/>
        </p:nvSpPr>
        <p:spPr>
          <a:xfrm>
            <a:off x="1800000" y="1317534"/>
            <a:ext cx="10080000"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a:t>In </a:t>
            </a:r>
            <a:r>
              <a:rPr lang="nl-NL" sz="2800" dirty="0">
                <a:solidFill>
                  <a:srgbClr val="FF0000"/>
                </a:solidFill>
              </a:rPr>
              <a:t>107</a:t>
            </a:r>
            <a:r>
              <a:rPr lang="nl-NL" sz="2800" dirty="0"/>
              <a:t> reorganiseerde de </a:t>
            </a:r>
            <a:r>
              <a:rPr lang="nl-NL" sz="2800" dirty="0" err="1"/>
              <a:t>popularis</a:t>
            </a:r>
            <a:r>
              <a:rPr lang="nl-NL" sz="2800" dirty="0"/>
              <a:t> Marius (afkomstig uit </a:t>
            </a:r>
            <a:r>
              <a:rPr lang="nl-NL" sz="2800" dirty="0" err="1"/>
              <a:t>Arpino</a:t>
            </a:r>
            <a:r>
              <a:rPr lang="nl-NL" sz="2800" dirty="0"/>
              <a:t>) het leger. Werden legioenen van oudsher bemand door zelfstandige boeren, nu konden ook proletariërs tegen betaling opgenomen worden in het leger, dat daardoor een beroepsleger werd. Probleem was namelijk dat de boerenstand min of meer weggevallen was, doordat veel boeren na de oorlog met Hannibal niets meer over hadden en naar Rome trokken. Vanaf 88 kwam Marius in conflict met </a:t>
            </a:r>
            <a:r>
              <a:rPr lang="nl-NL" sz="2800" dirty="0" err="1"/>
              <a:t>Sulla</a:t>
            </a:r>
            <a:r>
              <a:rPr lang="nl-NL" sz="2800" dirty="0"/>
              <a:t>, het conflict dat geldt als de eerste burgeroorlog in de 1</a:t>
            </a:r>
            <a:r>
              <a:rPr lang="nl-NL" sz="2800" baseline="30000" dirty="0"/>
              <a:t>e</a:t>
            </a:r>
            <a:r>
              <a:rPr lang="nl-NL" sz="2800" dirty="0"/>
              <a:t> eeuw voor Christus.</a:t>
            </a:r>
          </a:p>
        </p:txBody>
      </p:sp>
      <p:sp>
        <p:nvSpPr>
          <p:cNvPr id="26" name="Tekstvak 25">
            <a:extLst>
              <a:ext uri="{FF2B5EF4-FFF2-40B4-BE49-F238E27FC236}">
                <a16:creationId xmlns:a16="http://schemas.microsoft.com/office/drawing/2014/main" id="{8E7B0E49-F1A1-4E37-8532-DB703210A0CB}"/>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3487999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b="1" dirty="0">
                <a:solidFill>
                  <a:srgbClr val="C00000"/>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a:solidFill>
                  <a:schemeClr val="bg1">
                    <a:lumMod val="95000"/>
                  </a:schemeClr>
                </a:solidFill>
                <a:latin typeface="Calibri" panose="020F0502020204030204" pitchFamily="34" charset="0"/>
              </a:rPr>
              <a:t>± </a:t>
            </a:r>
            <a:r>
              <a:rPr lang="nl-NL" sz="1400" b="1" dirty="0">
                <a:solidFill>
                  <a:schemeClr val="bg1">
                    <a:lumMod val="95000"/>
                  </a:schemeClr>
                </a:solidFill>
              </a:rPr>
              <a:t>1200</a:t>
            </a:r>
          </a:p>
        </p:txBody>
      </p:sp>
      <p:sp>
        <p:nvSpPr>
          <p:cNvPr id="25" name="Rechthoek 24"/>
          <p:cNvSpPr/>
          <p:nvPr/>
        </p:nvSpPr>
        <p:spPr>
          <a:xfrm>
            <a:off x="1799999" y="1317534"/>
            <a:ext cx="10080000"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a:t>In </a:t>
            </a:r>
            <a:r>
              <a:rPr lang="nl-NL" sz="2800" dirty="0">
                <a:solidFill>
                  <a:srgbClr val="FF0000"/>
                </a:solidFill>
              </a:rPr>
              <a:t>49</a:t>
            </a:r>
            <a:r>
              <a:rPr lang="nl-NL" sz="2800" dirty="0"/>
              <a:t> begint een nieuwe burgeroorlog, tussen Caesar en </a:t>
            </a:r>
            <a:r>
              <a:rPr lang="nl-NL" sz="2800" dirty="0" err="1"/>
              <a:t>Pompeius</a:t>
            </a:r>
            <a:r>
              <a:rPr lang="nl-NL" sz="2800" dirty="0"/>
              <a:t> dit keer, voormalig deelnemers in het eerste Triumviraat. Caesar kreeg van de consul sine collega </a:t>
            </a:r>
            <a:r>
              <a:rPr lang="nl-NL" sz="2800" dirty="0" err="1"/>
              <a:t>Pompeius</a:t>
            </a:r>
            <a:r>
              <a:rPr lang="nl-NL" sz="2800" dirty="0"/>
              <a:t> de opdracht zijn leger te ontbinden. Caesar weigerde dat en trok de Rubicon over (“</a:t>
            </a:r>
            <a:r>
              <a:rPr lang="nl-NL" sz="2800" dirty="0" err="1"/>
              <a:t>alea</a:t>
            </a:r>
            <a:r>
              <a:rPr lang="nl-NL" sz="2800" dirty="0"/>
              <a:t> </a:t>
            </a:r>
            <a:r>
              <a:rPr lang="nl-NL" sz="2800" dirty="0" err="1"/>
              <a:t>iacta</a:t>
            </a:r>
            <a:r>
              <a:rPr lang="nl-NL" sz="2800" dirty="0"/>
              <a:t> </a:t>
            </a:r>
            <a:r>
              <a:rPr lang="nl-NL" sz="2800" dirty="0" err="1"/>
              <a:t>est</a:t>
            </a:r>
            <a:r>
              <a:rPr lang="nl-NL" sz="2800" dirty="0"/>
              <a:t>”) en was dus uit op een staatsgreep. </a:t>
            </a:r>
            <a:r>
              <a:rPr lang="nl-NL" sz="2800" dirty="0" err="1"/>
              <a:t>Pompeius</a:t>
            </a:r>
            <a:r>
              <a:rPr lang="nl-NL" sz="2800" dirty="0"/>
              <a:t> vluchtte naar Egypte en werd daar in </a:t>
            </a:r>
            <a:r>
              <a:rPr lang="nl-NL" sz="2800" dirty="0">
                <a:solidFill>
                  <a:srgbClr val="FF0000"/>
                </a:solidFill>
              </a:rPr>
              <a:t>45</a:t>
            </a:r>
            <a:r>
              <a:rPr lang="nl-NL" sz="2800" dirty="0"/>
              <a:t> door koning Ptolemaeus vermoord. Zijn hoofd belandde op een schotel, aangeboden aan Caesar. Daarmee eindigde de tweede burgeroorlog. Caesar werd dictator, imperator en consul (sine collega) van Rome.</a:t>
            </a:r>
          </a:p>
        </p:txBody>
      </p:sp>
      <p:sp>
        <p:nvSpPr>
          <p:cNvPr id="26" name="Tekstvak 25">
            <a:extLst>
              <a:ext uri="{FF2B5EF4-FFF2-40B4-BE49-F238E27FC236}">
                <a16:creationId xmlns:a16="http://schemas.microsoft.com/office/drawing/2014/main" id="{D5CF05FC-C0C1-4B8F-9568-4EEBF430E51F}"/>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1314510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b="1" dirty="0">
                <a:solidFill>
                  <a:srgbClr val="C00000"/>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a:solidFill>
                  <a:schemeClr val="bg1">
                    <a:lumMod val="95000"/>
                  </a:schemeClr>
                </a:solidFill>
                <a:latin typeface="Calibri" panose="020F0502020204030204" pitchFamily="34" charset="0"/>
              </a:rPr>
              <a:t>± </a:t>
            </a:r>
            <a:r>
              <a:rPr lang="nl-NL" sz="1400" b="1" dirty="0">
                <a:solidFill>
                  <a:schemeClr val="bg1">
                    <a:lumMod val="95000"/>
                  </a:schemeClr>
                </a:solidFill>
              </a:rPr>
              <a:t>1200</a:t>
            </a:r>
          </a:p>
        </p:txBody>
      </p:sp>
      <p:sp>
        <p:nvSpPr>
          <p:cNvPr id="25" name="Rechthoek 24"/>
          <p:cNvSpPr/>
          <p:nvPr/>
        </p:nvSpPr>
        <p:spPr>
          <a:xfrm>
            <a:off x="1799999" y="1317534"/>
            <a:ext cx="10080000"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nl-NL" sz="2800" dirty="0" err="1"/>
              <a:t>Wanneer</a:t>
            </a:r>
            <a:r>
              <a:rPr lang="en-US" altLang="nl-NL" sz="2800" dirty="0"/>
              <a:t> Caesar in 45 tot </a:t>
            </a:r>
            <a:r>
              <a:rPr lang="en-US" altLang="nl-NL" sz="2800" i="1" dirty="0"/>
              <a:t>dictator</a:t>
            </a:r>
            <a:r>
              <a:rPr lang="en-US" altLang="nl-NL" sz="2800" dirty="0"/>
              <a:t> </a:t>
            </a:r>
            <a:r>
              <a:rPr lang="en-US" altLang="nl-NL" sz="2800" dirty="0" err="1"/>
              <a:t>voor</a:t>
            </a:r>
            <a:r>
              <a:rPr lang="en-US" altLang="nl-NL" sz="2800" dirty="0"/>
              <a:t> het </a:t>
            </a:r>
            <a:r>
              <a:rPr lang="en-US" altLang="nl-NL" sz="2800" dirty="0" err="1"/>
              <a:t>leven</a:t>
            </a:r>
            <a:r>
              <a:rPr lang="en-US" altLang="nl-NL" sz="2800" dirty="0"/>
              <a:t> </a:t>
            </a:r>
            <a:r>
              <a:rPr lang="en-US" altLang="nl-NL" sz="2800" dirty="0" err="1"/>
              <a:t>wordt</a:t>
            </a:r>
            <a:r>
              <a:rPr lang="en-US" altLang="nl-NL" sz="2800" dirty="0"/>
              <a:t> </a:t>
            </a:r>
            <a:r>
              <a:rPr lang="en-US" altLang="nl-NL" sz="2800" dirty="0" err="1"/>
              <a:t>benoemd</a:t>
            </a:r>
            <a:r>
              <a:rPr lang="en-US" altLang="nl-NL" sz="2800" dirty="0"/>
              <a:t>, is </a:t>
            </a:r>
            <a:r>
              <a:rPr lang="en-US" altLang="nl-NL" sz="2800" dirty="0" err="1"/>
              <a:t>hij</a:t>
            </a:r>
            <a:r>
              <a:rPr lang="en-US" altLang="nl-NL" sz="2800" dirty="0"/>
              <a:t> </a:t>
            </a:r>
            <a:r>
              <a:rPr lang="en-US" altLang="nl-NL" sz="2800" dirty="0" err="1"/>
              <a:t>feitelijk</a:t>
            </a:r>
            <a:r>
              <a:rPr lang="en-US" altLang="nl-NL" sz="2800" dirty="0"/>
              <a:t> </a:t>
            </a:r>
            <a:r>
              <a:rPr lang="en-US" altLang="nl-NL" sz="2800" dirty="0" err="1"/>
              <a:t>alleenheerser</a:t>
            </a:r>
            <a:r>
              <a:rPr lang="en-US" altLang="nl-NL" sz="2800" dirty="0"/>
              <a:t>. </a:t>
            </a:r>
          </a:p>
          <a:p>
            <a:endParaRPr lang="en-US" altLang="nl-NL" sz="2800" dirty="0"/>
          </a:p>
          <a:p>
            <a:r>
              <a:rPr lang="en-US" altLang="nl-NL" sz="2800" dirty="0" err="1"/>
              <a:t>Er</a:t>
            </a:r>
            <a:r>
              <a:rPr lang="en-US" altLang="nl-NL" sz="2800" dirty="0"/>
              <a:t> </a:t>
            </a:r>
            <a:r>
              <a:rPr lang="en-US" altLang="nl-NL" sz="2800" dirty="0" err="1"/>
              <a:t>blijft</a:t>
            </a:r>
            <a:r>
              <a:rPr lang="en-US" altLang="nl-NL" sz="2800" dirty="0"/>
              <a:t> </a:t>
            </a:r>
            <a:r>
              <a:rPr lang="en-US" altLang="nl-NL" sz="2800" dirty="0" err="1"/>
              <a:t>echter</a:t>
            </a:r>
            <a:r>
              <a:rPr lang="en-US" altLang="nl-NL" sz="2800" dirty="0"/>
              <a:t> </a:t>
            </a:r>
            <a:r>
              <a:rPr lang="en-US" altLang="nl-NL" sz="2800" dirty="0" err="1"/>
              <a:t>verzet</a:t>
            </a:r>
            <a:r>
              <a:rPr lang="en-US" altLang="nl-NL" sz="2800" dirty="0"/>
              <a:t> en</a:t>
            </a:r>
          </a:p>
          <a:p>
            <a:r>
              <a:rPr lang="en-US" altLang="nl-NL" sz="2800" dirty="0" err="1"/>
              <a:t>hij</a:t>
            </a:r>
            <a:r>
              <a:rPr lang="en-US" altLang="nl-NL" sz="2800" dirty="0"/>
              <a:t> </a:t>
            </a:r>
            <a:r>
              <a:rPr lang="en-US" altLang="nl-NL" sz="2800" dirty="0" err="1"/>
              <a:t>wordt</a:t>
            </a:r>
            <a:r>
              <a:rPr lang="en-US" altLang="nl-NL" sz="2800" dirty="0"/>
              <a:t> op 15 </a:t>
            </a:r>
            <a:r>
              <a:rPr lang="en-US" altLang="nl-NL" sz="2800" dirty="0" err="1"/>
              <a:t>maart</a:t>
            </a:r>
            <a:r>
              <a:rPr lang="en-US" altLang="nl-NL" sz="2800" dirty="0"/>
              <a:t> </a:t>
            </a:r>
            <a:r>
              <a:rPr lang="en-US" altLang="nl-NL" sz="2800" dirty="0">
                <a:solidFill>
                  <a:srgbClr val="FF0000"/>
                </a:solidFill>
              </a:rPr>
              <a:t>44</a:t>
            </a:r>
            <a:r>
              <a:rPr lang="en-US" altLang="nl-NL" sz="2800" dirty="0"/>
              <a:t> </a:t>
            </a:r>
          </a:p>
          <a:p>
            <a:r>
              <a:rPr lang="en-US" altLang="nl-NL" sz="2800" dirty="0"/>
              <a:t>(op de </a:t>
            </a:r>
            <a:r>
              <a:rPr lang="en-US" altLang="nl-NL" sz="2800" dirty="0" err="1"/>
              <a:t>Iden</a:t>
            </a:r>
            <a:r>
              <a:rPr lang="en-US" altLang="nl-NL" sz="2800" dirty="0"/>
              <a:t> van </a:t>
            </a:r>
            <a:r>
              <a:rPr lang="en-US" altLang="nl-NL" sz="2800" dirty="0" err="1"/>
              <a:t>maart</a:t>
            </a:r>
            <a:r>
              <a:rPr lang="en-US" altLang="nl-NL" sz="2800" dirty="0"/>
              <a:t>) </a:t>
            </a:r>
          </a:p>
          <a:p>
            <a:r>
              <a:rPr lang="en-US" altLang="nl-NL" sz="2800" dirty="0" err="1"/>
              <a:t>vermoord</a:t>
            </a:r>
            <a:r>
              <a:rPr lang="en-US" altLang="nl-NL" sz="2800" dirty="0"/>
              <a:t> door </a:t>
            </a:r>
            <a:r>
              <a:rPr lang="en-US" altLang="nl-NL" sz="2800" dirty="0" err="1"/>
              <a:t>een</a:t>
            </a:r>
            <a:r>
              <a:rPr lang="en-US" altLang="nl-NL" sz="2800" dirty="0"/>
              <a:t> </a:t>
            </a:r>
            <a:r>
              <a:rPr lang="en-US" altLang="nl-NL" sz="2800" dirty="0" err="1"/>
              <a:t>aantal</a:t>
            </a:r>
            <a:endParaRPr lang="en-US" altLang="nl-NL" sz="2800" dirty="0"/>
          </a:p>
          <a:p>
            <a:r>
              <a:rPr lang="en-US" altLang="nl-NL" sz="2800" dirty="0" err="1"/>
              <a:t>senatoren</a:t>
            </a:r>
            <a:r>
              <a:rPr lang="en-US" altLang="nl-NL" sz="2800" dirty="0"/>
              <a:t> </a:t>
            </a:r>
            <a:r>
              <a:rPr lang="en-US" altLang="nl-NL" sz="2800" dirty="0" err="1"/>
              <a:t>onder</a:t>
            </a:r>
            <a:r>
              <a:rPr lang="en-US" altLang="nl-NL" sz="2800" dirty="0"/>
              <a:t> </a:t>
            </a:r>
            <a:r>
              <a:rPr lang="en-US" altLang="nl-NL" sz="2800" dirty="0" err="1"/>
              <a:t>leiding</a:t>
            </a:r>
            <a:endParaRPr lang="en-US" altLang="nl-NL" sz="2800" dirty="0"/>
          </a:p>
          <a:p>
            <a:r>
              <a:rPr lang="en-US" altLang="nl-NL" sz="2800" dirty="0"/>
              <a:t>van Brutus en Cassius.</a:t>
            </a:r>
          </a:p>
          <a:p>
            <a:r>
              <a:rPr lang="nl-NL" sz="2800" dirty="0"/>
              <a:t> </a:t>
            </a:r>
          </a:p>
        </p:txBody>
      </p:sp>
      <p:sp>
        <p:nvSpPr>
          <p:cNvPr id="26" name="Tekstvak 25">
            <a:extLst>
              <a:ext uri="{FF2B5EF4-FFF2-40B4-BE49-F238E27FC236}">
                <a16:creationId xmlns:a16="http://schemas.microsoft.com/office/drawing/2014/main" id="{077FDEF0-8AA6-4E2A-88C3-4E27DA3B3FCA}"/>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pic>
        <p:nvPicPr>
          <p:cNvPr id="3074" name="Picture 2" descr="Afbeeldingsresultaat voor dood caesar">
            <a:extLst>
              <a:ext uri="{FF2B5EF4-FFF2-40B4-BE49-F238E27FC236}">
                <a16:creationId xmlns:a16="http://schemas.microsoft.com/office/drawing/2014/main" id="{9C7E90F1-7E48-4DFE-91F3-A74FA3398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530" y="1904893"/>
            <a:ext cx="6308589" cy="403749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F9DF0E4A-9484-4885-BA05-5E77238C228D}"/>
              </a:ext>
            </a:extLst>
          </p:cNvPr>
          <p:cNvSpPr txBox="1"/>
          <p:nvPr/>
        </p:nvSpPr>
        <p:spPr>
          <a:xfrm>
            <a:off x="5723330" y="5861863"/>
            <a:ext cx="2752165" cy="461665"/>
          </a:xfrm>
          <a:prstGeom prst="rect">
            <a:avLst/>
          </a:prstGeom>
          <a:noFill/>
        </p:spPr>
        <p:txBody>
          <a:bodyPr wrap="square" rtlCol="0">
            <a:spAutoFit/>
          </a:bodyPr>
          <a:lstStyle/>
          <a:p>
            <a:r>
              <a:rPr lang="nl-NL" sz="2400" dirty="0">
                <a:solidFill>
                  <a:schemeClr val="bg1"/>
                </a:solidFill>
              </a:rPr>
              <a:t>Vincenzo </a:t>
            </a:r>
            <a:r>
              <a:rPr lang="nl-NL" sz="2400" dirty="0" err="1">
                <a:solidFill>
                  <a:schemeClr val="bg1"/>
                </a:solidFill>
              </a:rPr>
              <a:t>Camuccini</a:t>
            </a:r>
            <a:endParaRPr lang="nl-NL" sz="2400" dirty="0">
              <a:solidFill>
                <a:schemeClr val="bg1"/>
              </a:solidFill>
            </a:endParaRPr>
          </a:p>
        </p:txBody>
      </p:sp>
    </p:spTree>
    <p:extLst>
      <p:ext uri="{BB962C8B-B14F-4D97-AF65-F5344CB8AC3E}">
        <p14:creationId xmlns:p14="http://schemas.microsoft.com/office/powerpoint/2010/main" val="3432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b="1" dirty="0">
                <a:solidFill>
                  <a:srgbClr val="C00000"/>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a:solidFill>
                  <a:schemeClr val="bg1">
                    <a:lumMod val="95000"/>
                  </a:schemeClr>
                </a:solidFill>
                <a:latin typeface="Calibri" panose="020F0502020204030204" pitchFamily="34" charset="0"/>
              </a:rPr>
              <a:t>± </a:t>
            </a:r>
            <a:r>
              <a:rPr lang="nl-NL" sz="1400" b="1" dirty="0">
                <a:solidFill>
                  <a:schemeClr val="bg1">
                    <a:lumMod val="95000"/>
                  </a:schemeClr>
                </a:solidFill>
              </a:rPr>
              <a:t>1200</a:t>
            </a:r>
          </a:p>
        </p:txBody>
      </p:sp>
      <p:sp>
        <p:nvSpPr>
          <p:cNvPr id="25" name="Rechthoek 24"/>
          <p:cNvSpPr/>
          <p:nvPr/>
        </p:nvSpPr>
        <p:spPr>
          <a:xfrm>
            <a:off x="1799999" y="1317534"/>
            <a:ext cx="10080000"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ct val="50000"/>
              </a:spcBef>
            </a:pPr>
            <a:r>
              <a:rPr lang="en-US" altLang="nl-NL" sz="2800" dirty="0"/>
              <a:t>Brutus en Cassius </a:t>
            </a:r>
            <a:r>
              <a:rPr lang="en-US" altLang="nl-NL" sz="2800" dirty="0" err="1"/>
              <a:t>verzamelen</a:t>
            </a:r>
            <a:r>
              <a:rPr lang="en-US" altLang="nl-NL" sz="2800" dirty="0"/>
              <a:t> op de Balkan </a:t>
            </a:r>
            <a:r>
              <a:rPr lang="en-US" altLang="nl-NL" sz="2800" dirty="0" err="1"/>
              <a:t>een</a:t>
            </a:r>
            <a:r>
              <a:rPr lang="en-US" altLang="nl-NL" sz="2800" dirty="0"/>
              <a:t> leger om </a:t>
            </a:r>
            <a:r>
              <a:rPr lang="en-US" altLang="nl-NL" sz="2800" dirty="0" err="1"/>
              <a:t>strijd</a:t>
            </a:r>
            <a:r>
              <a:rPr lang="en-US" altLang="nl-NL" sz="2800" dirty="0"/>
              <a:t> </a:t>
            </a:r>
            <a:r>
              <a:rPr lang="en-US" altLang="nl-NL" sz="2800" dirty="0" err="1"/>
              <a:t>te</a:t>
            </a:r>
            <a:r>
              <a:rPr lang="en-US" altLang="nl-NL" sz="2800" dirty="0"/>
              <a:t> </a:t>
            </a:r>
            <a:r>
              <a:rPr lang="en-US" altLang="nl-NL" sz="2800" dirty="0" err="1"/>
              <a:t>leveren</a:t>
            </a:r>
            <a:r>
              <a:rPr lang="en-US" altLang="nl-NL" sz="2800" dirty="0"/>
              <a:t> </a:t>
            </a:r>
            <a:r>
              <a:rPr lang="en-US" altLang="nl-NL" sz="2800" dirty="0" err="1"/>
              <a:t>tegen</a:t>
            </a:r>
            <a:r>
              <a:rPr lang="en-US" altLang="nl-NL" sz="2800" dirty="0"/>
              <a:t> het </a:t>
            </a:r>
            <a:r>
              <a:rPr lang="en-US" altLang="nl-NL" sz="2800" dirty="0" err="1"/>
              <a:t>driemanschap</a:t>
            </a:r>
            <a:r>
              <a:rPr lang="en-US" altLang="nl-NL" sz="2800" dirty="0"/>
              <a:t> (Antonius, Octavianus, Lepidus). In het </a:t>
            </a:r>
            <a:r>
              <a:rPr lang="en-US" altLang="nl-NL" sz="2800" dirty="0" err="1"/>
              <a:t>Griekse</a:t>
            </a:r>
            <a:r>
              <a:rPr lang="en-US" altLang="nl-NL" sz="2800" dirty="0"/>
              <a:t> Philippi </a:t>
            </a:r>
            <a:r>
              <a:rPr lang="en-US" altLang="nl-NL" sz="2800" dirty="0" err="1"/>
              <a:t>vindt</a:t>
            </a:r>
            <a:r>
              <a:rPr lang="en-US" altLang="nl-NL" sz="2800" dirty="0"/>
              <a:t> in </a:t>
            </a:r>
            <a:r>
              <a:rPr lang="en-US" altLang="nl-NL" sz="2800" dirty="0">
                <a:solidFill>
                  <a:srgbClr val="FF0000"/>
                </a:solidFill>
              </a:rPr>
              <a:t>42</a:t>
            </a:r>
            <a:r>
              <a:rPr lang="en-US" altLang="nl-NL" sz="2800" dirty="0"/>
              <a:t> de </a:t>
            </a:r>
            <a:r>
              <a:rPr lang="en-US" altLang="nl-NL" sz="2800" dirty="0" err="1"/>
              <a:t>confrontatie</a:t>
            </a:r>
            <a:r>
              <a:rPr lang="en-US" altLang="nl-NL" sz="2800" dirty="0"/>
              <a:t> </a:t>
            </a:r>
            <a:r>
              <a:rPr lang="en-US" altLang="nl-NL" sz="2800" dirty="0" err="1"/>
              <a:t>plaats</a:t>
            </a:r>
            <a:r>
              <a:rPr lang="en-US" altLang="nl-NL" sz="2800" dirty="0"/>
              <a:t>. Het </a:t>
            </a:r>
            <a:r>
              <a:rPr lang="en-US" altLang="nl-NL" sz="2800" dirty="0" err="1"/>
              <a:t>driemanschap</a:t>
            </a:r>
            <a:r>
              <a:rPr lang="en-US" altLang="nl-NL" sz="2800" dirty="0"/>
              <a:t> </a:t>
            </a:r>
            <a:r>
              <a:rPr lang="en-US" altLang="nl-NL" sz="2800" dirty="0" err="1"/>
              <a:t>wint</a:t>
            </a:r>
            <a:r>
              <a:rPr lang="en-US" altLang="nl-NL" sz="2800" dirty="0"/>
              <a:t> en Brutus en Cassius </a:t>
            </a:r>
            <a:r>
              <a:rPr lang="en-US" altLang="nl-NL" sz="2800" dirty="0" err="1"/>
              <a:t>plegen</a:t>
            </a:r>
            <a:r>
              <a:rPr lang="en-US" altLang="nl-NL" sz="2800" dirty="0"/>
              <a:t> </a:t>
            </a:r>
            <a:r>
              <a:rPr lang="en-US" altLang="nl-NL" sz="2800" dirty="0" err="1"/>
              <a:t>zelfmoord</a:t>
            </a:r>
            <a:r>
              <a:rPr lang="en-US" altLang="nl-NL" sz="2800" dirty="0"/>
              <a:t>. De </a:t>
            </a:r>
            <a:r>
              <a:rPr lang="en-US" altLang="nl-NL" sz="2800" dirty="0" err="1"/>
              <a:t>derde</a:t>
            </a:r>
            <a:r>
              <a:rPr lang="en-US" altLang="nl-NL" sz="2800" dirty="0"/>
              <a:t> man van het </a:t>
            </a:r>
            <a:r>
              <a:rPr lang="en-US" altLang="nl-NL" sz="2800" dirty="0" err="1"/>
              <a:t>Triumviraat</a:t>
            </a:r>
            <a:r>
              <a:rPr lang="en-US" altLang="nl-NL" sz="2800" dirty="0"/>
              <a:t>, Lepidus, </a:t>
            </a:r>
            <a:r>
              <a:rPr lang="en-US" altLang="nl-NL" sz="2800" dirty="0" err="1"/>
              <a:t>wordt</a:t>
            </a:r>
            <a:r>
              <a:rPr lang="en-US" altLang="nl-NL" sz="2800" dirty="0"/>
              <a:t> </a:t>
            </a:r>
            <a:r>
              <a:rPr lang="en-US" altLang="nl-NL" sz="2800" dirty="0" err="1"/>
              <a:t>geloosd</a:t>
            </a:r>
            <a:r>
              <a:rPr lang="en-US" altLang="nl-NL" sz="2800" dirty="0"/>
              <a:t> en Marcus Antonius en </a:t>
            </a:r>
            <a:r>
              <a:rPr lang="en-US" altLang="nl-NL" sz="2800" dirty="0" err="1"/>
              <a:t>Octavianus</a:t>
            </a:r>
            <a:r>
              <a:rPr lang="en-US" altLang="nl-NL" sz="2800" dirty="0"/>
              <a:t> </a:t>
            </a:r>
            <a:r>
              <a:rPr lang="en-US" altLang="nl-NL" sz="2800" dirty="0" err="1"/>
              <a:t>verdelen</a:t>
            </a:r>
            <a:r>
              <a:rPr lang="en-US" altLang="nl-NL" sz="2800" dirty="0"/>
              <a:t> het </a:t>
            </a:r>
            <a:r>
              <a:rPr lang="en-US" altLang="nl-NL" sz="2800" dirty="0" err="1"/>
              <a:t>rijk</a:t>
            </a:r>
            <a:r>
              <a:rPr lang="en-US" altLang="nl-NL" sz="2800" dirty="0"/>
              <a:t> </a:t>
            </a:r>
            <a:r>
              <a:rPr lang="en-US" altLang="nl-NL" sz="2800" dirty="0" err="1"/>
              <a:t>onderling</a:t>
            </a:r>
            <a:r>
              <a:rPr lang="en-US" altLang="nl-NL" sz="2800" dirty="0"/>
              <a:t>: Antonius mag het </a:t>
            </a:r>
            <a:r>
              <a:rPr lang="en-US" altLang="nl-NL" sz="2800" dirty="0" err="1"/>
              <a:t>Oosten</a:t>
            </a:r>
            <a:r>
              <a:rPr lang="en-US" altLang="nl-NL" sz="2800" dirty="0"/>
              <a:t> </a:t>
            </a:r>
            <a:r>
              <a:rPr lang="en-US" altLang="nl-NL" sz="2800" dirty="0" err="1"/>
              <a:t>hebben</a:t>
            </a:r>
            <a:r>
              <a:rPr lang="en-US" altLang="nl-NL" sz="2800" dirty="0"/>
              <a:t> (</a:t>
            </a:r>
            <a:r>
              <a:rPr lang="en-US" altLang="nl-NL" sz="2800" dirty="0" err="1"/>
              <a:t>hij</a:t>
            </a:r>
            <a:r>
              <a:rPr lang="en-US" altLang="nl-NL" sz="2800" dirty="0"/>
              <a:t> </a:t>
            </a:r>
            <a:r>
              <a:rPr lang="en-US" altLang="nl-NL" sz="2800" dirty="0" err="1"/>
              <a:t>profiteert</a:t>
            </a:r>
            <a:r>
              <a:rPr lang="en-US" altLang="nl-NL" sz="2800" dirty="0"/>
              <a:t> </a:t>
            </a:r>
            <a:r>
              <a:rPr lang="en-US" altLang="nl-NL" sz="2800" dirty="0" err="1"/>
              <a:t>ook</a:t>
            </a:r>
            <a:r>
              <a:rPr lang="en-US" altLang="nl-NL" sz="2800" dirty="0"/>
              <a:t> van de </a:t>
            </a:r>
            <a:r>
              <a:rPr lang="en-US" altLang="nl-NL" sz="2800" dirty="0" err="1"/>
              <a:t>mogelijkheden</a:t>
            </a:r>
            <a:r>
              <a:rPr lang="en-US" altLang="nl-NL" sz="2800" dirty="0"/>
              <a:t> van Cleopatra), </a:t>
            </a:r>
            <a:r>
              <a:rPr lang="en-US" altLang="nl-NL" sz="2800" dirty="0" err="1"/>
              <a:t>Octavianus</a:t>
            </a:r>
            <a:r>
              <a:rPr lang="en-US" altLang="nl-NL" sz="2800" dirty="0"/>
              <a:t> het </a:t>
            </a:r>
            <a:r>
              <a:rPr lang="en-US" altLang="nl-NL" sz="2800" dirty="0" err="1"/>
              <a:t>westen</a:t>
            </a:r>
            <a:r>
              <a:rPr lang="en-US" altLang="nl-NL" sz="2800" dirty="0"/>
              <a:t>.</a:t>
            </a:r>
          </a:p>
          <a:p>
            <a:endParaRPr lang="nl-NL" sz="2800" dirty="0"/>
          </a:p>
        </p:txBody>
      </p:sp>
      <p:sp>
        <p:nvSpPr>
          <p:cNvPr id="26" name="Tekstvak 25">
            <a:extLst>
              <a:ext uri="{FF2B5EF4-FFF2-40B4-BE49-F238E27FC236}">
                <a16:creationId xmlns:a16="http://schemas.microsoft.com/office/drawing/2014/main" id="{7EE54B1D-E7BC-486C-8CDF-49C612A04C29}"/>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1354769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b="1" dirty="0">
                <a:solidFill>
                  <a:srgbClr val="C00000"/>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a:solidFill>
                  <a:schemeClr val="bg1">
                    <a:lumMod val="95000"/>
                  </a:schemeClr>
                </a:solidFill>
                <a:latin typeface="Calibri" panose="020F0502020204030204" pitchFamily="34" charset="0"/>
              </a:rPr>
              <a:t>± </a:t>
            </a:r>
            <a:r>
              <a:rPr lang="nl-NL" sz="1400" b="1" dirty="0">
                <a:solidFill>
                  <a:schemeClr val="bg1">
                    <a:lumMod val="95000"/>
                  </a:schemeClr>
                </a:solidFill>
              </a:rPr>
              <a:t>1200</a:t>
            </a:r>
          </a:p>
        </p:txBody>
      </p:sp>
      <p:sp>
        <p:nvSpPr>
          <p:cNvPr id="25" name="Rechthoek 24"/>
          <p:cNvSpPr/>
          <p:nvPr/>
        </p:nvSpPr>
        <p:spPr>
          <a:xfrm>
            <a:off x="1799999" y="1317534"/>
            <a:ext cx="10080000"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nl-NL" sz="2800" dirty="0"/>
              <a:t>Marcus Antonius </a:t>
            </a:r>
            <a:r>
              <a:rPr lang="en-US" altLang="nl-NL" sz="2800" dirty="0" err="1"/>
              <a:t>trouwt</a:t>
            </a:r>
            <a:r>
              <a:rPr lang="en-US" altLang="nl-NL" sz="2800" dirty="0"/>
              <a:t> </a:t>
            </a:r>
            <a:r>
              <a:rPr lang="en-US" altLang="nl-NL" sz="2800" dirty="0" err="1"/>
              <a:t>zelfs</a:t>
            </a:r>
            <a:r>
              <a:rPr lang="en-US" altLang="nl-NL" sz="2800" dirty="0"/>
              <a:t> met de </a:t>
            </a:r>
            <a:r>
              <a:rPr lang="en-US" altLang="nl-NL" sz="2800" dirty="0" err="1"/>
              <a:t>Egyptische</a:t>
            </a:r>
            <a:r>
              <a:rPr lang="en-US" altLang="nl-NL" sz="2800" dirty="0"/>
              <a:t> </a:t>
            </a:r>
            <a:r>
              <a:rPr lang="en-US" altLang="nl-NL" sz="2800" dirty="0" err="1"/>
              <a:t>vorstin</a:t>
            </a:r>
            <a:r>
              <a:rPr lang="en-US" altLang="nl-NL" sz="2800" dirty="0"/>
              <a:t> Cleopatra, </a:t>
            </a:r>
            <a:r>
              <a:rPr lang="en-US" altLang="nl-NL" sz="2800" dirty="0" err="1"/>
              <a:t>hoewel</a:t>
            </a:r>
            <a:r>
              <a:rPr lang="en-US" altLang="nl-NL" sz="2800" dirty="0"/>
              <a:t> </a:t>
            </a:r>
            <a:r>
              <a:rPr lang="en-US" altLang="nl-NL" sz="2800" dirty="0" err="1"/>
              <a:t>hij</a:t>
            </a:r>
            <a:r>
              <a:rPr lang="en-US" altLang="nl-NL" sz="2800" dirty="0"/>
              <a:t> al </a:t>
            </a:r>
            <a:r>
              <a:rPr lang="en-US" altLang="nl-NL" sz="2800" dirty="0" err="1"/>
              <a:t>getrouwd</a:t>
            </a:r>
            <a:r>
              <a:rPr lang="en-US" altLang="nl-NL" sz="2800" dirty="0"/>
              <a:t> was met </a:t>
            </a:r>
            <a:r>
              <a:rPr lang="en-US" altLang="nl-NL" sz="2800" dirty="0" err="1"/>
              <a:t>Octavianus</a:t>
            </a:r>
            <a:r>
              <a:rPr lang="en-US" altLang="nl-NL" sz="2800" dirty="0"/>
              <a:t>’ </a:t>
            </a:r>
            <a:r>
              <a:rPr lang="en-US" altLang="nl-NL" sz="2800" dirty="0" err="1"/>
              <a:t>zus</a:t>
            </a:r>
            <a:r>
              <a:rPr lang="en-US" altLang="nl-NL" sz="2800" dirty="0"/>
              <a:t> Octavia, en </a:t>
            </a:r>
            <a:r>
              <a:rPr lang="en-US" altLang="nl-NL" sz="2800" dirty="0" err="1"/>
              <a:t>gedraagt</a:t>
            </a:r>
            <a:r>
              <a:rPr lang="en-US" altLang="nl-NL" sz="2800" dirty="0"/>
              <a:t> </a:t>
            </a:r>
            <a:r>
              <a:rPr lang="en-US" altLang="nl-NL" sz="2800" dirty="0" err="1"/>
              <a:t>zich</a:t>
            </a:r>
            <a:r>
              <a:rPr lang="en-US" altLang="nl-NL" sz="2800" dirty="0"/>
              <a:t> steeds </a:t>
            </a:r>
            <a:r>
              <a:rPr lang="en-US" altLang="nl-NL" sz="2800" dirty="0" err="1"/>
              <a:t>meer</a:t>
            </a:r>
            <a:r>
              <a:rPr lang="en-US" altLang="nl-NL" sz="2800" dirty="0"/>
              <a:t> </a:t>
            </a:r>
            <a:r>
              <a:rPr lang="en-US" altLang="nl-NL" sz="2800" dirty="0" err="1"/>
              <a:t>als</a:t>
            </a:r>
            <a:r>
              <a:rPr lang="en-US" altLang="nl-NL" sz="2800" dirty="0"/>
              <a:t> </a:t>
            </a:r>
            <a:r>
              <a:rPr lang="en-US" altLang="nl-NL" sz="2800" dirty="0" err="1"/>
              <a:t>een</a:t>
            </a:r>
            <a:r>
              <a:rPr lang="en-US" altLang="nl-NL" sz="2800" dirty="0"/>
              <a:t> </a:t>
            </a:r>
            <a:r>
              <a:rPr lang="en-US" altLang="nl-NL" sz="2800" dirty="0" err="1"/>
              <a:t>oosters</a:t>
            </a:r>
            <a:r>
              <a:rPr lang="en-US" altLang="nl-NL" sz="2800" dirty="0"/>
              <a:t> </a:t>
            </a:r>
            <a:r>
              <a:rPr lang="en-US" altLang="nl-NL" sz="2800" dirty="0" err="1"/>
              <a:t>vorst</a:t>
            </a:r>
            <a:r>
              <a:rPr lang="en-US" altLang="nl-NL" sz="2800" dirty="0"/>
              <a:t>. </a:t>
            </a:r>
            <a:r>
              <a:rPr lang="en-US" altLang="nl-NL" sz="2800" dirty="0" err="1"/>
              <a:t>Voor</a:t>
            </a:r>
            <a:r>
              <a:rPr lang="en-US" altLang="nl-NL" sz="2800" dirty="0"/>
              <a:t> </a:t>
            </a:r>
            <a:r>
              <a:rPr lang="en-US" altLang="nl-NL" sz="2800" dirty="0" err="1"/>
              <a:t>Octavianus</a:t>
            </a:r>
            <a:r>
              <a:rPr lang="en-US" altLang="nl-NL" sz="2800" dirty="0"/>
              <a:t> </a:t>
            </a:r>
            <a:r>
              <a:rPr lang="en-US" altLang="nl-NL" sz="2800" dirty="0" err="1"/>
              <a:t>een</a:t>
            </a:r>
            <a:r>
              <a:rPr lang="en-US" altLang="nl-NL" sz="2800" dirty="0"/>
              <a:t> </a:t>
            </a:r>
            <a:r>
              <a:rPr lang="en-US" altLang="nl-NL" sz="2800" dirty="0" err="1"/>
              <a:t>mooie</a:t>
            </a:r>
            <a:r>
              <a:rPr lang="en-US" altLang="nl-NL" sz="2800" dirty="0"/>
              <a:t> </a:t>
            </a:r>
            <a:r>
              <a:rPr lang="en-US" altLang="nl-NL" sz="2800" dirty="0" err="1"/>
              <a:t>gelegenheid</a:t>
            </a:r>
            <a:r>
              <a:rPr lang="en-US" altLang="nl-NL" sz="2800" dirty="0"/>
              <a:t> om </a:t>
            </a:r>
            <a:r>
              <a:rPr lang="en-US" altLang="nl-NL" sz="2800" dirty="0" err="1"/>
              <a:t>zich</a:t>
            </a:r>
            <a:r>
              <a:rPr lang="en-US" altLang="nl-NL" sz="2800" dirty="0"/>
              <a:t> </a:t>
            </a:r>
            <a:r>
              <a:rPr lang="en-US" altLang="nl-NL" sz="2800" dirty="0" err="1"/>
              <a:t>als</a:t>
            </a:r>
            <a:r>
              <a:rPr lang="en-US" altLang="nl-NL" sz="2800" dirty="0"/>
              <a:t> </a:t>
            </a:r>
            <a:r>
              <a:rPr lang="en-US" altLang="nl-NL" sz="2800" dirty="0" err="1"/>
              <a:t>beschermer</a:t>
            </a:r>
            <a:r>
              <a:rPr lang="en-US" altLang="nl-NL" sz="2800" dirty="0"/>
              <a:t> van de </a:t>
            </a:r>
            <a:r>
              <a:rPr lang="en-US" altLang="nl-NL" sz="2800" dirty="0" err="1"/>
              <a:t>Romeinse</a:t>
            </a:r>
            <a:r>
              <a:rPr lang="en-US" altLang="nl-NL" sz="2800" dirty="0"/>
              <a:t> </a:t>
            </a:r>
            <a:r>
              <a:rPr lang="en-US" altLang="nl-NL" sz="2800" dirty="0" err="1"/>
              <a:t>zeden</a:t>
            </a:r>
            <a:r>
              <a:rPr lang="en-US" altLang="nl-NL" sz="2800" dirty="0"/>
              <a:t> op </a:t>
            </a:r>
            <a:r>
              <a:rPr lang="en-US" altLang="nl-NL" sz="2800" dirty="0" err="1"/>
              <a:t>te</a:t>
            </a:r>
            <a:r>
              <a:rPr lang="en-US" altLang="nl-NL" sz="2800" dirty="0"/>
              <a:t> </a:t>
            </a:r>
            <a:r>
              <a:rPr lang="en-US" altLang="nl-NL" sz="2800" dirty="0" err="1"/>
              <a:t>werpen</a:t>
            </a:r>
            <a:r>
              <a:rPr lang="en-US" altLang="nl-NL" sz="2800" dirty="0"/>
              <a:t>. In </a:t>
            </a:r>
            <a:r>
              <a:rPr lang="en-US" altLang="nl-NL" sz="2800" dirty="0">
                <a:solidFill>
                  <a:srgbClr val="FF0000"/>
                </a:solidFill>
              </a:rPr>
              <a:t>31</a:t>
            </a:r>
            <a:r>
              <a:rPr lang="en-US" altLang="nl-NL" sz="2800" dirty="0"/>
              <a:t> </a:t>
            </a:r>
            <a:r>
              <a:rPr lang="en-US" altLang="nl-NL" sz="2800" dirty="0" err="1"/>
              <a:t>komt</a:t>
            </a:r>
            <a:r>
              <a:rPr lang="en-US" altLang="nl-NL" sz="2800" dirty="0"/>
              <a:t> het tot de </a:t>
            </a:r>
            <a:r>
              <a:rPr lang="en-US" altLang="nl-NL" sz="2800" dirty="0" err="1"/>
              <a:t>beslissende</a:t>
            </a:r>
            <a:r>
              <a:rPr lang="en-US" altLang="nl-NL" sz="2800" dirty="0"/>
              <a:t> slag </a:t>
            </a:r>
            <a:r>
              <a:rPr lang="en-US" altLang="nl-NL" sz="2800" dirty="0" err="1"/>
              <a:t>bij</a:t>
            </a:r>
            <a:r>
              <a:rPr lang="en-US" altLang="nl-NL" sz="2800" dirty="0"/>
              <a:t> Actium. </a:t>
            </a:r>
            <a:r>
              <a:rPr lang="en-US" altLang="nl-NL" sz="2800" dirty="0" err="1"/>
              <a:t>Octavianus</a:t>
            </a:r>
            <a:r>
              <a:rPr lang="en-US" altLang="nl-NL" sz="2800" dirty="0"/>
              <a:t>  </a:t>
            </a:r>
            <a:r>
              <a:rPr lang="en-US" altLang="nl-NL" sz="2800" dirty="0" err="1"/>
              <a:t>verslaat</a:t>
            </a:r>
            <a:r>
              <a:rPr lang="en-US" altLang="nl-NL" sz="2800" dirty="0"/>
              <a:t> Antonius en Cleopatra (die </a:t>
            </a:r>
            <a:r>
              <a:rPr lang="en-US" altLang="nl-NL" sz="2800" dirty="0" err="1"/>
              <a:t>zelfmoord</a:t>
            </a:r>
            <a:r>
              <a:rPr lang="en-US" altLang="nl-NL" sz="2800" dirty="0"/>
              <a:t> </a:t>
            </a:r>
            <a:r>
              <a:rPr lang="en-US" altLang="nl-NL" sz="2800" dirty="0" err="1"/>
              <a:t>pleegt</a:t>
            </a:r>
            <a:r>
              <a:rPr lang="en-US" altLang="nl-NL" sz="2800" dirty="0"/>
              <a:t>) en </a:t>
            </a:r>
            <a:r>
              <a:rPr lang="en-US" altLang="nl-NL" sz="2800" dirty="0" err="1"/>
              <a:t>grijpt</a:t>
            </a:r>
            <a:r>
              <a:rPr lang="en-US" altLang="nl-NL" sz="2800" dirty="0"/>
              <a:t> </a:t>
            </a:r>
            <a:r>
              <a:rPr lang="en-US" altLang="nl-NL" sz="2800" dirty="0" err="1"/>
              <a:t>definitief</a:t>
            </a:r>
            <a:r>
              <a:rPr lang="en-US" altLang="nl-NL" sz="2800" dirty="0"/>
              <a:t> de </a:t>
            </a:r>
            <a:r>
              <a:rPr lang="en-US" altLang="nl-NL" sz="2800" dirty="0" err="1"/>
              <a:t>macht</a:t>
            </a:r>
            <a:r>
              <a:rPr lang="en-US" altLang="nl-NL" sz="2800" dirty="0"/>
              <a:t>.  Het is het </a:t>
            </a:r>
            <a:r>
              <a:rPr lang="en-US" altLang="nl-NL" sz="2800" dirty="0" err="1"/>
              <a:t>einde</a:t>
            </a:r>
            <a:r>
              <a:rPr lang="en-US" altLang="nl-NL" sz="2800" dirty="0"/>
              <a:t> van de </a:t>
            </a:r>
            <a:r>
              <a:rPr lang="en-US" altLang="nl-NL" sz="2800" dirty="0" err="1"/>
              <a:t>romeinse</a:t>
            </a:r>
            <a:r>
              <a:rPr lang="en-US" altLang="nl-NL" sz="2800" dirty="0"/>
              <a:t> </a:t>
            </a:r>
            <a:r>
              <a:rPr lang="en-US" altLang="nl-NL" sz="2800" dirty="0" err="1"/>
              <a:t>republiek</a:t>
            </a:r>
            <a:r>
              <a:rPr lang="en-US" altLang="nl-NL" sz="2800" dirty="0"/>
              <a:t>. Het </a:t>
            </a:r>
            <a:r>
              <a:rPr lang="en-US" altLang="nl-NL" sz="2800" dirty="0" err="1"/>
              <a:t>principaat</a:t>
            </a:r>
            <a:r>
              <a:rPr lang="en-US" altLang="nl-NL" sz="2800" dirty="0"/>
              <a:t> is </a:t>
            </a:r>
            <a:r>
              <a:rPr lang="en-US" altLang="nl-NL" sz="2800" dirty="0" err="1"/>
              <a:t>geboren</a:t>
            </a:r>
            <a:r>
              <a:rPr lang="en-US" altLang="nl-NL" sz="2800" dirty="0"/>
              <a:t>.</a:t>
            </a:r>
            <a:endParaRPr lang="nl-NL" sz="2800" dirty="0"/>
          </a:p>
        </p:txBody>
      </p:sp>
      <p:sp>
        <p:nvSpPr>
          <p:cNvPr id="27" name="Tekstvak 26">
            <a:extLst>
              <a:ext uri="{FF2B5EF4-FFF2-40B4-BE49-F238E27FC236}">
                <a16:creationId xmlns:a16="http://schemas.microsoft.com/office/drawing/2014/main" id="{F3AA3148-31E2-447F-AD85-0C1F3B2879E9}"/>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413790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b="1" dirty="0">
                <a:solidFill>
                  <a:srgbClr val="C00000"/>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a:solidFill>
                  <a:schemeClr val="bg1">
                    <a:lumMod val="95000"/>
                  </a:schemeClr>
                </a:solidFill>
                <a:latin typeface="Calibri" panose="020F0502020204030204" pitchFamily="34" charset="0"/>
              </a:rPr>
              <a:t>± </a:t>
            </a:r>
            <a:r>
              <a:rPr lang="nl-NL" sz="1400" b="1" dirty="0">
                <a:solidFill>
                  <a:schemeClr val="bg1">
                    <a:lumMod val="95000"/>
                  </a:schemeClr>
                </a:solidFill>
              </a:rPr>
              <a:t>1200</a:t>
            </a:r>
          </a:p>
        </p:txBody>
      </p:sp>
      <p:sp>
        <p:nvSpPr>
          <p:cNvPr id="25" name="Rechthoek 24"/>
          <p:cNvSpPr/>
          <p:nvPr/>
        </p:nvSpPr>
        <p:spPr>
          <a:xfrm>
            <a:off x="1799999" y="1317534"/>
            <a:ext cx="10080000"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a:t>In </a:t>
            </a:r>
            <a:r>
              <a:rPr lang="nl-NL" sz="2800" dirty="0">
                <a:solidFill>
                  <a:srgbClr val="FF0000"/>
                </a:solidFill>
              </a:rPr>
              <a:t>27</a:t>
            </a:r>
            <a:r>
              <a:rPr lang="nl-NL" sz="2800" dirty="0"/>
              <a:t> krijgt Octavianus dan de eretitel Augustus (= de verhevene). Formeel gaf Octavianus na de slag bij </a:t>
            </a:r>
            <a:r>
              <a:rPr lang="nl-NL" sz="2800" dirty="0" err="1"/>
              <a:t>Actium</a:t>
            </a:r>
            <a:r>
              <a:rPr lang="nl-NL" sz="2800" dirty="0"/>
              <a:t> alle macht terug aan de senaat, een lichaam dat hij niet wilde passeren. Daarmee gaf hij aan de republikeinse staatsvorm te willen handhaven, maar met zijn eigen aanpassingen. Hij werd </a:t>
            </a:r>
            <a:r>
              <a:rPr lang="nl-NL" sz="2800" dirty="0" err="1"/>
              <a:t>princeps</a:t>
            </a:r>
            <a:r>
              <a:rPr lang="nl-NL" sz="2800" dirty="0"/>
              <a:t>, maar (een kleinere) senaat en consulaat bleven formeel bestaan. Ze hadden alleen minder macht dan voorheen en beduidend minder te vertellen dan Augustus. De Pax </a:t>
            </a:r>
            <a:r>
              <a:rPr lang="nl-NL" sz="2800" dirty="0" err="1"/>
              <a:t>Augusta</a:t>
            </a:r>
            <a:r>
              <a:rPr lang="nl-NL" sz="2800" dirty="0"/>
              <a:t> is de uitwerking van zijn ideeën. Politieke en morele hervormingen in tijd van vrede en welvaart. Daarnaast een gigantisch bouwprogramma.</a:t>
            </a:r>
          </a:p>
        </p:txBody>
      </p:sp>
      <p:sp>
        <p:nvSpPr>
          <p:cNvPr id="26" name="Tekstvak 25">
            <a:extLst>
              <a:ext uri="{FF2B5EF4-FFF2-40B4-BE49-F238E27FC236}">
                <a16:creationId xmlns:a16="http://schemas.microsoft.com/office/drawing/2014/main" id="{B1CB9DC1-D30C-4D7C-80AD-19F0EB30A2D2}"/>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4270305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b="1" dirty="0">
                <a:solidFill>
                  <a:srgbClr val="C00000"/>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a:solidFill>
                  <a:schemeClr val="bg1">
                    <a:lumMod val="95000"/>
                  </a:schemeClr>
                </a:solidFill>
                <a:latin typeface="Calibri" panose="020F0502020204030204" pitchFamily="34" charset="0"/>
              </a:rPr>
              <a:t>± </a:t>
            </a:r>
            <a:r>
              <a:rPr lang="nl-NL" sz="1400" b="1" dirty="0">
                <a:solidFill>
                  <a:schemeClr val="bg1">
                    <a:lumMod val="95000"/>
                  </a:schemeClr>
                </a:solidFill>
              </a:rPr>
              <a:t>1200</a:t>
            </a:r>
          </a:p>
        </p:txBody>
      </p:sp>
      <p:sp>
        <p:nvSpPr>
          <p:cNvPr id="25" name="Rechthoek 24"/>
          <p:cNvSpPr/>
          <p:nvPr/>
        </p:nvSpPr>
        <p:spPr>
          <a:xfrm>
            <a:off x="1799999" y="1317534"/>
            <a:ext cx="10080000"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a:t>In </a:t>
            </a:r>
            <a:r>
              <a:rPr lang="nl-NL" sz="2800" dirty="0">
                <a:solidFill>
                  <a:srgbClr val="FF0000"/>
                </a:solidFill>
              </a:rPr>
              <a:t>19</a:t>
            </a:r>
            <a:r>
              <a:rPr lang="nl-NL" sz="2800" dirty="0"/>
              <a:t> sterft Vergilius onverwacht in </a:t>
            </a:r>
            <a:r>
              <a:rPr lang="nl-NL" sz="2800" dirty="0" err="1"/>
              <a:t>Brindisi</a:t>
            </a:r>
            <a:r>
              <a:rPr lang="nl-NL" sz="2800" dirty="0"/>
              <a:t>. Omdat hij zijn werk nog niet af vindt, wil hij in Griekenland inspiratie opdoen. In Athene wordt hij ziek en keert hij terug naar Italië. Aan land gekomen in </a:t>
            </a:r>
            <a:r>
              <a:rPr lang="nl-NL" sz="2800" dirty="0" err="1"/>
              <a:t>Brindisi</a:t>
            </a:r>
            <a:r>
              <a:rPr lang="nl-NL" sz="2800" dirty="0"/>
              <a:t> sterft hij. Zijn manuscript van de </a:t>
            </a:r>
            <a:r>
              <a:rPr lang="nl-NL" sz="2800" dirty="0" err="1"/>
              <a:t>Aeneis</a:t>
            </a:r>
            <a:r>
              <a:rPr lang="nl-NL" sz="2800" dirty="0"/>
              <a:t> wordt op aanbeveling van Augustus toch gepubliceerd. Vergilius wordt begraven in </a:t>
            </a:r>
            <a:r>
              <a:rPr lang="nl-NL" sz="2800" dirty="0" err="1"/>
              <a:t>Parthenope</a:t>
            </a:r>
            <a:r>
              <a:rPr lang="nl-NL" sz="2800" dirty="0"/>
              <a:t> (Napels). Hij maakte zijn eigen grafschrift:</a:t>
            </a:r>
          </a:p>
          <a:p>
            <a:endParaRPr lang="nl-NL" sz="2800" dirty="0"/>
          </a:p>
          <a:p>
            <a:r>
              <a:rPr lang="nl-NL" sz="2800" dirty="0"/>
              <a:t>Mantua me </a:t>
            </a:r>
            <a:r>
              <a:rPr lang="nl-NL" sz="2800" dirty="0" err="1"/>
              <a:t>genuit</a:t>
            </a:r>
            <a:r>
              <a:rPr lang="nl-NL" sz="2800" dirty="0"/>
              <a:t>, </a:t>
            </a:r>
            <a:r>
              <a:rPr lang="nl-NL" sz="2800" dirty="0" err="1"/>
              <a:t>Calabri</a:t>
            </a:r>
            <a:r>
              <a:rPr lang="nl-NL" sz="2800" dirty="0"/>
              <a:t> </a:t>
            </a:r>
            <a:r>
              <a:rPr lang="nl-NL" sz="2800" dirty="0" err="1"/>
              <a:t>rapuere</a:t>
            </a:r>
            <a:r>
              <a:rPr lang="nl-NL" sz="2800" dirty="0"/>
              <a:t>, </a:t>
            </a:r>
            <a:r>
              <a:rPr lang="nl-NL" sz="2800" dirty="0" err="1"/>
              <a:t>tenet</a:t>
            </a:r>
            <a:r>
              <a:rPr lang="nl-NL" sz="2800" dirty="0"/>
              <a:t> </a:t>
            </a:r>
            <a:r>
              <a:rPr lang="nl-NL" sz="2800" dirty="0" err="1"/>
              <a:t>nunc</a:t>
            </a:r>
            <a:endParaRPr lang="nl-NL" sz="2800" dirty="0"/>
          </a:p>
          <a:p>
            <a:r>
              <a:rPr lang="nl-NL" sz="2800" dirty="0" err="1"/>
              <a:t>Parthenope</a:t>
            </a:r>
            <a:r>
              <a:rPr lang="nl-NL" sz="2800" dirty="0"/>
              <a:t>; </a:t>
            </a:r>
            <a:r>
              <a:rPr lang="nl-NL" sz="2800" dirty="0" err="1"/>
              <a:t>cecini</a:t>
            </a:r>
            <a:r>
              <a:rPr lang="nl-NL" sz="2800" dirty="0"/>
              <a:t> </a:t>
            </a:r>
            <a:r>
              <a:rPr lang="nl-NL" sz="2800" dirty="0" err="1"/>
              <a:t>pascua</a:t>
            </a:r>
            <a:r>
              <a:rPr lang="nl-NL" sz="2800" dirty="0"/>
              <a:t>, </a:t>
            </a:r>
            <a:r>
              <a:rPr lang="nl-NL" sz="2800" dirty="0" err="1"/>
              <a:t>rura</a:t>
            </a:r>
            <a:r>
              <a:rPr lang="nl-NL" sz="2800" dirty="0"/>
              <a:t>, </a:t>
            </a:r>
            <a:r>
              <a:rPr lang="nl-NL" sz="2800" dirty="0" err="1"/>
              <a:t>duces</a:t>
            </a:r>
            <a:r>
              <a:rPr lang="nl-NL" sz="2800" dirty="0"/>
              <a:t>.</a:t>
            </a:r>
          </a:p>
          <a:p>
            <a:endParaRPr lang="nl-NL" sz="2800" dirty="0"/>
          </a:p>
          <a:p>
            <a:r>
              <a:rPr lang="nl-NL" dirty="0"/>
              <a:t>(</a:t>
            </a:r>
            <a:r>
              <a:rPr lang="nl-NL" dirty="0" err="1"/>
              <a:t>pascua</a:t>
            </a:r>
            <a:r>
              <a:rPr lang="nl-NL" dirty="0"/>
              <a:t> </a:t>
            </a:r>
            <a:r>
              <a:rPr lang="nl-NL" dirty="0">
                <a:latin typeface="Calibri" panose="020F0502020204030204" pitchFamily="34" charset="0"/>
              </a:rPr>
              <a:t>→ </a:t>
            </a:r>
            <a:r>
              <a:rPr lang="nl-NL" dirty="0" err="1">
                <a:latin typeface="Calibri" panose="020F0502020204030204" pitchFamily="34" charset="0"/>
              </a:rPr>
              <a:t>Eclogae</a:t>
            </a:r>
            <a:r>
              <a:rPr lang="nl-NL" dirty="0">
                <a:latin typeface="Calibri" panose="020F0502020204030204" pitchFamily="34" charset="0"/>
              </a:rPr>
              <a:t>/</a:t>
            </a:r>
            <a:r>
              <a:rPr lang="nl-NL" dirty="0" err="1">
                <a:latin typeface="Calibri" panose="020F0502020204030204" pitchFamily="34" charset="0"/>
              </a:rPr>
              <a:t>Bucolica</a:t>
            </a:r>
            <a:r>
              <a:rPr lang="nl-NL" dirty="0">
                <a:latin typeface="Calibri" panose="020F0502020204030204" pitchFamily="34" charset="0"/>
              </a:rPr>
              <a:t>; </a:t>
            </a:r>
            <a:r>
              <a:rPr lang="nl-NL" dirty="0" err="1">
                <a:latin typeface="Calibri" panose="020F0502020204030204" pitchFamily="34" charset="0"/>
              </a:rPr>
              <a:t>rura</a:t>
            </a:r>
            <a:r>
              <a:rPr lang="nl-NL" dirty="0">
                <a:latin typeface="Calibri" panose="020F0502020204030204" pitchFamily="34" charset="0"/>
              </a:rPr>
              <a:t> → </a:t>
            </a:r>
            <a:r>
              <a:rPr lang="nl-NL" dirty="0" err="1">
                <a:latin typeface="Calibri" panose="020F0502020204030204" pitchFamily="34" charset="0"/>
              </a:rPr>
              <a:t>Georgica</a:t>
            </a:r>
            <a:r>
              <a:rPr lang="nl-NL" dirty="0">
                <a:latin typeface="Calibri" panose="020F0502020204030204" pitchFamily="34" charset="0"/>
              </a:rPr>
              <a:t>; </a:t>
            </a:r>
            <a:r>
              <a:rPr lang="nl-NL" dirty="0" err="1">
                <a:latin typeface="Calibri" panose="020F0502020204030204" pitchFamily="34" charset="0"/>
              </a:rPr>
              <a:t>duces</a:t>
            </a:r>
            <a:r>
              <a:rPr lang="nl-NL" dirty="0">
                <a:latin typeface="Calibri" panose="020F0502020204030204" pitchFamily="34" charset="0"/>
              </a:rPr>
              <a:t> → </a:t>
            </a:r>
            <a:r>
              <a:rPr lang="nl-NL" dirty="0" err="1">
                <a:latin typeface="Calibri" panose="020F0502020204030204" pitchFamily="34" charset="0"/>
              </a:rPr>
              <a:t>Aeneis</a:t>
            </a:r>
            <a:r>
              <a:rPr lang="nl-NL" dirty="0">
                <a:latin typeface="Calibri" panose="020F0502020204030204" pitchFamily="34" charset="0"/>
              </a:rPr>
              <a:t>)</a:t>
            </a:r>
            <a:endParaRPr lang="nl-NL" sz="2800" dirty="0"/>
          </a:p>
        </p:txBody>
      </p:sp>
      <p:sp>
        <p:nvSpPr>
          <p:cNvPr id="26" name="Tekstvak 25">
            <a:extLst>
              <a:ext uri="{FF2B5EF4-FFF2-40B4-BE49-F238E27FC236}">
                <a16:creationId xmlns:a16="http://schemas.microsoft.com/office/drawing/2014/main" id="{1CFB82B1-F7BA-48F1-AC88-6492A9A0F45E}"/>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2714005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Achtergrond : de dichter</a:t>
            </a:r>
            <a:endParaRPr lang="nl-NL" dirty="0">
              <a:solidFill>
                <a:schemeClr val="accent4">
                  <a:lumMod val="40000"/>
                  <a:lumOff val="60000"/>
                </a:schemeClr>
              </a:solidFill>
            </a:endParaRPr>
          </a:p>
        </p:txBody>
      </p:sp>
      <p:sp>
        <p:nvSpPr>
          <p:cNvPr id="5" name="Tekstvak 4"/>
          <p:cNvSpPr txBox="1"/>
          <p:nvPr/>
        </p:nvSpPr>
        <p:spPr>
          <a:xfrm>
            <a:off x="197708" y="1705232"/>
            <a:ext cx="11780107" cy="4401205"/>
          </a:xfrm>
          <a:prstGeom prst="rect">
            <a:avLst/>
          </a:prstGeom>
          <a:noFill/>
        </p:spPr>
        <p:txBody>
          <a:bodyPr wrap="square" rtlCol="0">
            <a:spAutoFit/>
          </a:bodyPr>
          <a:lstStyle/>
          <a:p>
            <a:r>
              <a:rPr lang="nl-NL" sz="4000" dirty="0" err="1">
                <a:solidFill>
                  <a:schemeClr val="bg1"/>
                </a:solidFill>
              </a:rPr>
              <a:t>Publius</a:t>
            </a:r>
            <a:r>
              <a:rPr lang="nl-NL" sz="4000" dirty="0">
                <a:solidFill>
                  <a:schemeClr val="bg1"/>
                </a:solidFill>
              </a:rPr>
              <a:t> Vergilius </a:t>
            </a:r>
            <a:r>
              <a:rPr lang="nl-NL" sz="4000" dirty="0" err="1">
                <a:solidFill>
                  <a:schemeClr val="bg1"/>
                </a:solidFill>
              </a:rPr>
              <a:t>Maro</a:t>
            </a:r>
            <a:endParaRPr lang="nl-NL" sz="4000" dirty="0">
              <a:solidFill>
                <a:schemeClr val="bg1"/>
              </a:solidFill>
            </a:endParaRPr>
          </a:p>
          <a:p>
            <a:endParaRPr lang="nl-NL" sz="4000" dirty="0">
              <a:solidFill>
                <a:schemeClr val="bg1"/>
              </a:solidFill>
            </a:endParaRPr>
          </a:p>
          <a:p>
            <a:r>
              <a:rPr lang="nl-NL" sz="4000" dirty="0">
                <a:solidFill>
                  <a:schemeClr val="bg1"/>
                </a:solidFill>
              </a:rPr>
              <a:t>Mantua (70 </a:t>
            </a:r>
            <a:r>
              <a:rPr lang="nl-NL" sz="4000" dirty="0" err="1">
                <a:solidFill>
                  <a:schemeClr val="bg1"/>
                </a:solidFill>
              </a:rPr>
              <a:t>vC</a:t>
            </a:r>
            <a:r>
              <a:rPr lang="nl-NL" sz="4000" dirty="0">
                <a:solidFill>
                  <a:schemeClr val="bg1"/>
                </a:solidFill>
              </a:rPr>
              <a:t>) – </a:t>
            </a:r>
            <a:r>
              <a:rPr lang="nl-NL" sz="4000" dirty="0" err="1">
                <a:solidFill>
                  <a:schemeClr val="bg1"/>
                </a:solidFill>
              </a:rPr>
              <a:t>Brindisi</a:t>
            </a:r>
            <a:r>
              <a:rPr lang="nl-NL" sz="4000" dirty="0">
                <a:solidFill>
                  <a:schemeClr val="bg1"/>
                </a:solidFill>
              </a:rPr>
              <a:t> (19 </a:t>
            </a:r>
            <a:r>
              <a:rPr lang="nl-NL" sz="4000" dirty="0" err="1">
                <a:solidFill>
                  <a:schemeClr val="bg1"/>
                </a:solidFill>
              </a:rPr>
              <a:t>vC</a:t>
            </a:r>
            <a:r>
              <a:rPr lang="nl-NL" sz="4000" dirty="0">
                <a:solidFill>
                  <a:schemeClr val="bg1"/>
                </a:solidFill>
              </a:rPr>
              <a:t>)</a:t>
            </a:r>
          </a:p>
          <a:p>
            <a:endParaRPr lang="nl-NL" sz="4000" dirty="0">
              <a:solidFill>
                <a:schemeClr val="bg1"/>
              </a:solidFill>
            </a:endParaRPr>
          </a:p>
          <a:p>
            <a:r>
              <a:rPr lang="nl-NL" sz="4000" dirty="0">
                <a:solidFill>
                  <a:schemeClr val="bg1"/>
                </a:solidFill>
              </a:rPr>
              <a:t>Augustus</a:t>
            </a:r>
          </a:p>
          <a:p>
            <a:endParaRPr lang="nl-NL" sz="4000" dirty="0">
              <a:solidFill>
                <a:schemeClr val="bg1"/>
              </a:solidFill>
            </a:endParaRPr>
          </a:p>
          <a:p>
            <a:r>
              <a:rPr lang="nl-NL" sz="4000" dirty="0" err="1">
                <a:solidFill>
                  <a:schemeClr val="bg1"/>
                </a:solidFill>
              </a:rPr>
              <a:t>Maecenas</a:t>
            </a:r>
            <a:r>
              <a:rPr lang="nl-NL" sz="4000" dirty="0">
                <a:solidFill>
                  <a:schemeClr val="bg1"/>
                </a:solidFill>
              </a:rPr>
              <a:t> </a:t>
            </a:r>
          </a:p>
        </p:txBody>
      </p:sp>
      <p:sp>
        <p:nvSpPr>
          <p:cNvPr id="8" name="Tekstvak 7">
            <a:extLst>
              <a:ext uri="{FF2B5EF4-FFF2-40B4-BE49-F238E27FC236}">
                <a16:creationId xmlns:a16="http://schemas.microsoft.com/office/drawing/2014/main" id="{6C4597EA-08D0-4F1B-B08B-C58A2DE6B398}"/>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1157171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4BB7A3B-9EC3-417A-B0C0-CAC2E4354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0"/>
            <a:ext cx="74787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914CB7B9-173E-4C63-8332-2A3E32DD51DF}"/>
              </a:ext>
            </a:extLst>
          </p:cNvPr>
          <p:cNvSpPr txBox="1"/>
          <p:nvPr/>
        </p:nvSpPr>
        <p:spPr>
          <a:xfrm>
            <a:off x="8029575" y="6400800"/>
            <a:ext cx="3810000" cy="461665"/>
          </a:xfrm>
          <a:prstGeom prst="rect">
            <a:avLst/>
          </a:prstGeom>
          <a:noFill/>
        </p:spPr>
        <p:txBody>
          <a:bodyPr wrap="square" rtlCol="0">
            <a:spAutoFit/>
          </a:bodyPr>
          <a:lstStyle/>
          <a:p>
            <a:r>
              <a:rPr lang="nl-NL" sz="2400" dirty="0"/>
              <a:t>Jean-Joseph </a:t>
            </a:r>
            <a:r>
              <a:rPr lang="nl-NL" sz="2400" dirty="0" err="1"/>
              <a:t>Taillason</a:t>
            </a:r>
            <a:r>
              <a:rPr lang="nl-NL" sz="2400" dirty="0"/>
              <a:t>, 1787</a:t>
            </a:r>
          </a:p>
        </p:txBody>
      </p:sp>
      <p:sp>
        <p:nvSpPr>
          <p:cNvPr id="5" name="Tekstvak 4">
            <a:extLst>
              <a:ext uri="{FF2B5EF4-FFF2-40B4-BE49-F238E27FC236}">
                <a16:creationId xmlns:a16="http://schemas.microsoft.com/office/drawing/2014/main" id="{CA222058-587D-4D69-BCD8-8DB7B0872349}"/>
              </a:ext>
            </a:extLst>
          </p:cNvPr>
          <p:cNvSpPr txBox="1"/>
          <p:nvPr/>
        </p:nvSpPr>
        <p:spPr>
          <a:xfrm>
            <a:off x="8229600" y="266700"/>
            <a:ext cx="3810000" cy="2246769"/>
          </a:xfrm>
          <a:prstGeom prst="rect">
            <a:avLst/>
          </a:prstGeom>
          <a:noFill/>
        </p:spPr>
        <p:txBody>
          <a:bodyPr wrap="square" rtlCol="0">
            <a:spAutoFit/>
          </a:bodyPr>
          <a:lstStyle/>
          <a:p>
            <a:r>
              <a:rPr lang="nl-NL" sz="2800" dirty="0"/>
              <a:t>Vergilius leest Augustus voor uit de Aeneis. Augustus’ oudere zus Octavia valt daarbij/daardoor flauw.</a:t>
            </a:r>
          </a:p>
        </p:txBody>
      </p:sp>
    </p:spTree>
    <p:extLst>
      <p:ext uri="{BB962C8B-B14F-4D97-AF65-F5344CB8AC3E}">
        <p14:creationId xmlns:p14="http://schemas.microsoft.com/office/powerpoint/2010/main" val="2222731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Achtergrond : de dichter</a:t>
            </a:r>
            <a:endParaRPr lang="nl-NL" dirty="0">
              <a:solidFill>
                <a:schemeClr val="accent4">
                  <a:lumMod val="40000"/>
                  <a:lumOff val="60000"/>
                </a:schemeClr>
              </a:solidFill>
            </a:endParaRPr>
          </a:p>
        </p:txBody>
      </p:sp>
      <p:sp>
        <p:nvSpPr>
          <p:cNvPr id="5" name="Tekstvak 4"/>
          <p:cNvSpPr txBox="1"/>
          <p:nvPr/>
        </p:nvSpPr>
        <p:spPr>
          <a:xfrm>
            <a:off x="197708" y="1705232"/>
            <a:ext cx="11780107" cy="3477875"/>
          </a:xfrm>
          <a:prstGeom prst="rect">
            <a:avLst/>
          </a:prstGeom>
          <a:noFill/>
        </p:spPr>
        <p:txBody>
          <a:bodyPr wrap="square" rtlCol="0">
            <a:spAutoFit/>
          </a:bodyPr>
          <a:lstStyle/>
          <a:p>
            <a:r>
              <a:rPr lang="nl-NL" sz="4000" dirty="0" err="1">
                <a:solidFill>
                  <a:srgbClr val="00B0F0"/>
                </a:solidFill>
              </a:rPr>
              <a:t>Publius</a:t>
            </a:r>
            <a:r>
              <a:rPr lang="nl-NL" sz="4000" dirty="0">
                <a:solidFill>
                  <a:srgbClr val="00B0F0"/>
                </a:solidFill>
              </a:rPr>
              <a:t> Vergilius </a:t>
            </a:r>
            <a:r>
              <a:rPr lang="nl-NL" sz="4000" dirty="0" err="1">
                <a:solidFill>
                  <a:srgbClr val="00B0F0"/>
                </a:solidFill>
              </a:rPr>
              <a:t>Maro</a:t>
            </a:r>
            <a:r>
              <a:rPr lang="nl-NL" sz="4000" dirty="0">
                <a:solidFill>
                  <a:schemeClr val="bg1">
                    <a:lumMod val="95000"/>
                  </a:schemeClr>
                </a:solidFill>
              </a:rPr>
              <a:t>	</a:t>
            </a:r>
            <a:r>
              <a:rPr lang="nl-NL" sz="2800" dirty="0">
                <a:solidFill>
                  <a:schemeClr val="bg1">
                    <a:lumMod val="95000"/>
                  </a:schemeClr>
                </a:solidFill>
              </a:rPr>
              <a:t>						</a:t>
            </a:r>
          </a:p>
          <a:p>
            <a:pPr marL="571500" indent="-571500">
              <a:buFont typeface="Arial" panose="020B0604020202020204" pitchFamily="34" charset="0"/>
              <a:buChar char="•"/>
            </a:pPr>
            <a:r>
              <a:rPr lang="nl-NL" sz="2800" dirty="0">
                <a:solidFill>
                  <a:schemeClr val="bg1">
                    <a:lumMod val="95000"/>
                  </a:schemeClr>
                </a:solidFill>
              </a:rPr>
              <a:t>vader had boerenbedrijf</a:t>
            </a:r>
          </a:p>
          <a:p>
            <a:pPr marL="571500" indent="-571500">
              <a:buFont typeface="Arial" panose="020B0604020202020204" pitchFamily="34" charset="0"/>
              <a:buChar char="•"/>
            </a:pPr>
            <a:r>
              <a:rPr lang="nl-NL" sz="2800" dirty="0">
                <a:solidFill>
                  <a:schemeClr val="bg1">
                    <a:lumMod val="95000"/>
                  </a:schemeClr>
                </a:solidFill>
              </a:rPr>
              <a:t>studeerde in Rome retorica, geen succes, dus geen politieke carrière</a:t>
            </a:r>
          </a:p>
          <a:p>
            <a:pPr marL="571500" indent="-571500">
              <a:buFont typeface="Arial" panose="020B0604020202020204" pitchFamily="34" charset="0"/>
              <a:buChar char="•"/>
            </a:pPr>
            <a:r>
              <a:rPr lang="nl-NL" sz="2800" dirty="0">
                <a:solidFill>
                  <a:schemeClr val="bg1">
                    <a:lumMod val="95000"/>
                  </a:schemeClr>
                </a:solidFill>
              </a:rPr>
              <a:t>door contacten in Rome wel carrière als dichter (42 – 19) </a:t>
            </a:r>
          </a:p>
          <a:p>
            <a:pPr marL="571500" indent="-571500">
              <a:buFont typeface="Arial" panose="020B0604020202020204" pitchFamily="34" charset="0"/>
              <a:buChar char="•"/>
            </a:pPr>
            <a:r>
              <a:rPr lang="nl-NL" sz="2800" dirty="0">
                <a:solidFill>
                  <a:schemeClr val="bg1">
                    <a:lumMod val="95000"/>
                  </a:schemeClr>
                </a:solidFill>
              </a:rPr>
              <a:t>verhuisd naar Napels (en daar ook begraven)</a:t>
            </a:r>
          </a:p>
          <a:p>
            <a:pPr marL="571500" indent="-571500">
              <a:buFont typeface="Arial" panose="020B0604020202020204" pitchFamily="34" charset="0"/>
              <a:buChar char="•"/>
            </a:pPr>
            <a:r>
              <a:rPr lang="nl-NL" sz="2800" dirty="0">
                <a:solidFill>
                  <a:schemeClr val="bg1">
                    <a:lumMod val="95000"/>
                  </a:schemeClr>
                </a:solidFill>
              </a:rPr>
              <a:t>bevriend met Quintus  Horatius  </a:t>
            </a:r>
            <a:r>
              <a:rPr lang="nl-NL" sz="2800" dirty="0" err="1">
                <a:solidFill>
                  <a:schemeClr val="bg1">
                    <a:lumMod val="95000"/>
                  </a:schemeClr>
                </a:solidFill>
              </a:rPr>
              <a:t>Flaccus</a:t>
            </a:r>
            <a:r>
              <a:rPr lang="nl-NL" sz="2800" dirty="0">
                <a:solidFill>
                  <a:schemeClr val="bg1">
                    <a:lumMod val="95000"/>
                  </a:schemeClr>
                </a:solidFill>
              </a:rPr>
              <a:t> en Caius </a:t>
            </a:r>
            <a:r>
              <a:rPr lang="nl-NL" sz="2800" dirty="0" err="1">
                <a:solidFill>
                  <a:schemeClr val="bg1">
                    <a:lumMod val="95000"/>
                  </a:schemeClr>
                </a:solidFill>
              </a:rPr>
              <a:t>Cilnius</a:t>
            </a:r>
            <a:r>
              <a:rPr lang="nl-NL" sz="2800" dirty="0">
                <a:solidFill>
                  <a:schemeClr val="bg1">
                    <a:lumMod val="95000"/>
                  </a:schemeClr>
                </a:solidFill>
              </a:rPr>
              <a:t> </a:t>
            </a:r>
            <a:r>
              <a:rPr lang="nl-NL" sz="2800" dirty="0" err="1">
                <a:solidFill>
                  <a:schemeClr val="bg1">
                    <a:lumMod val="95000"/>
                  </a:schemeClr>
                </a:solidFill>
              </a:rPr>
              <a:t>Maecenas</a:t>
            </a:r>
            <a:endParaRPr lang="nl-NL" sz="2800" dirty="0">
              <a:solidFill>
                <a:schemeClr val="bg1">
                  <a:lumMod val="95000"/>
                </a:schemeClr>
              </a:solidFill>
            </a:endParaRPr>
          </a:p>
          <a:p>
            <a:pPr marL="571500" indent="-571500">
              <a:buFont typeface="Arial" panose="020B0604020202020204" pitchFamily="34" charset="0"/>
              <a:buChar char="•"/>
            </a:pPr>
            <a:endParaRPr lang="nl-NL" sz="4000" dirty="0">
              <a:solidFill>
                <a:schemeClr val="bg1">
                  <a:lumMod val="95000"/>
                </a:schemeClr>
              </a:solidFill>
            </a:endParaRPr>
          </a:p>
        </p:txBody>
      </p:sp>
      <p:sp>
        <p:nvSpPr>
          <p:cNvPr id="7" name="Tekstvak 6">
            <a:extLst>
              <a:ext uri="{FF2B5EF4-FFF2-40B4-BE49-F238E27FC236}">
                <a16:creationId xmlns:a16="http://schemas.microsoft.com/office/drawing/2014/main" id="{7EE94AC6-A6C5-45E4-88DA-72B089665674}"/>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4145466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Achtergrond : de dichter</a:t>
            </a:r>
            <a:endParaRPr lang="nl-NL" dirty="0">
              <a:solidFill>
                <a:schemeClr val="accent4">
                  <a:lumMod val="40000"/>
                  <a:lumOff val="60000"/>
                </a:schemeClr>
              </a:solidFill>
            </a:endParaRPr>
          </a:p>
        </p:txBody>
      </p:sp>
      <p:sp>
        <p:nvSpPr>
          <p:cNvPr id="5" name="Tekstvak 4"/>
          <p:cNvSpPr txBox="1"/>
          <p:nvPr/>
        </p:nvSpPr>
        <p:spPr>
          <a:xfrm>
            <a:off x="197708" y="1705232"/>
            <a:ext cx="11780107" cy="1938992"/>
          </a:xfrm>
          <a:prstGeom prst="rect">
            <a:avLst/>
          </a:prstGeom>
          <a:noFill/>
        </p:spPr>
        <p:txBody>
          <a:bodyPr wrap="square" rtlCol="0">
            <a:spAutoFit/>
          </a:bodyPr>
          <a:lstStyle/>
          <a:p>
            <a:r>
              <a:rPr lang="nl-NL" sz="4000" dirty="0">
                <a:solidFill>
                  <a:srgbClr val="00B0F0"/>
                </a:solidFill>
              </a:rPr>
              <a:t>Mantua (70 </a:t>
            </a:r>
            <a:r>
              <a:rPr lang="nl-NL" sz="4000" dirty="0" err="1">
                <a:solidFill>
                  <a:srgbClr val="00B0F0"/>
                </a:solidFill>
              </a:rPr>
              <a:t>vC</a:t>
            </a:r>
            <a:r>
              <a:rPr lang="nl-NL" sz="4000" dirty="0">
                <a:solidFill>
                  <a:srgbClr val="00B0F0"/>
                </a:solidFill>
              </a:rPr>
              <a:t>) – </a:t>
            </a:r>
            <a:r>
              <a:rPr lang="nl-NL" sz="4000" dirty="0" err="1">
                <a:solidFill>
                  <a:srgbClr val="00B0F0"/>
                </a:solidFill>
              </a:rPr>
              <a:t>Brindisi</a:t>
            </a:r>
            <a:r>
              <a:rPr lang="nl-NL" sz="4000" dirty="0">
                <a:solidFill>
                  <a:srgbClr val="00B0F0"/>
                </a:solidFill>
              </a:rPr>
              <a:t> (19 </a:t>
            </a:r>
            <a:r>
              <a:rPr lang="nl-NL" sz="4000" dirty="0" err="1">
                <a:solidFill>
                  <a:srgbClr val="00B0F0"/>
                </a:solidFill>
              </a:rPr>
              <a:t>vC</a:t>
            </a:r>
            <a:r>
              <a:rPr lang="nl-NL" sz="4000" dirty="0">
                <a:solidFill>
                  <a:srgbClr val="00B0F0"/>
                </a:solidFill>
              </a:rPr>
              <a:t>)</a:t>
            </a:r>
          </a:p>
          <a:p>
            <a:endParaRPr lang="nl-NL" sz="4000" dirty="0">
              <a:solidFill>
                <a:schemeClr val="bg1">
                  <a:lumMod val="95000"/>
                </a:schemeClr>
              </a:solidFill>
            </a:endParaRPr>
          </a:p>
          <a:p>
            <a:endParaRPr lang="nl-NL" sz="4000" dirty="0">
              <a:solidFill>
                <a:schemeClr val="bg1">
                  <a:lumMod val="95000"/>
                </a:schemeClr>
              </a:solidFill>
            </a:endParaRPr>
          </a:p>
        </p:txBody>
      </p:sp>
      <p:pic>
        <p:nvPicPr>
          <p:cNvPr id="6" name="Afbeelding 5"/>
          <p:cNvPicPr>
            <a:picLocks noChangeAspect="1"/>
          </p:cNvPicPr>
          <p:nvPr/>
        </p:nvPicPr>
        <p:blipFill>
          <a:blip r:embed="rId2"/>
          <a:stretch>
            <a:fillRect/>
          </a:stretch>
        </p:blipFill>
        <p:spPr>
          <a:xfrm>
            <a:off x="303126" y="2493876"/>
            <a:ext cx="2873111" cy="3610362"/>
          </a:xfrm>
          <a:prstGeom prst="rect">
            <a:avLst/>
          </a:prstGeom>
        </p:spPr>
      </p:pic>
      <p:pic>
        <p:nvPicPr>
          <p:cNvPr id="7" name="Afbeelding 6"/>
          <p:cNvPicPr>
            <a:picLocks noChangeAspect="1"/>
          </p:cNvPicPr>
          <p:nvPr/>
        </p:nvPicPr>
        <p:blipFill>
          <a:blip r:embed="rId3"/>
          <a:stretch>
            <a:fillRect/>
          </a:stretch>
        </p:blipFill>
        <p:spPr>
          <a:xfrm>
            <a:off x="4098067" y="2493876"/>
            <a:ext cx="2874492" cy="3610362"/>
          </a:xfrm>
          <a:prstGeom prst="rect">
            <a:avLst/>
          </a:prstGeom>
        </p:spPr>
      </p:pic>
      <p:sp>
        <p:nvSpPr>
          <p:cNvPr id="9" name="Tekstvak 8">
            <a:extLst>
              <a:ext uri="{FF2B5EF4-FFF2-40B4-BE49-F238E27FC236}">
                <a16:creationId xmlns:a16="http://schemas.microsoft.com/office/drawing/2014/main" id="{8006710A-2BF4-4CD1-A10E-5AB7AA251C1B}"/>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2806626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Achtergrond : de dichter</a:t>
            </a:r>
            <a:endParaRPr lang="nl-NL" dirty="0">
              <a:solidFill>
                <a:schemeClr val="accent4">
                  <a:lumMod val="40000"/>
                  <a:lumOff val="60000"/>
                </a:schemeClr>
              </a:solidFill>
            </a:endParaRPr>
          </a:p>
        </p:txBody>
      </p:sp>
      <p:sp>
        <p:nvSpPr>
          <p:cNvPr id="7" name="Tekstvak 6"/>
          <p:cNvSpPr txBox="1"/>
          <p:nvPr/>
        </p:nvSpPr>
        <p:spPr>
          <a:xfrm>
            <a:off x="197708" y="1705232"/>
            <a:ext cx="11780107" cy="3293209"/>
          </a:xfrm>
          <a:prstGeom prst="rect">
            <a:avLst/>
          </a:prstGeom>
          <a:noFill/>
        </p:spPr>
        <p:txBody>
          <a:bodyPr wrap="square" rtlCol="0">
            <a:spAutoFit/>
          </a:bodyPr>
          <a:lstStyle/>
          <a:p>
            <a:r>
              <a:rPr lang="nl-NL" sz="4000" dirty="0">
                <a:solidFill>
                  <a:srgbClr val="00B0F0"/>
                </a:solidFill>
              </a:rPr>
              <a:t>Augustus</a:t>
            </a:r>
            <a:r>
              <a:rPr lang="nl-NL" sz="4000" dirty="0">
                <a:solidFill>
                  <a:schemeClr val="bg1">
                    <a:lumMod val="95000"/>
                  </a:schemeClr>
                </a:solidFill>
              </a:rPr>
              <a:t> (</a:t>
            </a:r>
            <a:r>
              <a:rPr lang="nl-NL" sz="4000" dirty="0">
                <a:solidFill>
                  <a:schemeClr val="bg1">
                    <a:lumMod val="95000"/>
                  </a:schemeClr>
                </a:solidFill>
                <a:sym typeface="Wingdings" panose="05000000000000000000" pitchFamily="2" charset="2"/>
              </a:rPr>
              <a:t> 14 na Christus)</a:t>
            </a:r>
            <a:endParaRPr lang="nl-NL" sz="4000" dirty="0">
              <a:solidFill>
                <a:schemeClr val="bg1">
                  <a:lumMod val="95000"/>
                </a:schemeClr>
              </a:solidFill>
            </a:endParaRPr>
          </a:p>
          <a:p>
            <a:pPr marL="571500" indent="-571500">
              <a:buFont typeface="Arial" panose="020B0604020202020204" pitchFamily="34" charset="0"/>
              <a:buChar char="•"/>
            </a:pPr>
            <a:r>
              <a:rPr lang="nl-NL" sz="2800" dirty="0">
                <a:solidFill>
                  <a:schemeClr val="bg1">
                    <a:lumMod val="95000"/>
                  </a:schemeClr>
                </a:solidFill>
              </a:rPr>
              <a:t>Caius Octavianus (achterneef van Caius Julius Caesar)</a:t>
            </a:r>
          </a:p>
          <a:p>
            <a:pPr marL="571500" indent="-571500">
              <a:buFont typeface="Arial" panose="020B0604020202020204" pitchFamily="34" charset="0"/>
              <a:buChar char="•"/>
            </a:pPr>
            <a:r>
              <a:rPr lang="nl-NL" sz="2800" dirty="0">
                <a:solidFill>
                  <a:schemeClr val="bg1">
                    <a:lumMod val="95000"/>
                  </a:schemeClr>
                </a:solidFill>
              </a:rPr>
              <a:t>42: slag bij </a:t>
            </a:r>
            <a:r>
              <a:rPr lang="nl-NL" sz="2800" dirty="0" err="1">
                <a:solidFill>
                  <a:schemeClr val="bg1">
                    <a:lumMod val="95000"/>
                  </a:schemeClr>
                </a:solidFill>
              </a:rPr>
              <a:t>Philippi</a:t>
            </a:r>
            <a:r>
              <a:rPr lang="nl-NL" sz="2800" dirty="0">
                <a:solidFill>
                  <a:schemeClr val="bg1">
                    <a:lumMod val="95000"/>
                  </a:schemeClr>
                </a:solidFill>
              </a:rPr>
              <a:t>: met Marcus Antonius zege op Brutus en </a:t>
            </a:r>
            <a:r>
              <a:rPr lang="nl-NL" sz="2800" dirty="0" err="1">
                <a:solidFill>
                  <a:schemeClr val="bg1">
                    <a:lumMod val="95000"/>
                  </a:schemeClr>
                </a:solidFill>
              </a:rPr>
              <a:t>Cassius</a:t>
            </a:r>
            <a:endParaRPr lang="nl-NL" sz="2800" dirty="0">
              <a:solidFill>
                <a:schemeClr val="bg1">
                  <a:lumMod val="95000"/>
                </a:schemeClr>
              </a:solidFill>
            </a:endParaRPr>
          </a:p>
          <a:p>
            <a:pPr marL="571500" indent="-571500">
              <a:buFont typeface="Arial" panose="020B0604020202020204" pitchFamily="34" charset="0"/>
              <a:buChar char="•"/>
            </a:pPr>
            <a:r>
              <a:rPr lang="nl-NL" sz="2800" dirty="0">
                <a:solidFill>
                  <a:schemeClr val="bg1">
                    <a:lumMod val="95000"/>
                  </a:schemeClr>
                </a:solidFill>
              </a:rPr>
              <a:t>31: slag bij </a:t>
            </a:r>
            <a:r>
              <a:rPr lang="nl-NL" sz="2800" dirty="0" err="1">
                <a:solidFill>
                  <a:schemeClr val="bg1">
                    <a:lumMod val="95000"/>
                  </a:schemeClr>
                </a:solidFill>
              </a:rPr>
              <a:t>Actium</a:t>
            </a:r>
            <a:r>
              <a:rPr lang="nl-NL" sz="2800" dirty="0">
                <a:solidFill>
                  <a:schemeClr val="bg1">
                    <a:lumMod val="95000"/>
                  </a:schemeClr>
                </a:solidFill>
              </a:rPr>
              <a:t>: Antonius + Cleopatra verslagen</a:t>
            </a:r>
          </a:p>
          <a:p>
            <a:pPr marL="571500" indent="-571500">
              <a:buFont typeface="Arial" panose="020B0604020202020204" pitchFamily="34" charset="0"/>
              <a:buChar char="•"/>
            </a:pPr>
            <a:r>
              <a:rPr lang="nl-NL" sz="2800" dirty="0">
                <a:solidFill>
                  <a:schemeClr val="bg1">
                    <a:lumMod val="95000"/>
                  </a:schemeClr>
                </a:solidFill>
              </a:rPr>
              <a:t>27: eretitel Augustus</a:t>
            </a:r>
          </a:p>
          <a:p>
            <a:pPr marL="571500" indent="-571500">
              <a:buFont typeface="Arial" panose="020B0604020202020204" pitchFamily="34" charset="0"/>
              <a:buChar char="•"/>
            </a:pPr>
            <a:r>
              <a:rPr lang="nl-NL" sz="2800" dirty="0">
                <a:solidFill>
                  <a:schemeClr val="bg1">
                    <a:lumMod val="95000"/>
                  </a:schemeClr>
                </a:solidFill>
              </a:rPr>
              <a:t>pax </a:t>
            </a:r>
            <a:r>
              <a:rPr lang="nl-NL" sz="2800" dirty="0" err="1">
                <a:solidFill>
                  <a:schemeClr val="bg1">
                    <a:lumMod val="95000"/>
                  </a:schemeClr>
                </a:solidFill>
              </a:rPr>
              <a:t>Augusta</a:t>
            </a:r>
            <a:r>
              <a:rPr lang="nl-NL" sz="2800" dirty="0">
                <a:solidFill>
                  <a:schemeClr val="bg1">
                    <a:lumMod val="95000"/>
                  </a:schemeClr>
                </a:solidFill>
              </a:rPr>
              <a:t>: herstelprogramma normen, vrede, welvaart, bouwactiviteiten</a:t>
            </a:r>
          </a:p>
          <a:p>
            <a:pPr marL="571500" indent="-571500">
              <a:buFont typeface="Arial" panose="020B0604020202020204" pitchFamily="34" charset="0"/>
              <a:buChar char="•"/>
            </a:pPr>
            <a:r>
              <a:rPr lang="nl-NL" sz="2800" dirty="0" err="1">
                <a:solidFill>
                  <a:schemeClr val="bg1">
                    <a:lumMod val="95000"/>
                  </a:schemeClr>
                </a:solidFill>
              </a:rPr>
              <a:t>Aeneis</a:t>
            </a:r>
            <a:r>
              <a:rPr lang="nl-NL" sz="2800" dirty="0">
                <a:solidFill>
                  <a:schemeClr val="bg1">
                    <a:lumMod val="95000"/>
                  </a:schemeClr>
                </a:solidFill>
              </a:rPr>
              <a:t>: verheerlijking Augustus / nationaal epos</a:t>
            </a:r>
          </a:p>
        </p:txBody>
      </p:sp>
      <p:sp>
        <p:nvSpPr>
          <p:cNvPr id="8" name="Tekstvak 7">
            <a:extLst>
              <a:ext uri="{FF2B5EF4-FFF2-40B4-BE49-F238E27FC236}">
                <a16:creationId xmlns:a16="http://schemas.microsoft.com/office/drawing/2014/main" id="{0E68A5DB-88E6-4627-AE02-F0254DFA0DE0}"/>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820872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Achtergrond : de dichter</a:t>
            </a:r>
            <a:endParaRPr lang="nl-NL" dirty="0">
              <a:solidFill>
                <a:schemeClr val="accent4">
                  <a:lumMod val="40000"/>
                  <a:lumOff val="60000"/>
                </a:schemeClr>
              </a:solidFill>
            </a:endParaRPr>
          </a:p>
        </p:txBody>
      </p:sp>
      <p:sp>
        <p:nvSpPr>
          <p:cNvPr id="5" name="Tekstvak 4"/>
          <p:cNvSpPr txBox="1"/>
          <p:nvPr/>
        </p:nvSpPr>
        <p:spPr>
          <a:xfrm>
            <a:off x="197708" y="1705232"/>
            <a:ext cx="11780107" cy="3293209"/>
          </a:xfrm>
          <a:prstGeom prst="rect">
            <a:avLst/>
          </a:prstGeom>
          <a:noFill/>
        </p:spPr>
        <p:txBody>
          <a:bodyPr wrap="square" rtlCol="0">
            <a:spAutoFit/>
          </a:bodyPr>
          <a:lstStyle/>
          <a:p>
            <a:r>
              <a:rPr lang="nl-NL" sz="4000" dirty="0" err="1">
                <a:solidFill>
                  <a:srgbClr val="00B0F0"/>
                </a:solidFill>
              </a:rPr>
              <a:t>Maecenas</a:t>
            </a:r>
            <a:endParaRPr lang="nl-NL" sz="4000" dirty="0">
              <a:solidFill>
                <a:srgbClr val="00B0F0"/>
              </a:solidFill>
            </a:endParaRPr>
          </a:p>
          <a:p>
            <a:pPr marL="571500" indent="-571500">
              <a:buFont typeface="Arial" panose="020B0604020202020204" pitchFamily="34" charset="0"/>
              <a:buChar char="•"/>
            </a:pPr>
            <a:r>
              <a:rPr lang="nl-NL" sz="2800" dirty="0">
                <a:solidFill>
                  <a:schemeClr val="bg1">
                    <a:lumMod val="95000"/>
                  </a:schemeClr>
                </a:solidFill>
              </a:rPr>
              <a:t>Caius </a:t>
            </a:r>
            <a:r>
              <a:rPr lang="nl-NL" sz="2800" dirty="0" err="1">
                <a:solidFill>
                  <a:schemeClr val="bg1">
                    <a:lumMod val="95000"/>
                  </a:schemeClr>
                </a:solidFill>
              </a:rPr>
              <a:t>Cilnius</a:t>
            </a:r>
            <a:r>
              <a:rPr lang="nl-NL" sz="2800" dirty="0">
                <a:solidFill>
                  <a:schemeClr val="bg1">
                    <a:lumMod val="95000"/>
                  </a:schemeClr>
                </a:solidFill>
              </a:rPr>
              <a:t> </a:t>
            </a:r>
            <a:r>
              <a:rPr lang="nl-NL" sz="2800" dirty="0" err="1">
                <a:solidFill>
                  <a:schemeClr val="bg1">
                    <a:lumMod val="95000"/>
                  </a:schemeClr>
                </a:solidFill>
              </a:rPr>
              <a:t>Maecenas</a:t>
            </a:r>
            <a:endParaRPr lang="nl-NL" sz="2800" dirty="0">
              <a:solidFill>
                <a:schemeClr val="bg1">
                  <a:lumMod val="95000"/>
                </a:schemeClr>
              </a:solidFill>
            </a:endParaRPr>
          </a:p>
          <a:p>
            <a:pPr marL="571500" indent="-571500">
              <a:buFont typeface="Arial" panose="020B0604020202020204" pitchFamily="34" charset="0"/>
              <a:buChar char="•"/>
            </a:pPr>
            <a:r>
              <a:rPr lang="nl-NL" sz="2800" dirty="0">
                <a:solidFill>
                  <a:schemeClr val="bg1">
                    <a:lumMod val="95000"/>
                  </a:schemeClr>
                </a:solidFill>
              </a:rPr>
              <a:t>sponsor/promotor kunst en cultuur</a:t>
            </a:r>
          </a:p>
          <a:p>
            <a:pPr marL="571500" indent="-571500">
              <a:buFont typeface="Arial" panose="020B0604020202020204" pitchFamily="34" charset="0"/>
              <a:buChar char="•"/>
            </a:pPr>
            <a:r>
              <a:rPr lang="nl-NL" sz="2800" dirty="0">
                <a:solidFill>
                  <a:schemeClr val="bg1">
                    <a:lumMod val="95000"/>
                  </a:schemeClr>
                </a:solidFill>
              </a:rPr>
              <a:t>minister van cultuur onder Augustus</a:t>
            </a:r>
          </a:p>
          <a:p>
            <a:pPr marL="571500" indent="-571500">
              <a:buFont typeface="Arial" panose="020B0604020202020204" pitchFamily="34" charset="0"/>
              <a:buChar char="•"/>
            </a:pPr>
            <a:r>
              <a:rPr lang="nl-NL" sz="2800" dirty="0">
                <a:solidFill>
                  <a:schemeClr val="bg1">
                    <a:lumMod val="95000"/>
                  </a:schemeClr>
                </a:solidFill>
              </a:rPr>
              <a:t>zeer rijk</a:t>
            </a:r>
          </a:p>
          <a:p>
            <a:pPr marL="571500" indent="-571500">
              <a:buFont typeface="Arial" panose="020B0604020202020204" pitchFamily="34" charset="0"/>
              <a:buChar char="•"/>
            </a:pPr>
            <a:r>
              <a:rPr lang="nl-NL" sz="2800" dirty="0">
                <a:solidFill>
                  <a:schemeClr val="bg1">
                    <a:lumMod val="95000"/>
                  </a:schemeClr>
                </a:solidFill>
              </a:rPr>
              <a:t>steunde schrijvers als  Vergilius, Horatius, Livius financieel in ruil voor politieke propaganda</a:t>
            </a:r>
          </a:p>
        </p:txBody>
      </p:sp>
      <p:sp>
        <p:nvSpPr>
          <p:cNvPr id="7" name="Tekstvak 6">
            <a:extLst>
              <a:ext uri="{FF2B5EF4-FFF2-40B4-BE49-F238E27FC236}">
                <a16:creationId xmlns:a16="http://schemas.microsoft.com/office/drawing/2014/main" id="{F07FD5B1-2725-42AA-827D-F66EE126EBAE}"/>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3950216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Achtergrond : zijn werk</a:t>
            </a:r>
            <a:endParaRPr lang="nl-NL" dirty="0">
              <a:solidFill>
                <a:schemeClr val="accent4">
                  <a:lumMod val="40000"/>
                  <a:lumOff val="60000"/>
                </a:schemeClr>
              </a:solidFill>
            </a:endParaRPr>
          </a:p>
        </p:txBody>
      </p:sp>
      <p:sp>
        <p:nvSpPr>
          <p:cNvPr id="5" name="Tekstvak 4"/>
          <p:cNvSpPr txBox="1"/>
          <p:nvPr/>
        </p:nvSpPr>
        <p:spPr>
          <a:xfrm>
            <a:off x="197708" y="1705232"/>
            <a:ext cx="11780107" cy="3170099"/>
          </a:xfrm>
          <a:prstGeom prst="rect">
            <a:avLst/>
          </a:prstGeom>
          <a:noFill/>
        </p:spPr>
        <p:txBody>
          <a:bodyPr wrap="square" rtlCol="0">
            <a:spAutoFit/>
          </a:bodyPr>
          <a:lstStyle/>
          <a:p>
            <a:r>
              <a:rPr lang="nl-NL" sz="4000" dirty="0" err="1">
                <a:solidFill>
                  <a:schemeClr val="bg1"/>
                </a:solidFill>
              </a:rPr>
              <a:t>Bucolica</a:t>
            </a:r>
            <a:r>
              <a:rPr lang="nl-NL" sz="4000" dirty="0">
                <a:solidFill>
                  <a:schemeClr val="bg1"/>
                </a:solidFill>
              </a:rPr>
              <a:t>/</a:t>
            </a:r>
            <a:r>
              <a:rPr lang="nl-NL" sz="4000" dirty="0" err="1">
                <a:solidFill>
                  <a:schemeClr val="bg1"/>
                </a:solidFill>
              </a:rPr>
              <a:t>Eclogae</a:t>
            </a:r>
            <a:r>
              <a:rPr lang="nl-NL" sz="4000" dirty="0">
                <a:solidFill>
                  <a:schemeClr val="bg1"/>
                </a:solidFill>
              </a:rPr>
              <a:t> (39)</a:t>
            </a:r>
          </a:p>
          <a:p>
            <a:endParaRPr lang="nl-NL" sz="4000" dirty="0">
              <a:solidFill>
                <a:schemeClr val="bg1"/>
              </a:solidFill>
            </a:endParaRPr>
          </a:p>
          <a:p>
            <a:r>
              <a:rPr lang="nl-NL" sz="4000" dirty="0" err="1">
                <a:solidFill>
                  <a:schemeClr val="bg1"/>
                </a:solidFill>
              </a:rPr>
              <a:t>Georgica</a:t>
            </a:r>
            <a:r>
              <a:rPr lang="nl-NL" sz="4000" dirty="0">
                <a:solidFill>
                  <a:schemeClr val="bg1"/>
                </a:solidFill>
              </a:rPr>
              <a:t> (29)</a:t>
            </a:r>
          </a:p>
          <a:p>
            <a:endParaRPr lang="nl-NL" sz="4000" dirty="0">
              <a:solidFill>
                <a:schemeClr val="bg1"/>
              </a:solidFill>
            </a:endParaRPr>
          </a:p>
          <a:p>
            <a:r>
              <a:rPr lang="nl-NL" sz="4000" dirty="0" err="1">
                <a:solidFill>
                  <a:schemeClr val="bg1"/>
                </a:solidFill>
              </a:rPr>
              <a:t>Aeneis</a:t>
            </a:r>
            <a:r>
              <a:rPr lang="nl-NL" sz="4000" dirty="0">
                <a:solidFill>
                  <a:schemeClr val="bg1"/>
                </a:solidFill>
              </a:rPr>
              <a:t> (19) </a:t>
            </a:r>
          </a:p>
        </p:txBody>
      </p:sp>
      <p:sp>
        <p:nvSpPr>
          <p:cNvPr id="8" name="Tekstvak 7">
            <a:extLst>
              <a:ext uri="{FF2B5EF4-FFF2-40B4-BE49-F238E27FC236}">
                <a16:creationId xmlns:a16="http://schemas.microsoft.com/office/drawing/2014/main" id="{203B6D6E-3841-424F-9562-D22BC87F97BC}"/>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1484768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Achtergrond : zijn werk</a:t>
            </a:r>
            <a:endParaRPr lang="nl-NL" dirty="0">
              <a:solidFill>
                <a:schemeClr val="accent4">
                  <a:lumMod val="40000"/>
                  <a:lumOff val="60000"/>
                </a:schemeClr>
              </a:solidFill>
            </a:endParaRPr>
          </a:p>
        </p:txBody>
      </p:sp>
      <p:sp>
        <p:nvSpPr>
          <p:cNvPr id="7" name="Tekstvak 6"/>
          <p:cNvSpPr txBox="1"/>
          <p:nvPr/>
        </p:nvSpPr>
        <p:spPr>
          <a:xfrm>
            <a:off x="197708" y="1705232"/>
            <a:ext cx="11780107" cy="3046988"/>
          </a:xfrm>
          <a:prstGeom prst="rect">
            <a:avLst/>
          </a:prstGeom>
          <a:noFill/>
        </p:spPr>
        <p:txBody>
          <a:bodyPr wrap="square" rtlCol="0">
            <a:spAutoFit/>
          </a:bodyPr>
          <a:lstStyle/>
          <a:p>
            <a:r>
              <a:rPr lang="nl-NL" sz="4000" dirty="0" err="1">
                <a:solidFill>
                  <a:srgbClr val="00B0F0"/>
                </a:solidFill>
              </a:rPr>
              <a:t>Bucolica</a:t>
            </a:r>
            <a:r>
              <a:rPr lang="nl-NL" sz="4000" dirty="0">
                <a:solidFill>
                  <a:srgbClr val="00B0F0"/>
                </a:solidFill>
              </a:rPr>
              <a:t>/</a:t>
            </a:r>
            <a:r>
              <a:rPr lang="nl-NL" sz="4000" dirty="0" err="1">
                <a:solidFill>
                  <a:srgbClr val="00B0F0"/>
                </a:solidFill>
              </a:rPr>
              <a:t>Eclogae</a:t>
            </a:r>
            <a:r>
              <a:rPr lang="nl-NL" sz="4000" dirty="0">
                <a:solidFill>
                  <a:schemeClr val="accent4">
                    <a:lumMod val="40000"/>
                    <a:lumOff val="60000"/>
                  </a:schemeClr>
                </a:solidFill>
              </a:rPr>
              <a:t> </a:t>
            </a:r>
            <a:r>
              <a:rPr lang="nl-NL" sz="4000" dirty="0">
                <a:solidFill>
                  <a:srgbClr val="00B0F0"/>
                </a:solidFill>
              </a:rPr>
              <a:t>(39)</a:t>
            </a:r>
          </a:p>
          <a:p>
            <a:pPr marL="571500" indent="-571500">
              <a:buFont typeface="Arial" panose="020B0604020202020204" pitchFamily="34" charset="0"/>
              <a:buChar char="•"/>
            </a:pPr>
            <a:r>
              <a:rPr lang="nl-NL" sz="2800" dirty="0">
                <a:solidFill>
                  <a:schemeClr val="bg1">
                    <a:lumMod val="95000"/>
                  </a:schemeClr>
                </a:solidFill>
              </a:rPr>
              <a:t>herdersgedichten</a:t>
            </a:r>
          </a:p>
          <a:p>
            <a:pPr marL="571500" indent="-571500">
              <a:buFont typeface="Arial" panose="020B0604020202020204" pitchFamily="34" charset="0"/>
              <a:buChar char="•"/>
            </a:pPr>
            <a:r>
              <a:rPr lang="nl-NL" sz="2800" dirty="0">
                <a:solidFill>
                  <a:schemeClr val="bg1">
                    <a:lumMod val="95000"/>
                  </a:schemeClr>
                </a:solidFill>
              </a:rPr>
              <a:t>vermenging historische werkelijkheid met onbezorgde herdersleven</a:t>
            </a:r>
          </a:p>
          <a:p>
            <a:pPr marL="571500" indent="-571500">
              <a:buFont typeface="Arial" panose="020B0604020202020204" pitchFamily="34" charset="0"/>
              <a:buChar char="•"/>
            </a:pPr>
            <a:r>
              <a:rPr lang="nl-NL" sz="2800" dirty="0" err="1">
                <a:solidFill>
                  <a:schemeClr val="bg1">
                    <a:lumMod val="95000"/>
                  </a:schemeClr>
                </a:solidFill>
              </a:rPr>
              <a:t>ecloga</a:t>
            </a:r>
            <a:r>
              <a:rPr lang="nl-NL" sz="2800" dirty="0">
                <a:solidFill>
                  <a:schemeClr val="bg1">
                    <a:lumMod val="95000"/>
                  </a:schemeClr>
                </a:solidFill>
              </a:rPr>
              <a:t> 4 is beroemd: aankondiging geboorte kind met terugkeer Gouden Tijdperk</a:t>
            </a:r>
          </a:p>
          <a:p>
            <a:endParaRPr lang="nl-NL" sz="4000" dirty="0">
              <a:solidFill>
                <a:schemeClr val="bg1">
                  <a:lumMod val="95000"/>
                </a:schemeClr>
              </a:solidFill>
            </a:endParaRPr>
          </a:p>
        </p:txBody>
      </p:sp>
      <p:sp>
        <p:nvSpPr>
          <p:cNvPr id="8" name="Tekstvak 7">
            <a:extLst>
              <a:ext uri="{FF2B5EF4-FFF2-40B4-BE49-F238E27FC236}">
                <a16:creationId xmlns:a16="http://schemas.microsoft.com/office/drawing/2014/main" id="{35DF4516-47A9-4BE7-94F2-CD09BF835702}"/>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146261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Achtergrond : zijn werk</a:t>
            </a:r>
            <a:endParaRPr lang="nl-NL" dirty="0">
              <a:solidFill>
                <a:schemeClr val="accent4">
                  <a:lumMod val="40000"/>
                  <a:lumOff val="60000"/>
                </a:schemeClr>
              </a:solidFill>
            </a:endParaRPr>
          </a:p>
        </p:txBody>
      </p:sp>
      <p:sp>
        <p:nvSpPr>
          <p:cNvPr id="7" name="Tekstvak 6"/>
          <p:cNvSpPr txBox="1"/>
          <p:nvPr/>
        </p:nvSpPr>
        <p:spPr>
          <a:xfrm>
            <a:off x="197708" y="1705232"/>
            <a:ext cx="11780107" cy="3724096"/>
          </a:xfrm>
          <a:prstGeom prst="rect">
            <a:avLst/>
          </a:prstGeom>
          <a:noFill/>
        </p:spPr>
        <p:txBody>
          <a:bodyPr wrap="square" rtlCol="0">
            <a:spAutoFit/>
          </a:bodyPr>
          <a:lstStyle/>
          <a:p>
            <a:r>
              <a:rPr lang="nl-NL" sz="4000" dirty="0" err="1">
                <a:solidFill>
                  <a:srgbClr val="00B0F0"/>
                </a:solidFill>
              </a:rPr>
              <a:t>Georgica</a:t>
            </a:r>
            <a:r>
              <a:rPr lang="nl-NL" sz="4000" dirty="0">
                <a:solidFill>
                  <a:srgbClr val="00B0F0"/>
                </a:solidFill>
              </a:rPr>
              <a:t> (29)</a:t>
            </a:r>
          </a:p>
          <a:p>
            <a:pPr marL="457200" indent="-457200">
              <a:buFont typeface="Arial" panose="020B0604020202020204" pitchFamily="34" charset="0"/>
              <a:buChar char="•"/>
            </a:pPr>
            <a:r>
              <a:rPr lang="nl-NL" sz="2800" dirty="0">
                <a:solidFill>
                  <a:schemeClr val="bg1">
                    <a:lumMod val="95000"/>
                  </a:schemeClr>
                </a:solidFill>
              </a:rPr>
              <a:t>leerdicht in vier boeken over de</a:t>
            </a:r>
          </a:p>
          <a:p>
            <a:pPr marL="1028700" lvl="1" indent="-571500">
              <a:buFont typeface="Courier New" panose="02070309020205020404" pitchFamily="49" charset="0"/>
              <a:buChar char="o"/>
            </a:pPr>
            <a:r>
              <a:rPr lang="nl-NL" sz="2800" dirty="0">
                <a:solidFill>
                  <a:schemeClr val="bg1">
                    <a:lumMod val="95000"/>
                  </a:schemeClr>
                </a:solidFill>
              </a:rPr>
              <a:t>landbouw</a:t>
            </a:r>
          </a:p>
          <a:p>
            <a:pPr marL="1028700" lvl="1" indent="-571500">
              <a:buFont typeface="Courier New" panose="02070309020205020404" pitchFamily="49" charset="0"/>
              <a:buChar char="o"/>
            </a:pPr>
            <a:r>
              <a:rPr lang="nl-NL" sz="2800" dirty="0">
                <a:solidFill>
                  <a:schemeClr val="bg1">
                    <a:lumMod val="95000"/>
                  </a:schemeClr>
                </a:solidFill>
              </a:rPr>
              <a:t>bos- en wijnbouw</a:t>
            </a:r>
          </a:p>
          <a:p>
            <a:pPr marL="1028700" lvl="1" indent="-571500">
              <a:buFont typeface="Courier New" panose="02070309020205020404" pitchFamily="49" charset="0"/>
              <a:buChar char="o"/>
            </a:pPr>
            <a:r>
              <a:rPr lang="nl-NL" sz="2800" dirty="0">
                <a:solidFill>
                  <a:schemeClr val="bg1">
                    <a:lumMod val="95000"/>
                  </a:schemeClr>
                </a:solidFill>
              </a:rPr>
              <a:t>veeteelt</a:t>
            </a:r>
          </a:p>
          <a:p>
            <a:pPr marL="1028700" lvl="1" indent="-571500">
              <a:buFont typeface="Courier New" panose="02070309020205020404" pitchFamily="49" charset="0"/>
              <a:buChar char="o"/>
            </a:pPr>
            <a:r>
              <a:rPr lang="nl-NL" sz="2800" dirty="0">
                <a:solidFill>
                  <a:schemeClr val="bg1">
                    <a:lumMod val="95000"/>
                  </a:schemeClr>
                </a:solidFill>
              </a:rPr>
              <a:t>bijenteelt</a:t>
            </a:r>
          </a:p>
          <a:p>
            <a:pPr lvl="1" indent="-457200">
              <a:buFont typeface="Arial" panose="020B0604020202020204" pitchFamily="34" charset="0"/>
              <a:buChar char="•"/>
            </a:pPr>
            <a:r>
              <a:rPr lang="nl-NL" sz="2800" dirty="0">
                <a:solidFill>
                  <a:schemeClr val="bg1">
                    <a:lumMod val="95000"/>
                  </a:schemeClr>
                </a:solidFill>
              </a:rPr>
              <a:t>liefde voor boerenleven tijdens onrustige periode van burgeroorlogen:        vrede door Octavianus?</a:t>
            </a:r>
          </a:p>
        </p:txBody>
      </p:sp>
      <p:sp>
        <p:nvSpPr>
          <p:cNvPr id="8" name="Tekstvak 7">
            <a:extLst>
              <a:ext uri="{FF2B5EF4-FFF2-40B4-BE49-F238E27FC236}">
                <a16:creationId xmlns:a16="http://schemas.microsoft.com/office/drawing/2014/main" id="{18FC5D66-DF6F-4051-BAA5-FA07104CCA8F}"/>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3569836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Achtergrond : zijn werk</a:t>
            </a:r>
            <a:endParaRPr lang="nl-NL" dirty="0">
              <a:solidFill>
                <a:schemeClr val="accent4">
                  <a:lumMod val="40000"/>
                  <a:lumOff val="60000"/>
                </a:schemeClr>
              </a:solidFill>
            </a:endParaRPr>
          </a:p>
        </p:txBody>
      </p:sp>
      <p:sp>
        <p:nvSpPr>
          <p:cNvPr id="7" name="Tekstvak 6"/>
          <p:cNvSpPr txBox="1"/>
          <p:nvPr/>
        </p:nvSpPr>
        <p:spPr>
          <a:xfrm>
            <a:off x="197708" y="1705232"/>
            <a:ext cx="11780107" cy="5016758"/>
          </a:xfrm>
          <a:prstGeom prst="rect">
            <a:avLst/>
          </a:prstGeom>
          <a:noFill/>
        </p:spPr>
        <p:txBody>
          <a:bodyPr wrap="square" rtlCol="0">
            <a:spAutoFit/>
          </a:bodyPr>
          <a:lstStyle/>
          <a:p>
            <a:r>
              <a:rPr lang="nl-NL" sz="4000" dirty="0" err="1">
                <a:solidFill>
                  <a:srgbClr val="00B0F0"/>
                </a:solidFill>
              </a:rPr>
              <a:t>Aeneis</a:t>
            </a:r>
            <a:r>
              <a:rPr lang="nl-NL" sz="4000" dirty="0">
                <a:solidFill>
                  <a:srgbClr val="00B0F0"/>
                </a:solidFill>
              </a:rPr>
              <a:t> (19)</a:t>
            </a:r>
          </a:p>
          <a:p>
            <a:pPr marL="571500" indent="-571500">
              <a:buFont typeface="Arial" panose="020B0604020202020204" pitchFamily="34" charset="0"/>
              <a:buChar char="•"/>
            </a:pPr>
            <a:r>
              <a:rPr lang="nl-NL" sz="2800" dirty="0">
                <a:solidFill>
                  <a:schemeClr val="bg1">
                    <a:lumMod val="95000"/>
                  </a:schemeClr>
                </a:solidFill>
              </a:rPr>
              <a:t>12 boeken epos, in </a:t>
            </a:r>
            <a:r>
              <a:rPr lang="nl-NL" sz="2800" dirty="0" err="1">
                <a:solidFill>
                  <a:schemeClr val="bg1">
                    <a:lumMod val="95000"/>
                  </a:schemeClr>
                </a:solidFill>
              </a:rPr>
              <a:t>aemulatio</a:t>
            </a:r>
            <a:r>
              <a:rPr lang="nl-NL" sz="2800" dirty="0">
                <a:solidFill>
                  <a:schemeClr val="bg1">
                    <a:lumMod val="95000"/>
                  </a:schemeClr>
                </a:solidFill>
              </a:rPr>
              <a:t>/wedijver met Homerus’  Odyssee &amp; Ilias</a:t>
            </a:r>
          </a:p>
          <a:p>
            <a:pPr marL="571500" indent="-571500">
              <a:buFont typeface="Arial" panose="020B0604020202020204" pitchFamily="34" charset="0"/>
              <a:buChar char="•"/>
            </a:pPr>
            <a:r>
              <a:rPr lang="nl-NL" sz="2800" dirty="0" err="1">
                <a:solidFill>
                  <a:schemeClr val="bg1">
                    <a:lumMod val="95000"/>
                  </a:schemeClr>
                </a:solidFill>
              </a:rPr>
              <a:t>Aeneis</a:t>
            </a:r>
            <a:r>
              <a:rPr lang="nl-NL" sz="2800" dirty="0">
                <a:solidFill>
                  <a:schemeClr val="bg1">
                    <a:lumMod val="95000"/>
                  </a:schemeClr>
                </a:solidFill>
              </a:rPr>
              <a:t> I-VI Romeinse Odyssee (maar hoofdpersoon met meer diepgang), </a:t>
            </a:r>
            <a:r>
              <a:rPr lang="nl-NL" sz="2800" dirty="0" err="1">
                <a:solidFill>
                  <a:schemeClr val="bg1">
                    <a:lumMod val="95000"/>
                  </a:schemeClr>
                </a:solidFill>
              </a:rPr>
              <a:t>Aeneis</a:t>
            </a:r>
            <a:r>
              <a:rPr lang="nl-NL" sz="2800" dirty="0">
                <a:solidFill>
                  <a:schemeClr val="bg1">
                    <a:lumMod val="95000"/>
                  </a:schemeClr>
                </a:solidFill>
              </a:rPr>
              <a:t> VII-XII Romeinse Ilias (maar niet de Trojaanse oorlog centraal)</a:t>
            </a:r>
          </a:p>
          <a:p>
            <a:pPr marL="571500" indent="-571500">
              <a:buFont typeface="Arial" panose="020B0604020202020204" pitchFamily="34" charset="0"/>
              <a:buChar char="•"/>
            </a:pPr>
            <a:r>
              <a:rPr lang="nl-NL" sz="2800" dirty="0">
                <a:solidFill>
                  <a:schemeClr val="bg1">
                    <a:lumMod val="95000"/>
                  </a:schemeClr>
                </a:solidFill>
              </a:rPr>
              <a:t>hoofdpersoon Aeneas is een voorbeeld voor Augustus</a:t>
            </a:r>
          </a:p>
          <a:p>
            <a:pPr marL="571500" indent="-571500">
              <a:buFont typeface="Arial" panose="020B0604020202020204" pitchFamily="34" charset="0"/>
              <a:buChar char="•"/>
            </a:pPr>
            <a:r>
              <a:rPr lang="nl-NL" sz="2800" dirty="0">
                <a:solidFill>
                  <a:schemeClr val="bg1">
                    <a:lumMod val="95000"/>
                  </a:schemeClr>
                </a:solidFill>
              </a:rPr>
              <a:t>propaganda voor Pax </a:t>
            </a:r>
            <a:r>
              <a:rPr lang="nl-NL" sz="2800" dirty="0" err="1">
                <a:solidFill>
                  <a:schemeClr val="bg1">
                    <a:lumMod val="95000"/>
                  </a:schemeClr>
                </a:solidFill>
              </a:rPr>
              <a:t>Augusta</a:t>
            </a:r>
            <a:r>
              <a:rPr lang="nl-NL" sz="2800" dirty="0">
                <a:solidFill>
                  <a:schemeClr val="bg1">
                    <a:lumMod val="95000"/>
                  </a:schemeClr>
                </a:solidFill>
              </a:rPr>
              <a:t> (vrede, voorspoed, moreel herstel): nationaal epos en legitimering Augustus’ programma</a:t>
            </a:r>
          </a:p>
          <a:p>
            <a:pPr marL="571500" indent="-571500">
              <a:buFont typeface="Arial" panose="020B0604020202020204" pitchFamily="34" charset="0"/>
              <a:buChar char="•"/>
            </a:pPr>
            <a:r>
              <a:rPr lang="nl-NL" sz="2800" dirty="0">
                <a:solidFill>
                  <a:schemeClr val="bg1">
                    <a:lumMod val="95000"/>
                  </a:schemeClr>
                </a:solidFill>
              </a:rPr>
              <a:t>goddelijke oorsprong (</a:t>
            </a:r>
            <a:r>
              <a:rPr lang="nl-NL" sz="2800" dirty="0" err="1">
                <a:solidFill>
                  <a:schemeClr val="bg1">
                    <a:lumMod val="95000"/>
                  </a:schemeClr>
                </a:solidFill>
              </a:rPr>
              <a:t>Venus</a:t>
            </a:r>
            <a:r>
              <a:rPr lang="nl-NL" sz="2800" dirty="0" err="1">
                <a:solidFill>
                  <a:schemeClr val="bg1">
                    <a:lumMod val="95000"/>
                  </a:schemeClr>
                </a:solidFill>
                <a:latin typeface="Calibri" panose="020F0502020204030204" pitchFamily="34" charset="0"/>
              </a:rPr>
              <a:t>→Aeneas</a:t>
            </a:r>
            <a:r>
              <a:rPr lang="nl-NL" sz="2800" dirty="0">
                <a:solidFill>
                  <a:schemeClr val="bg1">
                    <a:lumMod val="95000"/>
                  </a:schemeClr>
                </a:solidFill>
                <a:latin typeface="Calibri" panose="020F0502020204030204" pitchFamily="34" charset="0"/>
              </a:rPr>
              <a:t>; Mars→ Romulus/Remus</a:t>
            </a:r>
            <a:r>
              <a:rPr lang="nl-NL" sz="2800" dirty="0">
                <a:solidFill>
                  <a:schemeClr val="bg1">
                    <a:lumMod val="95000"/>
                  </a:schemeClr>
                </a:solidFill>
              </a:rPr>
              <a:t>) </a:t>
            </a:r>
          </a:p>
          <a:p>
            <a:pPr marL="571500" indent="-571500">
              <a:buFont typeface="Arial" panose="020B0604020202020204" pitchFamily="34" charset="0"/>
              <a:buChar char="•"/>
            </a:pPr>
            <a:r>
              <a:rPr lang="nl-NL" sz="2800" dirty="0">
                <a:solidFill>
                  <a:schemeClr val="bg1">
                    <a:lumMod val="95000"/>
                  </a:schemeClr>
                </a:solidFill>
              </a:rPr>
              <a:t>inmenging van goden (o.a. Juno tegen Aeneas, Venus vóór Aeneas)</a:t>
            </a:r>
          </a:p>
          <a:p>
            <a:pPr marL="571500" indent="-571500">
              <a:buFont typeface="Arial" panose="020B0604020202020204" pitchFamily="34" charset="0"/>
              <a:buChar char="•"/>
            </a:pPr>
            <a:r>
              <a:rPr lang="nl-NL" sz="2800" dirty="0">
                <a:solidFill>
                  <a:schemeClr val="bg1">
                    <a:lumMod val="95000"/>
                  </a:schemeClr>
                </a:solidFill>
              </a:rPr>
              <a:t>doel Aeneas: stichten nieuw Troje (=Rome)</a:t>
            </a:r>
          </a:p>
          <a:p>
            <a:pPr marL="571500" indent="-571500">
              <a:buFont typeface="Arial" panose="020B0604020202020204" pitchFamily="34" charset="0"/>
              <a:buChar char="•"/>
            </a:pPr>
            <a:r>
              <a:rPr lang="nl-NL" sz="2800" dirty="0">
                <a:solidFill>
                  <a:schemeClr val="bg1">
                    <a:lumMod val="95000"/>
                  </a:schemeClr>
                </a:solidFill>
              </a:rPr>
              <a:t>ideologie: </a:t>
            </a:r>
            <a:r>
              <a:rPr lang="nl-NL" sz="2800" dirty="0" err="1">
                <a:solidFill>
                  <a:schemeClr val="bg1">
                    <a:lumMod val="95000"/>
                  </a:schemeClr>
                </a:solidFill>
              </a:rPr>
              <a:t>Romes</a:t>
            </a:r>
            <a:r>
              <a:rPr lang="nl-NL" sz="2800" dirty="0">
                <a:solidFill>
                  <a:schemeClr val="bg1">
                    <a:lumMod val="95000"/>
                  </a:schemeClr>
                </a:solidFill>
              </a:rPr>
              <a:t> grootheid is door fatum bepaald</a:t>
            </a:r>
          </a:p>
        </p:txBody>
      </p:sp>
      <p:sp>
        <p:nvSpPr>
          <p:cNvPr id="8" name="Tekstvak 7">
            <a:extLst>
              <a:ext uri="{FF2B5EF4-FFF2-40B4-BE49-F238E27FC236}">
                <a16:creationId xmlns:a16="http://schemas.microsoft.com/office/drawing/2014/main" id="{685B994C-E793-44F9-8B4B-694403F8209D}"/>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4294774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Epos: de gangbare traditie</a:t>
            </a:r>
            <a:endParaRPr lang="nl-NL" dirty="0">
              <a:solidFill>
                <a:schemeClr val="accent4">
                  <a:lumMod val="40000"/>
                  <a:lumOff val="60000"/>
                </a:schemeClr>
              </a:solidFill>
            </a:endParaRPr>
          </a:p>
        </p:txBody>
      </p:sp>
      <p:sp>
        <p:nvSpPr>
          <p:cNvPr id="6" name="Tekstvak 5"/>
          <p:cNvSpPr txBox="1"/>
          <p:nvPr/>
        </p:nvSpPr>
        <p:spPr>
          <a:xfrm>
            <a:off x="197708" y="1188000"/>
            <a:ext cx="11780107" cy="4832092"/>
          </a:xfrm>
          <a:prstGeom prst="rect">
            <a:avLst/>
          </a:prstGeom>
          <a:noFill/>
        </p:spPr>
        <p:txBody>
          <a:bodyPr wrap="square" rtlCol="0">
            <a:spAutoFit/>
          </a:bodyPr>
          <a:lstStyle/>
          <a:p>
            <a:r>
              <a:rPr lang="nl-NL" sz="2800" dirty="0">
                <a:solidFill>
                  <a:schemeClr val="bg1">
                    <a:lumMod val="95000"/>
                  </a:schemeClr>
                </a:solidFill>
              </a:rPr>
              <a:t>Kenmerken van het traditionele epos (te vinden bij Homerus én Vergilius)</a:t>
            </a:r>
          </a:p>
          <a:p>
            <a:pPr marL="457200" indent="-457200">
              <a:buFont typeface="Arial" panose="020B0604020202020204" pitchFamily="34" charset="0"/>
              <a:buChar char="•"/>
            </a:pPr>
            <a:r>
              <a:rPr lang="nl-NL" sz="2800" dirty="0">
                <a:solidFill>
                  <a:schemeClr val="bg1">
                    <a:lumMod val="95000"/>
                  </a:schemeClr>
                </a:solidFill>
              </a:rPr>
              <a:t>lange, verhalende tekst</a:t>
            </a:r>
          </a:p>
          <a:p>
            <a:pPr marL="457200" indent="-457200">
              <a:buFont typeface="Arial" panose="020B0604020202020204" pitchFamily="34" charset="0"/>
              <a:buChar char="•"/>
            </a:pPr>
            <a:r>
              <a:rPr lang="nl-NL" sz="2800" dirty="0">
                <a:solidFill>
                  <a:schemeClr val="bg1">
                    <a:lumMod val="95000"/>
                  </a:schemeClr>
                </a:solidFill>
              </a:rPr>
              <a:t>één handeling van één personage</a:t>
            </a:r>
          </a:p>
          <a:p>
            <a:pPr marL="457200" indent="-457200">
              <a:buFont typeface="Arial" panose="020B0604020202020204" pitchFamily="34" charset="0"/>
              <a:buChar char="•"/>
            </a:pPr>
            <a:r>
              <a:rPr lang="nl-NL" sz="2800" dirty="0">
                <a:solidFill>
                  <a:schemeClr val="bg1">
                    <a:lumMod val="95000"/>
                  </a:schemeClr>
                </a:solidFill>
              </a:rPr>
              <a:t>alwetende verteller</a:t>
            </a:r>
          </a:p>
          <a:p>
            <a:pPr marL="457200" indent="-457200">
              <a:buFont typeface="Arial" panose="020B0604020202020204" pitchFamily="34" charset="0"/>
              <a:buChar char="•"/>
            </a:pPr>
            <a:r>
              <a:rPr lang="nl-NL" sz="2800" dirty="0">
                <a:solidFill>
                  <a:schemeClr val="bg1">
                    <a:lumMod val="95000"/>
                  </a:schemeClr>
                </a:solidFill>
              </a:rPr>
              <a:t>verheven stijl van schrijven</a:t>
            </a:r>
          </a:p>
          <a:p>
            <a:pPr marL="457200" indent="-457200">
              <a:buFont typeface="Arial" panose="020B0604020202020204" pitchFamily="34" charset="0"/>
              <a:buChar char="•"/>
            </a:pPr>
            <a:r>
              <a:rPr lang="nl-NL" sz="2800" dirty="0">
                <a:solidFill>
                  <a:schemeClr val="bg1">
                    <a:lumMod val="95000"/>
                  </a:schemeClr>
                </a:solidFill>
              </a:rPr>
              <a:t>voorname personages met belangrijke rol voor goden</a:t>
            </a:r>
          </a:p>
          <a:p>
            <a:pPr marL="457200" indent="-457200">
              <a:buFont typeface="Arial" panose="020B0604020202020204" pitchFamily="34" charset="0"/>
              <a:buChar char="•"/>
            </a:pPr>
            <a:r>
              <a:rPr lang="nl-NL" sz="2800" dirty="0">
                <a:solidFill>
                  <a:schemeClr val="bg1">
                    <a:lumMod val="95000"/>
                  </a:schemeClr>
                </a:solidFill>
              </a:rPr>
              <a:t>hoog moreel gehalte</a:t>
            </a:r>
          </a:p>
          <a:p>
            <a:pPr marL="457200" indent="-457200">
              <a:buFont typeface="Arial" panose="020B0604020202020204" pitchFamily="34" charset="0"/>
              <a:buChar char="•"/>
            </a:pPr>
            <a:r>
              <a:rPr lang="nl-NL" sz="2800" dirty="0">
                <a:solidFill>
                  <a:schemeClr val="bg1">
                    <a:lumMod val="95000"/>
                  </a:schemeClr>
                </a:solidFill>
              </a:rPr>
              <a:t>dactylische hexameter</a:t>
            </a:r>
          </a:p>
          <a:p>
            <a:r>
              <a:rPr lang="nl-NL" sz="2800" dirty="0">
                <a:solidFill>
                  <a:schemeClr val="bg1">
                    <a:lumMod val="95000"/>
                  </a:schemeClr>
                </a:solidFill>
              </a:rPr>
              <a:t>Naast traditioneel epos bestaat didactisch epos (</a:t>
            </a:r>
            <a:r>
              <a:rPr lang="nl-NL" sz="2800" dirty="0" err="1">
                <a:solidFill>
                  <a:schemeClr val="bg1">
                    <a:lumMod val="95000"/>
                  </a:schemeClr>
                </a:solidFill>
              </a:rPr>
              <a:t>Lucretius</a:t>
            </a:r>
            <a:r>
              <a:rPr lang="nl-NL" sz="2800" dirty="0">
                <a:solidFill>
                  <a:schemeClr val="bg1">
                    <a:lumMod val="95000"/>
                  </a:schemeClr>
                </a:solidFill>
              </a:rPr>
              <a:t>) en het epos van Ovidius, de </a:t>
            </a:r>
            <a:r>
              <a:rPr lang="nl-NL" sz="2800" dirty="0" err="1">
                <a:solidFill>
                  <a:schemeClr val="bg1">
                    <a:lumMod val="95000"/>
                  </a:schemeClr>
                </a:solidFill>
              </a:rPr>
              <a:t>Metamorphosen</a:t>
            </a:r>
            <a:r>
              <a:rPr lang="nl-NL" sz="2800" dirty="0">
                <a:solidFill>
                  <a:schemeClr val="bg1">
                    <a:lumMod val="95000"/>
                  </a:schemeClr>
                </a:solidFill>
              </a:rPr>
              <a:t> (verzameling van korte verhalen met een overkoepelend thema, de gedaanteverandering)</a:t>
            </a:r>
          </a:p>
        </p:txBody>
      </p:sp>
      <p:sp>
        <p:nvSpPr>
          <p:cNvPr id="8" name="Tekstvak 7">
            <a:extLst>
              <a:ext uri="{FF2B5EF4-FFF2-40B4-BE49-F238E27FC236}">
                <a16:creationId xmlns:a16="http://schemas.microsoft.com/office/drawing/2014/main" id="{C47CBBCB-A3DF-4F90-A08E-D47F0E0D3C1E}"/>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3729755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Epos: de gangbare traditie, toegepast op de </a:t>
            </a:r>
            <a:r>
              <a:rPr lang="nl-NL" sz="4000" dirty="0" err="1">
                <a:solidFill>
                  <a:schemeClr val="accent4">
                    <a:lumMod val="40000"/>
                    <a:lumOff val="60000"/>
                  </a:schemeClr>
                </a:solidFill>
              </a:rPr>
              <a:t>Aeneis</a:t>
            </a:r>
            <a:endParaRPr lang="nl-NL" dirty="0">
              <a:solidFill>
                <a:schemeClr val="accent4">
                  <a:lumMod val="40000"/>
                  <a:lumOff val="60000"/>
                </a:schemeClr>
              </a:solidFill>
            </a:endParaRPr>
          </a:p>
        </p:txBody>
      </p:sp>
      <p:sp>
        <p:nvSpPr>
          <p:cNvPr id="6" name="Tekstvak 5"/>
          <p:cNvSpPr txBox="1"/>
          <p:nvPr/>
        </p:nvSpPr>
        <p:spPr>
          <a:xfrm>
            <a:off x="197708" y="1188000"/>
            <a:ext cx="11780107" cy="5693866"/>
          </a:xfrm>
          <a:prstGeom prst="rect">
            <a:avLst/>
          </a:prstGeom>
          <a:noFill/>
        </p:spPr>
        <p:txBody>
          <a:bodyPr wrap="square" rtlCol="0">
            <a:spAutoFit/>
          </a:bodyPr>
          <a:lstStyle/>
          <a:p>
            <a:r>
              <a:rPr lang="nl-NL" sz="2800" dirty="0">
                <a:solidFill>
                  <a:srgbClr val="00B0F0"/>
                </a:solidFill>
              </a:rPr>
              <a:t>Kenmerken van het traditionele epos aan de hand van de </a:t>
            </a:r>
            <a:r>
              <a:rPr lang="nl-NL" sz="2800" dirty="0" err="1">
                <a:solidFill>
                  <a:srgbClr val="00B0F0"/>
                </a:solidFill>
              </a:rPr>
              <a:t>Aeneis</a:t>
            </a:r>
            <a:endParaRPr lang="nl-NL" sz="2800" dirty="0">
              <a:solidFill>
                <a:srgbClr val="00B0F0"/>
              </a:solidFill>
            </a:endParaRPr>
          </a:p>
          <a:p>
            <a:pPr marL="457200" indent="-457200">
              <a:buFont typeface="Arial" panose="020B0604020202020204" pitchFamily="34" charset="0"/>
              <a:buChar char="•"/>
            </a:pPr>
            <a:r>
              <a:rPr lang="nl-NL" sz="2000" dirty="0">
                <a:solidFill>
                  <a:schemeClr val="bg1">
                    <a:lumMod val="95000"/>
                  </a:schemeClr>
                </a:solidFill>
              </a:rPr>
              <a:t>lange, verhalende tekst</a:t>
            </a:r>
          </a:p>
          <a:p>
            <a:r>
              <a:rPr lang="nl-NL" sz="2000" dirty="0">
                <a:solidFill>
                  <a:schemeClr val="bg1">
                    <a:lumMod val="95000"/>
                  </a:schemeClr>
                </a:solidFill>
              </a:rPr>
              <a:t>	</a:t>
            </a:r>
            <a:r>
              <a:rPr lang="nl-NL" sz="2800" dirty="0">
                <a:solidFill>
                  <a:schemeClr val="bg1">
                    <a:lumMod val="95000"/>
                  </a:schemeClr>
                </a:solidFill>
              </a:rPr>
              <a:t>10.000 verzen in 12 boeken, verhalend over Aeneas</a:t>
            </a:r>
            <a:endParaRPr lang="nl-NL" sz="2000" dirty="0">
              <a:solidFill>
                <a:schemeClr val="bg1">
                  <a:lumMod val="95000"/>
                </a:schemeClr>
              </a:solidFill>
            </a:endParaRPr>
          </a:p>
          <a:p>
            <a:pPr marL="457200" indent="-457200">
              <a:buFont typeface="Arial" panose="020B0604020202020204" pitchFamily="34" charset="0"/>
              <a:buChar char="•"/>
            </a:pPr>
            <a:r>
              <a:rPr lang="nl-NL" sz="2000" dirty="0">
                <a:solidFill>
                  <a:schemeClr val="bg1">
                    <a:lumMod val="95000"/>
                  </a:schemeClr>
                </a:solidFill>
              </a:rPr>
              <a:t>één handeling van één personage</a:t>
            </a:r>
          </a:p>
          <a:p>
            <a:r>
              <a:rPr lang="nl-NL" sz="2000" dirty="0">
                <a:solidFill>
                  <a:schemeClr val="bg1">
                    <a:lumMod val="95000"/>
                  </a:schemeClr>
                </a:solidFill>
              </a:rPr>
              <a:t>	</a:t>
            </a:r>
            <a:r>
              <a:rPr lang="nl-NL" sz="2800" dirty="0">
                <a:solidFill>
                  <a:schemeClr val="bg1">
                    <a:lumMod val="95000"/>
                  </a:schemeClr>
                </a:solidFill>
              </a:rPr>
              <a:t>Aeneas vervult zijn missie: uiteindelijk sticht hij een nieuwe stad</a:t>
            </a:r>
            <a:endParaRPr lang="nl-NL" sz="2000" dirty="0">
              <a:solidFill>
                <a:schemeClr val="bg1">
                  <a:lumMod val="95000"/>
                </a:schemeClr>
              </a:solidFill>
            </a:endParaRPr>
          </a:p>
          <a:p>
            <a:pPr marL="457200" indent="-457200">
              <a:buFont typeface="Arial" panose="020B0604020202020204" pitchFamily="34" charset="0"/>
              <a:buChar char="•"/>
            </a:pPr>
            <a:r>
              <a:rPr lang="nl-NL" sz="2000" dirty="0">
                <a:solidFill>
                  <a:schemeClr val="bg1">
                    <a:lumMod val="95000"/>
                  </a:schemeClr>
                </a:solidFill>
              </a:rPr>
              <a:t>alwetende verteller</a:t>
            </a:r>
          </a:p>
          <a:p>
            <a:r>
              <a:rPr lang="nl-NL" sz="2000" dirty="0">
                <a:solidFill>
                  <a:schemeClr val="bg1">
                    <a:lumMod val="95000"/>
                  </a:schemeClr>
                </a:solidFill>
              </a:rPr>
              <a:t>	</a:t>
            </a:r>
            <a:r>
              <a:rPr lang="nl-NL" sz="2800" dirty="0">
                <a:solidFill>
                  <a:schemeClr val="bg1">
                    <a:lumMod val="95000"/>
                  </a:schemeClr>
                </a:solidFill>
              </a:rPr>
              <a:t>Vergilius overziet alles, inclusief de gedachten van de personages</a:t>
            </a:r>
            <a:endParaRPr lang="nl-NL" sz="2000" dirty="0">
              <a:solidFill>
                <a:schemeClr val="bg1">
                  <a:lumMod val="95000"/>
                </a:schemeClr>
              </a:solidFill>
            </a:endParaRPr>
          </a:p>
          <a:p>
            <a:pPr marL="457200" indent="-457200">
              <a:buFont typeface="Arial" panose="020B0604020202020204" pitchFamily="34" charset="0"/>
              <a:buChar char="•"/>
            </a:pPr>
            <a:r>
              <a:rPr lang="nl-NL" sz="2000" dirty="0">
                <a:solidFill>
                  <a:schemeClr val="bg1">
                    <a:lumMod val="95000"/>
                  </a:schemeClr>
                </a:solidFill>
              </a:rPr>
              <a:t>verheven stijl van schrijven</a:t>
            </a:r>
          </a:p>
          <a:p>
            <a:r>
              <a:rPr lang="nl-NL" sz="2000" dirty="0">
                <a:solidFill>
                  <a:schemeClr val="bg1">
                    <a:lumMod val="95000"/>
                  </a:schemeClr>
                </a:solidFill>
              </a:rPr>
              <a:t>	</a:t>
            </a:r>
            <a:r>
              <a:rPr lang="nl-NL" sz="2800" dirty="0">
                <a:solidFill>
                  <a:schemeClr val="bg1">
                    <a:lumMod val="95000"/>
                  </a:schemeClr>
                </a:solidFill>
              </a:rPr>
              <a:t>er wordt “lastig” Latijn gebruikt, bovendien poëzie</a:t>
            </a:r>
            <a:endParaRPr lang="nl-NL" sz="2000" dirty="0">
              <a:solidFill>
                <a:schemeClr val="bg1">
                  <a:lumMod val="95000"/>
                </a:schemeClr>
              </a:solidFill>
            </a:endParaRPr>
          </a:p>
          <a:p>
            <a:pPr marL="457200" indent="-457200">
              <a:buFont typeface="Arial" panose="020B0604020202020204" pitchFamily="34" charset="0"/>
              <a:buChar char="•"/>
            </a:pPr>
            <a:r>
              <a:rPr lang="nl-NL" sz="2000" dirty="0">
                <a:solidFill>
                  <a:schemeClr val="bg1">
                    <a:lumMod val="95000"/>
                  </a:schemeClr>
                </a:solidFill>
              </a:rPr>
              <a:t>voorname personages met belangrijke rol voor goden</a:t>
            </a:r>
          </a:p>
          <a:p>
            <a:r>
              <a:rPr lang="nl-NL" sz="2000" dirty="0">
                <a:solidFill>
                  <a:schemeClr val="bg1">
                    <a:lumMod val="95000"/>
                  </a:schemeClr>
                </a:solidFill>
              </a:rPr>
              <a:t>	</a:t>
            </a:r>
            <a:r>
              <a:rPr lang="nl-NL" sz="2800" dirty="0">
                <a:solidFill>
                  <a:schemeClr val="bg1">
                    <a:lumMod val="95000"/>
                  </a:schemeClr>
                </a:solidFill>
              </a:rPr>
              <a:t>gewone personen komen niet voor. Koningen, helden, goden volop</a:t>
            </a:r>
            <a:endParaRPr lang="nl-NL" sz="2000" dirty="0">
              <a:solidFill>
                <a:schemeClr val="bg1">
                  <a:lumMod val="95000"/>
                </a:schemeClr>
              </a:solidFill>
            </a:endParaRPr>
          </a:p>
          <a:p>
            <a:pPr marL="457200" indent="-457200">
              <a:buFont typeface="Arial" panose="020B0604020202020204" pitchFamily="34" charset="0"/>
              <a:buChar char="•"/>
            </a:pPr>
            <a:r>
              <a:rPr lang="nl-NL" sz="2000" dirty="0">
                <a:solidFill>
                  <a:schemeClr val="bg1">
                    <a:lumMod val="95000"/>
                  </a:schemeClr>
                </a:solidFill>
              </a:rPr>
              <a:t>hoog moreel gehalte</a:t>
            </a:r>
          </a:p>
          <a:p>
            <a:r>
              <a:rPr lang="nl-NL" sz="2000" dirty="0">
                <a:solidFill>
                  <a:schemeClr val="bg1">
                    <a:lumMod val="95000"/>
                  </a:schemeClr>
                </a:solidFill>
              </a:rPr>
              <a:t>	</a:t>
            </a:r>
            <a:r>
              <a:rPr lang="nl-NL" sz="2800" dirty="0">
                <a:solidFill>
                  <a:schemeClr val="bg1">
                    <a:lumMod val="95000"/>
                  </a:schemeClr>
                </a:solidFill>
              </a:rPr>
              <a:t>personages kunnen hun gedrag verantwoorden (doen niet zomaar wat)</a:t>
            </a:r>
            <a:endParaRPr lang="nl-NL" sz="2000" dirty="0">
              <a:solidFill>
                <a:schemeClr val="bg1">
                  <a:lumMod val="95000"/>
                </a:schemeClr>
              </a:solidFill>
            </a:endParaRPr>
          </a:p>
          <a:p>
            <a:pPr marL="457200" indent="-457200">
              <a:buFont typeface="Arial" panose="020B0604020202020204" pitchFamily="34" charset="0"/>
              <a:buChar char="•"/>
            </a:pPr>
            <a:r>
              <a:rPr lang="nl-NL" sz="2000" dirty="0">
                <a:solidFill>
                  <a:schemeClr val="bg1">
                    <a:lumMod val="95000"/>
                  </a:schemeClr>
                </a:solidFill>
              </a:rPr>
              <a:t>dactylische hexameter</a:t>
            </a:r>
          </a:p>
          <a:p>
            <a:r>
              <a:rPr lang="nl-NL" sz="2000" dirty="0">
                <a:solidFill>
                  <a:schemeClr val="bg1">
                    <a:lumMod val="95000"/>
                  </a:schemeClr>
                </a:solidFill>
              </a:rPr>
              <a:t>	</a:t>
            </a:r>
            <a:r>
              <a:rPr lang="nl-NL" sz="2800" dirty="0">
                <a:solidFill>
                  <a:schemeClr val="bg1">
                    <a:lumMod val="95000"/>
                  </a:schemeClr>
                </a:solidFill>
              </a:rPr>
              <a:t>evident dactylische hexameter (al zijn een paar verzen niet compleet)</a:t>
            </a:r>
            <a:endParaRPr lang="nl-NL" sz="2000" dirty="0">
              <a:solidFill>
                <a:schemeClr val="bg1">
                  <a:lumMod val="95000"/>
                </a:schemeClr>
              </a:solidFill>
            </a:endParaRPr>
          </a:p>
        </p:txBody>
      </p:sp>
      <p:sp>
        <p:nvSpPr>
          <p:cNvPr id="8" name="Tekstvak 7">
            <a:extLst>
              <a:ext uri="{FF2B5EF4-FFF2-40B4-BE49-F238E27FC236}">
                <a16:creationId xmlns:a16="http://schemas.microsoft.com/office/drawing/2014/main" id="{6285F45F-E823-41DB-9698-C420DAF1F56A}"/>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1999949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a:solidFill>
                  <a:srgbClr val="C00000"/>
                </a:solidFill>
                <a:latin typeface="Calibri" panose="020F0502020204030204" pitchFamily="34" charset="0"/>
              </a:rPr>
              <a:t>± </a:t>
            </a:r>
            <a:r>
              <a:rPr lang="nl-NL" sz="1400" b="1" dirty="0">
                <a:solidFill>
                  <a:srgbClr val="C00000"/>
                </a:solidFill>
              </a:rPr>
              <a:t>1200</a:t>
            </a:r>
          </a:p>
        </p:txBody>
      </p:sp>
      <p:sp>
        <p:nvSpPr>
          <p:cNvPr id="25" name="Rechthoek 24"/>
          <p:cNvSpPr/>
          <p:nvPr/>
        </p:nvSpPr>
        <p:spPr>
          <a:xfrm>
            <a:off x="1799999" y="1317534"/>
            <a:ext cx="10080000"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a:t>Vanaf  rond </a:t>
            </a:r>
            <a:r>
              <a:rPr lang="nl-NL" sz="2800" dirty="0">
                <a:solidFill>
                  <a:srgbClr val="FF0000"/>
                </a:solidFill>
              </a:rPr>
              <a:t>1200</a:t>
            </a:r>
            <a:r>
              <a:rPr lang="nl-NL" sz="2800" dirty="0"/>
              <a:t> dateren de oudste sporen van bewoning in Rome. De </a:t>
            </a:r>
            <a:r>
              <a:rPr lang="nl-NL" sz="2800" dirty="0" err="1"/>
              <a:t>Palatinus</a:t>
            </a:r>
            <a:r>
              <a:rPr lang="nl-NL" sz="2800" dirty="0"/>
              <a:t>, één van de zeven heuvels van Rome, was als vroegste plaats bewoond. De Latijnen woonden er. Op twee andere heuvels, </a:t>
            </a:r>
            <a:r>
              <a:rPr lang="nl-NL" sz="2800" dirty="0" err="1"/>
              <a:t>Quirinalis</a:t>
            </a:r>
            <a:r>
              <a:rPr lang="nl-NL" sz="2800" dirty="0"/>
              <a:t> en </a:t>
            </a:r>
            <a:r>
              <a:rPr lang="nl-NL" sz="2800" dirty="0" err="1"/>
              <a:t>Esquilinus</a:t>
            </a:r>
            <a:r>
              <a:rPr lang="nl-NL" sz="2800" dirty="0"/>
              <a:t>, woonden, maar pas in de 10</a:t>
            </a:r>
            <a:r>
              <a:rPr lang="nl-NL" sz="2800" baseline="30000" dirty="0"/>
              <a:t>e</a:t>
            </a:r>
            <a:r>
              <a:rPr lang="nl-NL" sz="2800" dirty="0"/>
              <a:t> eeuw, </a:t>
            </a:r>
            <a:r>
              <a:rPr lang="nl-NL" sz="2800" dirty="0" err="1"/>
              <a:t>Sabijnen</a:t>
            </a:r>
            <a:r>
              <a:rPr lang="nl-NL" sz="2800" dirty="0"/>
              <a:t>. Bij Livius lezen we het verhaal over de Sabijnse maagdenroof. Maar dan zijn we al in Romulus’ tijd aangekomen.</a:t>
            </a:r>
          </a:p>
        </p:txBody>
      </p:sp>
      <p:sp>
        <p:nvSpPr>
          <p:cNvPr id="27" name="Tekstvak 26">
            <a:extLst>
              <a:ext uri="{FF2B5EF4-FFF2-40B4-BE49-F238E27FC236}">
                <a16:creationId xmlns:a16="http://schemas.microsoft.com/office/drawing/2014/main" id="{004F9AD1-CFEC-45B2-97BD-2A60951AF102}"/>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1274304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Epos: de versie van Vergilius</a:t>
            </a:r>
            <a:endParaRPr lang="nl-NL" dirty="0">
              <a:solidFill>
                <a:schemeClr val="accent4">
                  <a:lumMod val="40000"/>
                  <a:lumOff val="60000"/>
                </a:schemeClr>
              </a:solidFill>
            </a:endParaRPr>
          </a:p>
        </p:txBody>
      </p:sp>
      <p:sp>
        <p:nvSpPr>
          <p:cNvPr id="6" name="Tekstvak 5"/>
          <p:cNvSpPr txBox="1"/>
          <p:nvPr/>
        </p:nvSpPr>
        <p:spPr>
          <a:xfrm>
            <a:off x="197708" y="1705232"/>
            <a:ext cx="11780107" cy="4832092"/>
          </a:xfrm>
          <a:prstGeom prst="rect">
            <a:avLst/>
          </a:prstGeom>
          <a:noFill/>
        </p:spPr>
        <p:txBody>
          <a:bodyPr wrap="square" rtlCol="0">
            <a:spAutoFit/>
          </a:bodyPr>
          <a:lstStyle/>
          <a:p>
            <a:r>
              <a:rPr lang="nl-NL" sz="2800" dirty="0">
                <a:solidFill>
                  <a:schemeClr val="bg1"/>
                </a:solidFill>
              </a:rPr>
              <a:t>De grote voorbeelden voor de </a:t>
            </a:r>
            <a:r>
              <a:rPr lang="nl-NL" sz="2800" dirty="0" err="1">
                <a:solidFill>
                  <a:schemeClr val="bg1"/>
                </a:solidFill>
              </a:rPr>
              <a:t>Aeneis</a:t>
            </a:r>
            <a:r>
              <a:rPr lang="nl-NL" sz="2800" dirty="0">
                <a:solidFill>
                  <a:schemeClr val="bg1"/>
                </a:solidFill>
              </a:rPr>
              <a:t> zijn de Ilias en de Odyssee van Homerus. Die hadden de Grieken een identiteit gegeven, zoals Augustus die voor de Romeinen zocht. Vergilius heeft zijn epos vormgegeven met in zijn achterhoofd Ilias en Odyssee. Ook de epische conventies heeft hij nageleefd. Maar de variaties op Homerus zijn kunstzinnig. Er is sprake van bewuste compositie.</a:t>
            </a:r>
          </a:p>
          <a:p>
            <a:r>
              <a:rPr lang="nl-NL" sz="2800" dirty="0" err="1">
                <a:solidFill>
                  <a:schemeClr val="accent4">
                    <a:lumMod val="60000"/>
                    <a:lumOff val="40000"/>
                  </a:schemeClr>
                </a:solidFill>
              </a:rPr>
              <a:t>Arma</a:t>
            </a:r>
            <a:r>
              <a:rPr lang="nl-NL" sz="2800" dirty="0">
                <a:solidFill>
                  <a:schemeClr val="accent4">
                    <a:lumMod val="60000"/>
                    <a:lumOff val="40000"/>
                  </a:schemeClr>
                </a:solidFill>
              </a:rPr>
              <a:t> </a:t>
            </a:r>
            <a:r>
              <a:rPr lang="nl-NL" sz="2800" dirty="0" err="1">
                <a:solidFill>
                  <a:schemeClr val="accent4">
                    <a:lumMod val="60000"/>
                    <a:lumOff val="40000"/>
                  </a:schemeClr>
                </a:solidFill>
              </a:rPr>
              <a:t>virumque</a:t>
            </a:r>
            <a:r>
              <a:rPr lang="nl-NL" sz="2800" dirty="0">
                <a:solidFill>
                  <a:schemeClr val="accent4">
                    <a:lumMod val="60000"/>
                    <a:lumOff val="40000"/>
                  </a:schemeClr>
                </a:solidFill>
              </a:rPr>
              <a:t> </a:t>
            </a:r>
            <a:r>
              <a:rPr lang="nl-NL" sz="2800" dirty="0" err="1">
                <a:solidFill>
                  <a:schemeClr val="accent4">
                    <a:lumMod val="60000"/>
                    <a:lumOff val="40000"/>
                  </a:schemeClr>
                </a:solidFill>
              </a:rPr>
              <a:t>cano</a:t>
            </a:r>
            <a:r>
              <a:rPr lang="nl-NL" sz="2800" dirty="0">
                <a:solidFill>
                  <a:schemeClr val="bg1"/>
                </a:solidFill>
              </a:rPr>
              <a:t> zijn de eerste woorden van </a:t>
            </a:r>
            <a:r>
              <a:rPr lang="nl-NL" sz="2800" dirty="0" err="1">
                <a:solidFill>
                  <a:schemeClr val="bg1"/>
                </a:solidFill>
              </a:rPr>
              <a:t>Aeneis</a:t>
            </a:r>
            <a:r>
              <a:rPr lang="nl-NL" sz="2800" dirty="0">
                <a:solidFill>
                  <a:schemeClr val="bg1"/>
                </a:solidFill>
              </a:rPr>
              <a:t> I, waarbij </a:t>
            </a:r>
            <a:r>
              <a:rPr lang="nl-NL" sz="2800" dirty="0" err="1">
                <a:solidFill>
                  <a:schemeClr val="accent4">
                    <a:lumMod val="60000"/>
                    <a:lumOff val="40000"/>
                  </a:schemeClr>
                </a:solidFill>
              </a:rPr>
              <a:t>arma</a:t>
            </a:r>
            <a:r>
              <a:rPr lang="nl-NL" sz="2800" dirty="0">
                <a:solidFill>
                  <a:schemeClr val="bg1"/>
                </a:solidFill>
              </a:rPr>
              <a:t> wel naar oorlog verwijst maar niet naar de Trojaanse oorlog. Waarbij </a:t>
            </a:r>
            <a:r>
              <a:rPr lang="nl-NL" sz="2800" dirty="0" err="1">
                <a:solidFill>
                  <a:schemeClr val="accent4">
                    <a:lumMod val="60000"/>
                    <a:lumOff val="40000"/>
                  </a:schemeClr>
                </a:solidFill>
              </a:rPr>
              <a:t>virum</a:t>
            </a:r>
            <a:r>
              <a:rPr lang="nl-NL" sz="2800" dirty="0">
                <a:solidFill>
                  <a:schemeClr val="bg1"/>
                </a:solidFill>
              </a:rPr>
              <a:t> naar Aeneas verwijst, een man met een missie en niet naar Odysseus, die alleen maar thuis wilde komen. De eerste 6 boeken gaan over de man, de laatste 6 over een oorlog, met omdraaiing van volgorde dus i.v.m. Ilias (eerst Trojaanse</a:t>
            </a:r>
            <a:r>
              <a:rPr lang="nl-NL" sz="1600" dirty="0">
                <a:solidFill>
                  <a:schemeClr val="bg1"/>
                </a:solidFill>
              </a:rPr>
              <a:t>(!)</a:t>
            </a:r>
            <a:r>
              <a:rPr lang="nl-NL" sz="2800" dirty="0">
                <a:solidFill>
                  <a:schemeClr val="bg1"/>
                </a:solidFill>
              </a:rPr>
              <a:t> oorlog) en Odyssee (daarna pas de man). Zo is er nog veel meer.</a:t>
            </a:r>
            <a:endParaRPr lang="nl-NL" sz="4000" dirty="0">
              <a:solidFill>
                <a:schemeClr val="bg1"/>
              </a:solidFill>
            </a:endParaRPr>
          </a:p>
        </p:txBody>
      </p:sp>
      <p:sp>
        <p:nvSpPr>
          <p:cNvPr id="8" name="Tekstvak 7">
            <a:extLst>
              <a:ext uri="{FF2B5EF4-FFF2-40B4-BE49-F238E27FC236}">
                <a16:creationId xmlns:a16="http://schemas.microsoft.com/office/drawing/2014/main" id="{88754161-B904-4331-9A69-B37C30DBE8A5}"/>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1901891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Chronologie – tijdlijn in de </a:t>
            </a:r>
            <a:r>
              <a:rPr lang="nl-NL" sz="4000" dirty="0" err="1">
                <a:solidFill>
                  <a:schemeClr val="accent4">
                    <a:lumMod val="40000"/>
                    <a:lumOff val="60000"/>
                  </a:schemeClr>
                </a:solidFill>
              </a:rPr>
              <a:t>Aeneis</a:t>
            </a:r>
            <a:endParaRPr lang="nl-NL" dirty="0">
              <a:solidFill>
                <a:schemeClr val="accent4">
                  <a:lumMod val="40000"/>
                  <a:lumOff val="60000"/>
                </a:schemeClr>
              </a:solidFill>
            </a:endParaRPr>
          </a:p>
        </p:txBody>
      </p:sp>
      <p:sp>
        <p:nvSpPr>
          <p:cNvPr id="6" name="Tekstvak 5"/>
          <p:cNvSpPr txBox="1"/>
          <p:nvPr/>
        </p:nvSpPr>
        <p:spPr>
          <a:xfrm>
            <a:off x="197708" y="1705232"/>
            <a:ext cx="11780107" cy="4832092"/>
          </a:xfrm>
          <a:prstGeom prst="rect">
            <a:avLst/>
          </a:prstGeom>
          <a:noFill/>
        </p:spPr>
        <p:txBody>
          <a:bodyPr wrap="square" rtlCol="0">
            <a:spAutoFit/>
          </a:bodyPr>
          <a:lstStyle/>
          <a:p>
            <a:r>
              <a:rPr lang="nl-NL" sz="2800" dirty="0">
                <a:solidFill>
                  <a:schemeClr val="bg1"/>
                </a:solidFill>
              </a:rPr>
              <a:t>Op de volgende dia’s zie je een poging orde te scheppen in wat voor menigeen chaos is: hoe verhoudt zich de chronologie van de gebeurtenissen die Aeneas in de laatste fase van de Trojaanse Oorlog mee maakt tot de compositie van de </a:t>
            </a:r>
            <a:r>
              <a:rPr lang="nl-NL" sz="2800" dirty="0" err="1">
                <a:solidFill>
                  <a:schemeClr val="bg1"/>
                </a:solidFill>
              </a:rPr>
              <a:t>Aeneis</a:t>
            </a:r>
            <a:r>
              <a:rPr lang="nl-NL" sz="2800" dirty="0">
                <a:solidFill>
                  <a:schemeClr val="bg1"/>
                </a:solidFill>
              </a:rPr>
              <a:t> door Vergilius? Eerst zie je een tekstuele indeling, vervolgens een schematische. In beide opzetten heb ik me gehouden aan het examenpensum (dat dus niet teksten uit de boeken III, VI, VII en IX t/m  XII  bevat). In de tekstuele variant heb ik een verwijzing gemaakt naar de passages zoals ze, al dan niet vertaald/samengevat, in “Vernietiging </a:t>
            </a:r>
            <a:r>
              <a:rPr lang="nl-NL" sz="2800">
                <a:solidFill>
                  <a:schemeClr val="bg1"/>
                </a:solidFill>
              </a:rPr>
              <a:t>en hoop” </a:t>
            </a:r>
            <a:r>
              <a:rPr lang="nl-NL" sz="2800" dirty="0">
                <a:solidFill>
                  <a:schemeClr val="bg1"/>
                </a:solidFill>
              </a:rPr>
              <a:t>(</a:t>
            </a:r>
            <a:r>
              <a:rPr lang="nl-NL" sz="2800" dirty="0" err="1">
                <a:solidFill>
                  <a:schemeClr val="bg1"/>
                </a:solidFill>
              </a:rPr>
              <a:t>Eisma</a:t>
            </a:r>
            <a:r>
              <a:rPr lang="nl-NL" sz="2800" dirty="0">
                <a:solidFill>
                  <a:schemeClr val="bg1"/>
                </a:solidFill>
              </a:rPr>
              <a:t>) voorkomen.</a:t>
            </a:r>
          </a:p>
          <a:p>
            <a:r>
              <a:rPr lang="nl-NL" sz="2800" dirty="0">
                <a:solidFill>
                  <a:schemeClr val="bg1"/>
                </a:solidFill>
              </a:rPr>
              <a:t>Het </a:t>
            </a:r>
            <a:r>
              <a:rPr lang="nl-NL" sz="2800" dirty="0" err="1">
                <a:solidFill>
                  <a:schemeClr val="bg1"/>
                </a:solidFill>
              </a:rPr>
              <a:t>prooemium</a:t>
            </a:r>
            <a:r>
              <a:rPr lang="nl-NL" sz="2800" dirty="0">
                <a:solidFill>
                  <a:schemeClr val="bg1"/>
                </a:solidFill>
              </a:rPr>
              <a:t> staat volledig buiten welke chronologie dan ook m.b.t. de (afloop van) de Trojaanse Oorlog. Er staan natuurlijk wel veel verwijzingen in naar die oorlog.</a:t>
            </a:r>
            <a:endParaRPr lang="nl-NL" sz="4000" dirty="0">
              <a:solidFill>
                <a:schemeClr val="bg1"/>
              </a:solidFill>
            </a:endParaRPr>
          </a:p>
        </p:txBody>
      </p:sp>
      <p:sp>
        <p:nvSpPr>
          <p:cNvPr id="8" name="Tekstvak 7">
            <a:extLst>
              <a:ext uri="{FF2B5EF4-FFF2-40B4-BE49-F238E27FC236}">
                <a16:creationId xmlns:a16="http://schemas.microsoft.com/office/drawing/2014/main" id="{B0F35DAE-DA4C-45A7-8E31-927920043C72}"/>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2071649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10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Tijdlijn: </a:t>
            </a:r>
            <a:r>
              <a:rPr lang="nl-NL" sz="4000" dirty="0" err="1">
                <a:solidFill>
                  <a:schemeClr val="accent4">
                    <a:lumMod val="40000"/>
                    <a:lumOff val="60000"/>
                  </a:schemeClr>
                </a:solidFill>
              </a:rPr>
              <a:t>Aeneis</a:t>
            </a:r>
            <a:r>
              <a:rPr lang="nl-NL" sz="4000" dirty="0">
                <a:solidFill>
                  <a:schemeClr val="accent4">
                    <a:lumMod val="40000"/>
                    <a:lumOff val="60000"/>
                  </a:schemeClr>
                </a:solidFill>
              </a:rPr>
              <a:t> I – VI (verleden, de Romeinse “Odyssee”)</a:t>
            </a:r>
            <a:r>
              <a:rPr lang="nl-NL" sz="4000" dirty="0">
                <a:solidFill>
                  <a:schemeClr val="bg1">
                    <a:lumMod val="95000"/>
                  </a:schemeClr>
                </a:solidFill>
              </a:rPr>
              <a:t> </a:t>
            </a:r>
            <a:endParaRPr lang="nl-NL" dirty="0">
              <a:solidFill>
                <a:schemeClr val="bg1">
                  <a:lumMod val="95000"/>
                </a:schemeClr>
              </a:solidFill>
            </a:endParaRPr>
          </a:p>
        </p:txBody>
      </p:sp>
      <p:sp>
        <p:nvSpPr>
          <p:cNvPr id="5" name="Rechthoek 4"/>
          <p:cNvSpPr/>
          <p:nvPr/>
        </p:nvSpPr>
        <p:spPr>
          <a:xfrm>
            <a:off x="1440000" y="1260000"/>
            <a:ext cx="8640000" cy="5472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72000" y="1260000"/>
            <a:ext cx="1296000" cy="5472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p:cNvSpPr txBox="1"/>
          <p:nvPr/>
        </p:nvSpPr>
        <p:spPr>
          <a:xfrm>
            <a:off x="72000" y="1260000"/>
            <a:ext cx="1296000" cy="153888"/>
          </a:xfrm>
          <a:prstGeom prst="rect">
            <a:avLst/>
          </a:prstGeom>
          <a:noFill/>
          <a:ln>
            <a:solidFill>
              <a:schemeClr val="accent2">
                <a:lumMod val="50000"/>
              </a:schemeClr>
            </a:solidFill>
          </a:ln>
        </p:spPr>
        <p:txBody>
          <a:bodyPr wrap="square" lIns="0" tIns="0" rIns="0" bIns="0" rtlCol="0">
            <a:spAutoFit/>
          </a:bodyPr>
          <a:lstStyle/>
          <a:p>
            <a:r>
              <a:rPr lang="nl-NL" sz="1000" dirty="0">
                <a:solidFill>
                  <a:schemeClr val="bg1">
                    <a:lumMod val="95000"/>
                  </a:schemeClr>
                </a:solidFill>
              </a:rPr>
              <a:t> </a:t>
            </a:r>
            <a:r>
              <a:rPr lang="nl-NL" sz="1000" dirty="0">
                <a:solidFill>
                  <a:schemeClr val="accent4">
                    <a:lumMod val="60000"/>
                    <a:lumOff val="40000"/>
                  </a:schemeClr>
                </a:solidFill>
              </a:rPr>
              <a:t>Niet</a:t>
            </a:r>
            <a:r>
              <a:rPr lang="nl-NL" sz="1000" dirty="0">
                <a:solidFill>
                  <a:srgbClr val="00B0F0"/>
                </a:solidFill>
              </a:rPr>
              <a:t> in de </a:t>
            </a:r>
            <a:r>
              <a:rPr lang="nl-NL" sz="1000" dirty="0" err="1">
                <a:solidFill>
                  <a:srgbClr val="00B0F0"/>
                </a:solidFill>
              </a:rPr>
              <a:t>Aeneis</a:t>
            </a:r>
            <a:r>
              <a:rPr lang="nl-NL" sz="1000" dirty="0">
                <a:solidFill>
                  <a:srgbClr val="00B0F0"/>
                </a:solidFill>
              </a:rPr>
              <a:t>.</a:t>
            </a:r>
          </a:p>
        </p:txBody>
      </p:sp>
      <p:sp>
        <p:nvSpPr>
          <p:cNvPr id="7" name="Rechthoek 6"/>
          <p:cNvSpPr/>
          <p:nvPr/>
        </p:nvSpPr>
        <p:spPr>
          <a:xfrm>
            <a:off x="72000" y="1475999"/>
            <a:ext cx="1296000" cy="298842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solidFill>
              </a:rPr>
              <a:t>Vergilius</a:t>
            </a:r>
            <a:r>
              <a:rPr lang="nl-NL" sz="1000" dirty="0">
                <a:solidFill>
                  <a:srgbClr val="00B0F0"/>
                </a:solidFill>
              </a:rPr>
              <a:t> vertelt de gebeurtenissen in boeken </a:t>
            </a:r>
            <a:r>
              <a:rPr lang="nl-NL" sz="1000" b="1" dirty="0">
                <a:solidFill>
                  <a:srgbClr val="FFFF00"/>
                </a:solidFill>
              </a:rPr>
              <a:t>I</a:t>
            </a:r>
            <a:r>
              <a:rPr lang="nl-NL" sz="1000" dirty="0">
                <a:solidFill>
                  <a:srgbClr val="00B0F0"/>
                </a:solidFill>
              </a:rPr>
              <a:t>, </a:t>
            </a:r>
            <a:r>
              <a:rPr lang="nl-NL" sz="1000" b="1" dirty="0">
                <a:solidFill>
                  <a:srgbClr val="FFFF00"/>
                </a:solidFill>
              </a:rPr>
              <a:t>IV</a:t>
            </a:r>
            <a:r>
              <a:rPr lang="nl-NL" sz="1000" dirty="0">
                <a:solidFill>
                  <a:srgbClr val="00B0F0"/>
                </a:solidFill>
              </a:rPr>
              <a:t> t/m </a:t>
            </a:r>
            <a:r>
              <a:rPr lang="nl-NL" sz="1000" b="1" dirty="0">
                <a:solidFill>
                  <a:srgbClr val="FFFF00"/>
                </a:solidFill>
              </a:rPr>
              <a:t>XII</a:t>
            </a:r>
            <a:r>
              <a:rPr lang="nl-NL" sz="1000" dirty="0">
                <a:solidFill>
                  <a:srgbClr val="00B0F0"/>
                </a:solidFill>
              </a:rPr>
              <a:t>.</a:t>
            </a:r>
          </a:p>
          <a:p>
            <a:endParaRPr lang="nl-NL" sz="1000" dirty="0">
              <a:solidFill>
                <a:srgbClr val="00B0F0"/>
              </a:solidFill>
            </a:endParaRPr>
          </a:p>
          <a:p>
            <a:endParaRPr lang="nl-NL" sz="1000" dirty="0">
              <a:solidFill>
                <a:srgbClr val="00B0F0"/>
              </a:solidFill>
            </a:endParaRPr>
          </a:p>
          <a:p>
            <a:endParaRPr lang="nl-NL" sz="1000" dirty="0">
              <a:solidFill>
                <a:srgbClr val="00B0F0"/>
              </a:solidFill>
            </a:endParaRPr>
          </a:p>
          <a:p>
            <a:endParaRPr lang="nl-NL" sz="1000" dirty="0">
              <a:solidFill>
                <a:srgbClr val="00B0F0"/>
              </a:solidFill>
            </a:endParaRPr>
          </a:p>
          <a:p>
            <a:endParaRPr lang="nl-NL" sz="1000" dirty="0">
              <a:solidFill>
                <a:srgbClr val="00B0F0"/>
              </a:solidFill>
            </a:endParaRPr>
          </a:p>
          <a:p>
            <a:endParaRPr lang="nl-NL" sz="1000" dirty="0">
              <a:solidFill>
                <a:srgbClr val="00B0F0"/>
              </a:solidFill>
            </a:endParaRPr>
          </a:p>
          <a:p>
            <a:endParaRPr lang="nl-NL" sz="1000" dirty="0">
              <a:solidFill>
                <a:srgbClr val="00B0F0"/>
              </a:solidFill>
            </a:endParaRPr>
          </a:p>
          <a:p>
            <a:endParaRPr lang="nl-NL" sz="1000" dirty="0">
              <a:solidFill>
                <a:srgbClr val="00B0F0"/>
              </a:solidFill>
            </a:endParaRPr>
          </a:p>
          <a:p>
            <a:r>
              <a:rPr lang="nl-NL" sz="1000" dirty="0">
                <a:solidFill>
                  <a:srgbClr val="00B0F0"/>
                </a:solidFill>
              </a:rPr>
              <a:t> </a:t>
            </a:r>
            <a:r>
              <a:rPr lang="nl-NL" sz="1000" dirty="0">
                <a:solidFill>
                  <a:schemeClr val="bg1"/>
                </a:solidFill>
              </a:rPr>
              <a:t>Aeneas</a:t>
            </a:r>
            <a:r>
              <a:rPr lang="nl-NL" sz="1000" dirty="0">
                <a:solidFill>
                  <a:srgbClr val="00B0F0"/>
                </a:solidFill>
              </a:rPr>
              <a:t> vertelt de gebeurtenissen in de boeken </a:t>
            </a:r>
            <a:r>
              <a:rPr lang="nl-NL" sz="1000" b="1" dirty="0">
                <a:solidFill>
                  <a:srgbClr val="FFFF00"/>
                </a:solidFill>
              </a:rPr>
              <a:t>II</a:t>
            </a:r>
            <a:r>
              <a:rPr lang="nl-NL" sz="1000" dirty="0">
                <a:solidFill>
                  <a:srgbClr val="00B0F0"/>
                </a:solidFill>
              </a:rPr>
              <a:t> en </a:t>
            </a:r>
            <a:r>
              <a:rPr lang="nl-NL" sz="1000" b="1" dirty="0">
                <a:solidFill>
                  <a:srgbClr val="FFFF00"/>
                </a:solidFill>
              </a:rPr>
              <a:t>III</a:t>
            </a:r>
            <a:r>
              <a:rPr lang="nl-NL" sz="1000" dirty="0">
                <a:solidFill>
                  <a:srgbClr val="00B0F0"/>
                </a:solidFill>
              </a:rPr>
              <a:t>, in één lange flashback.</a:t>
            </a:r>
          </a:p>
        </p:txBody>
      </p:sp>
      <p:sp>
        <p:nvSpPr>
          <p:cNvPr id="13" name="Rechthoek 12"/>
          <p:cNvSpPr/>
          <p:nvPr/>
        </p:nvSpPr>
        <p:spPr>
          <a:xfrm>
            <a:off x="1440000" y="126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 </a:t>
            </a:r>
            <a:r>
              <a:rPr lang="nl-NL" sz="1000" dirty="0">
                <a:solidFill>
                  <a:schemeClr val="accent4">
                    <a:lumMod val="60000"/>
                    <a:lumOff val="40000"/>
                  </a:schemeClr>
                </a:solidFill>
              </a:rPr>
              <a:t>10 jaar Trojaanse oorlog</a:t>
            </a:r>
          </a:p>
        </p:txBody>
      </p:sp>
      <p:sp>
        <p:nvSpPr>
          <p:cNvPr id="24" name="Rechthoek 23"/>
          <p:cNvSpPr/>
          <p:nvPr/>
        </p:nvSpPr>
        <p:spPr>
          <a:xfrm>
            <a:off x="1440000" y="144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 </a:t>
            </a:r>
            <a:r>
              <a:rPr lang="nl-NL" sz="1000" b="1" dirty="0">
                <a:solidFill>
                  <a:srgbClr val="FFFF00"/>
                </a:solidFill>
                <a:latin typeface="Calibri" panose="020F0502020204030204" pitchFamily="34" charset="0"/>
              </a:rPr>
              <a:t>I:</a:t>
            </a:r>
            <a:r>
              <a:rPr lang="nl-NL" sz="1000" dirty="0">
                <a:solidFill>
                  <a:schemeClr val="bg1">
                    <a:lumMod val="95000"/>
                  </a:schemeClr>
                </a:solidFill>
                <a:latin typeface="Calibri" panose="020F0502020204030204" pitchFamily="34" charset="0"/>
              </a:rPr>
              <a:t> Aeneas zwerft, in het zevende jaar na de oorlog, rond, op weg van Sicilië naar Italië. Juno laat via </a:t>
            </a:r>
            <a:r>
              <a:rPr lang="nl-NL" sz="1000" dirty="0" err="1">
                <a:solidFill>
                  <a:schemeClr val="bg1">
                    <a:lumMod val="95000"/>
                  </a:schemeClr>
                </a:solidFill>
                <a:latin typeface="Calibri" panose="020F0502020204030204" pitchFamily="34" charset="0"/>
              </a:rPr>
              <a:t>Aeolus</a:t>
            </a:r>
            <a:r>
              <a:rPr lang="nl-NL" sz="1000" dirty="0">
                <a:solidFill>
                  <a:schemeClr val="bg1">
                    <a:lumMod val="95000"/>
                  </a:schemeClr>
                </a:solidFill>
                <a:latin typeface="Calibri" panose="020F0502020204030204" pitchFamily="34" charset="0"/>
              </a:rPr>
              <a:t> storm ontstaan. Aeneas landt, uit koers gebracht, in Afrika.</a:t>
            </a:r>
            <a:endParaRPr lang="nl-NL" sz="1000" dirty="0">
              <a:solidFill>
                <a:schemeClr val="bg1">
                  <a:lumMod val="95000"/>
                </a:schemeClr>
              </a:solidFill>
            </a:endParaRPr>
          </a:p>
        </p:txBody>
      </p:sp>
      <p:sp>
        <p:nvSpPr>
          <p:cNvPr id="25" name="Rechthoek 24"/>
          <p:cNvSpPr/>
          <p:nvPr/>
        </p:nvSpPr>
        <p:spPr>
          <a:xfrm>
            <a:off x="1440000" y="162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Venus richt zich tot Jupiter en vraagt hoe het nou zit met het fatum. Jupiter stelt Venus gerust. Aeneas’ toekomst en die van Augustus! Mercurius naar Carthago.</a:t>
            </a:r>
          </a:p>
        </p:txBody>
      </p:sp>
      <p:sp>
        <p:nvSpPr>
          <p:cNvPr id="26" name="Rechthoek 25"/>
          <p:cNvSpPr/>
          <p:nvPr/>
        </p:nvSpPr>
        <p:spPr>
          <a:xfrm>
            <a:off x="1440000" y="180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Aeneas ontmoet z’n moeder Venus (jageres). Zij vertelt hem alles over Dido, </a:t>
            </a:r>
            <a:r>
              <a:rPr lang="nl-NL" sz="1000" dirty="0" err="1">
                <a:solidFill>
                  <a:schemeClr val="bg1">
                    <a:lumMod val="95000"/>
                  </a:schemeClr>
                </a:solidFill>
              </a:rPr>
              <a:t>Carthaagse</a:t>
            </a:r>
            <a:r>
              <a:rPr lang="nl-NL" sz="1000" dirty="0">
                <a:solidFill>
                  <a:schemeClr val="bg1">
                    <a:lumMod val="95000"/>
                  </a:schemeClr>
                </a:solidFill>
              </a:rPr>
              <a:t> koningin. Aeneas maakt zich bekend en herkent Venus. Aeneas bij Carthago.</a:t>
            </a:r>
          </a:p>
        </p:txBody>
      </p:sp>
      <p:sp>
        <p:nvSpPr>
          <p:cNvPr id="27" name="Rechthoek 26"/>
          <p:cNvSpPr/>
          <p:nvPr/>
        </p:nvSpPr>
        <p:spPr>
          <a:xfrm>
            <a:off x="1440000" y="198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Aeneas ziet gebeurtenissen uit de Trojaanse oorlog in de Junotempel. Hij herkent zichzelf. Dido ontmoet Aeneas. Begin banket. Venus maakt Dido verliefd. Vertel!!</a:t>
            </a:r>
          </a:p>
        </p:txBody>
      </p:sp>
      <p:sp>
        <p:nvSpPr>
          <p:cNvPr id="28" name="Rechthoek 27"/>
          <p:cNvSpPr/>
          <p:nvPr/>
        </p:nvSpPr>
        <p:spPr>
          <a:xfrm>
            <a:off x="1440000" y="216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t>
            </a:r>
            <a:r>
              <a:rPr lang="nl-NL" sz="1000" b="1" dirty="0">
                <a:solidFill>
                  <a:srgbClr val="FFFF00"/>
                </a:solidFill>
              </a:rPr>
              <a:t>II:</a:t>
            </a:r>
            <a:r>
              <a:rPr lang="nl-NL" sz="1000" dirty="0">
                <a:solidFill>
                  <a:schemeClr val="bg1">
                    <a:lumMod val="95000"/>
                  </a:schemeClr>
                </a:solidFill>
              </a:rPr>
              <a:t> Aeneas vertelt over de list, </a:t>
            </a:r>
            <a:r>
              <a:rPr lang="nl-NL" sz="1000" dirty="0" err="1">
                <a:solidFill>
                  <a:schemeClr val="bg1">
                    <a:lumMod val="95000"/>
                  </a:schemeClr>
                </a:solidFill>
              </a:rPr>
              <a:t>Laocoon’s</a:t>
            </a:r>
            <a:r>
              <a:rPr lang="nl-NL" sz="1000" dirty="0">
                <a:solidFill>
                  <a:schemeClr val="bg1">
                    <a:lumMod val="95000"/>
                  </a:schemeClr>
                </a:solidFill>
              </a:rPr>
              <a:t> dood, de verovering door de Grieken, </a:t>
            </a:r>
            <a:r>
              <a:rPr lang="nl-NL" sz="1000" dirty="0" err="1">
                <a:solidFill>
                  <a:schemeClr val="bg1">
                    <a:lumMod val="95000"/>
                  </a:schemeClr>
                </a:solidFill>
              </a:rPr>
              <a:t>Priamus</a:t>
            </a:r>
            <a:r>
              <a:rPr lang="nl-NL" sz="1000" dirty="0">
                <a:solidFill>
                  <a:schemeClr val="bg1">
                    <a:lumMod val="95000"/>
                  </a:schemeClr>
                </a:solidFill>
              </a:rPr>
              <a:t>’ dood. Aeneas wil Helena doden, Venus grijpt in. Aeneas ontsnapt uit Troje.</a:t>
            </a:r>
          </a:p>
        </p:txBody>
      </p:sp>
      <p:sp>
        <p:nvSpPr>
          <p:cNvPr id="29" name="Rechthoek 28"/>
          <p:cNvSpPr/>
          <p:nvPr/>
        </p:nvSpPr>
        <p:spPr>
          <a:xfrm>
            <a:off x="1440000" y="234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t>
            </a:r>
            <a:r>
              <a:rPr lang="nl-NL" sz="1000" b="1" dirty="0">
                <a:solidFill>
                  <a:srgbClr val="FFFF00"/>
                </a:solidFill>
              </a:rPr>
              <a:t>III:</a:t>
            </a:r>
            <a:r>
              <a:rPr lang="nl-NL" sz="1000" dirty="0">
                <a:solidFill>
                  <a:schemeClr val="bg1">
                    <a:lumMod val="95000"/>
                  </a:schemeClr>
                </a:solidFill>
              </a:rPr>
              <a:t> De Trojanen bouwen 20 schepen. </a:t>
            </a:r>
            <a:r>
              <a:rPr lang="nl-NL" sz="1000" dirty="0" err="1">
                <a:solidFill>
                  <a:schemeClr val="bg1">
                    <a:lumMod val="95000"/>
                  </a:schemeClr>
                </a:solidFill>
              </a:rPr>
              <a:t>Anchises</a:t>
            </a:r>
            <a:r>
              <a:rPr lang="nl-NL" sz="1000" dirty="0">
                <a:solidFill>
                  <a:schemeClr val="bg1">
                    <a:lumMod val="95000"/>
                  </a:schemeClr>
                </a:solidFill>
              </a:rPr>
              <a:t> denkt dat ze naar Kreta moeten. Andere koers: Italië. Via West-Griekenland naar Sicilië. Dood </a:t>
            </a:r>
            <a:r>
              <a:rPr lang="nl-NL" sz="1000" dirty="0" err="1">
                <a:solidFill>
                  <a:schemeClr val="bg1">
                    <a:lumMod val="95000"/>
                  </a:schemeClr>
                </a:solidFill>
              </a:rPr>
              <a:t>Anchises</a:t>
            </a:r>
            <a:r>
              <a:rPr lang="nl-NL" sz="1000" dirty="0">
                <a:solidFill>
                  <a:schemeClr val="bg1">
                    <a:lumMod val="95000"/>
                  </a:schemeClr>
                </a:solidFill>
              </a:rPr>
              <a:t>. Vertrek, storm.</a:t>
            </a:r>
          </a:p>
        </p:txBody>
      </p:sp>
      <p:sp>
        <p:nvSpPr>
          <p:cNvPr id="30" name="Rechthoek 29"/>
          <p:cNvSpPr/>
          <p:nvPr/>
        </p:nvSpPr>
        <p:spPr>
          <a:xfrm>
            <a:off x="1440000" y="252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t>
            </a:r>
            <a:r>
              <a:rPr lang="nl-NL" sz="1000" b="1" dirty="0">
                <a:solidFill>
                  <a:srgbClr val="FFFF00"/>
                </a:solidFill>
              </a:rPr>
              <a:t>IV:</a:t>
            </a:r>
            <a:r>
              <a:rPr lang="nl-NL" sz="1000" dirty="0">
                <a:solidFill>
                  <a:schemeClr val="bg1">
                    <a:lumMod val="95000"/>
                  </a:schemeClr>
                </a:solidFill>
              </a:rPr>
              <a:t> Dido verliefd. Advies Anna: Geef toe aan je gevoelens. Voordelen aan verbintenis met Aeneas. Dido wordt overgehaald. Ze laat haar verliefdheid blijken.</a:t>
            </a:r>
          </a:p>
        </p:txBody>
      </p:sp>
      <p:sp>
        <p:nvSpPr>
          <p:cNvPr id="31" name="Rechthoek 30"/>
          <p:cNvSpPr/>
          <p:nvPr/>
        </p:nvSpPr>
        <p:spPr>
          <a:xfrm>
            <a:off x="1440000" y="2700000"/>
            <a:ext cx="86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Juno wil Aeneas in Carthago houden en zorgt voor de daadwerkelijke relatie Dido – Aeneas (grotscène). Dido verzaakt, Aeneas ook. Jupiter grijpt in, stuurt Mercurius.</a:t>
            </a:r>
          </a:p>
        </p:txBody>
      </p:sp>
      <p:sp>
        <p:nvSpPr>
          <p:cNvPr id="32" name="Rechthoek 31"/>
          <p:cNvSpPr/>
          <p:nvPr/>
        </p:nvSpPr>
        <p:spPr>
          <a:xfrm>
            <a:off x="1440000" y="2880000"/>
            <a:ext cx="864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Mercurius wijst Aeneas op zijn taak. Die schrikt. Piekert hoe Dido te informeren. Fama. Aeneas’ plan bekend. Dido woest. Overweegt zelfmoord. Aeneas vertrekt  onverwacht snel.</a:t>
            </a:r>
          </a:p>
        </p:txBody>
      </p:sp>
      <p:sp>
        <p:nvSpPr>
          <p:cNvPr id="58" name="Rechthoek 57"/>
          <p:cNvSpPr/>
          <p:nvPr/>
        </p:nvSpPr>
        <p:spPr>
          <a:xfrm>
            <a:off x="10152000" y="144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a:solidFill>
                  <a:schemeClr val="bg1"/>
                </a:solidFill>
              </a:rPr>
              <a:t>Aen</a:t>
            </a:r>
            <a:r>
              <a:rPr lang="nl-NL" sz="1000" dirty="0">
                <a:solidFill>
                  <a:schemeClr val="bg1"/>
                </a:solidFill>
              </a:rPr>
              <a:t>. I, 1 – 222, pp. 25 – 27</a:t>
            </a:r>
          </a:p>
        </p:txBody>
      </p:sp>
      <p:sp>
        <p:nvSpPr>
          <p:cNvPr id="59" name="Rechthoek 58"/>
          <p:cNvSpPr/>
          <p:nvPr/>
        </p:nvSpPr>
        <p:spPr>
          <a:xfrm>
            <a:off x="10152000" y="162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a:solidFill>
                  <a:srgbClr val="00B0F0"/>
                </a:solidFill>
              </a:rPr>
              <a:t>Aen</a:t>
            </a:r>
            <a:r>
              <a:rPr lang="nl-NL" sz="1000" dirty="0">
                <a:solidFill>
                  <a:srgbClr val="00B0F0"/>
                </a:solidFill>
              </a:rPr>
              <a:t>. I, 223 – 304, pp. 28 – 39</a:t>
            </a:r>
          </a:p>
        </p:txBody>
      </p:sp>
      <p:sp>
        <p:nvSpPr>
          <p:cNvPr id="60" name="Rechthoek 59"/>
          <p:cNvSpPr/>
          <p:nvPr/>
        </p:nvSpPr>
        <p:spPr>
          <a:xfrm>
            <a:off x="10152000" y="180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a:solidFill>
                  <a:srgbClr val="00B0F0"/>
                </a:solidFill>
              </a:rPr>
              <a:t>Aen</a:t>
            </a:r>
            <a:r>
              <a:rPr lang="nl-NL" sz="1000" dirty="0">
                <a:solidFill>
                  <a:srgbClr val="00B0F0"/>
                </a:solidFill>
              </a:rPr>
              <a:t>. I, 305 – 440, pp. 40 – 56</a:t>
            </a:r>
          </a:p>
        </p:txBody>
      </p:sp>
      <p:sp>
        <p:nvSpPr>
          <p:cNvPr id="61" name="Rechthoek 60"/>
          <p:cNvSpPr/>
          <p:nvPr/>
        </p:nvSpPr>
        <p:spPr>
          <a:xfrm>
            <a:off x="10152000" y="198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a:solidFill>
                  <a:schemeClr val="bg1"/>
                </a:solidFill>
              </a:rPr>
              <a:t>Aen</a:t>
            </a:r>
            <a:r>
              <a:rPr lang="nl-NL" sz="1000" dirty="0">
                <a:solidFill>
                  <a:schemeClr val="bg1"/>
                </a:solidFill>
              </a:rPr>
              <a:t>. I, 441 – 491, pp. 57 – 59</a:t>
            </a:r>
          </a:p>
        </p:txBody>
      </p:sp>
      <p:sp>
        <p:nvSpPr>
          <p:cNvPr id="62" name="Rechthoek 61"/>
          <p:cNvSpPr/>
          <p:nvPr/>
        </p:nvSpPr>
        <p:spPr>
          <a:xfrm>
            <a:off x="10152000" y="216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a:solidFill>
                  <a:schemeClr val="bg1"/>
                </a:solidFill>
              </a:rPr>
              <a:t>Aen</a:t>
            </a:r>
            <a:r>
              <a:rPr lang="nl-NL" sz="1000" dirty="0">
                <a:solidFill>
                  <a:schemeClr val="bg1"/>
                </a:solidFill>
              </a:rPr>
              <a:t>. II, 1 – 633, pp. 66 – 72</a:t>
            </a:r>
          </a:p>
        </p:txBody>
      </p:sp>
      <p:sp>
        <p:nvSpPr>
          <p:cNvPr id="63" name="Rechthoek 62"/>
          <p:cNvSpPr/>
          <p:nvPr/>
        </p:nvSpPr>
        <p:spPr>
          <a:xfrm>
            <a:off x="10152000" y="234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a:solidFill>
                  <a:schemeClr val="bg1"/>
                </a:solidFill>
              </a:rPr>
              <a:t>Aen</a:t>
            </a:r>
            <a:r>
              <a:rPr lang="nl-NL" sz="1000" dirty="0">
                <a:solidFill>
                  <a:schemeClr val="bg1"/>
                </a:solidFill>
              </a:rPr>
              <a:t>. III, 1 – 191, pp. 73 – 75</a:t>
            </a:r>
          </a:p>
        </p:txBody>
      </p:sp>
      <p:sp>
        <p:nvSpPr>
          <p:cNvPr id="64" name="Rechthoek 63"/>
          <p:cNvSpPr/>
          <p:nvPr/>
        </p:nvSpPr>
        <p:spPr>
          <a:xfrm>
            <a:off x="10152000" y="252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a:solidFill>
                  <a:srgbClr val="00B0F0"/>
                </a:solidFill>
              </a:rPr>
              <a:t>Aen</a:t>
            </a:r>
            <a:r>
              <a:rPr lang="nl-NL" sz="1000" dirty="0">
                <a:solidFill>
                  <a:srgbClr val="00B0F0"/>
                </a:solidFill>
              </a:rPr>
              <a:t>. IV, 1 – 89, pp. 76 – 86</a:t>
            </a:r>
          </a:p>
        </p:txBody>
      </p:sp>
      <p:sp>
        <p:nvSpPr>
          <p:cNvPr id="65" name="Rechthoek 64"/>
          <p:cNvSpPr/>
          <p:nvPr/>
        </p:nvSpPr>
        <p:spPr>
          <a:xfrm>
            <a:off x="10152000" y="270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a:solidFill>
                  <a:schemeClr val="bg1"/>
                </a:solidFill>
              </a:rPr>
              <a:t>Aen</a:t>
            </a:r>
            <a:r>
              <a:rPr lang="nl-NL" sz="1000" dirty="0">
                <a:solidFill>
                  <a:schemeClr val="bg1"/>
                </a:solidFill>
              </a:rPr>
              <a:t>. IV, 90 – 237, p. 88</a:t>
            </a:r>
          </a:p>
        </p:txBody>
      </p:sp>
      <p:sp>
        <p:nvSpPr>
          <p:cNvPr id="66" name="Rechthoek 65"/>
          <p:cNvSpPr/>
          <p:nvPr/>
        </p:nvSpPr>
        <p:spPr>
          <a:xfrm>
            <a:off x="10152000" y="288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a:solidFill>
                  <a:schemeClr val="bg1"/>
                </a:solidFill>
              </a:rPr>
              <a:t>Aen</a:t>
            </a:r>
            <a:r>
              <a:rPr lang="nl-NL" sz="1000" dirty="0">
                <a:solidFill>
                  <a:schemeClr val="bg1"/>
                </a:solidFill>
              </a:rPr>
              <a:t>. IV, 238 – 278, pp. 89 – 91</a:t>
            </a:r>
          </a:p>
        </p:txBody>
      </p:sp>
      <p:sp>
        <p:nvSpPr>
          <p:cNvPr id="67" name="Rechthoek 66"/>
          <p:cNvSpPr/>
          <p:nvPr/>
        </p:nvSpPr>
        <p:spPr>
          <a:xfrm>
            <a:off x="10152000" y="324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a:solidFill>
                  <a:srgbClr val="00B0F0"/>
                </a:solidFill>
              </a:rPr>
              <a:t>Aen</a:t>
            </a:r>
            <a:r>
              <a:rPr lang="nl-NL" sz="1000" dirty="0">
                <a:solidFill>
                  <a:srgbClr val="00B0F0"/>
                </a:solidFill>
              </a:rPr>
              <a:t>. IV, 584 – 705, pp. 92 – 106</a:t>
            </a:r>
          </a:p>
        </p:txBody>
      </p:sp>
      <p:sp>
        <p:nvSpPr>
          <p:cNvPr id="68" name="Rechthoek 67"/>
          <p:cNvSpPr/>
          <p:nvPr/>
        </p:nvSpPr>
        <p:spPr>
          <a:xfrm>
            <a:off x="10152000" y="3420000"/>
            <a:ext cx="1908000" cy="18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a:solidFill>
                  <a:schemeClr val="bg1"/>
                </a:solidFill>
              </a:rPr>
              <a:t>Aen</a:t>
            </a:r>
            <a:r>
              <a:rPr lang="nl-NL" sz="1000" dirty="0">
                <a:solidFill>
                  <a:schemeClr val="bg1"/>
                </a:solidFill>
              </a:rPr>
              <a:t>. V, 604 – 699, pp. 121 – 123</a:t>
            </a:r>
          </a:p>
        </p:txBody>
      </p:sp>
      <p:sp>
        <p:nvSpPr>
          <p:cNvPr id="69" name="Rechthoek 68"/>
          <p:cNvSpPr/>
          <p:nvPr/>
        </p:nvSpPr>
        <p:spPr>
          <a:xfrm>
            <a:off x="10152000" y="3672000"/>
            <a:ext cx="1908000" cy="90620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a:solidFill>
                  <a:schemeClr val="bg1"/>
                </a:solidFill>
              </a:rPr>
              <a:t>Aen</a:t>
            </a:r>
            <a:r>
              <a:rPr lang="nl-NL" sz="1000" dirty="0">
                <a:solidFill>
                  <a:schemeClr val="bg1"/>
                </a:solidFill>
              </a:rPr>
              <a:t>. VI en VII, pp. 124 – 125</a:t>
            </a:r>
          </a:p>
        </p:txBody>
      </p:sp>
      <p:sp>
        <p:nvSpPr>
          <p:cNvPr id="76" name="Rechthoek 75"/>
          <p:cNvSpPr/>
          <p:nvPr/>
        </p:nvSpPr>
        <p:spPr>
          <a:xfrm>
            <a:off x="10152000" y="1260000"/>
            <a:ext cx="1908000" cy="180000"/>
          </a:xfrm>
          <a:prstGeom prst="rect">
            <a:avLst/>
          </a:prstGeom>
          <a:solidFill>
            <a:schemeClr val="accent3">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900" dirty="0">
                <a:solidFill>
                  <a:schemeClr val="bg1"/>
                </a:solidFill>
              </a:rPr>
              <a:t>wit is vertaald/verteld;</a:t>
            </a:r>
            <a:r>
              <a:rPr lang="nl-NL" sz="900" dirty="0">
                <a:solidFill>
                  <a:schemeClr val="accent6">
                    <a:lumMod val="60000"/>
                    <a:lumOff val="40000"/>
                  </a:schemeClr>
                </a:solidFill>
              </a:rPr>
              <a:t> </a:t>
            </a:r>
            <a:r>
              <a:rPr lang="nl-NL" sz="900" dirty="0">
                <a:solidFill>
                  <a:srgbClr val="00B0F0"/>
                </a:solidFill>
              </a:rPr>
              <a:t>blauw is Latijn</a:t>
            </a:r>
            <a:endParaRPr lang="nl-NL" sz="1000" dirty="0">
              <a:solidFill>
                <a:srgbClr val="00B0F0"/>
              </a:solidFill>
            </a:endParaRPr>
          </a:p>
        </p:txBody>
      </p:sp>
      <p:sp>
        <p:nvSpPr>
          <p:cNvPr id="77" name="Tekstvak 76">
            <a:extLst>
              <a:ext uri="{FF2B5EF4-FFF2-40B4-BE49-F238E27FC236}">
                <a16:creationId xmlns:a16="http://schemas.microsoft.com/office/drawing/2014/main" id="{1FF10D01-7E59-4971-8379-B15734E99BD5}"/>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
        <p:nvSpPr>
          <p:cNvPr id="78" name="Rechthoek 77">
            <a:extLst>
              <a:ext uri="{FF2B5EF4-FFF2-40B4-BE49-F238E27FC236}">
                <a16:creationId xmlns:a16="http://schemas.microsoft.com/office/drawing/2014/main" id="{9E46DF60-6C41-4A76-B388-C20E29E19916}"/>
              </a:ext>
            </a:extLst>
          </p:cNvPr>
          <p:cNvSpPr/>
          <p:nvPr/>
        </p:nvSpPr>
        <p:spPr>
          <a:xfrm>
            <a:off x="1441331" y="3239131"/>
            <a:ext cx="8640000" cy="173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Dido toch overvallen door Aeneas’ vertrek. Vervloekt Aeneas en nageslacht. Besluit tot zelfdoding. Afscheidswoorden. Anna vindt Dido. Laatste woorden. Dido sterft.</a:t>
            </a:r>
          </a:p>
        </p:txBody>
      </p:sp>
      <p:sp>
        <p:nvSpPr>
          <p:cNvPr id="79" name="Rechthoek 78">
            <a:extLst>
              <a:ext uri="{FF2B5EF4-FFF2-40B4-BE49-F238E27FC236}">
                <a16:creationId xmlns:a16="http://schemas.microsoft.com/office/drawing/2014/main" id="{D6654AD2-BE9D-4055-8994-25F580B4004F}"/>
              </a:ext>
            </a:extLst>
          </p:cNvPr>
          <p:cNvSpPr/>
          <p:nvPr/>
        </p:nvSpPr>
        <p:spPr>
          <a:xfrm>
            <a:off x="1440000" y="3431286"/>
            <a:ext cx="8640000" cy="173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t>
            </a:r>
            <a:r>
              <a:rPr lang="nl-NL" sz="1000" b="1" dirty="0">
                <a:solidFill>
                  <a:srgbClr val="FFFF00"/>
                </a:solidFill>
              </a:rPr>
              <a:t>V:</a:t>
            </a:r>
            <a:r>
              <a:rPr lang="nl-NL" sz="1000" dirty="0">
                <a:solidFill>
                  <a:schemeClr val="bg1">
                    <a:lumMod val="95000"/>
                  </a:schemeClr>
                </a:solidFill>
              </a:rPr>
              <a:t> Vertrek Aeneas uit Carthago, weer storm, weer op Sicilië. Sterfdag </a:t>
            </a:r>
            <a:r>
              <a:rPr lang="nl-NL" sz="1000" dirty="0" err="1">
                <a:solidFill>
                  <a:schemeClr val="bg1">
                    <a:lumMod val="95000"/>
                  </a:schemeClr>
                </a:solidFill>
              </a:rPr>
              <a:t>Anchises</a:t>
            </a:r>
            <a:r>
              <a:rPr lang="nl-NL" sz="1000" dirty="0">
                <a:solidFill>
                  <a:schemeClr val="bg1">
                    <a:lumMod val="95000"/>
                  </a:schemeClr>
                </a:solidFill>
              </a:rPr>
              <a:t> herdacht. Vrouwen (opgestookt door Juno) steken vloot in brand. Brand gedoofd.</a:t>
            </a:r>
          </a:p>
        </p:txBody>
      </p:sp>
      <p:sp>
        <p:nvSpPr>
          <p:cNvPr id="80" name="Rechthoek 79">
            <a:extLst>
              <a:ext uri="{FF2B5EF4-FFF2-40B4-BE49-F238E27FC236}">
                <a16:creationId xmlns:a16="http://schemas.microsoft.com/office/drawing/2014/main" id="{5D30BAC7-CFDF-4D95-9344-B42CB1FFC433}"/>
              </a:ext>
            </a:extLst>
          </p:cNvPr>
          <p:cNvSpPr/>
          <p:nvPr/>
        </p:nvSpPr>
        <p:spPr>
          <a:xfrm>
            <a:off x="1440000" y="3618000"/>
            <a:ext cx="8640000" cy="1012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t>
            </a:r>
            <a:r>
              <a:rPr lang="nl-NL" sz="1000" b="1" dirty="0">
                <a:solidFill>
                  <a:srgbClr val="FFFF00"/>
                </a:solidFill>
              </a:rPr>
              <a:t>VI:</a:t>
            </a:r>
            <a:r>
              <a:rPr lang="nl-NL" sz="1000" dirty="0">
                <a:solidFill>
                  <a:schemeClr val="bg1">
                    <a:lumMod val="95000"/>
                  </a:schemeClr>
                </a:solidFill>
              </a:rPr>
              <a:t> Aeneas bereikt Cumae en betreedt met de </a:t>
            </a:r>
            <a:r>
              <a:rPr lang="nl-NL" sz="1000" dirty="0" err="1">
                <a:solidFill>
                  <a:schemeClr val="bg1">
                    <a:lumMod val="95000"/>
                  </a:schemeClr>
                </a:solidFill>
              </a:rPr>
              <a:t>Sibylle</a:t>
            </a:r>
            <a:r>
              <a:rPr lang="nl-NL" sz="1000" dirty="0">
                <a:solidFill>
                  <a:schemeClr val="bg1">
                    <a:lumMod val="95000"/>
                  </a:schemeClr>
                </a:solidFill>
              </a:rPr>
              <a:t> de onderwereld. Ontmoetingen met o.a. Dido en </a:t>
            </a:r>
            <a:r>
              <a:rPr lang="nl-NL" sz="1000" dirty="0" err="1">
                <a:solidFill>
                  <a:schemeClr val="bg1">
                    <a:lumMod val="95000"/>
                  </a:schemeClr>
                </a:solidFill>
              </a:rPr>
              <a:t>Anchises</a:t>
            </a:r>
            <a:r>
              <a:rPr lang="nl-NL" sz="1000" dirty="0">
                <a:solidFill>
                  <a:schemeClr val="bg1">
                    <a:lumMod val="95000"/>
                  </a:schemeClr>
                </a:solidFill>
              </a:rPr>
              <a:t>. </a:t>
            </a:r>
            <a:r>
              <a:rPr lang="nl-NL" sz="1000" dirty="0" err="1">
                <a:solidFill>
                  <a:schemeClr val="bg1">
                    <a:lumMod val="95000"/>
                  </a:schemeClr>
                </a:solidFill>
              </a:rPr>
              <a:t>Anchises</a:t>
            </a:r>
            <a:r>
              <a:rPr lang="nl-NL" sz="1000" dirty="0">
                <a:solidFill>
                  <a:schemeClr val="bg1">
                    <a:lumMod val="95000"/>
                  </a:schemeClr>
                </a:solidFill>
              </a:rPr>
              <a:t> wijst Aeneas de grote Romeinen van later aan. Daarbij o.a. Romulus, Brutus, </a:t>
            </a:r>
            <a:r>
              <a:rPr lang="nl-NL" sz="1000" dirty="0" err="1">
                <a:solidFill>
                  <a:schemeClr val="bg1">
                    <a:lumMod val="95000"/>
                  </a:schemeClr>
                </a:solidFill>
              </a:rPr>
              <a:t>Scipio</a:t>
            </a:r>
            <a:r>
              <a:rPr lang="nl-NL" sz="1000" dirty="0">
                <a:solidFill>
                  <a:schemeClr val="bg1">
                    <a:lumMod val="95000"/>
                  </a:schemeClr>
                </a:solidFill>
              </a:rPr>
              <a:t>, </a:t>
            </a:r>
            <a:r>
              <a:rPr lang="nl-NL" sz="1000" dirty="0" err="1">
                <a:solidFill>
                  <a:schemeClr val="bg1">
                    <a:lumMod val="95000"/>
                  </a:schemeClr>
                </a:solidFill>
              </a:rPr>
              <a:t>Pompejus</a:t>
            </a:r>
            <a:r>
              <a:rPr lang="nl-NL" sz="1000" dirty="0">
                <a:solidFill>
                  <a:schemeClr val="bg1">
                    <a:lumMod val="95000"/>
                  </a:schemeClr>
                </a:solidFill>
              </a:rPr>
              <a:t>, Caesar en Augustus. Voorspelling dat de Romeinen superieur zullen zijn aan de Grieken, qua besturen, vrede brengen en beschaving. Niet qua beeldhouwen, speechen en wetenschap. Aeneas verlaat met de </a:t>
            </a:r>
            <a:r>
              <a:rPr lang="nl-NL" sz="1000" dirty="0" err="1">
                <a:solidFill>
                  <a:schemeClr val="bg1">
                    <a:lumMod val="95000"/>
                  </a:schemeClr>
                </a:solidFill>
              </a:rPr>
              <a:t>Sibylle</a:t>
            </a:r>
            <a:r>
              <a:rPr lang="nl-NL" sz="1000" dirty="0">
                <a:solidFill>
                  <a:schemeClr val="bg1">
                    <a:lumMod val="95000"/>
                  </a:schemeClr>
                </a:solidFill>
              </a:rPr>
              <a:t> de onderwereld. </a:t>
            </a:r>
            <a:r>
              <a:rPr lang="nl-NL" sz="1000" b="1" dirty="0">
                <a:solidFill>
                  <a:srgbClr val="FFFF00"/>
                </a:solidFill>
              </a:rPr>
              <a:t>VII:</a:t>
            </a:r>
            <a:r>
              <a:rPr lang="nl-NL" sz="1000" dirty="0">
                <a:solidFill>
                  <a:schemeClr val="bg1">
                    <a:lumMod val="95000"/>
                  </a:schemeClr>
                </a:solidFill>
              </a:rPr>
              <a:t> Aeneas komt bij de Tiber. </a:t>
            </a:r>
            <a:r>
              <a:rPr lang="nl-NL" sz="1000" dirty="0" err="1">
                <a:solidFill>
                  <a:schemeClr val="bg1">
                    <a:lumMod val="95000"/>
                  </a:schemeClr>
                </a:solidFill>
              </a:rPr>
              <a:t>Latinus</a:t>
            </a:r>
            <a:r>
              <a:rPr lang="nl-NL" sz="1000" dirty="0">
                <a:solidFill>
                  <a:schemeClr val="bg1">
                    <a:lumMod val="95000"/>
                  </a:schemeClr>
                </a:solidFill>
              </a:rPr>
              <a:t>, Lavinia, </a:t>
            </a:r>
            <a:r>
              <a:rPr lang="nl-NL" sz="1000" dirty="0" err="1">
                <a:solidFill>
                  <a:schemeClr val="bg1">
                    <a:lumMod val="95000"/>
                  </a:schemeClr>
                </a:solidFill>
              </a:rPr>
              <a:t>Turnus</a:t>
            </a:r>
            <a:r>
              <a:rPr lang="nl-NL" sz="1000" dirty="0">
                <a:solidFill>
                  <a:schemeClr val="bg1">
                    <a:lumMod val="95000"/>
                  </a:schemeClr>
                </a:solidFill>
              </a:rPr>
              <a:t>. Voorbereidingen op een oorlog. </a:t>
            </a:r>
            <a:r>
              <a:rPr lang="nl-NL" sz="1000" b="1" dirty="0">
                <a:solidFill>
                  <a:srgbClr val="FFFF00"/>
                </a:solidFill>
              </a:rPr>
              <a:t>VIII</a:t>
            </a:r>
            <a:r>
              <a:rPr lang="nl-NL" sz="1000" dirty="0">
                <a:solidFill>
                  <a:schemeClr val="bg1">
                    <a:lumMod val="95000"/>
                  </a:schemeClr>
                </a:solidFill>
              </a:rPr>
              <a:t> </a:t>
            </a:r>
            <a:r>
              <a:rPr lang="nl-NL" sz="1000" dirty="0" err="1">
                <a:solidFill>
                  <a:schemeClr val="bg1">
                    <a:lumMod val="95000"/>
                  </a:schemeClr>
                </a:solidFill>
              </a:rPr>
              <a:t>Turnus</a:t>
            </a:r>
            <a:r>
              <a:rPr lang="nl-NL" sz="1000" dirty="0">
                <a:solidFill>
                  <a:schemeClr val="bg1">
                    <a:lumMod val="95000"/>
                  </a:schemeClr>
                </a:solidFill>
              </a:rPr>
              <a:t> verenigt Latijnse volkeren. Aeneas roept hulp in van </a:t>
            </a:r>
            <a:r>
              <a:rPr lang="nl-NL" sz="1000" dirty="0" err="1">
                <a:solidFill>
                  <a:schemeClr val="bg1">
                    <a:lumMod val="95000"/>
                  </a:schemeClr>
                </a:solidFill>
              </a:rPr>
              <a:t>Euander</a:t>
            </a:r>
            <a:r>
              <a:rPr lang="nl-NL" sz="1000" dirty="0">
                <a:solidFill>
                  <a:schemeClr val="bg1">
                    <a:lumMod val="95000"/>
                  </a:schemeClr>
                </a:solidFill>
              </a:rPr>
              <a:t>, de oude koning die Aeneas gastvrij ontving. </a:t>
            </a:r>
            <a:r>
              <a:rPr lang="nl-NL" sz="1000" dirty="0" err="1">
                <a:solidFill>
                  <a:schemeClr val="bg1">
                    <a:lumMod val="95000"/>
                  </a:schemeClr>
                </a:solidFill>
              </a:rPr>
              <a:t>Euander</a:t>
            </a:r>
            <a:r>
              <a:rPr lang="nl-NL" sz="1000" dirty="0">
                <a:solidFill>
                  <a:schemeClr val="bg1">
                    <a:lumMod val="95000"/>
                  </a:schemeClr>
                </a:solidFill>
              </a:rPr>
              <a:t> woonde al lange tijd op de Palatijn (door hem naar </a:t>
            </a:r>
            <a:r>
              <a:rPr lang="nl-NL" sz="1000" dirty="0" err="1">
                <a:solidFill>
                  <a:schemeClr val="bg1">
                    <a:lumMod val="95000"/>
                  </a:schemeClr>
                </a:solidFill>
              </a:rPr>
              <a:t>Pallanteum</a:t>
            </a:r>
            <a:r>
              <a:rPr lang="nl-NL" sz="1000" dirty="0">
                <a:solidFill>
                  <a:schemeClr val="bg1">
                    <a:lumMod val="95000"/>
                  </a:schemeClr>
                </a:solidFill>
              </a:rPr>
              <a:t> genoemd, naar zijn oorspronkelijke plaats van herkomst: </a:t>
            </a:r>
            <a:r>
              <a:rPr lang="nl-NL" sz="1000" dirty="0" err="1">
                <a:solidFill>
                  <a:schemeClr val="bg1">
                    <a:lumMod val="95000"/>
                  </a:schemeClr>
                </a:solidFill>
              </a:rPr>
              <a:t>Pallantion</a:t>
            </a:r>
            <a:r>
              <a:rPr lang="nl-NL" sz="1000" dirty="0">
                <a:solidFill>
                  <a:schemeClr val="bg1">
                    <a:lumMod val="95000"/>
                  </a:schemeClr>
                </a:solidFill>
              </a:rPr>
              <a:t> in Arcadië). </a:t>
            </a:r>
            <a:r>
              <a:rPr lang="nl-NL" sz="1000" dirty="0" err="1">
                <a:solidFill>
                  <a:schemeClr val="bg1">
                    <a:lumMod val="95000"/>
                  </a:schemeClr>
                </a:solidFill>
              </a:rPr>
              <a:t>Euander</a:t>
            </a:r>
            <a:r>
              <a:rPr lang="nl-NL" sz="1000" dirty="0">
                <a:solidFill>
                  <a:schemeClr val="bg1">
                    <a:lumMod val="95000"/>
                  </a:schemeClr>
                </a:solidFill>
              </a:rPr>
              <a:t> vertelt zijn gast over het bezoek van Hercules, die na het roven van de runderen van </a:t>
            </a:r>
            <a:r>
              <a:rPr lang="nl-NL" sz="1000" dirty="0" err="1">
                <a:solidFill>
                  <a:schemeClr val="bg1">
                    <a:lumMod val="95000"/>
                  </a:schemeClr>
                </a:solidFill>
              </a:rPr>
              <a:t>Geryones</a:t>
            </a:r>
            <a:r>
              <a:rPr lang="nl-NL" sz="1000" dirty="0">
                <a:solidFill>
                  <a:schemeClr val="bg1">
                    <a:lumMod val="95000"/>
                  </a:schemeClr>
                </a:solidFill>
              </a:rPr>
              <a:t> (één van zijn twaalf klussen) in conflict was geraakt met ene </a:t>
            </a:r>
            <a:r>
              <a:rPr lang="nl-NL" sz="1000" dirty="0" err="1">
                <a:solidFill>
                  <a:schemeClr val="bg1">
                    <a:lumMod val="95000"/>
                  </a:schemeClr>
                </a:solidFill>
              </a:rPr>
              <a:t>Cacus</a:t>
            </a:r>
            <a:r>
              <a:rPr lang="nl-NL" sz="1000" dirty="0">
                <a:solidFill>
                  <a:schemeClr val="bg1">
                    <a:lumMod val="95000"/>
                  </a:schemeClr>
                </a:solidFill>
              </a:rPr>
              <a:t>.</a:t>
            </a:r>
          </a:p>
        </p:txBody>
      </p:sp>
      <p:sp>
        <p:nvSpPr>
          <p:cNvPr id="46" name="Rechthoek 45">
            <a:extLst>
              <a:ext uri="{FF2B5EF4-FFF2-40B4-BE49-F238E27FC236}">
                <a16:creationId xmlns:a16="http://schemas.microsoft.com/office/drawing/2014/main" id="{8EED1DD0-8836-4798-B7EB-29DDB89B0DFA}"/>
              </a:ext>
            </a:extLst>
          </p:cNvPr>
          <p:cNvSpPr/>
          <p:nvPr/>
        </p:nvSpPr>
        <p:spPr>
          <a:xfrm>
            <a:off x="1440000" y="4595159"/>
            <a:ext cx="8640000" cy="526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a:t>
            </a:r>
            <a:r>
              <a:rPr lang="nl-NL" sz="1000" b="1" dirty="0">
                <a:solidFill>
                  <a:srgbClr val="FFFF00"/>
                </a:solidFill>
              </a:rPr>
              <a:t>VIII:</a:t>
            </a:r>
            <a:r>
              <a:rPr lang="nl-NL" sz="1000" dirty="0">
                <a:solidFill>
                  <a:schemeClr val="bg1">
                    <a:lumMod val="95000"/>
                  </a:schemeClr>
                </a:solidFill>
              </a:rPr>
              <a:t> </a:t>
            </a:r>
            <a:r>
              <a:rPr lang="nl-NL" sz="1000" dirty="0" err="1">
                <a:solidFill>
                  <a:schemeClr val="bg1">
                    <a:lumMod val="95000"/>
                  </a:schemeClr>
                </a:solidFill>
              </a:rPr>
              <a:t>Euander</a:t>
            </a:r>
            <a:r>
              <a:rPr lang="nl-NL" sz="1000" dirty="0">
                <a:solidFill>
                  <a:schemeClr val="bg1">
                    <a:lumMod val="95000"/>
                  </a:schemeClr>
                </a:solidFill>
              </a:rPr>
              <a:t> vertelt Aeneas, na het ontvangstdiner, over Hercules en </a:t>
            </a:r>
            <a:r>
              <a:rPr lang="nl-NL" sz="1000" dirty="0" err="1">
                <a:solidFill>
                  <a:schemeClr val="bg1">
                    <a:lumMod val="95000"/>
                  </a:schemeClr>
                </a:solidFill>
              </a:rPr>
              <a:t>Cacus</a:t>
            </a:r>
            <a:r>
              <a:rPr lang="nl-NL" sz="1000" dirty="0">
                <a:solidFill>
                  <a:schemeClr val="bg1">
                    <a:lumMod val="95000"/>
                  </a:schemeClr>
                </a:solidFill>
              </a:rPr>
              <a:t>. </a:t>
            </a:r>
            <a:r>
              <a:rPr lang="nl-NL" sz="1000" dirty="0" err="1">
                <a:solidFill>
                  <a:schemeClr val="bg1">
                    <a:lumMod val="95000"/>
                  </a:schemeClr>
                </a:solidFill>
              </a:rPr>
              <a:t>Cacus</a:t>
            </a:r>
            <a:r>
              <a:rPr lang="nl-NL" sz="1000" dirty="0">
                <a:solidFill>
                  <a:schemeClr val="bg1">
                    <a:lumMod val="95000"/>
                  </a:schemeClr>
                </a:solidFill>
              </a:rPr>
              <a:t> heeft runderen van Hercules gestolen en die ingenieus in zijn grot verstopt. Hercules vindt uiteindelijk de runderen terug en doodt </a:t>
            </a:r>
            <a:r>
              <a:rPr lang="nl-NL" sz="1000" dirty="0" err="1">
                <a:solidFill>
                  <a:schemeClr val="bg1">
                    <a:lumMod val="95000"/>
                  </a:schemeClr>
                </a:solidFill>
              </a:rPr>
              <a:t>Cacus</a:t>
            </a:r>
            <a:r>
              <a:rPr lang="nl-NL" sz="1000" dirty="0">
                <a:solidFill>
                  <a:schemeClr val="bg1">
                    <a:lumMod val="95000"/>
                  </a:schemeClr>
                </a:solidFill>
              </a:rPr>
              <a:t>. Aan het verhaal knoopt </a:t>
            </a:r>
            <a:r>
              <a:rPr lang="nl-NL" sz="1000" dirty="0" err="1">
                <a:solidFill>
                  <a:schemeClr val="bg1">
                    <a:lumMod val="95000"/>
                  </a:schemeClr>
                </a:solidFill>
              </a:rPr>
              <a:t>Euander</a:t>
            </a:r>
            <a:r>
              <a:rPr lang="nl-NL" sz="1000" dirty="0">
                <a:solidFill>
                  <a:schemeClr val="bg1">
                    <a:lumMod val="95000"/>
                  </a:schemeClr>
                </a:solidFill>
              </a:rPr>
              <a:t> een loflied op Hercules vast. Daarbij verricht </a:t>
            </a:r>
            <a:r>
              <a:rPr lang="nl-NL" sz="1000" dirty="0" err="1">
                <a:solidFill>
                  <a:schemeClr val="bg1">
                    <a:lumMod val="95000"/>
                  </a:schemeClr>
                </a:solidFill>
              </a:rPr>
              <a:t>Euander</a:t>
            </a:r>
            <a:r>
              <a:rPr lang="nl-NL" sz="1000" dirty="0">
                <a:solidFill>
                  <a:schemeClr val="bg1">
                    <a:lumMod val="95000"/>
                  </a:schemeClr>
                </a:solidFill>
              </a:rPr>
              <a:t>, bij wijze van voorbeeld voor Aeneas, allerlei godsdienstige handelingen. Vervolgens keert ieder weer terug naar de stad, waar </a:t>
            </a:r>
            <a:r>
              <a:rPr lang="nl-NL" sz="1000" dirty="0" err="1">
                <a:solidFill>
                  <a:schemeClr val="bg1">
                    <a:lumMod val="95000"/>
                  </a:schemeClr>
                </a:solidFill>
              </a:rPr>
              <a:t>Euander</a:t>
            </a:r>
            <a:r>
              <a:rPr lang="nl-NL" sz="1000" dirty="0">
                <a:solidFill>
                  <a:schemeClr val="bg1">
                    <a:lumMod val="95000"/>
                  </a:schemeClr>
                </a:solidFill>
              </a:rPr>
              <a:t> zijn gast rondleidt.</a:t>
            </a:r>
          </a:p>
        </p:txBody>
      </p:sp>
      <p:sp>
        <p:nvSpPr>
          <p:cNvPr id="48" name="Rechthoek 47">
            <a:extLst>
              <a:ext uri="{FF2B5EF4-FFF2-40B4-BE49-F238E27FC236}">
                <a16:creationId xmlns:a16="http://schemas.microsoft.com/office/drawing/2014/main" id="{710ABDA6-6952-476D-9FDD-71F76F8CF32A}"/>
              </a:ext>
            </a:extLst>
          </p:cNvPr>
          <p:cNvSpPr/>
          <p:nvPr/>
        </p:nvSpPr>
        <p:spPr>
          <a:xfrm>
            <a:off x="10151999" y="4666099"/>
            <a:ext cx="1908000" cy="45521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a:solidFill>
                  <a:schemeClr val="bg1"/>
                </a:solidFill>
              </a:rPr>
              <a:t>Aen</a:t>
            </a:r>
            <a:r>
              <a:rPr lang="nl-NL" sz="1000" dirty="0">
                <a:solidFill>
                  <a:schemeClr val="bg1"/>
                </a:solidFill>
              </a:rPr>
              <a:t>. VIII, 184 – 211, pp. 126 – 129</a:t>
            </a:r>
          </a:p>
        </p:txBody>
      </p:sp>
      <p:sp>
        <p:nvSpPr>
          <p:cNvPr id="49" name="Rechthoek 48">
            <a:extLst>
              <a:ext uri="{FF2B5EF4-FFF2-40B4-BE49-F238E27FC236}">
                <a16:creationId xmlns:a16="http://schemas.microsoft.com/office/drawing/2014/main" id="{605A6C9F-840C-4FD4-A77D-481B49863EAA}"/>
              </a:ext>
            </a:extLst>
          </p:cNvPr>
          <p:cNvSpPr/>
          <p:nvPr/>
        </p:nvSpPr>
        <p:spPr>
          <a:xfrm>
            <a:off x="1440000" y="5124073"/>
            <a:ext cx="8640000" cy="5261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a:t>
            </a:r>
            <a:r>
              <a:rPr lang="nl-NL" sz="1000" dirty="0">
                <a:solidFill>
                  <a:schemeClr val="bg1">
                    <a:lumMod val="95000"/>
                  </a:schemeClr>
                </a:solidFill>
              </a:rPr>
              <a:t> Tijdens de rondleiding vertelt </a:t>
            </a:r>
            <a:r>
              <a:rPr lang="nl-NL" sz="1000" dirty="0" err="1">
                <a:solidFill>
                  <a:schemeClr val="bg1">
                    <a:lumMod val="95000"/>
                  </a:schemeClr>
                </a:solidFill>
              </a:rPr>
              <a:t>Euander</a:t>
            </a:r>
            <a:r>
              <a:rPr lang="nl-NL" sz="1000" dirty="0">
                <a:solidFill>
                  <a:schemeClr val="bg1">
                    <a:lumMod val="95000"/>
                  </a:schemeClr>
                </a:solidFill>
              </a:rPr>
              <a:t> over de oudste bewoners van de streek. Dat begon allemaal met Saturnus en is nu aanbeland bij </a:t>
            </a:r>
            <a:r>
              <a:rPr lang="nl-NL" sz="1000" dirty="0" err="1">
                <a:solidFill>
                  <a:schemeClr val="bg1">
                    <a:lumMod val="95000"/>
                  </a:schemeClr>
                </a:solidFill>
              </a:rPr>
              <a:t>Euander</a:t>
            </a:r>
            <a:r>
              <a:rPr lang="nl-NL" sz="1000" dirty="0">
                <a:solidFill>
                  <a:schemeClr val="bg1">
                    <a:lumMod val="95000"/>
                  </a:schemeClr>
                </a:solidFill>
              </a:rPr>
              <a:t> zelf. </a:t>
            </a:r>
            <a:r>
              <a:rPr lang="nl-NL" sz="1000" dirty="0" err="1">
                <a:solidFill>
                  <a:schemeClr val="bg1">
                    <a:lumMod val="95000"/>
                  </a:schemeClr>
                </a:solidFill>
              </a:rPr>
              <a:t>Euander</a:t>
            </a:r>
            <a:r>
              <a:rPr lang="nl-NL" sz="1000" dirty="0">
                <a:solidFill>
                  <a:schemeClr val="bg1">
                    <a:lumMod val="95000"/>
                  </a:schemeClr>
                </a:solidFill>
              </a:rPr>
              <a:t> toont zijn gast beroemde plaatsen, o.a. de </a:t>
            </a:r>
            <a:r>
              <a:rPr lang="nl-NL" sz="1000" dirty="0" err="1">
                <a:solidFill>
                  <a:schemeClr val="bg1">
                    <a:lumMod val="95000"/>
                  </a:schemeClr>
                </a:solidFill>
              </a:rPr>
              <a:t>porta</a:t>
            </a:r>
            <a:r>
              <a:rPr lang="nl-NL" sz="1000" dirty="0">
                <a:solidFill>
                  <a:schemeClr val="bg1">
                    <a:lumMod val="95000"/>
                  </a:schemeClr>
                </a:solidFill>
              </a:rPr>
              <a:t> </a:t>
            </a:r>
            <a:r>
              <a:rPr lang="nl-NL" sz="1000" dirty="0" err="1">
                <a:solidFill>
                  <a:schemeClr val="bg1">
                    <a:lumMod val="95000"/>
                  </a:schemeClr>
                </a:solidFill>
              </a:rPr>
              <a:t>Carmentalis</a:t>
            </a:r>
            <a:r>
              <a:rPr lang="nl-NL" sz="1000" dirty="0">
                <a:solidFill>
                  <a:schemeClr val="bg1">
                    <a:lumMod val="95000"/>
                  </a:schemeClr>
                </a:solidFill>
              </a:rPr>
              <a:t>, het woud van Romulus, het </a:t>
            </a:r>
            <a:r>
              <a:rPr lang="nl-NL" sz="1000" dirty="0" err="1">
                <a:solidFill>
                  <a:schemeClr val="bg1">
                    <a:lumMod val="95000"/>
                  </a:schemeClr>
                </a:solidFill>
              </a:rPr>
              <a:t>Lupercal</a:t>
            </a:r>
            <a:r>
              <a:rPr lang="nl-NL" sz="1000" dirty="0">
                <a:solidFill>
                  <a:schemeClr val="bg1">
                    <a:lumMod val="95000"/>
                  </a:schemeClr>
                </a:solidFill>
              </a:rPr>
              <a:t>, het </a:t>
            </a:r>
            <a:r>
              <a:rPr lang="nl-NL" sz="1000" dirty="0" err="1">
                <a:solidFill>
                  <a:schemeClr val="bg1">
                    <a:lumMod val="95000"/>
                  </a:schemeClr>
                </a:solidFill>
              </a:rPr>
              <a:t>Argiletum</a:t>
            </a:r>
            <a:r>
              <a:rPr lang="nl-NL" sz="1000" dirty="0">
                <a:solidFill>
                  <a:schemeClr val="bg1">
                    <a:lumMod val="95000"/>
                  </a:schemeClr>
                </a:solidFill>
              </a:rPr>
              <a:t> en vertelt over de dood van Argus. </a:t>
            </a:r>
            <a:r>
              <a:rPr lang="nl-NL" sz="1000" dirty="0" err="1">
                <a:solidFill>
                  <a:schemeClr val="bg1">
                    <a:lumMod val="95000"/>
                  </a:schemeClr>
                </a:solidFill>
              </a:rPr>
              <a:t>Euander</a:t>
            </a:r>
            <a:r>
              <a:rPr lang="nl-NL" sz="1000" dirty="0">
                <a:solidFill>
                  <a:schemeClr val="bg1">
                    <a:lumMod val="95000"/>
                  </a:schemeClr>
                </a:solidFill>
              </a:rPr>
              <a:t> toont Aeneas de </a:t>
            </a:r>
            <a:r>
              <a:rPr lang="nl-NL" sz="1000" dirty="0" err="1">
                <a:solidFill>
                  <a:schemeClr val="bg1">
                    <a:lumMod val="95000"/>
                  </a:schemeClr>
                </a:solidFill>
              </a:rPr>
              <a:t>Tarpeïsche</a:t>
            </a:r>
            <a:r>
              <a:rPr lang="nl-NL" sz="1000" dirty="0">
                <a:solidFill>
                  <a:schemeClr val="bg1">
                    <a:lumMod val="95000"/>
                  </a:schemeClr>
                </a:solidFill>
              </a:rPr>
              <a:t> rots, het Capitool, allemaal eyecatchers voor Aeneas, die daarmee een blik in de toekomst krijgt. Uiteindelijk komt men aan bij </a:t>
            </a:r>
            <a:r>
              <a:rPr lang="nl-NL" sz="1000" dirty="0" err="1">
                <a:solidFill>
                  <a:schemeClr val="bg1">
                    <a:lumMod val="95000"/>
                  </a:schemeClr>
                </a:solidFill>
              </a:rPr>
              <a:t>Euanders</a:t>
            </a:r>
            <a:r>
              <a:rPr lang="nl-NL" sz="1000" dirty="0">
                <a:solidFill>
                  <a:schemeClr val="bg1">
                    <a:lumMod val="95000"/>
                  </a:schemeClr>
                </a:solidFill>
              </a:rPr>
              <a:t> “paleis”.</a:t>
            </a:r>
          </a:p>
        </p:txBody>
      </p:sp>
      <p:sp>
        <p:nvSpPr>
          <p:cNvPr id="43" name="Rechthoek 42">
            <a:extLst>
              <a:ext uri="{FF2B5EF4-FFF2-40B4-BE49-F238E27FC236}">
                <a16:creationId xmlns:a16="http://schemas.microsoft.com/office/drawing/2014/main" id="{C39709D2-F56E-4C52-8104-D18D86CDE84F}"/>
              </a:ext>
            </a:extLst>
          </p:cNvPr>
          <p:cNvSpPr/>
          <p:nvPr/>
        </p:nvSpPr>
        <p:spPr>
          <a:xfrm>
            <a:off x="10152000" y="5176369"/>
            <a:ext cx="1908000" cy="46793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a:solidFill>
                  <a:srgbClr val="00B0F0"/>
                </a:solidFill>
              </a:rPr>
              <a:t>Aen</a:t>
            </a:r>
            <a:r>
              <a:rPr lang="nl-NL" sz="1000" dirty="0">
                <a:solidFill>
                  <a:srgbClr val="00B0F0"/>
                </a:solidFill>
              </a:rPr>
              <a:t>. VIII, 306 – 369, pp. 130 – 138</a:t>
            </a:r>
          </a:p>
        </p:txBody>
      </p:sp>
      <p:sp>
        <p:nvSpPr>
          <p:cNvPr id="44" name="Rechthoek 43">
            <a:extLst>
              <a:ext uri="{FF2B5EF4-FFF2-40B4-BE49-F238E27FC236}">
                <a16:creationId xmlns:a16="http://schemas.microsoft.com/office/drawing/2014/main" id="{572B9D4B-187F-4DBD-AFA8-6BC18DAA320B}"/>
              </a:ext>
            </a:extLst>
          </p:cNvPr>
          <p:cNvSpPr/>
          <p:nvPr/>
        </p:nvSpPr>
        <p:spPr>
          <a:xfrm>
            <a:off x="1440000" y="5705098"/>
            <a:ext cx="8640000" cy="1026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a:solidFill>
                  <a:schemeClr val="bg1">
                    <a:lumMod val="95000"/>
                  </a:schemeClr>
                </a:solidFill>
                <a:latin typeface="Calibri" panose="020F0502020204030204" pitchFamily="34" charset="0"/>
              </a:rPr>
              <a:t>◦ Aeneas’ moeder Venus vraagt haar man Vulcanus wapens te maken voor haar zoon, dit i.v.m. de dreigende oorlog. In de mensenwereld vertelt </a:t>
            </a:r>
            <a:r>
              <a:rPr lang="nl-NL" sz="1000" dirty="0" err="1">
                <a:solidFill>
                  <a:schemeClr val="bg1">
                    <a:lumMod val="95000"/>
                  </a:schemeClr>
                </a:solidFill>
                <a:latin typeface="Calibri" panose="020F0502020204030204" pitchFamily="34" charset="0"/>
              </a:rPr>
              <a:t>Euander</a:t>
            </a:r>
            <a:r>
              <a:rPr lang="nl-NL" sz="1000" dirty="0">
                <a:solidFill>
                  <a:schemeClr val="bg1">
                    <a:lumMod val="95000"/>
                  </a:schemeClr>
                </a:solidFill>
                <a:latin typeface="Calibri" panose="020F0502020204030204" pitchFamily="34" charset="0"/>
              </a:rPr>
              <a:t> zijn gast op dat moment over zijn vijand </a:t>
            </a:r>
            <a:r>
              <a:rPr lang="nl-NL" sz="1000" dirty="0" err="1">
                <a:solidFill>
                  <a:schemeClr val="bg1">
                    <a:lumMod val="95000"/>
                  </a:schemeClr>
                </a:solidFill>
                <a:latin typeface="Calibri" panose="020F0502020204030204" pitchFamily="34" charset="0"/>
              </a:rPr>
              <a:t>Mezentius</a:t>
            </a:r>
            <a:r>
              <a:rPr lang="nl-NL" sz="1000" dirty="0">
                <a:solidFill>
                  <a:schemeClr val="bg1">
                    <a:lumMod val="95000"/>
                  </a:schemeClr>
                </a:solidFill>
                <a:latin typeface="Calibri" panose="020F0502020204030204" pitchFamily="34" charset="0"/>
              </a:rPr>
              <a:t>, die steun had gevonden bij </a:t>
            </a:r>
            <a:r>
              <a:rPr lang="nl-NL" sz="1000" dirty="0" err="1">
                <a:solidFill>
                  <a:schemeClr val="bg1">
                    <a:lumMod val="95000"/>
                  </a:schemeClr>
                </a:solidFill>
                <a:latin typeface="Calibri" panose="020F0502020204030204" pitchFamily="34" charset="0"/>
              </a:rPr>
              <a:t>Turnus</a:t>
            </a:r>
            <a:r>
              <a:rPr lang="nl-NL" sz="1000" dirty="0">
                <a:solidFill>
                  <a:schemeClr val="bg1">
                    <a:lumMod val="95000"/>
                  </a:schemeClr>
                </a:solidFill>
                <a:latin typeface="Calibri" panose="020F0502020204030204" pitchFamily="34" charset="0"/>
              </a:rPr>
              <a:t>. Tijdens </a:t>
            </a:r>
            <a:r>
              <a:rPr lang="nl-NL" sz="1000" dirty="0" err="1">
                <a:solidFill>
                  <a:schemeClr val="bg1">
                    <a:lumMod val="95000"/>
                  </a:schemeClr>
                </a:solidFill>
                <a:latin typeface="Calibri" panose="020F0502020204030204" pitchFamily="34" charset="0"/>
              </a:rPr>
              <a:t>Euanders</a:t>
            </a:r>
            <a:r>
              <a:rPr lang="nl-NL" sz="1000" dirty="0">
                <a:solidFill>
                  <a:schemeClr val="bg1">
                    <a:lumMod val="95000"/>
                  </a:schemeClr>
                </a:solidFill>
                <a:latin typeface="Calibri" panose="020F0502020204030204" pitchFamily="34" charset="0"/>
              </a:rPr>
              <a:t> verhaal brengt Venus haar zoon zijn nieuwe wapens. Aeneas gaat de strijd aanbinden tegen </a:t>
            </a:r>
            <a:r>
              <a:rPr lang="nl-NL" sz="1000" dirty="0" err="1">
                <a:solidFill>
                  <a:schemeClr val="bg1">
                    <a:lumMod val="95000"/>
                  </a:schemeClr>
                </a:solidFill>
                <a:latin typeface="Calibri" panose="020F0502020204030204" pitchFamily="34" charset="0"/>
              </a:rPr>
              <a:t>Mezentius</a:t>
            </a:r>
            <a:r>
              <a:rPr lang="nl-NL" sz="1000" dirty="0">
                <a:solidFill>
                  <a:schemeClr val="bg1">
                    <a:lumMod val="95000"/>
                  </a:schemeClr>
                </a:solidFill>
                <a:latin typeface="Calibri" panose="020F0502020204030204" pitchFamily="34" charset="0"/>
              </a:rPr>
              <a:t> en </a:t>
            </a:r>
            <a:r>
              <a:rPr lang="nl-NL" sz="1000" dirty="0" err="1">
                <a:solidFill>
                  <a:schemeClr val="bg1">
                    <a:lumMod val="95000"/>
                  </a:schemeClr>
                </a:solidFill>
                <a:latin typeface="Calibri" panose="020F0502020204030204" pitchFamily="34" charset="0"/>
              </a:rPr>
              <a:t>Turnus</a:t>
            </a:r>
            <a:r>
              <a:rPr lang="nl-NL" sz="1000" dirty="0">
                <a:solidFill>
                  <a:schemeClr val="bg1">
                    <a:lumMod val="95000"/>
                  </a:schemeClr>
                </a:solidFill>
                <a:latin typeface="Calibri" panose="020F0502020204030204" pitchFamily="34" charset="0"/>
              </a:rPr>
              <a:t>. Vergilius beschrijft het nieuwe schild voor Aeneas. Daarop is de vroegste geschiedenis van Rome afgebeeld, een pure toekomstvoorspelling voor Aeneas. Vanaf de wolvin tot aan de koningstijd, met aandacht voor helden als </a:t>
            </a:r>
            <a:r>
              <a:rPr lang="nl-NL" sz="1000" dirty="0" err="1">
                <a:solidFill>
                  <a:schemeClr val="bg1">
                    <a:lumMod val="95000"/>
                  </a:schemeClr>
                </a:solidFill>
                <a:latin typeface="Calibri" panose="020F0502020204030204" pitchFamily="34" charset="0"/>
              </a:rPr>
              <a:t>Manlius</a:t>
            </a:r>
            <a:r>
              <a:rPr lang="nl-NL" sz="1000" dirty="0">
                <a:solidFill>
                  <a:schemeClr val="bg1">
                    <a:lumMod val="95000"/>
                  </a:schemeClr>
                </a:solidFill>
                <a:latin typeface="Calibri" panose="020F0502020204030204" pitchFamily="34" charset="0"/>
              </a:rPr>
              <a:t> en </a:t>
            </a:r>
            <a:r>
              <a:rPr lang="nl-NL" sz="1000" dirty="0" err="1">
                <a:solidFill>
                  <a:schemeClr val="bg1">
                    <a:lumMod val="95000"/>
                  </a:schemeClr>
                </a:solidFill>
                <a:latin typeface="Calibri" panose="020F0502020204030204" pitchFamily="34" charset="0"/>
              </a:rPr>
              <a:t>Cloelia</a:t>
            </a:r>
            <a:r>
              <a:rPr lang="nl-NL" sz="1000" dirty="0">
                <a:solidFill>
                  <a:schemeClr val="bg1">
                    <a:lumMod val="95000"/>
                  </a:schemeClr>
                </a:solidFill>
                <a:latin typeface="Calibri" panose="020F0502020204030204" pitchFamily="34" charset="0"/>
              </a:rPr>
              <a:t>, maar ook voor vijanden als </a:t>
            </a:r>
            <a:r>
              <a:rPr lang="nl-NL" sz="1000" dirty="0" err="1">
                <a:solidFill>
                  <a:schemeClr val="bg1">
                    <a:lumMod val="95000"/>
                  </a:schemeClr>
                </a:solidFill>
                <a:latin typeface="Calibri" panose="020F0502020204030204" pitchFamily="34" charset="0"/>
              </a:rPr>
              <a:t>Porsenna</a:t>
            </a:r>
            <a:r>
              <a:rPr lang="nl-NL" sz="1000" dirty="0">
                <a:solidFill>
                  <a:schemeClr val="bg1">
                    <a:lumMod val="95000"/>
                  </a:schemeClr>
                </a:solidFill>
                <a:latin typeface="Calibri" panose="020F0502020204030204" pitchFamily="34" charset="0"/>
              </a:rPr>
              <a:t> en </a:t>
            </a:r>
            <a:r>
              <a:rPr lang="nl-NL" sz="1000" dirty="0" err="1">
                <a:solidFill>
                  <a:schemeClr val="bg1">
                    <a:lumMod val="95000"/>
                  </a:schemeClr>
                </a:solidFill>
                <a:latin typeface="Calibri" panose="020F0502020204030204" pitchFamily="34" charset="0"/>
              </a:rPr>
              <a:t>Catilina</a:t>
            </a:r>
            <a:r>
              <a:rPr lang="nl-NL" sz="1000" dirty="0">
                <a:solidFill>
                  <a:schemeClr val="bg1">
                    <a:lumMod val="95000"/>
                  </a:schemeClr>
                </a:solidFill>
                <a:latin typeface="Calibri" panose="020F0502020204030204" pitchFamily="34" charset="0"/>
              </a:rPr>
              <a:t>. De slag bij </a:t>
            </a:r>
            <a:r>
              <a:rPr lang="nl-NL" sz="1000" dirty="0" err="1">
                <a:solidFill>
                  <a:schemeClr val="bg1">
                    <a:lumMod val="95000"/>
                  </a:schemeClr>
                </a:solidFill>
                <a:latin typeface="Calibri" panose="020F0502020204030204" pitchFamily="34" charset="0"/>
              </a:rPr>
              <a:t>Actium</a:t>
            </a:r>
            <a:r>
              <a:rPr lang="nl-NL" sz="1000" dirty="0">
                <a:solidFill>
                  <a:schemeClr val="bg1">
                    <a:lumMod val="95000"/>
                  </a:schemeClr>
                </a:solidFill>
                <a:latin typeface="Calibri" panose="020F0502020204030204" pitchFamily="34" charset="0"/>
              </a:rPr>
              <a:t> (de late republiek), met Antonius, Cleopatra en Octavianus (=Augustus). Goden deden aan de zeeslag mee. Blij neemt Aeneas het schild in ontvangst, nog meer vastbesloten tot stand te brengen wat op het schild beloofd is.</a:t>
            </a:r>
            <a:endParaRPr lang="nl-NL" sz="1000" dirty="0">
              <a:solidFill>
                <a:schemeClr val="bg1">
                  <a:lumMod val="95000"/>
                </a:schemeClr>
              </a:solidFill>
            </a:endParaRPr>
          </a:p>
        </p:txBody>
      </p:sp>
      <p:sp>
        <p:nvSpPr>
          <p:cNvPr id="45" name="Rechthoek 44">
            <a:extLst>
              <a:ext uri="{FF2B5EF4-FFF2-40B4-BE49-F238E27FC236}">
                <a16:creationId xmlns:a16="http://schemas.microsoft.com/office/drawing/2014/main" id="{6C8D5E64-50F9-4EF6-A29C-7BBC567223C0}"/>
              </a:ext>
            </a:extLst>
          </p:cNvPr>
          <p:cNvSpPr/>
          <p:nvPr/>
        </p:nvSpPr>
        <p:spPr>
          <a:xfrm>
            <a:off x="10152000" y="5794938"/>
            <a:ext cx="1908000" cy="92936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nl-NL" sz="1000" dirty="0" err="1">
                <a:solidFill>
                  <a:srgbClr val="00B0F0"/>
                </a:solidFill>
              </a:rPr>
              <a:t>Aen</a:t>
            </a:r>
            <a:r>
              <a:rPr lang="nl-NL" sz="1000" dirty="0">
                <a:solidFill>
                  <a:srgbClr val="00B0F0"/>
                </a:solidFill>
              </a:rPr>
              <a:t>. VIII, 608 – 731, pp. 140 – 160</a:t>
            </a:r>
          </a:p>
        </p:txBody>
      </p:sp>
    </p:spTree>
    <p:extLst>
      <p:ext uri="{BB962C8B-B14F-4D97-AF65-F5344CB8AC3E}">
        <p14:creationId xmlns:p14="http://schemas.microsoft.com/office/powerpoint/2010/main" val="4045143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Tijdlijn </a:t>
            </a:r>
            <a:r>
              <a:rPr lang="nl-NL" sz="4000" dirty="0" err="1">
                <a:solidFill>
                  <a:schemeClr val="accent4">
                    <a:lumMod val="40000"/>
                    <a:lumOff val="60000"/>
                  </a:schemeClr>
                </a:solidFill>
              </a:rPr>
              <a:t>Aeneis</a:t>
            </a:r>
            <a:r>
              <a:rPr lang="nl-NL" sz="4000" dirty="0">
                <a:solidFill>
                  <a:schemeClr val="accent4">
                    <a:lumMod val="40000"/>
                    <a:lumOff val="60000"/>
                  </a:schemeClr>
                </a:solidFill>
              </a:rPr>
              <a:t> schematisch</a:t>
            </a:r>
            <a:endParaRPr lang="nl-NL" dirty="0">
              <a:solidFill>
                <a:schemeClr val="accent4">
                  <a:lumMod val="40000"/>
                  <a:lumOff val="60000"/>
                </a:schemeClr>
              </a:solidFill>
            </a:endParaRPr>
          </a:p>
        </p:txBody>
      </p:sp>
      <p:cxnSp>
        <p:nvCxnSpPr>
          <p:cNvPr id="6" name="Rechte verbindingslijn 5"/>
          <p:cNvCxnSpPr/>
          <p:nvPr/>
        </p:nvCxnSpPr>
        <p:spPr>
          <a:xfrm flipV="1">
            <a:off x="1296000" y="3600000"/>
            <a:ext cx="9900000" cy="0"/>
          </a:xfrm>
          <a:prstGeom prst="line">
            <a:avLst/>
          </a:prstGeom>
          <a:ln w="57150">
            <a:headEnd type="none"/>
            <a:tailEnd type="none"/>
          </a:ln>
        </p:spPr>
        <p:style>
          <a:lnRef idx="1">
            <a:schemeClr val="accent1"/>
          </a:lnRef>
          <a:fillRef idx="0">
            <a:schemeClr val="accent1"/>
          </a:fillRef>
          <a:effectRef idx="0">
            <a:schemeClr val="accent1"/>
          </a:effectRef>
          <a:fontRef idx="minor">
            <a:schemeClr val="tx1"/>
          </a:fontRef>
        </p:style>
      </p:cxnSp>
      <p:sp useBgFill="1">
        <p:nvSpPr>
          <p:cNvPr id="8" name="Rechthoek 7"/>
          <p:cNvSpPr/>
          <p:nvPr/>
        </p:nvSpPr>
        <p:spPr>
          <a:xfrm>
            <a:off x="324000" y="2733773"/>
            <a:ext cx="358219" cy="1734532"/>
          </a:xfrm>
          <a:prstGeom prst="rect">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threePt" dir="t"/>
            </a:scene3d>
          </a:bodyPr>
          <a:lstStyle/>
          <a:p>
            <a:pPr algn="ctr"/>
            <a:r>
              <a:rPr lang="nl-NL" sz="1200" dirty="0"/>
              <a:t>P</a:t>
            </a:r>
          </a:p>
          <a:p>
            <a:pPr algn="ctr"/>
            <a:r>
              <a:rPr lang="nl-NL" sz="1200" dirty="0"/>
              <a:t>r</a:t>
            </a:r>
          </a:p>
          <a:p>
            <a:pPr algn="ctr"/>
            <a:r>
              <a:rPr lang="nl-NL" sz="1200" dirty="0"/>
              <a:t>o</a:t>
            </a:r>
          </a:p>
          <a:p>
            <a:pPr algn="ctr"/>
            <a:r>
              <a:rPr lang="nl-NL" sz="1200" dirty="0"/>
              <a:t>o</a:t>
            </a:r>
          </a:p>
          <a:p>
            <a:pPr algn="ctr"/>
            <a:r>
              <a:rPr lang="nl-NL" sz="1200" dirty="0"/>
              <a:t>e</a:t>
            </a:r>
          </a:p>
          <a:p>
            <a:pPr algn="ctr"/>
            <a:r>
              <a:rPr lang="nl-NL" sz="1200" dirty="0"/>
              <a:t>m</a:t>
            </a:r>
          </a:p>
          <a:p>
            <a:pPr algn="ctr"/>
            <a:r>
              <a:rPr lang="nl-NL" sz="1200" dirty="0"/>
              <a:t>i</a:t>
            </a:r>
          </a:p>
          <a:p>
            <a:pPr algn="ctr"/>
            <a:r>
              <a:rPr lang="nl-NL" sz="1200" dirty="0"/>
              <a:t>u</a:t>
            </a:r>
          </a:p>
          <a:p>
            <a:pPr algn="ctr"/>
            <a:r>
              <a:rPr lang="nl-NL" sz="1200" dirty="0"/>
              <a:t>m</a:t>
            </a:r>
          </a:p>
        </p:txBody>
      </p:sp>
      <p:sp useBgFill="1">
        <p:nvSpPr>
          <p:cNvPr id="9" name="Rechthoek 8"/>
          <p:cNvSpPr/>
          <p:nvPr/>
        </p:nvSpPr>
        <p:spPr>
          <a:xfrm>
            <a:off x="1152000" y="1908000"/>
            <a:ext cx="180000" cy="3431356"/>
          </a:xfrm>
          <a:prstGeom prst="rect">
            <a:avLst/>
          </a:prstGeom>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a:t>T</a:t>
            </a:r>
          </a:p>
          <a:p>
            <a:pPr algn="ctr"/>
            <a:r>
              <a:rPr lang="nl-NL" sz="1200" dirty="0"/>
              <a:t>r</a:t>
            </a:r>
          </a:p>
          <a:p>
            <a:pPr algn="ctr"/>
            <a:r>
              <a:rPr lang="nl-NL" sz="1200" dirty="0"/>
              <a:t>o</a:t>
            </a:r>
          </a:p>
          <a:p>
            <a:pPr algn="ctr"/>
            <a:r>
              <a:rPr lang="nl-NL" sz="1200" dirty="0"/>
              <a:t>j</a:t>
            </a:r>
          </a:p>
          <a:p>
            <a:pPr algn="ctr"/>
            <a:r>
              <a:rPr lang="nl-NL" sz="1200" dirty="0"/>
              <a:t>a</a:t>
            </a:r>
          </a:p>
          <a:p>
            <a:pPr algn="ctr"/>
            <a:r>
              <a:rPr lang="nl-NL" sz="1200" dirty="0"/>
              <a:t>a</a:t>
            </a:r>
          </a:p>
          <a:p>
            <a:pPr algn="ctr"/>
            <a:r>
              <a:rPr lang="nl-NL" sz="1200" dirty="0"/>
              <a:t>n</a:t>
            </a:r>
          </a:p>
          <a:p>
            <a:pPr algn="ctr"/>
            <a:r>
              <a:rPr lang="nl-NL" sz="1200" dirty="0"/>
              <a:t>s</a:t>
            </a:r>
          </a:p>
          <a:p>
            <a:pPr algn="ctr"/>
            <a:r>
              <a:rPr lang="nl-NL" sz="1200" dirty="0"/>
              <a:t>e</a:t>
            </a:r>
          </a:p>
          <a:p>
            <a:pPr algn="ctr"/>
            <a:endParaRPr lang="nl-NL" sz="1200" dirty="0"/>
          </a:p>
          <a:p>
            <a:pPr algn="ctr"/>
            <a:endParaRPr lang="nl-NL" sz="1200" dirty="0"/>
          </a:p>
          <a:p>
            <a:pPr algn="ctr"/>
            <a:r>
              <a:rPr lang="nl-NL" sz="1200" dirty="0"/>
              <a:t>o</a:t>
            </a:r>
          </a:p>
          <a:p>
            <a:pPr algn="ctr"/>
            <a:r>
              <a:rPr lang="nl-NL" sz="1200" dirty="0"/>
              <a:t>o</a:t>
            </a:r>
          </a:p>
          <a:p>
            <a:pPr algn="ctr"/>
            <a:r>
              <a:rPr lang="nl-NL" sz="1200" dirty="0"/>
              <a:t>r</a:t>
            </a:r>
          </a:p>
          <a:p>
            <a:pPr algn="ctr"/>
            <a:r>
              <a:rPr lang="nl-NL" sz="1200" dirty="0"/>
              <a:t>l</a:t>
            </a:r>
          </a:p>
          <a:p>
            <a:pPr algn="ctr"/>
            <a:r>
              <a:rPr lang="nl-NL" sz="1200" dirty="0"/>
              <a:t>o</a:t>
            </a:r>
          </a:p>
          <a:p>
            <a:pPr algn="ctr"/>
            <a:r>
              <a:rPr lang="nl-NL" sz="1200" dirty="0"/>
              <a:t>g</a:t>
            </a:r>
          </a:p>
        </p:txBody>
      </p:sp>
      <p:cxnSp>
        <p:nvCxnSpPr>
          <p:cNvPr id="11" name="Rechte verbindingslijn 10"/>
          <p:cNvCxnSpPr/>
          <p:nvPr/>
        </p:nvCxnSpPr>
        <p:spPr>
          <a:xfrm>
            <a:off x="6264000" y="3240000"/>
            <a:ext cx="18854" cy="12240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PIJL-LINKS en -RECHTS 11"/>
          <p:cNvSpPr/>
          <p:nvPr/>
        </p:nvSpPr>
        <p:spPr>
          <a:xfrm>
            <a:off x="1342800" y="3348000"/>
            <a:ext cx="720000" cy="180000"/>
          </a:xfrm>
          <a:prstGeom prst="leftRightArrow">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LINKS en -RECHTS 12"/>
          <p:cNvSpPr/>
          <p:nvPr/>
        </p:nvSpPr>
        <p:spPr>
          <a:xfrm>
            <a:off x="2184225" y="3348000"/>
            <a:ext cx="720000" cy="180000"/>
          </a:xfrm>
          <a:prstGeom prst="leftRightArrow">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p:nvSpPr>
        <p:spPr>
          <a:xfrm>
            <a:off x="1578675" y="3708000"/>
            <a:ext cx="216000" cy="2160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a:t>II</a:t>
            </a:r>
          </a:p>
        </p:txBody>
      </p:sp>
      <p:sp>
        <p:nvSpPr>
          <p:cNvPr id="15" name="Rechthoek 14"/>
          <p:cNvSpPr/>
          <p:nvPr/>
        </p:nvSpPr>
        <p:spPr>
          <a:xfrm>
            <a:off x="2355825" y="3708000"/>
            <a:ext cx="252000" cy="2160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a:t>III</a:t>
            </a:r>
          </a:p>
        </p:txBody>
      </p:sp>
      <p:sp>
        <p:nvSpPr>
          <p:cNvPr id="16" name="Rechthoek 15"/>
          <p:cNvSpPr/>
          <p:nvPr/>
        </p:nvSpPr>
        <p:spPr>
          <a:xfrm>
            <a:off x="3132000" y="3708000"/>
            <a:ext cx="180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a:t>I</a:t>
            </a:r>
          </a:p>
        </p:txBody>
      </p:sp>
      <p:sp>
        <p:nvSpPr>
          <p:cNvPr id="17" name="Rechthoek 16"/>
          <p:cNvSpPr/>
          <p:nvPr/>
        </p:nvSpPr>
        <p:spPr>
          <a:xfrm>
            <a:off x="3960000" y="3706968"/>
            <a:ext cx="288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a:t>IV</a:t>
            </a:r>
          </a:p>
        </p:txBody>
      </p:sp>
      <p:sp>
        <p:nvSpPr>
          <p:cNvPr id="18" name="Rechthoek 17"/>
          <p:cNvSpPr/>
          <p:nvPr/>
        </p:nvSpPr>
        <p:spPr>
          <a:xfrm>
            <a:off x="4896000" y="3706968"/>
            <a:ext cx="252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a:t>V</a:t>
            </a:r>
          </a:p>
        </p:txBody>
      </p:sp>
      <p:sp>
        <p:nvSpPr>
          <p:cNvPr id="19" name="Rechthoek 18"/>
          <p:cNvSpPr/>
          <p:nvPr/>
        </p:nvSpPr>
        <p:spPr>
          <a:xfrm>
            <a:off x="9144000" y="3706968"/>
            <a:ext cx="180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a:t>X</a:t>
            </a:r>
          </a:p>
        </p:txBody>
      </p:sp>
      <p:sp>
        <p:nvSpPr>
          <p:cNvPr id="20" name="Rechthoek 19"/>
          <p:cNvSpPr/>
          <p:nvPr/>
        </p:nvSpPr>
        <p:spPr>
          <a:xfrm>
            <a:off x="5760000" y="3706968"/>
            <a:ext cx="288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a:t>VI</a:t>
            </a:r>
          </a:p>
        </p:txBody>
      </p:sp>
      <p:sp>
        <p:nvSpPr>
          <p:cNvPr id="21" name="Rechthoek 20"/>
          <p:cNvSpPr/>
          <p:nvPr/>
        </p:nvSpPr>
        <p:spPr>
          <a:xfrm>
            <a:off x="10800000" y="3706968"/>
            <a:ext cx="324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a:t>XII</a:t>
            </a:r>
          </a:p>
        </p:txBody>
      </p:sp>
      <p:sp>
        <p:nvSpPr>
          <p:cNvPr id="22" name="Rechthoek 21"/>
          <p:cNvSpPr/>
          <p:nvPr/>
        </p:nvSpPr>
        <p:spPr>
          <a:xfrm>
            <a:off x="8208000" y="3706968"/>
            <a:ext cx="252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a:t>IX</a:t>
            </a:r>
          </a:p>
        </p:txBody>
      </p:sp>
      <p:sp>
        <p:nvSpPr>
          <p:cNvPr id="23" name="Rechthoek 22"/>
          <p:cNvSpPr/>
          <p:nvPr/>
        </p:nvSpPr>
        <p:spPr>
          <a:xfrm>
            <a:off x="6444000" y="3706968"/>
            <a:ext cx="324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a:t>VII</a:t>
            </a:r>
          </a:p>
        </p:txBody>
      </p:sp>
      <p:sp>
        <p:nvSpPr>
          <p:cNvPr id="24" name="Rechthoek 23"/>
          <p:cNvSpPr/>
          <p:nvPr/>
        </p:nvSpPr>
        <p:spPr>
          <a:xfrm>
            <a:off x="9972000" y="3706968"/>
            <a:ext cx="252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a:t>XI</a:t>
            </a:r>
          </a:p>
        </p:txBody>
      </p:sp>
      <p:sp>
        <p:nvSpPr>
          <p:cNvPr id="25" name="Rechthoek 24"/>
          <p:cNvSpPr/>
          <p:nvPr/>
        </p:nvSpPr>
        <p:spPr>
          <a:xfrm>
            <a:off x="7308000" y="3706968"/>
            <a:ext cx="396000" cy="216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nl-NL" dirty="0"/>
              <a:t>VIII</a:t>
            </a:r>
          </a:p>
        </p:txBody>
      </p:sp>
      <p:sp>
        <p:nvSpPr>
          <p:cNvPr id="26" name="PIJL-RECHTS 25"/>
          <p:cNvSpPr/>
          <p:nvPr/>
        </p:nvSpPr>
        <p:spPr>
          <a:xfrm>
            <a:off x="3131999" y="3348000"/>
            <a:ext cx="7992000" cy="180000"/>
          </a:xfrm>
          <a:prstGeom prst="rightArrow">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hthoekige toelichting 26"/>
          <p:cNvSpPr/>
          <p:nvPr/>
        </p:nvSpPr>
        <p:spPr>
          <a:xfrm>
            <a:off x="108000" y="2124000"/>
            <a:ext cx="612000" cy="396000"/>
          </a:xfrm>
          <a:prstGeom prst="wedgeRectCallout">
            <a:avLst>
              <a:gd name="adj1" fmla="val -13995"/>
              <a:gd name="adj2" fmla="val 105349"/>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a:t>Vergilius</a:t>
            </a:r>
            <a:endParaRPr lang="nl-NL" dirty="0"/>
          </a:p>
        </p:txBody>
      </p:sp>
      <p:sp>
        <p:nvSpPr>
          <p:cNvPr id="31" name="Rechthoekige toelichting 30"/>
          <p:cNvSpPr/>
          <p:nvPr/>
        </p:nvSpPr>
        <p:spPr>
          <a:xfrm>
            <a:off x="1368000" y="2735999"/>
            <a:ext cx="684000" cy="371625"/>
          </a:xfrm>
          <a:prstGeom prst="wedgeRectCallout">
            <a:avLst>
              <a:gd name="adj1" fmla="val -6909"/>
              <a:gd name="adj2" fmla="val 201250"/>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a:t>Aeneas</a:t>
            </a:r>
          </a:p>
          <a:p>
            <a:pPr algn="ctr"/>
            <a:r>
              <a:rPr lang="nl-NL" sz="1200" dirty="0"/>
              <a:t>flashback</a:t>
            </a:r>
            <a:endParaRPr lang="nl-NL" dirty="0"/>
          </a:p>
        </p:txBody>
      </p:sp>
      <p:sp>
        <p:nvSpPr>
          <p:cNvPr id="32" name="Rechthoekige toelichting 31"/>
          <p:cNvSpPr/>
          <p:nvPr/>
        </p:nvSpPr>
        <p:spPr>
          <a:xfrm>
            <a:off x="2232000" y="2736000"/>
            <a:ext cx="684000" cy="371624"/>
          </a:xfrm>
          <a:prstGeom prst="wedgeRectCallout">
            <a:avLst>
              <a:gd name="adj1" fmla="val -3417"/>
              <a:gd name="adj2" fmla="val 199832"/>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a:t>Aeneas</a:t>
            </a:r>
          </a:p>
          <a:p>
            <a:pPr algn="ctr"/>
            <a:r>
              <a:rPr lang="nl-NL" sz="1200" dirty="0"/>
              <a:t>flashback</a:t>
            </a:r>
            <a:endParaRPr lang="nl-NL" dirty="0"/>
          </a:p>
        </p:txBody>
      </p:sp>
      <p:sp>
        <p:nvSpPr>
          <p:cNvPr id="34" name="Afgeschuind hoek zelfde zijde rechthoek 33"/>
          <p:cNvSpPr/>
          <p:nvPr/>
        </p:nvSpPr>
        <p:spPr>
          <a:xfrm>
            <a:off x="864000" y="5328000"/>
            <a:ext cx="756000" cy="432000"/>
          </a:xfrm>
          <a:prstGeom prst="snip2Same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a:t>niet in de </a:t>
            </a:r>
            <a:r>
              <a:rPr lang="nl-NL" sz="1200" dirty="0" err="1"/>
              <a:t>Aeneis</a:t>
            </a:r>
            <a:endParaRPr lang="nl-NL" sz="1200" dirty="0"/>
          </a:p>
        </p:txBody>
      </p:sp>
      <p:sp>
        <p:nvSpPr>
          <p:cNvPr id="36" name="Rechthoek 35"/>
          <p:cNvSpPr/>
          <p:nvPr/>
        </p:nvSpPr>
        <p:spPr>
          <a:xfrm>
            <a:off x="1368000" y="1260000"/>
            <a:ext cx="684000" cy="12600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r>
              <a:rPr lang="nl-NL" sz="1050" dirty="0"/>
              <a:t>Ondergang  Troje.</a:t>
            </a:r>
          </a:p>
          <a:p>
            <a:r>
              <a:rPr lang="nl-NL" sz="1050" dirty="0"/>
              <a:t>vertelde tijd: één dag</a:t>
            </a:r>
          </a:p>
          <a:p>
            <a:r>
              <a:rPr lang="nl-NL" sz="1050" dirty="0"/>
              <a:t>verteltijd: één boek</a:t>
            </a:r>
          </a:p>
        </p:txBody>
      </p:sp>
      <p:sp>
        <p:nvSpPr>
          <p:cNvPr id="37" name="Rechthoek 36"/>
          <p:cNvSpPr/>
          <p:nvPr/>
        </p:nvSpPr>
        <p:spPr>
          <a:xfrm>
            <a:off x="2232000" y="1260000"/>
            <a:ext cx="684000" cy="12600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r>
              <a:rPr lang="nl-NL" sz="1050" dirty="0"/>
              <a:t>Na de val van Troje.</a:t>
            </a:r>
          </a:p>
          <a:p>
            <a:r>
              <a:rPr lang="nl-NL" sz="1050" dirty="0"/>
              <a:t>vertelde tijd: zes jaar</a:t>
            </a:r>
          </a:p>
          <a:p>
            <a:r>
              <a:rPr lang="nl-NL" sz="1050" dirty="0"/>
              <a:t>verteltijd: één boek</a:t>
            </a:r>
          </a:p>
        </p:txBody>
      </p:sp>
      <p:sp>
        <p:nvSpPr>
          <p:cNvPr id="38" name="Rechthoekige toelichting 37"/>
          <p:cNvSpPr/>
          <p:nvPr/>
        </p:nvSpPr>
        <p:spPr>
          <a:xfrm>
            <a:off x="3128682" y="2736000"/>
            <a:ext cx="7995316" cy="371626"/>
          </a:xfrm>
          <a:prstGeom prst="wedgeRectCallout">
            <a:avLst>
              <a:gd name="adj1" fmla="val -18615"/>
              <a:gd name="adj2" fmla="val 124325"/>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a:t>Vergilius (alwetende verteller, zonder eigen rol in het verhaal) vertelt alle gebeurtenissen uit de boeken I, IV t/m XII. Hij bepaalt het verhaal, past tempowisselingen (directe / indirecte rede) toe en speelt met chronologie (prospectie – </a:t>
            </a:r>
            <a:r>
              <a:rPr lang="nl-NL" sz="1200" dirty="0" err="1"/>
              <a:t>retrospectie</a:t>
            </a:r>
            <a:r>
              <a:rPr lang="nl-NL" sz="1200" dirty="0"/>
              <a:t>).</a:t>
            </a:r>
            <a:endParaRPr lang="nl-NL" dirty="0"/>
          </a:p>
        </p:txBody>
      </p:sp>
      <p:sp>
        <p:nvSpPr>
          <p:cNvPr id="39" name="Linkeraccolade 38"/>
          <p:cNvSpPr/>
          <p:nvPr/>
        </p:nvSpPr>
        <p:spPr>
          <a:xfrm rot="-5400000">
            <a:off x="3654000" y="1926000"/>
            <a:ext cx="324000" cy="4680000"/>
          </a:xfrm>
          <a:prstGeom prst="leftBrac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0" name="Linkeraccolade 39"/>
          <p:cNvSpPr/>
          <p:nvPr/>
        </p:nvSpPr>
        <p:spPr>
          <a:xfrm rot="-5400000">
            <a:off x="8586000" y="1926000"/>
            <a:ext cx="324000" cy="4680000"/>
          </a:xfrm>
          <a:prstGeom prst="leftBrac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1" name="Rechthoek 40"/>
          <p:cNvSpPr/>
          <p:nvPr/>
        </p:nvSpPr>
        <p:spPr>
          <a:xfrm>
            <a:off x="2700000" y="4535998"/>
            <a:ext cx="2250000" cy="1685507"/>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variatie op Odyssee:</a:t>
            </a:r>
          </a:p>
          <a:p>
            <a:pPr algn="ctr"/>
            <a:r>
              <a:rPr lang="nl-NL" dirty="0"/>
              <a:t>centraal staat de man (</a:t>
            </a:r>
            <a:r>
              <a:rPr lang="nl-NL" dirty="0" err="1"/>
              <a:t>virum</a:t>
            </a:r>
            <a:r>
              <a:rPr lang="nl-NL" dirty="0"/>
              <a:t>) &gt;&gt;</a:t>
            </a:r>
          </a:p>
          <a:p>
            <a:pPr algn="ctr"/>
            <a:r>
              <a:rPr lang="nl-NL" dirty="0" err="1"/>
              <a:t>Rome’s</a:t>
            </a:r>
            <a:r>
              <a:rPr lang="nl-NL" dirty="0"/>
              <a:t> verleden &gt;&gt;</a:t>
            </a:r>
          </a:p>
          <a:p>
            <a:pPr algn="ctr"/>
            <a:r>
              <a:rPr lang="nl-NL" dirty="0"/>
              <a:t>“Romeinse Odyssee”</a:t>
            </a:r>
          </a:p>
        </p:txBody>
      </p:sp>
      <p:sp>
        <p:nvSpPr>
          <p:cNvPr id="42" name="Rechthoek 41"/>
          <p:cNvSpPr/>
          <p:nvPr/>
        </p:nvSpPr>
        <p:spPr>
          <a:xfrm>
            <a:off x="7596000" y="4535999"/>
            <a:ext cx="2250000" cy="1685506"/>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variatie op Ilias:</a:t>
            </a:r>
          </a:p>
          <a:p>
            <a:pPr algn="ctr"/>
            <a:r>
              <a:rPr lang="nl-NL" dirty="0"/>
              <a:t>centraal staat de strijd</a:t>
            </a:r>
          </a:p>
          <a:p>
            <a:pPr algn="ctr"/>
            <a:r>
              <a:rPr lang="nl-NL" dirty="0"/>
              <a:t>(</a:t>
            </a:r>
            <a:r>
              <a:rPr lang="nl-NL" dirty="0" err="1"/>
              <a:t>arma</a:t>
            </a:r>
            <a:r>
              <a:rPr lang="nl-NL" dirty="0"/>
              <a:t>) &gt;&gt;</a:t>
            </a:r>
          </a:p>
          <a:p>
            <a:pPr algn="ctr"/>
            <a:r>
              <a:rPr lang="nl-NL" dirty="0" err="1"/>
              <a:t>Rome’s</a:t>
            </a:r>
            <a:r>
              <a:rPr lang="nl-NL" dirty="0"/>
              <a:t> toekomst &gt;&gt;</a:t>
            </a:r>
          </a:p>
          <a:p>
            <a:pPr algn="ctr"/>
            <a:r>
              <a:rPr lang="nl-NL" dirty="0"/>
              <a:t>“Romeinse Ilias”</a:t>
            </a:r>
          </a:p>
        </p:txBody>
      </p:sp>
      <p:sp>
        <p:nvSpPr>
          <p:cNvPr id="43" name="Rechthoek 42"/>
          <p:cNvSpPr/>
          <p:nvPr/>
        </p:nvSpPr>
        <p:spPr>
          <a:xfrm>
            <a:off x="3760950" y="1260000"/>
            <a:ext cx="684000" cy="126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pPr algn="ctr"/>
            <a:r>
              <a:rPr lang="nl-NL" sz="1100" dirty="0"/>
              <a:t>Dido en Aeneas; de dood van Dido</a:t>
            </a:r>
          </a:p>
        </p:txBody>
      </p:sp>
      <p:sp>
        <p:nvSpPr>
          <p:cNvPr id="45" name="Rechthoek 44"/>
          <p:cNvSpPr/>
          <p:nvPr/>
        </p:nvSpPr>
        <p:spPr>
          <a:xfrm>
            <a:off x="4660950" y="1260000"/>
            <a:ext cx="684000" cy="126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pPr algn="ctr"/>
            <a:r>
              <a:rPr lang="nl-NL" sz="1100" dirty="0"/>
              <a:t>Sicilië; lijkspelen  </a:t>
            </a:r>
            <a:r>
              <a:rPr lang="nl-NL" sz="1100" dirty="0" err="1"/>
              <a:t>Anchises</a:t>
            </a:r>
            <a:r>
              <a:rPr lang="nl-NL" sz="1100" dirty="0"/>
              <a:t> scheepsbrand</a:t>
            </a:r>
          </a:p>
        </p:txBody>
      </p:sp>
      <p:sp>
        <p:nvSpPr>
          <p:cNvPr id="47" name="Rechthoek 46"/>
          <p:cNvSpPr/>
          <p:nvPr/>
        </p:nvSpPr>
        <p:spPr>
          <a:xfrm>
            <a:off x="5524950" y="1260000"/>
            <a:ext cx="684000" cy="126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pPr algn="ctr"/>
            <a:r>
              <a:rPr lang="nl-NL" sz="1100" dirty="0"/>
              <a:t>Tocht door de Onderwereld</a:t>
            </a:r>
          </a:p>
        </p:txBody>
      </p:sp>
      <p:sp>
        <p:nvSpPr>
          <p:cNvPr id="48" name="Rechthoek 47"/>
          <p:cNvSpPr/>
          <p:nvPr/>
        </p:nvSpPr>
        <p:spPr>
          <a:xfrm>
            <a:off x="6336000" y="1260000"/>
            <a:ext cx="684000" cy="126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pPr algn="ctr"/>
            <a:r>
              <a:rPr lang="nl-NL" sz="1100" dirty="0"/>
              <a:t>Aankomst in </a:t>
            </a:r>
            <a:r>
              <a:rPr lang="nl-NL" sz="1100" dirty="0" err="1"/>
              <a:t>Latium</a:t>
            </a:r>
            <a:r>
              <a:rPr lang="nl-NL" sz="1100" dirty="0"/>
              <a:t>; koning </a:t>
            </a:r>
            <a:r>
              <a:rPr lang="nl-NL" sz="1100" dirty="0" err="1"/>
              <a:t>Latinus</a:t>
            </a:r>
            <a:r>
              <a:rPr lang="nl-NL" sz="1100" dirty="0"/>
              <a:t> + Lavinia</a:t>
            </a:r>
          </a:p>
        </p:txBody>
      </p:sp>
      <p:sp>
        <p:nvSpPr>
          <p:cNvPr id="49" name="Rechthoekige toelichting 48"/>
          <p:cNvSpPr/>
          <p:nvPr/>
        </p:nvSpPr>
        <p:spPr>
          <a:xfrm>
            <a:off x="5650456" y="5381563"/>
            <a:ext cx="1371087" cy="594873"/>
          </a:xfrm>
          <a:prstGeom prst="wedgeRectCallout">
            <a:avLst>
              <a:gd name="adj1" fmla="val -4377"/>
              <a:gd name="adj2" fmla="val -200678"/>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t>Omslagpunt is Aeneas’ bezoek aan de Onderwereld (VI)</a:t>
            </a:r>
          </a:p>
        </p:txBody>
      </p:sp>
      <p:sp>
        <p:nvSpPr>
          <p:cNvPr id="44" name="Tekstvak 43">
            <a:extLst>
              <a:ext uri="{FF2B5EF4-FFF2-40B4-BE49-F238E27FC236}">
                <a16:creationId xmlns:a16="http://schemas.microsoft.com/office/drawing/2014/main" id="{E5882BE2-E97A-47CC-A6C7-25426AA33782}"/>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
        <p:nvSpPr>
          <p:cNvPr id="46" name="Rechthoek 45">
            <a:extLst>
              <a:ext uri="{FF2B5EF4-FFF2-40B4-BE49-F238E27FC236}">
                <a16:creationId xmlns:a16="http://schemas.microsoft.com/office/drawing/2014/main" id="{48BC1A9A-4904-445D-8FE2-428E33C2EE01}"/>
              </a:ext>
            </a:extLst>
          </p:cNvPr>
          <p:cNvSpPr/>
          <p:nvPr/>
        </p:nvSpPr>
        <p:spPr>
          <a:xfrm>
            <a:off x="7177003" y="1260000"/>
            <a:ext cx="684000" cy="126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pPr algn="ctr"/>
            <a:r>
              <a:rPr lang="nl-NL" sz="1100" dirty="0"/>
              <a:t>Aeneas  en </a:t>
            </a:r>
            <a:r>
              <a:rPr lang="nl-NL" sz="1100" dirty="0" err="1"/>
              <a:t>Euander</a:t>
            </a:r>
            <a:endParaRPr lang="nl-NL" sz="1100" dirty="0"/>
          </a:p>
          <a:p>
            <a:pPr algn="ctr"/>
            <a:r>
              <a:rPr lang="nl-NL" sz="1100" dirty="0"/>
              <a:t>Het nieuwe schild voor Aeneas </a:t>
            </a:r>
          </a:p>
        </p:txBody>
      </p:sp>
    </p:spTree>
    <p:extLst>
      <p:ext uri="{BB962C8B-B14F-4D97-AF65-F5344CB8AC3E}">
        <p14:creationId xmlns:p14="http://schemas.microsoft.com/office/powerpoint/2010/main" val="101586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5" name="Tekstvak 4"/>
          <p:cNvSpPr txBox="1"/>
          <p:nvPr/>
        </p:nvSpPr>
        <p:spPr>
          <a:xfrm>
            <a:off x="4433490" y="3221764"/>
            <a:ext cx="3325017" cy="707886"/>
          </a:xfrm>
          <a:prstGeom prst="rect">
            <a:avLst/>
          </a:prstGeom>
          <a:noFill/>
        </p:spPr>
        <p:txBody>
          <a:bodyPr wrap="square" rtlCol="0" anchor="ctr" anchorCtr="0">
            <a:spAutoFit/>
          </a:bodyPr>
          <a:lstStyle/>
          <a:p>
            <a:pPr algn="ctr"/>
            <a:r>
              <a:rPr lang="nl-NL" sz="4000" dirty="0">
                <a:solidFill>
                  <a:schemeClr val="bg1">
                    <a:lumMod val="95000"/>
                  </a:schemeClr>
                </a:solidFill>
              </a:rPr>
              <a:t>Einde</a:t>
            </a:r>
          </a:p>
        </p:txBody>
      </p:sp>
      <p:sp>
        <p:nvSpPr>
          <p:cNvPr id="6" name="Tekstvak 5">
            <a:extLst>
              <a:ext uri="{FF2B5EF4-FFF2-40B4-BE49-F238E27FC236}">
                <a16:creationId xmlns:a16="http://schemas.microsoft.com/office/drawing/2014/main" id="{B18FB688-63DA-4025-A4B0-0CF02591FD92}"/>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4132011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b="1" dirty="0">
                <a:solidFill>
                  <a:srgbClr val="C00000"/>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dirty="0">
                <a:solidFill>
                  <a:schemeClr val="bg1">
                    <a:lumMod val="95000"/>
                  </a:schemeClr>
                </a:solidFill>
                <a:latin typeface="Calibri" panose="020F0502020204030204" pitchFamily="34" charset="0"/>
              </a:rPr>
              <a:t>±</a:t>
            </a:r>
            <a:r>
              <a:rPr lang="nl-NL" sz="1400" b="1" dirty="0">
                <a:solidFill>
                  <a:schemeClr val="bg1">
                    <a:lumMod val="95000"/>
                  </a:schemeClr>
                </a:solidFill>
                <a:latin typeface="Calibri" panose="020F0502020204030204" pitchFamily="34" charset="0"/>
              </a:rPr>
              <a:t> </a:t>
            </a:r>
            <a:r>
              <a:rPr lang="nl-NL" sz="1400" dirty="0">
                <a:solidFill>
                  <a:schemeClr val="bg1">
                    <a:lumMod val="95000"/>
                  </a:schemeClr>
                </a:solidFill>
              </a:rPr>
              <a:t>1200</a:t>
            </a:r>
          </a:p>
        </p:txBody>
      </p:sp>
      <p:sp>
        <p:nvSpPr>
          <p:cNvPr id="25" name="Rechthoek 24"/>
          <p:cNvSpPr/>
          <p:nvPr/>
        </p:nvSpPr>
        <p:spPr>
          <a:xfrm>
            <a:off x="1799999" y="1317534"/>
            <a:ext cx="10080000"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a:t>In </a:t>
            </a:r>
            <a:r>
              <a:rPr lang="nl-NL" sz="2800" dirty="0">
                <a:solidFill>
                  <a:srgbClr val="FF0000"/>
                </a:solidFill>
              </a:rPr>
              <a:t>753</a:t>
            </a:r>
            <a:r>
              <a:rPr lang="nl-NL" sz="2800" dirty="0"/>
              <a:t> stichten Romulus en Remus Rome. Remus wordt door zijn broer gedood. Romulus is de eerste koning van Rome (753 – 716). Na hem volgen </a:t>
            </a:r>
            <a:r>
              <a:rPr lang="nl-NL" sz="2800" dirty="0" err="1"/>
              <a:t>Numa</a:t>
            </a:r>
            <a:r>
              <a:rPr lang="nl-NL" sz="2800" dirty="0"/>
              <a:t> </a:t>
            </a:r>
            <a:r>
              <a:rPr lang="nl-NL" sz="2800" dirty="0" err="1"/>
              <a:t>Pompilius</a:t>
            </a:r>
            <a:r>
              <a:rPr lang="nl-NL" sz="2800" dirty="0"/>
              <a:t> (716 – 673), </a:t>
            </a:r>
            <a:r>
              <a:rPr lang="nl-NL" sz="2800" dirty="0" err="1"/>
              <a:t>Tullus</a:t>
            </a:r>
            <a:r>
              <a:rPr lang="nl-NL" sz="2800" dirty="0"/>
              <a:t> </a:t>
            </a:r>
            <a:r>
              <a:rPr lang="nl-NL" sz="2800" dirty="0" err="1"/>
              <a:t>Hostilius</a:t>
            </a:r>
            <a:r>
              <a:rPr lang="nl-NL" sz="2800" dirty="0"/>
              <a:t> (673 – 641), Ancus </a:t>
            </a:r>
            <a:r>
              <a:rPr lang="nl-NL" sz="2800" dirty="0" err="1"/>
              <a:t>Martius</a:t>
            </a:r>
            <a:r>
              <a:rPr lang="nl-NL" sz="2800" dirty="0"/>
              <a:t> (641 – 616), </a:t>
            </a:r>
            <a:r>
              <a:rPr lang="nl-NL" sz="2800" dirty="0" err="1"/>
              <a:t>Tarquinius</a:t>
            </a:r>
            <a:r>
              <a:rPr lang="nl-NL" sz="2800" dirty="0"/>
              <a:t> </a:t>
            </a:r>
            <a:r>
              <a:rPr lang="nl-NL" sz="2800" dirty="0" err="1"/>
              <a:t>Priscus</a:t>
            </a:r>
            <a:r>
              <a:rPr lang="nl-NL" sz="2800" dirty="0"/>
              <a:t> (616 – 578), </a:t>
            </a:r>
            <a:r>
              <a:rPr lang="nl-NL" sz="2800" dirty="0" err="1"/>
              <a:t>Servius</a:t>
            </a:r>
            <a:r>
              <a:rPr lang="nl-NL" sz="2800" dirty="0"/>
              <a:t> </a:t>
            </a:r>
            <a:r>
              <a:rPr lang="nl-NL" sz="2800" dirty="0" err="1"/>
              <a:t>Tullius</a:t>
            </a:r>
            <a:r>
              <a:rPr lang="nl-NL" sz="2800" dirty="0"/>
              <a:t> (578 – 534) en </a:t>
            </a:r>
            <a:r>
              <a:rPr lang="nl-NL" sz="2800" dirty="0" err="1"/>
              <a:t>Tarquinius</a:t>
            </a:r>
            <a:r>
              <a:rPr lang="nl-NL" sz="2800" dirty="0"/>
              <a:t> Superbus (534 – 510).</a:t>
            </a:r>
          </a:p>
        </p:txBody>
      </p:sp>
      <p:pic>
        <p:nvPicPr>
          <p:cNvPr id="1026" name="Picture 2" descr="http://www.historyforkids.net/images/rome_romulus_remu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882" y="3925095"/>
            <a:ext cx="2977268" cy="25453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volutievanhetromeinseleger.files.wordpress.com/2014/02/romelusenrem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819" y="3591707"/>
            <a:ext cx="4092248" cy="3069186"/>
          </a:xfrm>
          <a:prstGeom prst="rect">
            <a:avLst/>
          </a:prstGeom>
          <a:noFill/>
          <a:extLst>
            <a:ext uri="{909E8E84-426E-40DD-AFC4-6F175D3DCCD1}">
              <a14:hiddenFill xmlns:a14="http://schemas.microsoft.com/office/drawing/2010/main">
                <a:solidFill>
                  <a:srgbClr val="FFFFFF"/>
                </a:solidFill>
              </a14:hiddenFill>
            </a:ext>
          </a:extLst>
        </p:spPr>
      </p:pic>
      <p:sp>
        <p:nvSpPr>
          <p:cNvPr id="26" name="Tekstvak 25">
            <a:extLst>
              <a:ext uri="{FF2B5EF4-FFF2-40B4-BE49-F238E27FC236}">
                <a16:creationId xmlns:a16="http://schemas.microsoft.com/office/drawing/2014/main" id="{0BF3CAB5-B5EA-4379-98CB-CCFB6FDD92C5}"/>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4183221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b="1" dirty="0">
                <a:solidFill>
                  <a:srgbClr val="C00000"/>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dirty="0">
                <a:solidFill>
                  <a:schemeClr val="bg1">
                    <a:lumMod val="95000"/>
                  </a:schemeClr>
                </a:solidFill>
                <a:latin typeface="Calibri" panose="020F0502020204030204" pitchFamily="34" charset="0"/>
              </a:rPr>
              <a:t>± </a:t>
            </a:r>
            <a:r>
              <a:rPr lang="nl-NL" sz="1400" dirty="0">
                <a:solidFill>
                  <a:schemeClr val="bg1">
                    <a:lumMod val="95000"/>
                  </a:schemeClr>
                </a:solidFill>
              </a:rPr>
              <a:t>1200</a:t>
            </a:r>
          </a:p>
        </p:txBody>
      </p:sp>
      <p:sp>
        <p:nvSpPr>
          <p:cNvPr id="25" name="Rechthoek 24"/>
          <p:cNvSpPr/>
          <p:nvPr/>
        </p:nvSpPr>
        <p:spPr>
          <a:xfrm>
            <a:off x="1799999" y="1317534"/>
            <a:ext cx="10080000"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a:t>In </a:t>
            </a:r>
            <a:r>
              <a:rPr lang="nl-NL" sz="2800" dirty="0">
                <a:solidFill>
                  <a:srgbClr val="FF0000"/>
                </a:solidFill>
              </a:rPr>
              <a:t>510</a:t>
            </a:r>
            <a:r>
              <a:rPr lang="nl-NL" sz="2800" dirty="0"/>
              <a:t> (509 volgens sommige bronnen) wordt de laatste koning, </a:t>
            </a:r>
            <a:r>
              <a:rPr lang="nl-NL" sz="2800" dirty="0" err="1"/>
              <a:t>Tarquinius</a:t>
            </a:r>
            <a:r>
              <a:rPr lang="nl-NL" sz="2800" dirty="0"/>
              <a:t> Superbus, verjaagd. Ze hebben in Rome wel genoeg van die koningen. Spraakmakend en beslissend (zo doet Livius het althans voorkomen) voor de afkeer van de monarchie is de verkrachting van </a:t>
            </a:r>
            <a:r>
              <a:rPr lang="nl-NL" sz="2800" dirty="0" err="1"/>
              <a:t>Lucretia</a:t>
            </a:r>
            <a:r>
              <a:rPr lang="nl-NL" sz="2800" dirty="0"/>
              <a:t> door de jongste zoon van de koning. </a:t>
            </a:r>
            <a:r>
              <a:rPr lang="nl-NL" sz="2800" dirty="0" err="1"/>
              <a:t>Lucretia</a:t>
            </a:r>
            <a:r>
              <a:rPr lang="nl-NL" sz="2800" dirty="0"/>
              <a:t> pleegt vervolgens zelfmoord. Het jaar wordt beschouwd als het traditionele begin van de republiek. Lucius </a:t>
            </a:r>
            <a:r>
              <a:rPr lang="nl-NL" sz="2800" dirty="0" err="1"/>
              <a:t>Iunius</a:t>
            </a:r>
            <a:r>
              <a:rPr lang="nl-NL" sz="2800" dirty="0"/>
              <a:t> Brutus en Lucius </a:t>
            </a:r>
            <a:r>
              <a:rPr lang="nl-NL" sz="2800" dirty="0" err="1"/>
              <a:t>Tarquinius</a:t>
            </a:r>
            <a:r>
              <a:rPr lang="nl-NL" sz="2800" dirty="0"/>
              <a:t> </a:t>
            </a:r>
            <a:r>
              <a:rPr lang="nl-NL" sz="2800" dirty="0" err="1"/>
              <a:t>Collatinus</a:t>
            </a:r>
            <a:r>
              <a:rPr lang="nl-NL" sz="2800" dirty="0"/>
              <a:t> worden de eerste consuls.</a:t>
            </a:r>
          </a:p>
        </p:txBody>
      </p:sp>
      <p:sp>
        <p:nvSpPr>
          <p:cNvPr id="26" name="Tekstvak 25">
            <a:extLst>
              <a:ext uri="{FF2B5EF4-FFF2-40B4-BE49-F238E27FC236}">
                <a16:creationId xmlns:a16="http://schemas.microsoft.com/office/drawing/2014/main" id="{D5A7C371-B8B9-4F58-8502-55A7E0F034D8}"/>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224323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b="1" dirty="0">
                <a:solidFill>
                  <a:srgbClr val="C00000"/>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a:solidFill>
                  <a:schemeClr val="bg1">
                    <a:lumMod val="95000"/>
                  </a:schemeClr>
                </a:solidFill>
                <a:latin typeface="Calibri" panose="020F0502020204030204" pitchFamily="34" charset="0"/>
              </a:rPr>
              <a:t>± </a:t>
            </a:r>
            <a:r>
              <a:rPr lang="nl-NL" sz="1400" b="1" dirty="0">
                <a:solidFill>
                  <a:schemeClr val="bg1">
                    <a:lumMod val="95000"/>
                  </a:schemeClr>
                </a:solidFill>
              </a:rPr>
              <a:t>1200</a:t>
            </a:r>
          </a:p>
        </p:txBody>
      </p:sp>
      <p:sp>
        <p:nvSpPr>
          <p:cNvPr id="25" name="Rechthoek 24"/>
          <p:cNvSpPr/>
          <p:nvPr/>
        </p:nvSpPr>
        <p:spPr>
          <a:xfrm>
            <a:off x="1800000" y="1317534"/>
            <a:ext cx="10080000"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a:t>Van </a:t>
            </a:r>
            <a:r>
              <a:rPr lang="nl-NL" sz="2800" dirty="0">
                <a:solidFill>
                  <a:srgbClr val="FF0000"/>
                </a:solidFill>
              </a:rPr>
              <a:t>510</a:t>
            </a:r>
            <a:r>
              <a:rPr lang="nl-NL" sz="2800" dirty="0"/>
              <a:t> – </a:t>
            </a:r>
            <a:r>
              <a:rPr lang="nl-NL" sz="2800" dirty="0">
                <a:solidFill>
                  <a:srgbClr val="FF0000"/>
                </a:solidFill>
              </a:rPr>
              <a:t>290/270</a:t>
            </a:r>
            <a:r>
              <a:rPr lang="nl-NL" sz="2800" dirty="0"/>
              <a:t> vond grote </a:t>
            </a:r>
          </a:p>
          <a:p>
            <a:r>
              <a:rPr lang="nl-NL" sz="2800" dirty="0"/>
              <a:t>expansie plaats van het </a:t>
            </a:r>
          </a:p>
          <a:p>
            <a:r>
              <a:rPr lang="nl-NL" sz="2800" dirty="0"/>
              <a:t>Romeinse rijk, maar dat was </a:t>
            </a:r>
          </a:p>
          <a:p>
            <a:r>
              <a:rPr lang="nl-NL" sz="2800" dirty="0"/>
              <a:t>vooralsnog binnen Italië.</a:t>
            </a:r>
          </a:p>
          <a:p>
            <a:endParaRPr lang="nl-NL" sz="2800"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2466" y="1368000"/>
            <a:ext cx="5368400" cy="5172759"/>
          </a:xfrm>
          <a:prstGeom prst="rect">
            <a:avLst/>
          </a:prstGeom>
        </p:spPr>
      </p:pic>
      <p:sp>
        <p:nvSpPr>
          <p:cNvPr id="26" name="Tekstvak 25">
            <a:extLst>
              <a:ext uri="{FF2B5EF4-FFF2-40B4-BE49-F238E27FC236}">
                <a16:creationId xmlns:a16="http://schemas.microsoft.com/office/drawing/2014/main" id="{1E91B50C-EF5C-4831-A891-E0FBF8C62700}"/>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694760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b="1" dirty="0">
                <a:solidFill>
                  <a:srgbClr val="C00000"/>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a:solidFill>
                  <a:schemeClr val="bg1">
                    <a:lumMod val="95000"/>
                  </a:schemeClr>
                </a:solidFill>
                <a:latin typeface="Calibri" panose="020F0502020204030204" pitchFamily="34" charset="0"/>
              </a:rPr>
              <a:t>± </a:t>
            </a:r>
            <a:r>
              <a:rPr lang="nl-NL" sz="1400" b="1" dirty="0">
                <a:solidFill>
                  <a:schemeClr val="bg1">
                    <a:lumMod val="95000"/>
                  </a:schemeClr>
                </a:solidFill>
              </a:rPr>
              <a:t>1200</a:t>
            </a:r>
          </a:p>
        </p:txBody>
      </p:sp>
      <p:sp>
        <p:nvSpPr>
          <p:cNvPr id="25" name="Rechthoek 24"/>
          <p:cNvSpPr/>
          <p:nvPr/>
        </p:nvSpPr>
        <p:spPr>
          <a:xfrm>
            <a:off x="1800000" y="1317534"/>
            <a:ext cx="10080000"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a:t>In </a:t>
            </a:r>
            <a:r>
              <a:rPr lang="nl-NL" sz="2800" dirty="0">
                <a:solidFill>
                  <a:srgbClr val="FF0000"/>
                </a:solidFill>
              </a:rPr>
              <a:t>264</a:t>
            </a:r>
            <a:r>
              <a:rPr lang="nl-NL" sz="2800" dirty="0"/>
              <a:t> begon de eerste Punische oorlog tussen Carthago (de </a:t>
            </a:r>
            <a:r>
              <a:rPr lang="nl-NL" sz="2800" dirty="0" err="1"/>
              <a:t>Puniërs</a:t>
            </a:r>
            <a:r>
              <a:rPr lang="nl-NL" sz="2800" dirty="0"/>
              <a:t>) en Rome. De strijd betrof de eilanden Sicilië en Sardinië. De Carthagers waren volgens de Romeinen te nadrukkelijk aanwezig in het noorden van Sicilië.</a:t>
            </a:r>
          </a:p>
          <a:p>
            <a:r>
              <a:rPr lang="nl-NL" sz="2800" dirty="0"/>
              <a:t>Rome won de oorlog uiteindelijk in </a:t>
            </a:r>
            <a:r>
              <a:rPr lang="nl-NL" sz="2800" dirty="0">
                <a:solidFill>
                  <a:srgbClr val="FF0000"/>
                </a:solidFill>
              </a:rPr>
              <a:t>241</a:t>
            </a:r>
            <a:r>
              <a:rPr lang="nl-NL" sz="2800" dirty="0"/>
              <a:t>, hoewel de Romeinse vloot numeriek niet opgewassen was tegen de </a:t>
            </a:r>
            <a:r>
              <a:rPr lang="nl-NL" sz="2800" dirty="0" err="1"/>
              <a:t>Carthaagse</a:t>
            </a:r>
            <a:r>
              <a:rPr lang="nl-NL" sz="2800" dirty="0"/>
              <a:t>. Bij de vredesonderhandelingen moest Carthago het grootste gedeelte van zijn vloot afstaan.</a:t>
            </a:r>
          </a:p>
        </p:txBody>
      </p:sp>
      <p:sp>
        <p:nvSpPr>
          <p:cNvPr id="26" name="Tekstvak 25">
            <a:extLst>
              <a:ext uri="{FF2B5EF4-FFF2-40B4-BE49-F238E27FC236}">
                <a16:creationId xmlns:a16="http://schemas.microsoft.com/office/drawing/2014/main" id="{0EF5AE1D-5AC6-44F2-900F-8748C29224DA}"/>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2468019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b="1" dirty="0">
                <a:solidFill>
                  <a:srgbClr val="C00000"/>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a:solidFill>
                  <a:schemeClr val="bg1">
                    <a:lumMod val="95000"/>
                  </a:schemeClr>
                </a:solidFill>
                <a:latin typeface="Calibri" panose="020F0502020204030204" pitchFamily="34" charset="0"/>
              </a:rPr>
              <a:t>± </a:t>
            </a:r>
            <a:r>
              <a:rPr lang="nl-NL" sz="1400" b="1" dirty="0">
                <a:solidFill>
                  <a:schemeClr val="bg1">
                    <a:lumMod val="95000"/>
                  </a:schemeClr>
                </a:solidFill>
              </a:rPr>
              <a:t>1200</a:t>
            </a:r>
          </a:p>
        </p:txBody>
      </p:sp>
      <p:sp>
        <p:nvSpPr>
          <p:cNvPr id="25" name="Rechthoek 24"/>
          <p:cNvSpPr/>
          <p:nvPr/>
        </p:nvSpPr>
        <p:spPr>
          <a:xfrm>
            <a:off x="1799999" y="1317534"/>
            <a:ext cx="10080000"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a:t>In </a:t>
            </a:r>
            <a:r>
              <a:rPr lang="nl-NL" sz="2800" dirty="0">
                <a:solidFill>
                  <a:srgbClr val="FF0000"/>
                </a:solidFill>
              </a:rPr>
              <a:t>218</a:t>
            </a:r>
            <a:r>
              <a:rPr lang="nl-NL" sz="2800" dirty="0"/>
              <a:t> begon de tweede Punische oorlog. De eerste vond voornamelijk op zee plaats, deze te land. De Spaanse rivier de Ebro vormde de grens tussen de Romeinse en de  </a:t>
            </a:r>
            <a:r>
              <a:rPr lang="nl-NL" sz="2800" dirty="0" err="1"/>
              <a:t>Carthaagse</a:t>
            </a:r>
            <a:r>
              <a:rPr lang="nl-NL" sz="2800" dirty="0"/>
              <a:t> invloedssfeer. </a:t>
            </a:r>
            <a:r>
              <a:rPr lang="nl-NL" sz="2800" dirty="0" err="1"/>
              <a:t>Saguntum</a:t>
            </a:r>
            <a:r>
              <a:rPr lang="nl-NL" sz="2800" dirty="0"/>
              <a:t> werd, hoewel het onder de Ebro lag, Romeins bondgenoot. In de oorlog trok Hannibal met 42 olifanten door Spanje, Frankrijk en de Alpen naar Italië. Hij bracht de Romeinen grote nederlagen toe (</a:t>
            </a:r>
            <a:r>
              <a:rPr lang="nl-NL" sz="2800" dirty="0" err="1"/>
              <a:t>Trebia</a:t>
            </a:r>
            <a:r>
              <a:rPr lang="nl-NL" sz="2800" dirty="0"/>
              <a:t>, Trasimeense meer, </a:t>
            </a:r>
            <a:r>
              <a:rPr lang="nl-NL" sz="2800" dirty="0" err="1"/>
              <a:t>Cannae</a:t>
            </a:r>
            <a:r>
              <a:rPr lang="nl-NL" sz="2800" dirty="0"/>
              <a:t>). Uiteindelijk pakte </a:t>
            </a:r>
            <a:r>
              <a:rPr lang="nl-NL" sz="2800" dirty="0" err="1"/>
              <a:t>Scipio</a:t>
            </a:r>
            <a:r>
              <a:rPr lang="nl-NL" sz="2800" dirty="0"/>
              <a:t> de bases van Hannibal in Spanje aan. Mede daardoor won Rome ook deze oorlog uiteindelijk in </a:t>
            </a:r>
            <a:r>
              <a:rPr lang="nl-NL" sz="2800" dirty="0">
                <a:solidFill>
                  <a:srgbClr val="FF0000"/>
                </a:solidFill>
              </a:rPr>
              <a:t>201</a:t>
            </a:r>
            <a:r>
              <a:rPr lang="nl-NL" sz="2800" dirty="0"/>
              <a:t>.</a:t>
            </a:r>
          </a:p>
        </p:txBody>
      </p:sp>
      <p:sp>
        <p:nvSpPr>
          <p:cNvPr id="26" name="Tekstvak 25">
            <a:extLst>
              <a:ext uri="{FF2B5EF4-FFF2-40B4-BE49-F238E27FC236}">
                <a16:creationId xmlns:a16="http://schemas.microsoft.com/office/drawing/2014/main" id="{2D1B4FC8-B7C9-4FEC-B6FC-B80D17D1ADDF}"/>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2897117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78011"/>
            <a:ext cx="12191999" cy="5679989"/>
          </a:xfrm>
        </p:spPr>
        <p:txBody>
          <a:bodyPr anchor="t">
            <a:normAutofit/>
          </a:bodyPr>
          <a:lstStyle/>
          <a:p>
            <a:pPr algn="l"/>
            <a:br>
              <a:rPr lang="nl-NL" sz="3200" dirty="0">
                <a:solidFill>
                  <a:schemeClr val="bg1"/>
                </a:solidFill>
              </a:rPr>
            </a:br>
            <a:br>
              <a:rPr lang="nl-NL" sz="3200" dirty="0">
                <a:solidFill>
                  <a:schemeClr val="bg1"/>
                </a:solidFill>
              </a:rPr>
            </a:br>
            <a:br>
              <a:rPr lang="nl-NL" sz="3200" dirty="0">
                <a:solidFill>
                  <a:schemeClr val="bg1"/>
                </a:solidFill>
              </a:rPr>
            </a:br>
            <a:br>
              <a:rPr lang="nl-NL" sz="3200" dirty="0">
                <a:solidFill>
                  <a:schemeClr val="bg1"/>
                </a:solidFill>
              </a:rPr>
            </a:br>
            <a:endParaRPr lang="nl-NL" sz="4800" dirty="0">
              <a:solidFill>
                <a:schemeClr val="bg1"/>
              </a:solidFill>
              <a:latin typeface="+mn-lt"/>
            </a:endParaRPr>
          </a:p>
        </p:txBody>
      </p:sp>
      <p:sp>
        <p:nvSpPr>
          <p:cNvPr id="4" name="Tekstvak 3"/>
          <p:cNvSpPr txBox="1"/>
          <p:nvPr/>
        </p:nvSpPr>
        <p:spPr>
          <a:xfrm>
            <a:off x="2146041" y="279918"/>
            <a:ext cx="7828383" cy="461665"/>
          </a:xfrm>
          <a:prstGeom prst="rect">
            <a:avLst/>
          </a:prstGeom>
          <a:noFill/>
        </p:spPr>
        <p:txBody>
          <a:bodyPr wrap="square" rtlCol="0">
            <a:spAutoFit/>
          </a:bodyPr>
          <a:lstStyle/>
          <a:p>
            <a:endParaRPr lang="nl-NL" sz="2400" b="1" dirty="0">
              <a:solidFill>
                <a:schemeClr val="accent4">
                  <a:lumMod val="40000"/>
                  <a:lumOff val="60000"/>
                </a:schemeClr>
              </a:solidFill>
            </a:endParaRPr>
          </a:p>
        </p:txBody>
      </p:sp>
      <p:sp>
        <p:nvSpPr>
          <p:cNvPr id="3" name="Tekstvak 2"/>
          <p:cNvSpPr txBox="1"/>
          <p:nvPr/>
        </p:nvSpPr>
        <p:spPr>
          <a:xfrm>
            <a:off x="197708" y="337751"/>
            <a:ext cx="11780108" cy="707886"/>
          </a:xfrm>
          <a:prstGeom prst="rect">
            <a:avLst/>
          </a:prstGeom>
          <a:noFill/>
        </p:spPr>
        <p:txBody>
          <a:bodyPr wrap="square" rtlCol="0">
            <a:spAutoFit/>
          </a:bodyPr>
          <a:lstStyle/>
          <a:p>
            <a:r>
              <a:rPr lang="nl-NL" sz="4000" dirty="0">
                <a:solidFill>
                  <a:schemeClr val="accent4">
                    <a:lumMod val="40000"/>
                    <a:lumOff val="60000"/>
                  </a:schemeClr>
                </a:solidFill>
              </a:rPr>
              <a:t>Tijdlijn tot en met dood Vergilius</a:t>
            </a:r>
            <a:endParaRPr lang="nl-NL" dirty="0">
              <a:solidFill>
                <a:schemeClr val="accent4">
                  <a:lumMod val="40000"/>
                  <a:lumOff val="60000"/>
                </a:schemeClr>
              </a:solidFill>
            </a:endParaRPr>
          </a:p>
        </p:txBody>
      </p:sp>
      <p:sp>
        <p:nvSpPr>
          <p:cNvPr id="6" name="Rechthoek 5"/>
          <p:cNvSpPr/>
          <p:nvPr/>
        </p:nvSpPr>
        <p:spPr>
          <a:xfrm>
            <a:off x="197707" y="1317534"/>
            <a:ext cx="1092707" cy="52232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360000" y="234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510 -270</a:t>
            </a:r>
          </a:p>
        </p:txBody>
      </p:sp>
      <p:sp>
        <p:nvSpPr>
          <p:cNvPr id="10" name="Tekstvak 9"/>
          <p:cNvSpPr txBox="1"/>
          <p:nvPr/>
        </p:nvSpPr>
        <p:spPr>
          <a:xfrm>
            <a:off x="360000" y="266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264 - 241</a:t>
            </a:r>
          </a:p>
        </p:txBody>
      </p:sp>
      <p:sp>
        <p:nvSpPr>
          <p:cNvPr id="11" name="Tekstvak 10"/>
          <p:cNvSpPr txBox="1"/>
          <p:nvPr/>
        </p:nvSpPr>
        <p:spPr>
          <a:xfrm>
            <a:off x="360000" y="298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218 - 201</a:t>
            </a:r>
          </a:p>
        </p:txBody>
      </p:sp>
      <p:sp>
        <p:nvSpPr>
          <p:cNvPr id="12" name="Tekstvak 11"/>
          <p:cNvSpPr txBox="1"/>
          <p:nvPr/>
        </p:nvSpPr>
        <p:spPr>
          <a:xfrm>
            <a:off x="360000" y="3312000"/>
            <a:ext cx="720000" cy="215444"/>
          </a:xfrm>
          <a:prstGeom prst="rect">
            <a:avLst/>
          </a:prstGeom>
          <a:noFill/>
        </p:spPr>
        <p:txBody>
          <a:bodyPr wrap="square" lIns="0" tIns="0" rIns="0" bIns="0" rtlCol="0">
            <a:spAutoFit/>
          </a:bodyPr>
          <a:lstStyle/>
          <a:p>
            <a:r>
              <a:rPr lang="nl-NL" sz="1400" b="1" dirty="0">
                <a:solidFill>
                  <a:srgbClr val="C00000"/>
                </a:solidFill>
              </a:rPr>
              <a:t>149 - 146</a:t>
            </a:r>
          </a:p>
        </p:txBody>
      </p:sp>
      <p:sp>
        <p:nvSpPr>
          <p:cNvPr id="13" name="Tekstvak 12"/>
          <p:cNvSpPr txBox="1"/>
          <p:nvPr/>
        </p:nvSpPr>
        <p:spPr>
          <a:xfrm>
            <a:off x="360000" y="363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146</a:t>
            </a:r>
          </a:p>
        </p:txBody>
      </p:sp>
      <p:sp>
        <p:nvSpPr>
          <p:cNvPr id="14" name="Tekstvak 13"/>
          <p:cNvSpPr txBox="1"/>
          <p:nvPr/>
        </p:nvSpPr>
        <p:spPr>
          <a:xfrm>
            <a:off x="360000" y="396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133</a:t>
            </a:r>
          </a:p>
        </p:txBody>
      </p:sp>
      <p:sp>
        <p:nvSpPr>
          <p:cNvPr id="15" name="Tekstvak 14"/>
          <p:cNvSpPr txBox="1"/>
          <p:nvPr/>
        </p:nvSpPr>
        <p:spPr>
          <a:xfrm>
            <a:off x="360000" y="428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107</a:t>
            </a:r>
          </a:p>
        </p:txBody>
      </p:sp>
      <p:sp>
        <p:nvSpPr>
          <p:cNvPr id="16" name="Tekstvak 15"/>
          <p:cNvSpPr txBox="1"/>
          <p:nvPr/>
        </p:nvSpPr>
        <p:spPr>
          <a:xfrm>
            <a:off x="360000" y="460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49 - 45</a:t>
            </a:r>
          </a:p>
        </p:txBody>
      </p:sp>
      <p:sp>
        <p:nvSpPr>
          <p:cNvPr id="17" name="Tekstvak 16"/>
          <p:cNvSpPr txBox="1"/>
          <p:nvPr/>
        </p:nvSpPr>
        <p:spPr>
          <a:xfrm>
            <a:off x="360000" y="4932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44</a:t>
            </a:r>
          </a:p>
        </p:txBody>
      </p:sp>
      <p:sp>
        <p:nvSpPr>
          <p:cNvPr id="18" name="Tekstvak 17"/>
          <p:cNvSpPr txBox="1"/>
          <p:nvPr/>
        </p:nvSpPr>
        <p:spPr>
          <a:xfrm>
            <a:off x="360000" y="5256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42</a:t>
            </a:r>
          </a:p>
        </p:txBody>
      </p:sp>
      <p:sp>
        <p:nvSpPr>
          <p:cNvPr id="19" name="Tekstvak 18"/>
          <p:cNvSpPr txBox="1"/>
          <p:nvPr/>
        </p:nvSpPr>
        <p:spPr>
          <a:xfrm>
            <a:off x="360000" y="5580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31</a:t>
            </a:r>
          </a:p>
        </p:txBody>
      </p:sp>
      <p:sp>
        <p:nvSpPr>
          <p:cNvPr id="20" name="Tekstvak 19"/>
          <p:cNvSpPr txBox="1"/>
          <p:nvPr/>
        </p:nvSpPr>
        <p:spPr>
          <a:xfrm>
            <a:off x="360000" y="5904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27</a:t>
            </a:r>
          </a:p>
        </p:txBody>
      </p:sp>
      <p:sp>
        <p:nvSpPr>
          <p:cNvPr id="21" name="Tekstvak 20"/>
          <p:cNvSpPr txBox="1"/>
          <p:nvPr/>
        </p:nvSpPr>
        <p:spPr>
          <a:xfrm>
            <a:off x="360000" y="6228000"/>
            <a:ext cx="720000" cy="215444"/>
          </a:xfrm>
          <a:prstGeom prst="rect">
            <a:avLst/>
          </a:prstGeom>
          <a:noFill/>
        </p:spPr>
        <p:txBody>
          <a:bodyPr wrap="square" lIns="0" tIns="0" rIns="0" bIns="0" rtlCol="0">
            <a:spAutoFit/>
          </a:bodyPr>
          <a:lstStyle/>
          <a:p>
            <a:r>
              <a:rPr lang="nl-NL" sz="1400" dirty="0">
                <a:solidFill>
                  <a:schemeClr val="bg1">
                    <a:lumMod val="95000"/>
                  </a:schemeClr>
                </a:solidFill>
              </a:rPr>
              <a:t>19</a:t>
            </a:r>
          </a:p>
        </p:txBody>
      </p:sp>
      <p:sp>
        <p:nvSpPr>
          <p:cNvPr id="22" name="Tekstvak 21"/>
          <p:cNvSpPr txBox="1"/>
          <p:nvPr/>
        </p:nvSpPr>
        <p:spPr>
          <a:xfrm>
            <a:off x="359999" y="1692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753</a:t>
            </a:r>
          </a:p>
        </p:txBody>
      </p:sp>
      <p:sp>
        <p:nvSpPr>
          <p:cNvPr id="23" name="Tekstvak 22"/>
          <p:cNvSpPr txBox="1"/>
          <p:nvPr/>
        </p:nvSpPr>
        <p:spPr>
          <a:xfrm>
            <a:off x="360000" y="2016000"/>
            <a:ext cx="529839" cy="215444"/>
          </a:xfrm>
          <a:prstGeom prst="rect">
            <a:avLst/>
          </a:prstGeom>
          <a:noFill/>
        </p:spPr>
        <p:txBody>
          <a:bodyPr wrap="square" lIns="0" tIns="0" rIns="0" bIns="0" rtlCol="0">
            <a:spAutoFit/>
          </a:bodyPr>
          <a:lstStyle/>
          <a:p>
            <a:r>
              <a:rPr lang="nl-NL" sz="1400" dirty="0">
                <a:solidFill>
                  <a:schemeClr val="bg1">
                    <a:lumMod val="95000"/>
                  </a:schemeClr>
                </a:solidFill>
              </a:rPr>
              <a:t>510</a:t>
            </a:r>
          </a:p>
        </p:txBody>
      </p:sp>
      <p:sp>
        <p:nvSpPr>
          <p:cNvPr id="24" name="Tekstvak 23"/>
          <p:cNvSpPr txBox="1"/>
          <p:nvPr/>
        </p:nvSpPr>
        <p:spPr>
          <a:xfrm>
            <a:off x="360000" y="1368000"/>
            <a:ext cx="529839" cy="215444"/>
          </a:xfrm>
          <a:prstGeom prst="rect">
            <a:avLst/>
          </a:prstGeom>
          <a:noFill/>
        </p:spPr>
        <p:txBody>
          <a:bodyPr wrap="square" lIns="0" tIns="0" rIns="0" bIns="0" rtlCol="0">
            <a:spAutoFit/>
          </a:bodyPr>
          <a:lstStyle/>
          <a:p>
            <a:r>
              <a:rPr lang="nl-NL" sz="1400" b="1" dirty="0">
                <a:solidFill>
                  <a:schemeClr val="bg1">
                    <a:lumMod val="95000"/>
                  </a:schemeClr>
                </a:solidFill>
                <a:latin typeface="Calibri" panose="020F0502020204030204" pitchFamily="34" charset="0"/>
              </a:rPr>
              <a:t>± </a:t>
            </a:r>
            <a:r>
              <a:rPr lang="nl-NL" sz="1400" b="1" dirty="0">
                <a:solidFill>
                  <a:schemeClr val="bg1">
                    <a:lumMod val="95000"/>
                  </a:schemeClr>
                </a:solidFill>
              </a:rPr>
              <a:t>1200</a:t>
            </a:r>
          </a:p>
        </p:txBody>
      </p:sp>
      <p:sp>
        <p:nvSpPr>
          <p:cNvPr id="25" name="Rechthoek 24"/>
          <p:cNvSpPr/>
          <p:nvPr/>
        </p:nvSpPr>
        <p:spPr>
          <a:xfrm>
            <a:off x="1800000" y="1317534"/>
            <a:ext cx="10080000" cy="5223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2800" dirty="0"/>
              <a:t>In </a:t>
            </a:r>
            <a:r>
              <a:rPr lang="nl-NL" sz="2800" dirty="0">
                <a:solidFill>
                  <a:srgbClr val="FF0000"/>
                </a:solidFill>
              </a:rPr>
              <a:t>149</a:t>
            </a:r>
            <a:r>
              <a:rPr lang="nl-NL" sz="2800" dirty="0"/>
              <a:t> begon dan de derde Punische oorlog. Carthago mocht niet meer zelfstandig buitenlandse politiek bedrijven (op basis van de  vredesvoorwaarden vanuit de tweede Punische oorlog), maar deed dat toch. De kleinzoon van de </a:t>
            </a:r>
            <a:r>
              <a:rPr lang="nl-NL" sz="2800" dirty="0" err="1"/>
              <a:t>Scipio</a:t>
            </a:r>
            <a:r>
              <a:rPr lang="nl-NL" sz="2800" dirty="0"/>
              <a:t> die Hannibal verslagen had belegerde de stad van </a:t>
            </a:r>
            <a:r>
              <a:rPr lang="nl-NL" sz="2800" dirty="0" err="1"/>
              <a:t>Hasdrubal</a:t>
            </a:r>
            <a:r>
              <a:rPr lang="nl-NL" sz="2800" dirty="0"/>
              <a:t> drie jaar lang. Uiteindelijk bezweek Carthago en het werd in </a:t>
            </a:r>
            <a:r>
              <a:rPr lang="nl-NL" sz="2800" dirty="0">
                <a:solidFill>
                  <a:srgbClr val="FF0000"/>
                </a:solidFill>
              </a:rPr>
              <a:t>146</a:t>
            </a:r>
            <a:r>
              <a:rPr lang="nl-NL" sz="2800" dirty="0"/>
              <a:t> met de grond gelijk gemaakt. Er werd zelfs zout gestrooid zodat er nooit meer iets zou groeien! Onder Augustus werd er een nieuw Carthago gebouwd, dat geen politiek gewicht meer had. Rome had weer een nieuwe provincie: </a:t>
            </a:r>
            <a:r>
              <a:rPr lang="nl-NL" sz="2800" dirty="0" err="1"/>
              <a:t>Africa</a:t>
            </a:r>
            <a:endParaRPr lang="nl-NL" sz="2800" dirty="0"/>
          </a:p>
        </p:txBody>
      </p:sp>
      <p:sp>
        <p:nvSpPr>
          <p:cNvPr id="26" name="Tekstvak 25">
            <a:extLst>
              <a:ext uri="{FF2B5EF4-FFF2-40B4-BE49-F238E27FC236}">
                <a16:creationId xmlns:a16="http://schemas.microsoft.com/office/drawing/2014/main" id="{B2FEAEF1-BB53-4CB9-8FF4-2DA705D46E83}"/>
              </a:ext>
            </a:extLst>
          </p:cNvPr>
          <p:cNvSpPr txBox="1"/>
          <p:nvPr/>
        </p:nvSpPr>
        <p:spPr>
          <a:xfrm>
            <a:off x="10391999" y="6673334"/>
            <a:ext cx="1800000" cy="184666"/>
          </a:xfrm>
          <a:prstGeom prst="rect">
            <a:avLst/>
          </a:prstGeom>
          <a:noFill/>
        </p:spPr>
        <p:txBody>
          <a:bodyPr wrap="square" rtlCol="0">
            <a:spAutoFit/>
          </a:bodyPr>
          <a:lstStyle/>
          <a:p>
            <a:pPr algn="r"/>
            <a:r>
              <a:rPr lang="nl-NL" sz="600" dirty="0">
                <a:solidFill>
                  <a:schemeClr val="bg1">
                    <a:lumMod val="95000"/>
                  </a:schemeClr>
                </a:solidFill>
              </a:rPr>
              <a:t>Marc de Hoon – CE  Latijn 2020</a:t>
            </a:r>
            <a:endParaRPr lang="nl-NL" sz="800" dirty="0">
              <a:solidFill>
                <a:schemeClr val="bg1">
                  <a:lumMod val="95000"/>
                </a:schemeClr>
              </a:solidFill>
            </a:endParaRPr>
          </a:p>
        </p:txBody>
      </p:sp>
    </p:spTree>
    <p:extLst>
      <p:ext uri="{BB962C8B-B14F-4D97-AF65-F5344CB8AC3E}">
        <p14:creationId xmlns:p14="http://schemas.microsoft.com/office/powerpoint/2010/main" val="3774397822"/>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BDD7EE"/>
      </a:hlink>
      <a:folHlink>
        <a:srgbClr val="FEE599"/>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4000" dirty="0" smtClean="0">
            <a:solidFill>
              <a:schemeClr val="bg1">
                <a:lumMod val="95000"/>
              </a:schemeClr>
            </a:solidFill>
          </a:defRPr>
        </a:defPPr>
      </a:lstStyle>
    </a:txDef>
  </a:objectDefaults>
  <a:extraClrSchemeLst/>
  <a:extLst>
    <a:ext uri="{05A4C25C-085E-4340-85A3-A5531E510DB2}">
      <thm15:themeFamily xmlns:thm15="http://schemas.microsoft.com/office/thememl/2012/main" name="brandinborgo1" id="{F2120B0A-6AD6-44AB-B55E-4B2F101AF297}" vid="{5C0EC893-7C05-48D2-AE4D-34B0D23FCA49}"/>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brandinborgo1</Template>
  <TotalTime>1547</TotalTime>
  <Words>4204</Words>
  <Application>Microsoft Office PowerPoint</Application>
  <PresentationFormat>Breedbeeld</PresentationFormat>
  <Paragraphs>591</Paragraphs>
  <Slides>34</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34</vt:i4>
      </vt:variant>
    </vt:vector>
  </HeadingPairs>
  <TitlesOfParts>
    <vt:vector size="39" baseType="lpstr">
      <vt:lpstr>Arial</vt:lpstr>
      <vt:lpstr>Calibri</vt:lpstr>
      <vt:lpstr>Calibri Light</vt:lpstr>
      <vt:lpstr>Courier New</vt:lpstr>
      <vt:lpstr>Kantoorthema</vt:lpstr>
      <vt:lpstr>  Publius Vergilius Maro’s  Aeneis   (alle jaartallen zijn vóór Christus)</vt:lpstr>
      <vt:lpstr>PowerPoint-presentatie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Vergilius en de Aeneis. Centraal examen 2016.</dc:title>
  <dc:creator>Marc de Hoon</dc:creator>
  <cp:lastModifiedBy>mdh</cp:lastModifiedBy>
  <cp:revision>188</cp:revision>
  <dcterms:created xsi:type="dcterms:W3CDTF">2015-10-17T14:36:18Z</dcterms:created>
  <dcterms:modified xsi:type="dcterms:W3CDTF">2019-08-21T09:28:36Z</dcterms:modified>
</cp:coreProperties>
</file>