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312" r:id="rId2"/>
    <p:sldId id="275" r:id="rId3"/>
    <p:sldId id="285" r:id="rId4"/>
    <p:sldId id="280" r:id="rId5"/>
    <p:sldId id="303" r:id="rId6"/>
    <p:sldId id="308" r:id="rId7"/>
    <p:sldId id="313" r:id="rId8"/>
    <p:sldId id="305" r:id="rId9"/>
    <p:sldId id="310" r:id="rId10"/>
    <p:sldId id="307" r:id="rId11"/>
    <p:sldId id="311" r:id="rId12"/>
    <p:sldId id="306" r:id="rId13"/>
    <p:sldId id="293" r:id="rId14"/>
    <p:sldId id="302" r:id="rId15"/>
    <p:sldId id="276" r:id="rId16"/>
    <p:sldId id="286" r:id="rId17"/>
    <p:sldId id="309" r:id="rId18"/>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86458" autoAdjust="0"/>
  </p:normalViewPr>
  <p:slideViewPr>
    <p:cSldViewPr snapToGrid="0" snapToObjects="1">
      <p:cViewPr varScale="1">
        <p:scale>
          <a:sx n="100" d="100"/>
          <a:sy n="100" d="100"/>
        </p:scale>
        <p:origin x="15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8822EC-D5DE-154E-87B6-C2952C0F3638}" type="datetimeFigureOut">
              <a:rPr lang="en-US" smtClean="0"/>
              <a:t>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F8348-2426-8240-A528-9F839DEF4CDE}" type="slidenum">
              <a:rPr lang="en-US" smtClean="0"/>
              <a:t>‹nr.›</a:t>
            </a:fld>
            <a:endParaRPr lang="en-US"/>
          </a:p>
        </p:txBody>
      </p:sp>
    </p:spTree>
    <p:extLst>
      <p:ext uri="{BB962C8B-B14F-4D97-AF65-F5344CB8AC3E}">
        <p14:creationId xmlns:p14="http://schemas.microsoft.com/office/powerpoint/2010/main" val="19742711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ijn.bsl.nl/patientenvoorlichting-en-het-bevorderen-van-zelfmanagement-door-/15796210?fulltextView=true#CR54"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Na deze les kun je:</a:t>
            </a:r>
          </a:p>
          <a:p>
            <a:r>
              <a:rPr lang="nl-NL" sz="1200" b="0" i="0" kern="1200" dirty="0">
                <a:solidFill>
                  <a:schemeClr val="tx1"/>
                </a:solidFill>
                <a:effectLst/>
                <a:latin typeface="+mn-lt"/>
                <a:ea typeface="+mn-ea"/>
                <a:cs typeface="+mn-cs"/>
              </a:rPr>
              <a:t>Je eigen moraal herkennen en benoemen</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2</a:t>
            </a:fld>
            <a:endParaRPr lang="en-US"/>
          </a:p>
        </p:txBody>
      </p:sp>
    </p:spTree>
    <p:extLst>
      <p:ext uri="{BB962C8B-B14F-4D97-AF65-F5344CB8AC3E}">
        <p14:creationId xmlns:p14="http://schemas.microsoft.com/office/powerpoint/2010/main" val="769137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1" kern="1200" dirty="0">
                <a:solidFill>
                  <a:schemeClr val="tx1"/>
                </a:solidFill>
                <a:effectLst/>
                <a:latin typeface="+mn-lt"/>
                <a:ea typeface="+mn-ea"/>
                <a:cs typeface="+mn-cs"/>
              </a:rPr>
              <a:t>1a</a:t>
            </a:r>
            <a:r>
              <a:rPr lang="nl-NL" sz="1200" kern="1200" dirty="0">
                <a:solidFill>
                  <a:schemeClr val="tx1"/>
                </a:solidFill>
                <a:effectLst/>
                <a:latin typeface="+mn-lt"/>
                <a:ea typeface="+mn-ea"/>
                <a:cs typeface="+mn-cs"/>
              </a:rPr>
              <a:t>: Bekijk de kennisclips over het model van </a:t>
            </a:r>
            <a:r>
              <a:rPr lang="nl-NL" sz="1200" kern="1200" dirty="0" err="1">
                <a:solidFill>
                  <a:schemeClr val="tx1"/>
                </a:solidFill>
                <a:effectLst/>
                <a:latin typeface="+mn-lt"/>
                <a:ea typeface="+mn-ea"/>
                <a:cs typeface="+mn-cs"/>
              </a:rPr>
              <a:t>Lalonde</a:t>
            </a:r>
            <a:r>
              <a:rPr lang="nl-NL" sz="1200" kern="1200" dirty="0">
                <a:solidFill>
                  <a:schemeClr val="tx1"/>
                </a:solidFill>
                <a:effectLst/>
                <a:latin typeface="+mn-lt"/>
                <a:ea typeface="+mn-ea"/>
                <a:cs typeface="+mn-cs"/>
              </a:rPr>
              <a:t> en over Preventie</a:t>
            </a:r>
          </a:p>
          <a:p>
            <a:r>
              <a:rPr lang="nl-NL" sz="1200" b="1" kern="1200" dirty="0">
                <a:solidFill>
                  <a:schemeClr val="tx1"/>
                </a:solidFill>
                <a:effectLst/>
                <a:latin typeface="+mn-lt"/>
                <a:ea typeface="+mn-ea"/>
                <a:cs typeface="+mn-cs"/>
              </a:rPr>
              <a:t>1b</a:t>
            </a:r>
            <a:r>
              <a:rPr lang="nl-NL" sz="1200" kern="1200" dirty="0">
                <a:solidFill>
                  <a:schemeClr val="tx1"/>
                </a:solidFill>
                <a:effectLst/>
                <a:latin typeface="+mn-lt"/>
                <a:ea typeface="+mn-ea"/>
                <a:cs typeface="+mn-cs"/>
              </a:rPr>
              <a:t>: Bestudeer: </a:t>
            </a:r>
          </a:p>
          <a:p>
            <a:r>
              <a:rPr lang="nl-NL" sz="1200" kern="1200" dirty="0">
                <a:solidFill>
                  <a:schemeClr val="tx1"/>
                </a:solidFill>
                <a:effectLst/>
                <a:latin typeface="+mn-lt"/>
                <a:ea typeface="+mn-ea"/>
                <a:cs typeface="+mn-cs"/>
              </a:rPr>
              <a:t>Sassen, B. (2014). </a:t>
            </a:r>
            <a:r>
              <a:rPr lang="nl-NL" sz="1200" i="1" kern="1200" dirty="0">
                <a:solidFill>
                  <a:schemeClr val="tx1"/>
                </a:solidFill>
                <a:effectLst/>
                <a:latin typeface="+mn-lt"/>
                <a:ea typeface="+mn-ea"/>
                <a:cs typeface="+mn-cs"/>
              </a:rPr>
              <a:t>Gezondheidsbevordering en zelfmanagement door verpleegkundigen en verpleegkundig specialisten.</a:t>
            </a:r>
            <a:r>
              <a:rPr lang="nl-NL" sz="1200" kern="1200" dirty="0">
                <a:solidFill>
                  <a:schemeClr val="tx1"/>
                </a:solidFill>
                <a:effectLst/>
                <a:latin typeface="+mn-lt"/>
                <a:ea typeface="+mn-ea"/>
                <a:cs typeface="+mn-cs"/>
              </a:rPr>
              <a:t> Amsterdam: Reed Business </a:t>
            </a:r>
            <a:r>
              <a:rPr lang="nl-NL" sz="1200" kern="1200" dirty="0" err="1">
                <a:solidFill>
                  <a:schemeClr val="tx1"/>
                </a:solidFill>
                <a:effectLst/>
                <a:latin typeface="+mn-lt"/>
                <a:ea typeface="+mn-ea"/>
                <a:cs typeface="+mn-cs"/>
              </a:rPr>
              <a:t>Education</a:t>
            </a:r>
            <a:r>
              <a:rPr lang="nl-NL" sz="1200" kern="1200" dirty="0">
                <a:solidFill>
                  <a:schemeClr val="tx1"/>
                </a:solidFill>
                <a:effectLst/>
                <a:latin typeface="+mn-lt"/>
                <a:ea typeface="+mn-ea"/>
                <a:cs typeface="+mn-cs"/>
              </a:rPr>
              <a:t>.[BSL]</a:t>
            </a:r>
          </a:p>
          <a:p>
            <a:pPr lvl="0"/>
            <a:r>
              <a:rPr lang="nl-NL" sz="1200" kern="1200" dirty="0">
                <a:solidFill>
                  <a:schemeClr val="tx1"/>
                </a:solidFill>
                <a:effectLst/>
                <a:latin typeface="+mn-lt"/>
                <a:ea typeface="+mn-ea"/>
                <a:cs typeface="+mn-cs"/>
              </a:rPr>
              <a:t>Hoofdstuk 2.1 Health Concept van </a:t>
            </a:r>
            <a:r>
              <a:rPr lang="nl-NL" sz="1200" kern="1200" dirty="0" err="1">
                <a:solidFill>
                  <a:schemeClr val="tx1"/>
                </a:solidFill>
                <a:effectLst/>
                <a:latin typeface="+mn-lt"/>
                <a:ea typeface="+mn-ea"/>
                <a:cs typeface="+mn-cs"/>
              </a:rPr>
              <a:t>Lalonde</a:t>
            </a:r>
            <a:r>
              <a:rPr lang="nl-NL" sz="1200" kern="1200" dirty="0">
                <a:solidFill>
                  <a:schemeClr val="tx1"/>
                </a:solidFill>
                <a:effectLst/>
                <a:latin typeface="+mn-lt"/>
                <a:ea typeface="+mn-ea"/>
                <a:cs typeface="+mn-cs"/>
              </a:rPr>
              <a:t>, Gezondheidsdeterminanten, m.n. de korte beschrijving van de gezondheidsdeterminanten, onderlinge beïnvloeding van de gezondheidsdeterminanten. (p. 49-54</a:t>
            </a:r>
          </a:p>
          <a:p>
            <a:pPr lvl="0"/>
            <a:r>
              <a:rPr lang="nl-NL" sz="1200" kern="1200" dirty="0">
                <a:solidFill>
                  <a:schemeClr val="tx1"/>
                </a:solidFill>
                <a:effectLst/>
                <a:latin typeface="+mn-lt"/>
                <a:ea typeface="+mn-ea"/>
                <a:cs typeface="+mn-cs"/>
              </a:rPr>
              <a:t>Hoofdstuk 3.1 t/m 3.6 (p.87-98)</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Sassen, B. (2014). </a:t>
            </a:r>
            <a:r>
              <a:rPr lang="nl-NL" sz="1200" i="1" kern="1200" dirty="0">
                <a:solidFill>
                  <a:schemeClr val="tx1"/>
                </a:solidFill>
                <a:effectLst/>
                <a:latin typeface="+mn-lt"/>
                <a:ea typeface="+mn-ea"/>
                <a:cs typeface="+mn-cs"/>
              </a:rPr>
              <a:t>Gezondheidsbevordering en zelfmanagement door verpleegkundigen en verpleegkundig specialisten.</a:t>
            </a:r>
            <a:r>
              <a:rPr lang="nl-NL" sz="1200" kern="1200" dirty="0">
                <a:solidFill>
                  <a:schemeClr val="tx1"/>
                </a:solidFill>
                <a:effectLst/>
                <a:latin typeface="+mn-lt"/>
                <a:ea typeface="+mn-ea"/>
                <a:cs typeface="+mn-cs"/>
              </a:rPr>
              <a:t> Amsterdam: Reed Business </a:t>
            </a:r>
            <a:r>
              <a:rPr lang="nl-NL" sz="1200" kern="1200" dirty="0" err="1">
                <a:solidFill>
                  <a:schemeClr val="tx1"/>
                </a:solidFill>
                <a:effectLst/>
                <a:latin typeface="+mn-lt"/>
                <a:ea typeface="+mn-ea"/>
                <a:cs typeface="+mn-cs"/>
              </a:rPr>
              <a:t>Education</a:t>
            </a:r>
            <a:r>
              <a:rPr lang="nl-NL" sz="1200" kern="1200" dirty="0">
                <a:solidFill>
                  <a:schemeClr val="tx1"/>
                </a:solidFill>
                <a:effectLst/>
                <a:latin typeface="+mn-lt"/>
                <a:ea typeface="+mn-ea"/>
                <a:cs typeface="+mn-cs"/>
              </a:rPr>
              <a:t>. [BSL]</a:t>
            </a:r>
          </a:p>
          <a:p>
            <a:pPr lvl="0"/>
            <a:r>
              <a:rPr lang="nl-NL" sz="1200" kern="1200" dirty="0">
                <a:solidFill>
                  <a:schemeClr val="tx1"/>
                </a:solidFill>
                <a:effectLst/>
                <a:latin typeface="+mn-lt"/>
                <a:ea typeface="+mn-ea"/>
                <a:cs typeface="+mn-cs"/>
              </a:rPr>
              <a:t>Hoofdstuk 3.7 Preventie en (de complexiteit van) gezondheidsgedrag</a:t>
            </a:r>
          </a:p>
          <a:p>
            <a:pPr lvl="0"/>
            <a:r>
              <a:rPr lang="nl-NL" sz="1200" kern="1200" dirty="0">
                <a:solidFill>
                  <a:schemeClr val="tx1"/>
                </a:solidFill>
                <a:effectLst/>
                <a:latin typeface="+mn-lt"/>
                <a:ea typeface="+mn-ea"/>
                <a:cs typeface="+mn-cs"/>
              </a:rPr>
              <a:t>Hoofdstuk 3.8 Doelgroepen van preventie</a:t>
            </a:r>
          </a:p>
          <a:p>
            <a:pPr lvl="0"/>
            <a:r>
              <a:rPr lang="nl-NL" sz="1200" kern="1200" dirty="0">
                <a:solidFill>
                  <a:schemeClr val="tx1"/>
                </a:solidFill>
                <a:effectLst/>
                <a:latin typeface="+mn-lt"/>
                <a:ea typeface="+mn-ea"/>
                <a:cs typeface="+mn-cs"/>
              </a:rPr>
              <a:t>Hoofdstuk 3.9 Preventie: gezondheidsbescherming, gezondheidsbevordering en ziektepreventie</a:t>
            </a:r>
          </a:p>
          <a:p>
            <a:pPr lvl="0"/>
            <a:r>
              <a:rPr lang="nl-NL" sz="1200" kern="1200" dirty="0">
                <a:solidFill>
                  <a:schemeClr val="tx1"/>
                </a:solidFill>
                <a:effectLst/>
                <a:latin typeface="+mn-lt"/>
                <a:ea typeface="+mn-ea"/>
                <a:cs typeface="+mn-cs"/>
              </a:rPr>
              <a:t>Hoofdstuk 3.10 Ziektepreventie, patiëntenvoorlichting en zelfmanagement </a:t>
            </a:r>
          </a:p>
          <a:p>
            <a:r>
              <a:rPr lang="nl-NL" sz="1200" kern="1200" dirty="0">
                <a:solidFill>
                  <a:schemeClr val="tx1"/>
                </a:solidFill>
                <a:effectLst/>
                <a:latin typeface="+mn-lt"/>
                <a:ea typeface="+mn-ea"/>
                <a:cs typeface="+mn-cs"/>
              </a:rPr>
              <a:t>Noteer voor jezelf de belangrijkste begrippen aan de hand van de leerdoelen.</a:t>
            </a:r>
          </a:p>
        </p:txBody>
      </p:sp>
      <p:sp>
        <p:nvSpPr>
          <p:cNvPr id="4" name="Slide Number Placeholder 3"/>
          <p:cNvSpPr>
            <a:spLocks noGrp="1"/>
          </p:cNvSpPr>
          <p:nvPr>
            <p:ph type="sldNum" sz="quarter" idx="10"/>
          </p:nvPr>
        </p:nvSpPr>
        <p:spPr/>
        <p:txBody>
          <a:bodyPr/>
          <a:lstStyle/>
          <a:p>
            <a:fld id="{220F8348-2426-8240-A528-9F839DEF4CDE}" type="slidenum">
              <a:rPr lang="en-US" smtClean="0"/>
              <a:t>3</a:t>
            </a:fld>
            <a:endParaRPr lang="en-US"/>
          </a:p>
        </p:txBody>
      </p:sp>
    </p:spTree>
    <p:extLst>
      <p:ext uri="{BB962C8B-B14F-4D97-AF65-F5344CB8AC3E}">
        <p14:creationId xmlns:p14="http://schemas.microsoft.com/office/powerpoint/2010/main" val="2155821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-Infoavonden aankomende ouders</a:t>
            </a:r>
          </a:p>
          <a:p>
            <a:r>
              <a:rPr lang="nl-NL" dirty="0"/>
              <a:t>-Ontwikkeling en opvoeding volgen</a:t>
            </a:r>
          </a:p>
          <a:p>
            <a:r>
              <a:rPr lang="nl-NL" dirty="0"/>
              <a:t>-Huisbezoek na geboorte</a:t>
            </a:r>
          </a:p>
          <a:p>
            <a:r>
              <a:rPr lang="nl-NL" dirty="0"/>
              <a:t>-CB</a:t>
            </a:r>
          </a:p>
          <a:p>
            <a:r>
              <a:rPr lang="nl-NL" dirty="0"/>
              <a:t>-Horen/zien/groei/opvoeding</a:t>
            </a:r>
          </a:p>
          <a:p>
            <a:r>
              <a:rPr lang="nl-NL" dirty="0"/>
              <a:t>-Inloopspreekuren: info en advies</a:t>
            </a:r>
          </a:p>
          <a:p>
            <a:r>
              <a:rPr lang="nl-NL" dirty="0"/>
              <a:t>-Geestelijke gezondheid kinderen</a:t>
            </a:r>
          </a:p>
          <a:p>
            <a:r>
              <a:rPr lang="nl-NL" dirty="0"/>
              <a:t>-CJG: voor opvoedvragen</a:t>
            </a:r>
          </a:p>
          <a:p>
            <a:r>
              <a:rPr lang="nl-NL" dirty="0"/>
              <a:t>-RVP</a:t>
            </a:r>
          </a:p>
          <a:p>
            <a:r>
              <a:rPr lang="nl-NL" dirty="0"/>
              <a:t>-SOA test</a:t>
            </a:r>
          </a:p>
          <a:p>
            <a:r>
              <a:rPr lang="nl-NL" dirty="0"/>
              <a:t>-Jongerenspreekuur</a:t>
            </a:r>
          </a:p>
          <a:p>
            <a:r>
              <a:rPr lang="nl-NL" dirty="0"/>
              <a:t>-Voorlichting en advies op scholen en evenementen</a:t>
            </a:r>
          </a:p>
          <a:p>
            <a:r>
              <a:rPr lang="nl-NL" dirty="0"/>
              <a:t>-Onderzoek gezondheid inwoners</a:t>
            </a:r>
          </a:p>
          <a:p>
            <a:r>
              <a:rPr lang="nl-NL" dirty="0"/>
              <a:t>-Gezonde leefomgeving</a:t>
            </a:r>
          </a:p>
          <a:p>
            <a:r>
              <a:rPr lang="nl-NL" dirty="0"/>
              <a:t>-Inspectie kinderdagopvang</a:t>
            </a:r>
          </a:p>
          <a:p>
            <a:r>
              <a:rPr lang="nl-NL" dirty="0"/>
              <a:t>-TBC screening en onderzoek</a:t>
            </a:r>
          </a:p>
          <a:p>
            <a:r>
              <a:rPr lang="nl-NL" dirty="0"/>
              <a:t>-Reizigersspreekuur </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4</a:t>
            </a:fld>
            <a:endParaRPr lang="en-US"/>
          </a:p>
        </p:txBody>
      </p:sp>
    </p:spTree>
    <p:extLst>
      <p:ext uri="{BB962C8B-B14F-4D97-AF65-F5344CB8AC3E}">
        <p14:creationId xmlns:p14="http://schemas.microsoft.com/office/powerpoint/2010/main" val="2489528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Bloedsuikers prikken </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5</a:t>
            </a:fld>
            <a:endParaRPr lang="en-US"/>
          </a:p>
        </p:txBody>
      </p:sp>
    </p:spTree>
    <p:extLst>
      <p:ext uri="{BB962C8B-B14F-4D97-AF65-F5344CB8AC3E}">
        <p14:creationId xmlns:p14="http://schemas.microsoft.com/office/powerpoint/2010/main" val="1204973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Preventie is een breed begrip dat gezondheidsbescherming, gezondheidsbevordering en ziektepreventie omvat. </a:t>
            </a:r>
          </a:p>
          <a:p>
            <a:r>
              <a:rPr lang="nl-NL" sz="1200" b="0" i="0" kern="1200" dirty="0">
                <a:solidFill>
                  <a:schemeClr val="tx1"/>
                </a:solidFill>
                <a:effectLst/>
                <a:latin typeface="+mn-lt"/>
                <a:ea typeface="+mn-ea"/>
                <a:cs typeface="+mn-cs"/>
              </a:rPr>
              <a:t>Gezondheidsbescherming wordt voor het grootste deel uitgevoerd buiten de gezondheidszorg en bestaat altijd uit structurele interventies.</a:t>
            </a:r>
          </a:p>
          <a:p>
            <a:r>
              <a:rPr lang="nl-NL" sz="1200" b="0" i="0" kern="1200" dirty="0">
                <a:solidFill>
                  <a:schemeClr val="tx1"/>
                </a:solidFill>
                <a:effectLst/>
                <a:latin typeface="+mn-lt"/>
                <a:ea typeface="+mn-ea"/>
                <a:cs typeface="+mn-cs"/>
              </a:rPr>
              <a:t>Nederlandse Voedsel- en Warenautoriteit (NVWA). De NVWA ziet onder meer toe op het voorkomen van voedselvergiftigingen door salmonellabesmetting en op de desinfectie in de gezondheidszorg. </a:t>
            </a:r>
          </a:p>
          <a:p>
            <a:r>
              <a:rPr lang="nl-NL" sz="1200" b="0" i="0" kern="1200" dirty="0">
                <a:solidFill>
                  <a:schemeClr val="tx1"/>
                </a:solidFill>
                <a:effectLst/>
                <a:latin typeface="+mn-lt"/>
                <a:ea typeface="+mn-ea"/>
                <a:cs typeface="+mn-cs"/>
              </a:rPr>
              <a:t>Voorbeelden van taken van verpleegkundigen op het terrein van gezondheidsbescherming zijn het toezicht houden op hygiëne op scholen in verband met infectieziektebestrijding en het zorg dragen voor mensen die zichzelf thuis verwaarlozen. Ook het aanbieden door een GGD van malariaprofylaxe aan reizigers naar Azië en de verplichte registratie van hiv/aids zijn voorbeelden van taken binnen de verpleegkundige beroepsuitoefening.</a:t>
            </a:r>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6</a:t>
            </a:fld>
            <a:endParaRPr lang="en-US"/>
          </a:p>
        </p:txBody>
      </p:sp>
    </p:spTree>
    <p:extLst>
      <p:ext uri="{BB962C8B-B14F-4D97-AF65-F5344CB8AC3E}">
        <p14:creationId xmlns:p14="http://schemas.microsoft.com/office/powerpoint/2010/main" val="4054018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Gezondheidsbevordering maakt gebruik van gezondheidsvoorlichting.</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Een belangrijk kenmerk van gezondheidsbevordering is de samenwerking tussen de gezondheidszorg en andere sectoren. Een ander kenmerk is dat de setting (de school, de werkplek of een ziekenhuis) een belangrijke ingang is. Een derde kenmerk is dat er een samenhangende set is van interventies die elkaar versterken. Ten slotte is een belangrijk kenmerk dat de behoeften van de doelgroep het vertrekpunt vormen en een belangrijke rol spelen in de oplossingen voor het gezondheidsprobleem.</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Participatie en empowerment vormen een belangrijke succesfactor. De huidige tendens dat mensen betrokken willen zijn en willen meebeslissen als mondige mensen vergt dat gezondheidsbevordering en -voorlichting op hen persoonlijk gefocust zijn. Deze persoonlijke focus en de aanmoediging tot gezonde eigen keuzes op basis van de persoonlijke voorkeuren van de doelgroep verhogen de effectiviteit van gezondheidsbevordering. </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Gezondheidsbevordering en -voorlichting slaan vooral aan als mensen uit de doelgroep zelf met gezondheidsproblemen te kampen hebben en als de voorlichting wordt aangeboden op het goede moment (het moment van de zorgvraag c.q. voorlichtingsbehoefte). De effectiviteit neemt ook toe als sprake is van maatwerk, dat wil zeggen dat de interventie is toegesneden op de doelgroep.</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Met gezondheidsvoorlichting probeer je mensen te motiveren tot ander, gewenster (</a:t>
            </a:r>
            <a:r>
              <a:rPr lang="nl-NL" sz="1200" b="0" i="0" kern="1200" dirty="0" err="1">
                <a:solidFill>
                  <a:schemeClr val="tx1"/>
                </a:solidFill>
                <a:effectLst/>
                <a:latin typeface="+mn-lt"/>
                <a:ea typeface="+mn-ea"/>
                <a:cs typeface="+mn-cs"/>
              </a:rPr>
              <a:t>gezondheids</a:t>
            </a:r>
            <a:r>
              <a:rPr lang="nl-NL" sz="1200" b="0" i="0" kern="1200" dirty="0">
                <a:solidFill>
                  <a:schemeClr val="tx1"/>
                </a:solidFill>
                <a:effectLst/>
                <a:latin typeface="+mn-lt"/>
                <a:ea typeface="+mn-ea"/>
                <a:cs typeface="+mn-cs"/>
              </a:rPr>
              <a:t>)gedrag. Gezondheidsvoorlichting is hiermee een van de instrumenten die kunnen worden ingezet voor gezondheidsbevordering.</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Het raakvlak van gezondheidsbevordering met de verpleegkundige beroepsuitoefening ligt vooral op het gebied van gezondheidsvoorlichting, dat wil zeggen: het motiveren van mensen tot ander, gezonder gedrag, gestuurd vanuit de behoeften van de patiënt.</a:t>
            </a:r>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8</a:t>
            </a:fld>
            <a:endParaRPr lang="en-US"/>
          </a:p>
        </p:txBody>
      </p:sp>
    </p:spTree>
    <p:extLst>
      <p:ext uri="{BB962C8B-B14F-4D97-AF65-F5344CB8AC3E}">
        <p14:creationId xmlns:p14="http://schemas.microsoft.com/office/powerpoint/2010/main" val="519625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Fit4joy als voorbeeld van gezondheidsbevordering</a:t>
            </a:r>
          </a:p>
          <a:p>
            <a:r>
              <a:rPr lang="nl-NL" dirty="0"/>
              <a:t>Leefstijl van kinderen met overgewicht bevorderen: door sport en spel/ </a:t>
            </a:r>
            <a:r>
              <a:rPr lang="nl-NL" dirty="0" err="1"/>
              <a:t>dietist</a:t>
            </a:r>
            <a:r>
              <a:rPr lang="nl-NL" dirty="0"/>
              <a:t>/ psycholoog/ kookworkshops/ betrekken gezin en sociale omgeving</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9</a:t>
            </a:fld>
            <a:endParaRPr lang="en-US"/>
          </a:p>
        </p:txBody>
      </p:sp>
    </p:spTree>
    <p:extLst>
      <p:ext uri="{BB962C8B-B14F-4D97-AF65-F5344CB8AC3E}">
        <p14:creationId xmlns:p14="http://schemas.microsoft.com/office/powerpoint/2010/main" val="3276434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Bij ziektepreventie wordt geprobeerd gezondheidsproblemen te voorkomen en, als het gezondheidsprobleem al aanwezig is, om te gaan met de beperkingen die bij het gezondheidsproblemen horen om v</a:t>
            </a:r>
          </a:p>
          <a:p>
            <a:r>
              <a:rPr lang="nl-NL" sz="1200" b="0" i="0" kern="1200" dirty="0">
                <a:solidFill>
                  <a:schemeClr val="tx1"/>
                </a:solidFill>
                <a:effectLst/>
                <a:latin typeface="+mn-lt"/>
                <a:ea typeface="+mn-ea"/>
                <a:cs typeface="+mn-cs"/>
              </a:rPr>
              <a:t>Het </a:t>
            </a:r>
            <a:r>
              <a:rPr lang="nl-NL" sz="1200" b="1" i="0" kern="1200" dirty="0">
                <a:solidFill>
                  <a:schemeClr val="tx1"/>
                </a:solidFill>
                <a:effectLst/>
                <a:latin typeface="+mn-lt"/>
                <a:ea typeface="+mn-ea"/>
                <a:cs typeface="+mn-cs"/>
              </a:rPr>
              <a:t>doel van ziektepreventie </a:t>
            </a:r>
            <a:r>
              <a:rPr lang="nl-NL" sz="1200" b="0" i="0" kern="1200" dirty="0">
                <a:solidFill>
                  <a:schemeClr val="tx1"/>
                </a:solidFill>
                <a:effectLst/>
                <a:latin typeface="+mn-lt"/>
                <a:ea typeface="+mn-ea"/>
                <a:cs typeface="+mn-cs"/>
              </a:rPr>
              <a:t>is het behalen van gezondheidswinst. Dit is het best te bereiken door de structurele implementatie van effectief gebleken ziektepreventie-interventies. Het bereiken van gezondheidswinst is niet eenvoudig. Hiertoe moeten mensen invloed hebben op hun eigen gezondheid. Zij moeten dus gestimuleerd worden tot participatie en medeverantwoordelijkheid en zij moeten leren omgaan met gezondheidsrisico’ s. </a:t>
            </a:r>
            <a:r>
              <a:rPr lang="nl-NL" sz="1200" b="0" i="0" kern="1200" dirty="0" err="1">
                <a:solidFill>
                  <a:schemeClr val="tx1"/>
                </a:solidFill>
                <a:effectLst/>
                <a:latin typeface="+mn-lt"/>
                <a:ea typeface="+mn-ea"/>
                <a:cs typeface="+mn-cs"/>
              </a:rPr>
              <a:t>erslechtering</a:t>
            </a:r>
            <a:r>
              <a:rPr lang="nl-NL" sz="1200" b="0" i="0" kern="1200" dirty="0">
                <a:solidFill>
                  <a:schemeClr val="tx1"/>
                </a:solidFill>
                <a:effectLst/>
                <a:latin typeface="+mn-lt"/>
                <a:ea typeface="+mn-ea"/>
                <a:cs typeface="+mn-cs"/>
              </a:rPr>
              <a:t> van de gezondheidssituatie tegen te gaan.</a:t>
            </a:r>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10</a:t>
            </a:fld>
            <a:endParaRPr lang="en-US"/>
          </a:p>
        </p:txBody>
      </p:sp>
    </p:spTree>
    <p:extLst>
      <p:ext uri="{BB962C8B-B14F-4D97-AF65-F5344CB8AC3E}">
        <p14:creationId xmlns:p14="http://schemas.microsoft.com/office/powerpoint/2010/main" val="3473281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Vraag bij filmpje:</a:t>
            </a:r>
          </a:p>
          <a:p>
            <a:r>
              <a:rPr lang="nl-NL" dirty="0"/>
              <a:t>Hoe is deze video gerelateerd aan ziektepreventie?</a:t>
            </a:r>
          </a:p>
          <a:p>
            <a:endParaRPr lang="nl-NL" dirty="0"/>
          </a:p>
          <a:p>
            <a:r>
              <a:rPr lang="nl-NL" dirty="0"/>
              <a:t>Meer bewegen zorgt voor verhoging van levenskwaliteit van DM patiënten, en zorgt ervoor dat verdere verslechtering van de gezondheidssituatie voorkomen wordt. Handhaven van de ziekte. </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11</a:t>
            </a:fld>
            <a:endParaRPr lang="en-US"/>
          </a:p>
        </p:txBody>
      </p:sp>
    </p:spTree>
    <p:extLst>
      <p:ext uri="{BB962C8B-B14F-4D97-AF65-F5344CB8AC3E}">
        <p14:creationId xmlns:p14="http://schemas.microsoft.com/office/powerpoint/2010/main" val="1868267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Zelfmanagement vraagt complex gedrag. De patiënt zou zijn eigen gezondheidstoestand moeten monitoren, </a:t>
            </a:r>
            <a:r>
              <a:rPr lang="nl-NL" sz="1200" b="0" i="1" kern="1200" dirty="0" err="1">
                <a:solidFill>
                  <a:schemeClr val="tx1"/>
                </a:solidFill>
                <a:effectLst/>
                <a:latin typeface="+mn-lt"/>
                <a:ea typeface="+mn-ea"/>
                <a:cs typeface="+mn-cs"/>
              </a:rPr>
              <a:t>signs</a:t>
            </a:r>
            <a:r>
              <a:rPr lang="nl-NL" sz="1200" b="0" i="1" kern="1200" dirty="0">
                <a:solidFill>
                  <a:schemeClr val="tx1"/>
                </a:solidFill>
                <a:effectLst/>
                <a:latin typeface="+mn-lt"/>
                <a:ea typeface="+mn-ea"/>
                <a:cs typeface="+mn-cs"/>
              </a:rPr>
              <a:t> </a:t>
            </a:r>
            <a:r>
              <a:rPr lang="nl-NL" sz="1200" b="0" i="1" kern="1200" dirty="0" err="1">
                <a:solidFill>
                  <a:schemeClr val="tx1"/>
                </a:solidFill>
                <a:effectLst/>
                <a:latin typeface="+mn-lt"/>
                <a:ea typeface="+mn-ea"/>
                <a:cs typeface="+mn-cs"/>
              </a:rPr>
              <a:t>and</a:t>
            </a:r>
            <a:r>
              <a:rPr lang="nl-NL" sz="1200" b="0" i="1" kern="1200" dirty="0">
                <a:solidFill>
                  <a:schemeClr val="tx1"/>
                </a:solidFill>
                <a:effectLst/>
                <a:latin typeface="+mn-lt"/>
                <a:ea typeface="+mn-ea"/>
                <a:cs typeface="+mn-cs"/>
              </a:rPr>
              <a:t> </a:t>
            </a:r>
            <a:r>
              <a:rPr lang="nl-NL" sz="1200" b="0" i="1" kern="1200" dirty="0" err="1">
                <a:solidFill>
                  <a:schemeClr val="tx1"/>
                </a:solidFill>
                <a:effectLst/>
                <a:latin typeface="+mn-lt"/>
                <a:ea typeface="+mn-ea"/>
                <a:cs typeface="+mn-cs"/>
              </a:rPr>
              <a:t>symptoms</a:t>
            </a:r>
            <a:r>
              <a:rPr lang="nl-NL" sz="1200" b="0" i="0" kern="1200" dirty="0">
                <a:solidFill>
                  <a:schemeClr val="tx1"/>
                </a:solidFill>
                <a:effectLst/>
                <a:latin typeface="+mn-lt"/>
                <a:ea typeface="+mn-ea"/>
                <a:cs typeface="+mn-cs"/>
              </a:rPr>
              <a:t> moeten signaleren en er zo op reageren dat zijn welbevinden en kwaliteit van leven voor hem optimaal zijn.</a:t>
            </a:r>
          </a:p>
          <a:p>
            <a:r>
              <a:rPr lang="nl-NL" sz="1200" b="0" i="0" kern="1200" dirty="0">
                <a:solidFill>
                  <a:schemeClr val="tx1"/>
                </a:solidFill>
                <a:effectLst/>
                <a:latin typeface="+mn-lt"/>
                <a:ea typeface="+mn-ea"/>
                <a:cs typeface="+mn-cs"/>
              </a:rPr>
              <a:t>De verpleegkundige zou het zelfmanagement van de patiënt moeten faciliteren en support moeten bieden. De verpleegkundige zou hierbij ook de mensen in het sociale netwerk van de patiënt moeten betrekken die hem in zijn zelfmanagement kunnen ondersteunen</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Welke gedragingen hangen samen met zelfmanagement?</a:t>
            </a:r>
          </a:p>
          <a:p>
            <a:r>
              <a:rPr lang="nl-NL" sz="1200" b="0" i="0" kern="1200" dirty="0">
                <a:solidFill>
                  <a:schemeClr val="tx1"/>
                </a:solidFill>
                <a:effectLst/>
                <a:latin typeface="+mn-lt"/>
                <a:ea typeface="+mn-ea"/>
                <a:cs typeface="+mn-cs"/>
              </a:rPr>
              <a:t>Aan meer controle over zijn gezondheidssituatie zijn voor de patiënt een aantal gedragingen verbonden (Ryan </a:t>
            </a:r>
            <a:r>
              <a:rPr lang="nl-NL" sz="1200" b="0" i="0" u="none" strike="noStrike" kern="1200" dirty="0">
                <a:solidFill>
                  <a:schemeClr val="tx1"/>
                </a:solidFill>
                <a:effectLst/>
                <a:latin typeface="+mn-lt"/>
                <a:ea typeface="+mn-ea"/>
                <a:cs typeface="+mn-cs"/>
                <a:hlinkClick r:id="rId3"/>
              </a:rPr>
              <a:t>2009</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-zijn gedrag veranderen om met de symptomen om te gaan die voortkomen uit de chronische conditie. Voorbeelden hiervan zijn omgaan met pijn, vermoeidheid en ademnood;</a:t>
            </a:r>
          </a:p>
          <a:p>
            <a:r>
              <a:rPr lang="nl-NL" sz="1200" b="0" i="0" kern="1200" dirty="0">
                <a:solidFill>
                  <a:schemeClr val="tx1"/>
                </a:solidFill>
                <a:effectLst/>
                <a:latin typeface="+mn-lt"/>
                <a:ea typeface="+mn-ea"/>
                <a:cs typeface="+mn-cs"/>
              </a:rPr>
              <a:t>-omgaan met zijn medicatie, zowel de voorgeschreven als de vrij verkrijgbare geneesmiddelen. Bijvoorbeeld: de patiënt moet omgaan met bijwerkingen en deze rapporteren, onbedoelde effecten van medicatie herkennen en het rapporteren als de medicatie niet het gewenste effect geeft;</a:t>
            </a:r>
          </a:p>
          <a:p>
            <a:r>
              <a:rPr lang="nl-NL" sz="1200" b="0" i="0" kern="1200" dirty="0">
                <a:solidFill>
                  <a:schemeClr val="tx1"/>
                </a:solidFill>
                <a:effectLst/>
                <a:latin typeface="+mn-lt"/>
                <a:ea typeface="+mn-ea"/>
                <a:cs typeface="+mn-cs"/>
              </a:rPr>
              <a:t>-zijn gezondheid monitoren en besluiten nemen op basis van deze monitoring. Bijvoorbeeld: de patiënt moet de bloedglucosespiegels monitoren en gerichte actie ondernemen bij bepaalde waarden in het bloed;</a:t>
            </a:r>
          </a:p>
          <a:p>
            <a:r>
              <a:rPr lang="nl-NL" sz="1200" b="0" i="0" kern="1200" dirty="0">
                <a:solidFill>
                  <a:schemeClr val="tx1"/>
                </a:solidFill>
                <a:effectLst/>
                <a:latin typeface="+mn-lt"/>
                <a:ea typeface="+mn-ea"/>
                <a:cs typeface="+mn-cs"/>
              </a:rPr>
              <a:t>-omgaan met negatieve emoties en ondanks zijn gezondheidssituatie zijn sociale en maatschappelijke rollen blijven vervullen;</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12</a:t>
            </a:fld>
            <a:endParaRPr lang="en-US"/>
          </a:p>
        </p:txBody>
      </p:sp>
    </p:spTree>
    <p:extLst>
      <p:ext uri="{BB962C8B-B14F-4D97-AF65-F5344CB8AC3E}">
        <p14:creationId xmlns:p14="http://schemas.microsoft.com/office/powerpoint/2010/main" val="1614622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Werkvelden verdelen</a:t>
            </a:r>
            <a:r>
              <a:rPr lang="nl-NL" sz="1200" kern="1200" baseline="0" dirty="0" smtClean="0">
                <a:solidFill>
                  <a:schemeClr val="tx1"/>
                </a:solidFill>
                <a:effectLst/>
                <a:latin typeface="+mn-lt"/>
                <a:ea typeface="+mn-ea"/>
                <a:cs typeface="+mn-cs"/>
              </a:rPr>
              <a:t> door 1 </a:t>
            </a:r>
            <a:r>
              <a:rPr lang="nl-NL" sz="1200" kern="1200" baseline="0" dirty="0" err="1" smtClean="0">
                <a:solidFill>
                  <a:schemeClr val="tx1"/>
                </a:solidFill>
                <a:effectLst/>
                <a:latin typeface="+mn-lt"/>
                <a:ea typeface="+mn-ea"/>
                <a:cs typeface="+mn-cs"/>
              </a:rPr>
              <a:t>tm</a:t>
            </a:r>
            <a:r>
              <a:rPr lang="nl-NL" sz="1200" kern="1200" baseline="0" dirty="0" smtClean="0">
                <a:solidFill>
                  <a:schemeClr val="tx1"/>
                </a:solidFill>
                <a:effectLst/>
                <a:latin typeface="+mn-lt"/>
                <a:ea typeface="+mn-ea"/>
                <a:cs typeface="+mn-cs"/>
              </a:rPr>
              <a:t> 5 per duo te tellen (net als vroeger bij gym)</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Waarbij groepje 2 ook de leertaak van dhr. Jansen meeneemt</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13</a:t>
            </a:fld>
            <a:endParaRPr lang="en-US"/>
          </a:p>
        </p:txBody>
      </p:sp>
    </p:spTree>
    <p:extLst>
      <p:ext uri="{BB962C8B-B14F-4D97-AF65-F5344CB8AC3E}">
        <p14:creationId xmlns:p14="http://schemas.microsoft.com/office/powerpoint/2010/main" val="45648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Na deze les kun je:</a:t>
            </a:r>
          </a:p>
          <a:p>
            <a:r>
              <a:rPr lang="nl-NL" sz="1200" b="0" i="0" kern="1200" dirty="0">
                <a:solidFill>
                  <a:schemeClr val="tx1"/>
                </a:solidFill>
                <a:effectLst/>
                <a:latin typeface="+mn-lt"/>
                <a:ea typeface="+mn-ea"/>
                <a:cs typeface="+mn-cs"/>
              </a:rPr>
              <a:t>Je eigen moraal herkennen en benoemen</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14</a:t>
            </a:fld>
            <a:endParaRPr lang="en-US"/>
          </a:p>
        </p:txBody>
      </p:sp>
    </p:spTree>
    <p:extLst>
      <p:ext uri="{BB962C8B-B14F-4D97-AF65-F5344CB8AC3E}">
        <p14:creationId xmlns:p14="http://schemas.microsoft.com/office/powerpoint/2010/main" val="1300967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Lees H 1 uit </a:t>
            </a:r>
            <a:r>
              <a:rPr lang="nl-NL"/>
              <a:t>basisboek zorgethiek</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16</a:t>
            </a:fld>
            <a:endParaRPr lang="en-US"/>
          </a:p>
        </p:txBody>
      </p:sp>
    </p:spTree>
    <p:extLst>
      <p:ext uri="{BB962C8B-B14F-4D97-AF65-F5344CB8AC3E}">
        <p14:creationId xmlns:p14="http://schemas.microsoft.com/office/powerpoint/2010/main" val="2868144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en-US"/>
              <a:t>Edit Master text styles</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en-US"/>
              <a:t>Click to edit Master title style</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l-NL" dirty="0"/>
          </a:p>
        </p:txBody>
      </p:sp>
      <p:pic>
        <p:nvPicPr>
          <p:cNvPr id="13" name="Afbeelding 12">
            <a:extLst>
              <a:ext uri="{FF2B5EF4-FFF2-40B4-BE49-F238E27FC236}">
                <a16:creationId xmlns:a16="http://schemas.microsoft.com/office/drawing/2014/main" id="{43513369-5699-4CCE-93DA-0A9354F633C5}"/>
              </a:ext>
            </a:extLst>
          </p:cNvPr>
          <p:cNvPicPr>
            <a:picLocks noChangeAspect="1"/>
          </p:cNvPicPr>
          <p:nvPr/>
        </p:nvPicPr>
        <p:blipFill>
          <a:blip r:embed="rId2"/>
          <a:stretch>
            <a:fillRect/>
          </a:stretch>
        </p:blipFill>
        <p:spPr>
          <a:xfrm>
            <a:off x="243000" y="5443052"/>
            <a:ext cx="1812470" cy="881095"/>
          </a:xfrm>
          <a:prstGeom prst="rect">
            <a:avLst/>
          </a:prstGeom>
        </p:spPr>
      </p:pic>
    </p:spTree>
    <p:extLst>
      <p:ext uri="{BB962C8B-B14F-4D97-AF65-F5344CB8AC3E}">
        <p14:creationId xmlns:p14="http://schemas.microsoft.com/office/powerpoint/2010/main" val="190889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en-US"/>
              <a:t>Click to edit Master title style</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5"/>
            <a:ext cx="2452575" cy="3594100"/>
          </a:xfrm>
        </p:spPr>
        <p:txBody>
          <a:bodyPr>
            <a:normAutofit/>
          </a:bodyPr>
          <a:lstStyle>
            <a:lvl1pPr>
              <a:defRPr sz="1200"/>
            </a:lvl1pPr>
            <a:lvl2pPr>
              <a:defRPr sz="1200"/>
            </a:lvl2pPr>
            <a:lvl3pPr>
              <a:defRPr sz="1200"/>
            </a:lvl3pPr>
            <a:lvl4pPr>
              <a:defRPr sz="1200"/>
            </a:lvl4pPr>
            <a:lvl5pPr>
              <a:defRPr sz="1200"/>
            </a:lvl5pPr>
          </a:lstStyle>
          <a:p>
            <a:pPr lvl="0"/>
            <a:r>
              <a:rPr lang="en-US"/>
              <a:t>Edit Master text styles</a:t>
            </a:r>
          </a:p>
        </p:txBody>
      </p:sp>
    </p:spTree>
    <p:extLst>
      <p:ext uri="{BB962C8B-B14F-4D97-AF65-F5344CB8AC3E}">
        <p14:creationId xmlns:p14="http://schemas.microsoft.com/office/powerpoint/2010/main" val="356866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82D7232F-6567-4478-A980-A756C72F99B5}"/>
              </a:ext>
            </a:extLst>
          </p:cNvPr>
          <p:cNvPicPr>
            <a:picLocks noChangeAspect="1"/>
          </p:cNvPicPr>
          <p:nvPr/>
        </p:nvPicPr>
        <p:blipFill>
          <a:blip r:embed="rId2"/>
          <a:stretch>
            <a:fillRect/>
          </a:stretch>
        </p:blipFill>
        <p:spPr>
          <a:xfrm>
            <a:off x="243000" y="5968800"/>
            <a:ext cx="1038289" cy="504742"/>
          </a:xfrm>
          <a:prstGeom prst="rect">
            <a:avLst/>
          </a:prstGeom>
        </p:spPr>
      </p:pic>
      <p:sp>
        <p:nvSpPr>
          <p:cNvPr id="2" name="Titel 1">
            <a:extLst>
              <a:ext uri="{FF2B5EF4-FFF2-40B4-BE49-F238E27FC236}">
                <a16:creationId xmlns:a16="http://schemas.microsoft.com/office/drawing/2014/main" id="{9B1726F7-A1D1-4F7D-A6A9-F4BE37A8413B}"/>
              </a:ext>
            </a:extLst>
          </p:cNvPr>
          <p:cNvSpPr>
            <a:spLocks noGrp="1"/>
          </p:cNvSpPr>
          <p:nvPr>
            <p:ph type="title"/>
          </p:nvPr>
        </p:nvSpPr>
        <p:spPr>
          <a:xfrm>
            <a:off x="405000" y="500285"/>
            <a:ext cx="8322358" cy="1435507"/>
          </a:xfrm>
        </p:spPr>
        <p:txBody>
          <a:bodyPr/>
          <a:lstStyle>
            <a:lvl1pPr>
              <a:defRPr>
                <a:solidFill>
                  <a:srgbClr val="009C82"/>
                </a:solidFill>
              </a:defRPr>
            </a:lvl1pPr>
          </a:lstStyle>
          <a:p>
            <a:r>
              <a:rPr lang="en-US"/>
              <a:t>Click to edit Master title style</a:t>
            </a:r>
            <a:endParaRPr lang="nl-NL" dirty="0"/>
          </a:p>
        </p:txBody>
      </p:sp>
      <p:sp>
        <p:nvSpPr>
          <p:cNvPr id="4" name="Tijdelijke aanduiding voor tekst 3">
            <a:extLst>
              <a:ext uri="{FF2B5EF4-FFF2-40B4-BE49-F238E27FC236}">
                <a16:creationId xmlns:a16="http://schemas.microsoft.com/office/drawing/2014/main" id="{901B3125-4D60-4C8B-8468-32E19AAC1687}"/>
              </a:ext>
            </a:extLst>
          </p:cNvPr>
          <p:cNvSpPr>
            <a:spLocks noGrp="1"/>
          </p:cNvSpPr>
          <p:nvPr>
            <p:ph type="body" sz="quarter" idx="10"/>
          </p:nvPr>
        </p:nvSpPr>
        <p:spPr>
          <a:xfrm>
            <a:off x="405000" y="2520001"/>
            <a:ext cx="8310563" cy="30643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218485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F59E5169-77CD-422C-B61A-44FA12564C5A}"/>
              </a:ext>
            </a:extLst>
          </p:cNvPr>
          <p:cNvPicPr>
            <a:picLocks noChangeAspect="1"/>
          </p:cNvPicPr>
          <p:nvPr/>
        </p:nvPicPr>
        <p:blipFill>
          <a:blip r:embed="rId2"/>
          <a:stretch>
            <a:fillRect/>
          </a:stretch>
        </p:blipFill>
        <p:spPr>
          <a:xfrm>
            <a:off x="243000" y="5970196"/>
            <a:ext cx="1038289" cy="504743"/>
          </a:xfrm>
          <a:prstGeom prst="rect">
            <a:avLst/>
          </a:prstGeom>
        </p:spPr>
      </p:pic>
      <p:sp>
        <p:nvSpPr>
          <p:cNvPr id="2" name="Titel 1">
            <a:extLst>
              <a:ext uri="{FF2B5EF4-FFF2-40B4-BE49-F238E27FC236}">
                <a16:creationId xmlns:a16="http://schemas.microsoft.com/office/drawing/2014/main" id="{C814A899-67D6-40BC-8EE2-7F21AD2D624C}"/>
              </a:ext>
            </a:extLst>
          </p:cNvPr>
          <p:cNvSpPr>
            <a:spLocks noGrp="1"/>
          </p:cNvSpPr>
          <p:nvPr>
            <p:ph type="title"/>
          </p:nvPr>
        </p:nvSpPr>
        <p:spPr>
          <a:xfrm>
            <a:off x="405000" y="540001"/>
            <a:ext cx="8356743" cy="1435507"/>
          </a:xfrm>
        </p:spPr>
        <p:txBody>
          <a:bodyPr/>
          <a:lstStyle>
            <a:lvl1pPr>
              <a:defRPr>
                <a:solidFill>
                  <a:schemeClr val="bg1"/>
                </a:solidFill>
              </a:defRPr>
            </a:lvl1pPr>
          </a:lstStyle>
          <a:p>
            <a:r>
              <a:rPr lang="en-US"/>
              <a:t>Click to edit Master title style</a:t>
            </a:r>
            <a:endParaRPr lang="nl-NL" dirty="0"/>
          </a:p>
        </p:txBody>
      </p:sp>
      <p:sp>
        <p:nvSpPr>
          <p:cNvPr id="4" name="Tijdelijke aanduiding voor tekst 3">
            <a:extLst>
              <a:ext uri="{FF2B5EF4-FFF2-40B4-BE49-F238E27FC236}">
                <a16:creationId xmlns:a16="http://schemas.microsoft.com/office/drawing/2014/main" id="{D237381A-A174-44E9-B0E4-503D67E36DC3}"/>
              </a:ext>
            </a:extLst>
          </p:cNvPr>
          <p:cNvSpPr>
            <a:spLocks noGrp="1"/>
          </p:cNvSpPr>
          <p:nvPr>
            <p:ph type="body" sz="quarter" idx="10"/>
          </p:nvPr>
        </p:nvSpPr>
        <p:spPr>
          <a:xfrm>
            <a:off x="405000" y="2520001"/>
            <a:ext cx="8356743" cy="31510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3615603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en-US"/>
              <a:t>Click to edit Master title style</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9" name="Afbeelding 8">
            <a:extLst>
              <a:ext uri="{FF2B5EF4-FFF2-40B4-BE49-F238E27FC236}">
                <a16:creationId xmlns:a16="http://schemas.microsoft.com/office/drawing/2014/main" id="{D6DC7D93-812A-44EF-8162-A5D520F00F19}"/>
              </a:ext>
            </a:extLst>
          </p:cNvPr>
          <p:cNvPicPr>
            <a:picLocks noChangeAspect="1"/>
          </p:cNvPicPr>
          <p:nvPr/>
        </p:nvPicPr>
        <p:blipFill>
          <a:blip r:embed="rId2"/>
          <a:stretch>
            <a:fillRect/>
          </a:stretch>
        </p:blipFill>
        <p:spPr>
          <a:xfrm>
            <a:off x="243000" y="5968800"/>
            <a:ext cx="1038289" cy="504742"/>
          </a:xfrm>
          <a:prstGeom prst="rect">
            <a:avLst/>
          </a:prstGeom>
        </p:spPr>
      </p:pic>
    </p:spTree>
    <p:extLst>
      <p:ext uri="{BB962C8B-B14F-4D97-AF65-F5344CB8AC3E}">
        <p14:creationId xmlns:p14="http://schemas.microsoft.com/office/powerpoint/2010/main" val="257383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en-US"/>
              <a:t>Click to edit Master title style</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15" name="Afbeelding 14">
            <a:extLst>
              <a:ext uri="{FF2B5EF4-FFF2-40B4-BE49-F238E27FC236}">
                <a16:creationId xmlns:a16="http://schemas.microsoft.com/office/drawing/2014/main" id="{6659DCAD-DB1A-4352-8836-E929632DDE72}"/>
              </a:ext>
            </a:extLst>
          </p:cNvPr>
          <p:cNvPicPr>
            <a:picLocks noChangeAspect="1"/>
          </p:cNvPicPr>
          <p:nvPr/>
        </p:nvPicPr>
        <p:blipFill>
          <a:blip r:embed="rId2"/>
          <a:stretch>
            <a:fillRect/>
          </a:stretch>
        </p:blipFill>
        <p:spPr>
          <a:xfrm>
            <a:off x="243000" y="5970196"/>
            <a:ext cx="1038289" cy="504743"/>
          </a:xfrm>
          <a:prstGeom prst="rect">
            <a:avLst/>
          </a:prstGeom>
        </p:spPr>
      </p:pic>
    </p:spTree>
    <p:extLst>
      <p:ext uri="{BB962C8B-B14F-4D97-AF65-F5344CB8AC3E}">
        <p14:creationId xmlns:p14="http://schemas.microsoft.com/office/powerpoint/2010/main" val="87363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299"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7" name="Afbeelding 6">
            <a:extLst>
              <a:ext uri="{FF2B5EF4-FFF2-40B4-BE49-F238E27FC236}">
                <a16:creationId xmlns:a16="http://schemas.microsoft.com/office/drawing/2014/main" id="{669C65DB-15A3-40B1-BBEC-ED2A1BA17333}"/>
              </a:ext>
            </a:extLst>
          </p:cNvPr>
          <p:cNvPicPr>
            <a:picLocks noChangeAspect="1"/>
          </p:cNvPicPr>
          <p:nvPr/>
        </p:nvPicPr>
        <p:blipFill>
          <a:blip r:embed="rId2"/>
          <a:stretch>
            <a:fillRect/>
          </a:stretch>
        </p:blipFill>
        <p:spPr>
          <a:xfrm>
            <a:off x="243000" y="324000"/>
            <a:ext cx="1038289" cy="504742"/>
          </a:xfrm>
          <a:prstGeom prst="rect">
            <a:avLst/>
          </a:prstGeom>
        </p:spPr>
      </p:pic>
      <p:sp>
        <p:nvSpPr>
          <p:cNvPr id="8" name="Rechthoek 7">
            <a:extLst>
              <a:ext uri="{FF2B5EF4-FFF2-40B4-BE49-F238E27FC236}">
                <a16:creationId xmlns:a16="http://schemas.microsoft.com/office/drawing/2014/main" id="{6878B443-A221-472B-9B31-D2923602B620}"/>
              </a:ext>
            </a:extLst>
          </p:cNvPr>
          <p:cNvSpPr/>
          <p:nvPr/>
        </p:nvSpPr>
        <p:spPr>
          <a:xfrm>
            <a:off x="608330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5" name="Titel 4">
            <a:extLst>
              <a:ext uri="{FF2B5EF4-FFF2-40B4-BE49-F238E27FC236}">
                <a16:creationId xmlns:a16="http://schemas.microsoft.com/office/drawing/2014/main" id="{3BC222D1-C306-4567-A343-C722A1158F2B}"/>
              </a:ext>
            </a:extLst>
          </p:cNvPr>
          <p:cNvSpPr>
            <a:spLocks noGrp="1"/>
          </p:cNvSpPr>
          <p:nvPr>
            <p:ph type="title"/>
          </p:nvPr>
        </p:nvSpPr>
        <p:spPr>
          <a:xfrm>
            <a:off x="6326299" y="828743"/>
            <a:ext cx="2574701" cy="4318445"/>
          </a:xfrm>
        </p:spPr>
        <p:txBody>
          <a:bodyPr anchor="t" anchorCtr="0"/>
          <a:lstStyle>
            <a:lvl1pPr>
              <a:defRPr sz="2250">
                <a:solidFill>
                  <a:schemeClr val="bg1"/>
                </a:solidFill>
              </a:defRPr>
            </a:lvl1pPr>
          </a:lstStyle>
          <a:p>
            <a:r>
              <a:rPr lang="en-US"/>
              <a:t>Click to edit Master title style</a:t>
            </a:r>
            <a:endParaRPr lang="nl-NL" dirty="0"/>
          </a:p>
        </p:txBody>
      </p:sp>
    </p:spTree>
    <p:extLst>
      <p:ext uri="{BB962C8B-B14F-4D97-AF65-F5344CB8AC3E}">
        <p14:creationId xmlns:p14="http://schemas.microsoft.com/office/powerpoint/2010/main" val="3361964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en-US"/>
              <a:t>Click to edit Master title style</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nl-NL" dirty="0"/>
          </a:p>
        </p:txBody>
      </p:sp>
      <p:pic>
        <p:nvPicPr>
          <p:cNvPr id="7" name="Afbeelding 6">
            <a:extLst>
              <a:ext uri="{FF2B5EF4-FFF2-40B4-BE49-F238E27FC236}">
                <a16:creationId xmlns:a16="http://schemas.microsoft.com/office/drawing/2014/main" id="{9BAC8430-1514-4873-ABE5-EA31EA5A069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362800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AEB84E45-4AEA-4831-9B87-14B3517136B9}"/>
              </a:ext>
            </a:extLst>
          </p:cNvPr>
          <p:cNvPicPr>
            <a:picLocks noChangeAspect="1"/>
          </p:cNvPicPr>
          <p:nvPr/>
        </p:nvPicPr>
        <p:blipFill>
          <a:blip r:embed="rId2"/>
          <a:stretch>
            <a:fillRect/>
          </a:stretch>
        </p:blipFill>
        <p:spPr>
          <a:xfrm>
            <a:off x="243000" y="324000"/>
            <a:ext cx="1038289" cy="504742"/>
          </a:xfrm>
          <a:prstGeom prst="rect">
            <a:avLst/>
          </a:prstGeom>
        </p:spPr>
      </p:pic>
    </p:spTree>
    <p:extLst>
      <p:ext uri="{BB962C8B-B14F-4D97-AF65-F5344CB8AC3E}">
        <p14:creationId xmlns:p14="http://schemas.microsoft.com/office/powerpoint/2010/main" val="3347082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EC08955C-C1E9-4B08-A66E-790BD8E5EB5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1325827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US"/>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p:cNvSpPr>
            <a:spLocks noGrp="1"/>
          </p:cNvSpPr>
          <p:nvPr>
            <p:ph type="dt" sz="half" idx="10"/>
          </p:nvPr>
        </p:nvSpPr>
        <p:spPr/>
        <p:txBody>
          <a:bodyPr/>
          <a:lstStyle/>
          <a:p>
            <a:fld id="{C50B796C-FE1B-DE4A-9771-5E8748839575}"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14ACD-A9B1-FE46-9C24-82A237E2E01C}" type="slidenum">
              <a:rPr lang="en-US" smtClean="0"/>
              <a:t>‹nr.›</a:t>
            </a:fld>
            <a:endParaRPr lang="en-US"/>
          </a:p>
        </p:txBody>
      </p:sp>
    </p:spTree>
    <p:extLst>
      <p:ext uri="{BB962C8B-B14F-4D97-AF65-F5344CB8AC3E}">
        <p14:creationId xmlns:p14="http://schemas.microsoft.com/office/powerpoint/2010/main" val="976114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Click to edit Master text styles</a:t>
            </a:r>
          </a:p>
        </p:txBody>
      </p:sp>
      <p:sp>
        <p:nvSpPr>
          <p:cNvPr id="4" name="Date Placeholder 3"/>
          <p:cNvSpPr>
            <a:spLocks noGrp="1"/>
          </p:cNvSpPr>
          <p:nvPr>
            <p:ph type="dt" sz="half" idx="10"/>
          </p:nvPr>
        </p:nvSpPr>
        <p:spPr/>
        <p:txBody>
          <a:bodyPr/>
          <a:lstStyle/>
          <a:p>
            <a:fld id="{C50B796C-FE1B-DE4A-9771-5E8748839575}" type="datetimeFigureOut">
              <a:rPr lang="en-US" smtClean="0"/>
              <a:t>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14ACD-A9B1-FE46-9C24-82A237E2E01C}" type="slidenum">
              <a:rPr lang="en-US" smtClean="0"/>
              <a:t>‹nr.›</a:t>
            </a:fld>
            <a:endParaRPr lang="en-US"/>
          </a:p>
        </p:txBody>
      </p:sp>
    </p:spTree>
    <p:extLst>
      <p:ext uri="{BB962C8B-B14F-4D97-AF65-F5344CB8AC3E}">
        <p14:creationId xmlns:p14="http://schemas.microsoft.com/office/powerpoint/2010/main" val="79680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Formaat </a:t>
            </a:r>
            <a:br>
              <a:rPr lang="nl-NL" dirty="0"/>
            </a:br>
            <a:r>
              <a:rPr lang="nl-NL" dirty="0"/>
              <a:t>16:9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4" name="Afbeelding 13">
            <a:extLst>
              <a:ext uri="{FF2B5EF4-FFF2-40B4-BE49-F238E27FC236}">
                <a16:creationId xmlns:a16="http://schemas.microsoft.com/office/drawing/2014/main" id="{00CFFBB0-A4A8-48C7-A271-8455A1541367}"/>
              </a:ext>
            </a:extLst>
          </p:cNvPr>
          <p:cNvPicPr>
            <a:picLocks noChangeAspect="1"/>
          </p:cNvPicPr>
          <p:nvPr/>
        </p:nvPicPr>
        <p:blipFill>
          <a:blip r:embed="rId14"/>
          <a:stretch>
            <a:fillRect/>
          </a:stretch>
        </p:blipFill>
        <p:spPr>
          <a:xfrm>
            <a:off x="243000" y="5473805"/>
            <a:ext cx="1812470" cy="881095"/>
          </a:xfrm>
          <a:prstGeom prst="rect">
            <a:avLst/>
          </a:prstGeom>
        </p:spPr>
      </p:pic>
    </p:spTree>
    <p:extLst>
      <p:ext uri="{BB962C8B-B14F-4D97-AF65-F5344CB8AC3E}">
        <p14:creationId xmlns:p14="http://schemas.microsoft.com/office/powerpoint/2010/main" val="3472310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hyperlink" Target="https://www.socrative.com/" TargetMode="Externa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images.unsplash.com/photo-1563485572254-f7726be2d989?ixlib=rb-1.2.1&amp;ixid=eyJhcHBfaWQiOjEyMDd9&amp;auto=format&amp;fit=crop&amp;w=1950&amp;q=80"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1.xml"/><Relationship Id="rId1" Type="http://schemas.openxmlformats.org/officeDocument/2006/relationships/video" Target="https://www.youtube.com/embed/G4uZ3dZQVYU" TargetMode="External"/><Relationship Id="rId5" Type="http://schemas.openxmlformats.org/officeDocument/2006/relationships/image" Target="../media/image4.jpeg"/><Relationship Id="rId4" Type="http://schemas.openxmlformats.org/officeDocument/2006/relationships/hyperlink" Target="https://www.youtube.com/watch?v=G4uZ3dZQVYU"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Gezondheid &amp; Preventie</a:t>
            </a:r>
            <a:endParaRPr lang="nl-NL" dirty="0"/>
          </a:p>
        </p:txBody>
      </p:sp>
      <p:sp>
        <p:nvSpPr>
          <p:cNvPr id="4" name="Text Placeholder 3"/>
          <p:cNvSpPr>
            <a:spLocks noGrp="1"/>
          </p:cNvSpPr>
          <p:nvPr>
            <p:ph type="body" sz="quarter" idx="10"/>
          </p:nvPr>
        </p:nvSpPr>
        <p:spPr/>
        <p:txBody>
          <a:bodyPr/>
          <a:lstStyle/>
          <a:p>
            <a:r>
              <a:rPr lang="nl-NL" dirty="0" smtClean="0"/>
              <a:t>Hoorcollege 2, les 1.3</a:t>
            </a:r>
          </a:p>
          <a:p>
            <a:r>
              <a:rPr lang="nl-NL" dirty="0"/>
              <a:t>Preventie en de rol van de verpleegkundige</a:t>
            </a:r>
            <a:endParaRPr lang="nl-NL" b="1" dirty="0"/>
          </a:p>
          <a:p>
            <a:endParaRPr lang="nl-NL" dirty="0"/>
          </a:p>
          <a:p>
            <a:r>
              <a:rPr lang="nl-NL" dirty="0" smtClean="0"/>
              <a:t>Docent naam</a:t>
            </a:r>
            <a:endParaRPr lang="nl-NL" dirty="0"/>
          </a:p>
        </p:txBody>
      </p:sp>
    </p:spTree>
    <p:extLst>
      <p:ext uri="{BB962C8B-B14F-4D97-AF65-F5344CB8AC3E}">
        <p14:creationId xmlns:p14="http://schemas.microsoft.com/office/powerpoint/2010/main" val="2397119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956" y="500285"/>
            <a:ext cx="6641393" cy="1435507"/>
          </a:xfrm>
        </p:spPr>
        <p:txBody>
          <a:bodyPr/>
          <a:lstStyle/>
          <a:p>
            <a:r>
              <a:rPr lang="en-US" dirty="0" err="1"/>
              <a:t>Doelen</a:t>
            </a:r>
            <a:r>
              <a:rPr lang="en-US" dirty="0"/>
              <a:t> van </a:t>
            </a:r>
            <a:r>
              <a:rPr lang="en-US" dirty="0" err="1"/>
              <a:t>deze</a:t>
            </a:r>
            <a:r>
              <a:rPr lang="en-US" dirty="0"/>
              <a:t> les</a:t>
            </a:r>
          </a:p>
        </p:txBody>
      </p:sp>
      <p:sp>
        <p:nvSpPr>
          <p:cNvPr id="3" name="Content Placeholder 2"/>
          <p:cNvSpPr>
            <a:spLocks noGrp="1"/>
          </p:cNvSpPr>
          <p:nvPr>
            <p:ph idx="1"/>
          </p:nvPr>
        </p:nvSpPr>
        <p:spPr>
          <a:xfrm>
            <a:off x="191911" y="2006379"/>
            <a:ext cx="8323439" cy="4351338"/>
          </a:xfrm>
        </p:spPr>
        <p:txBody>
          <a:bodyPr/>
          <a:lstStyle/>
          <a:p>
            <a:r>
              <a:rPr lang="en-US" dirty="0"/>
              <a:t>Na </a:t>
            </a:r>
            <a:r>
              <a:rPr lang="en-US" dirty="0" err="1"/>
              <a:t>deze</a:t>
            </a:r>
            <a:r>
              <a:rPr lang="en-US" dirty="0"/>
              <a:t> les </a:t>
            </a:r>
            <a:r>
              <a:rPr lang="en-US" dirty="0" err="1"/>
              <a:t>kun</a:t>
            </a:r>
            <a:r>
              <a:rPr lang="en-US" dirty="0"/>
              <a:t> je:</a:t>
            </a:r>
          </a:p>
          <a:p>
            <a:pPr marL="342900" lvl="0" indent="-342900">
              <a:buFont typeface="Arial" panose="020B0604020202020204" pitchFamily="34" charset="0"/>
              <a:buChar char="•"/>
            </a:pPr>
            <a:r>
              <a:rPr lang="nl-NL" dirty="0"/>
              <a:t>verwoorden wat de hbo verpleegkundige doet aan preventie in de verschillende velden van de gezondheidszorg en wat andere disciplines doen</a:t>
            </a:r>
          </a:p>
          <a:p>
            <a:pPr marL="342900" lvl="0" indent="-342900">
              <a:buFont typeface="Arial" panose="020B0604020202020204" pitchFamily="34" charset="0"/>
              <a:buChar char="•"/>
            </a:pPr>
            <a:r>
              <a:rPr lang="nl-NL" dirty="0"/>
              <a:t>benoemen en herkennen wat gezondheidsbevordering/health promotion is</a:t>
            </a:r>
          </a:p>
          <a:p>
            <a:pPr marL="342900" lvl="0" indent="-342900">
              <a:buFont typeface="Arial" panose="020B0604020202020204" pitchFamily="34" charset="0"/>
              <a:buChar char="•"/>
            </a:pPr>
            <a:r>
              <a:rPr lang="nl-NL" dirty="0"/>
              <a:t>benoemen en herkennen wat zelfmanagement is.</a:t>
            </a:r>
          </a:p>
          <a:p>
            <a:endParaRPr lang="en-US" dirty="0"/>
          </a:p>
        </p:txBody>
      </p:sp>
    </p:spTree>
    <p:extLst>
      <p:ext uri="{BB962C8B-B14F-4D97-AF65-F5344CB8AC3E}">
        <p14:creationId xmlns:p14="http://schemas.microsoft.com/office/powerpoint/2010/main" val="2607423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FEDB9-3870-4AA0-911C-1BF179FADE34}"/>
              </a:ext>
            </a:extLst>
          </p:cNvPr>
          <p:cNvSpPr>
            <a:spLocks noGrp="1"/>
          </p:cNvSpPr>
          <p:nvPr>
            <p:ph type="title"/>
          </p:nvPr>
        </p:nvSpPr>
        <p:spPr/>
        <p:txBody>
          <a:bodyPr/>
          <a:lstStyle/>
          <a:p>
            <a:r>
              <a:rPr lang="nl-NL" dirty="0"/>
              <a:t>Voorbereiding</a:t>
            </a:r>
          </a:p>
        </p:txBody>
      </p:sp>
      <p:sp>
        <p:nvSpPr>
          <p:cNvPr id="5" name="Tijdelijke aanduiding voor inhoud 4">
            <a:extLst>
              <a:ext uri="{FF2B5EF4-FFF2-40B4-BE49-F238E27FC236}">
                <a16:creationId xmlns:a16="http://schemas.microsoft.com/office/drawing/2014/main" id="{2D659D69-0759-41FE-B756-74716EEC646C}"/>
              </a:ext>
            </a:extLst>
          </p:cNvPr>
          <p:cNvSpPr>
            <a:spLocks noGrp="1"/>
          </p:cNvSpPr>
          <p:nvPr>
            <p:ph idx="1"/>
          </p:nvPr>
        </p:nvSpPr>
        <p:spPr/>
        <p:txBody>
          <a:bodyPr/>
          <a:lstStyle/>
          <a:p>
            <a:r>
              <a:rPr lang="nl-NL" dirty="0"/>
              <a:t>Zijn er vragen over de literatuur? </a:t>
            </a:r>
          </a:p>
        </p:txBody>
      </p:sp>
    </p:spTree>
    <p:extLst>
      <p:ext uri="{BB962C8B-B14F-4D97-AF65-F5344CB8AC3E}">
        <p14:creationId xmlns:p14="http://schemas.microsoft.com/office/powerpoint/2010/main" val="3115082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3156" y="500285"/>
            <a:ext cx="7962193" cy="1435507"/>
          </a:xfrm>
        </p:spPr>
        <p:txBody>
          <a:bodyPr/>
          <a:lstStyle/>
          <a:p>
            <a:r>
              <a:rPr lang="nl-NL" dirty="0"/>
              <a:t>Voorbereidingsopdracht 3a</a:t>
            </a:r>
          </a:p>
        </p:txBody>
      </p:sp>
      <p:sp>
        <p:nvSpPr>
          <p:cNvPr id="3" name="Tijdelijke aanduiding voor inhoud 2"/>
          <p:cNvSpPr>
            <a:spLocks noGrp="1"/>
          </p:cNvSpPr>
          <p:nvPr>
            <p:ph idx="1"/>
          </p:nvPr>
        </p:nvSpPr>
        <p:spPr>
          <a:xfrm>
            <a:off x="372533" y="2006379"/>
            <a:ext cx="8142817" cy="4351338"/>
          </a:xfrm>
        </p:spPr>
        <p:txBody>
          <a:bodyPr>
            <a:normAutofit/>
          </a:bodyPr>
          <a:lstStyle/>
          <a:p>
            <a:pPr marL="342900" indent="-342900">
              <a:buFont typeface="Arial" panose="020B0604020202020204" pitchFamily="34" charset="0"/>
              <a:buChar char="•"/>
            </a:pPr>
            <a:r>
              <a:rPr lang="nl-NL" sz="2400" dirty="0"/>
              <a:t>Filmpje GGD Twente</a:t>
            </a:r>
          </a:p>
          <a:p>
            <a:pPr marL="342900" indent="-342900">
              <a:buFont typeface="Arial" panose="020B0604020202020204" pitchFamily="34" charset="0"/>
              <a:buChar char="•"/>
            </a:pPr>
            <a:r>
              <a:rPr lang="nl-NL" sz="2400" dirty="0"/>
              <a:t>Preventieve rol verpleegkundige? </a:t>
            </a:r>
          </a:p>
          <a:p>
            <a:r>
              <a:rPr lang="nl-NL" sz="2400" dirty="0"/>
              <a:t> </a:t>
            </a:r>
            <a:endParaRPr lang="nl-NL" dirty="0"/>
          </a:p>
        </p:txBody>
      </p:sp>
    </p:spTree>
    <p:extLst>
      <p:ext uri="{BB962C8B-B14F-4D97-AF65-F5344CB8AC3E}">
        <p14:creationId xmlns:p14="http://schemas.microsoft.com/office/powerpoint/2010/main" val="2285990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3156" y="500285"/>
            <a:ext cx="7962193" cy="1435507"/>
          </a:xfrm>
        </p:spPr>
        <p:txBody>
          <a:bodyPr/>
          <a:lstStyle/>
          <a:p>
            <a:r>
              <a:rPr lang="nl-NL" dirty="0"/>
              <a:t>Voorbereidingsopdracht 3b</a:t>
            </a:r>
          </a:p>
        </p:txBody>
      </p:sp>
      <p:sp>
        <p:nvSpPr>
          <p:cNvPr id="3" name="Tijdelijke aanduiding voor inhoud 2"/>
          <p:cNvSpPr>
            <a:spLocks noGrp="1"/>
          </p:cNvSpPr>
          <p:nvPr>
            <p:ph idx="1"/>
          </p:nvPr>
        </p:nvSpPr>
        <p:spPr>
          <a:xfrm>
            <a:off x="372533" y="2006379"/>
            <a:ext cx="8142817" cy="4351338"/>
          </a:xfrm>
        </p:spPr>
        <p:txBody>
          <a:bodyPr>
            <a:normAutofit/>
          </a:bodyPr>
          <a:lstStyle/>
          <a:p>
            <a:pPr marL="342900" indent="-342900">
              <a:buFont typeface="Arial" panose="020B0604020202020204" pitchFamily="34" charset="0"/>
              <a:buChar char="•"/>
            </a:pPr>
            <a:r>
              <a:rPr lang="nl-NL" sz="2400" dirty="0"/>
              <a:t>Filmpje Thuiszorg</a:t>
            </a:r>
          </a:p>
          <a:p>
            <a:pPr marL="342900" indent="-342900">
              <a:buFont typeface="Arial" panose="020B0604020202020204" pitchFamily="34" charset="0"/>
              <a:buChar char="•"/>
            </a:pPr>
            <a:r>
              <a:rPr lang="nl-NL" sz="2400" dirty="0"/>
              <a:t>Preventieve rol verpleegkundige? </a:t>
            </a:r>
          </a:p>
          <a:p>
            <a:r>
              <a:rPr lang="nl-NL" sz="2400" dirty="0"/>
              <a:t> </a:t>
            </a:r>
            <a:endParaRPr lang="nl-NL" dirty="0"/>
          </a:p>
        </p:txBody>
      </p:sp>
    </p:spTree>
    <p:extLst>
      <p:ext uri="{BB962C8B-B14F-4D97-AF65-F5344CB8AC3E}">
        <p14:creationId xmlns:p14="http://schemas.microsoft.com/office/powerpoint/2010/main" val="3117374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C347B-95DE-438C-AA42-5DD45E0A41AA}"/>
              </a:ext>
            </a:extLst>
          </p:cNvPr>
          <p:cNvSpPr>
            <a:spLocks noGrp="1"/>
          </p:cNvSpPr>
          <p:nvPr>
            <p:ph type="title"/>
          </p:nvPr>
        </p:nvSpPr>
        <p:spPr>
          <a:xfrm>
            <a:off x="551146" y="500285"/>
            <a:ext cx="7964204" cy="1435507"/>
          </a:xfrm>
        </p:spPr>
        <p:txBody>
          <a:bodyPr/>
          <a:lstStyle/>
          <a:p>
            <a:r>
              <a:rPr lang="nl-NL" dirty="0"/>
              <a:t>Gezondheidsbescherming </a:t>
            </a:r>
          </a:p>
        </p:txBody>
      </p:sp>
      <p:sp>
        <p:nvSpPr>
          <p:cNvPr id="3" name="Tijdelijke aanduiding voor inhoud 2">
            <a:extLst>
              <a:ext uri="{FF2B5EF4-FFF2-40B4-BE49-F238E27FC236}">
                <a16:creationId xmlns:a16="http://schemas.microsoft.com/office/drawing/2014/main" id="{F790F6F3-60CB-469B-8E0F-737620B28434}"/>
              </a:ext>
            </a:extLst>
          </p:cNvPr>
          <p:cNvSpPr>
            <a:spLocks noGrp="1"/>
          </p:cNvSpPr>
          <p:nvPr>
            <p:ph idx="1"/>
          </p:nvPr>
        </p:nvSpPr>
        <p:spPr>
          <a:xfrm>
            <a:off x="651353" y="2006379"/>
            <a:ext cx="7863997" cy="4351338"/>
          </a:xfrm>
        </p:spPr>
        <p:txBody>
          <a:bodyPr/>
          <a:lstStyle/>
          <a:p>
            <a:pPr marL="342900" indent="-342900">
              <a:buFont typeface="Arial" panose="020B0604020202020204" pitchFamily="34" charset="0"/>
              <a:buChar char="•"/>
            </a:pPr>
            <a:r>
              <a:rPr lang="nl-NL" dirty="0"/>
              <a:t>Health </a:t>
            </a:r>
            <a:r>
              <a:rPr lang="nl-NL" dirty="0" err="1"/>
              <a:t>protection</a:t>
            </a:r>
            <a:endParaRPr lang="nl-NL" dirty="0"/>
          </a:p>
          <a:p>
            <a:pPr marL="342900" indent="-342900">
              <a:buFont typeface="Arial" panose="020B0604020202020204" pitchFamily="34" charset="0"/>
              <a:buChar char="•"/>
            </a:pPr>
            <a:r>
              <a:rPr lang="nl-NL" dirty="0"/>
              <a:t>wet- en regelgeving waarmee schade aan de gezondheid van mensen wordt voorkomen of beperkt</a:t>
            </a:r>
          </a:p>
          <a:p>
            <a:pPr marL="342900" indent="-342900">
              <a:buFont typeface="Arial" panose="020B0604020202020204" pitchFamily="34" charset="0"/>
              <a:buChar char="•"/>
            </a:pPr>
            <a:r>
              <a:rPr lang="nl-NL" dirty="0"/>
              <a:t>gaat samen met inspectie en controle</a:t>
            </a:r>
          </a:p>
        </p:txBody>
      </p:sp>
    </p:spTree>
    <p:extLst>
      <p:ext uri="{BB962C8B-B14F-4D97-AF65-F5344CB8AC3E}">
        <p14:creationId xmlns:p14="http://schemas.microsoft.com/office/powerpoint/2010/main" val="12565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0" y="500285"/>
            <a:ext cx="8077199" cy="1435507"/>
          </a:xfrm>
        </p:spPr>
        <p:txBody>
          <a:bodyPr/>
          <a:lstStyle/>
          <a:p>
            <a:r>
              <a:rPr lang="en-US" dirty="0" err="1" smtClean="0"/>
              <a:t>Socrative</a:t>
            </a:r>
            <a:r>
              <a:rPr lang="en-US" dirty="0" smtClean="0"/>
              <a:t> Quiz</a:t>
            </a:r>
            <a:endParaRPr lang="nl-NL" dirty="0"/>
          </a:p>
        </p:txBody>
      </p:sp>
      <p:sp>
        <p:nvSpPr>
          <p:cNvPr id="3" name="Content Placeholder 2"/>
          <p:cNvSpPr>
            <a:spLocks noGrp="1"/>
          </p:cNvSpPr>
          <p:nvPr>
            <p:ph idx="1"/>
          </p:nvPr>
        </p:nvSpPr>
        <p:spPr>
          <a:xfrm>
            <a:off x="438150" y="2006379"/>
            <a:ext cx="8077200" cy="4351338"/>
          </a:xfrm>
        </p:spPr>
        <p:txBody>
          <a:bodyPr/>
          <a:lstStyle/>
          <a:p>
            <a:r>
              <a:rPr lang="nl-NL" dirty="0" err="1" smtClean="0"/>
              <a:t>Socrative</a:t>
            </a:r>
            <a:r>
              <a:rPr lang="nl-NL" dirty="0" smtClean="0"/>
              <a:t> </a:t>
            </a:r>
            <a:r>
              <a:rPr lang="nl-NL" dirty="0"/>
              <a:t>quiz (Space race) over lezen literatuur (Sassen)</a:t>
            </a:r>
          </a:p>
          <a:p>
            <a:pPr lvl="0"/>
            <a:endParaRPr lang="nl-NL" dirty="0"/>
          </a:p>
          <a:p>
            <a:pPr lvl="0"/>
            <a:endParaRPr lang="nl-NL" dirty="0"/>
          </a:p>
          <a:p>
            <a:r>
              <a:rPr lang="nl-NL" dirty="0"/>
              <a:t>Log in op </a:t>
            </a:r>
            <a:r>
              <a:rPr lang="nl-NL" dirty="0" err="1"/>
              <a:t>Socrative</a:t>
            </a:r>
            <a:r>
              <a:rPr lang="nl-NL" dirty="0"/>
              <a:t>: </a:t>
            </a:r>
            <a:r>
              <a:rPr lang="nl-NL" dirty="0">
                <a:hlinkClick r:id="rId2"/>
              </a:rPr>
              <a:t>Log in: https://www.socrative.com/</a:t>
            </a:r>
            <a:endParaRPr lang="nl-NL" dirty="0"/>
          </a:p>
          <a:p>
            <a:pPr lvl="0"/>
            <a:endParaRPr lang="nl-NL" dirty="0"/>
          </a:p>
          <a:p>
            <a:pPr lvl="0"/>
            <a:endParaRPr lang="nl-NL" dirty="0"/>
          </a:p>
          <a:p>
            <a:r>
              <a:rPr lang="nl-NL" dirty="0" err="1"/>
              <a:t>Roomname</a:t>
            </a:r>
            <a:r>
              <a:rPr lang="nl-NL" dirty="0"/>
              <a:t>: MEIJRINK</a:t>
            </a:r>
          </a:p>
          <a:p>
            <a:r>
              <a:rPr lang="nl-NL" dirty="0"/>
              <a:t>Eigen voornaam invullen</a:t>
            </a:r>
          </a:p>
          <a:p>
            <a:endParaRPr lang="nl-NL" dirty="0"/>
          </a:p>
        </p:txBody>
      </p:sp>
    </p:spTree>
    <p:extLst>
      <p:ext uri="{BB962C8B-B14F-4D97-AF65-F5344CB8AC3E}">
        <p14:creationId xmlns:p14="http://schemas.microsoft.com/office/powerpoint/2010/main" val="1978222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1D6BFA-F139-4657-8FCF-0CD7798DD187}"/>
              </a:ext>
            </a:extLst>
          </p:cNvPr>
          <p:cNvSpPr>
            <a:spLocks noGrp="1"/>
          </p:cNvSpPr>
          <p:nvPr>
            <p:ph type="title"/>
          </p:nvPr>
        </p:nvSpPr>
        <p:spPr>
          <a:xfrm>
            <a:off x="313152" y="500285"/>
            <a:ext cx="8202198" cy="1435507"/>
          </a:xfrm>
        </p:spPr>
        <p:txBody>
          <a:bodyPr/>
          <a:lstStyle/>
          <a:p>
            <a:r>
              <a:rPr lang="nl-NL" dirty="0"/>
              <a:t>Gezondheidsbevordering</a:t>
            </a:r>
          </a:p>
        </p:txBody>
      </p:sp>
      <p:sp>
        <p:nvSpPr>
          <p:cNvPr id="3" name="Tijdelijke aanduiding voor inhoud 2">
            <a:extLst>
              <a:ext uri="{FF2B5EF4-FFF2-40B4-BE49-F238E27FC236}">
                <a16:creationId xmlns:a16="http://schemas.microsoft.com/office/drawing/2014/main" id="{5D4CFC69-9160-4C18-91AB-923AB3524023}"/>
              </a:ext>
            </a:extLst>
          </p:cNvPr>
          <p:cNvSpPr>
            <a:spLocks noGrp="1"/>
          </p:cNvSpPr>
          <p:nvPr>
            <p:ph idx="1"/>
          </p:nvPr>
        </p:nvSpPr>
        <p:spPr>
          <a:xfrm>
            <a:off x="313152" y="2006379"/>
            <a:ext cx="8202198" cy="4351338"/>
          </a:xfrm>
        </p:spPr>
        <p:txBody>
          <a:bodyPr/>
          <a:lstStyle/>
          <a:p>
            <a:pPr marL="342900" indent="-342900">
              <a:buFont typeface="Arial" panose="020B0604020202020204" pitchFamily="34" charset="0"/>
              <a:buChar char="•"/>
            </a:pPr>
            <a:r>
              <a:rPr lang="nl-NL" dirty="0"/>
              <a:t>Health promotion</a:t>
            </a:r>
          </a:p>
          <a:p>
            <a:pPr marL="342900" indent="-342900">
              <a:buFont typeface="Arial" panose="020B0604020202020204" pitchFamily="34" charset="0"/>
              <a:buChar char="•"/>
            </a:pPr>
            <a:r>
              <a:rPr lang="nl-NL" dirty="0"/>
              <a:t>richt zich op leefstijl en het (</a:t>
            </a:r>
            <a:r>
              <a:rPr lang="nl-NL" dirty="0" err="1"/>
              <a:t>gezondheids</a:t>
            </a:r>
            <a:r>
              <a:rPr lang="nl-NL" dirty="0"/>
              <a:t>)gedrag van mensen</a:t>
            </a:r>
          </a:p>
          <a:p>
            <a:pPr marL="342900" indent="-342900">
              <a:buFont typeface="Arial" panose="020B0604020202020204" pitchFamily="34" charset="0"/>
              <a:buChar char="•"/>
            </a:pPr>
            <a:r>
              <a:rPr lang="nl-NL" dirty="0"/>
              <a:t>ook een omgevingsgerichte benadering van gezondheid en ziekte, waar mogelijk ondersteund met regulering</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Centrale vraag: welke veranderingen zijn nodig om ander, gezonder gedrag mogelijk te maken voor (</a:t>
            </a:r>
            <a:r>
              <a:rPr lang="nl-NL" dirty="0" err="1"/>
              <a:t>bevolkings</a:t>
            </a:r>
            <a:r>
              <a:rPr lang="nl-NL" dirty="0"/>
              <a:t>)groepen of individuen?</a:t>
            </a:r>
          </a:p>
          <a:p>
            <a:pPr marL="342900" indent="-342900">
              <a:buFont typeface="Arial" panose="020B0604020202020204" pitchFamily="34" charset="0"/>
              <a:buChar char="•"/>
            </a:pPr>
            <a:r>
              <a:rPr lang="nl-NL" dirty="0"/>
              <a:t>Gezondheidsvoorlichting als onderdeel van gezondheidsbevordering</a:t>
            </a:r>
          </a:p>
        </p:txBody>
      </p:sp>
    </p:spTree>
    <p:extLst>
      <p:ext uri="{BB962C8B-B14F-4D97-AF65-F5344CB8AC3E}">
        <p14:creationId xmlns:p14="http://schemas.microsoft.com/office/powerpoint/2010/main" val="3141221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p:cNvSpPr>
            <a:spLocks noGrp="1"/>
          </p:cNvSpPr>
          <p:nvPr>
            <p:ph type="title"/>
          </p:nvPr>
        </p:nvSpPr>
        <p:spPr>
          <a:xfrm>
            <a:off x="2136913" y="5029200"/>
            <a:ext cx="6357800" cy="739775"/>
          </a:xfrm>
        </p:spPr>
        <p:txBody>
          <a:bodyPr/>
          <a:lstStyle/>
          <a:p>
            <a:r>
              <a:rPr lang="nl-NL" sz="1000" dirty="0"/>
              <a:t>https://images.unsplash.com/photo-1563485572254-f7726be2d989?ixlib=rb-1.2.1&amp;ixid=eyJhcHBfaWQiOjEyMDd9&amp;auto=format&amp;fit=crop&amp;w=1950&amp;q=80</a:t>
            </a:r>
          </a:p>
        </p:txBody>
      </p:sp>
      <p:sp>
        <p:nvSpPr>
          <p:cNvPr id="3" name="Tijdelijke aanduiding voor inhoud 2">
            <a:extLst>
              <a:ext uri="{FF2B5EF4-FFF2-40B4-BE49-F238E27FC236}">
                <a16:creationId xmlns:a16="http://schemas.microsoft.com/office/drawing/2014/main" id="{75F2B370-0686-4196-B95B-8F462CC56157}"/>
              </a:ext>
            </a:extLst>
          </p:cNvPr>
          <p:cNvSpPr>
            <a:spLocks noGrp="1"/>
          </p:cNvSpPr>
          <p:nvPr>
            <p:ph type="body" idx="1"/>
          </p:nvPr>
        </p:nvSpPr>
        <p:spPr>
          <a:xfrm>
            <a:off x="1398174" y="3781357"/>
            <a:ext cx="7772400" cy="1500187"/>
          </a:xfrm>
        </p:spPr>
        <p:txBody>
          <a:bodyPr>
            <a:normAutofit/>
          </a:bodyPr>
          <a:lstStyle/>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sz="1400" dirty="0"/>
          </a:p>
          <a:p>
            <a:endParaRPr lang="nl-NL" sz="1400" dirty="0"/>
          </a:p>
          <a:p>
            <a:endParaRPr lang="nl-NL" sz="1400" dirty="0"/>
          </a:p>
        </p:txBody>
      </p:sp>
      <p:pic>
        <p:nvPicPr>
          <p:cNvPr id="1026" name="Picture 2" descr="boy's playing socc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6913" y="699052"/>
            <a:ext cx="5873888" cy="3917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0500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0B71AC-9D0F-49CB-B571-F7F537172DBB}"/>
              </a:ext>
            </a:extLst>
          </p:cNvPr>
          <p:cNvSpPr>
            <a:spLocks noGrp="1"/>
          </p:cNvSpPr>
          <p:nvPr>
            <p:ph type="title"/>
          </p:nvPr>
        </p:nvSpPr>
        <p:spPr>
          <a:xfrm>
            <a:off x="814192" y="500285"/>
            <a:ext cx="7701157" cy="1435507"/>
          </a:xfrm>
        </p:spPr>
        <p:txBody>
          <a:bodyPr/>
          <a:lstStyle/>
          <a:p>
            <a:r>
              <a:rPr lang="nl-NL" dirty="0"/>
              <a:t>Ziektepreventie</a:t>
            </a:r>
          </a:p>
        </p:txBody>
      </p:sp>
      <p:sp>
        <p:nvSpPr>
          <p:cNvPr id="3" name="Tijdelijke aanduiding voor inhoud 2">
            <a:extLst>
              <a:ext uri="{FF2B5EF4-FFF2-40B4-BE49-F238E27FC236}">
                <a16:creationId xmlns:a16="http://schemas.microsoft.com/office/drawing/2014/main" id="{B6CA8382-BEFB-4FC4-8A47-41CB83B6EE73}"/>
              </a:ext>
            </a:extLst>
          </p:cNvPr>
          <p:cNvSpPr>
            <a:spLocks noGrp="1"/>
          </p:cNvSpPr>
          <p:nvPr>
            <p:ph idx="1"/>
          </p:nvPr>
        </p:nvSpPr>
        <p:spPr>
          <a:xfrm>
            <a:off x="676405" y="2006379"/>
            <a:ext cx="7838945" cy="4351338"/>
          </a:xfrm>
        </p:spPr>
        <p:txBody>
          <a:bodyPr/>
          <a:lstStyle/>
          <a:p>
            <a:pPr marL="342900" indent="-342900">
              <a:buFont typeface="Arial" panose="020B0604020202020204" pitchFamily="34" charset="0"/>
              <a:buChar char="•"/>
            </a:pPr>
            <a:r>
              <a:rPr lang="nl-NL" dirty="0" err="1"/>
              <a:t>Patient</a:t>
            </a:r>
            <a:r>
              <a:rPr lang="nl-NL" dirty="0"/>
              <a:t> </a:t>
            </a:r>
            <a:r>
              <a:rPr lang="nl-NL" dirty="0" err="1"/>
              <a:t>education</a:t>
            </a:r>
            <a:endParaRPr lang="nl-NL" dirty="0"/>
          </a:p>
          <a:p>
            <a:pPr marL="342900" indent="-342900">
              <a:buFont typeface="Arial" panose="020B0604020202020204" pitchFamily="34" charset="0"/>
              <a:buChar char="•"/>
            </a:pPr>
            <a:r>
              <a:rPr lang="nl-NL" dirty="0"/>
              <a:t>gezondheidsproblemen voorkomen of omgaan met de beperkingen die uit gezondheidsproblemen voortkomen en verdere verslechtering van de gezondheidssituatie  voorkomen</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richt zich op het bevorderen van </a:t>
            </a:r>
            <a:r>
              <a:rPr lang="nl-NL" i="1" dirty="0"/>
              <a:t>patiëntparticipatie</a:t>
            </a:r>
            <a:r>
              <a:rPr lang="nl-NL" dirty="0"/>
              <a:t> en </a:t>
            </a:r>
          </a:p>
          <a:p>
            <a:pPr marL="342900" indent="-342900">
              <a:buFont typeface="Arial" panose="020B0604020202020204" pitchFamily="34" charset="0"/>
              <a:buChar char="•"/>
            </a:pPr>
            <a:r>
              <a:rPr lang="nl-NL" i="1" dirty="0"/>
              <a:t>shared-</a:t>
            </a:r>
            <a:r>
              <a:rPr lang="nl-NL" i="1" dirty="0" err="1"/>
              <a:t>decision</a:t>
            </a:r>
            <a:r>
              <a:rPr lang="nl-NL" i="1" dirty="0"/>
              <a:t> </a:t>
            </a:r>
            <a:r>
              <a:rPr lang="nl-NL" dirty="0"/>
              <a:t>making </a:t>
            </a:r>
          </a:p>
          <a:p>
            <a:pPr marL="342900" indent="-342900">
              <a:buFont typeface="Arial" panose="020B0604020202020204" pitchFamily="34" charset="0"/>
              <a:buChar char="•"/>
            </a:pPr>
            <a:r>
              <a:rPr lang="nl-NL" dirty="0"/>
              <a:t>en ondersteunen van het </a:t>
            </a:r>
            <a:r>
              <a:rPr lang="nl-NL" i="1" dirty="0"/>
              <a:t>zelfmanagement</a:t>
            </a:r>
          </a:p>
        </p:txBody>
      </p:sp>
    </p:spTree>
    <p:extLst>
      <p:ext uri="{BB962C8B-B14F-4D97-AF65-F5344CB8AC3E}">
        <p14:creationId xmlns:p14="http://schemas.microsoft.com/office/powerpoint/2010/main" val="4009547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AD0E9-6AE9-402D-9FFE-5B29FA19B144}"/>
              </a:ext>
            </a:extLst>
          </p:cNvPr>
          <p:cNvSpPr>
            <a:spLocks noGrp="1"/>
          </p:cNvSpPr>
          <p:nvPr>
            <p:ph type="title"/>
          </p:nvPr>
        </p:nvSpPr>
        <p:spPr/>
        <p:txBody>
          <a:bodyPr/>
          <a:lstStyle/>
          <a:p>
            <a:r>
              <a:rPr lang="nl-NL" dirty="0"/>
              <a:t>Filmpje</a:t>
            </a:r>
          </a:p>
        </p:txBody>
      </p:sp>
      <p:sp>
        <p:nvSpPr>
          <p:cNvPr id="3" name="Tijdelijke aanduiding voor inhoud 2">
            <a:extLst>
              <a:ext uri="{FF2B5EF4-FFF2-40B4-BE49-F238E27FC236}">
                <a16:creationId xmlns:a16="http://schemas.microsoft.com/office/drawing/2014/main" id="{0528546F-0F69-4D3A-9090-2EA56F356E2D}"/>
              </a:ext>
            </a:extLst>
          </p:cNvPr>
          <p:cNvSpPr>
            <a:spLocks noGrp="1"/>
          </p:cNvSpPr>
          <p:nvPr>
            <p:ph idx="1"/>
          </p:nvPr>
        </p:nvSpPr>
        <p:spPr/>
        <p:txBody>
          <a:bodyPr/>
          <a:lstStyle/>
          <a:p>
            <a:endParaRPr lang="nl-NL" dirty="0">
              <a:hlinkClick r:id="rId4"/>
            </a:endParaRPr>
          </a:p>
          <a:p>
            <a:endParaRPr lang="nl-NL" dirty="0">
              <a:hlinkClick r:id="rId4"/>
            </a:endParaRPr>
          </a:p>
          <a:p>
            <a:endParaRPr lang="nl-NL" dirty="0">
              <a:hlinkClick r:id="rId4"/>
            </a:endParaRPr>
          </a:p>
        </p:txBody>
      </p:sp>
      <p:pic>
        <p:nvPicPr>
          <p:cNvPr id="4" name="G4uZ3dZQVYU"/>
          <p:cNvPicPr>
            <a:picLocks noRot="1" noChangeAspect="1"/>
          </p:cNvPicPr>
          <p:nvPr>
            <a:videoFile r:link="rId1"/>
          </p:nvPr>
        </p:nvPicPr>
        <p:blipFill>
          <a:blip r:embed="rId5"/>
          <a:stretch>
            <a:fillRect/>
          </a:stretch>
        </p:blipFill>
        <p:spPr>
          <a:xfrm>
            <a:off x="466725" y="1610298"/>
            <a:ext cx="8110048" cy="4561902"/>
          </a:xfrm>
          <a:prstGeom prst="rect">
            <a:avLst/>
          </a:prstGeom>
        </p:spPr>
      </p:pic>
    </p:spTree>
    <p:extLst>
      <p:ext uri="{BB962C8B-B14F-4D97-AF65-F5344CB8AC3E}">
        <p14:creationId xmlns:p14="http://schemas.microsoft.com/office/powerpoint/2010/main" val="80773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AC17F-A849-456E-8456-9466C81DD963}"/>
              </a:ext>
            </a:extLst>
          </p:cNvPr>
          <p:cNvSpPr>
            <a:spLocks noGrp="1"/>
          </p:cNvSpPr>
          <p:nvPr>
            <p:ph type="title"/>
          </p:nvPr>
        </p:nvSpPr>
        <p:spPr>
          <a:xfrm>
            <a:off x="563672" y="500285"/>
            <a:ext cx="7951678" cy="1435507"/>
          </a:xfrm>
        </p:spPr>
        <p:txBody>
          <a:bodyPr/>
          <a:lstStyle/>
          <a:p>
            <a:r>
              <a:rPr lang="nl-NL" dirty="0"/>
              <a:t>Zelfmanagement</a:t>
            </a:r>
          </a:p>
        </p:txBody>
      </p:sp>
      <p:sp>
        <p:nvSpPr>
          <p:cNvPr id="3" name="Tijdelijke aanduiding voor inhoud 2">
            <a:extLst>
              <a:ext uri="{FF2B5EF4-FFF2-40B4-BE49-F238E27FC236}">
                <a16:creationId xmlns:a16="http://schemas.microsoft.com/office/drawing/2014/main" id="{632D3407-8685-48D0-BA0D-92E5897779E0}"/>
              </a:ext>
            </a:extLst>
          </p:cNvPr>
          <p:cNvSpPr>
            <a:spLocks noGrp="1"/>
          </p:cNvSpPr>
          <p:nvPr>
            <p:ph idx="1"/>
          </p:nvPr>
        </p:nvSpPr>
        <p:spPr>
          <a:xfrm>
            <a:off x="563672" y="2006379"/>
            <a:ext cx="7951678" cy="4351338"/>
          </a:xfrm>
        </p:spPr>
        <p:txBody>
          <a:bodyPr/>
          <a:lstStyle/>
          <a:p>
            <a:pPr marL="342900" indent="-342900">
              <a:buFont typeface="Arial" panose="020B0604020202020204" pitchFamily="34" charset="0"/>
              <a:buChar char="•"/>
            </a:pPr>
            <a:r>
              <a:rPr lang="nl-NL" dirty="0"/>
              <a:t>De individuele capaciteit van de patiënt om met zijn </a:t>
            </a:r>
            <a:r>
              <a:rPr lang="nl-NL" i="1" dirty="0"/>
              <a:t>gezondheidsprobleem</a:t>
            </a:r>
            <a:r>
              <a:rPr lang="nl-NL" dirty="0"/>
              <a:t>, de symptomen en de lichamelijke en psychosociale</a:t>
            </a:r>
            <a:r>
              <a:rPr lang="nl-NL" i="1" dirty="0"/>
              <a:t> consequenties </a:t>
            </a:r>
            <a:r>
              <a:rPr lang="nl-NL" dirty="0"/>
              <a:t>om te gaan en zich </a:t>
            </a:r>
            <a:r>
              <a:rPr lang="nl-NL" i="1" dirty="0"/>
              <a:t>leefstijlveranderingen</a:t>
            </a:r>
            <a:r>
              <a:rPr lang="nl-NL" dirty="0"/>
              <a:t> eigen te maken die inherent zijn aan het hebben van het gezondheidsprobleem. </a:t>
            </a:r>
          </a:p>
          <a:p>
            <a:endParaRPr lang="nl-NL" dirty="0"/>
          </a:p>
          <a:p>
            <a:pPr marL="342900" indent="-342900">
              <a:buFont typeface="Arial" panose="020B0604020202020204" pitchFamily="34" charset="0"/>
              <a:buChar char="•"/>
            </a:pPr>
            <a:r>
              <a:rPr lang="nl-NL" dirty="0"/>
              <a:t>Vraagt om actieve rol patiënt</a:t>
            </a:r>
          </a:p>
          <a:p>
            <a:endParaRPr lang="nl-NL" dirty="0"/>
          </a:p>
          <a:p>
            <a:pPr marL="342900" indent="-342900">
              <a:buFont typeface="Arial" panose="020B0604020202020204" pitchFamily="34" charset="0"/>
              <a:buChar char="•"/>
            </a:pPr>
            <a:r>
              <a:rPr lang="nl-NL" dirty="0"/>
              <a:t>Belangrijke taak als verpleegkundige</a:t>
            </a:r>
          </a:p>
        </p:txBody>
      </p:sp>
    </p:spTree>
    <p:extLst>
      <p:ext uri="{BB962C8B-B14F-4D97-AF65-F5344CB8AC3E}">
        <p14:creationId xmlns:p14="http://schemas.microsoft.com/office/powerpoint/2010/main" val="2700450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63673-8F5A-4728-B7AA-FF6D482959C6}"/>
              </a:ext>
            </a:extLst>
          </p:cNvPr>
          <p:cNvSpPr>
            <a:spLocks noGrp="1"/>
          </p:cNvSpPr>
          <p:nvPr>
            <p:ph type="title"/>
          </p:nvPr>
        </p:nvSpPr>
        <p:spPr>
          <a:xfrm>
            <a:off x="406400" y="500285"/>
            <a:ext cx="8353778" cy="1435507"/>
          </a:xfrm>
        </p:spPr>
        <p:txBody>
          <a:bodyPr/>
          <a:lstStyle/>
          <a:p>
            <a:r>
              <a:rPr lang="nl-NL" dirty="0"/>
              <a:t>Aan de slag (30 min)</a:t>
            </a:r>
          </a:p>
        </p:txBody>
      </p:sp>
      <p:sp>
        <p:nvSpPr>
          <p:cNvPr id="3" name="Tijdelijke aanduiding voor inhoud 2">
            <a:extLst>
              <a:ext uri="{FF2B5EF4-FFF2-40B4-BE49-F238E27FC236}">
                <a16:creationId xmlns:a16="http://schemas.microsoft.com/office/drawing/2014/main" id="{C679AB79-045F-4D23-A16B-1539AC66266A}"/>
              </a:ext>
            </a:extLst>
          </p:cNvPr>
          <p:cNvSpPr>
            <a:spLocks noGrp="1"/>
          </p:cNvSpPr>
          <p:nvPr>
            <p:ph idx="1"/>
          </p:nvPr>
        </p:nvSpPr>
        <p:spPr>
          <a:xfrm>
            <a:off x="914400" y="2006379"/>
            <a:ext cx="7600950" cy="4351338"/>
          </a:xfrm>
        </p:spPr>
        <p:txBody>
          <a:bodyPr>
            <a:normAutofit lnSpcReduction="10000"/>
          </a:bodyPr>
          <a:lstStyle/>
          <a:p>
            <a:pPr marL="342900" indent="-342900">
              <a:buFont typeface="Arial" panose="020B0604020202020204" pitchFamily="34" charset="0"/>
              <a:buChar char="•"/>
            </a:pPr>
            <a:r>
              <a:rPr lang="nl-NL" dirty="0" smtClean="0"/>
              <a:t>Over </a:t>
            </a:r>
            <a:r>
              <a:rPr lang="nl-NL" dirty="0"/>
              <a:t>de volgende vragen</a:t>
            </a:r>
          </a:p>
          <a:p>
            <a:r>
              <a:rPr lang="nl-NL" dirty="0"/>
              <a:t> - Wat doet de hbo-verpleegkundige in dit werkveld aan preventie: gezondheidsbescherming, gezondheidsbevordering en ziektepreventie?  </a:t>
            </a:r>
          </a:p>
          <a:p>
            <a:pPr marL="342900" indent="-342900">
              <a:buFontTx/>
              <a:buChar char="-"/>
            </a:pPr>
            <a:r>
              <a:rPr lang="nl-NL" dirty="0"/>
              <a:t>Wat kunnen zorgvragers in dit werkveld zelf doen (zelfmanagement)?</a:t>
            </a:r>
          </a:p>
          <a:p>
            <a:pPr marL="342900" indent="-342900">
              <a:buFont typeface="Arial" panose="020B0604020202020204" pitchFamily="34" charset="0"/>
              <a:buChar char="•"/>
            </a:pPr>
            <a:r>
              <a:rPr lang="nl-NL" dirty="0" smtClean="0"/>
              <a:t>Duo’s</a:t>
            </a:r>
          </a:p>
          <a:p>
            <a:pPr marL="342900" indent="-342900">
              <a:buFont typeface="Arial" panose="020B0604020202020204" pitchFamily="34" charset="0"/>
              <a:buChar char="•"/>
            </a:pPr>
            <a:r>
              <a:rPr lang="en-US" dirty="0" err="1" smtClean="0"/>
              <a:t>Ziekenhuis</a:t>
            </a:r>
            <a:r>
              <a:rPr lang="en-US" dirty="0" smtClean="0"/>
              <a:t> (1)</a:t>
            </a:r>
          </a:p>
          <a:p>
            <a:pPr marL="342900" indent="-342900">
              <a:buFont typeface="Arial" panose="020B0604020202020204" pitchFamily="34" charset="0"/>
              <a:buChar char="•"/>
            </a:pPr>
            <a:r>
              <a:rPr lang="en-US" dirty="0" err="1" smtClean="0"/>
              <a:t>Thuiszorg</a:t>
            </a:r>
            <a:r>
              <a:rPr lang="en-US" dirty="0" smtClean="0"/>
              <a:t> (2) </a:t>
            </a:r>
          </a:p>
          <a:p>
            <a:pPr marL="342900" indent="-342900">
              <a:buFont typeface="Arial" panose="020B0604020202020204" pitchFamily="34" charset="0"/>
              <a:buChar char="•"/>
            </a:pPr>
            <a:r>
              <a:rPr lang="en-US" dirty="0" err="1" smtClean="0"/>
              <a:t>Consultatiebureau</a:t>
            </a:r>
            <a:r>
              <a:rPr lang="en-US" dirty="0" smtClean="0"/>
              <a:t> (3)</a:t>
            </a:r>
          </a:p>
          <a:p>
            <a:pPr marL="342900" indent="-342900">
              <a:buFont typeface="Arial" panose="020B0604020202020204" pitchFamily="34" charset="0"/>
              <a:buChar char="•"/>
            </a:pPr>
            <a:r>
              <a:rPr lang="en-US" dirty="0" smtClean="0"/>
              <a:t>GGZ (4)</a:t>
            </a:r>
          </a:p>
          <a:p>
            <a:pPr marL="342900" indent="-342900">
              <a:buFont typeface="Arial" panose="020B0604020202020204" pitchFamily="34" charset="0"/>
              <a:buChar char="•"/>
            </a:pPr>
            <a:r>
              <a:rPr lang="en-US" dirty="0" smtClean="0"/>
              <a:t>VGZ (5)</a:t>
            </a:r>
            <a:endParaRPr lang="nl-NL" dirty="0"/>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830233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956" y="500285"/>
            <a:ext cx="6641393" cy="1435507"/>
          </a:xfrm>
        </p:spPr>
        <p:txBody>
          <a:bodyPr/>
          <a:lstStyle/>
          <a:p>
            <a:r>
              <a:rPr lang="en-US" dirty="0" err="1"/>
              <a:t>Doelen</a:t>
            </a:r>
            <a:r>
              <a:rPr lang="en-US" dirty="0"/>
              <a:t> van </a:t>
            </a:r>
            <a:r>
              <a:rPr lang="en-US" dirty="0" err="1"/>
              <a:t>deze</a:t>
            </a:r>
            <a:r>
              <a:rPr lang="en-US" dirty="0"/>
              <a:t> les</a:t>
            </a:r>
          </a:p>
        </p:txBody>
      </p:sp>
      <p:sp>
        <p:nvSpPr>
          <p:cNvPr id="3" name="Content Placeholder 2"/>
          <p:cNvSpPr>
            <a:spLocks noGrp="1"/>
          </p:cNvSpPr>
          <p:nvPr>
            <p:ph idx="1"/>
          </p:nvPr>
        </p:nvSpPr>
        <p:spPr>
          <a:xfrm>
            <a:off x="191911" y="2006379"/>
            <a:ext cx="8323439" cy="4351338"/>
          </a:xfrm>
        </p:spPr>
        <p:txBody>
          <a:bodyPr/>
          <a:lstStyle/>
          <a:p>
            <a:r>
              <a:rPr lang="en-US" dirty="0" err="1"/>
              <a:t>Doelen</a:t>
            </a:r>
            <a:r>
              <a:rPr lang="en-US" dirty="0"/>
              <a:t> </a:t>
            </a:r>
            <a:r>
              <a:rPr lang="en-US" dirty="0" err="1"/>
              <a:t>behaald</a:t>
            </a:r>
            <a:r>
              <a:rPr lang="en-US" dirty="0"/>
              <a:t>?</a:t>
            </a:r>
          </a:p>
          <a:p>
            <a:pPr marL="342900" lvl="0" indent="-342900">
              <a:buFont typeface="Arial" panose="020B0604020202020204" pitchFamily="34" charset="0"/>
              <a:buChar char="•"/>
            </a:pPr>
            <a:r>
              <a:rPr lang="nl-NL" dirty="0"/>
              <a:t>verwoorden wat de hbo verpleegkundige doet aan preventie in de verschillende velden van de gezondheidszorg en wat andere disciplines doen</a:t>
            </a:r>
          </a:p>
          <a:p>
            <a:pPr marL="342900" lvl="0" indent="-342900">
              <a:buFont typeface="Arial" panose="020B0604020202020204" pitchFamily="34" charset="0"/>
              <a:buChar char="•"/>
            </a:pPr>
            <a:r>
              <a:rPr lang="nl-NL" dirty="0"/>
              <a:t>benoemen en herkennen wat gezondheidsbevordering/health promotion is</a:t>
            </a:r>
          </a:p>
          <a:p>
            <a:pPr marL="342900" lvl="0" indent="-342900">
              <a:buFont typeface="Arial" panose="020B0604020202020204" pitchFamily="34" charset="0"/>
              <a:buChar char="•"/>
            </a:pPr>
            <a:r>
              <a:rPr lang="nl-NL" dirty="0"/>
              <a:t>benoemen en herkennen wat zelfmanagement is.</a:t>
            </a:r>
          </a:p>
          <a:p>
            <a:endParaRPr lang="en-US" dirty="0"/>
          </a:p>
        </p:txBody>
      </p:sp>
    </p:spTree>
    <p:extLst>
      <p:ext uri="{BB962C8B-B14F-4D97-AF65-F5344CB8AC3E}">
        <p14:creationId xmlns:p14="http://schemas.microsoft.com/office/powerpoint/2010/main" val="3927906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3426" y="2589212"/>
            <a:ext cx="7772400" cy="1362075"/>
          </a:xfrm>
        </p:spPr>
        <p:txBody>
          <a:bodyPr/>
          <a:lstStyle/>
          <a:p>
            <a:r>
              <a:rPr lang="en-US" dirty="0" err="1"/>
              <a:t>Zijn</a:t>
            </a:r>
            <a:r>
              <a:rPr lang="en-US" dirty="0"/>
              <a:t> </a:t>
            </a:r>
            <a:r>
              <a:rPr lang="en-US" dirty="0" err="1"/>
              <a:t>er</a:t>
            </a:r>
            <a:r>
              <a:rPr lang="en-US" dirty="0"/>
              <a:t> </a:t>
            </a:r>
            <a:r>
              <a:rPr lang="en-US" dirty="0" err="1"/>
              <a:t>vragen</a:t>
            </a:r>
            <a:r>
              <a:rPr lang="en-US" dirty="0"/>
              <a:t>?</a:t>
            </a:r>
            <a:br>
              <a:rPr lang="en-US" dirty="0"/>
            </a:br>
            <a:r>
              <a:rPr lang="en-US" dirty="0"/>
              <a:t/>
            </a:r>
            <a:br>
              <a:rPr lang="en-US" dirty="0"/>
            </a:br>
            <a:r>
              <a:rPr lang="en-US" sz="3200" dirty="0"/>
              <a:t>M.grootkoerkamp.01@Saxion.nl</a:t>
            </a:r>
            <a:r>
              <a:rPr lang="en-US" dirty="0"/>
              <a:t/>
            </a:r>
            <a:br>
              <a:rPr lang="en-US" dirty="0"/>
            </a:br>
            <a:endParaRPr lang="en-US" dirty="0"/>
          </a:p>
        </p:txBody>
      </p:sp>
      <p:sp>
        <p:nvSpPr>
          <p:cNvPr id="5" name="Text Placeholder 4"/>
          <p:cNvSpPr>
            <a:spLocks noGrp="1"/>
          </p:cNvSpPr>
          <p:nvPr>
            <p:ph type="body" idx="1"/>
          </p:nvPr>
        </p:nvSpPr>
        <p:spPr>
          <a:xfrm>
            <a:off x="733426" y="1089025"/>
            <a:ext cx="7772400" cy="1500187"/>
          </a:xfrm>
        </p:spPr>
        <p:txBody>
          <a:bodyPr>
            <a:normAutofit/>
          </a:bodyPr>
          <a:lstStyle/>
          <a:p>
            <a:r>
              <a:rPr lang="en-US" sz="7200" dirty="0" err="1">
                <a:solidFill>
                  <a:schemeClr val="tx1"/>
                </a:solidFill>
              </a:rPr>
              <a:t>Afronding</a:t>
            </a:r>
            <a:endParaRPr lang="en-US" sz="7200" dirty="0">
              <a:solidFill>
                <a:schemeClr val="tx1"/>
              </a:solidFill>
            </a:endParaRPr>
          </a:p>
        </p:txBody>
      </p:sp>
    </p:spTree>
    <p:extLst>
      <p:ext uri="{BB962C8B-B14F-4D97-AF65-F5344CB8AC3E}">
        <p14:creationId xmlns:p14="http://schemas.microsoft.com/office/powerpoint/2010/main" val="2544835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725DFC2-080E-4F4D-9442-BFDE870E0E53}"/>
              </a:ext>
            </a:extLst>
          </p:cNvPr>
          <p:cNvSpPr>
            <a:spLocks noGrp="1"/>
          </p:cNvSpPr>
          <p:nvPr>
            <p:ph type="body" idx="1"/>
          </p:nvPr>
        </p:nvSpPr>
        <p:spPr>
          <a:xfrm>
            <a:off x="846490" y="660224"/>
            <a:ext cx="7772400" cy="1500187"/>
          </a:xfrm>
        </p:spPr>
        <p:txBody>
          <a:bodyPr>
            <a:normAutofit/>
          </a:bodyPr>
          <a:lstStyle/>
          <a:p>
            <a:r>
              <a:rPr lang="nl-NL" sz="2400" dirty="0">
                <a:solidFill>
                  <a:schemeClr val="tx1"/>
                </a:solidFill>
              </a:rPr>
              <a:t>Volgende keer 1.4: Gezondheid bevorderen op drie manieren </a:t>
            </a:r>
          </a:p>
        </p:txBody>
      </p:sp>
    </p:spTree>
    <p:extLst>
      <p:ext uri="{BB962C8B-B14F-4D97-AF65-F5344CB8AC3E}">
        <p14:creationId xmlns:p14="http://schemas.microsoft.com/office/powerpoint/2010/main" val="102528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88E5B0-E23A-4F58-A0DD-470CD280FD83}"/>
              </a:ext>
            </a:extLst>
          </p:cNvPr>
          <p:cNvSpPr>
            <a:spLocks noGrp="1"/>
          </p:cNvSpPr>
          <p:nvPr>
            <p:ph type="title"/>
          </p:nvPr>
        </p:nvSpPr>
        <p:spPr/>
        <p:txBody>
          <a:bodyPr/>
          <a:lstStyle/>
          <a:p>
            <a:r>
              <a:rPr lang="nl-NL" sz="1600" dirty="0"/>
              <a:t>Sassen, B. (2018). </a:t>
            </a:r>
            <a:r>
              <a:rPr lang="nl-NL" sz="1600" i="1" dirty="0"/>
              <a:t>Gezondheidsbevordering en zelfmanagement door verpleegkundigen en verpleegkundig specialisten.</a:t>
            </a:r>
            <a:r>
              <a:rPr lang="nl-NL" sz="1600" dirty="0"/>
              <a:t> Amsterdam: Reed Business </a:t>
            </a:r>
            <a:r>
              <a:rPr lang="nl-NL" sz="1600" dirty="0" err="1"/>
              <a:t>Education</a:t>
            </a:r>
            <a:r>
              <a:rPr lang="nl-NL" sz="1600" dirty="0"/>
              <a:t/>
            </a:r>
            <a:br>
              <a:rPr lang="nl-NL" sz="1600" dirty="0"/>
            </a:br>
            <a:endParaRPr lang="nl-NL" sz="1600" dirty="0"/>
          </a:p>
        </p:txBody>
      </p:sp>
      <p:sp>
        <p:nvSpPr>
          <p:cNvPr id="3" name="Tijdelijke aanduiding voor tekst 2">
            <a:extLst>
              <a:ext uri="{FF2B5EF4-FFF2-40B4-BE49-F238E27FC236}">
                <a16:creationId xmlns:a16="http://schemas.microsoft.com/office/drawing/2014/main" id="{B503DE5D-9978-42D9-9BEC-022BDBF98185}"/>
              </a:ext>
            </a:extLst>
          </p:cNvPr>
          <p:cNvSpPr>
            <a:spLocks noGrp="1"/>
          </p:cNvSpPr>
          <p:nvPr>
            <p:ph type="body" idx="1"/>
          </p:nvPr>
        </p:nvSpPr>
        <p:spPr/>
        <p:txBody>
          <a:bodyPr/>
          <a:lstStyle/>
          <a:p>
            <a:r>
              <a:rPr lang="nl-NL" dirty="0">
                <a:solidFill>
                  <a:schemeClr val="tx1"/>
                </a:solidFill>
              </a:rPr>
              <a:t>Bron:</a:t>
            </a:r>
          </a:p>
        </p:txBody>
      </p:sp>
    </p:spTree>
    <p:extLst>
      <p:ext uri="{BB962C8B-B14F-4D97-AF65-F5344CB8AC3E}">
        <p14:creationId xmlns:p14="http://schemas.microsoft.com/office/powerpoint/2010/main" val="2290054948"/>
      </p:ext>
    </p:extLst>
  </p:cSld>
  <p:clrMapOvr>
    <a:masterClrMapping/>
  </p:clrMapOvr>
</p:sld>
</file>

<file path=ppt/theme/theme1.xml><?xml version="1.0" encoding="utf-8"?>
<a:theme xmlns:a="http://schemas.openxmlformats.org/drawingml/2006/main" name="_16_9 NL">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16_9 NL" id="{382A9702-0D07-454F-9B79-A808D99FC387}" vid="{CA9F744B-A9EB-4CD7-8D75-F10091E2E1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_16_9 NL</Template>
  <TotalTime>0</TotalTime>
  <Words>802</Words>
  <Application>Microsoft Office PowerPoint</Application>
  <PresentationFormat>Diavoorstelling (4:3)</PresentationFormat>
  <Paragraphs>167</Paragraphs>
  <Slides>17</Slides>
  <Notes>13</Notes>
  <HiddenSlides>2</HiddenSlides>
  <MMClips>1</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17</vt:i4>
      </vt:variant>
    </vt:vector>
  </HeadingPairs>
  <TitlesOfParts>
    <vt:vector size="20" baseType="lpstr">
      <vt:lpstr>Arial</vt:lpstr>
      <vt:lpstr>Calibri</vt:lpstr>
      <vt:lpstr>_16_9 NL</vt:lpstr>
      <vt:lpstr>Gezondheid &amp; Preventie</vt:lpstr>
      <vt:lpstr>Doelen van deze les</vt:lpstr>
      <vt:lpstr>Voorbereiding</vt:lpstr>
      <vt:lpstr>Voorbereidingsopdracht 3a</vt:lpstr>
      <vt:lpstr>Voorbereidingsopdracht 3b</vt:lpstr>
      <vt:lpstr>Gezondheidsbescherming </vt:lpstr>
      <vt:lpstr>Socrative Quiz</vt:lpstr>
      <vt:lpstr>Gezondheidsbevordering</vt:lpstr>
      <vt:lpstr>https://images.unsplash.com/photo-1563485572254-f7726be2d989?ixlib=rb-1.2.1&amp;ixid=eyJhcHBfaWQiOjEyMDd9&amp;auto=format&amp;fit=crop&amp;w=1950&amp;q=80</vt:lpstr>
      <vt:lpstr>Ziektepreventie</vt:lpstr>
      <vt:lpstr>Filmpje</vt:lpstr>
      <vt:lpstr>Zelfmanagement</vt:lpstr>
      <vt:lpstr>Aan de slag (30 min)</vt:lpstr>
      <vt:lpstr>Doelen van deze les</vt:lpstr>
      <vt:lpstr>Zijn er vragen?  M.grootkoerkamp.01@Saxion.nl </vt:lpstr>
      <vt:lpstr>PowerPoint-presentatie</vt:lpstr>
      <vt:lpstr>Sassen, B. (2018). Gezondheidsbevordering en zelfmanagement door verpleegkundigen en verpleegkundig specialisten. Amsterdam: Reed Business Education </vt:lpstr>
    </vt:vector>
  </TitlesOfParts>
  <Company>Saxion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Herma Holtrigter</dc:creator>
  <cp:lastModifiedBy>Cynthia Halfwerk</cp:lastModifiedBy>
  <cp:revision>83</cp:revision>
  <dcterms:created xsi:type="dcterms:W3CDTF">2017-09-08T07:13:09Z</dcterms:created>
  <dcterms:modified xsi:type="dcterms:W3CDTF">2020-01-20T11:33:58Z</dcterms:modified>
</cp:coreProperties>
</file>