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embeddedFontLs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Helvetica Neue Light" panose="020B060402020202020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db7dd514d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db7dd514df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Deze PowerPoint bevat diagnostische vragen bij het thema evolutie.</a:t>
            </a:r>
            <a:endParaRPr/>
          </a:p>
        </p:txBody>
      </p:sp>
      <p:sp>
        <p:nvSpPr>
          <p:cNvPr id="162" name="Google Shape;162;g2db7dd514df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Misvatting: Leerlingen vergissen zich in welke naam met een hoofdletter moet.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 </a:t>
            </a:r>
            <a:r>
              <a:rPr lang="en-GB"/>
              <a:t>Leerlingen denken dat beide namen met een hoofdletter moeten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 </a:t>
            </a:r>
            <a:r>
              <a:rPr lang="en-GB"/>
              <a:t>GOED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</a:t>
            </a:r>
            <a:r>
              <a:rPr lang="en-GB"/>
              <a:t> Leerlingen denken dat de soortnaam met een hoofdletter moet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db7dd514df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Misvatting: Leerlingen vergissen zich in welke naam als eerste wordt genoemd in 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 </a:t>
            </a:r>
            <a:r>
              <a:rPr lang="en-GB"/>
              <a:t>GOED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 </a:t>
            </a:r>
            <a:r>
              <a:rPr lang="en-GB"/>
              <a:t>Leerlingen denken dat de soortnaam eerst moet.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2db7dd514df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db7dd514df_0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Misvatting: Leerlingen denken dat de laatste naam overeen moet komen bij verwantschap.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 </a:t>
            </a:r>
            <a:r>
              <a:rPr lang="en-GB"/>
              <a:t>Leerlingen denken dat de soortnaam moet overeenkomen voor verwantschap.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 </a:t>
            </a:r>
            <a:r>
              <a:rPr lang="en-GB"/>
              <a:t>Leerlingen denken dat twee keer regularis betekent dat het zeker verwant 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</a:t>
            </a:r>
            <a:r>
              <a:rPr lang="en-GB"/>
              <a:t> GOED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2db7dd514df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519b358d8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g3519b358d8d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lang="en-GB" b="0" i="0">
                <a:latin typeface="Arial"/>
                <a:ea typeface="Arial"/>
                <a:cs typeface="Arial"/>
                <a:sym typeface="Arial"/>
              </a:rPr>
              <a:t>CC BY-SA 4.0 licentie:</a:t>
            </a:r>
            <a:r>
              <a:rPr lang="en-GB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u="sng">
                <a:solidFill>
                  <a:schemeClr val="hlink"/>
                </a:solidFill>
                <a:hlinkClick r:id="rId3"/>
              </a:rPr>
              <a:t>https://creativecommons.org/licenses/by-sa/4.0</a:t>
            </a:r>
            <a:r>
              <a:rPr lang="en-GB" b="0" u="none"/>
              <a:t> </a:t>
            </a:r>
            <a:endParaRPr/>
          </a:p>
        </p:txBody>
      </p:sp>
      <p:sp>
        <p:nvSpPr>
          <p:cNvPr id="431" name="Google Shape;431;g3519b358d8d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22e726d3b6_1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denken dat virussen levende wezens zijn.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A </a:t>
            </a:r>
            <a:r>
              <a:rPr lang="en-GB"/>
              <a:t>Leerlingen denken dat virussen bacteriën zijn.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B </a:t>
            </a:r>
            <a:r>
              <a:rPr lang="en-GB"/>
              <a:t>Leerlingen denken dat virussen schimmels zijn.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C </a:t>
            </a:r>
            <a:r>
              <a:rPr lang="en-GB"/>
              <a:t>Leerlingen denken dat virussen dieren zijn.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D</a:t>
            </a:r>
            <a:r>
              <a:rPr lang="en-GB"/>
              <a:t> GOED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0" name="Google Shape;170;g322e726d3b6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19b358d8d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denken dat álle plantencellen bladgroenkorrels hebben.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A</a:t>
            </a:r>
            <a:r>
              <a:rPr lang="en-GB"/>
              <a:t> Leerlingen denken dat alle plantencellen bladgroenkorrels hebben.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B</a:t>
            </a:r>
            <a:r>
              <a:rPr lang="en-GB"/>
              <a:t> Leerlingen denken dat alle delen die zonlicht kunnen ontvangen bladgroenkorrels hebben.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C</a:t>
            </a:r>
            <a:r>
              <a:rPr lang="en-GB"/>
              <a:t> GOED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D</a:t>
            </a:r>
            <a:r>
              <a:rPr lang="en-GB"/>
              <a:t> Leerlingen denken dat fotosynthese alleen kan worden uitgevoerd in de bladeren en dat dus enkel daar de bladgroenkorrels aanwezig zullen zijn.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3" name="Google Shape;193;g3519b358d8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19b358d8d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3519b358d8d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Misconcept: Leerlingen verwarren het celmembraan en de celwand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</a:t>
            </a:r>
            <a:r>
              <a:rPr lang="en-GB"/>
              <a:t> GOED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</a:t>
            </a:r>
            <a:r>
              <a:rPr lang="en-GB"/>
              <a:t> Leerlingen tellen het aantal cellen zonder celkern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</a:t>
            </a:r>
            <a:r>
              <a:rPr lang="en-GB"/>
              <a:t> Leerlingen denken dat elke menselijke cel een (zichtbare) celkern heeft én een celwand.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</a:t>
            </a:r>
            <a:r>
              <a:rPr lang="en-GB"/>
              <a:t> Leerlingen denken dat menselijke cellen een celwand hebben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Overgenomen van www.diagnosticquestion.com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3519b358d8d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930a8b2a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begrijpen niet dat een hogere taxonomische categorie alle onderliggende categorieën omvat..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A</a:t>
            </a:r>
            <a:r>
              <a:rPr lang="en-GB"/>
              <a:t> Leerlingen denken dat alle soorten samen een familie vormen.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B</a:t>
            </a:r>
            <a:r>
              <a:rPr lang="en-GB"/>
              <a:t> Leerlingen denken dat alle alle soorten samen komen in een geslacht.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C</a:t>
            </a:r>
            <a:r>
              <a:rPr lang="en-GB"/>
              <a:t>  GOED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D</a:t>
            </a:r>
            <a:r>
              <a:rPr lang="en-GB"/>
              <a:t> Leerlingen denken dat orde een hogere taxonomische rang is dan klasse.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41" name="Google Shape;241;g13930a8b2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22e726d3b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verwarren amfibieën en reptielen. Ze kunnen denken dat amfibieën altijd in het water leven en reptielen altijd op het land.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A</a:t>
            </a:r>
            <a:r>
              <a:rPr lang="en-GB"/>
              <a:t> Leerlingen denken dat reptielen hetzelfde zijn als amfibieën.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B</a:t>
            </a:r>
            <a:r>
              <a:rPr lang="en-GB"/>
              <a:t> Leerlingen denken dat reptielen altijd op het land leven.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C</a:t>
            </a:r>
            <a:r>
              <a:rPr lang="en-GB"/>
              <a:t> GOED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D</a:t>
            </a:r>
            <a:r>
              <a:rPr lang="en-GB"/>
              <a:t> Leerlingen denken dat reptielen er anders uitzien.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Vervolgvraag: Hoe kun je zien dat het een reptiel/amfibie is?</a:t>
            </a:r>
            <a:endParaRPr/>
          </a:p>
        </p:txBody>
      </p:sp>
      <p:sp>
        <p:nvSpPr>
          <p:cNvPr id="264" name="Google Shape;264;g322e726d3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22e726d3b6_3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denken dat alles wat vliegt een vogel 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A</a:t>
            </a:r>
            <a:r>
              <a:rPr lang="en-GB"/>
              <a:t> Leerlingen zien vleugels en denken automatisch dat het een vogel 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B</a:t>
            </a:r>
            <a:r>
              <a:rPr lang="en-GB"/>
              <a:t> Leerlingen menen in de vlieghuid schubben te herkennen.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C</a:t>
            </a:r>
            <a:r>
              <a:rPr lang="en-GB"/>
              <a:t> GOED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95" name="Google Shape;295;g322e726d3b6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3e8f3eb2a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herkennen de veren niet en weten dat pinguïns niet kunnen vliegen, dus denken ze dat het geen vogels kunnen zijn.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A</a:t>
            </a:r>
            <a:r>
              <a:rPr lang="en-GB"/>
              <a:t> GOED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B</a:t>
            </a:r>
            <a:r>
              <a:rPr lang="en-GB"/>
              <a:t> Leerlingen kiezen dit wellicht door de schubben op de poten?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C</a:t>
            </a:r>
            <a:r>
              <a:rPr lang="en-GB"/>
              <a:t> Leerlingen denken dat een pinguïn haren heeft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15" name="Google Shape;315;g33e8f3eb2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db7dd515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2db7dd5154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Misvatting: Leerlingen denken dat alle kleine kruipende ongewervelden insecten zijn.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</a:t>
            </a:r>
            <a:r>
              <a:rPr lang="en-GB"/>
              <a:t> GOED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 </a:t>
            </a:r>
            <a:r>
              <a:rPr lang="en-GB"/>
              <a:t>Leerlingen denken dat spin(achtigen) ook insecten zijn.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 </a:t>
            </a:r>
            <a:r>
              <a:rPr lang="en-GB"/>
              <a:t>Leerlingen hebben een een eigen idee wat wel of niet valt onder insecten.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 </a:t>
            </a:r>
            <a:r>
              <a:rPr lang="en-GB"/>
              <a:t>Leerlingen denken dat alle geleedpotigen insecten zijn.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 spin (8 poten), de schorpioen (8 poten, scharen zijn kaakdelen) en de duizendpoot (poten aan elk segment) zijn andere geleedpotigen. </a:t>
            </a:r>
            <a:endParaRPr/>
          </a:p>
        </p:txBody>
      </p:sp>
      <p:sp>
        <p:nvSpPr>
          <p:cNvPr id="336" name="Google Shape;336;g2db7dd5154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2741213" y="2531725"/>
            <a:ext cx="58119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-273543" y="1110025"/>
            <a:ext cx="5811900" cy="4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29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>
                <a:solidFill>
                  <a:schemeClr val="accent1"/>
                </a:solidFill>
              </a:rPr>
              <a:t>Ordening</a:t>
            </a:r>
            <a:br>
              <a:rPr lang="en-GB" b="1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165" name="Google Shape;165;p25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3" name="Google Shape;363;p34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364" name="Google Shape;364;p34"/>
          <p:cNvGrpSpPr/>
          <p:nvPr/>
        </p:nvGrpSpPr>
        <p:grpSpPr>
          <a:xfrm>
            <a:off x="806913" y="2182045"/>
            <a:ext cx="7309476" cy="908646"/>
            <a:chOff x="806913" y="1496245"/>
            <a:chExt cx="7309476" cy="908646"/>
          </a:xfrm>
        </p:grpSpPr>
        <p:grpSp>
          <p:nvGrpSpPr>
            <p:cNvPr id="365" name="Google Shape;365;p34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366" name="Google Shape;366;p34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367" name="Google Shape;367;p34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/>
              </a:p>
            </p:txBody>
          </p:sp>
        </p:grpSp>
        <p:sp>
          <p:nvSpPr>
            <p:cNvPr id="368" name="Google Shape;368;p34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Michotamia Aurata</a:t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34"/>
          <p:cNvGrpSpPr/>
          <p:nvPr/>
        </p:nvGrpSpPr>
        <p:grpSpPr>
          <a:xfrm>
            <a:off x="806912" y="3280711"/>
            <a:ext cx="7309477" cy="908646"/>
            <a:chOff x="806912" y="2594911"/>
            <a:chExt cx="7309477" cy="908646"/>
          </a:xfrm>
        </p:grpSpPr>
        <p:grpSp>
          <p:nvGrpSpPr>
            <p:cNvPr id="370" name="Google Shape;370;p34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371" name="Google Shape;371;p34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372" name="Google Shape;372;p34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/>
              </a:p>
            </p:txBody>
          </p:sp>
        </p:grpSp>
        <p:sp>
          <p:nvSpPr>
            <p:cNvPr id="373" name="Google Shape;373;p34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Michotamia aurata</a:t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34"/>
          <p:cNvGrpSpPr/>
          <p:nvPr/>
        </p:nvGrpSpPr>
        <p:grpSpPr>
          <a:xfrm>
            <a:off x="806911" y="4416697"/>
            <a:ext cx="7309478" cy="908646"/>
            <a:chOff x="806911" y="3730897"/>
            <a:chExt cx="7309478" cy="908646"/>
          </a:xfrm>
        </p:grpSpPr>
        <p:grpSp>
          <p:nvGrpSpPr>
            <p:cNvPr id="375" name="Google Shape;375;p34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376" name="Google Shape;376;p34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377" name="Google Shape;377;p34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/>
              </a:p>
            </p:txBody>
          </p:sp>
        </p:grpSp>
        <p:sp>
          <p:nvSpPr>
            <p:cNvPr id="378" name="Google Shape;378;p34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michotamia Aurata</a:t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34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782" cy="85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100"/>
              <a:t>Een organisme heeft de wetenschappelijke naam ‘michotamia aurata’. Hoe schrijf je dit correct?</a:t>
            </a:r>
            <a:br>
              <a:rPr lang="en-GB" sz="3100"/>
            </a:br>
            <a:endParaRPr sz="3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5" name="Google Shape;385;p35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386" name="Google Shape;386;p35"/>
          <p:cNvGrpSpPr/>
          <p:nvPr/>
        </p:nvGrpSpPr>
        <p:grpSpPr>
          <a:xfrm>
            <a:off x="820813" y="2425320"/>
            <a:ext cx="7309588" cy="908700"/>
            <a:chOff x="806913" y="1496245"/>
            <a:chExt cx="7309588" cy="908700"/>
          </a:xfrm>
        </p:grpSpPr>
        <p:grpSp>
          <p:nvGrpSpPr>
            <p:cNvPr id="387" name="Google Shape;387;p35"/>
            <p:cNvGrpSpPr/>
            <p:nvPr/>
          </p:nvGrpSpPr>
          <p:grpSpPr>
            <a:xfrm>
              <a:off x="806913" y="1496245"/>
              <a:ext cx="908700" cy="908700"/>
              <a:chOff x="947033" y="2362454"/>
              <a:chExt cx="908700" cy="908700"/>
            </a:xfrm>
          </p:grpSpPr>
          <p:sp>
            <p:nvSpPr>
              <p:cNvPr id="388" name="Google Shape;388;p35"/>
              <p:cNvSpPr/>
              <p:nvPr/>
            </p:nvSpPr>
            <p:spPr>
              <a:xfrm>
                <a:off x="947033" y="2362454"/>
                <a:ext cx="908700" cy="908700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389" name="Google Shape;389;p35"/>
              <p:cNvSpPr/>
              <p:nvPr/>
            </p:nvSpPr>
            <p:spPr>
              <a:xfrm>
                <a:off x="1261236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/>
              </a:p>
            </p:txBody>
          </p:sp>
        </p:grpSp>
        <p:sp>
          <p:nvSpPr>
            <p:cNvPr id="390" name="Google Shape;390;p35"/>
            <p:cNvSpPr/>
            <p:nvPr/>
          </p:nvSpPr>
          <p:spPr>
            <a:xfrm>
              <a:off x="1958101" y="1655969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Araneus diadematus</a:t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35"/>
          <p:cNvGrpSpPr/>
          <p:nvPr/>
        </p:nvGrpSpPr>
        <p:grpSpPr>
          <a:xfrm>
            <a:off x="820812" y="3523986"/>
            <a:ext cx="7309589" cy="908700"/>
            <a:chOff x="806912" y="2594911"/>
            <a:chExt cx="7309589" cy="908700"/>
          </a:xfrm>
        </p:grpSpPr>
        <p:grpSp>
          <p:nvGrpSpPr>
            <p:cNvPr id="392" name="Google Shape;392;p35"/>
            <p:cNvGrpSpPr/>
            <p:nvPr/>
          </p:nvGrpSpPr>
          <p:grpSpPr>
            <a:xfrm>
              <a:off x="806912" y="2594911"/>
              <a:ext cx="908700" cy="908700"/>
              <a:chOff x="4665644" y="2362454"/>
              <a:chExt cx="908700" cy="908700"/>
            </a:xfrm>
          </p:grpSpPr>
          <p:sp>
            <p:nvSpPr>
              <p:cNvPr id="393" name="Google Shape;393;p35"/>
              <p:cNvSpPr/>
              <p:nvPr/>
            </p:nvSpPr>
            <p:spPr>
              <a:xfrm>
                <a:off x="4665644" y="2362454"/>
                <a:ext cx="908700" cy="908700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394" name="Google Shape;394;p35"/>
              <p:cNvSpPr/>
              <p:nvPr/>
            </p:nvSpPr>
            <p:spPr>
              <a:xfrm>
                <a:off x="4979847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/>
              </a:p>
            </p:txBody>
          </p:sp>
        </p:grpSp>
        <p:sp>
          <p:nvSpPr>
            <p:cNvPr id="395" name="Google Shape;395;p35"/>
            <p:cNvSpPr/>
            <p:nvPr/>
          </p:nvSpPr>
          <p:spPr>
            <a:xfrm>
              <a:off x="1958101" y="271103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Diadematus araneus</a:t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35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GB" sz="3100"/>
              <a:t>Een organisme heeft een geslachtsnaam ‘araneus’ en een soortsnaam ‘diadematus’. Hoe schrijf je dit correct?</a:t>
            </a:r>
            <a:br>
              <a:rPr lang="en-GB" sz="3100"/>
            </a:br>
            <a:endParaRPr sz="3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2" name="Google Shape;402;p36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403" name="Google Shape;403;p36"/>
          <p:cNvGrpSpPr/>
          <p:nvPr/>
        </p:nvGrpSpPr>
        <p:grpSpPr>
          <a:xfrm>
            <a:off x="806896" y="2427851"/>
            <a:ext cx="7309588" cy="908700"/>
            <a:chOff x="806913" y="1496245"/>
            <a:chExt cx="7309588" cy="908700"/>
          </a:xfrm>
        </p:grpSpPr>
        <p:grpSp>
          <p:nvGrpSpPr>
            <p:cNvPr id="404" name="Google Shape;404;p36"/>
            <p:cNvGrpSpPr/>
            <p:nvPr/>
          </p:nvGrpSpPr>
          <p:grpSpPr>
            <a:xfrm>
              <a:off x="806913" y="1496245"/>
              <a:ext cx="908700" cy="908700"/>
              <a:chOff x="947033" y="2362454"/>
              <a:chExt cx="908700" cy="908700"/>
            </a:xfrm>
          </p:grpSpPr>
          <p:sp>
            <p:nvSpPr>
              <p:cNvPr id="405" name="Google Shape;405;p36"/>
              <p:cNvSpPr/>
              <p:nvPr/>
            </p:nvSpPr>
            <p:spPr>
              <a:xfrm>
                <a:off x="947033" y="2362454"/>
                <a:ext cx="908700" cy="908700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1261236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dirty="0"/>
              </a:p>
            </p:txBody>
          </p:sp>
        </p:grpSp>
        <p:sp>
          <p:nvSpPr>
            <p:cNvPr id="407" name="Google Shape;407;p36"/>
            <p:cNvSpPr/>
            <p:nvPr/>
          </p:nvSpPr>
          <p:spPr>
            <a:xfrm>
              <a:off x="1958101" y="1655969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 dirty="0" err="1">
                  <a:latin typeface="Calibri"/>
                  <a:ea typeface="Calibri"/>
                  <a:cs typeface="Calibri"/>
                  <a:sym typeface="Calibri"/>
                </a:rPr>
                <a:t>Sclerophrys</a:t>
              </a:r>
              <a:r>
                <a:rPr lang="en-GB" sz="28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latin typeface="Calibri"/>
                  <a:ea typeface="Calibri"/>
                  <a:cs typeface="Calibri"/>
                  <a:sym typeface="Calibri"/>
                </a:rPr>
                <a:t>regularis</a:t>
              </a:r>
              <a:endParaRPr sz="2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36"/>
          <p:cNvGrpSpPr/>
          <p:nvPr/>
        </p:nvGrpSpPr>
        <p:grpSpPr>
          <a:xfrm>
            <a:off x="806895" y="3526517"/>
            <a:ext cx="7309589" cy="908700"/>
            <a:chOff x="806912" y="2594911"/>
            <a:chExt cx="7309589" cy="908700"/>
          </a:xfrm>
        </p:grpSpPr>
        <p:grpSp>
          <p:nvGrpSpPr>
            <p:cNvPr id="409" name="Google Shape;409;p36"/>
            <p:cNvGrpSpPr/>
            <p:nvPr/>
          </p:nvGrpSpPr>
          <p:grpSpPr>
            <a:xfrm>
              <a:off x="806912" y="2594911"/>
              <a:ext cx="908700" cy="908700"/>
              <a:chOff x="4665644" y="2362454"/>
              <a:chExt cx="908700" cy="908700"/>
            </a:xfrm>
          </p:grpSpPr>
          <p:sp>
            <p:nvSpPr>
              <p:cNvPr id="410" name="Google Shape;410;p36"/>
              <p:cNvSpPr/>
              <p:nvPr/>
            </p:nvSpPr>
            <p:spPr>
              <a:xfrm>
                <a:off x="4665644" y="2362454"/>
                <a:ext cx="908700" cy="908700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411" name="Google Shape;411;p36"/>
              <p:cNvSpPr/>
              <p:nvPr/>
            </p:nvSpPr>
            <p:spPr>
              <a:xfrm>
                <a:off x="4979847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/>
              </a:p>
            </p:txBody>
          </p:sp>
        </p:grpSp>
        <p:sp>
          <p:nvSpPr>
            <p:cNvPr id="412" name="Google Shape;412;p36"/>
            <p:cNvSpPr/>
            <p:nvPr/>
          </p:nvSpPr>
          <p:spPr>
            <a:xfrm>
              <a:off x="1958101" y="271103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 dirty="0" err="1">
                  <a:latin typeface="Calibri"/>
                  <a:ea typeface="Calibri"/>
                  <a:cs typeface="Calibri"/>
                  <a:sym typeface="Calibri"/>
                </a:rPr>
                <a:t>Lachnocnema</a:t>
              </a:r>
              <a:r>
                <a:rPr lang="en-GB" sz="28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latin typeface="Calibri"/>
                  <a:ea typeface="Calibri"/>
                  <a:cs typeface="Calibri"/>
                  <a:sym typeface="Calibri"/>
                </a:rPr>
                <a:t>regularis</a:t>
              </a:r>
              <a:r>
                <a:rPr lang="en-GB" sz="28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latin typeface="Calibri"/>
                  <a:ea typeface="Calibri"/>
                  <a:cs typeface="Calibri"/>
                  <a:sym typeface="Calibri"/>
                </a:rPr>
                <a:t>regularis</a:t>
              </a:r>
              <a:endParaRPr sz="2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36"/>
          <p:cNvGrpSpPr/>
          <p:nvPr/>
        </p:nvGrpSpPr>
        <p:grpSpPr>
          <a:xfrm>
            <a:off x="806894" y="4662503"/>
            <a:ext cx="7309589" cy="908700"/>
            <a:chOff x="806911" y="3730897"/>
            <a:chExt cx="7309589" cy="908700"/>
          </a:xfrm>
        </p:grpSpPr>
        <p:grpSp>
          <p:nvGrpSpPr>
            <p:cNvPr id="414" name="Google Shape;414;p36"/>
            <p:cNvGrpSpPr/>
            <p:nvPr/>
          </p:nvGrpSpPr>
          <p:grpSpPr>
            <a:xfrm>
              <a:off x="806911" y="3730897"/>
              <a:ext cx="908700" cy="908700"/>
              <a:chOff x="947033" y="4156948"/>
              <a:chExt cx="908700" cy="908700"/>
            </a:xfrm>
          </p:grpSpPr>
          <p:sp>
            <p:nvSpPr>
              <p:cNvPr id="415" name="Google Shape;415;p36"/>
              <p:cNvSpPr/>
              <p:nvPr/>
            </p:nvSpPr>
            <p:spPr>
              <a:xfrm>
                <a:off x="947033" y="4156948"/>
                <a:ext cx="908700" cy="908700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416" name="Google Shape;416;p36"/>
              <p:cNvSpPr/>
              <p:nvPr/>
            </p:nvSpPr>
            <p:spPr>
              <a:xfrm>
                <a:off x="1261237" y="4382969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/>
              </a:p>
            </p:txBody>
          </p:sp>
        </p:grpSp>
        <p:sp>
          <p:nvSpPr>
            <p:cNvPr id="417" name="Google Shape;417;p36"/>
            <p:cNvSpPr/>
            <p:nvPr/>
          </p:nvSpPr>
          <p:spPr>
            <a:xfrm>
              <a:off x="1958100" y="38565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Acantholipes aurea</a:t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36"/>
          <p:cNvSpPr txBox="1">
            <a:spLocks noGrp="1"/>
          </p:cNvSpPr>
          <p:nvPr>
            <p:ph type="title"/>
          </p:nvPr>
        </p:nvSpPr>
        <p:spPr>
          <a:xfrm>
            <a:off x="806894" y="329335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100"/>
              <a:t>Welk van onderstaande organismen is waarschijnlijk het meest verwant aan </a:t>
            </a:r>
            <a:r>
              <a:rPr lang="en-GB" sz="3100" i="1"/>
              <a:t>Acantholipes regularis</a:t>
            </a:r>
            <a:r>
              <a:rPr lang="en-GB" sz="3100"/>
              <a:t>?</a:t>
            </a:r>
            <a:endParaRPr sz="3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8"/>
          <p:cNvSpPr txBox="1"/>
          <p:nvPr/>
        </p:nvSpPr>
        <p:spPr>
          <a:xfrm>
            <a:off x="5685183" y="6407433"/>
            <a:ext cx="3458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4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GB" b="1"/>
            </a:br>
            <a:endParaRPr/>
          </a:p>
        </p:txBody>
      </p:sp>
      <p:sp>
        <p:nvSpPr>
          <p:cNvPr id="435" name="Google Shape;435;p38"/>
          <p:cNvSpPr txBox="1"/>
          <p:nvPr/>
        </p:nvSpPr>
        <p:spPr>
          <a:xfrm>
            <a:off x="628650" y="572530"/>
            <a:ext cx="78867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NVON. Meer vragen en info vind je op: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www.diagnostischevragen.nl</a:t>
            </a:r>
            <a:endParaRPr sz="33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0189" y="3557741"/>
            <a:ext cx="4243622" cy="129542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8" name="Google Shape;438;p38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38" descr="Creative Commons Attribution-ShareAlike 3.0 Unported - Wikid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174" name="Google Shape;174;p26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75" name="Google Shape;175;p26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77" name="Google Shape;177;p26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78" name="Google Shape;178;p26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180" name="Google Shape;180;p26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81" name="Google Shape;181;p26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183" name="Google Shape;183;p26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84" name="Google Shape;184;p26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186" name="Google Shape;186;p26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bacteriën.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schimmels.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dieren.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Geen van bovenstaande rijken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/>
              <a:t>Een virus behoort tot het rijk van de…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197" name="Google Shape;197;p27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98" name="Google Shape;198;p27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00" name="Google Shape;200;p27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01" name="Google Shape;201;p27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03" name="Google Shape;203;p27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04" name="Google Shape;204;p27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206" name="Google Shape;206;p27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07" name="Google Shape;207;p27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209" name="Google Shape;209;p27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Allemaal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Alleen de delen boven de grond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Alleen de groene delen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Alleen de bladeren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7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Welke plantencellen hebben bladgroenkorrels?</a:t>
            </a:r>
            <a:endParaRPr sz="3600"/>
          </a:p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729419" y="548640"/>
            <a:ext cx="8109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100"/>
              <a:t>Je ziet een tekening van enkele menselijke cellen.</a:t>
            </a:r>
            <a:br>
              <a:rPr lang="en-GB" sz="3100"/>
            </a:br>
            <a:r>
              <a:rPr lang="en-GB" sz="3100"/>
              <a:t>Hoeveel celwanden zijn hier afgebeeld?</a:t>
            </a:r>
            <a:br>
              <a:rPr lang="en-GB"/>
            </a:br>
            <a:endParaRPr/>
          </a:p>
        </p:txBody>
      </p:sp>
      <p:grpSp>
        <p:nvGrpSpPr>
          <p:cNvPr id="222" name="Google Shape;222;p28"/>
          <p:cNvGrpSpPr/>
          <p:nvPr/>
        </p:nvGrpSpPr>
        <p:grpSpPr>
          <a:xfrm>
            <a:off x="947033" y="2362454"/>
            <a:ext cx="908700" cy="908700"/>
            <a:chOff x="947033" y="2362454"/>
            <a:chExt cx="908700" cy="908700"/>
          </a:xfrm>
        </p:grpSpPr>
        <p:sp>
          <p:nvSpPr>
            <p:cNvPr id="223" name="Google Shape;223;p28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25" name="Google Shape;225;p28"/>
          <p:cNvGrpSpPr/>
          <p:nvPr/>
        </p:nvGrpSpPr>
        <p:grpSpPr>
          <a:xfrm>
            <a:off x="3557092" y="2402612"/>
            <a:ext cx="908700" cy="908700"/>
            <a:chOff x="4665644" y="2362454"/>
            <a:chExt cx="908700" cy="908700"/>
          </a:xfrm>
        </p:grpSpPr>
        <p:sp>
          <p:nvSpPr>
            <p:cNvPr id="226" name="Google Shape;226;p28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28" name="Google Shape;228;p28"/>
          <p:cNvGrpSpPr/>
          <p:nvPr/>
        </p:nvGrpSpPr>
        <p:grpSpPr>
          <a:xfrm>
            <a:off x="947033" y="4156948"/>
            <a:ext cx="908700" cy="908700"/>
            <a:chOff x="947033" y="4156948"/>
            <a:chExt cx="908700" cy="908700"/>
          </a:xfrm>
        </p:grpSpPr>
        <p:sp>
          <p:nvSpPr>
            <p:cNvPr id="229" name="Google Shape;229;p28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231" name="Google Shape;231;p28"/>
          <p:cNvGrpSpPr/>
          <p:nvPr/>
        </p:nvGrpSpPr>
        <p:grpSpPr>
          <a:xfrm>
            <a:off x="3557266" y="4172520"/>
            <a:ext cx="908700" cy="908700"/>
            <a:chOff x="4665644" y="4148177"/>
            <a:chExt cx="908700" cy="908700"/>
          </a:xfrm>
        </p:grpSpPr>
        <p:sp>
          <p:nvSpPr>
            <p:cNvPr id="232" name="Google Shape;232;p28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234" name="Google Shape;234;p28"/>
          <p:cNvSpPr/>
          <p:nvPr/>
        </p:nvSpPr>
        <p:spPr>
          <a:xfrm>
            <a:off x="2140980" y="2536554"/>
            <a:ext cx="765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4697045" y="2581614"/>
            <a:ext cx="765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2140980" y="4344041"/>
            <a:ext cx="765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4697045" y="4344041"/>
            <a:ext cx="765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238" name="Google Shape;23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3962" y="2789051"/>
            <a:ext cx="2993105" cy="204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245" name="Google Shape;245;p29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46" name="Google Shape;246;p29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48" name="Google Shape;248;p29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49" name="Google Shape;249;p29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51" name="Google Shape;251;p29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52" name="Google Shape;252;p29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254" name="Google Shape;254;p29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55" name="Google Shape;255;p29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257" name="Google Shape;257;p29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Familie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9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Geslacht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9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Klasse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9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Orde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9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/>
              <a:t>Welke niveau bevat de meeste soorten?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268" name="Google Shape;268;p30"/>
          <p:cNvGrpSpPr/>
          <p:nvPr/>
        </p:nvGrpSpPr>
        <p:grpSpPr>
          <a:xfrm>
            <a:off x="273513" y="1496245"/>
            <a:ext cx="908700" cy="908700"/>
            <a:chOff x="947033" y="2362454"/>
            <a:chExt cx="908700" cy="908700"/>
          </a:xfrm>
        </p:grpSpPr>
        <p:sp>
          <p:nvSpPr>
            <p:cNvPr id="269" name="Google Shape;269;p3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71" name="Google Shape;271;p30"/>
          <p:cNvGrpSpPr/>
          <p:nvPr/>
        </p:nvGrpSpPr>
        <p:grpSpPr>
          <a:xfrm>
            <a:off x="273512" y="2594911"/>
            <a:ext cx="908700" cy="908700"/>
            <a:chOff x="4665644" y="2362454"/>
            <a:chExt cx="908700" cy="908700"/>
          </a:xfrm>
        </p:grpSpPr>
        <p:sp>
          <p:nvSpPr>
            <p:cNvPr id="272" name="Google Shape;272;p3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74" name="Google Shape;274;p30"/>
          <p:cNvGrpSpPr/>
          <p:nvPr/>
        </p:nvGrpSpPr>
        <p:grpSpPr>
          <a:xfrm>
            <a:off x="273511" y="3730897"/>
            <a:ext cx="908700" cy="908700"/>
            <a:chOff x="947033" y="4156948"/>
            <a:chExt cx="908700" cy="908700"/>
          </a:xfrm>
        </p:grpSpPr>
        <p:sp>
          <p:nvSpPr>
            <p:cNvPr id="275" name="Google Shape;275;p3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277" name="Google Shape;277;p30"/>
          <p:cNvGrpSpPr/>
          <p:nvPr/>
        </p:nvGrpSpPr>
        <p:grpSpPr>
          <a:xfrm>
            <a:off x="273511" y="4829563"/>
            <a:ext cx="908700" cy="908700"/>
            <a:chOff x="4665644" y="4148177"/>
            <a:chExt cx="908700" cy="908700"/>
          </a:xfrm>
        </p:grpSpPr>
        <p:sp>
          <p:nvSpPr>
            <p:cNvPr id="278" name="Google Shape;278;p3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280" name="Google Shape;280;p30"/>
          <p:cNvSpPr/>
          <p:nvPr/>
        </p:nvSpPr>
        <p:spPr>
          <a:xfrm>
            <a:off x="14247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Op beide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0"/>
          <p:cNvSpPr/>
          <p:nvPr/>
        </p:nvSpPr>
        <p:spPr>
          <a:xfrm>
            <a:off x="14247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Alleen op 1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0"/>
          <p:cNvSpPr/>
          <p:nvPr/>
        </p:nvSpPr>
        <p:spPr>
          <a:xfrm>
            <a:off x="14247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Alleen op 2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0"/>
          <p:cNvSpPr/>
          <p:nvPr/>
        </p:nvSpPr>
        <p:spPr>
          <a:xfrm>
            <a:off x="14246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Op geen van beide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0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/>
              <a:t>Op welk plaatje staat een reptiel?</a:t>
            </a:r>
            <a:endParaRPr/>
          </a:p>
        </p:txBody>
      </p:sp>
      <p:pic>
        <p:nvPicPr>
          <p:cNvPr id="285" name="Google Shape;2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153" y="1579775"/>
            <a:ext cx="3188239" cy="22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0150" y="3882900"/>
            <a:ext cx="3188251" cy="19201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30"/>
          <p:cNvGrpSpPr/>
          <p:nvPr/>
        </p:nvGrpSpPr>
        <p:grpSpPr>
          <a:xfrm>
            <a:off x="5352821" y="1605250"/>
            <a:ext cx="591600" cy="599673"/>
            <a:chOff x="5761071" y="2815363"/>
            <a:chExt cx="591600" cy="599673"/>
          </a:xfrm>
        </p:grpSpPr>
        <p:sp>
          <p:nvSpPr>
            <p:cNvPr id="288" name="Google Shape;288;p30"/>
            <p:cNvSpPr/>
            <p:nvPr/>
          </p:nvSpPr>
          <p:spPr>
            <a:xfrm>
              <a:off x="5761071" y="2825836"/>
              <a:ext cx="591600" cy="5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9" name="Google Shape;289;p30"/>
            <p:cNvSpPr txBox="1"/>
            <p:nvPr/>
          </p:nvSpPr>
          <p:spPr>
            <a:xfrm>
              <a:off x="5890375" y="2815363"/>
              <a:ext cx="333000" cy="4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30"/>
          <p:cNvGrpSpPr/>
          <p:nvPr/>
        </p:nvGrpSpPr>
        <p:grpSpPr>
          <a:xfrm>
            <a:off x="5352821" y="3915650"/>
            <a:ext cx="591600" cy="599673"/>
            <a:chOff x="5761071" y="2815363"/>
            <a:chExt cx="591600" cy="599673"/>
          </a:xfrm>
        </p:grpSpPr>
        <p:sp>
          <p:nvSpPr>
            <p:cNvPr id="291" name="Google Shape;291;p30"/>
            <p:cNvSpPr/>
            <p:nvPr/>
          </p:nvSpPr>
          <p:spPr>
            <a:xfrm>
              <a:off x="5761071" y="2825836"/>
              <a:ext cx="591600" cy="5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2" name="Google Shape;292;p30"/>
            <p:cNvSpPr txBox="1"/>
            <p:nvPr/>
          </p:nvSpPr>
          <p:spPr>
            <a:xfrm>
              <a:off x="5890375" y="2815363"/>
              <a:ext cx="333000" cy="4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299" name="Google Shape;299;p31"/>
          <p:cNvGrpSpPr/>
          <p:nvPr/>
        </p:nvGrpSpPr>
        <p:grpSpPr>
          <a:xfrm>
            <a:off x="729438" y="1857320"/>
            <a:ext cx="908700" cy="908700"/>
            <a:chOff x="947033" y="2362454"/>
            <a:chExt cx="908700" cy="908700"/>
          </a:xfrm>
        </p:grpSpPr>
        <p:sp>
          <p:nvSpPr>
            <p:cNvPr id="300" name="Google Shape;300;p31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302" name="Google Shape;302;p31"/>
          <p:cNvGrpSpPr/>
          <p:nvPr/>
        </p:nvGrpSpPr>
        <p:grpSpPr>
          <a:xfrm>
            <a:off x="729437" y="2955986"/>
            <a:ext cx="908700" cy="908700"/>
            <a:chOff x="4665644" y="2362454"/>
            <a:chExt cx="908700" cy="908700"/>
          </a:xfrm>
        </p:grpSpPr>
        <p:sp>
          <p:nvSpPr>
            <p:cNvPr id="303" name="Google Shape;303;p31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305" name="Google Shape;305;p31"/>
          <p:cNvGrpSpPr/>
          <p:nvPr/>
        </p:nvGrpSpPr>
        <p:grpSpPr>
          <a:xfrm>
            <a:off x="729436" y="4091972"/>
            <a:ext cx="908700" cy="908700"/>
            <a:chOff x="947033" y="4156948"/>
            <a:chExt cx="908700" cy="908700"/>
          </a:xfrm>
        </p:grpSpPr>
        <p:sp>
          <p:nvSpPr>
            <p:cNvPr id="306" name="Google Shape;306;p31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308" name="Google Shape;308;p31"/>
          <p:cNvSpPr/>
          <p:nvPr/>
        </p:nvSpPr>
        <p:spPr>
          <a:xfrm>
            <a:off x="1880626" y="201704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Vogels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1"/>
          <p:cNvSpPr/>
          <p:nvPr/>
        </p:nvSpPr>
        <p:spPr>
          <a:xfrm>
            <a:off x="1880626" y="3072112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Reptielen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1"/>
          <p:cNvSpPr/>
          <p:nvPr/>
        </p:nvSpPr>
        <p:spPr>
          <a:xfrm>
            <a:off x="1880625" y="4217672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Zoogdieren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729425" y="396250"/>
            <a:ext cx="84147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/>
              <a:t>Bij welke klasse hoort dit dier?</a:t>
            </a:r>
            <a:endParaRPr sz="3488"/>
          </a:p>
        </p:txBody>
      </p:sp>
      <p:pic>
        <p:nvPicPr>
          <p:cNvPr id="312" name="Google Shape;3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950" y="2020975"/>
            <a:ext cx="4224075" cy="28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8" name="Google Shape;318;p32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319" name="Google Shape;319;p32"/>
          <p:cNvGrpSpPr/>
          <p:nvPr/>
        </p:nvGrpSpPr>
        <p:grpSpPr>
          <a:xfrm>
            <a:off x="729438" y="1857320"/>
            <a:ext cx="908700" cy="908700"/>
            <a:chOff x="947033" y="2362454"/>
            <a:chExt cx="908700" cy="908700"/>
          </a:xfrm>
        </p:grpSpPr>
        <p:sp>
          <p:nvSpPr>
            <p:cNvPr id="320" name="Google Shape;320;p32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322" name="Google Shape;322;p32"/>
          <p:cNvGrpSpPr/>
          <p:nvPr/>
        </p:nvGrpSpPr>
        <p:grpSpPr>
          <a:xfrm>
            <a:off x="729437" y="2955986"/>
            <a:ext cx="908700" cy="908700"/>
            <a:chOff x="4665644" y="2362454"/>
            <a:chExt cx="908700" cy="908700"/>
          </a:xfrm>
        </p:grpSpPr>
        <p:sp>
          <p:nvSpPr>
            <p:cNvPr id="323" name="Google Shape;323;p32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325" name="Google Shape;325;p32"/>
          <p:cNvGrpSpPr/>
          <p:nvPr/>
        </p:nvGrpSpPr>
        <p:grpSpPr>
          <a:xfrm>
            <a:off x="729436" y="4091972"/>
            <a:ext cx="908700" cy="908700"/>
            <a:chOff x="947033" y="4156948"/>
            <a:chExt cx="908700" cy="908700"/>
          </a:xfrm>
        </p:grpSpPr>
        <p:sp>
          <p:nvSpPr>
            <p:cNvPr id="326" name="Google Shape;326;p32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328" name="Google Shape;328;p32"/>
          <p:cNvSpPr/>
          <p:nvPr/>
        </p:nvSpPr>
        <p:spPr>
          <a:xfrm>
            <a:off x="1880626" y="201704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Vogels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2"/>
          <p:cNvSpPr/>
          <p:nvPr/>
        </p:nvSpPr>
        <p:spPr>
          <a:xfrm>
            <a:off x="1880626" y="3072112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Reptielen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1880625" y="4217672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Zoogdieren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2"/>
          <p:cNvSpPr txBox="1">
            <a:spLocks noGrp="1"/>
          </p:cNvSpPr>
          <p:nvPr>
            <p:ph type="title"/>
          </p:nvPr>
        </p:nvSpPr>
        <p:spPr>
          <a:xfrm>
            <a:off x="729425" y="396250"/>
            <a:ext cx="84147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/>
              <a:t>Bij welke klasse hoort dit dier?</a:t>
            </a:r>
            <a:endParaRPr sz="3488"/>
          </a:p>
        </p:txBody>
      </p:sp>
      <p:pic>
        <p:nvPicPr>
          <p:cNvPr id="332" name="Google Shape;3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524" y="2319850"/>
            <a:ext cx="3720797" cy="24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9" name="Google Shape;339;p33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sp>
        <p:nvSpPr>
          <p:cNvPr id="340" name="Google Shape;340;p33"/>
          <p:cNvSpPr txBox="1">
            <a:spLocks noGrp="1"/>
          </p:cNvSpPr>
          <p:nvPr>
            <p:ph type="title"/>
          </p:nvPr>
        </p:nvSpPr>
        <p:spPr>
          <a:xfrm>
            <a:off x="729419" y="548640"/>
            <a:ext cx="8109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n-GB" sz="3100"/>
              <a:t>Hoeveel insecten zijn hier afgebeeld?</a:t>
            </a:r>
            <a:br>
              <a:rPr lang="en-GB"/>
            </a:br>
            <a:endParaRPr/>
          </a:p>
        </p:txBody>
      </p:sp>
      <p:grpSp>
        <p:nvGrpSpPr>
          <p:cNvPr id="341" name="Google Shape;341;p33"/>
          <p:cNvGrpSpPr/>
          <p:nvPr/>
        </p:nvGrpSpPr>
        <p:grpSpPr>
          <a:xfrm>
            <a:off x="947033" y="2362454"/>
            <a:ext cx="908700" cy="908700"/>
            <a:chOff x="947033" y="2362454"/>
            <a:chExt cx="908700" cy="908700"/>
          </a:xfrm>
        </p:grpSpPr>
        <p:sp>
          <p:nvSpPr>
            <p:cNvPr id="342" name="Google Shape;342;p33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344" name="Google Shape;344;p33"/>
          <p:cNvGrpSpPr/>
          <p:nvPr/>
        </p:nvGrpSpPr>
        <p:grpSpPr>
          <a:xfrm>
            <a:off x="3557092" y="2402612"/>
            <a:ext cx="908700" cy="908700"/>
            <a:chOff x="4665644" y="2362454"/>
            <a:chExt cx="908700" cy="908700"/>
          </a:xfrm>
        </p:grpSpPr>
        <p:sp>
          <p:nvSpPr>
            <p:cNvPr id="345" name="Google Shape;345;p33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347" name="Google Shape;347;p33"/>
          <p:cNvGrpSpPr/>
          <p:nvPr/>
        </p:nvGrpSpPr>
        <p:grpSpPr>
          <a:xfrm>
            <a:off x="947033" y="4156948"/>
            <a:ext cx="908700" cy="908700"/>
            <a:chOff x="947033" y="4156948"/>
            <a:chExt cx="908700" cy="908700"/>
          </a:xfrm>
        </p:grpSpPr>
        <p:sp>
          <p:nvSpPr>
            <p:cNvPr id="348" name="Google Shape;348;p33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350" name="Google Shape;350;p33"/>
          <p:cNvGrpSpPr/>
          <p:nvPr/>
        </p:nvGrpSpPr>
        <p:grpSpPr>
          <a:xfrm>
            <a:off x="3557266" y="4172520"/>
            <a:ext cx="908700" cy="908700"/>
            <a:chOff x="4665644" y="4148177"/>
            <a:chExt cx="908700" cy="908700"/>
          </a:xfrm>
        </p:grpSpPr>
        <p:sp>
          <p:nvSpPr>
            <p:cNvPr id="351" name="Google Shape;351;p33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353" name="Google Shape;353;p33"/>
          <p:cNvSpPr/>
          <p:nvPr/>
        </p:nvSpPr>
        <p:spPr>
          <a:xfrm>
            <a:off x="2140980" y="2536554"/>
            <a:ext cx="765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354" name="Google Shape;354;p33"/>
          <p:cNvSpPr/>
          <p:nvPr/>
        </p:nvSpPr>
        <p:spPr>
          <a:xfrm>
            <a:off x="4697045" y="2581614"/>
            <a:ext cx="765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355" name="Google Shape;355;p33"/>
          <p:cNvSpPr/>
          <p:nvPr/>
        </p:nvSpPr>
        <p:spPr>
          <a:xfrm>
            <a:off x="2140980" y="4344041"/>
            <a:ext cx="765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356" name="Google Shape;356;p33"/>
          <p:cNvSpPr/>
          <p:nvPr/>
        </p:nvSpPr>
        <p:spPr>
          <a:xfrm>
            <a:off x="4697045" y="4344041"/>
            <a:ext cx="765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pic>
        <p:nvPicPr>
          <p:cNvPr id="357" name="Google Shape;35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669" y="2462684"/>
            <a:ext cx="2594883" cy="2727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Diavoorstelling (4:3)</PresentationFormat>
  <Paragraphs>185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Helvetica Neue Light</vt:lpstr>
      <vt:lpstr>Calibri</vt:lpstr>
      <vt:lpstr>Corbel</vt:lpstr>
      <vt:lpstr>Tahoma</vt:lpstr>
      <vt:lpstr>Helvetica Neue</vt:lpstr>
      <vt:lpstr>Arial</vt:lpstr>
      <vt:lpstr>Kantoorthema</vt:lpstr>
      <vt:lpstr>Kantoorthema</vt:lpstr>
      <vt:lpstr>Ordening </vt:lpstr>
      <vt:lpstr>Een virus behoort tot het rijk van de…</vt:lpstr>
      <vt:lpstr>Welke plantencellen hebben bladgroenkorrels? </vt:lpstr>
      <vt:lpstr>Je ziet een tekening van enkele menselijke cellen. Hoeveel celwanden zijn hier afgebeeld? </vt:lpstr>
      <vt:lpstr>Welke niveau bevat de meeste soorten?</vt:lpstr>
      <vt:lpstr>Op welk plaatje staat een reptiel?</vt:lpstr>
      <vt:lpstr>Bij welke klasse hoort dit dier?</vt:lpstr>
      <vt:lpstr>Bij welke klasse hoort dit dier?</vt:lpstr>
      <vt:lpstr>Hoeveel insecten zijn hier afgebeeld? </vt:lpstr>
      <vt:lpstr>Een organisme heeft de wetenschappelijke naam ‘michotamia aurata’. Hoe schrijf je dit correct? </vt:lpstr>
      <vt:lpstr>Een organisme heeft een geslachtsnaam ‘araneus’ en een soortsnaam ‘diadematus’. Hoe schrijf je dit correct? </vt:lpstr>
      <vt:lpstr>Welk van onderstaande organismen is waarschijnlijk het meest verwant aan Acantholipes regularis?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Sofie Faes</cp:lastModifiedBy>
  <cp:revision>1</cp:revision>
  <dcterms:modified xsi:type="dcterms:W3CDTF">2025-04-29T13:04:31Z</dcterms:modified>
</cp:coreProperties>
</file>