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71" r:id="rId4"/>
    <p:sldId id="272" r:id="rId5"/>
    <p:sldId id="273" r:id="rId6"/>
    <p:sldId id="274" r:id="rId7"/>
    <p:sldId id="275" r:id="rId8"/>
    <p:sldId id="269" r:id="rId9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1"/>
    </p:embeddedFont>
    <p:embeddedFont>
      <p:font typeface="Corbel" panose="020B0503020204020204" pitchFamily="34" charset="0"/>
      <p:regular r:id="rId12"/>
      <p:bold r:id="rId13"/>
      <p:italic r:id="rId14"/>
      <p:boldItalic r:id="rId15"/>
    </p:embeddedFont>
    <p:embeddedFont>
      <p:font typeface="Helvetica Neue" panose="02000503000000020004" pitchFamily="2" charset="0"/>
      <p:regular r:id="rId16"/>
      <p:bold r:id="rId17"/>
      <p:italic r:id="rId18"/>
      <p:boldItalic r:id="rId19"/>
    </p:embeddedFont>
    <p:embeddedFont>
      <p:font typeface="Helvetica Neue Light" panose="02000403000000020004" pitchFamily="2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iycgfMbiCCwiyh6AMIfDJs307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9728"/>
  </p:normalViewPr>
  <p:slideViewPr>
    <p:cSldViewPr snapToGrid="0">
      <p:cViewPr varScale="1">
        <p:scale>
          <a:sx n="101" d="100"/>
          <a:sy n="101" d="100"/>
        </p:scale>
        <p:origin x="1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G-5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noProof="0" dirty="0" err="1"/>
              <a:t>Grafische</a:t>
            </a:r>
            <a:r>
              <a:rPr lang="en-GB" noProof="0" dirty="0"/>
              <a:t> </a:t>
            </a:r>
            <a:r>
              <a:rPr lang="en-GB" noProof="0" dirty="0" err="1"/>
              <a:t>rekenmachine</a:t>
            </a:r>
            <a:r>
              <a:rPr lang="en-GB" noProof="0" dirty="0"/>
              <a:t> op </a:t>
            </a:r>
            <a:r>
              <a:rPr lang="en-GB" noProof="0" dirty="0" err="1"/>
              <a:t>radialen</a:t>
            </a:r>
            <a:r>
              <a:rPr lang="en-GB" noProof="0" dirty="0"/>
              <a:t> </a:t>
            </a:r>
            <a:r>
              <a:rPr lang="en-GB" noProof="0" dirty="0" err="1"/>
              <a:t>gezet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A: </a:t>
            </a:r>
            <a:r>
              <a:rPr lang="en-GB" dirty="0" err="1"/>
              <a:t>Grafische</a:t>
            </a:r>
            <a:r>
              <a:rPr lang="en-GB" dirty="0"/>
              <a:t> </a:t>
            </a:r>
            <a:r>
              <a:rPr lang="en-GB" dirty="0" err="1"/>
              <a:t>rekenmachine</a:t>
            </a:r>
            <a:r>
              <a:rPr lang="en-GB" dirty="0"/>
              <a:t> </a:t>
            </a:r>
            <a:r>
              <a:rPr lang="en-GB" dirty="0" err="1"/>
              <a:t>staat</a:t>
            </a:r>
            <a:r>
              <a:rPr lang="en-GB" dirty="0"/>
              <a:t> op </a:t>
            </a:r>
            <a:r>
              <a:rPr lang="en-GB" dirty="0" err="1"/>
              <a:t>radialen</a:t>
            </a:r>
            <a:r>
              <a:rPr lang="en-GB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B: 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EC9F5523-FB2F-C8C4-4678-9D5B25BFB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DFF9CD8E-644E-E028-48A6-CB4F79EB3E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G-6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noProof="0" dirty="0" err="1"/>
              <a:t>Overstaande</a:t>
            </a:r>
            <a:r>
              <a:rPr lang="en-GB" noProof="0" dirty="0"/>
              <a:t> </a:t>
            </a:r>
            <a:r>
              <a:rPr lang="en-GB" noProof="0" dirty="0" err="1"/>
              <a:t>zijde</a:t>
            </a:r>
            <a:r>
              <a:rPr lang="en-GB" noProof="0" dirty="0"/>
              <a:t> </a:t>
            </a:r>
            <a:r>
              <a:rPr lang="en-GB" noProof="0" dirty="0" err="1"/>
              <a:t>en</a:t>
            </a:r>
            <a:r>
              <a:rPr lang="en-GB" noProof="0" dirty="0"/>
              <a:t> </a:t>
            </a:r>
            <a:r>
              <a:rPr lang="en-GB" noProof="0" dirty="0" err="1"/>
              <a:t>aanliggende</a:t>
            </a:r>
            <a:r>
              <a:rPr lang="en-GB" noProof="0" dirty="0"/>
              <a:t> </a:t>
            </a:r>
            <a:r>
              <a:rPr lang="en-GB" noProof="0" dirty="0" err="1"/>
              <a:t>zijde</a:t>
            </a:r>
            <a:r>
              <a:rPr lang="en-GB" noProof="0" dirty="0"/>
              <a:t> </a:t>
            </a:r>
            <a:r>
              <a:rPr lang="en-GB" noProof="0" dirty="0" err="1"/>
              <a:t>omgewisseld</a:t>
            </a:r>
            <a:r>
              <a:rPr lang="en-GB" noProof="0" dirty="0"/>
              <a:t> of </a:t>
            </a:r>
            <a:r>
              <a:rPr lang="en-GB" noProof="0" dirty="0" err="1"/>
              <a:t>vergeten</a:t>
            </a:r>
            <a:r>
              <a:rPr lang="en-GB" noProof="0" dirty="0"/>
              <a:t> om inverse tan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nemen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A: </a:t>
            </a:r>
            <a:r>
              <a:rPr lang="en-GB" dirty="0" err="1"/>
              <a:t>Overstaand</a:t>
            </a:r>
            <a:r>
              <a:rPr lang="en-GB" dirty="0"/>
              <a:t>/ </a:t>
            </a:r>
            <a:r>
              <a:rPr lang="en-GB" dirty="0" err="1"/>
              <a:t>aanliggend</a:t>
            </a:r>
            <a:r>
              <a:rPr lang="en-GB" dirty="0"/>
              <a:t> is </a:t>
            </a:r>
            <a:r>
              <a:rPr lang="en-GB" dirty="0" err="1"/>
              <a:t>juist</a:t>
            </a:r>
            <a:r>
              <a:rPr lang="en-GB" dirty="0"/>
              <a:t>, maar </a:t>
            </a:r>
            <a:r>
              <a:rPr lang="en-GB" dirty="0" err="1"/>
              <a:t>vergeten</a:t>
            </a:r>
            <a:r>
              <a:rPr lang="en-GB" dirty="0"/>
              <a:t> inverse </a:t>
            </a:r>
            <a:r>
              <a:rPr lang="en-GB" dirty="0" err="1"/>
              <a:t>tangens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nemen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B: </a:t>
            </a:r>
            <a:r>
              <a:rPr lang="en-GB" dirty="0" err="1"/>
              <a:t>Aanliggend</a:t>
            </a:r>
            <a:r>
              <a:rPr lang="en-GB" dirty="0"/>
              <a:t>/</a:t>
            </a:r>
            <a:r>
              <a:rPr lang="en-GB" dirty="0" err="1"/>
              <a:t>overstaand</a:t>
            </a:r>
            <a:r>
              <a:rPr lang="en-GB" dirty="0"/>
              <a:t> </a:t>
            </a:r>
            <a:r>
              <a:rPr lang="en-GB" dirty="0" err="1"/>
              <a:t>gedaan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vergeten</a:t>
            </a:r>
            <a:r>
              <a:rPr lang="en-GB" dirty="0"/>
              <a:t> inverse </a:t>
            </a:r>
            <a:r>
              <a:rPr lang="en-GB" dirty="0" err="1"/>
              <a:t>tangens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nemen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C: </a:t>
            </a:r>
            <a:r>
              <a:rPr lang="en-GB" dirty="0" err="1"/>
              <a:t>Aanliggend</a:t>
            </a:r>
            <a:r>
              <a:rPr lang="en-GB" dirty="0"/>
              <a:t>/overstand </a:t>
            </a:r>
            <a:r>
              <a:rPr lang="en-GB" dirty="0" err="1"/>
              <a:t>gedaan</a:t>
            </a:r>
            <a:r>
              <a:rPr lang="en-GB" dirty="0"/>
              <a:t> in </a:t>
            </a:r>
            <a:r>
              <a:rPr lang="en-GB" dirty="0" err="1"/>
              <a:t>plaats</a:t>
            </a:r>
            <a:r>
              <a:rPr lang="en-GB" dirty="0"/>
              <a:t> van </a:t>
            </a:r>
            <a:r>
              <a:rPr lang="en-GB" dirty="0" err="1"/>
              <a:t>andersom</a:t>
            </a:r>
            <a:r>
              <a:rPr lang="en-GB" dirty="0"/>
              <a:t>, </a:t>
            </a:r>
            <a:r>
              <a:rPr lang="en-GB" dirty="0" err="1"/>
              <a:t>verder</a:t>
            </a:r>
            <a:r>
              <a:rPr lang="en-GB" dirty="0"/>
              <a:t> </a:t>
            </a:r>
            <a:r>
              <a:rPr lang="en-GB" dirty="0" err="1"/>
              <a:t>goed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D: 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9FF5E4AA-0363-67A5-D9DD-1D1693EC22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870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A87C0C76-E41C-A84C-B009-D7EA51188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FD426131-3A12-B2C9-DC4E-E38EEE6F79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G-7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noProof="0" dirty="0"/>
              <a:t>Sinus/</a:t>
            </a:r>
            <a:r>
              <a:rPr lang="en-GB" noProof="0" dirty="0" err="1"/>
              <a:t>cosinus</a:t>
            </a:r>
            <a:r>
              <a:rPr lang="en-GB" noProof="0" dirty="0"/>
              <a:t>/</a:t>
            </a:r>
            <a:r>
              <a:rPr lang="en-GB" noProof="0" dirty="0" err="1"/>
              <a:t>tangens</a:t>
            </a:r>
            <a:r>
              <a:rPr lang="en-GB" noProof="0" dirty="0"/>
              <a:t> door </a:t>
            </a:r>
            <a:r>
              <a:rPr lang="en-GB" noProof="0" dirty="0" err="1"/>
              <a:t>elkaar</a:t>
            </a:r>
            <a:r>
              <a:rPr lang="en-GB" noProof="0" dirty="0"/>
              <a:t> </a:t>
            </a:r>
            <a:r>
              <a:rPr lang="en-GB" noProof="0" dirty="0" err="1"/>
              <a:t>gehaald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A: </a:t>
            </a:r>
            <a:r>
              <a:rPr lang="en-GB" dirty="0" err="1"/>
              <a:t>Cosinus</a:t>
            </a:r>
            <a:r>
              <a:rPr lang="en-GB" dirty="0"/>
              <a:t> </a:t>
            </a:r>
            <a:r>
              <a:rPr lang="en-GB" dirty="0" err="1"/>
              <a:t>gebruikt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B: 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C: </a:t>
            </a:r>
            <a:r>
              <a:rPr lang="en-GB" dirty="0" err="1"/>
              <a:t>Tangens</a:t>
            </a:r>
            <a:r>
              <a:rPr lang="en-GB" dirty="0"/>
              <a:t> </a:t>
            </a:r>
            <a:r>
              <a:rPr lang="en-GB" dirty="0" err="1"/>
              <a:t>gebruikt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41675C43-3D36-289A-4373-A7A7D04DE4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92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F092D1CB-9D0A-0D57-04F0-C29710A6D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D52EC4DB-B44D-C129-351C-F17486C30E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G-8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noProof="0" dirty="0"/>
              <a:t>sinus, </a:t>
            </a:r>
            <a:r>
              <a:rPr lang="en-GB" noProof="0" dirty="0" err="1"/>
              <a:t>cosinus</a:t>
            </a:r>
            <a:r>
              <a:rPr lang="en-GB" noProof="0" dirty="0"/>
              <a:t> </a:t>
            </a:r>
            <a:r>
              <a:rPr lang="en-GB" noProof="0" dirty="0" err="1"/>
              <a:t>tangens</a:t>
            </a:r>
            <a:r>
              <a:rPr lang="en-GB" noProof="0" dirty="0"/>
              <a:t> door </a:t>
            </a:r>
            <a:r>
              <a:rPr lang="en-GB" noProof="0" dirty="0" err="1"/>
              <a:t>elkaar</a:t>
            </a:r>
            <a:r>
              <a:rPr lang="en-GB" noProof="0" dirty="0"/>
              <a:t> </a:t>
            </a:r>
            <a:r>
              <a:rPr lang="en-GB" noProof="0" dirty="0" err="1"/>
              <a:t>gehaald</a:t>
            </a:r>
            <a:r>
              <a:rPr lang="en-GB" noProof="0" dirty="0"/>
              <a:t> of </a:t>
            </a:r>
            <a:r>
              <a:rPr lang="en-GB" noProof="0" dirty="0" err="1"/>
              <a:t>zijden</a:t>
            </a:r>
            <a:r>
              <a:rPr lang="en-GB" noProof="0" dirty="0"/>
              <a:t> </a:t>
            </a:r>
            <a:r>
              <a:rPr lang="en-GB" noProof="0" dirty="0" err="1"/>
              <a:t>verwisseld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A: </a:t>
            </a:r>
            <a:r>
              <a:rPr lang="en-GB" dirty="0" err="1"/>
              <a:t>juist</a:t>
            </a:r>
            <a:r>
              <a:rPr lang="en-GB" dirty="0"/>
              <a:t> (</a:t>
            </a:r>
            <a:r>
              <a:rPr lang="en-GB" dirty="0" err="1"/>
              <a:t>tangens</a:t>
            </a:r>
            <a:r>
              <a:rPr lang="en-GB" dirty="0"/>
              <a:t> </a:t>
            </a:r>
            <a:r>
              <a:rPr lang="en-GB" dirty="0" err="1"/>
              <a:t>gebruikt</a:t>
            </a:r>
            <a:r>
              <a:rPr lang="en-GB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B: </a:t>
            </a:r>
            <a:r>
              <a:rPr lang="en-GB" dirty="0" err="1"/>
              <a:t>Aanliggend</a:t>
            </a:r>
            <a:r>
              <a:rPr lang="en-GB" dirty="0"/>
              <a:t>/</a:t>
            </a:r>
            <a:r>
              <a:rPr lang="en-GB" dirty="0" err="1"/>
              <a:t>overstaand</a:t>
            </a:r>
            <a:r>
              <a:rPr lang="en-GB" dirty="0"/>
              <a:t> </a:t>
            </a:r>
            <a:r>
              <a:rPr lang="en-GB" dirty="0" err="1"/>
              <a:t>gedaan</a:t>
            </a:r>
            <a:r>
              <a:rPr lang="en-GB" dirty="0"/>
              <a:t> in </a:t>
            </a:r>
            <a:r>
              <a:rPr lang="en-GB" dirty="0" err="1"/>
              <a:t>plaats</a:t>
            </a:r>
            <a:r>
              <a:rPr lang="en-GB" dirty="0"/>
              <a:t> van </a:t>
            </a:r>
            <a:r>
              <a:rPr lang="en-GB" dirty="0" err="1"/>
              <a:t>omgekeerd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C: Sinus </a:t>
            </a:r>
            <a:r>
              <a:rPr lang="en-GB" dirty="0" err="1"/>
              <a:t>gebruikt</a:t>
            </a:r>
            <a:r>
              <a:rPr lang="en-GB" dirty="0"/>
              <a:t> in </a:t>
            </a:r>
            <a:r>
              <a:rPr lang="en-GB" dirty="0" err="1"/>
              <a:t>plaats</a:t>
            </a:r>
            <a:r>
              <a:rPr lang="en-GB" dirty="0"/>
              <a:t> van </a:t>
            </a:r>
            <a:r>
              <a:rPr lang="en-GB" dirty="0" err="1"/>
              <a:t>tangens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D: </a:t>
            </a:r>
            <a:r>
              <a:rPr lang="en-GB" dirty="0" err="1"/>
              <a:t>Cosinus</a:t>
            </a:r>
            <a:r>
              <a:rPr lang="en-GB" dirty="0"/>
              <a:t> </a:t>
            </a:r>
            <a:r>
              <a:rPr lang="en-GB" dirty="0" err="1"/>
              <a:t>gebruikt</a:t>
            </a:r>
            <a:r>
              <a:rPr lang="en-GB" dirty="0"/>
              <a:t> in </a:t>
            </a:r>
            <a:r>
              <a:rPr lang="en-GB" dirty="0" err="1"/>
              <a:t>plaats</a:t>
            </a:r>
            <a:r>
              <a:rPr lang="en-GB" dirty="0"/>
              <a:t> van </a:t>
            </a:r>
            <a:r>
              <a:rPr lang="en-GB" dirty="0" err="1"/>
              <a:t>tangens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EDC5A89B-ABE8-E70B-01F2-C9E5400A19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246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71D80F25-D419-5F55-DAC6-7127ABD2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CDCA60A1-0F9C-DA54-19FC-DCB0D597AF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G-9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Bij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driehoek</a:t>
            </a:r>
            <a:r>
              <a:rPr lang="en-GB" dirty="0"/>
              <a:t> </a:t>
            </a:r>
            <a:r>
              <a:rPr lang="en-GB" dirty="0" err="1"/>
              <a:t>waar</a:t>
            </a:r>
            <a:r>
              <a:rPr lang="en-GB" dirty="0"/>
              <a:t> de </a:t>
            </a:r>
            <a:r>
              <a:rPr lang="en-GB" dirty="0" err="1"/>
              <a:t>rechthoekszijden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verticaal</a:t>
            </a:r>
            <a:r>
              <a:rPr lang="en-GB" dirty="0"/>
              <a:t> of </a:t>
            </a:r>
            <a:r>
              <a:rPr lang="en-GB" dirty="0" err="1"/>
              <a:t>horizontaal</a:t>
            </a:r>
            <a:r>
              <a:rPr lang="en-GB" dirty="0"/>
              <a:t> </a:t>
            </a:r>
            <a:r>
              <a:rPr lang="en-GB" dirty="0" err="1"/>
              <a:t>lopen</a:t>
            </a:r>
            <a:r>
              <a:rPr lang="en-GB" dirty="0"/>
              <a:t>, de </a:t>
            </a:r>
            <a:r>
              <a:rPr lang="en-GB" dirty="0" err="1"/>
              <a:t>schuine</a:t>
            </a:r>
            <a:r>
              <a:rPr lang="en-GB" dirty="0"/>
              <a:t>/</a:t>
            </a:r>
            <a:r>
              <a:rPr lang="en-GB" dirty="0" err="1"/>
              <a:t>lange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herkennen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schuine</a:t>
            </a:r>
            <a:r>
              <a:rPr lang="en-GB" dirty="0"/>
              <a:t>/</a:t>
            </a:r>
            <a:r>
              <a:rPr lang="en-GB" dirty="0" err="1"/>
              <a:t>lange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daardoor</a:t>
            </a:r>
            <a:r>
              <a:rPr lang="en-GB" dirty="0"/>
              <a:t> de sinus, </a:t>
            </a:r>
            <a:r>
              <a:rPr lang="en-GB" dirty="0" err="1"/>
              <a:t>cosinus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tangens</a:t>
            </a:r>
            <a:r>
              <a:rPr lang="en-GB" dirty="0"/>
              <a:t> door </a:t>
            </a:r>
            <a:r>
              <a:rPr lang="en-GB" dirty="0" err="1"/>
              <a:t>elkaar</a:t>
            </a:r>
            <a:r>
              <a:rPr lang="en-GB" dirty="0"/>
              <a:t> </a:t>
            </a:r>
            <a:r>
              <a:rPr lang="en-GB" dirty="0" err="1"/>
              <a:t>halen</a:t>
            </a:r>
            <a:r>
              <a:rPr lang="en-GB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A: </a:t>
            </a:r>
            <a:r>
              <a:rPr lang="en-GB" dirty="0" err="1"/>
              <a:t>Cosinus</a:t>
            </a:r>
            <a:r>
              <a:rPr lang="en-GB" dirty="0"/>
              <a:t> in </a:t>
            </a:r>
            <a:r>
              <a:rPr lang="en-GB" dirty="0" err="1"/>
              <a:t>plaats</a:t>
            </a:r>
            <a:r>
              <a:rPr lang="en-GB" dirty="0"/>
              <a:t> van sinus (KL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aanliggende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 </a:t>
            </a:r>
            <a:r>
              <a:rPr lang="en-GB" dirty="0" err="1"/>
              <a:t>genomen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KJ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schuine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B: </a:t>
            </a:r>
            <a:r>
              <a:rPr lang="en-GB" dirty="0" err="1"/>
              <a:t>Cosinus</a:t>
            </a:r>
            <a:r>
              <a:rPr lang="en-GB" dirty="0"/>
              <a:t> in </a:t>
            </a:r>
            <a:r>
              <a:rPr lang="en-GB" dirty="0" err="1"/>
              <a:t>plaats</a:t>
            </a:r>
            <a:r>
              <a:rPr lang="en-GB" dirty="0"/>
              <a:t> van sinus (KJ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aanliggende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 </a:t>
            </a:r>
            <a:r>
              <a:rPr lang="en-GB" dirty="0" err="1"/>
              <a:t>genomen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KL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schuine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C: Juist, KJ is de </a:t>
            </a:r>
            <a:r>
              <a:rPr lang="en-GB" dirty="0" err="1"/>
              <a:t>overstaande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KL de </a:t>
            </a:r>
            <a:r>
              <a:rPr lang="en-GB" dirty="0" err="1"/>
              <a:t>schuine</a:t>
            </a:r>
            <a:r>
              <a:rPr lang="en-GB" dirty="0"/>
              <a:t> </a:t>
            </a:r>
            <a:r>
              <a:rPr lang="en-GB" dirty="0" err="1"/>
              <a:t>zijde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D: Wel de sinus </a:t>
            </a:r>
            <a:r>
              <a:rPr lang="en-GB" dirty="0" err="1"/>
              <a:t>gebruikt</a:t>
            </a:r>
            <a:r>
              <a:rPr lang="en-GB" dirty="0"/>
              <a:t>, maar KL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overstaande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 </a:t>
            </a:r>
            <a:r>
              <a:rPr lang="en-GB" dirty="0" err="1"/>
              <a:t>genomen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KJ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schuine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51BA5970-4BEA-522B-164C-FB9652F54F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245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17FFD944-F194-E830-E4F4-1F3402034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1444200C-9521-9D31-E0BC-5E11F23AAE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G-9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Bij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driehoek</a:t>
            </a:r>
            <a:r>
              <a:rPr lang="en-GB" dirty="0"/>
              <a:t> </a:t>
            </a:r>
            <a:r>
              <a:rPr lang="en-GB" dirty="0" err="1"/>
              <a:t>waar</a:t>
            </a:r>
            <a:r>
              <a:rPr lang="en-GB" dirty="0"/>
              <a:t> de </a:t>
            </a:r>
            <a:r>
              <a:rPr lang="en-GB" dirty="0" err="1"/>
              <a:t>rechthoekszijden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verticaal</a:t>
            </a:r>
            <a:r>
              <a:rPr lang="en-GB" dirty="0"/>
              <a:t> of </a:t>
            </a:r>
            <a:r>
              <a:rPr lang="en-GB" dirty="0" err="1"/>
              <a:t>horizontaal</a:t>
            </a:r>
            <a:r>
              <a:rPr lang="en-GB" dirty="0"/>
              <a:t> </a:t>
            </a:r>
            <a:r>
              <a:rPr lang="en-GB" dirty="0" err="1"/>
              <a:t>lopen</a:t>
            </a:r>
            <a:r>
              <a:rPr lang="en-GB" dirty="0"/>
              <a:t>, de </a:t>
            </a:r>
            <a:r>
              <a:rPr lang="en-GB" dirty="0" err="1"/>
              <a:t>schuine</a:t>
            </a:r>
            <a:r>
              <a:rPr lang="en-GB" dirty="0"/>
              <a:t>/</a:t>
            </a:r>
            <a:r>
              <a:rPr lang="en-GB" dirty="0" err="1"/>
              <a:t>lange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herkennen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schuine</a:t>
            </a:r>
            <a:r>
              <a:rPr lang="en-GB" dirty="0"/>
              <a:t>/</a:t>
            </a:r>
            <a:r>
              <a:rPr lang="en-GB" dirty="0" err="1"/>
              <a:t>lange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daardoor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sinus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tangens</a:t>
            </a:r>
            <a:r>
              <a:rPr lang="en-GB" dirty="0"/>
              <a:t> door </a:t>
            </a:r>
            <a:r>
              <a:rPr lang="en-GB" dirty="0" err="1"/>
              <a:t>elkaar</a:t>
            </a:r>
            <a:r>
              <a:rPr lang="en-GB" dirty="0"/>
              <a:t> </a:t>
            </a:r>
            <a:r>
              <a:rPr lang="en-GB" dirty="0" err="1"/>
              <a:t>gehaald</a:t>
            </a:r>
            <a:r>
              <a:rPr lang="en-GB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A: Juist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B: </a:t>
            </a:r>
            <a:r>
              <a:rPr lang="en-GB" dirty="0" err="1"/>
              <a:t>Tangens</a:t>
            </a:r>
            <a:r>
              <a:rPr lang="en-GB" dirty="0"/>
              <a:t> in </a:t>
            </a:r>
            <a:r>
              <a:rPr lang="en-GB" dirty="0" err="1"/>
              <a:t>plaats</a:t>
            </a:r>
            <a:r>
              <a:rPr lang="en-GB" dirty="0"/>
              <a:t> van sinus (KL </a:t>
            </a:r>
            <a:r>
              <a:rPr lang="en-GB" dirty="0" err="1"/>
              <a:t>gezien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aanliggende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 in </a:t>
            </a:r>
            <a:r>
              <a:rPr lang="en-GB" dirty="0" err="1"/>
              <a:t>plaats</a:t>
            </a:r>
            <a:r>
              <a:rPr lang="en-GB" dirty="0"/>
              <a:t> van </a:t>
            </a:r>
            <a:r>
              <a:rPr lang="en-GB" dirty="0" err="1"/>
              <a:t>schuine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C: Wel de sinus </a:t>
            </a:r>
            <a:r>
              <a:rPr lang="en-GB" dirty="0" err="1"/>
              <a:t>gebruikt</a:t>
            </a:r>
            <a:r>
              <a:rPr lang="en-GB" dirty="0"/>
              <a:t>, maar KL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overstaande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 </a:t>
            </a:r>
            <a:r>
              <a:rPr lang="en-GB" dirty="0" err="1"/>
              <a:t>gebruikt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5,6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schuine</a:t>
            </a:r>
            <a:r>
              <a:rPr lang="en-GB" dirty="0"/>
              <a:t> </a:t>
            </a:r>
            <a:r>
              <a:rPr lang="en-GB" dirty="0" err="1"/>
              <a:t>zijde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D: De </a:t>
            </a:r>
            <a:r>
              <a:rPr lang="en-GB" dirty="0" err="1"/>
              <a:t>cosinus</a:t>
            </a:r>
            <a:r>
              <a:rPr lang="en-GB" dirty="0"/>
              <a:t> </a:t>
            </a:r>
            <a:r>
              <a:rPr lang="en-GB" dirty="0" err="1"/>
              <a:t>gebruikt</a:t>
            </a:r>
            <a:r>
              <a:rPr lang="en-GB" dirty="0"/>
              <a:t> in </a:t>
            </a:r>
            <a:r>
              <a:rPr lang="en-GB" dirty="0" err="1"/>
              <a:t>plaats</a:t>
            </a:r>
            <a:r>
              <a:rPr lang="en-GB" dirty="0"/>
              <a:t> van de sinus (KL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aanliggende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JL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schuine</a:t>
            </a:r>
            <a:r>
              <a:rPr lang="en-GB" dirty="0"/>
              <a:t> </a:t>
            </a:r>
            <a:r>
              <a:rPr lang="en-GB" dirty="0" err="1"/>
              <a:t>zijde</a:t>
            </a:r>
            <a:r>
              <a:rPr lang="en-GB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p12:notes">
            <a:extLst>
              <a:ext uri="{FF2B5EF4-FFF2-40B4-BE49-F238E27FC236}">
                <a16:creationId xmlns:a16="http://schemas.microsoft.com/office/drawing/2014/main" id="{6C86E634-4EBF-A178-375E-71CCB33197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9023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a310bc0b3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2a310bc0b3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lang="en-GB" b="0" i="0"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lang="en-GB" b="0" u="none"/>
              <a:t>https://creativecommons.org/licenses/by-sa/4.0</a:t>
            </a:r>
            <a:endParaRPr/>
          </a:p>
        </p:txBody>
      </p:sp>
      <p:sp>
        <p:nvSpPr>
          <p:cNvPr id="328" name="Google Shape;328;g2a310bc0b3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294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 dirty="0" err="1">
                <a:solidFill>
                  <a:schemeClr val="accent1"/>
                </a:solidFill>
              </a:rPr>
              <a:t>Hoeken</a:t>
            </a:r>
            <a:r>
              <a:rPr lang="en-GB" sz="5400" b="1" dirty="0">
                <a:solidFill>
                  <a:schemeClr val="accent1"/>
                </a:solidFill>
              </a:rPr>
              <a:t> </a:t>
            </a:r>
            <a:r>
              <a:rPr lang="en-GB" sz="5400" b="1" dirty="0" err="1">
                <a:solidFill>
                  <a:schemeClr val="accent1"/>
                </a:solidFill>
              </a:rPr>
              <a:t>en</a:t>
            </a:r>
            <a:r>
              <a:rPr lang="en-GB" sz="5400" b="1" dirty="0">
                <a:solidFill>
                  <a:schemeClr val="accent1"/>
                </a:solidFill>
              </a:rPr>
              <a:t> </a:t>
            </a:r>
            <a:r>
              <a:rPr lang="en-GB" sz="5400" b="1" dirty="0" err="1">
                <a:solidFill>
                  <a:schemeClr val="accent1"/>
                </a:solidFill>
              </a:rPr>
              <a:t>afstanden</a:t>
            </a:r>
            <a:br>
              <a:rPr lang="en-GB" sz="5400" b="1" dirty="0">
                <a:solidFill>
                  <a:schemeClr val="accent1"/>
                </a:solidFill>
              </a:rPr>
            </a:br>
            <a:r>
              <a:rPr lang="en-GB" sz="5400" b="1" dirty="0">
                <a:solidFill>
                  <a:schemeClr val="accent1"/>
                </a:solidFill>
              </a:rPr>
              <a:t>SOSCASTOA</a:t>
            </a:r>
            <a:br>
              <a:rPr lang="en-GB" b="1" dirty="0">
                <a:solidFill>
                  <a:schemeClr val="accent1"/>
                </a:solidFill>
              </a:rPr>
            </a:b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/>
          <p:cNvGrpSpPr/>
          <p:nvPr/>
        </p:nvGrpSpPr>
        <p:grpSpPr>
          <a:xfrm>
            <a:off x="2007239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/>
          <p:cNvGrpSpPr/>
          <p:nvPr/>
        </p:nvGrpSpPr>
        <p:grpSpPr>
          <a:xfrm>
            <a:off x="62281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12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/>
          <p:cNvSpPr txBox="1">
            <a:spLocks noGrp="1"/>
          </p:cNvSpPr>
          <p:nvPr>
            <p:ph type="title"/>
          </p:nvPr>
        </p:nvSpPr>
        <p:spPr>
          <a:xfrm>
            <a:off x="729419" y="548639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GB" dirty="0"/>
            </a:br>
            <a:endParaRPr dirty="0"/>
          </a:p>
        </p:txBody>
      </p:sp>
      <p:pic>
        <p:nvPicPr>
          <p:cNvPr id="262" name="Google Shape;26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247;p9">
                <a:extLst>
                  <a:ext uri="{FF2B5EF4-FFF2-40B4-BE49-F238E27FC236}">
                    <a16:creationId xmlns:a16="http://schemas.microsoft.com/office/drawing/2014/main" id="{22C8A3FB-18C3-AFDC-AFFF-76B170461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094" y="461693"/>
                <a:ext cx="8735987" cy="3363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7500"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  <a:defRPr sz="33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21212"/>
                  </a:lnSpc>
                  <a:buSzPts val="3200"/>
                </a:pPr>
                <a:r>
                  <a:rPr lang="nl-NL" sz="3100" dirty="0"/>
                  <a:t>Je ziet hiernaast een recht-</a:t>
                </a:r>
                <a:br>
                  <a:rPr lang="nl-NL" sz="3100" dirty="0"/>
                </a:br>
                <a:r>
                  <a:rPr lang="nl-NL" sz="3100" dirty="0"/>
                  <a:t>hoekige driehoek </a:t>
                </a:r>
                <a14:m>
                  <m:oMath xmlns:m="http://schemas.openxmlformats.org/officeDocument/2006/math">
                    <m:r>
                      <a:rPr lang="nl-NL" sz="31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3100" dirty="0"/>
                  <a:t>.</a:t>
                </a:r>
                <a:br>
                  <a:rPr lang="nl-NL" sz="31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3100" i="1" dirty="0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nl-NL" sz="3100" i="1" dirty="0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m:rPr>
                          <m:nor/>
                        </m:rPr>
                        <a:rPr lang="nl-NL" sz="310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en</m:t>
                      </m:r>
                      <m:r>
                        <a:rPr lang="nl-NL" sz="3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3100" i="1" dirty="0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nl-NL" sz="3100" i="1" dirty="0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br>
                  <a:rPr lang="nl-NL" sz="3100" dirty="0"/>
                </a:br>
                <a:r>
                  <a:rPr lang="nl-NL" sz="3100" dirty="0"/>
                  <a:t>Bereken hoek </a:t>
                </a:r>
                <a14:m>
                  <m:oMath xmlns:m="http://schemas.openxmlformats.org/officeDocument/2006/math">
                    <m:r>
                      <a:rPr lang="nl-NL" sz="31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sz="3100" dirty="0"/>
                  <a:t> en rond af </a:t>
                </a:r>
                <a:br>
                  <a:rPr lang="nl-NL" sz="3100" dirty="0"/>
                </a:br>
                <a:r>
                  <a:rPr lang="nl-NL" sz="3100" dirty="0"/>
                  <a:t>op 2 decimalen.</a:t>
                </a:r>
                <a:br>
                  <a:rPr lang="nl-NL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320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nl-NL" sz="32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NL" sz="3200" i="1" smtClean="0">
                          <a:latin typeface="Cambria Math" panose="02040503050406030204" pitchFamily="18" charset="0"/>
                        </a:rPr>
                        <m:t>≈ 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" name="Google Shape;247;p9">
                <a:extLst>
                  <a:ext uri="{FF2B5EF4-FFF2-40B4-BE49-F238E27FC236}">
                    <a16:creationId xmlns:a16="http://schemas.microsoft.com/office/drawing/2014/main" id="{22C8A3FB-18C3-AFDC-AFFF-76B170461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94" y="461693"/>
                <a:ext cx="8735987" cy="3363256"/>
              </a:xfrm>
              <a:prstGeom prst="rect">
                <a:avLst/>
              </a:prstGeom>
              <a:blipFill>
                <a:blip r:embed="rId4"/>
                <a:stretch>
                  <a:fillRect l="-1597" t="-1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fbeelding 2">
            <a:extLst>
              <a:ext uri="{FF2B5EF4-FFF2-40B4-BE49-F238E27FC236}">
                <a16:creationId xmlns:a16="http://schemas.microsoft.com/office/drawing/2014/main" id="{B36442B5-C3AD-BA98-BF86-482E60A25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520" y="500609"/>
            <a:ext cx="4191585" cy="29055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243;p9">
                <a:extLst>
                  <a:ext uri="{FF2B5EF4-FFF2-40B4-BE49-F238E27FC236}">
                    <a16:creationId xmlns:a16="http://schemas.microsoft.com/office/drawing/2014/main" id="{38215303-F164-22E7-9F7A-47D7003AF790}"/>
                  </a:ext>
                </a:extLst>
              </p:cNvPr>
              <p:cNvSpPr/>
              <p:nvPr/>
            </p:nvSpPr>
            <p:spPr>
              <a:xfrm>
                <a:off x="1338133" y="5054357"/>
                <a:ext cx="2679499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000000"/>
                  </a:buClr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Arial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nl-NL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nl-NL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nl-NL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nl-NL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nl-NL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l-NL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m:t>≈0,98°</m:t>
                      </m:r>
                    </m:oMath>
                  </m:oMathPara>
                </a14:m>
                <a:endParaRPr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4" name="Google Shape;243;p9">
                <a:extLst>
                  <a:ext uri="{FF2B5EF4-FFF2-40B4-BE49-F238E27FC236}">
                    <a16:creationId xmlns:a16="http://schemas.microsoft.com/office/drawing/2014/main" id="{38215303-F164-22E7-9F7A-47D7003AF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133" y="5054357"/>
                <a:ext cx="2679499" cy="1106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244;p9">
                <a:extLst>
                  <a:ext uri="{FF2B5EF4-FFF2-40B4-BE49-F238E27FC236}">
                    <a16:creationId xmlns:a16="http://schemas.microsoft.com/office/drawing/2014/main" id="{95193E26-9A56-A448-6B38-86ADED180C5E}"/>
                  </a:ext>
                </a:extLst>
              </p:cNvPr>
              <p:cNvSpPr/>
              <p:nvPr/>
            </p:nvSpPr>
            <p:spPr>
              <a:xfrm>
                <a:off x="5342688" y="5054357"/>
                <a:ext cx="2679499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000000"/>
                  </a:buClr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Arial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nl-NL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nl-NL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nl-NL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nl-NL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nl-NL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l-NL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Arial"/>
                        </a:rPr>
                        <m:t>≈56,31°</m:t>
                      </m:r>
                    </m:oMath>
                  </m:oMathPara>
                </a14:m>
                <a:endParaRPr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5" name="Google Shape;244;p9">
                <a:extLst>
                  <a:ext uri="{FF2B5EF4-FFF2-40B4-BE49-F238E27FC236}">
                    <a16:creationId xmlns:a16="http://schemas.microsoft.com/office/drawing/2014/main" id="{95193E26-9A56-A448-6B38-86ADED180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688" y="5054357"/>
                <a:ext cx="2679499" cy="1106263"/>
              </a:xfrm>
              <a:prstGeom prst="rect">
                <a:avLst/>
              </a:prstGeom>
              <a:blipFill>
                <a:blip r:embed="rId7"/>
                <a:stretch>
                  <a:fillRect l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6E2DB552-FB4A-1211-6EC6-D27765B44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5E9E514B-4BD3-A2A1-57C2-823BF196263D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6CFB18D9-77EE-E183-153A-67037F0D3EAC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B979F1D0-DAD1-C42A-A9A8-A7F7E917C4BE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0FF0D8AD-71B1-9E68-3455-5DCD6C769D67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C1FD272A-09A4-B01E-5A29-27C546E72B52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BC41D071-8093-76AF-DBDF-7772EA0F65D1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DEBF89E2-A41E-AC6D-0A09-6FC071DE4AD0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0C0693FA-1169-E30A-9178-00954313CDF9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5FCFD131-E29A-E2D4-33C3-BA00AD4C601F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F5D6F7E4-6726-2F84-8C68-7669034FA630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D4F0F7B7-D3F3-11F7-6DAC-6E1DFEA4A7D1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E9498689-C83A-2E94-9435-56DF1A0086CD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350C82D0-C3B3-7DBB-3A07-C52F72E7BC5C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3563FC21-C971-04E2-0933-AD5C8A739AC6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208B8D43-ED23-2B2E-D701-C19F9553CC29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12">
            <a:extLst>
              <a:ext uri="{FF2B5EF4-FFF2-40B4-BE49-F238E27FC236}">
                <a16:creationId xmlns:a16="http://schemas.microsoft.com/office/drawing/2014/main" id="{A0271573-34BE-FF0E-F3ED-A8048E442D34}"/>
              </a:ext>
            </a:extLst>
          </p:cNvPr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8" name="Google Shape;258;p12">
                <a:extLst>
                  <a:ext uri="{FF2B5EF4-FFF2-40B4-BE49-F238E27FC236}">
                    <a16:creationId xmlns:a16="http://schemas.microsoft.com/office/drawing/2014/main" id="{85094DEB-DECB-791A-2E81-367D6025AF76}"/>
                  </a:ext>
                </a:extLst>
              </p:cNvPr>
              <p:cNvSpPr/>
              <p:nvPr/>
            </p:nvSpPr>
            <p:spPr>
              <a:xfrm>
                <a:off x="2692401" y="5047244"/>
                <a:ext cx="1312240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𝑡𝑎𝑛</m:t>
                      </m:r>
                      <m:d>
                        <m:dPr>
                          <m:ctrlPr>
                            <a:rPr lang="nl-NL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nl-NL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58" name="Google Shape;258;p12">
                <a:extLst>
                  <a:ext uri="{FF2B5EF4-FFF2-40B4-BE49-F238E27FC236}">
                    <a16:creationId xmlns:a16="http://schemas.microsoft.com/office/drawing/2014/main" id="{85094DEB-DECB-791A-2E81-367D6025A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01" y="5047244"/>
                <a:ext cx="1312240" cy="1106263"/>
              </a:xfrm>
              <a:prstGeom prst="rect">
                <a:avLst/>
              </a:prstGeom>
              <a:blipFill>
                <a:blip r:embed="rId3"/>
                <a:stretch>
                  <a:fillRect l="-6731" b="-34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9" name="Google Shape;259;p12">
                <a:extLst>
                  <a:ext uri="{FF2B5EF4-FFF2-40B4-BE49-F238E27FC236}">
                    <a16:creationId xmlns:a16="http://schemas.microsoft.com/office/drawing/2014/main" id="{9030984F-7D11-E261-5CDE-E06A4C82B2D2}"/>
                  </a:ext>
                </a:extLst>
              </p:cNvPr>
              <p:cNvSpPr/>
              <p:nvPr/>
            </p:nvSpPr>
            <p:spPr>
              <a:xfrm>
                <a:off x="4739088" y="5116978"/>
                <a:ext cx="1644548" cy="965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Calibri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Arial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nl-NL" sz="2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nl-NL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nl-NL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nl-NL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2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nl-NL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nl-NL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59" name="Google Shape;259;p12">
                <a:extLst>
                  <a:ext uri="{FF2B5EF4-FFF2-40B4-BE49-F238E27FC236}">
                    <a16:creationId xmlns:a16="http://schemas.microsoft.com/office/drawing/2014/main" id="{9030984F-7D11-E261-5CDE-E06A4C82B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088" y="5116978"/>
                <a:ext cx="1644548" cy="965683"/>
              </a:xfrm>
              <a:prstGeom prst="rect">
                <a:avLst/>
              </a:prstGeom>
              <a:blipFill>
                <a:blip r:embed="rId4"/>
                <a:stretch>
                  <a:fillRect l="-3817" b="-10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0" name="Google Shape;260;p12">
                <a:extLst>
                  <a:ext uri="{FF2B5EF4-FFF2-40B4-BE49-F238E27FC236}">
                    <a16:creationId xmlns:a16="http://schemas.microsoft.com/office/drawing/2014/main" id="{9BABF394-B91B-0B0A-22EF-8C3F5F2EE0C2}"/>
                  </a:ext>
                </a:extLst>
              </p:cNvPr>
              <p:cNvSpPr/>
              <p:nvPr/>
            </p:nvSpPr>
            <p:spPr>
              <a:xfrm>
                <a:off x="6779794" y="5057241"/>
                <a:ext cx="1696384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Calibri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Arial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nl-NL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nl-NL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nl-NL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nl-NL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2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nl-NL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nl-NL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60" name="Google Shape;260;p12">
                <a:extLst>
                  <a:ext uri="{FF2B5EF4-FFF2-40B4-BE49-F238E27FC236}">
                    <a16:creationId xmlns:a16="http://schemas.microsoft.com/office/drawing/2014/main" id="{9BABF394-B91B-0B0A-22EF-8C3F5F2EE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794" y="5057241"/>
                <a:ext cx="1696384" cy="1106263"/>
              </a:xfrm>
              <a:prstGeom prst="rect">
                <a:avLst/>
              </a:prstGeom>
              <a:blipFill>
                <a:blip r:embed="rId5"/>
                <a:stretch>
                  <a:fillRect l="-2963"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" name="Google Shape;261;p12">
            <a:extLst>
              <a:ext uri="{FF2B5EF4-FFF2-40B4-BE49-F238E27FC236}">
                <a16:creationId xmlns:a16="http://schemas.microsoft.com/office/drawing/2014/main" id="{60E60261-9622-B38A-EEB9-7DB265B2B1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419" y="548639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GB" dirty="0"/>
            </a:br>
            <a:endParaRPr dirty="0"/>
          </a:p>
        </p:txBody>
      </p:sp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8896C1D8-CFF1-2CBF-5E05-24C8697E0A2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247;p9">
                <a:extLst>
                  <a:ext uri="{FF2B5EF4-FFF2-40B4-BE49-F238E27FC236}">
                    <a16:creationId xmlns:a16="http://schemas.microsoft.com/office/drawing/2014/main" id="{3408BE89-A3F5-A258-8B74-4F5155A438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453" y="321342"/>
                <a:ext cx="8414581" cy="3363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  <a:defRPr sz="33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21212"/>
                  </a:lnSpc>
                  <a:buSzPts val="3200"/>
                </a:pPr>
                <a:r>
                  <a:rPr lang="nl-NL" sz="3100" dirty="0"/>
                  <a:t>Je ziet hiernaast een recht-</a:t>
                </a:r>
                <a:br>
                  <a:rPr lang="nl-NL" sz="3100" dirty="0"/>
                </a:br>
                <a:r>
                  <a:rPr lang="nl-NL" sz="3100" dirty="0"/>
                  <a:t>hoekige driehoek </a:t>
                </a:r>
                <a14:m>
                  <m:oMath xmlns:m="http://schemas.openxmlformats.org/officeDocument/2006/math">
                    <m:r>
                      <a:rPr lang="nl-NL" sz="31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3100" dirty="0"/>
                  <a:t>.</a:t>
                </a:r>
                <a:br>
                  <a:rPr lang="nl-NL" sz="31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3100" i="1" dirty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nl-NL" sz="3100" i="1" dirty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m:rPr>
                          <m:nor/>
                        </m:rPr>
                        <a:rPr lang="nl-NL" sz="3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en</m:t>
                      </m:r>
                      <m:r>
                        <a:rPr lang="nl-NL" sz="31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3100" i="1" dirty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nl-NL" sz="3100" i="1" dirty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br>
                  <a:rPr lang="nl-NL" sz="3100" dirty="0"/>
                </a:br>
                <a:r>
                  <a:rPr lang="nl-NL" sz="3100" dirty="0"/>
                  <a:t>Bereken hoek </a:t>
                </a:r>
                <a14:m>
                  <m:oMath xmlns:m="http://schemas.openxmlformats.org/officeDocument/2006/math">
                    <m:r>
                      <a:rPr lang="nl-NL" sz="31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3100" dirty="0"/>
                  <a:t>.</a:t>
                </a:r>
                <a:br>
                  <a:rPr lang="nl-NL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360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nl-NL" sz="36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NL" sz="3600" i="1" smtClean="0">
                          <a:latin typeface="Cambria Math" panose="02040503050406030204" pitchFamily="18" charset="0"/>
                        </a:rPr>
                        <m:t>≈ 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" name="Google Shape;247;p9">
                <a:extLst>
                  <a:ext uri="{FF2B5EF4-FFF2-40B4-BE49-F238E27FC236}">
                    <a16:creationId xmlns:a16="http://schemas.microsoft.com/office/drawing/2014/main" id="{3408BE89-A3F5-A258-8B74-4F5155A43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53" y="321342"/>
                <a:ext cx="8414581" cy="3363256"/>
              </a:xfrm>
              <a:prstGeom prst="rect">
                <a:avLst/>
              </a:prstGeom>
              <a:blipFill>
                <a:blip r:embed="rId7"/>
                <a:stretch>
                  <a:fillRect l="-1657" t="-3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fbeelding 2">
            <a:extLst>
              <a:ext uri="{FF2B5EF4-FFF2-40B4-BE49-F238E27FC236}">
                <a16:creationId xmlns:a16="http://schemas.microsoft.com/office/drawing/2014/main" id="{C9593862-A0D9-5A52-0B18-F8393D0205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6266" y="385945"/>
            <a:ext cx="4191585" cy="29055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243;p9">
                <a:extLst>
                  <a:ext uri="{FF2B5EF4-FFF2-40B4-BE49-F238E27FC236}">
                    <a16:creationId xmlns:a16="http://schemas.microsoft.com/office/drawing/2014/main" id="{803ECF1F-3963-77B0-BAC7-392CC4A47681}"/>
                  </a:ext>
                </a:extLst>
              </p:cNvPr>
              <p:cNvSpPr/>
              <p:nvPr/>
            </p:nvSpPr>
            <p:spPr>
              <a:xfrm>
                <a:off x="753823" y="5010689"/>
                <a:ext cx="1603175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000000"/>
                  </a:buClr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Arial"/>
                            </a:rPr>
                          </m:ctrlPr>
                        </m:funcPr>
                        <m:fName>
                          <m:r>
                            <a:rPr lang="nl-NL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Arial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nl-NL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nl-NL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nl-NL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5" name="Google Shape;243;p9">
                <a:extLst>
                  <a:ext uri="{FF2B5EF4-FFF2-40B4-BE49-F238E27FC236}">
                    <a16:creationId xmlns:a16="http://schemas.microsoft.com/office/drawing/2014/main" id="{803ECF1F-3963-77B0-BAC7-392CC4A47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23" y="5010689"/>
                <a:ext cx="1603175" cy="1106263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26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9F1AAC6B-09E5-3C1E-50A4-B314B7864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6A4EAAD7-2BD1-1EE0-692A-37F58B8B3D93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38875ACE-A9BB-B8C3-6D2B-20088443F922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37FB3586-FEAF-8B94-3CA6-10AB19053DB2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45F29D45-1927-E50B-2220-389C4E41567C}"/>
              </a:ext>
            </a:extLst>
          </p:cNvPr>
          <p:cNvGrpSpPr/>
          <p:nvPr/>
        </p:nvGrpSpPr>
        <p:grpSpPr>
          <a:xfrm>
            <a:off x="1332685" y="4086413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1A635684-5A5C-49AA-DCF0-FAA52AF1098F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63E97595-C3D4-77A0-3D16-860D5A08850C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8EBBFDE6-F79C-1452-CB87-399E6746F8F4}"/>
              </a:ext>
            </a:extLst>
          </p:cNvPr>
          <p:cNvGrpSpPr/>
          <p:nvPr/>
        </p:nvGrpSpPr>
        <p:grpSpPr>
          <a:xfrm>
            <a:off x="3595191" y="4086805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67D199A9-50A6-6791-B05E-F1962AE4BC6D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FE5EA7E5-99BE-3E86-D082-828E23B975CC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AE82AFD9-0886-D624-C49B-91F7BDDC6495}"/>
              </a:ext>
            </a:extLst>
          </p:cNvPr>
          <p:cNvGrpSpPr/>
          <p:nvPr/>
        </p:nvGrpSpPr>
        <p:grpSpPr>
          <a:xfrm>
            <a:off x="5871147" y="4086413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E1005A26-8630-C3E0-BF35-8C87C7B61274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4414CAAD-247A-B089-DB9A-E615BF23292E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12">
            <a:extLst>
              <a:ext uri="{FF2B5EF4-FFF2-40B4-BE49-F238E27FC236}">
                <a16:creationId xmlns:a16="http://schemas.microsoft.com/office/drawing/2014/main" id="{B9553B41-84A8-9637-EE48-71E1C1EE48F9}"/>
              </a:ext>
            </a:extLst>
          </p:cNvPr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8" name="Google Shape;258;p12">
                <a:extLst>
                  <a:ext uri="{FF2B5EF4-FFF2-40B4-BE49-F238E27FC236}">
                    <a16:creationId xmlns:a16="http://schemas.microsoft.com/office/drawing/2014/main" id="{71086638-D389-A6CB-88E4-0C17D13D8103}"/>
                  </a:ext>
                </a:extLst>
              </p:cNvPr>
              <p:cNvSpPr/>
              <p:nvPr/>
            </p:nvSpPr>
            <p:spPr>
              <a:xfrm>
                <a:off x="2812818" y="5057241"/>
                <a:ext cx="2549591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nl-NL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nl-NL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nl-NL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nl-NL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58" name="Google Shape;258;p12">
                <a:extLst>
                  <a:ext uri="{FF2B5EF4-FFF2-40B4-BE49-F238E27FC236}">
                    <a16:creationId xmlns:a16="http://schemas.microsoft.com/office/drawing/2014/main" id="{71086638-D389-A6CB-88E4-0C17D13D8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818" y="5057241"/>
                <a:ext cx="2549591" cy="1106263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9" name="Google Shape;259;p12">
                <a:extLst>
                  <a:ext uri="{FF2B5EF4-FFF2-40B4-BE49-F238E27FC236}">
                    <a16:creationId xmlns:a16="http://schemas.microsoft.com/office/drawing/2014/main" id="{41C04EB4-3CEA-2888-7A4B-199BD8D303E1}"/>
                  </a:ext>
                </a:extLst>
              </p:cNvPr>
              <p:cNvSpPr/>
              <p:nvPr/>
            </p:nvSpPr>
            <p:spPr>
              <a:xfrm>
                <a:off x="4739088" y="5116978"/>
                <a:ext cx="3147612" cy="965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Calibri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Arial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nl-NL" sz="2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nl-NL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nl-NL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nl-NL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2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nl-NL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nl-NL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Arial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59" name="Google Shape;259;p12">
                <a:extLst>
                  <a:ext uri="{FF2B5EF4-FFF2-40B4-BE49-F238E27FC236}">
                    <a16:creationId xmlns:a16="http://schemas.microsoft.com/office/drawing/2014/main" id="{41C04EB4-3CEA-2888-7A4B-199BD8D30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088" y="5116978"/>
                <a:ext cx="3147612" cy="965683"/>
              </a:xfrm>
              <a:prstGeom prst="rect">
                <a:avLst/>
              </a:prstGeom>
              <a:blipFill>
                <a:blip r:embed="rId4"/>
                <a:stretch>
                  <a:fillRect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0" name="Google Shape;260;p12">
            <a:extLst>
              <a:ext uri="{FF2B5EF4-FFF2-40B4-BE49-F238E27FC236}">
                <a16:creationId xmlns:a16="http://schemas.microsoft.com/office/drawing/2014/main" id="{3E5C7F45-EDFC-3CE3-8336-FC43FBCFEE48}"/>
              </a:ext>
            </a:extLst>
          </p:cNvPr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lang="en-GB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>
            <a:extLst>
              <a:ext uri="{FF2B5EF4-FFF2-40B4-BE49-F238E27FC236}">
                <a16:creationId xmlns:a16="http://schemas.microsoft.com/office/drawing/2014/main" id="{45BF1DC5-C68C-3766-2F56-744260567B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419" y="548639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GB" dirty="0"/>
            </a:br>
            <a:endParaRPr dirty="0"/>
          </a:p>
        </p:txBody>
      </p:sp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674EFFD3-5EEC-DD93-3888-B4EB67EE95A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247;p9">
                <a:extLst>
                  <a:ext uri="{FF2B5EF4-FFF2-40B4-BE49-F238E27FC236}">
                    <a16:creationId xmlns:a16="http://schemas.microsoft.com/office/drawing/2014/main" id="{290D7590-2069-BD4E-7EF8-5844B3EFF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453" y="321342"/>
                <a:ext cx="8414581" cy="3363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  <a:defRPr sz="33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21212"/>
                  </a:lnSpc>
                  <a:buSzPts val="3200"/>
                </a:pPr>
                <a:r>
                  <a:rPr lang="nl-NL" sz="3100" dirty="0"/>
                  <a:t>Je ziet hiernaast een recht-</a:t>
                </a:r>
                <a:br>
                  <a:rPr lang="nl-NL" sz="3100" dirty="0"/>
                </a:br>
                <a:r>
                  <a:rPr lang="nl-NL" sz="3100" dirty="0"/>
                  <a:t>hoekige driehoek </a:t>
                </a:r>
                <a14:m>
                  <m:oMath xmlns:m="http://schemas.openxmlformats.org/officeDocument/2006/math">
                    <m:r>
                      <a:rPr lang="nl-NL" sz="31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3100" dirty="0"/>
                  <a:t>.</a:t>
                </a:r>
              </a:p>
              <a:p>
                <a:pPr>
                  <a:lnSpc>
                    <a:spcPct val="121212"/>
                  </a:lnSpc>
                  <a:buSzPts val="3200"/>
                </a:pP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nl-NL" sz="3100" i="1" dirty="0">
                        <a:latin typeface="Cambria Math" panose="02040503050406030204" pitchFamily="18" charset="0"/>
                      </a:rPr>
                      <m:t>=4 </m:t>
                    </m:r>
                  </m:oMath>
                </a14:m>
                <a:r>
                  <a:rPr lang="nl-NL" sz="3100" dirty="0"/>
                  <a:t>en </a:t>
                </a: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nl-NL" sz="3100" i="1" dirty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nl-NL" sz="3100" dirty="0"/>
                  <a:t>.</a:t>
                </a:r>
                <a:br>
                  <a:rPr lang="nl-NL" sz="3100" dirty="0"/>
                </a:br>
                <a:r>
                  <a:rPr lang="nl-NL" sz="3100" dirty="0"/>
                  <a:t>Bereken hoek </a:t>
                </a:r>
                <a14:m>
                  <m:oMath xmlns:m="http://schemas.openxmlformats.org/officeDocument/2006/math">
                    <m:r>
                      <a:rPr lang="nl-NL" sz="31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3100" dirty="0"/>
                  <a:t>.</a:t>
                </a:r>
                <a:br>
                  <a:rPr lang="nl-NL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360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nl-NL" sz="36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NL" sz="3600" i="1" smtClean="0">
                          <a:latin typeface="Cambria Math" panose="02040503050406030204" pitchFamily="18" charset="0"/>
                        </a:rPr>
                        <m:t>≈ 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" name="Google Shape;247;p9">
                <a:extLst>
                  <a:ext uri="{FF2B5EF4-FFF2-40B4-BE49-F238E27FC236}">
                    <a16:creationId xmlns:a16="http://schemas.microsoft.com/office/drawing/2014/main" id="{290D7590-2069-BD4E-7EF8-5844B3EF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53" y="321342"/>
                <a:ext cx="8414581" cy="3363256"/>
              </a:xfrm>
              <a:prstGeom prst="rect">
                <a:avLst/>
              </a:prstGeom>
              <a:blipFill>
                <a:blip r:embed="rId6"/>
                <a:stretch>
                  <a:fillRect l="-1657" t="-3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243;p9">
                <a:extLst>
                  <a:ext uri="{FF2B5EF4-FFF2-40B4-BE49-F238E27FC236}">
                    <a16:creationId xmlns:a16="http://schemas.microsoft.com/office/drawing/2014/main" id="{827A8082-BD1A-6CEE-B049-01F8AC8F7E62}"/>
                  </a:ext>
                </a:extLst>
              </p:cNvPr>
              <p:cNvSpPr/>
              <p:nvPr/>
            </p:nvSpPr>
            <p:spPr>
              <a:xfrm>
                <a:off x="1048096" y="5058013"/>
                <a:ext cx="1603175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nl-NL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nl-NL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nl-NL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nl-NL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5" name="Google Shape;243;p9">
                <a:extLst>
                  <a:ext uri="{FF2B5EF4-FFF2-40B4-BE49-F238E27FC236}">
                    <a16:creationId xmlns:a16="http://schemas.microsoft.com/office/drawing/2014/main" id="{827A8082-BD1A-6CEE-B049-01F8AC8F7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96" y="5058013"/>
                <a:ext cx="1603175" cy="1106263"/>
              </a:xfrm>
              <a:prstGeom prst="rect">
                <a:avLst/>
              </a:prstGeom>
              <a:blipFill>
                <a:blip r:embed="rId7"/>
                <a:stretch>
                  <a:fillRect l="-4724"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>
            <a:extLst>
              <a:ext uri="{FF2B5EF4-FFF2-40B4-BE49-F238E27FC236}">
                <a16:creationId xmlns:a16="http://schemas.microsoft.com/office/drawing/2014/main" id="{E031CFCC-6D59-8662-FB08-2AA81CA84B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5006" y="486170"/>
            <a:ext cx="4313266" cy="226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3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8C87067D-E7E3-52A7-BC3B-2FC94A832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7B580DC9-8551-4643-6033-CE5E6B00E33A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1923EF15-4B51-83C9-7936-B566FBAD57D6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BC3FD8B7-BA21-F6CF-DCC4-EEDFA68553F9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A8B2FC04-D4F6-8A83-2680-5F257967993C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BF6465FC-0279-3F8F-B2BB-C9340F2B7B8D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8039C9D3-1343-2AB4-1A7A-746BCAB9F3C8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561DE4C1-43F9-8540-337B-C5C1071A4617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FAFED199-76C6-7651-3F2F-7A85C6AF86FB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28DE1343-45EE-4411-B181-1154208B0C9E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97CC7406-CF53-DA78-D40C-B4F0965B4B51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9607A4BC-B5BE-AA40-252C-AD906EF7C83F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8DBDBE42-CF08-48C4-BEED-3CDCDA8599D9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D91AA11B-4560-CDA7-FAC8-7FA4D264AE1D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53DC2F50-29FC-57C5-4CA0-7A2528945E3A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6C14CE5F-F6FF-6E87-CF3C-D584A06F1B77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12">
            <a:extLst>
              <a:ext uri="{FF2B5EF4-FFF2-40B4-BE49-F238E27FC236}">
                <a16:creationId xmlns:a16="http://schemas.microsoft.com/office/drawing/2014/main" id="{2D29C105-5263-9757-40BF-3BFCFD12FE76}"/>
              </a:ext>
            </a:extLst>
          </p:cNvPr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8" name="Google Shape;258;p12">
                <a:extLst>
                  <a:ext uri="{FF2B5EF4-FFF2-40B4-BE49-F238E27FC236}">
                    <a16:creationId xmlns:a16="http://schemas.microsoft.com/office/drawing/2014/main" id="{827BEBFA-AEFA-984E-4E0E-84A0877643CD}"/>
                  </a:ext>
                </a:extLst>
              </p:cNvPr>
              <p:cNvSpPr/>
              <p:nvPr/>
            </p:nvSpPr>
            <p:spPr>
              <a:xfrm>
                <a:off x="2356998" y="5047244"/>
                <a:ext cx="1985931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ar-A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</m:t>
                                  </m:r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6,41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400" b="0" i="0" u="none" strike="noStrike" cap="none" dirty="0">
                  <a:solidFill>
                    <a:srgbClr val="000000"/>
                  </a:solidFill>
                  <a:sym typeface="Arial"/>
                </a:endParaRPr>
              </a:p>
            </p:txBody>
          </p:sp>
        </mc:Choice>
        <mc:Fallback>
          <p:sp>
            <p:nvSpPr>
              <p:cNvPr id="258" name="Google Shape;258;p12">
                <a:extLst>
                  <a:ext uri="{FF2B5EF4-FFF2-40B4-BE49-F238E27FC236}">
                    <a16:creationId xmlns:a16="http://schemas.microsoft.com/office/drawing/2014/main" id="{827BEBFA-AEFA-984E-4E0E-84A087764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998" y="5047244"/>
                <a:ext cx="1985931" cy="1106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9" name="Google Shape;259;p12">
                <a:extLst>
                  <a:ext uri="{FF2B5EF4-FFF2-40B4-BE49-F238E27FC236}">
                    <a16:creationId xmlns:a16="http://schemas.microsoft.com/office/drawing/2014/main" id="{2253B676-B4A0-ECD5-F896-5B114CBAB5FD}"/>
                  </a:ext>
                </a:extLst>
              </p:cNvPr>
              <p:cNvSpPr/>
              <p:nvPr/>
            </p:nvSpPr>
            <p:spPr>
              <a:xfrm>
                <a:off x="4572000" y="5116978"/>
                <a:ext cx="1811636" cy="965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ar-A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5,27</m:t>
                                  </m:r>
                                </m:num>
                                <m:den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6,41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59" name="Google Shape;259;p12">
                <a:extLst>
                  <a:ext uri="{FF2B5EF4-FFF2-40B4-BE49-F238E27FC236}">
                    <a16:creationId xmlns:a16="http://schemas.microsoft.com/office/drawing/2014/main" id="{2253B676-B4A0-ECD5-F896-5B114CBAB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16978"/>
                <a:ext cx="1811636" cy="965683"/>
              </a:xfrm>
              <a:prstGeom prst="rect">
                <a:avLst/>
              </a:prstGeom>
              <a:blipFill>
                <a:blip r:embed="rId4"/>
                <a:stretch>
                  <a:fillRect l="-3497" b="-12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0" name="Google Shape;260;p12">
                <a:extLst>
                  <a:ext uri="{FF2B5EF4-FFF2-40B4-BE49-F238E27FC236}">
                    <a16:creationId xmlns:a16="http://schemas.microsoft.com/office/drawing/2014/main" id="{12D7E366-F578-05F0-0104-4CD8E4DEAED9}"/>
                  </a:ext>
                </a:extLst>
              </p:cNvPr>
              <p:cNvSpPr/>
              <p:nvPr/>
            </p:nvSpPr>
            <p:spPr>
              <a:xfrm>
                <a:off x="6612707" y="5057241"/>
                <a:ext cx="1863471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ar-A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5,27</m:t>
                                  </m:r>
                                </m:num>
                                <m:den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6,41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60" name="Google Shape;260;p12">
                <a:extLst>
                  <a:ext uri="{FF2B5EF4-FFF2-40B4-BE49-F238E27FC236}">
                    <a16:creationId xmlns:a16="http://schemas.microsoft.com/office/drawing/2014/main" id="{12D7E366-F578-05F0-0104-4CD8E4DEA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707" y="5057241"/>
                <a:ext cx="1863471" cy="1106263"/>
              </a:xfrm>
              <a:prstGeom prst="rect">
                <a:avLst/>
              </a:prstGeom>
              <a:blipFill>
                <a:blip r:embed="rId5"/>
                <a:stretch>
                  <a:fillRect l="-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" name="Google Shape;261;p12">
            <a:extLst>
              <a:ext uri="{FF2B5EF4-FFF2-40B4-BE49-F238E27FC236}">
                <a16:creationId xmlns:a16="http://schemas.microsoft.com/office/drawing/2014/main" id="{7DFFA7AA-FFD1-757D-E9DB-11C341ACD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419" y="548639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GB" dirty="0"/>
            </a:br>
            <a:endParaRPr dirty="0"/>
          </a:p>
        </p:txBody>
      </p:sp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05AB43F1-7400-7412-3612-0E5CDAD846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247;p9">
                <a:extLst>
                  <a:ext uri="{FF2B5EF4-FFF2-40B4-BE49-F238E27FC236}">
                    <a16:creationId xmlns:a16="http://schemas.microsoft.com/office/drawing/2014/main" id="{6B84A130-84FE-C2BE-17C6-44960B7030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453" y="321342"/>
                <a:ext cx="8414581" cy="3363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  <a:defRPr sz="33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21212"/>
                  </a:lnSpc>
                  <a:buSzPts val="3200"/>
                </a:pPr>
                <a:r>
                  <a:rPr lang="nl-NL" sz="3100" dirty="0"/>
                  <a:t>Je ziet hiernaast een recht-</a:t>
                </a:r>
                <a:br>
                  <a:rPr lang="nl-NL" sz="3100" dirty="0"/>
                </a:br>
                <a:r>
                  <a:rPr lang="nl-NL" sz="3100" dirty="0"/>
                  <a:t>hoekige driehoek </a:t>
                </a:r>
                <a14:m>
                  <m:oMath xmlns:m="http://schemas.openxmlformats.org/officeDocument/2006/math">
                    <m:r>
                      <a:rPr lang="nl-NL" sz="3100" i="1" dirty="0" smtClean="0"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3100" dirty="0"/>
                  <a:t>.</a:t>
                </a:r>
                <a:br>
                  <a:rPr lang="nl-NL" sz="3100" dirty="0"/>
                </a:b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nl-NL" sz="3100" i="1" dirty="0">
                        <a:latin typeface="Cambria Math" panose="02040503050406030204" pitchFamily="18" charset="0"/>
                      </a:rPr>
                      <m:t>=5,27 </m:t>
                    </m:r>
                  </m:oMath>
                </a14:m>
                <a:r>
                  <a:rPr lang="nl-NL" sz="3100" dirty="0"/>
                  <a:t>en </a:t>
                </a:r>
                <a14:m>
                  <m:oMath xmlns:m="http://schemas.openxmlformats.org/officeDocument/2006/math">
                    <m:r>
                      <a:rPr lang="nl-NL" sz="3100" i="1" dirty="0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nl-NL" sz="3100" i="1" dirty="0">
                        <a:latin typeface="Cambria Math" panose="02040503050406030204" pitchFamily="18" charset="0"/>
                      </a:rPr>
                      <m:t>=6,41</m:t>
                    </m:r>
                  </m:oMath>
                </a14:m>
                <a:br>
                  <a:rPr lang="nl-NL" sz="3100" dirty="0"/>
                </a:br>
                <a:r>
                  <a:rPr lang="nl-NL" sz="3100" dirty="0"/>
                  <a:t>Bereken hoek </a:t>
                </a:r>
                <a14:m>
                  <m:oMath xmlns:m="http://schemas.openxmlformats.org/officeDocument/2006/math">
                    <m:r>
                      <a:rPr lang="nl-NL" sz="31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nl-NL" sz="3100" dirty="0"/>
                  <a:t>. </a:t>
                </a:r>
                <a:br>
                  <a:rPr lang="en-GB" sz="32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3600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nl-NL" sz="3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nl-NL" sz="3600" i="1">
                          <a:latin typeface="Cambria Math" panose="02040503050406030204" pitchFamily="18" charset="0"/>
                        </a:rPr>
                        <m:t>≈ 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" name="Google Shape;247;p9">
                <a:extLst>
                  <a:ext uri="{FF2B5EF4-FFF2-40B4-BE49-F238E27FC236}">
                    <a16:creationId xmlns:a16="http://schemas.microsoft.com/office/drawing/2014/main" id="{6B84A130-84FE-C2BE-17C6-44960B703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53" y="321342"/>
                <a:ext cx="8414581" cy="3363256"/>
              </a:xfrm>
              <a:prstGeom prst="rect">
                <a:avLst/>
              </a:prstGeom>
              <a:blipFill>
                <a:blip r:embed="rId7"/>
                <a:stretch>
                  <a:fillRect l="-1657" t="-3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243;p9">
                <a:extLst>
                  <a:ext uri="{FF2B5EF4-FFF2-40B4-BE49-F238E27FC236}">
                    <a16:creationId xmlns:a16="http://schemas.microsoft.com/office/drawing/2014/main" id="{689DD822-B303-75CB-48C4-4E495492C46A}"/>
                  </a:ext>
                </a:extLst>
              </p:cNvPr>
              <p:cNvSpPr/>
              <p:nvPr/>
            </p:nvSpPr>
            <p:spPr>
              <a:xfrm>
                <a:off x="520701" y="5010689"/>
                <a:ext cx="1836298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ar-A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ar-A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6,41</m:t>
                                  </m:r>
                                </m:num>
                                <m:den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5,27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sz="2400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5" name="Google Shape;243;p9">
                <a:extLst>
                  <a:ext uri="{FF2B5EF4-FFF2-40B4-BE49-F238E27FC236}">
                    <a16:creationId xmlns:a16="http://schemas.microsoft.com/office/drawing/2014/main" id="{689DD822-B303-75CB-48C4-4E495492C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1" y="5010689"/>
                <a:ext cx="1836298" cy="1106263"/>
              </a:xfrm>
              <a:prstGeom prst="rect">
                <a:avLst/>
              </a:prstGeom>
              <a:blipFill>
                <a:blip r:embed="rId8"/>
                <a:stretch>
                  <a:fillRect l="-27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>
            <a:extLst>
              <a:ext uri="{FF2B5EF4-FFF2-40B4-BE49-F238E27FC236}">
                <a16:creationId xmlns:a16="http://schemas.microsoft.com/office/drawing/2014/main" id="{22B6AB8F-22BE-9D2C-F8F6-D1DDB34C4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9088" y="608907"/>
            <a:ext cx="3911692" cy="237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2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FF13E3D7-DAB7-61CC-4F78-738B81513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0A0C6567-9723-58CE-3E71-19E8679D2E20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64650878-3B0D-B366-F32A-69B4F14E18FF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952E4529-AEA9-042E-91BC-0D2CA593D927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621602DE-A55C-52B4-5EEF-9424F7A71853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E59CCFCD-356A-F546-1688-7C5C9AD03B14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375C290A-069B-2882-69F9-FCC381EDA295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543E6594-3E28-AD15-A17E-71D8CFC9FB7F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EF642246-5A23-B09A-9626-FCC5C4CB97A1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4522374D-3169-FF2D-DA78-A66EB5730BE2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3C9C677F-8760-F903-FE1E-7FB2869E3594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6BD0D887-D7D4-E7CA-331A-0FBC92907A4C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A072B844-3786-13D8-86C1-596E80697530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DAC4AFDA-4581-596F-7032-0F05D5F1EE01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F6066E8E-77A1-D70B-863A-CF7B8BAE8A78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FE61CDF7-DC4E-AD01-EB41-19667A0A5833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12">
            <a:extLst>
              <a:ext uri="{FF2B5EF4-FFF2-40B4-BE49-F238E27FC236}">
                <a16:creationId xmlns:a16="http://schemas.microsoft.com/office/drawing/2014/main" id="{55CB4A19-4513-95B8-B65B-54D66C46A661}"/>
              </a:ext>
            </a:extLst>
          </p:cNvPr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8" name="Google Shape;258;p12">
                <a:extLst>
                  <a:ext uri="{FF2B5EF4-FFF2-40B4-BE49-F238E27FC236}">
                    <a16:creationId xmlns:a16="http://schemas.microsoft.com/office/drawing/2014/main" id="{E0821875-5A80-23BF-7350-D66C60F491AC}"/>
                  </a:ext>
                </a:extLst>
              </p:cNvPr>
              <p:cNvSpPr/>
              <p:nvPr/>
            </p:nvSpPr>
            <p:spPr>
              <a:xfrm>
                <a:off x="2356998" y="5047244"/>
                <a:ext cx="1985931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26,6</m:t>
                              </m:r>
                            </m:e>
                          </m:d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4,5</m:t>
                              </m:r>
                            </m:num>
                            <m:den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𝐾𝐿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000" b="0" i="0" u="none" strike="noStrike" cap="none" dirty="0">
                  <a:solidFill>
                    <a:srgbClr val="000000"/>
                  </a:solidFill>
                  <a:sym typeface="Arial"/>
                </a:endParaRPr>
              </a:p>
            </p:txBody>
          </p:sp>
        </mc:Choice>
        <mc:Fallback>
          <p:sp>
            <p:nvSpPr>
              <p:cNvPr id="258" name="Google Shape;258;p12">
                <a:extLst>
                  <a:ext uri="{FF2B5EF4-FFF2-40B4-BE49-F238E27FC236}">
                    <a16:creationId xmlns:a16="http://schemas.microsoft.com/office/drawing/2014/main" id="{E0821875-5A80-23BF-7350-D66C60F49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998" y="5047244"/>
                <a:ext cx="1985931" cy="1106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9" name="Google Shape;259;p12">
                <a:extLst>
                  <a:ext uri="{FF2B5EF4-FFF2-40B4-BE49-F238E27FC236}">
                    <a16:creationId xmlns:a16="http://schemas.microsoft.com/office/drawing/2014/main" id="{8575C6A1-D1B5-811C-21B1-68F2132D35D9}"/>
                  </a:ext>
                </a:extLst>
              </p:cNvPr>
              <p:cNvSpPr/>
              <p:nvPr/>
            </p:nvSpPr>
            <p:spPr>
              <a:xfrm>
                <a:off x="4470743" y="5102943"/>
                <a:ext cx="1811636" cy="965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26,6</m:t>
                              </m:r>
                            </m:e>
                          </m:d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4,5</m:t>
                              </m:r>
                            </m:num>
                            <m:den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𝐾𝐿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59" name="Google Shape;259;p12">
                <a:extLst>
                  <a:ext uri="{FF2B5EF4-FFF2-40B4-BE49-F238E27FC236}">
                    <a16:creationId xmlns:a16="http://schemas.microsoft.com/office/drawing/2014/main" id="{8575C6A1-D1B5-811C-21B1-68F2132D3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743" y="5102943"/>
                <a:ext cx="1811636" cy="965683"/>
              </a:xfrm>
              <a:prstGeom prst="rect">
                <a:avLst/>
              </a:prstGeom>
              <a:blipFill>
                <a:blip r:embed="rId4"/>
                <a:stretch>
                  <a:fillRect l="-2778" r="-6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0" name="Google Shape;260;p12">
                <a:extLst>
                  <a:ext uri="{FF2B5EF4-FFF2-40B4-BE49-F238E27FC236}">
                    <a16:creationId xmlns:a16="http://schemas.microsoft.com/office/drawing/2014/main" id="{67396694-ED61-CEF0-69B4-DB9CE2440422}"/>
                  </a:ext>
                </a:extLst>
              </p:cNvPr>
              <p:cNvSpPr/>
              <p:nvPr/>
            </p:nvSpPr>
            <p:spPr>
              <a:xfrm>
                <a:off x="6627611" y="4967707"/>
                <a:ext cx="1863471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26,6</m:t>
                              </m:r>
                            </m:e>
                          </m:d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𝐾𝐿</m:t>
                              </m:r>
                            </m:num>
                            <m:den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4,5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60" name="Google Shape;260;p12">
                <a:extLst>
                  <a:ext uri="{FF2B5EF4-FFF2-40B4-BE49-F238E27FC236}">
                    <a16:creationId xmlns:a16="http://schemas.microsoft.com/office/drawing/2014/main" id="{67396694-ED61-CEF0-69B4-DB9CE2440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611" y="4967707"/>
                <a:ext cx="1863471" cy="1106263"/>
              </a:xfrm>
              <a:prstGeom prst="rect">
                <a:avLst/>
              </a:prstGeom>
              <a:blipFill>
                <a:blip r:embed="rId5"/>
                <a:stretch>
                  <a:fillRect l="-13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" name="Google Shape;261;p12">
            <a:extLst>
              <a:ext uri="{FF2B5EF4-FFF2-40B4-BE49-F238E27FC236}">
                <a16:creationId xmlns:a16="http://schemas.microsoft.com/office/drawing/2014/main" id="{95B0EAC3-EA32-3CB8-23E7-D8170DD8CA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419" y="548639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GB" dirty="0"/>
            </a:br>
            <a:endParaRPr dirty="0"/>
          </a:p>
        </p:txBody>
      </p:sp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B19977CD-DC56-4EB8-2E67-F4CDB97AD2C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247;p9">
                <a:extLst>
                  <a:ext uri="{FF2B5EF4-FFF2-40B4-BE49-F238E27FC236}">
                    <a16:creationId xmlns:a16="http://schemas.microsoft.com/office/drawing/2014/main" id="{073EF5EA-36B6-B085-E6FB-7B4B8DBB18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453" y="321342"/>
                <a:ext cx="8414581" cy="3363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  <a:defRPr sz="33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21212"/>
                  </a:lnSpc>
                  <a:buSzPts val="3200"/>
                </a:pPr>
                <a:r>
                  <a:rPr lang="nl-NL" sz="3100" dirty="0"/>
                  <a:t>Je ziet hiernaast de recht-</a:t>
                </a:r>
                <a:br>
                  <a:rPr lang="nl-NL" sz="3100" dirty="0"/>
                </a:br>
                <a:r>
                  <a:rPr lang="nl-NL" sz="3100" dirty="0"/>
                  <a:t>hoekige driehoek </a:t>
                </a:r>
                <a14:m>
                  <m:oMath xmlns:m="http://schemas.openxmlformats.org/officeDocument/2006/math">
                    <m:r>
                      <a:rPr lang="nl-NL" sz="3100" i="1" dirty="0" smtClean="0">
                        <a:latin typeface="Cambria Math" panose="02040503050406030204" pitchFamily="18" charset="0"/>
                      </a:rPr>
                      <m:t>𝐽𝐾𝐿</m:t>
                    </m:r>
                  </m:oMath>
                </a14:m>
                <a:r>
                  <a:rPr lang="nl-NL" sz="3100" dirty="0"/>
                  <a:t>.</a:t>
                </a:r>
                <a:br>
                  <a:rPr lang="nl-NL" sz="3100" dirty="0"/>
                </a:br>
                <a:r>
                  <a:rPr lang="nl-NL" sz="3100" dirty="0"/>
                  <a:t>Wat is een juiste eerste </a:t>
                </a:r>
                <a:br>
                  <a:rPr lang="nl-NL" sz="3100" dirty="0"/>
                </a:br>
                <a:r>
                  <a:rPr lang="nl-NL" sz="3100" dirty="0"/>
                  <a:t>stap om de lengte van </a:t>
                </a:r>
                <a14:m>
                  <m:oMath xmlns:m="http://schemas.openxmlformats.org/officeDocument/2006/math">
                    <m:r>
                      <a:rPr lang="nl-NL" sz="3100" i="1" dirty="0" smtClean="0">
                        <a:latin typeface="Cambria Math" panose="02040503050406030204" pitchFamily="18" charset="0"/>
                      </a:rPr>
                      <m:t>𝐾𝐿</m:t>
                    </m:r>
                  </m:oMath>
                </a14:m>
                <a:br>
                  <a:rPr lang="nl-NL" sz="3100" dirty="0"/>
                </a:br>
                <a:r>
                  <a:rPr lang="nl-NL" sz="3100" dirty="0"/>
                  <a:t>te berekenen?</a:t>
                </a:r>
                <a:endParaRPr lang="nl-NL" dirty="0"/>
              </a:p>
            </p:txBody>
          </p:sp>
        </mc:Choice>
        <mc:Fallback>
          <p:sp>
            <p:nvSpPr>
              <p:cNvPr id="2" name="Google Shape;247;p9">
                <a:extLst>
                  <a:ext uri="{FF2B5EF4-FFF2-40B4-BE49-F238E27FC236}">
                    <a16:creationId xmlns:a16="http://schemas.microsoft.com/office/drawing/2014/main" id="{073EF5EA-36B6-B085-E6FB-7B4B8DBB1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53" y="321342"/>
                <a:ext cx="8414581" cy="3363256"/>
              </a:xfrm>
              <a:prstGeom prst="rect">
                <a:avLst/>
              </a:prstGeom>
              <a:blipFill>
                <a:blip r:embed="rId7"/>
                <a:stretch>
                  <a:fillRect l="-1657" t="-3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243;p9">
                <a:extLst>
                  <a:ext uri="{FF2B5EF4-FFF2-40B4-BE49-F238E27FC236}">
                    <a16:creationId xmlns:a16="http://schemas.microsoft.com/office/drawing/2014/main" id="{5C0EC3D5-4E00-6586-1FF2-35E4D6D3F831}"/>
                  </a:ext>
                </a:extLst>
              </p:cNvPr>
              <p:cNvSpPr/>
              <p:nvPr/>
            </p:nvSpPr>
            <p:spPr>
              <a:xfrm>
                <a:off x="506469" y="5047244"/>
                <a:ext cx="1836298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26,6</m:t>
                              </m:r>
                            </m:e>
                          </m:d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𝐾𝐿</m:t>
                              </m:r>
                            </m:num>
                            <m:den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4,5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5" name="Google Shape;243;p9">
                <a:extLst>
                  <a:ext uri="{FF2B5EF4-FFF2-40B4-BE49-F238E27FC236}">
                    <a16:creationId xmlns:a16="http://schemas.microsoft.com/office/drawing/2014/main" id="{5C0EC3D5-4E00-6586-1FF2-35E4D6D3F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69" y="5047244"/>
                <a:ext cx="1836298" cy="1106263"/>
              </a:xfrm>
              <a:prstGeom prst="rect">
                <a:avLst/>
              </a:prstGeom>
              <a:blipFill>
                <a:blip r:embed="rId8"/>
                <a:stretch>
                  <a:fillRect l="-2055" r="-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fbeelding 2">
            <a:extLst>
              <a:ext uri="{FF2B5EF4-FFF2-40B4-BE49-F238E27FC236}">
                <a16:creationId xmlns:a16="http://schemas.microsoft.com/office/drawing/2014/main" id="{04FC9407-4F0F-32FB-3997-E7D1F07658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604" y="955825"/>
            <a:ext cx="4262014" cy="17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78956874-FDB5-9150-9DBF-36B116C39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>
            <a:extLst>
              <a:ext uri="{FF2B5EF4-FFF2-40B4-BE49-F238E27FC236}">
                <a16:creationId xmlns:a16="http://schemas.microsoft.com/office/drawing/2014/main" id="{37757EA1-D656-6FD0-20EB-610380375F95}"/>
              </a:ext>
            </a:extLst>
          </p:cNvPr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12">
            <a:extLst>
              <a:ext uri="{FF2B5EF4-FFF2-40B4-BE49-F238E27FC236}">
                <a16:creationId xmlns:a16="http://schemas.microsoft.com/office/drawing/2014/main" id="{AB1BE430-1190-8C74-7A11-0D8DF62FAF56}"/>
              </a:ext>
            </a:extLst>
          </p:cNvPr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>
            <a:extLst>
              <a:ext uri="{FF2B5EF4-FFF2-40B4-BE49-F238E27FC236}">
                <a16:creationId xmlns:a16="http://schemas.microsoft.com/office/drawing/2014/main" id="{562FCCA9-E41B-B066-CA3A-ED0005C394C3}"/>
              </a:ext>
            </a:extLst>
          </p:cNvPr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2">
            <a:extLst>
              <a:ext uri="{FF2B5EF4-FFF2-40B4-BE49-F238E27FC236}">
                <a16:creationId xmlns:a16="http://schemas.microsoft.com/office/drawing/2014/main" id="{D59DB802-4A65-5850-7291-3BB6EE7F5D4C}"/>
              </a:ext>
            </a:extLst>
          </p:cNvPr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46" name="Google Shape;246;p12">
              <a:extLst>
                <a:ext uri="{FF2B5EF4-FFF2-40B4-BE49-F238E27FC236}">
                  <a16:creationId xmlns:a16="http://schemas.microsoft.com/office/drawing/2014/main" id="{E793C12C-C513-287D-95FB-DB229CF5B3CD}"/>
                </a:ext>
              </a:extLst>
            </p:cNvPr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7" name="Google Shape;247;p12">
              <a:extLst>
                <a:ext uri="{FF2B5EF4-FFF2-40B4-BE49-F238E27FC236}">
                  <a16:creationId xmlns:a16="http://schemas.microsoft.com/office/drawing/2014/main" id="{4A53F58D-364D-6309-F796-9C8F4093AEF3}"/>
                </a:ext>
              </a:extLst>
            </p:cNvPr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2">
            <a:extLst>
              <a:ext uri="{FF2B5EF4-FFF2-40B4-BE49-F238E27FC236}">
                <a16:creationId xmlns:a16="http://schemas.microsoft.com/office/drawing/2014/main" id="{422042B6-AAED-58F8-48F1-003CD3D254AC}"/>
              </a:ext>
            </a:extLst>
          </p:cNvPr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49" name="Google Shape;249;p12">
              <a:extLst>
                <a:ext uri="{FF2B5EF4-FFF2-40B4-BE49-F238E27FC236}">
                  <a16:creationId xmlns:a16="http://schemas.microsoft.com/office/drawing/2014/main" id="{B20EA2DF-B5E3-956B-9301-82B6872B9F34}"/>
                </a:ext>
              </a:extLst>
            </p:cNvPr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p12">
              <a:extLst>
                <a:ext uri="{FF2B5EF4-FFF2-40B4-BE49-F238E27FC236}">
                  <a16:creationId xmlns:a16="http://schemas.microsoft.com/office/drawing/2014/main" id="{9B5FDECE-C9D7-D4DC-E6B7-1A572E24685E}"/>
                </a:ext>
              </a:extLst>
            </p:cNvPr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2">
            <a:extLst>
              <a:ext uri="{FF2B5EF4-FFF2-40B4-BE49-F238E27FC236}">
                <a16:creationId xmlns:a16="http://schemas.microsoft.com/office/drawing/2014/main" id="{1C7CEA4D-82B5-1187-3F55-1BF994B05DF3}"/>
              </a:ext>
            </a:extLst>
          </p:cNvPr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52" name="Google Shape;252;p12">
              <a:extLst>
                <a:ext uri="{FF2B5EF4-FFF2-40B4-BE49-F238E27FC236}">
                  <a16:creationId xmlns:a16="http://schemas.microsoft.com/office/drawing/2014/main" id="{3E94B1D4-6EF8-09B6-E0CC-A22F2BD680DB}"/>
                </a:ext>
              </a:extLst>
            </p:cNvPr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12">
              <a:extLst>
                <a:ext uri="{FF2B5EF4-FFF2-40B4-BE49-F238E27FC236}">
                  <a16:creationId xmlns:a16="http://schemas.microsoft.com/office/drawing/2014/main" id="{6BE07B77-B737-B9F4-81D9-E09EEBEA7AB0}"/>
                </a:ext>
              </a:extLst>
            </p:cNvPr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2">
            <a:extLst>
              <a:ext uri="{FF2B5EF4-FFF2-40B4-BE49-F238E27FC236}">
                <a16:creationId xmlns:a16="http://schemas.microsoft.com/office/drawing/2014/main" id="{99961B1A-9803-98AE-97FE-7CC9D4C3D89D}"/>
              </a:ext>
            </a:extLst>
          </p:cNvPr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55" name="Google Shape;255;p12">
              <a:extLst>
                <a:ext uri="{FF2B5EF4-FFF2-40B4-BE49-F238E27FC236}">
                  <a16:creationId xmlns:a16="http://schemas.microsoft.com/office/drawing/2014/main" id="{92623CBB-DF82-1FE4-E370-9318ECC68807}"/>
                </a:ext>
              </a:extLst>
            </p:cNvPr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p12">
              <a:extLst>
                <a:ext uri="{FF2B5EF4-FFF2-40B4-BE49-F238E27FC236}">
                  <a16:creationId xmlns:a16="http://schemas.microsoft.com/office/drawing/2014/main" id="{F21EA23C-99C2-0661-7C94-0F373A3AF67E}"/>
                </a:ext>
              </a:extLst>
            </p:cNvPr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12">
            <a:extLst>
              <a:ext uri="{FF2B5EF4-FFF2-40B4-BE49-F238E27FC236}">
                <a16:creationId xmlns:a16="http://schemas.microsoft.com/office/drawing/2014/main" id="{167BDF51-9708-8C44-6B06-1385B4FAB44B}"/>
              </a:ext>
            </a:extLst>
          </p:cNvPr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8" name="Google Shape;258;p12">
                <a:extLst>
                  <a:ext uri="{FF2B5EF4-FFF2-40B4-BE49-F238E27FC236}">
                    <a16:creationId xmlns:a16="http://schemas.microsoft.com/office/drawing/2014/main" id="{1B4B7C5A-41D6-9933-54DC-F3939733F8F9}"/>
                  </a:ext>
                </a:extLst>
              </p:cNvPr>
              <p:cNvSpPr/>
              <p:nvPr/>
            </p:nvSpPr>
            <p:spPr>
              <a:xfrm>
                <a:off x="2478644" y="5032652"/>
                <a:ext cx="1985931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34,1</m:t>
                              </m:r>
                            </m:e>
                          </m:d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5,6</m:t>
                              </m:r>
                            </m:num>
                            <m:den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𝐾𝐿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000" b="0" i="0" u="none" strike="noStrike" cap="none" dirty="0">
                  <a:solidFill>
                    <a:srgbClr val="000000"/>
                  </a:solidFill>
                  <a:sym typeface="Arial"/>
                </a:endParaRPr>
              </a:p>
            </p:txBody>
          </p:sp>
        </mc:Choice>
        <mc:Fallback>
          <p:sp>
            <p:nvSpPr>
              <p:cNvPr id="258" name="Google Shape;258;p12">
                <a:extLst>
                  <a:ext uri="{FF2B5EF4-FFF2-40B4-BE49-F238E27FC236}">
                    <a16:creationId xmlns:a16="http://schemas.microsoft.com/office/drawing/2014/main" id="{1B4B7C5A-41D6-9933-54DC-F3939733F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644" y="5032652"/>
                <a:ext cx="1985931" cy="1106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9" name="Google Shape;259;p12">
                <a:extLst>
                  <a:ext uri="{FF2B5EF4-FFF2-40B4-BE49-F238E27FC236}">
                    <a16:creationId xmlns:a16="http://schemas.microsoft.com/office/drawing/2014/main" id="{6AC4EB53-0419-1E2A-6F14-C9A79EECDC43}"/>
                  </a:ext>
                </a:extLst>
              </p:cNvPr>
              <p:cNvSpPr/>
              <p:nvPr/>
            </p:nvSpPr>
            <p:spPr>
              <a:xfrm>
                <a:off x="4693645" y="5102943"/>
                <a:ext cx="1811636" cy="965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34,1</m:t>
                              </m:r>
                            </m:e>
                          </m:d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𝐾𝐿</m:t>
                              </m:r>
                            </m:num>
                            <m:den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5,6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59" name="Google Shape;259;p12">
                <a:extLst>
                  <a:ext uri="{FF2B5EF4-FFF2-40B4-BE49-F238E27FC236}">
                    <a16:creationId xmlns:a16="http://schemas.microsoft.com/office/drawing/2014/main" id="{6AC4EB53-0419-1E2A-6F14-C9A79EECD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645" y="5102943"/>
                <a:ext cx="1811636" cy="965683"/>
              </a:xfrm>
              <a:prstGeom prst="rect">
                <a:avLst/>
              </a:prstGeom>
              <a:blipFill>
                <a:blip r:embed="rId4"/>
                <a:stretch>
                  <a:fillRect l="-3472" r="-6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0" name="Google Shape;260;p12">
                <a:extLst>
                  <a:ext uri="{FF2B5EF4-FFF2-40B4-BE49-F238E27FC236}">
                    <a16:creationId xmlns:a16="http://schemas.microsoft.com/office/drawing/2014/main" id="{CDAA5F50-79FE-4D6F-85EA-FAA479F1DEC3}"/>
                  </a:ext>
                </a:extLst>
              </p:cNvPr>
              <p:cNvSpPr/>
              <p:nvPr/>
            </p:nvSpPr>
            <p:spPr>
              <a:xfrm>
                <a:off x="6734351" y="5032652"/>
                <a:ext cx="1863471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34,1</m:t>
                              </m:r>
                            </m:e>
                          </m:d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𝐾𝐿</m:t>
                              </m:r>
                            </m:num>
                            <m:den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5,6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60" name="Google Shape;260;p12">
                <a:extLst>
                  <a:ext uri="{FF2B5EF4-FFF2-40B4-BE49-F238E27FC236}">
                    <a16:creationId xmlns:a16="http://schemas.microsoft.com/office/drawing/2014/main" id="{CDAA5F50-79FE-4D6F-85EA-FAA479F1D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351" y="5032652"/>
                <a:ext cx="1863471" cy="1106263"/>
              </a:xfrm>
              <a:prstGeom prst="rect">
                <a:avLst/>
              </a:prstGeom>
              <a:blipFill>
                <a:blip r:embed="rId5"/>
                <a:stretch>
                  <a:fillRect l="-13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" name="Google Shape;261;p12">
            <a:extLst>
              <a:ext uri="{FF2B5EF4-FFF2-40B4-BE49-F238E27FC236}">
                <a16:creationId xmlns:a16="http://schemas.microsoft.com/office/drawing/2014/main" id="{9490F90E-6834-3759-6CFC-1239B870F7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419" y="548639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GB" dirty="0"/>
            </a:br>
            <a:endParaRPr dirty="0"/>
          </a:p>
        </p:txBody>
      </p:sp>
      <p:pic>
        <p:nvPicPr>
          <p:cNvPr id="262" name="Google Shape;262;p12">
            <a:extLst>
              <a:ext uri="{FF2B5EF4-FFF2-40B4-BE49-F238E27FC236}">
                <a16:creationId xmlns:a16="http://schemas.microsoft.com/office/drawing/2014/main" id="{C2F210DF-7227-AFF1-2EF3-54CED645C16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1014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247;p9">
                <a:extLst>
                  <a:ext uri="{FF2B5EF4-FFF2-40B4-BE49-F238E27FC236}">
                    <a16:creationId xmlns:a16="http://schemas.microsoft.com/office/drawing/2014/main" id="{2D4E744D-B073-89F0-9EC9-7BCDA14337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453" y="321342"/>
                <a:ext cx="8414581" cy="3363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  <a:defRPr sz="33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21212"/>
                  </a:lnSpc>
                  <a:buSzPts val="3200"/>
                </a:pPr>
                <a:r>
                  <a:rPr lang="nl-NL" sz="3100" dirty="0"/>
                  <a:t>Je ziet hiernaast de recht-</a:t>
                </a:r>
                <a:br>
                  <a:rPr lang="nl-NL" sz="3100" dirty="0"/>
                </a:br>
                <a:r>
                  <a:rPr lang="nl-NL" sz="3100" dirty="0"/>
                  <a:t>hoekige driehoek </a:t>
                </a:r>
                <a14:m>
                  <m:oMath xmlns:m="http://schemas.openxmlformats.org/officeDocument/2006/math">
                    <m:r>
                      <a:rPr lang="nl-NL" sz="3100" i="1" dirty="0" smtClean="0">
                        <a:latin typeface="Cambria Math" panose="02040503050406030204" pitchFamily="18" charset="0"/>
                      </a:rPr>
                      <m:t>𝐽𝐾𝐿</m:t>
                    </m:r>
                  </m:oMath>
                </a14:m>
                <a:r>
                  <a:rPr lang="nl-NL" sz="3100" dirty="0"/>
                  <a:t>.</a:t>
                </a:r>
                <a:br>
                  <a:rPr lang="nl-NL" sz="3100" dirty="0"/>
                </a:br>
                <a:r>
                  <a:rPr lang="nl-NL" sz="3100" dirty="0"/>
                  <a:t>Wat is een juiste eerste </a:t>
                </a:r>
                <a:br>
                  <a:rPr lang="nl-NL" sz="3100" dirty="0"/>
                </a:br>
                <a:r>
                  <a:rPr lang="nl-NL" sz="3100" dirty="0"/>
                  <a:t>stap om de lengte van </a:t>
                </a:r>
                <a14:m>
                  <m:oMath xmlns:m="http://schemas.openxmlformats.org/officeDocument/2006/math">
                    <m:r>
                      <a:rPr lang="nl-NL" sz="3100" i="1" dirty="0" smtClean="0">
                        <a:latin typeface="Cambria Math" panose="02040503050406030204" pitchFamily="18" charset="0"/>
                      </a:rPr>
                      <m:t>𝐾𝐿</m:t>
                    </m:r>
                  </m:oMath>
                </a14:m>
                <a:br>
                  <a:rPr lang="nl-NL" sz="3100" dirty="0"/>
                </a:br>
                <a:r>
                  <a:rPr lang="nl-NL" sz="3100" dirty="0"/>
                  <a:t>te berekenen?</a:t>
                </a:r>
                <a:endParaRPr lang="nl-NL" dirty="0"/>
              </a:p>
            </p:txBody>
          </p:sp>
        </mc:Choice>
        <mc:Fallback>
          <p:sp>
            <p:nvSpPr>
              <p:cNvPr id="2" name="Google Shape;247;p9">
                <a:extLst>
                  <a:ext uri="{FF2B5EF4-FFF2-40B4-BE49-F238E27FC236}">
                    <a16:creationId xmlns:a16="http://schemas.microsoft.com/office/drawing/2014/main" id="{2D4E744D-B073-89F0-9EC9-7BCDA1433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53" y="321342"/>
                <a:ext cx="8414581" cy="3363256"/>
              </a:xfrm>
              <a:prstGeom prst="rect">
                <a:avLst/>
              </a:prstGeom>
              <a:blipFill>
                <a:blip r:embed="rId7"/>
                <a:stretch>
                  <a:fillRect l="-1657" t="-3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243;p9">
                <a:extLst>
                  <a:ext uri="{FF2B5EF4-FFF2-40B4-BE49-F238E27FC236}">
                    <a16:creationId xmlns:a16="http://schemas.microsoft.com/office/drawing/2014/main" id="{0EAE96DE-CAA5-8793-3ED1-650903EE3F13}"/>
                  </a:ext>
                </a:extLst>
              </p:cNvPr>
              <p:cNvSpPr/>
              <p:nvPr/>
            </p:nvSpPr>
            <p:spPr>
              <a:xfrm>
                <a:off x="478623" y="5032652"/>
                <a:ext cx="1836298" cy="1106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34,1</m:t>
                              </m:r>
                            </m:e>
                          </m:d>
                          <m:r>
                            <a:rPr lang="nl-NL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5,6</m:t>
                              </m:r>
                            </m:num>
                            <m:den>
                              <m:r>
                                <a:rPr lang="nl-NL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𝐾𝐿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sz="2000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5" name="Google Shape;243;p9">
                <a:extLst>
                  <a:ext uri="{FF2B5EF4-FFF2-40B4-BE49-F238E27FC236}">
                    <a16:creationId xmlns:a16="http://schemas.microsoft.com/office/drawing/2014/main" id="{0EAE96DE-CAA5-8793-3ED1-650903EE3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23" y="5032652"/>
                <a:ext cx="1836298" cy="1106263"/>
              </a:xfrm>
              <a:prstGeom prst="rect">
                <a:avLst/>
              </a:prstGeom>
              <a:blipFill>
                <a:blip r:embed="rId8"/>
                <a:stretch>
                  <a:fillRect l="-20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>
            <a:extLst>
              <a:ext uri="{FF2B5EF4-FFF2-40B4-BE49-F238E27FC236}">
                <a16:creationId xmlns:a16="http://schemas.microsoft.com/office/drawing/2014/main" id="{393165BC-6E3E-F105-3DB6-A3DB5C565B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7528" y="485941"/>
            <a:ext cx="4291673" cy="21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a310bc0b3e_1_0"/>
          <p:cNvSpPr txBox="1"/>
          <p:nvPr/>
        </p:nvSpPr>
        <p:spPr>
          <a:xfrm>
            <a:off x="5685183" y="6407433"/>
            <a:ext cx="3458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a310bc0b3e_1_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4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GB" b="1"/>
            </a:br>
            <a:endParaRPr/>
          </a:p>
        </p:txBody>
      </p:sp>
      <p:sp>
        <p:nvSpPr>
          <p:cNvPr id="332" name="Google Shape;332;g2a310bc0b3e_1_0"/>
          <p:cNvSpPr txBox="1"/>
          <p:nvPr/>
        </p:nvSpPr>
        <p:spPr>
          <a:xfrm>
            <a:off x="628650" y="572530"/>
            <a:ext cx="78867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NVvW. Meer vragen en info vind je op: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www.diagnostischevragen.nl</a:t>
            </a:r>
            <a:endParaRPr sz="33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a310bc0b3e_1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4" name="Google Shape;334;g2a310bc0b3e_1_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2a310bc0b3e_1_0" descr="Creative Commons Attribution-ShareAlike 3.0 Unported - Wikida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2a310bc0b3e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1800" y="4223450"/>
            <a:ext cx="5660400" cy="16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697</Words>
  <Application>Microsoft Macintosh PowerPoint</Application>
  <PresentationFormat>Diavoorstelling (4:3)</PresentationFormat>
  <Paragraphs>117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Helvetica Neue</vt:lpstr>
      <vt:lpstr>Corbel</vt:lpstr>
      <vt:lpstr>Helvetica Neue Light</vt:lpstr>
      <vt:lpstr>Tahoma</vt:lpstr>
      <vt:lpstr>Arial</vt:lpstr>
      <vt:lpstr>Calibri</vt:lpstr>
      <vt:lpstr>Cambria Math</vt:lpstr>
      <vt:lpstr>Kantoorthema</vt:lpstr>
      <vt:lpstr>Hoeken en afstanden SOSCASTOA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Els Franken-Durieux</cp:lastModifiedBy>
  <cp:revision>2</cp:revision>
  <dcterms:modified xsi:type="dcterms:W3CDTF">2025-06-11T11:31:29Z</dcterms:modified>
</cp:coreProperties>
</file>