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9" r:id="rId2"/>
    <p:sldId id="271" r:id="rId3"/>
    <p:sldId id="272" r:id="rId4"/>
    <p:sldId id="273" r:id="rId5"/>
    <p:sldId id="275" r:id="rId6"/>
    <p:sldId id="276" r:id="rId7"/>
    <p:sldId id="26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742B3-3E43-483C-9C26-B412EB66C2C4}" type="datetimeFigureOut">
              <a:rPr lang="nl-NL" smtClean="0"/>
              <a:t>10-4-2024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80D42-416F-45A8-B905-6AB66815125A}" type="slidenum">
              <a:rPr lang="nl-NL" smtClean="0"/>
              <a:t>‹nr.›</a:t>
            </a:fld>
            <a:endParaRPr lang="nl-NL"/>
          </a:p>
        </p:txBody>
      </p:sp>
    </p:spTree>
    <p:extLst>
      <p:ext uri="{BB962C8B-B14F-4D97-AF65-F5344CB8AC3E}">
        <p14:creationId xmlns:p14="http://schemas.microsoft.com/office/powerpoint/2010/main" val="3027323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nl-NL" dirty="0"/>
              <a:t>Dit is de bekende situatie. Een voorwerp is in rust op een horizontale vloer, dan geldt </a:t>
            </a:r>
            <a:r>
              <a:rPr lang="nl-NL" dirty="0" err="1"/>
              <a:t>Fz</a:t>
            </a:r>
            <a:r>
              <a:rPr lang="nl-NL" dirty="0"/>
              <a:t> = </a:t>
            </a:r>
            <a:r>
              <a:rPr lang="nl-NL" dirty="0" err="1"/>
              <a:t>Fn</a:t>
            </a:r>
            <a:r>
              <a:rPr lang="nl-NL" dirty="0"/>
              <a:t>. De meeste leerlingen zullen deze vraag goed hebben (Vraag c). Benadruk hier de redenering: Voorwerp is in rust, dus (1</a:t>
            </a:r>
            <a:r>
              <a:rPr lang="nl-NL" baseline="30000" dirty="0"/>
              <a:t>e</a:t>
            </a:r>
            <a:r>
              <a:rPr lang="nl-NL" dirty="0"/>
              <a:t> wet v Newton) geldt </a:t>
            </a:r>
            <a:r>
              <a:rPr lang="nl-NL" dirty="0" err="1"/>
              <a:t>Fres</a:t>
            </a:r>
            <a:r>
              <a:rPr lang="nl-NL" dirty="0"/>
              <a:t> = 0. De enige krachten die werken op de passagier zijn </a:t>
            </a:r>
            <a:r>
              <a:rPr lang="nl-NL" dirty="0" err="1"/>
              <a:t>Fz</a:t>
            </a:r>
            <a:r>
              <a:rPr lang="nl-NL" dirty="0"/>
              <a:t> en FN, dus geldt </a:t>
            </a:r>
            <a:r>
              <a:rPr lang="nl-NL" dirty="0" err="1"/>
              <a:t>Fz</a:t>
            </a:r>
            <a:r>
              <a:rPr lang="nl-NL" dirty="0"/>
              <a:t> = FN. </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2</a:t>
            </a:fld>
            <a:endParaRPr lang="nl-NL"/>
          </a:p>
        </p:txBody>
      </p:sp>
    </p:spTree>
    <p:extLst>
      <p:ext uri="{BB962C8B-B14F-4D97-AF65-F5344CB8AC3E}">
        <p14:creationId xmlns:p14="http://schemas.microsoft.com/office/powerpoint/2010/main" val="64922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nl-NL" dirty="0"/>
              <a:t>Nu is B het goede antwoord. Een leerling die C zegt zit nog met het misconcept dat </a:t>
            </a:r>
            <a:r>
              <a:rPr lang="nl-NL" dirty="0" err="1"/>
              <a:t>Fz</a:t>
            </a:r>
            <a:r>
              <a:rPr lang="nl-NL" dirty="0"/>
              <a:t> altijd gelijk is aan FN. Laat leerlingen stap voor stap een redenering maken.</a:t>
            </a:r>
          </a:p>
          <a:p>
            <a:r>
              <a:rPr lang="nl-NL" dirty="0"/>
              <a:t>Er is een versnelling omhoog</a:t>
            </a:r>
          </a:p>
          <a:p>
            <a:r>
              <a:rPr lang="nl-NL" dirty="0"/>
              <a:t>Dat betekent dat er een resulterende kracht omhoog is (3</a:t>
            </a:r>
            <a:r>
              <a:rPr lang="nl-NL" baseline="30000" dirty="0"/>
              <a:t>e</a:t>
            </a:r>
            <a:r>
              <a:rPr lang="nl-NL" dirty="0"/>
              <a:t> wet van Newton)</a:t>
            </a:r>
          </a:p>
          <a:p>
            <a:r>
              <a:rPr lang="nl-NL" dirty="0"/>
              <a:t>De enige krachten zijn FN (omhoog) en </a:t>
            </a:r>
            <a:r>
              <a:rPr lang="nl-NL" dirty="0" err="1"/>
              <a:t>Fz</a:t>
            </a:r>
            <a:r>
              <a:rPr lang="nl-NL" dirty="0"/>
              <a:t>(omlaag). </a:t>
            </a:r>
            <a:r>
              <a:rPr lang="nl-NL" dirty="0" err="1"/>
              <a:t>Fn</a:t>
            </a:r>
            <a:r>
              <a:rPr lang="nl-NL" dirty="0"/>
              <a:t> moet dus groter zijn dan </a:t>
            </a:r>
            <a:r>
              <a:rPr lang="nl-NL" dirty="0" err="1"/>
              <a:t>Fz</a:t>
            </a:r>
            <a:r>
              <a:rPr lang="nl-NL" dirty="0"/>
              <a:t>.</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3</a:t>
            </a:fld>
            <a:endParaRPr lang="nl-NL"/>
          </a:p>
        </p:txBody>
      </p:sp>
    </p:spTree>
    <p:extLst>
      <p:ext uri="{BB962C8B-B14F-4D97-AF65-F5344CB8AC3E}">
        <p14:creationId xmlns:p14="http://schemas.microsoft.com/office/powerpoint/2010/main" val="267780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nl-NL" dirty="0"/>
              <a:t>Nu is het antwoord weer C. Er is een constante snelheid, dus is de resulterende kracht 0N, en </a:t>
            </a:r>
            <a:r>
              <a:rPr lang="nl-NL" dirty="0" err="1"/>
              <a:t>Fz</a:t>
            </a:r>
            <a:r>
              <a:rPr lang="nl-NL" dirty="0"/>
              <a:t> = </a:t>
            </a:r>
            <a:r>
              <a:rPr lang="nl-NL" dirty="0" err="1"/>
              <a:t>Fn</a:t>
            </a:r>
            <a:endParaRPr lang="nl-NL"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4</a:t>
            </a:fld>
            <a:endParaRPr lang="nl-NL"/>
          </a:p>
        </p:txBody>
      </p:sp>
    </p:spTree>
    <p:extLst>
      <p:ext uri="{BB962C8B-B14F-4D97-AF65-F5344CB8AC3E}">
        <p14:creationId xmlns:p14="http://schemas.microsoft.com/office/powerpoint/2010/main" val="249939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nl-NL" dirty="0"/>
              <a:t>Het correcte antwoord is nu A. Een leerling die B antwoordt heeft een nieuw misconcept te pakken: Als er een versnelling is, dan is </a:t>
            </a:r>
            <a:r>
              <a:rPr lang="nl-NL" dirty="0" err="1"/>
              <a:t>Fn</a:t>
            </a:r>
            <a:r>
              <a:rPr lang="nl-NL" dirty="0"/>
              <a:t> kleiner dan </a:t>
            </a:r>
            <a:r>
              <a:rPr lang="nl-NL" dirty="0" err="1"/>
              <a:t>Fz</a:t>
            </a:r>
            <a:r>
              <a:rPr lang="nl-NL" dirty="0"/>
              <a:t>. Met deze vraag controleer je of leerlingen de redenering uit de vorige vragen zelf kunnen opstellen. Vraag wel na hoe de redenering werkt, want ‘andersom dan bij het versnellen’ is niet voldoende bewijs van leren.</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5</a:t>
            </a:fld>
            <a:endParaRPr lang="nl-NL"/>
          </a:p>
        </p:txBody>
      </p:sp>
    </p:spTree>
    <p:extLst>
      <p:ext uri="{BB962C8B-B14F-4D97-AF65-F5344CB8AC3E}">
        <p14:creationId xmlns:p14="http://schemas.microsoft.com/office/powerpoint/2010/main" val="289176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en-GB" dirty="0"/>
              <a:t>Het </a:t>
            </a:r>
            <a:r>
              <a:rPr lang="en-GB" dirty="0" err="1"/>
              <a:t>misconcept</a:t>
            </a:r>
            <a:r>
              <a:rPr lang="en-GB" dirty="0"/>
              <a:t> is </a:t>
            </a:r>
            <a:r>
              <a:rPr lang="en-GB" dirty="0" err="1"/>
              <a:t>hier</a:t>
            </a:r>
            <a:r>
              <a:rPr lang="en-GB" dirty="0"/>
              <a:t> </a:t>
            </a:r>
            <a:r>
              <a:rPr lang="en-GB" dirty="0" err="1"/>
              <a:t>dat</a:t>
            </a:r>
            <a:r>
              <a:rPr lang="en-GB" dirty="0"/>
              <a:t> </a:t>
            </a:r>
            <a:r>
              <a:rPr lang="en-GB" dirty="0" err="1"/>
              <a:t>een</a:t>
            </a:r>
            <a:r>
              <a:rPr lang="en-GB" dirty="0"/>
              <a:t> </a:t>
            </a:r>
            <a:r>
              <a:rPr lang="en-GB" dirty="0" err="1"/>
              <a:t>weegschaal</a:t>
            </a:r>
            <a:r>
              <a:rPr lang="en-GB" dirty="0"/>
              <a:t> je </a:t>
            </a:r>
            <a:r>
              <a:rPr lang="en-GB" dirty="0" err="1"/>
              <a:t>massa</a:t>
            </a:r>
            <a:r>
              <a:rPr lang="en-GB" dirty="0"/>
              <a:t> meet. </a:t>
            </a:r>
            <a:r>
              <a:rPr lang="en-GB" dirty="0" err="1"/>
              <a:t>Hij</a:t>
            </a:r>
            <a:r>
              <a:rPr lang="en-GB" dirty="0"/>
              <a:t> meet de </a:t>
            </a:r>
            <a:r>
              <a:rPr lang="en-GB" dirty="0" err="1"/>
              <a:t>normaalkracht</a:t>
            </a:r>
            <a:r>
              <a:rPr lang="en-GB" dirty="0"/>
              <a:t> (</a:t>
            </a:r>
            <a:r>
              <a:rPr lang="en-GB" dirty="0" err="1"/>
              <a:t>en</a:t>
            </a:r>
            <a:r>
              <a:rPr lang="en-GB" dirty="0"/>
              <a:t> </a:t>
            </a:r>
            <a:r>
              <a:rPr lang="en-GB" dirty="0" err="1"/>
              <a:t>dat</a:t>
            </a:r>
            <a:r>
              <a:rPr lang="en-GB" dirty="0"/>
              <a:t> </a:t>
            </a:r>
            <a:r>
              <a:rPr lang="en-GB" dirty="0" err="1"/>
              <a:t>gedeeld</a:t>
            </a:r>
            <a:r>
              <a:rPr lang="en-GB" dirty="0"/>
              <a:t> door 9,81). De </a:t>
            </a:r>
            <a:r>
              <a:rPr lang="en-GB" dirty="0" err="1"/>
              <a:t>Fz</a:t>
            </a:r>
            <a:r>
              <a:rPr lang="en-GB" dirty="0"/>
              <a:t> is steeds </a:t>
            </a:r>
            <a:r>
              <a:rPr lang="en-GB" dirty="0" err="1"/>
              <a:t>hetzelfde</a:t>
            </a:r>
            <a:r>
              <a:rPr lang="en-GB" dirty="0"/>
              <a:t>, </a:t>
            </a:r>
            <a:r>
              <a:rPr lang="en-GB" dirty="0" err="1"/>
              <a:t>en</a:t>
            </a:r>
            <a:r>
              <a:rPr lang="en-GB" dirty="0"/>
              <a:t> de </a:t>
            </a:r>
            <a:r>
              <a:rPr lang="en-GB" dirty="0" err="1"/>
              <a:t>Fn</a:t>
            </a:r>
            <a:r>
              <a:rPr lang="en-GB" dirty="0"/>
              <a:t> was </a:t>
            </a:r>
            <a:r>
              <a:rPr lang="en-GB" dirty="0" err="1"/>
              <a:t>alleen</a:t>
            </a:r>
            <a:r>
              <a:rPr lang="en-GB" dirty="0"/>
              <a:t> </a:t>
            </a:r>
            <a:r>
              <a:rPr lang="en-GB" dirty="0" err="1"/>
              <a:t>bij</a:t>
            </a:r>
            <a:r>
              <a:rPr lang="en-GB" dirty="0"/>
              <a:t> het </a:t>
            </a:r>
            <a:r>
              <a:rPr lang="en-GB" dirty="0" err="1"/>
              <a:t>versnellen</a:t>
            </a:r>
            <a:r>
              <a:rPr lang="en-GB" dirty="0"/>
              <a:t> </a:t>
            </a:r>
            <a:r>
              <a:rPr lang="en-GB" dirty="0" err="1"/>
              <a:t>groter</a:t>
            </a:r>
            <a:r>
              <a:rPr lang="en-GB" dirty="0"/>
              <a:t> dan </a:t>
            </a:r>
            <a:r>
              <a:rPr lang="en-GB" dirty="0" err="1"/>
              <a:t>Fz</a:t>
            </a:r>
            <a:r>
              <a:rPr lang="en-GB" dirty="0"/>
              <a:t>. </a:t>
            </a:r>
            <a:r>
              <a:rPr lang="en-GB" dirty="0" err="1"/>
              <a:t>Dus</a:t>
            </a:r>
            <a:r>
              <a:rPr lang="en-GB" dirty="0"/>
              <a:t> A is het </a:t>
            </a:r>
            <a:r>
              <a:rPr lang="en-GB" dirty="0" err="1"/>
              <a:t>goede</a:t>
            </a:r>
            <a:r>
              <a:rPr lang="en-GB" dirty="0"/>
              <a:t> </a:t>
            </a:r>
            <a:r>
              <a:rPr lang="en-GB" dirty="0" err="1"/>
              <a:t>antwoord</a:t>
            </a:r>
            <a:r>
              <a:rPr lang="en-GB" dirty="0"/>
              <a:t>. </a:t>
            </a:r>
            <a:r>
              <a:rPr lang="en-GB" dirty="0" err="1"/>
              <a:t>Een</a:t>
            </a:r>
            <a:r>
              <a:rPr lang="en-GB" dirty="0"/>
              <a:t> </a:t>
            </a:r>
            <a:r>
              <a:rPr lang="en-GB" dirty="0" err="1"/>
              <a:t>leerling</a:t>
            </a:r>
            <a:r>
              <a:rPr lang="en-GB" dirty="0"/>
              <a:t> die D </a:t>
            </a:r>
            <a:r>
              <a:rPr lang="en-GB" dirty="0" err="1"/>
              <a:t>antwoordt</a:t>
            </a:r>
            <a:r>
              <a:rPr lang="en-GB" dirty="0"/>
              <a:t> </a:t>
            </a:r>
            <a:r>
              <a:rPr lang="en-GB" dirty="0" err="1"/>
              <a:t>heeft</a:t>
            </a:r>
            <a:r>
              <a:rPr lang="en-GB" dirty="0"/>
              <a:t> </a:t>
            </a:r>
            <a:r>
              <a:rPr lang="en-GB" dirty="0" err="1"/>
              <a:t>nog</a:t>
            </a:r>
            <a:r>
              <a:rPr lang="en-GB" dirty="0"/>
              <a:t> </a:t>
            </a:r>
            <a:r>
              <a:rPr lang="en-GB" dirty="0" err="1"/>
              <a:t>niet</a:t>
            </a:r>
            <a:r>
              <a:rPr lang="en-GB" dirty="0"/>
              <a:t> </a:t>
            </a:r>
            <a:r>
              <a:rPr lang="en-GB" dirty="0" err="1"/>
              <a:t>goed</a:t>
            </a:r>
            <a:r>
              <a:rPr lang="en-GB" dirty="0"/>
              <a:t> door wat </a:t>
            </a:r>
            <a:r>
              <a:rPr lang="en-GB" dirty="0" err="1"/>
              <a:t>een</a:t>
            </a:r>
            <a:r>
              <a:rPr lang="en-GB" dirty="0"/>
              <a:t> </a:t>
            </a:r>
            <a:r>
              <a:rPr lang="en-GB" dirty="0" err="1"/>
              <a:t>weegschaal</a:t>
            </a:r>
            <a:r>
              <a:rPr lang="en-GB" dirty="0"/>
              <a:t> meet. Leg die </a:t>
            </a:r>
            <a:r>
              <a:rPr lang="en-GB" dirty="0" err="1"/>
              <a:t>leerling</a:t>
            </a:r>
            <a:r>
              <a:rPr lang="en-GB" dirty="0"/>
              <a:t> </a:t>
            </a:r>
            <a:r>
              <a:rPr lang="en-GB" dirty="0" err="1"/>
              <a:t>uit</a:t>
            </a:r>
            <a:r>
              <a:rPr lang="en-GB" dirty="0"/>
              <a:t> </a:t>
            </a:r>
            <a:r>
              <a:rPr lang="en-GB" dirty="0" err="1"/>
              <a:t>dat</a:t>
            </a:r>
            <a:r>
              <a:rPr lang="en-GB" dirty="0"/>
              <a:t> er </a:t>
            </a:r>
            <a:r>
              <a:rPr lang="en-GB" dirty="0" err="1"/>
              <a:t>veren</a:t>
            </a:r>
            <a:r>
              <a:rPr lang="en-GB" dirty="0"/>
              <a:t> in </a:t>
            </a:r>
            <a:r>
              <a:rPr lang="en-GB" dirty="0" err="1"/>
              <a:t>een</a:t>
            </a:r>
            <a:r>
              <a:rPr lang="en-GB" dirty="0"/>
              <a:t> </a:t>
            </a:r>
            <a:r>
              <a:rPr lang="en-GB" dirty="0" err="1"/>
              <a:t>weegschaal</a:t>
            </a:r>
            <a:r>
              <a:rPr lang="en-GB" dirty="0"/>
              <a:t> </a:t>
            </a:r>
            <a:r>
              <a:rPr lang="en-GB" dirty="0" err="1"/>
              <a:t>zitten</a:t>
            </a:r>
            <a:r>
              <a:rPr lang="en-GB" dirty="0"/>
              <a:t>. </a:t>
            </a:r>
            <a:r>
              <a:rPr lang="en-GB" dirty="0" err="1"/>
              <a:t>Dat</a:t>
            </a:r>
            <a:r>
              <a:rPr lang="en-GB" dirty="0"/>
              <a:t> het </a:t>
            </a:r>
            <a:r>
              <a:rPr lang="en-GB" dirty="0" err="1"/>
              <a:t>dus</a:t>
            </a:r>
            <a:r>
              <a:rPr lang="en-GB" dirty="0"/>
              <a:t> </a:t>
            </a:r>
            <a:r>
              <a:rPr lang="en-GB" dirty="0" err="1"/>
              <a:t>een</a:t>
            </a:r>
            <a:r>
              <a:rPr lang="en-GB" dirty="0"/>
              <a:t> sort </a:t>
            </a:r>
            <a:r>
              <a:rPr lang="en-GB" dirty="0" err="1"/>
              <a:t>veerunster</a:t>
            </a:r>
            <a:r>
              <a:rPr lang="en-GB" dirty="0"/>
              <a:t> is. </a:t>
            </a:r>
            <a:r>
              <a:rPr lang="en-GB" dirty="0" err="1"/>
              <a:t>En</a:t>
            </a:r>
            <a:r>
              <a:rPr lang="en-GB" dirty="0"/>
              <a:t> die meet </a:t>
            </a:r>
            <a:r>
              <a:rPr lang="en-GB" dirty="0" err="1"/>
              <a:t>een</a:t>
            </a:r>
            <a:r>
              <a:rPr lang="en-GB" dirty="0"/>
              <a:t> </a:t>
            </a:r>
            <a:r>
              <a:rPr lang="en-GB" dirty="0" err="1"/>
              <a:t>kracht</a:t>
            </a:r>
            <a:r>
              <a:rPr lang="en-GB" dirty="0"/>
              <a:t>. De </a:t>
            </a:r>
            <a:r>
              <a:rPr lang="en-GB" dirty="0" err="1"/>
              <a:t>weegschaal</a:t>
            </a:r>
            <a:r>
              <a:rPr lang="en-GB" dirty="0"/>
              <a:t> zit </a:t>
            </a:r>
            <a:r>
              <a:rPr lang="en-GB" dirty="0" err="1"/>
              <a:t>tussen</a:t>
            </a:r>
            <a:r>
              <a:rPr lang="en-GB" dirty="0"/>
              <a:t> de </a:t>
            </a:r>
            <a:r>
              <a:rPr lang="en-GB" dirty="0" err="1"/>
              <a:t>vloer</a:t>
            </a:r>
            <a:r>
              <a:rPr lang="en-GB" dirty="0"/>
              <a:t> </a:t>
            </a:r>
            <a:r>
              <a:rPr lang="en-GB" dirty="0" err="1"/>
              <a:t>en</a:t>
            </a:r>
            <a:r>
              <a:rPr lang="en-GB" dirty="0"/>
              <a:t> </a:t>
            </a:r>
            <a:r>
              <a:rPr lang="en-GB" dirty="0" err="1"/>
              <a:t>jou</a:t>
            </a:r>
            <a:r>
              <a:rPr lang="en-GB" dirty="0"/>
              <a:t>, </a:t>
            </a:r>
            <a:r>
              <a:rPr lang="en-GB" dirty="0" err="1"/>
              <a:t>en</a:t>
            </a:r>
            <a:r>
              <a:rPr lang="en-GB" dirty="0"/>
              <a:t> meet </a:t>
            </a:r>
            <a:r>
              <a:rPr lang="en-GB" dirty="0" err="1"/>
              <a:t>dus</a:t>
            </a:r>
            <a:r>
              <a:rPr lang="en-GB" dirty="0"/>
              <a:t> de </a:t>
            </a:r>
            <a:r>
              <a:rPr lang="en-GB" dirty="0" err="1"/>
              <a:t>kracht</a:t>
            </a:r>
            <a:r>
              <a:rPr lang="en-GB" dirty="0"/>
              <a:t> die de </a:t>
            </a:r>
            <a:r>
              <a:rPr lang="en-GB" dirty="0" err="1"/>
              <a:t>vloer</a:t>
            </a:r>
            <a:r>
              <a:rPr lang="en-GB" dirty="0"/>
              <a:t> op </a:t>
            </a:r>
            <a:r>
              <a:rPr lang="en-GB" dirty="0" err="1"/>
              <a:t>jou</a:t>
            </a:r>
            <a:r>
              <a:rPr lang="en-GB" dirty="0"/>
              <a:t> </a:t>
            </a:r>
            <a:r>
              <a:rPr lang="en-GB" dirty="0" err="1"/>
              <a:t>uitoefent</a:t>
            </a:r>
            <a:r>
              <a:rPr lang="en-GB" dirty="0"/>
              <a:t> (</a:t>
            </a:r>
            <a:r>
              <a:rPr lang="en-GB" dirty="0" err="1"/>
              <a:t>en</a:t>
            </a:r>
            <a:r>
              <a:rPr lang="en-GB" dirty="0"/>
              <a:t> </a:t>
            </a:r>
            <a:r>
              <a:rPr lang="en-GB" dirty="0" err="1"/>
              <a:t>andersom</a:t>
            </a:r>
            <a:r>
              <a:rPr lang="en-GB" dirty="0"/>
              <a:t>). </a:t>
            </a:r>
            <a:r>
              <a:rPr lang="en-GB" dirty="0" err="1"/>
              <a:t>Dat</a:t>
            </a:r>
            <a:r>
              <a:rPr lang="en-GB" dirty="0"/>
              <a:t> is de </a:t>
            </a:r>
            <a:r>
              <a:rPr lang="en-GB" dirty="0" err="1"/>
              <a:t>normaalkracht</a:t>
            </a:r>
            <a:r>
              <a:rPr lang="en-GB" dirty="0"/>
              <a:t>.</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6</a:t>
            </a:fld>
            <a:endParaRPr lang="nl-NL"/>
          </a:p>
        </p:txBody>
      </p:sp>
    </p:spTree>
    <p:extLst>
      <p:ext uri="{BB962C8B-B14F-4D97-AF65-F5344CB8AC3E}">
        <p14:creationId xmlns:p14="http://schemas.microsoft.com/office/powerpoint/2010/main" val="399017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De vragen en toelichtingen vallen onder een </a:t>
            </a:r>
            <a:r>
              <a:rPr lang="nl-NL" b="0" i="0" dirty="0">
                <a:solidFill>
                  <a:srgbClr val="FFFFFF"/>
                </a:solidFill>
                <a:effectLst/>
                <a:latin typeface="source sans pro" panose="020B0503030403020204" pitchFamily="34" charset="0"/>
              </a:rPr>
              <a:t>CC BY-SA 4.0 licentie </a:t>
            </a:r>
            <a:r>
              <a:rPr lang="nl-NL" b="0" u="none" dirty="0"/>
              <a:t>https://creativecommons.org/licenses/by-sa/4.0</a:t>
            </a:r>
          </a:p>
        </p:txBody>
      </p:sp>
      <p:sp>
        <p:nvSpPr>
          <p:cNvPr id="4" name="Tijdelijke aanduiding voor dianummer 3"/>
          <p:cNvSpPr>
            <a:spLocks noGrp="1"/>
          </p:cNvSpPr>
          <p:nvPr>
            <p:ph type="sldNum" sz="quarter" idx="10"/>
          </p:nvPr>
        </p:nvSpPr>
        <p:spPr/>
        <p:txBody>
          <a:bodyPr/>
          <a:lstStyle/>
          <a:p>
            <a:fld id="{E4759A49-2119-46F1-8D52-41E6FAD80798}" type="slidenum">
              <a:rPr lang="nl-NL" smtClean="0"/>
              <a:pPr/>
              <a:t>7</a:t>
            </a:fld>
            <a:endParaRPr lang="nl-NL"/>
          </a:p>
        </p:txBody>
      </p:sp>
    </p:spTree>
    <p:extLst>
      <p:ext uri="{BB962C8B-B14F-4D97-AF65-F5344CB8AC3E}">
        <p14:creationId xmlns:p14="http://schemas.microsoft.com/office/powerpoint/2010/main" val="113222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DA81CEE0-960B-4D9C-B99D-B8C86CC37F27}"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320800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A81CEE0-960B-4D9C-B99D-B8C86CC37F27}"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144712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A81CEE0-960B-4D9C-B99D-B8C86CC37F27}"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200918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A81CEE0-960B-4D9C-B99D-B8C86CC37F27}"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170319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A81CEE0-960B-4D9C-B99D-B8C86CC37F27}"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150604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A81CEE0-960B-4D9C-B99D-B8C86CC37F27}"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119070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A81CEE0-960B-4D9C-B99D-B8C86CC37F27}" type="datetimeFigureOut">
              <a:rPr lang="nl-NL" smtClean="0"/>
              <a:t>10-4-2024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61572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A81CEE0-960B-4D9C-B99D-B8C86CC37F27}" type="datetimeFigureOut">
              <a:rPr lang="nl-NL" smtClean="0"/>
              <a:t>10-4-2024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247713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1CEE0-960B-4D9C-B99D-B8C86CC37F27}" type="datetimeFigureOut">
              <a:rPr lang="nl-NL" smtClean="0"/>
              <a:t>10-4-2024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221031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A81CEE0-960B-4D9C-B99D-B8C86CC37F27}"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280222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A81CEE0-960B-4D9C-B99D-B8C86CC37F27}"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4BC414A-6F90-425D-A45B-E86E8554D720}" type="slidenum">
              <a:rPr lang="nl-NL" smtClean="0"/>
              <a:t>‹nr.›</a:t>
            </a:fld>
            <a:endParaRPr lang="nl-NL"/>
          </a:p>
        </p:txBody>
      </p:sp>
    </p:spTree>
    <p:extLst>
      <p:ext uri="{BB962C8B-B14F-4D97-AF65-F5344CB8AC3E}">
        <p14:creationId xmlns:p14="http://schemas.microsoft.com/office/powerpoint/2010/main" val="417564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1CEE0-960B-4D9C-B99D-B8C86CC37F27}" type="datetimeFigureOut">
              <a:rPr lang="nl-NL" smtClean="0"/>
              <a:t>10-4-2024</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C414A-6F90-425D-A45B-E86E8554D720}" type="slidenum">
              <a:rPr lang="nl-NL" smtClean="0"/>
              <a:t>‹nr.›</a:t>
            </a:fld>
            <a:endParaRPr lang="nl-NL"/>
          </a:p>
        </p:txBody>
      </p:sp>
    </p:spTree>
    <p:extLst>
      <p:ext uri="{BB962C8B-B14F-4D97-AF65-F5344CB8AC3E}">
        <p14:creationId xmlns:p14="http://schemas.microsoft.com/office/powerpoint/2010/main" val="4103713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iagnostischevragen@nvon.n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dirty="0" err="1">
                <a:solidFill>
                  <a:schemeClr val="accent1"/>
                </a:solidFill>
              </a:rPr>
              <a:t>Normaalkracht</a:t>
            </a:r>
            <a:r>
              <a:rPr lang="en-GB" sz="5400" b="1" dirty="0">
                <a:solidFill>
                  <a:schemeClr val="accent1"/>
                </a:solidFill>
              </a:rPr>
              <a:t> </a:t>
            </a:r>
            <a:r>
              <a:rPr lang="en-GB" sz="5400" b="1" dirty="0" err="1">
                <a:solidFill>
                  <a:schemeClr val="accent1"/>
                </a:solidFill>
              </a:rPr>
              <a:t>en</a:t>
            </a:r>
            <a:r>
              <a:rPr lang="en-GB" sz="5400" b="1" dirty="0">
                <a:solidFill>
                  <a:schemeClr val="accent1"/>
                </a:solidFill>
              </a:rPr>
              <a:t> </a:t>
            </a:r>
            <a:r>
              <a:rPr lang="en-GB" sz="5400" b="1" dirty="0" err="1">
                <a:solidFill>
                  <a:schemeClr val="accent1"/>
                </a:solidFill>
              </a:rPr>
              <a:t>zwaartekracht</a:t>
            </a:r>
            <a:r>
              <a:rPr lang="en-GB" sz="5400" b="1" dirty="0">
                <a:solidFill>
                  <a:schemeClr val="accent1"/>
                </a:solidFill>
              </a:rPr>
              <a:t> </a:t>
            </a:r>
            <a:r>
              <a:rPr lang="en-GB" sz="5400" b="1" dirty="0" err="1">
                <a:solidFill>
                  <a:schemeClr val="accent1"/>
                </a:solidFill>
              </a:rPr>
              <a:t>bij</a:t>
            </a:r>
            <a:r>
              <a:rPr lang="en-GB" sz="5400" b="1" dirty="0">
                <a:solidFill>
                  <a:schemeClr val="accent1"/>
                </a:solidFill>
              </a:rPr>
              <a:t> </a:t>
            </a:r>
            <a:r>
              <a:rPr lang="en-GB" sz="5400" b="1">
                <a:solidFill>
                  <a:schemeClr val="accent1"/>
                </a:solidFill>
              </a:rPr>
              <a:t>versnelling</a:t>
            </a: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www.nvon.nl/diagnostischevragen</a:t>
            </a:r>
            <a:endParaRPr sz="1400" b="0" i="0" u="none" strike="noStrike" cap="none">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6" y="6285472"/>
            <a:ext cx="8932987"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nl-NL">
              <a:solidFill>
                <a:srgbClr val="3366FF"/>
              </a:solidFill>
              <a:latin typeface="Corbel" panose="020B0503020204020204"/>
            </a:endParaRPr>
          </a:p>
        </p:txBody>
      </p:sp>
      <p:sp>
        <p:nvSpPr>
          <p:cNvPr id="5" name="Tekstvak 4"/>
          <p:cNvSpPr txBox="1"/>
          <p:nvPr/>
        </p:nvSpPr>
        <p:spPr>
          <a:xfrm>
            <a:off x="6827520" y="6407434"/>
            <a:ext cx="2316480" cy="254044"/>
          </a:xfrm>
          <a:prstGeom prst="rect">
            <a:avLst/>
          </a:prstGeom>
          <a:noFill/>
        </p:spPr>
        <p:txBody>
          <a:bodyPr wrap="square" rtlCol="0">
            <a:spAutoFit/>
          </a:bodyPr>
          <a:lstStyle/>
          <a:p>
            <a:pPr algn="r">
              <a:buClr>
                <a:srgbClr val="FFFFFF"/>
              </a:buClr>
              <a:buSzPts val="1050"/>
            </a:pPr>
            <a:r>
              <a:rPr lang="en-GB" sz="1051" dirty="0">
                <a:solidFill>
                  <a:srgbClr val="FFFFFF"/>
                </a:solidFill>
                <a:latin typeface="Tahoma"/>
                <a:ea typeface="Tahoma"/>
                <a:cs typeface="Tahoma"/>
                <a:sym typeface="Tahoma"/>
              </a:rPr>
              <a:t>www.diagnostischevragen.nl</a:t>
            </a:r>
            <a:endParaRPr lang="en-GB" sz="900" dirty="0"/>
          </a:p>
        </p:txBody>
      </p:sp>
      <p:sp>
        <p:nvSpPr>
          <p:cNvPr id="6" name="Titel 1"/>
          <p:cNvSpPr>
            <a:spLocks noGrp="1"/>
          </p:cNvSpPr>
          <p:nvPr>
            <p:ph type="title"/>
          </p:nvPr>
        </p:nvSpPr>
        <p:spPr>
          <a:xfrm>
            <a:off x="718964" y="343947"/>
            <a:ext cx="8109783" cy="1447784"/>
          </a:xfrm>
        </p:spPr>
        <p:txBody>
          <a:bodyPr anchor="t">
            <a:noAutofit/>
          </a:bodyPr>
          <a:lstStyle/>
          <a:p>
            <a:pPr>
              <a:lnSpc>
                <a:spcPts val="4000"/>
              </a:lnSpc>
            </a:pPr>
            <a:r>
              <a:rPr lang="nl-NL" sz="3600" dirty="0">
                <a:solidFill>
                  <a:srgbClr val="000000"/>
                </a:solidFill>
                <a:latin typeface="Calibri Light" panose="020F0302020204030204" pitchFamily="34" charset="0"/>
              </a:rPr>
              <a:t>Een lift met een passagier staat stil op de onderste verdieping. Wat geldt er voor de zwaartekracht </a:t>
            </a:r>
            <a:r>
              <a:rPr lang="nl-NL" sz="3600" dirty="0" err="1">
                <a:solidFill>
                  <a:srgbClr val="000000"/>
                </a:solidFill>
                <a:latin typeface="Calibri Light" panose="020F0302020204030204" pitchFamily="34" charset="0"/>
              </a:rPr>
              <a:t>F</a:t>
            </a:r>
            <a:r>
              <a:rPr lang="nl-NL" sz="3600" baseline="-25000" dirty="0" err="1">
                <a:solidFill>
                  <a:srgbClr val="000000"/>
                </a:solidFill>
                <a:latin typeface="Calibri Light" panose="020F0302020204030204" pitchFamily="34" charset="0"/>
              </a:rPr>
              <a:t>z</a:t>
            </a:r>
            <a:r>
              <a:rPr lang="nl-NL" sz="3600" dirty="0">
                <a:solidFill>
                  <a:srgbClr val="000000"/>
                </a:solidFill>
                <a:latin typeface="Calibri Light" panose="020F0302020204030204" pitchFamily="34" charset="0"/>
              </a:rPr>
              <a:t> en de normaalkracht F</a:t>
            </a:r>
            <a:r>
              <a:rPr lang="nl-NL" sz="3600" baseline="-25000" dirty="0">
                <a:solidFill>
                  <a:srgbClr val="000000"/>
                </a:solidFill>
                <a:latin typeface="Calibri Light" panose="020F0302020204030204" pitchFamily="34" charset="0"/>
              </a:rPr>
              <a:t>N</a:t>
            </a:r>
            <a:r>
              <a:rPr lang="nl-NL" sz="3600" dirty="0">
                <a:solidFill>
                  <a:srgbClr val="000000"/>
                </a:solidFill>
                <a:latin typeface="Calibri Light" panose="020F0302020204030204" pitchFamily="34" charset="0"/>
              </a:rPr>
              <a:t> op de passagier?</a:t>
            </a:r>
            <a:endParaRPr lang="en-US" sz="3600" dirty="0"/>
          </a:p>
        </p:txBody>
      </p:sp>
      <p:grpSp>
        <p:nvGrpSpPr>
          <p:cNvPr id="19" name="Groep 18"/>
          <p:cNvGrpSpPr/>
          <p:nvPr/>
        </p:nvGrpSpPr>
        <p:grpSpPr>
          <a:xfrm>
            <a:off x="906274" y="3091258"/>
            <a:ext cx="908647" cy="908647"/>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4807806" y="3131415"/>
            <a:ext cx="908647" cy="908647"/>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906274" y="4885751"/>
            <a:ext cx="908647" cy="908647"/>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7"/>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4807979" y="4901323"/>
            <a:ext cx="908647" cy="908647"/>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6"/>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23" name="Tekstvak 22">
            <a:extLst>
              <a:ext uri="{FF2B5EF4-FFF2-40B4-BE49-F238E27FC236}">
                <a16:creationId xmlns:a16="http://schemas.microsoft.com/office/drawing/2014/main" id="{C7616EA1-2EFD-4E31-9026-BCBB891FFB4A}"/>
              </a:ext>
            </a:extLst>
          </p:cNvPr>
          <p:cNvSpPr txBox="1"/>
          <p:nvPr/>
        </p:nvSpPr>
        <p:spPr>
          <a:xfrm>
            <a:off x="1891117" y="3244334"/>
            <a:ext cx="1372944"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&gt;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4" name="Tekstvak 23">
            <a:extLst>
              <a:ext uri="{FF2B5EF4-FFF2-40B4-BE49-F238E27FC236}">
                <a16:creationId xmlns:a16="http://schemas.microsoft.com/office/drawing/2014/main" id="{E43859DE-C25B-42BF-9007-09DB0E95AA0D}"/>
              </a:ext>
            </a:extLst>
          </p:cNvPr>
          <p:cNvSpPr txBox="1"/>
          <p:nvPr/>
        </p:nvSpPr>
        <p:spPr>
          <a:xfrm>
            <a:off x="5838742" y="3283969"/>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&lt;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5" name="Tekstvak 24">
            <a:extLst>
              <a:ext uri="{FF2B5EF4-FFF2-40B4-BE49-F238E27FC236}">
                <a16:creationId xmlns:a16="http://schemas.microsoft.com/office/drawing/2014/main" id="{9873E29D-48C9-4D6D-AD4C-6AB69B11BC1B}"/>
              </a:ext>
            </a:extLst>
          </p:cNvPr>
          <p:cNvSpPr txBox="1"/>
          <p:nvPr/>
        </p:nvSpPr>
        <p:spPr>
          <a:xfrm>
            <a:off x="5838738" y="5127343"/>
            <a:ext cx="2703379" cy="523220"/>
          </a:xfrm>
          <a:prstGeom prst="rect">
            <a:avLst/>
          </a:prstGeom>
          <a:noFill/>
        </p:spPr>
        <p:txBody>
          <a:bodyPr wrap="square">
            <a:spAutoFit/>
          </a:bodyPr>
          <a:lstStyle/>
          <a:p>
            <a:r>
              <a:rPr lang="nl-NL" sz="2800" dirty="0">
                <a:solidFill>
                  <a:srgbClr val="000000"/>
                </a:solidFill>
                <a:latin typeface="Calibri Light" panose="020F0302020204030204" pitchFamily="34" charset="0"/>
                <a:ea typeface="+mj-ea"/>
                <a:cs typeface="+mj-cs"/>
              </a:rPr>
              <a:t>Kan je niet weten</a:t>
            </a:r>
            <a:endParaRPr lang="nl-NL" dirty="0"/>
          </a:p>
        </p:txBody>
      </p:sp>
      <p:sp>
        <p:nvSpPr>
          <p:cNvPr id="26" name="Tekstvak 25">
            <a:extLst>
              <a:ext uri="{FF2B5EF4-FFF2-40B4-BE49-F238E27FC236}">
                <a16:creationId xmlns:a16="http://schemas.microsoft.com/office/drawing/2014/main" id="{5E100E98-C136-4B0A-8A10-3A7B350C2B61}"/>
              </a:ext>
            </a:extLst>
          </p:cNvPr>
          <p:cNvSpPr txBox="1"/>
          <p:nvPr/>
        </p:nvSpPr>
        <p:spPr>
          <a:xfrm>
            <a:off x="1937035" y="5081600"/>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Tree>
    <p:extLst>
      <p:ext uri="{BB962C8B-B14F-4D97-AF65-F5344CB8AC3E}">
        <p14:creationId xmlns:p14="http://schemas.microsoft.com/office/powerpoint/2010/main" val="402798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6" y="6285472"/>
            <a:ext cx="8932987"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nl-NL">
              <a:solidFill>
                <a:srgbClr val="3366FF"/>
              </a:solidFill>
              <a:latin typeface="Corbel" panose="020B0503020204020204"/>
            </a:endParaRPr>
          </a:p>
        </p:txBody>
      </p:sp>
      <p:sp>
        <p:nvSpPr>
          <p:cNvPr id="5" name="Tekstvak 4"/>
          <p:cNvSpPr txBox="1"/>
          <p:nvPr/>
        </p:nvSpPr>
        <p:spPr>
          <a:xfrm>
            <a:off x="6827520" y="6407434"/>
            <a:ext cx="2316480" cy="254044"/>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6" name="Titel 1"/>
          <p:cNvSpPr>
            <a:spLocks noGrp="1"/>
          </p:cNvSpPr>
          <p:nvPr>
            <p:ph type="title"/>
          </p:nvPr>
        </p:nvSpPr>
        <p:spPr>
          <a:xfrm>
            <a:off x="718964" y="343947"/>
            <a:ext cx="8109783" cy="1447784"/>
          </a:xfrm>
        </p:spPr>
        <p:txBody>
          <a:bodyPr anchor="t">
            <a:noAutofit/>
          </a:bodyPr>
          <a:lstStyle/>
          <a:p>
            <a:pPr>
              <a:lnSpc>
                <a:spcPts val="4000"/>
              </a:lnSpc>
            </a:pPr>
            <a:r>
              <a:rPr lang="nl-NL" sz="3600" dirty="0">
                <a:solidFill>
                  <a:srgbClr val="000000"/>
                </a:solidFill>
                <a:latin typeface="Calibri Light" panose="020F0302020204030204" pitchFamily="34" charset="0"/>
              </a:rPr>
              <a:t>Nu begint de lift omhoog te bewegen. Wat geldt er voor de zwaartekracht </a:t>
            </a:r>
            <a:r>
              <a:rPr lang="nl-NL" sz="3600" dirty="0" err="1">
                <a:solidFill>
                  <a:srgbClr val="000000"/>
                </a:solidFill>
                <a:latin typeface="Calibri Light" panose="020F0302020204030204" pitchFamily="34" charset="0"/>
              </a:rPr>
              <a:t>F</a:t>
            </a:r>
            <a:r>
              <a:rPr lang="nl-NL" sz="3600" baseline="-25000" dirty="0" err="1">
                <a:solidFill>
                  <a:srgbClr val="000000"/>
                </a:solidFill>
                <a:latin typeface="Calibri Light" panose="020F0302020204030204" pitchFamily="34" charset="0"/>
              </a:rPr>
              <a:t>z</a:t>
            </a:r>
            <a:r>
              <a:rPr lang="nl-NL" sz="3600" dirty="0">
                <a:solidFill>
                  <a:srgbClr val="000000"/>
                </a:solidFill>
                <a:latin typeface="Calibri Light" panose="020F0302020204030204" pitchFamily="34" charset="0"/>
              </a:rPr>
              <a:t> en de normaalkracht F</a:t>
            </a:r>
            <a:r>
              <a:rPr lang="nl-NL" sz="3600" baseline="-25000" dirty="0">
                <a:solidFill>
                  <a:srgbClr val="000000"/>
                </a:solidFill>
                <a:latin typeface="Calibri Light" panose="020F0302020204030204" pitchFamily="34" charset="0"/>
              </a:rPr>
              <a:t>N</a:t>
            </a:r>
            <a:r>
              <a:rPr lang="nl-NL" sz="3600" dirty="0">
                <a:solidFill>
                  <a:srgbClr val="000000"/>
                </a:solidFill>
                <a:latin typeface="Calibri Light" panose="020F0302020204030204" pitchFamily="34" charset="0"/>
              </a:rPr>
              <a:t> op de passagier? </a:t>
            </a:r>
            <a:endParaRPr lang="en-US" sz="3600" dirty="0"/>
          </a:p>
        </p:txBody>
      </p:sp>
      <p:grpSp>
        <p:nvGrpSpPr>
          <p:cNvPr id="19" name="Groep 18"/>
          <p:cNvGrpSpPr/>
          <p:nvPr/>
        </p:nvGrpSpPr>
        <p:grpSpPr>
          <a:xfrm>
            <a:off x="906274" y="3091258"/>
            <a:ext cx="908647" cy="908647"/>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4807806" y="3131415"/>
            <a:ext cx="908647" cy="908647"/>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906274" y="4885751"/>
            <a:ext cx="908647" cy="908647"/>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7"/>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4807979" y="4901323"/>
            <a:ext cx="908647" cy="908647"/>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6"/>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23" name="Tekstvak 22">
            <a:extLst>
              <a:ext uri="{FF2B5EF4-FFF2-40B4-BE49-F238E27FC236}">
                <a16:creationId xmlns:a16="http://schemas.microsoft.com/office/drawing/2014/main" id="{C7616EA1-2EFD-4E31-9026-BCBB891FFB4A}"/>
              </a:ext>
            </a:extLst>
          </p:cNvPr>
          <p:cNvSpPr txBox="1"/>
          <p:nvPr/>
        </p:nvSpPr>
        <p:spPr>
          <a:xfrm>
            <a:off x="1891117" y="3244334"/>
            <a:ext cx="1372944"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&gt;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4" name="Tekstvak 23">
            <a:extLst>
              <a:ext uri="{FF2B5EF4-FFF2-40B4-BE49-F238E27FC236}">
                <a16:creationId xmlns:a16="http://schemas.microsoft.com/office/drawing/2014/main" id="{E43859DE-C25B-42BF-9007-09DB0E95AA0D}"/>
              </a:ext>
            </a:extLst>
          </p:cNvPr>
          <p:cNvSpPr txBox="1"/>
          <p:nvPr/>
        </p:nvSpPr>
        <p:spPr>
          <a:xfrm>
            <a:off x="5838742" y="3283969"/>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&lt;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5" name="Tekstvak 24">
            <a:extLst>
              <a:ext uri="{FF2B5EF4-FFF2-40B4-BE49-F238E27FC236}">
                <a16:creationId xmlns:a16="http://schemas.microsoft.com/office/drawing/2014/main" id="{9873E29D-48C9-4D6D-AD4C-6AB69B11BC1B}"/>
              </a:ext>
            </a:extLst>
          </p:cNvPr>
          <p:cNvSpPr txBox="1"/>
          <p:nvPr/>
        </p:nvSpPr>
        <p:spPr>
          <a:xfrm>
            <a:off x="5838738" y="5127343"/>
            <a:ext cx="2703379" cy="523220"/>
          </a:xfrm>
          <a:prstGeom prst="rect">
            <a:avLst/>
          </a:prstGeom>
          <a:noFill/>
        </p:spPr>
        <p:txBody>
          <a:bodyPr wrap="square">
            <a:spAutoFit/>
          </a:bodyPr>
          <a:lstStyle/>
          <a:p>
            <a:r>
              <a:rPr lang="nl-NL" sz="2800" dirty="0">
                <a:solidFill>
                  <a:srgbClr val="000000"/>
                </a:solidFill>
                <a:latin typeface="Calibri Light" panose="020F0302020204030204" pitchFamily="34" charset="0"/>
                <a:ea typeface="+mj-ea"/>
                <a:cs typeface="+mj-cs"/>
              </a:rPr>
              <a:t>Kan je niet weten</a:t>
            </a:r>
            <a:endParaRPr lang="nl-NL" dirty="0"/>
          </a:p>
        </p:txBody>
      </p:sp>
      <p:sp>
        <p:nvSpPr>
          <p:cNvPr id="26" name="Tekstvak 25">
            <a:extLst>
              <a:ext uri="{FF2B5EF4-FFF2-40B4-BE49-F238E27FC236}">
                <a16:creationId xmlns:a16="http://schemas.microsoft.com/office/drawing/2014/main" id="{5E100E98-C136-4B0A-8A10-3A7B350C2B61}"/>
              </a:ext>
            </a:extLst>
          </p:cNvPr>
          <p:cNvSpPr txBox="1"/>
          <p:nvPr/>
        </p:nvSpPr>
        <p:spPr>
          <a:xfrm>
            <a:off x="1937035" y="5081600"/>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Tree>
    <p:extLst>
      <p:ext uri="{BB962C8B-B14F-4D97-AF65-F5344CB8AC3E}">
        <p14:creationId xmlns:p14="http://schemas.microsoft.com/office/powerpoint/2010/main" val="257152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6" y="6285472"/>
            <a:ext cx="8932987"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nl-NL">
              <a:solidFill>
                <a:srgbClr val="3366FF"/>
              </a:solidFill>
              <a:latin typeface="Corbel" panose="020B0503020204020204"/>
            </a:endParaRPr>
          </a:p>
        </p:txBody>
      </p:sp>
      <p:sp>
        <p:nvSpPr>
          <p:cNvPr id="5" name="Tekstvak 4"/>
          <p:cNvSpPr txBox="1"/>
          <p:nvPr/>
        </p:nvSpPr>
        <p:spPr>
          <a:xfrm>
            <a:off x="6827520" y="6407434"/>
            <a:ext cx="2316480" cy="254044"/>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6" name="Titel 1"/>
          <p:cNvSpPr>
            <a:spLocks noGrp="1"/>
          </p:cNvSpPr>
          <p:nvPr>
            <p:ph type="title"/>
          </p:nvPr>
        </p:nvSpPr>
        <p:spPr>
          <a:xfrm>
            <a:off x="718964" y="343947"/>
            <a:ext cx="8109783" cy="1447784"/>
          </a:xfrm>
        </p:spPr>
        <p:txBody>
          <a:bodyPr anchor="t">
            <a:noAutofit/>
          </a:bodyPr>
          <a:lstStyle/>
          <a:p>
            <a:pPr>
              <a:lnSpc>
                <a:spcPts val="4000"/>
              </a:lnSpc>
            </a:pPr>
            <a:r>
              <a:rPr lang="nl-NL" sz="3600" dirty="0">
                <a:solidFill>
                  <a:srgbClr val="000000"/>
                </a:solidFill>
                <a:latin typeface="Calibri Light" panose="020F0302020204030204" pitchFamily="34" charset="0"/>
              </a:rPr>
              <a:t>De lift beweegt nu met een constante snelheid omhoog. Wat geldt er voor de zwaartekracht </a:t>
            </a:r>
            <a:r>
              <a:rPr lang="nl-NL" sz="3600" dirty="0" err="1">
                <a:solidFill>
                  <a:srgbClr val="000000"/>
                </a:solidFill>
                <a:latin typeface="Calibri Light" panose="020F0302020204030204" pitchFamily="34" charset="0"/>
              </a:rPr>
              <a:t>F</a:t>
            </a:r>
            <a:r>
              <a:rPr lang="nl-NL" sz="3600" baseline="-25000" dirty="0" err="1">
                <a:solidFill>
                  <a:srgbClr val="000000"/>
                </a:solidFill>
                <a:latin typeface="Calibri Light" panose="020F0302020204030204" pitchFamily="34" charset="0"/>
              </a:rPr>
              <a:t>z</a:t>
            </a:r>
            <a:r>
              <a:rPr lang="nl-NL" sz="3600" dirty="0">
                <a:solidFill>
                  <a:srgbClr val="000000"/>
                </a:solidFill>
                <a:latin typeface="Calibri Light" panose="020F0302020204030204" pitchFamily="34" charset="0"/>
              </a:rPr>
              <a:t> en de normaalkracht F</a:t>
            </a:r>
            <a:r>
              <a:rPr lang="nl-NL" sz="3600" baseline="-25000" dirty="0">
                <a:solidFill>
                  <a:srgbClr val="000000"/>
                </a:solidFill>
                <a:latin typeface="Calibri Light" panose="020F0302020204030204" pitchFamily="34" charset="0"/>
              </a:rPr>
              <a:t>N</a:t>
            </a:r>
            <a:r>
              <a:rPr lang="nl-NL" sz="3600" dirty="0">
                <a:solidFill>
                  <a:srgbClr val="000000"/>
                </a:solidFill>
                <a:latin typeface="Calibri Light" panose="020F0302020204030204" pitchFamily="34" charset="0"/>
              </a:rPr>
              <a:t> op de passagier?</a:t>
            </a:r>
            <a:endParaRPr lang="en-US" sz="3600" dirty="0"/>
          </a:p>
        </p:txBody>
      </p:sp>
      <p:grpSp>
        <p:nvGrpSpPr>
          <p:cNvPr id="19" name="Groep 18"/>
          <p:cNvGrpSpPr/>
          <p:nvPr/>
        </p:nvGrpSpPr>
        <p:grpSpPr>
          <a:xfrm>
            <a:off x="906274" y="3091258"/>
            <a:ext cx="908647" cy="908647"/>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4807806" y="3131415"/>
            <a:ext cx="908647" cy="908647"/>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906274" y="4885751"/>
            <a:ext cx="908647" cy="908647"/>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7"/>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4807979" y="4901323"/>
            <a:ext cx="908647" cy="908647"/>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6"/>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23" name="Tekstvak 22">
            <a:extLst>
              <a:ext uri="{FF2B5EF4-FFF2-40B4-BE49-F238E27FC236}">
                <a16:creationId xmlns:a16="http://schemas.microsoft.com/office/drawing/2014/main" id="{C7616EA1-2EFD-4E31-9026-BCBB891FFB4A}"/>
              </a:ext>
            </a:extLst>
          </p:cNvPr>
          <p:cNvSpPr txBox="1"/>
          <p:nvPr/>
        </p:nvSpPr>
        <p:spPr>
          <a:xfrm>
            <a:off x="1891117" y="3244334"/>
            <a:ext cx="1372944"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&gt;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4" name="Tekstvak 23">
            <a:extLst>
              <a:ext uri="{FF2B5EF4-FFF2-40B4-BE49-F238E27FC236}">
                <a16:creationId xmlns:a16="http://schemas.microsoft.com/office/drawing/2014/main" id="{E43859DE-C25B-42BF-9007-09DB0E95AA0D}"/>
              </a:ext>
            </a:extLst>
          </p:cNvPr>
          <p:cNvSpPr txBox="1"/>
          <p:nvPr/>
        </p:nvSpPr>
        <p:spPr>
          <a:xfrm>
            <a:off x="5838742" y="3283969"/>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&lt;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5" name="Tekstvak 24">
            <a:extLst>
              <a:ext uri="{FF2B5EF4-FFF2-40B4-BE49-F238E27FC236}">
                <a16:creationId xmlns:a16="http://schemas.microsoft.com/office/drawing/2014/main" id="{9873E29D-48C9-4D6D-AD4C-6AB69B11BC1B}"/>
              </a:ext>
            </a:extLst>
          </p:cNvPr>
          <p:cNvSpPr txBox="1"/>
          <p:nvPr/>
        </p:nvSpPr>
        <p:spPr>
          <a:xfrm>
            <a:off x="5838738" y="5127343"/>
            <a:ext cx="2703379" cy="523220"/>
          </a:xfrm>
          <a:prstGeom prst="rect">
            <a:avLst/>
          </a:prstGeom>
          <a:noFill/>
        </p:spPr>
        <p:txBody>
          <a:bodyPr wrap="square">
            <a:spAutoFit/>
          </a:bodyPr>
          <a:lstStyle/>
          <a:p>
            <a:r>
              <a:rPr lang="nl-NL" sz="2800" dirty="0">
                <a:solidFill>
                  <a:srgbClr val="000000"/>
                </a:solidFill>
                <a:latin typeface="Calibri Light" panose="020F0302020204030204" pitchFamily="34" charset="0"/>
                <a:ea typeface="+mj-ea"/>
                <a:cs typeface="+mj-cs"/>
              </a:rPr>
              <a:t>Kan je niet weten</a:t>
            </a:r>
            <a:endParaRPr lang="nl-NL" dirty="0"/>
          </a:p>
        </p:txBody>
      </p:sp>
      <p:sp>
        <p:nvSpPr>
          <p:cNvPr id="26" name="Tekstvak 25">
            <a:extLst>
              <a:ext uri="{FF2B5EF4-FFF2-40B4-BE49-F238E27FC236}">
                <a16:creationId xmlns:a16="http://schemas.microsoft.com/office/drawing/2014/main" id="{5E100E98-C136-4B0A-8A10-3A7B350C2B61}"/>
              </a:ext>
            </a:extLst>
          </p:cNvPr>
          <p:cNvSpPr txBox="1"/>
          <p:nvPr/>
        </p:nvSpPr>
        <p:spPr>
          <a:xfrm>
            <a:off x="1937035" y="5081600"/>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Tree>
    <p:extLst>
      <p:ext uri="{BB962C8B-B14F-4D97-AF65-F5344CB8AC3E}">
        <p14:creationId xmlns:p14="http://schemas.microsoft.com/office/powerpoint/2010/main" val="381542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6" y="6285472"/>
            <a:ext cx="8932987"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nl-NL">
              <a:solidFill>
                <a:srgbClr val="3366FF"/>
              </a:solidFill>
              <a:latin typeface="Corbel" panose="020B0503020204020204"/>
            </a:endParaRPr>
          </a:p>
        </p:txBody>
      </p:sp>
      <p:sp>
        <p:nvSpPr>
          <p:cNvPr id="5" name="Tekstvak 4"/>
          <p:cNvSpPr txBox="1"/>
          <p:nvPr/>
        </p:nvSpPr>
        <p:spPr>
          <a:xfrm>
            <a:off x="6827520" y="6407434"/>
            <a:ext cx="2316480" cy="254044"/>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6" name="Titel 1"/>
          <p:cNvSpPr>
            <a:spLocks noGrp="1"/>
          </p:cNvSpPr>
          <p:nvPr>
            <p:ph type="title"/>
          </p:nvPr>
        </p:nvSpPr>
        <p:spPr>
          <a:xfrm>
            <a:off x="718964" y="343947"/>
            <a:ext cx="8109783" cy="1447784"/>
          </a:xfrm>
        </p:spPr>
        <p:txBody>
          <a:bodyPr anchor="t">
            <a:noAutofit/>
          </a:bodyPr>
          <a:lstStyle/>
          <a:p>
            <a:pPr>
              <a:lnSpc>
                <a:spcPts val="4000"/>
              </a:lnSpc>
            </a:pPr>
            <a:r>
              <a:rPr lang="nl-NL" sz="3600" dirty="0">
                <a:solidFill>
                  <a:srgbClr val="000000"/>
                </a:solidFill>
                <a:latin typeface="Calibri Light" panose="020F0302020204030204" pitchFamily="34" charset="0"/>
              </a:rPr>
              <a:t>De lift is bijna boven en begint af te remmen. Wat geldt er voor de zwaartekracht </a:t>
            </a:r>
            <a:r>
              <a:rPr lang="nl-NL" sz="3600" dirty="0" err="1">
                <a:solidFill>
                  <a:srgbClr val="000000"/>
                </a:solidFill>
                <a:latin typeface="Calibri Light" panose="020F0302020204030204" pitchFamily="34" charset="0"/>
              </a:rPr>
              <a:t>F</a:t>
            </a:r>
            <a:r>
              <a:rPr lang="nl-NL" sz="3600" baseline="-25000" dirty="0" err="1">
                <a:solidFill>
                  <a:srgbClr val="000000"/>
                </a:solidFill>
                <a:latin typeface="Calibri Light" panose="020F0302020204030204" pitchFamily="34" charset="0"/>
              </a:rPr>
              <a:t>z</a:t>
            </a:r>
            <a:r>
              <a:rPr lang="nl-NL" sz="3600" dirty="0">
                <a:solidFill>
                  <a:srgbClr val="000000"/>
                </a:solidFill>
                <a:latin typeface="Calibri Light" panose="020F0302020204030204" pitchFamily="34" charset="0"/>
              </a:rPr>
              <a:t> en de normaalkracht F</a:t>
            </a:r>
            <a:r>
              <a:rPr lang="nl-NL" sz="3600" baseline="-25000" dirty="0">
                <a:solidFill>
                  <a:srgbClr val="000000"/>
                </a:solidFill>
                <a:latin typeface="Calibri Light" panose="020F0302020204030204" pitchFamily="34" charset="0"/>
              </a:rPr>
              <a:t>N</a:t>
            </a:r>
            <a:r>
              <a:rPr lang="nl-NL" sz="3600" dirty="0">
                <a:solidFill>
                  <a:srgbClr val="000000"/>
                </a:solidFill>
                <a:latin typeface="Calibri Light" panose="020F0302020204030204" pitchFamily="34" charset="0"/>
              </a:rPr>
              <a:t> op de passagier?</a:t>
            </a:r>
            <a:endParaRPr lang="en-US" sz="3600" dirty="0"/>
          </a:p>
        </p:txBody>
      </p:sp>
      <p:grpSp>
        <p:nvGrpSpPr>
          <p:cNvPr id="19" name="Groep 18"/>
          <p:cNvGrpSpPr/>
          <p:nvPr/>
        </p:nvGrpSpPr>
        <p:grpSpPr>
          <a:xfrm>
            <a:off x="906274" y="3091258"/>
            <a:ext cx="908647" cy="908647"/>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4807806" y="3131415"/>
            <a:ext cx="908647" cy="908647"/>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906274" y="4885751"/>
            <a:ext cx="908647" cy="908647"/>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7"/>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4807979" y="4901323"/>
            <a:ext cx="908647" cy="908647"/>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6"/>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23" name="Tekstvak 22">
            <a:extLst>
              <a:ext uri="{FF2B5EF4-FFF2-40B4-BE49-F238E27FC236}">
                <a16:creationId xmlns:a16="http://schemas.microsoft.com/office/drawing/2014/main" id="{C7616EA1-2EFD-4E31-9026-BCBB891FFB4A}"/>
              </a:ext>
            </a:extLst>
          </p:cNvPr>
          <p:cNvSpPr txBox="1"/>
          <p:nvPr/>
        </p:nvSpPr>
        <p:spPr>
          <a:xfrm>
            <a:off x="1891117" y="3244334"/>
            <a:ext cx="1372944"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&gt;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4" name="Tekstvak 23">
            <a:extLst>
              <a:ext uri="{FF2B5EF4-FFF2-40B4-BE49-F238E27FC236}">
                <a16:creationId xmlns:a16="http://schemas.microsoft.com/office/drawing/2014/main" id="{E43859DE-C25B-42BF-9007-09DB0E95AA0D}"/>
              </a:ext>
            </a:extLst>
          </p:cNvPr>
          <p:cNvSpPr txBox="1"/>
          <p:nvPr/>
        </p:nvSpPr>
        <p:spPr>
          <a:xfrm>
            <a:off x="5838742" y="3283969"/>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&lt;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
        <p:nvSpPr>
          <p:cNvPr id="25" name="Tekstvak 24">
            <a:extLst>
              <a:ext uri="{FF2B5EF4-FFF2-40B4-BE49-F238E27FC236}">
                <a16:creationId xmlns:a16="http://schemas.microsoft.com/office/drawing/2014/main" id="{9873E29D-48C9-4D6D-AD4C-6AB69B11BC1B}"/>
              </a:ext>
            </a:extLst>
          </p:cNvPr>
          <p:cNvSpPr txBox="1"/>
          <p:nvPr/>
        </p:nvSpPr>
        <p:spPr>
          <a:xfrm>
            <a:off x="5838738" y="5127343"/>
            <a:ext cx="2703379" cy="523220"/>
          </a:xfrm>
          <a:prstGeom prst="rect">
            <a:avLst/>
          </a:prstGeom>
          <a:noFill/>
        </p:spPr>
        <p:txBody>
          <a:bodyPr wrap="square">
            <a:spAutoFit/>
          </a:bodyPr>
          <a:lstStyle/>
          <a:p>
            <a:r>
              <a:rPr lang="nl-NL" sz="2800" dirty="0">
                <a:solidFill>
                  <a:srgbClr val="000000"/>
                </a:solidFill>
                <a:latin typeface="Calibri Light" panose="020F0302020204030204" pitchFamily="34" charset="0"/>
                <a:ea typeface="+mj-ea"/>
                <a:cs typeface="+mj-cs"/>
              </a:rPr>
              <a:t>Kan je niet weten</a:t>
            </a:r>
            <a:endParaRPr lang="nl-NL" dirty="0"/>
          </a:p>
        </p:txBody>
      </p:sp>
      <p:sp>
        <p:nvSpPr>
          <p:cNvPr id="26" name="Tekstvak 25">
            <a:extLst>
              <a:ext uri="{FF2B5EF4-FFF2-40B4-BE49-F238E27FC236}">
                <a16:creationId xmlns:a16="http://schemas.microsoft.com/office/drawing/2014/main" id="{5E100E98-C136-4B0A-8A10-3A7B350C2B61}"/>
              </a:ext>
            </a:extLst>
          </p:cNvPr>
          <p:cNvSpPr txBox="1"/>
          <p:nvPr/>
        </p:nvSpPr>
        <p:spPr>
          <a:xfrm>
            <a:off x="1937035" y="5081600"/>
            <a:ext cx="1486761" cy="523220"/>
          </a:xfrm>
          <a:prstGeom prst="rect">
            <a:avLst/>
          </a:prstGeom>
          <a:noFill/>
        </p:spPr>
        <p:txBody>
          <a:bodyPr wrap="square">
            <a:spAutoFit/>
          </a:bodyPr>
          <a:lstStyle/>
          <a:p>
            <a:r>
              <a:rPr lang="nl-NL" sz="2800" dirty="0" err="1">
                <a:solidFill>
                  <a:srgbClr val="000000"/>
                </a:solidFill>
                <a:latin typeface="Calibri Light" panose="020F0302020204030204" pitchFamily="34" charset="0"/>
                <a:ea typeface="+mj-ea"/>
                <a:cs typeface="+mj-cs"/>
              </a:rPr>
              <a:t>F</a:t>
            </a:r>
            <a:r>
              <a:rPr lang="nl-NL" sz="2800" baseline="-25000" dirty="0" err="1">
                <a:solidFill>
                  <a:srgbClr val="000000"/>
                </a:solidFill>
                <a:latin typeface="Calibri Light" panose="020F0302020204030204" pitchFamily="34" charset="0"/>
                <a:ea typeface="+mj-ea"/>
                <a:cs typeface="+mj-cs"/>
              </a:rPr>
              <a:t>z</a:t>
            </a:r>
            <a:r>
              <a:rPr lang="nl-NL" sz="2800" dirty="0">
                <a:solidFill>
                  <a:srgbClr val="000000"/>
                </a:solidFill>
                <a:latin typeface="Calibri Light" panose="020F0302020204030204" pitchFamily="34" charset="0"/>
                <a:ea typeface="+mj-ea"/>
                <a:cs typeface="+mj-cs"/>
              </a:rPr>
              <a:t> = F</a:t>
            </a:r>
            <a:r>
              <a:rPr lang="nl-NL" sz="2800" baseline="-25000" dirty="0">
                <a:solidFill>
                  <a:srgbClr val="000000"/>
                </a:solidFill>
                <a:latin typeface="Calibri Light" panose="020F0302020204030204" pitchFamily="34" charset="0"/>
                <a:ea typeface="+mj-ea"/>
                <a:cs typeface="+mj-cs"/>
              </a:rPr>
              <a:t>N</a:t>
            </a:r>
            <a:endParaRPr lang="nl-NL" baseline="-25000" dirty="0"/>
          </a:p>
        </p:txBody>
      </p:sp>
    </p:spTree>
    <p:extLst>
      <p:ext uri="{BB962C8B-B14F-4D97-AF65-F5344CB8AC3E}">
        <p14:creationId xmlns:p14="http://schemas.microsoft.com/office/powerpoint/2010/main" val="3205879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6" y="6285472"/>
            <a:ext cx="8932987"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nl-NL">
              <a:solidFill>
                <a:srgbClr val="3366FF"/>
              </a:solidFill>
              <a:latin typeface="Corbel" panose="020B0503020204020204"/>
            </a:endParaRPr>
          </a:p>
        </p:txBody>
      </p:sp>
      <p:sp>
        <p:nvSpPr>
          <p:cNvPr id="5" name="Tekstvak 4"/>
          <p:cNvSpPr txBox="1"/>
          <p:nvPr/>
        </p:nvSpPr>
        <p:spPr>
          <a:xfrm>
            <a:off x="6827520" y="6407434"/>
            <a:ext cx="2316480" cy="254044"/>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6" y="1697415"/>
            <a:ext cx="908647" cy="908647"/>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806915" y="2796080"/>
            <a:ext cx="908647" cy="908647"/>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3"/>
              <a:ext cx="356441"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806915" y="3932067"/>
            <a:ext cx="908647" cy="908647"/>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7"/>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806915" y="5030732"/>
            <a:ext cx="908647" cy="908647"/>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6"/>
              <a:ext cx="356440" cy="474552"/>
            </a:xfrm>
            <a:prstGeom prst="rect">
              <a:avLst/>
            </a:prstGeom>
            <a:ln w="3175">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874385"/>
            <a:ext cx="6158288" cy="554704"/>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9" tIns="35719" rIns="35719" bIns="35719" anchor="ctr">
            <a:spAutoFit/>
          </a:bodyPr>
          <a:lstStyle/>
          <a:p>
            <a:pPr defTabSz="547673" hangingPunct="0">
              <a:lnSpc>
                <a:spcPct val="120000"/>
              </a:lnSpc>
              <a:defRPr/>
            </a:pPr>
            <a:r>
              <a:rPr lang="en-GB" sz="2800" kern="0" dirty="0" err="1">
                <a:solidFill>
                  <a:srgbClr val="000000"/>
                </a:solidFill>
                <a:latin typeface="+mj-lt"/>
                <a:cs typeface="Helvetica"/>
                <a:sym typeface="Helvetica"/>
              </a:rPr>
              <a:t>Toen</a:t>
            </a:r>
            <a:r>
              <a:rPr lang="en-GB" sz="2800" kern="0" dirty="0">
                <a:solidFill>
                  <a:srgbClr val="000000"/>
                </a:solidFill>
                <a:latin typeface="+mj-lt"/>
                <a:cs typeface="Helvetica"/>
                <a:sym typeface="Helvetica"/>
              </a:rPr>
              <a:t> de lift </a:t>
            </a:r>
            <a:r>
              <a:rPr lang="en-GB" sz="2800" kern="0" dirty="0" err="1">
                <a:solidFill>
                  <a:srgbClr val="000000"/>
                </a:solidFill>
                <a:latin typeface="+mj-lt"/>
                <a:cs typeface="Helvetica"/>
                <a:sym typeface="Helvetica"/>
              </a:rPr>
              <a:t>omhoog</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begon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te</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bewegen</a:t>
            </a:r>
            <a:endParaRPr lang="en-GB" sz="2800" kern="0" dirty="0">
              <a:solidFill>
                <a:srgbClr val="000000"/>
              </a:solidFill>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1" y="2670921"/>
            <a:ext cx="6158288" cy="1071768"/>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9" tIns="35719" rIns="35719" bIns="35719" anchor="ctr">
            <a:spAutoFit/>
          </a:bodyPr>
          <a:lstStyle/>
          <a:p>
            <a:pPr defTabSz="547673" hangingPunct="0">
              <a:lnSpc>
                <a:spcPct val="120000"/>
              </a:lnSpc>
              <a:defRPr/>
            </a:pPr>
            <a:r>
              <a:rPr lang="en-GB" sz="2800" kern="0" dirty="0" err="1">
                <a:solidFill>
                  <a:srgbClr val="000000"/>
                </a:solidFill>
                <a:latin typeface="+mj-lt"/>
                <a:cs typeface="Helvetica"/>
                <a:sym typeface="Helvetica"/>
              </a:rPr>
              <a:t>Toen</a:t>
            </a:r>
            <a:r>
              <a:rPr lang="en-GB" sz="2800" kern="0" dirty="0">
                <a:solidFill>
                  <a:srgbClr val="000000"/>
                </a:solidFill>
                <a:latin typeface="+mj-lt"/>
                <a:cs typeface="Helvetica"/>
                <a:sym typeface="Helvetica"/>
              </a:rPr>
              <a:t> de lift met </a:t>
            </a:r>
            <a:r>
              <a:rPr lang="en-GB" sz="2800" kern="0" dirty="0" err="1">
                <a:solidFill>
                  <a:srgbClr val="000000"/>
                </a:solidFill>
                <a:latin typeface="+mj-lt"/>
                <a:cs typeface="Helvetica"/>
                <a:sym typeface="Helvetica"/>
              </a:rPr>
              <a:t>constante</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snelheid</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omhoog</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bewoog</a:t>
            </a:r>
            <a:endParaRPr lang="en-GB" sz="2800" kern="0" dirty="0">
              <a:solidFill>
                <a:srgbClr val="000000"/>
              </a:solidFill>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3" y="4075013"/>
            <a:ext cx="6158289" cy="554704"/>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9" tIns="35719" rIns="35719" bIns="35719" anchor="ctr">
            <a:spAutoFit/>
          </a:bodyPr>
          <a:lstStyle/>
          <a:p>
            <a:pPr defTabSz="547673" hangingPunct="0">
              <a:lnSpc>
                <a:spcPct val="120000"/>
              </a:lnSpc>
              <a:defRPr/>
            </a:pPr>
            <a:r>
              <a:rPr lang="en-GB" sz="2800" kern="0" dirty="0" err="1">
                <a:solidFill>
                  <a:srgbClr val="000000"/>
                </a:solidFill>
                <a:latin typeface="+mj-lt"/>
                <a:cs typeface="Helvetica"/>
                <a:sym typeface="Helvetica"/>
              </a:rPr>
              <a:t>Toen</a:t>
            </a:r>
            <a:r>
              <a:rPr lang="en-GB" sz="2800" kern="0" dirty="0">
                <a:solidFill>
                  <a:srgbClr val="000000"/>
                </a:solidFill>
                <a:latin typeface="+mj-lt"/>
                <a:cs typeface="Helvetica"/>
                <a:sym typeface="Helvetica"/>
              </a:rPr>
              <a:t> de lift </a:t>
            </a:r>
            <a:r>
              <a:rPr lang="en-GB" sz="2800" kern="0" dirty="0" err="1">
                <a:solidFill>
                  <a:srgbClr val="000000"/>
                </a:solidFill>
                <a:latin typeface="+mj-lt"/>
                <a:cs typeface="Helvetica"/>
                <a:sym typeface="Helvetica"/>
              </a:rPr>
              <a:t>weer</a:t>
            </a:r>
            <a:r>
              <a:rPr lang="en-GB" sz="2800" kern="0" dirty="0">
                <a:solidFill>
                  <a:srgbClr val="000000"/>
                </a:solidFill>
                <a:latin typeface="+mj-lt"/>
                <a:cs typeface="Helvetica"/>
                <a:sym typeface="Helvetica"/>
              </a:rPr>
              <a:t> ging </a:t>
            </a:r>
            <a:r>
              <a:rPr lang="en-GB" sz="2800" kern="0" dirty="0" err="1">
                <a:solidFill>
                  <a:srgbClr val="000000"/>
                </a:solidFill>
                <a:latin typeface="+mj-lt"/>
                <a:cs typeface="Helvetica"/>
                <a:sym typeface="Helvetica"/>
              </a:rPr>
              <a:t>afremmen</a:t>
            </a:r>
            <a:endParaRPr lang="en-GB" sz="2800" kern="0" dirty="0">
              <a:solidFill>
                <a:srgbClr val="000000"/>
              </a:solidFill>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1" y="5121090"/>
            <a:ext cx="6158291" cy="554704"/>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9" tIns="35719" rIns="35719" bIns="35719" anchor="ctr">
            <a:spAutoFit/>
          </a:bodyPr>
          <a:lstStyle/>
          <a:p>
            <a:pPr defTabSz="547673" hangingPunct="0">
              <a:lnSpc>
                <a:spcPct val="120000"/>
              </a:lnSpc>
              <a:defRPr/>
            </a:pPr>
            <a:r>
              <a:rPr lang="en-GB" sz="2800" kern="0" dirty="0" err="1">
                <a:solidFill>
                  <a:srgbClr val="000000"/>
                </a:solidFill>
                <a:latin typeface="+mj-lt"/>
                <a:cs typeface="Helvetica"/>
                <a:sym typeface="Helvetica"/>
              </a:rPr>
              <a:t>Allemaal</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hetzelfde</a:t>
            </a:r>
            <a:endParaRPr lang="en-GB" sz="2800" kern="0" dirty="0">
              <a:solidFill>
                <a:srgbClr val="000000"/>
              </a:solidFill>
              <a:latin typeface="+mj-lt"/>
              <a:cs typeface="Helvetica"/>
              <a:sym typeface="Helvetica"/>
            </a:endParaRPr>
          </a:p>
        </p:txBody>
      </p:sp>
      <p:sp>
        <p:nvSpPr>
          <p:cNvPr id="27" name="Titel 1"/>
          <p:cNvSpPr>
            <a:spLocks noGrp="1"/>
          </p:cNvSpPr>
          <p:nvPr>
            <p:ph type="title"/>
          </p:nvPr>
        </p:nvSpPr>
        <p:spPr>
          <a:xfrm>
            <a:off x="363661" y="112290"/>
            <a:ext cx="8487733" cy="855185"/>
          </a:xfrm>
        </p:spPr>
        <p:txBody>
          <a:bodyPr anchor="t">
            <a:normAutofit fontScale="90000"/>
          </a:bodyPr>
          <a:lstStyle/>
          <a:p>
            <a:pPr>
              <a:lnSpc>
                <a:spcPts val="4000"/>
              </a:lnSpc>
            </a:pPr>
            <a:r>
              <a:rPr lang="nl-NL" sz="3600" dirty="0"/>
              <a:t>De passagier heeft de hele tijd op een weegschaal gestaan. Op welk moment gaf de weegschaal het grootste getal aan?</a:t>
            </a:r>
          </a:p>
        </p:txBody>
      </p:sp>
    </p:spTree>
    <p:extLst>
      <p:ext uri="{BB962C8B-B14F-4D97-AF65-F5344CB8AC3E}">
        <p14:creationId xmlns:p14="http://schemas.microsoft.com/office/powerpoint/2010/main" val="70456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685183" y="6407433"/>
            <a:ext cx="3458817" cy="253916"/>
          </a:xfrm>
          <a:prstGeom prst="rect">
            <a:avLst/>
          </a:prstGeom>
          <a:noFill/>
        </p:spPr>
        <p:txBody>
          <a:bodyPr wrap="square" rtlCol="0">
            <a:spAutoFit/>
          </a:bodyPr>
          <a:lstStyle/>
          <a:p>
            <a:pPr defTabSz="457200">
              <a:defRPr/>
            </a:pPr>
            <a:r>
              <a:rPr lang="nl-NL" sz="1050" dirty="0">
                <a:solidFill>
                  <a:prstClr val="white"/>
                </a:solidFill>
                <a:latin typeface="Tahoma" panose="020B0604030504040204" pitchFamily="34" charset="0"/>
                <a:ea typeface="Tahoma" panose="020B0604030504040204" pitchFamily="34" charset="0"/>
                <a:cs typeface="Tahoma" panose="020B0604030504040204" pitchFamily="34" charset="0"/>
              </a:rPr>
              <a:t>www.nvon.nl/diagnostischevragen        © 2022 NVON </a:t>
            </a:r>
          </a:p>
        </p:txBody>
      </p:sp>
      <p:sp>
        <p:nvSpPr>
          <p:cNvPr id="2" name="Titel 1"/>
          <p:cNvSpPr>
            <a:spLocks noGrp="1"/>
          </p:cNvSpPr>
          <p:nvPr>
            <p:ph type="title"/>
          </p:nvPr>
        </p:nvSpPr>
        <p:spPr>
          <a:xfrm>
            <a:off x="628650" y="365126"/>
            <a:ext cx="7886700" cy="4097544"/>
          </a:xfrm>
        </p:spPr>
        <p:txBody>
          <a:bodyPr>
            <a:normAutofit/>
          </a:bodyPr>
          <a:lstStyle/>
          <a:p>
            <a:br>
              <a:rPr lang="nl-NL" b="1" dirty="0"/>
            </a:br>
            <a:endParaRPr lang="nl-NL" dirty="0"/>
          </a:p>
        </p:txBody>
      </p:sp>
      <p:sp>
        <p:nvSpPr>
          <p:cNvPr id="28" name="Titel 1"/>
          <p:cNvSpPr txBox="1">
            <a:spLocks/>
          </p:cNvSpPr>
          <p:nvPr/>
        </p:nvSpPr>
        <p:spPr>
          <a:xfrm>
            <a:off x="628650" y="572530"/>
            <a:ext cx="7886700" cy="3363366"/>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l-NL" dirty="0">
                <a:solidFill>
                  <a:srgbClr val="000000"/>
                </a:solidFill>
                <a:latin typeface="Calibri" panose="020F0502020204030204" pitchFamily="34" charset="0"/>
                <a:cs typeface="Calibri" panose="020F0502020204030204" pitchFamily="34" charset="0"/>
              </a:rPr>
              <a:t>Deze vragen met toelichting zijn ontwikkeld door de diagnostische vragen werkgroep van de NVON</a:t>
            </a:r>
          </a:p>
          <a:p>
            <a:endParaRPr lang="nl-NL" dirty="0">
              <a:solidFill>
                <a:srgbClr val="000000"/>
              </a:solidFill>
              <a:latin typeface="Calibri" panose="020F0502020204030204" pitchFamily="34" charset="0"/>
              <a:cs typeface="Calibri" panose="020F0502020204030204" pitchFamily="34" charset="0"/>
            </a:endParaRPr>
          </a:p>
          <a:p>
            <a:r>
              <a:rPr lang="nl-NL" dirty="0">
                <a:solidFill>
                  <a:srgbClr val="000000"/>
                </a:solidFill>
                <a:latin typeface="Calibri" panose="020F0502020204030204" pitchFamily="34" charset="0"/>
                <a:cs typeface="Calibri" panose="020F0502020204030204" pitchFamily="34" charset="0"/>
              </a:rPr>
              <a:t>Heb je feedback, wil je bijdragen, vragen testen of samenwerken? Laat het weten via:</a:t>
            </a:r>
            <a:br>
              <a:rPr lang="nl-NL" dirty="0">
                <a:solidFill>
                  <a:srgbClr val="000000"/>
                </a:solidFill>
                <a:latin typeface="Calibri" panose="020F0502020204030204" pitchFamily="34" charset="0"/>
                <a:cs typeface="Calibri" panose="020F0502020204030204" pitchFamily="34" charset="0"/>
              </a:rPr>
            </a:br>
            <a:r>
              <a:rPr lang="nl-NL" dirty="0">
                <a:solidFill>
                  <a:srgbClr val="000000"/>
                </a:solidFill>
                <a:latin typeface="Calibri" panose="020F0502020204030204" pitchFamily="34" charset="0"/>
                <a:cs typeface="Calibri" panose="020F0502020204030204" pitchFamily="34" charset="0"/>
                <a:hlinkClick r:id="rId3"/>
              </a:rPr>
              <a:t>diagnostischevragen@nvon.nl</a:t>
            </a:r>
            <a:r>
              <a:rPr lang="nl-NL" dirty="0">
                <a:solidFill>
                  <a:srgbClr val="000000"/>
                </a:solidFill>
                <a:latin typeface="Calibri" panose="020F0502020204030204" pitchFamily="34" charset="0"/>
                <a:cs typeface="Calibri" panose="020F0502020204030204" pitchFamily="34" charset="0"/>
              </a:rPr>
              <a:t> </a:t>
            </a:r>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0189" y="4281356"/>
            <a:ext cx="4243622" cy="1295421"/>
          </a:xfrm>
          <a:prstGeom prst="rect">
            <a:avLst/>
          </a:prstGeom>
        </p:spPr>
      </p:pic>
      <p:sp>
        <p:nvSpPr>
          <p:cNvPr id="3" name="Google Shape;256;p23">
            <a:extLst>
              <a:ext uri="{FF2B5EF4-FFF2-40B4-BE49-F238E27FC236}">
                <a16:creationId xmlns:a16="http://schemas.microsoft.com/office/drawing/2014/main" id="{3D284F5F-7F6D-0502-A99B-28EE7AF38E53}"/>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sz="1800">
              <a:solidFill>
                <a:srgbClr val="3366FF"/>
              </a:solidFill>
              <a:latin typeface="Corbel"/>
              <a:ea typeface="Corbel"/>
              <a:cs typeface="Corbel"/>
              <a:sym typeface="Corbel"/>
            </a:endParaRPr>
          </a:p>
        </p:txBody>
      </p:sp>
      <p:sp>
        <p:nvSpPr>
          <p:cNvPr id="6" name="Google Shape;257;p23">
            <a:extLst>
              <a:ext uri="{FF2B5EF4-FFF2-40B4-BE49-F238E27FC236}">
                <a16:creationId xmlns:a16="http://schemas.microsoft.com/office/drawing/2014/main" id="{7DDAA764-CB52-A160-5C10-76CA2D0967B2}"/>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algn="r">
              <a:buClr>
                <a:srgbClr val="FFFFFF"/>
              </a:buClr>
              <a:buSzPts val="1050"/>
              <a:buFont typeface="Tahoma"/>
              <a:buNone/>
            </a:pPr>
            <a:r>
              <a:rPr lang="en-GB" sz="1050" dirty="0">
                <a:solidFill>
                  <a:srgbClr val="FFFFFF"/>
                </a:solidFill>
                <a:latin typeface="Tahoma"/>
                <a:ea typeface="Tahoma"/>
                <a:cs typeface="Tahoma"/>
                <a:sym typeface="Tahoma"/>
              </a:rPr>
              <a:t>www.diagnostischevragen.nl</a:t>
            </a:r>
            <a:endParaRPr dirty="0"/>
          </a:p>
        </p:txBody>
      </p:sp>
      <p:pic>
        <p:nvPicPr>
          <p:cNvPr id="1028" name="Picture 4" descr="Creative Commons Attribution-ShareAlike 3.0 Unported - Wikidata">
            <a:extLst>
              <a:ext uri="{FF2B5EF4-FFF2-40B4-BE49-F238E27FC236}">
                <a16:creationId xmlns:a16="http://schemas.microsoft.com/office/drawing/2014/main" id="{9F608E1F-C09A-D688-42AC-36E8E187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88" y="6332184"/>
            <a:ext cx="1148977" cy="40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058752"/>
      </p:ext>
    </p:extLst>
  </p:cSld>
  <p:clrMapOvr>
    <a:masterClrMapping/>
  </p:clrMapOvr>
</p:sld>
</file>

<file path=ppt/theme/theme1.xml><?xml version="1.0" encoding="utf-8"?>
<a:theme xmlns:a="http://schemas.openxmlformats.org/drawingml/2006/main" name="Office 2013 - 2022 Thema">
  <a:themeElements>
    <a:clrScheme name="Office 2013 - 2022 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TotalTime>
  <Words>701</Words>
  <Application>Microsoft Office PowerPoint</Application>
  <PresentationFormat>Diavoorstelling (4:3)</PresentationFormat>
  <Paragraphs>74</Paragraphs>
  <Slides>7</Slides>
  <Notes>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7</vt:i4>
      </vt:variant>
    </vt:vector>
  </HeadingPairs>
  <TitlesOfParts>
    <vt:vector size="16" baseType="lpstr">
      <vt:lpstr>Arial</vt:lpstr>
      <vt:lpstr>Calibri</vt:lpstr>
      <vt:lpstr>Calibri Light</vt:lpstr>
      <vt:lpstr>Corbel</vt:lpstr>
      <vt:lpstr>Helvetica</vt:lpstr>
      <vt:lpstr>Helvetica Light</vt:lpstr>
      <vt:lpstr>source sans pro</vt:lpstr>
      <vt:lpstr>Tahoma</vt:lpstr>
      <vt:lpstr>Office 2013 - 2022 Thema</vt:lpstr>
      <vt:lpstr>Normaalkracht en zwaartekracht bij versnelling</vt:lpstr>
      <vt:lpstr>Een lift met een passagier staat stil op de onderste verdieping. Wat geldt er voor de zwaartekracht Fz en de normaalkracht FN op de passagier?</vt:lpstr>
      <vt:lpstr>Nu begint de lift omhoog te bewegen. Wat geldt er voor de zwaartekracht Fz en de normaalkracht FN op de passagier? </vt:lpstr>
      <vt:lpstr>De lift beweegt nu met een constante snelheid omhoog. Wat geldt er voor de zwaartekracht Fz en de normaalkracht FN op de passagier?</vt:lpstr>
      <vt:lpstr>De lift is bijna boven en begint af te remmen. Wat geldt er voor de zwaartekracht Fz en de normaalkracht FN op de passagier?</vt:lpstr>
      <vt:lpstr>De passagier heeft de hele tijd op een weegschaal gestaan. Op welk moment gaf de weegschaal het grootste getal aan?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lift met een passagier staat stil op de onderste verdieping. Wat geldt er voor de zwaartekracht Fz en de normaalkracht FN op de passagier?</dc:title>
  <dc:creator>J.C.E. Brill</dc:creator>
  <cp:lastModifiedBy>J.C.E. Brill</cp:lastModifiedBy>
  <cp:revision>4</cp:revision>
  <dcterms:created xsi:type="dcterms:W3CDTF">2022-09-11T19:29:44Z</dcterms:created>
  <dcterms:modified xsi:type="dcterms:W3CDTF">2024-04-10T18:28:27Z</dcterms:modified>
</cp:coreProperties>
</file>