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4"/>
  </p:sldMasterIdLst>
  <p:notesMasterIdLst>
    <p:notesMasterId r:id="rId17"/>
  </p:notesMasterIdLst>
  <p:sldIdLst>
    <p:sldId id="256" r:id="rId5"/>
    <p:sldId id="272" r:id="rId6"/>
    <p:sldId id="257" r:id="rId7"/>
    <p:sldId id="291" r:id="rId8"/>
    <p:sldId id="274" r:id="rId9"/>
    <p:sldId id="275" r:id="rId10"/>
    <p:sldId id="276" r:id="rId11"/>
    <p:sldId id="278" r:id="rId12"/>
    <p:sldId id="266" r:id="rId13"/>
    <p:sldId id="267" r:id="rId14"/>
    <p:sldId id="258" r:id="rId15"/>
    <p:sldId id="292" r:id="rId16"/>
  </p:sldIdLst>
  <p:sldSz cx="12192000" cy="6858000"/>
  <p:notesSz cx="9926638" cy="6797675"/>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BDBA"/>
    <a:srgbClr val="2311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2F9F8C-9FF9-4575-A558-075742AE0170}" v="12" dt="2020-03-10T12:44:33.4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5" autoAdjust="0"/>
    <p:restoredTop sz="60215" autoAdjust="0"/>
  </p:normalViewPr>
  <p:slideViewPr>
    <p:cSldViewPr>
      <p:cViewPr varScale="1">
        <p:scale>
          <a:sx n="40" d="100"/>
          <a:sy n="40" d="100"/>
        </p:scale>
        <p:origin x="1664" y="3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2" y="0"/>
            <a:ext cx="4263705" cy="1854532"/>
          </a:xfrm>
          <a:prstGeom prst="rect">
            <a:avLst/>
          </a:prstGeom>
        </p:spPr>
        <p:txBody>
          <a:bodyPr vert="horz" lIns="176232" tIns="88116" rIns="176232" bIns="88116" rtlCol="0"/>
          <a:lstStyle>
            <a:lvl1pPr algn="l">
              <a:defRPr sz="2300"/>
            </a:lvl1pPr>
          </a:lstStyle>
          <a:p>
            <a:endParaRPr lang="nl-NL"/>
          </a:p>
        </p:txBody>
      </p:sp>
      <p:sp>
        <p:nvSpPr>
          <p:cNvPr id="3" name="Tijdelijke aanduiding voor datum 2"/>
          <p:cNvSpPr>
            <a:spLocks noGrp="1"/>
          </p:cNvSpPr>
          <p:nvPr>
            <p:ph type="dt" idx="1"/>
          </p:nvPr>
        </p:nvSpPr>
        <p:spPr>
          <a:xfrm>
            <a:off x="5573339" y="0"/>
            <a:ext cx="4263705" cy="1854532"/>
          </a:xfrm>
          <a:prstGeom prst="rect">
            <a:avLst/>
          </a:prstGeom>
        </p:spPr>
        <p:txBody>
          <a:bodyPr vert="horz" lIns="176232" tIns="88116" rIns="176232" bIns="88116" rtlCol="0"/>
          <a:lstStyle>
            <a:lvl1pPr algn="r">
              <a:defRPr sz="2300"/>
            </a:lvl1pPr>
          </a:lstStyle>
          <a:p>
            <a:fld id="{7F9B5F84-F7A7-46FA-BC08-F661D96BBCA7}" type="datetimeFigureOut">
              <a:rPr lang="nl-NL" smtClean="0"/>
              <a:t>10-3-2020</a:t>
            </a:fld>
            <a:endParaRPr lang="nl-NL"/>
          </a:p>
        </p:txBody>
      </p:sp>
      <p:sp>
        <p:nvSpPr>
          <p:cNvPr id="4" name="Tijdelijke aanduiding voor dia-afbeelding 3"/>
          <p:cNvSpPr>
            <a:spLocks noGrp="1" noRot="1" noChangeAspect="1"/>
          </p:cNvSpPr>
          <p:nvPr>
            <p:ph type="sldImg" idx="2"/>
          </p:nvPr>
        </p:nvSpPr>
        <p:spPr>
          <a:xfrm>
            <a:off x="-7445375" y="2781300"/>
            <a:ext cx="24728488" cy="13909675"/>
          </a:xfrm>
          <a:prstGeom prst="rect">
            <a:avLst/>
          </a:prstGeom>
          <a:noFill/>
          <a:ln w="12700">
            <a:solidFill>
              <a:prstClr val="black"/>
            </a:solidFill>
          </a:ln>
        </p:spPr>
        <p:txBody>
          <a:bodyPr vert="horz" lIns="176232" tIns="88116" rIns="176232" bIns="88116" rtlCol="0" anchor="ctr"/>
          <a:lstStyle/>
          <a:p>
            <a:endParaRPr lang="nl-NL"/>
          </a:p>
        </p:txBody>
      </p:sp>
      <p:sp>
        <p:nvSpPr>
          <p:cNvPr id="5" name="Tijdelijke aanduiding voor notities 4"/>
          <p:cNvSpPr>
            <a:spLocks noGrp="1"/>
          </p:cNvSpPr>
          <p:nvPr>
            <p:ph type="body" sz="quarter" idx="3"/>
          </p:nvPr>
        </p:nvSpPr>
        <p:spPr>
          <a:xfrm>
            <a:off x="983933" y="17618052"/>
            <a:ext cx="7871456" cy="16690784"/>
          </a:xfrm>
          <a:prstGeom prst="rect">
            <a:avLst/>
          </a:prstGeom>
        </p:spPr>
        <p:txBody>
          <a:bodyPr vert="horz" lIns="176232" tIns="88116" rIns="176232" bIns="88116"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2" y="35229662"/>
            <a:ext cx="4263705" cy="1854532"/>
          </a:xfrm>
          <a:prstGeom prst="rect">
            <a:avLst/>
          </a:prstGeom>
        </p:spPr>
        <p:txBody>
          <a:bodyPr vert="horz" lIns="176232" tIns="88116" rIns="176232" bIns="88116" rtlCol="0" anchor="b"/>
          <a:lstStyle>
            <a:lvl1pPr algn="l">
              <a:defRPr sz="2300"/>
            </a:lvl1pPr>
          </a:lstStyle>
          <a:p>
            <a:endParaRPr lang="nl-NL"/>
          </a:p>
        </p:txBody>
      </p:sp>
      <p:sp>
        <p:nvSpPr>
          <p:cNvPr id="7" name="Tijdelijke aanduiding voor dianummer 6"/>
          <p:cNvSpPr>
            <a:spLocks noGrp="1"/>
          </p:cNvSpPr>
          <p:nvPr>
            <p:ph type="sldNum" sz="quarter" idx="5"/>
          </p:nvPr>
        </p:nvSpPr>
        <p:spPr>
          <a:xfrm>
            <a:off x="5573339" y="35229662"/>
            <a:ext cx="4263705" cy="1854532"/>
          </a:xfrm>
          <a:prstGeom prst="rect">
            <a:avLst/>
          </a:prstGeom>
        </p:spPr>
        <p:txBody>
          <a:bodyPr vert="horz" lIns="176232" tIns="88116" rIns="176232" bIns="88116" rtlCol="0" anchor="b"/>
          <a:lstStyle>
            <a:lvl1pPr algn="r">
              <a:defRPr sz="2300"/>
            </a:lvl1pPr>
          </a:lstStyle>
          <a:p>
            <a:fld id="{CB78F1AB-29EF-4445-A82D-E8624A7043CE}" type="slidenum">
              <a:rPr lang="nl-NL" smtClean="0"/>
              <a:t>‹nr.›</a:t>
            </a:fld>
            <a:endParaRPr lang="nl-NL"/>
          </a:p>
        </p:txBody>
      </p:sp>
    </p:spTree>
    <p:extLst>
      <p:ext uri="{BB962C8B-B14F-4D97-AF65-F5344CB8AC3E}">
        <p14:creationId xmlns:p14="http://schemas.microsoft.com/office/powerpoint/2010/main" val="1999909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B78F1AB-29EF-4445-A82D-E8624A7043CE}" type="slidenum">
              <a:rPr lang="nl-NL" smtClean="0"/>
              <a:t>1</a:t>
            </a:fld>
            <a:endParaRPr lang="nl-NL"/>
          </a:p>
        </p:txBody>
      </p:sp>
    </p:spTree>
    <p:extLst>
      <p:ext uri="{BB962C8B-B14F-4D97-AF65-F5344CB8AC3E}">
        <p14:creationId xmlns:p14="http://schemas.microsoft.com/office/powerpoint/2010/main" val="2712247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CB78F1AB-29EF-4445-A82D-E8624A7043CE}" type="slidenum">
              <a:rPr lang="nl-NL" smtClean="0"/>
              <a:t>2</a:t>
            </a:fld>
            <a:endParaRPr lang="nl-NL"/>
          </a:p>
        </p:txBody>
      </p:sp>
    </p:spTree>
    <p:extLst>
      <p:ext uri="{BB962C8B-B14F-4D97-AF65-F5344CB8AC3E}">
        <p14:creationId xmlns:p14="http://schemas.microsoft.com/office/powerpoint/2010/main" val="2321091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CB78F1AB-29EF-4445-A82D-E8624A7043CE}" type="slidenum">
              <a:rPr lang="nl-NL" smtClean="0"/>
              <a:t>3</a:t>
            </a:fld>
            <a:endParaRPr lang="nl-NL"/>
          </a:p>
        </p:txBody>
      </p:sp>
    </p:spTree>
    <p:extLst>
      <p:ext uri="{BB962C8B-B14F-4D97-AF65-F5344CB8AC3E}">
        <p14:creationId xmlns:p14="http://schemas.microsoft.com/office/powerpoint/2010/main" val="2724774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1 uur proefpresentaties</a:t>
            </a:r>
          </a:p>
        </p:txBody>
      </p:sp>
      <p:sp>
        <p:nvSpPr>
          <p:cNvPr id="4" name="Tijdelijke aanduiding voor dianummer 3"/>
          <p:cNvSpPr>
            <a:spLocks noGrp="1"/>
          </p:cNvSpPr>
          <p:nvPr>
            <p:ph type="sldNum" sz="quarter" idx="5"/>
          </p:nvPr>
        </p:nvSpPr>
        <p:spPr/>
        <p:txBody>
          <a:bodyPr/>
          <a:lstStyle/>
          <a:p>
            <a:fld id="{CB78F1AB-29EF-4445-A82D-E8624A7043CE}" type="slidenum">
              <a:rPr lang="nl-NL" smtClean="0"/>
              <a:t>4</a:t>
            </a:fld>
            <a:endParaRPr lang="nl-NL"/>
          </a:p>
        </p:txBody>
      </p:sp>
    </p:spTree>
    <p:extLst>
      <p:ext uri="{BB962C8B-B14F-4D97-AF65-F5344CB8AC3E}">
        <p14:creationId xmlns:p14="http://schemas.microsoft.com/office/powerpoint/2010/main" val="3298262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330436" indent="-330436">
              <a:buFont typeface="Arial" panose="020B0604020202020204" pitchFamily="34" charset="0"/>
              <a:buChar char="•"/>
            </a:pPr>
            <a:r>
              <a:rPr lang="nl-NL" u="sng" dirty="0"/>
              <a:t>Animatie 1. maar wat is nou een Conflict?</a:t>
            </a:r>
          </a:p>
          <a:p>
            <a:r>
              <a:rPr lang="nl-NL" dirty="0"/>
              <a:t>Wanneer is er nou sprake van een conflict? (een conflict kenmerkt zich in dat er sprake is van tegenstrijdige belangen). Ervaren op gevoelsniveau.</a:t>
            </a:r>
          </a:p>
          <a:p>
            <a:r>
              <a:rPr lang="nl-NL" sz="2300" dirty="0" err="1"/>
              <a:t>con·fl</a:t>
            </a:r>
            <a:r>
              <a:rPr lang="nl-NL" sz="2300" u="sng" dirty="0" err="1"/>
              <a:t>i</a:t>
            </a:r>
            <a:r>
              <a:rPr lang="nl-NL" sz="2300" dirty="0" err="1"/>
              <a:t>ct</a:t>
            </a:r>
            <a:r>
              <a:rPr lang="nl-NL" sz="2300" dirty="0"/>
              <a:t> </a:t>
            </a:r>
            <a:r>
              <a:rPr lang="nl-NL" sz="2300" i="1" dirty="0"/>
              <a:t>(het; o; </a:t>
            </a:r>
            <a:r>
              <a:rPr lang="nl-NL" sz="2300" dirty="0"/>
              <a:t>meervoud: </a:t>
            </a:r>
            <a:r>
              <a:rPr lang="nl-NL" sz="2300" i="1" dirty="0"/>
              <a:t>conflicten)</a:t>
            </a:r>
            <a:r>
              <a:rPr lang="nl-NL" sz="2300" dirty="0"/>
              <a:t> </a:t>
            </a:r>
            <a:r>
              <a:rPr lang="nl-NL" sz="2300" b="1" dirty="0"/>
              <a:t>1</a:t>
            </a:r>
            <a:r>
              <a:rPr lang="nl-NL" sz="2300" dirty="0"/>
              <a:t>strijd, verschil van mening</a:t>
            </a:r>
          </a:p>
          <a:p>
            <a:r>
              <a:rPr lang="nl-NL" sz="2300" dirty="0"/>
              <a:t>Een </a:t>
            </a:r>
            <a:r>
              <a:rPr lang="nl-NL" sz="2300" b="1" dirty="0"/>
              <a:t>conflict</a:t>
            </a:r>
            <a:r>
              <a:rPr lang="nl-NL" sz="2300" dirty="0"/>
              <a:t> is een verschil van mening waarbij twee of meerdere personen/partijen een </a:t>
            </a:r>
            <a:r>
              <a:rPr lang="nl-NL" sz="2300" b="1" dirty="0"/>
              <a:t>doelstelling</a:t>
            </a:r>
            <a:r>
              <a:rPr lang="nl-NL" sz="2300" dirty="0"/>
              <a:t> nastreven of een waarde aanhangen </a:t>
            </a:r>
            <a:r>
              <a:rPr lang="nl-NL" sz="2300" b="1" dirty="0"/>
              <a:t>die onverenigbaar blijken te zijn en daardoor in botsing komen. </a:t>
            </a:r>
            <a:endParaRPr lang="nl-NL" b="1" dirty="0"/>
          </a:p>
          <a:p>
            <a:endParaRPr lang="nl-NL" dirty="0"/>
          </a:p>
          <a:p>
            <a:pPr defTabSz="1762323">
              <a:defRPr/>
            </a:pPr>
            <a:r>
              <a:rPr lang="nl-NL" dirty="0"/>
              <a:t>* Animatie 3:  conflicthantering</a:t>
            </a:r>
            <a:r>
              <a:rPr lang="nl-NL" dirty="0">
                <a:sym typeface="Wingdings" panose="05000000000000000000" pitchFamily="2" charset="2"/>
              </a:rPr>
              <a:t> </a:t>
            </a:r>
            <a:r>
              <a:rPr lang="nl-NL" dirty="0">
                <a:effectLst/>
              </a:rPr>
              <a:t>Een speciaal geval van beïnvloeding vinden we bij conflicten of tegenstrijdige belangen. Het gaat in feite om </a:t>
            </a:r>
            <a:r>
              <a:rPr lang="nl-NL" dirty="0" err="1">
                <a:effectLst/>
              </a:rPr>
              <a:t>invloedsstijlen</a:t>
            </a:r>
            <a:r>
              <a:rPr lang="nl-NL" dirty="0">
                <a:effectLst/>
              </a:rPr>
              <a:t>, maar dan toegespitst op beïnvloeding van een conflict. We spreken wel van </a:t>
            </a:r>
            <a:r>
              <a:rPr lang="nl-NL" i="1" dirty="0">
                <a:effectLst/>
              </a:rPr>
              <a:t>conflicthanteringstijlen</a:t>
            </a:r>
            <a:r>
              <a:rPr lang="nl-NL" dirty="0">
                <a:effectLst/>
              </a:rPr>
              <a:t> of kortweg </a:t>
            </a:r>
            <a:r>
              <a:rPr lang="nl-NL" i="1" dirty="0">
                <a:effectLst/>
              </a:rPr>
              <a:t>conflictstijlen</a:t>
            </a:r>
            <a:r>
              <a:rPr lang="nl-NL" dirty="0">
                <a:effectLst/>
              </a:rPr>
              <a:t>.</a:t>
            </a:r>
            <a:br>
              <a:rPr lang="nl-NL" dirty="0">
                <a:effectLst/>
              </a:rPr>
            </a:br>
            <a:br>
              <a:rPr lang="nl-NL" dirty="0">
                <a:effectLst/>
              </a:rPr>
            </a:br>
            <a:r>
              <a:rPr lang="nl-NL" dirty="0">
                <a:effectLst/>
              </a:rPr>
              <a:t>* animatie 4: </a:t>
            </a:r>
            <a:r>
              <a:rPr lang="nl-NL" dirty="0"/>
              <a:t>Thomas en </a:t>
            </a:r>
            <a:r>
              <a:rPr lang="nl-NL" dirty="0" err="1"/>
              <a:t>Kilman</a:t>
            </a:r>
            <a:r>
              <a:rPr lang="nl-NL" dirty="0"/>
              <a:t> model</a:t>
            </a:r>
          </a:p>
          <a:p>
            <a:r>
              <a:rPr lang="nl-NL" dirty="0">
                <a:effectLst/>
              </a:rPr>
              <a:t>Het wereldwijd populairste model op dit terrein is het </a:t>
            </a:r>
            <a:r>
              <a:rPr lang="nl-NL" i="1" dirty="0">
                <a:effectLst/>
              </a:rPr>
              <a:t>conflict mode instrument</a:t>
            </a:r>
            <a:r>
              <a:rPr lang="nl-NL" dirty="0">
                <a:effectLst/>
              </a:rPr>
              <a:t> van Kenneth W. Thomas </a:t>
            </a:r>
            <a:r>
              <a:rPr lang="nl-NL" dirty="0" err="1">
                <a:effectLst/>
              </a:rPr>
              <a:t>and</a:t>
            </a:r>
            <a:r>
              <a:rPr lang="nl-NL" dirty="0">
                <a:effectLst/>
              </a:rPr>
              <a:t> Ralph H. </a:t>
            </a:r>
            <a:r>
              <a:rPr lang="nl-NL" dirty="0" err="1">
                <a:effectLst/>
              </a:rPr>
              <a:t>Kilmann</a:t>
            </a:r>
            <a:r>
              <a:rPr lang="nl-NL" dirty="0">
                <a:effectLst/>
              </a:rPr>
              <a:t>, beter bekend als het Thomas-</a:t>
            </a:r>
            <a:r>
              <a:rPr lang="nl-NL" dirty="0" err="1">
                <a:effectLst/>
              </a:rPr>
              <a:t>Kilmann</a:t>
            </a:r>
            <a:r>
              <a:rPr lang="nl-NL" dirty="0">
                <a:effectLst/>
              </a:rPr>
              <a:t> model.</a:t>
            </a:r>
            <a:br>
              <a:rPr lang="nl-NL" dirty="0">
                <a:effectLst/>
              </a:rPr>
            </a:br>
            <a:r>
              <a:rPr lang="nl-NL" dirty="0">
                <a:effectLst/>
              </a:rPr>
              <a:t>Uitleg model: Ze gaan ervan uit dat het omgaan met conflicten (of beter tegenstrijdige belangen), altijd een </a:t>
            </a:r>
            <a:r>
              <a:rPr lang="nl-NL" b="1" dirty="0">
                <a:effectLst/>
              </a:rPr>
              <a:t>spanningsveld</a:t>
            </a:r>
            <a:r>
              <a:rPr lang="nl-NL" dirty="0">
                <a:effectLst/>
              </a:rPr>
              <a:t> oplevert tussen twee menselijke neigingen. </a:t>
            </a:r>
          </a:p>
          <a:p>
            <a:endParaRPr lang="nl-NL" dirty="0">
              <a:effectLst/>
            </a:endParaRPr>
          </a:p>
        </p:txBody>
      </p:sp>
      <p:sp>
        <p:nvSpPr>
          <p:cNvPr id="4" name="Tijdelijke aanduiding voor dianummer 3"/>
          <p:cNvSpPr>
            <a:spLocks noGrp="1"/>
          </p:cNvSpPr>
          <p:nvPr>
            <p:ph type="sldNum" sz="quarter" idx="5"/>
          </p:nvPr>
        </p:nvSpPr>
        <p:spPr/>
        <p:txBody>
          <a:bodyPr/>
          <a:lstStyle/>
          <a:p>
            <a:fld id="{CB78F1AB-29EF-4445-A82D-E8624A7043CE}" type="slidenum">
              <a:rPr lang="nl-NL" smtClean="0"/>
              <a:t>5</a:t>
            </a:fld>
            <a:endParaRPr lang="nl-NL"/>
          </a:p>
        </p:txBody>
      </p:sp>
    </p:spTree>
    <p:extLst>
      <p:ext uri="{BB962C8B-B14F-4D97-AF65-F5344CB8AC3E}">
        <p14:creationId xmlns:p14="http://schemas.microsoft.com/office/powerpoint/2010/main" val="3328844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fontScale="62500" lnSpcReduction="20000"/>
          </a:bodyPr>
          <a:lstStyle/>
          <a:p>
            <a:r>
              <a:rPr lang="nl-NL" b="1" dirty="0">
                <a:effectLst/>
              </a:rPr>
              <a:t>Uitleg model:</a:t>
            </a:r>
          </a:p>
          <a:p>
            <a:pPr defTabSz="1762323">
              <a:defRPr/>
            </a:pPr>
            <a:r>
              <a:rPr lang="nl-NL" b="0" dirty="0">
                <a:effectLst/>
              </a:rPr>
              <a:t>Model gaat uit dat er dus tegenstrijdige belangen zijn en dat dit een spanningsveld </a:t>
            </a:r>
            <a:r>
              <a:rPr lang="nl-NL" b="0" dirty="0" err="1">
                <a:effectLst/>
              </a:rPr>
              <a:t>opleverd</a:t>
            </a:r>
            <a:r>
              <a:rPr lang="nl-NL" b="0" dirty="0">
                <a:effectLst/>
              </a:rPr>
              <a:t>. Dit spanningsveld hebben Thomas &amp; </a:t>
            </a:r>
            <a:r>
              <a:rPr lang="nl-NL" b="0" dirty="0" err="1">
                <a:effectLst/>
              </a:rPr>
              <a:t>Kilmann</a:t>
            </a:r>
            <a:r>
              <a:rPr lang="nl-NL" b="0" dirty="0">
                <a:effectLst/>
              </a:rPr>
              <a:t> in een assenmodel geplaatst waarmee zij</a:t>
            </a:r>
            <a:r>
              <a:rPr lang="nl-NL" b="1" dirty="0">
                <a:effectLst/>
              </a:rPr>
              <a:t> vijf verschillende manieren karakteriseren </a:t>
            </a:r>
            <a:r>
              <a:rPr lang="nl-NL" b="0" dirty="0">
                <a:effectLst/>
              </a:rPr>
              <a:t>om met tegenstrijdige belangen om te gaan: doordrukken, vermijden, samenwerken, toegeven of een compromis sluiten</a:t>
            </a:r>
          </a:p>
          <a:p>
            <a:r>
              <a:rPr lang="nl-NL" b="1" dirty="0">
                <a:effectLst/>
              </a:rPr>
              <a:t>Aan de ene zijde </a:t>
            </a:r>
            <a:r>
              <a:rPr lang="nl-NL" b="1" i="1" dirty="0">
                <a:effectLst/>
              </a:rPr>
              <a:t>assertiviteit</a:t>
            </a:r>
            <a:r>
              <a:rPr lang="nl-NL" b="1" dirty="0">
                <a:effectLst/>
              </a:rPr>
              <a:t>: </a:t>
            </a:r>
            <a:r>
              <a:rPr lang="nl-NL" dirty="0">
                <a:effectLst/>
              </a:rPr>
              <a:t>de wens om je (eigen) doelen door te drukken, de opdracht te realiseren. </a:t>
            </a:r>
          </a:p>
          <a:p>
            <a:r>
              <a:rPr lang="nl-NL" b="1" dirty="0">
                <a:effectLst/>
              </a:rPr>
              <a:t>Aan de andere kant de </a:t>
            </a:r>
            <a:r>
              <a:rPr lang="nl-NL" b="1" i="1" dirty="0" err="1">
                <a:effectLst/>
              </a:rPr>
              <a:t>coöperativiteit</a:t>
            </a:r>
            <a:r>
              <a:rPr lang="nl-NL" b="1" dirty="0">
                <a:effectLst/>
              </a:rPr>
              <a:t> </a:t>
            </a:r>
            <a:r>
              <a:rPr lang="nl-NL" dirty="0">
                <a:effectLst/>
              </a:rPr>
              <a:t>wens om de relatie goed te houden, om het proces soepel te laten verlopen. </a:t>
            </a:r>
          </a:p>
          <a:p>
            <a:endParaRPr lang="nl-NL" dirty="0">
              <a:effectLst/>
            </a:endParaRPr>
          </a:p>
          <a:p>
            <a:r>
              <a:rPr lang="nl-NL" b="1" dirty="0">
                <a:effectLst/>
              </a:rPr>
              <a:t>Uitwerking van </a:t>
            </a:r>
            <a:r>
              <a:rPr lang="nl-NL" b="1" dirty="0" err="1">
                <a:effectLst/>
              </a:rPr>
              <a:t>conflichthanteringsstijl</a:t>
            </a:r>
            <a:r>
              <a:rPr lang="nl-NL" b="1" dirty="0">
                <a:effectLst/>
              </a:rPr>
              <a:t> doorlopen. </a:t>
            </a:r>
          </a:p>
          <a:p>
            <a:r>
              <a:rPr lang="nl-NL" b="1" dirty="0">
                <a:effectLst/>
              </a:rPr>
              <a:t>O O R D R U K </a:t>
            </a:r>
            <a:r>
              <a:rPr lang="nl-NL" b="1" dirty="0" err="1">
                <a:effectLst/>
              </a:rPr>
              <a:t>K</a:t>
            </a:r>
            <a:r>
              <a:rPr lang="nl-NL" b="1" dirty="0">
                <a:effectLst/>
              </a:rPr>
              <a:t> E N </a:t>
            </a:r>
            <a:r>
              <a:rPr lang="nl-NL" dirty="0">
                <a:effectLst/>
              </a:rPr>
              <a:t>- </a:t>
            </a:r>
            <a:r>
              <a:rPr lang="nl-NL" b="1" dirty="0">
                <a:effectLst/>
              </a:rPr>
              <a:t>"My way or </a:t>
            </a:r>
            <a:r>
              <a:rPr lang="nl-NL" b="1" dirty="0" err="1">
                <a:effectLst/>
              </a:rPr>
              <a:t>the</a:t>
            </a:r>
            <a:r>
              <a:rPr lang="nl-NL" b="1" dirty="0">
                <a:effectLst/>
              </a:rPr>
              <a:t> highway"</a:t>
            </a:r>
            <a:endParaRPr lang="nl-NL" dirty="0">
              <a:effectLst/>
            </a:endParaRPr>
          </a:p>
          <a:p>
            <a:r>
              <a:rPr lang="nl-NL" dirty="0">
                <a:effectLst/>
              </a:rPr>
              <a:t>Links bovenin bevindt zich de haai: de meest assertieve persoon, degene die zich niet bekommert om samenwerking of het welbevinden van mensen in zijn omgeving, zolang als hij zijn doelen realiseert. Waarmee ook gelijk is aangegeven dat bij elk type zowel een positieve als een negatieve connotatie gemaakt kan worden.</a:t>
            </a:r>
          </a:p>
          <a:p>
            <a:r>
              <a:rPr lang="nl-NL" dirty="0">
                <a:effectLst/>
              </a:rPr>
              <a:t> </a:t>
            </a:r>
          </a:p>
          <a:p>
            <a:r>
              <a:rPr lang="nl-NL" b="1" dirty="0">
                <a:effectLst/>
              </a:rPr>
              <a:t>V E R M I J D E N </a:t>
            </a:r>
            <a:r>
              <a:rPr lang="nl-NL" dirty="0">
                <a:effectLst/>
              </a:rPr>
              <a:t>- </a:t>
            </a:r>
            <a:r>
              <a:rPr lang="nl-NL" b="1" dirty="0">
                <a:effectLst/>
              </a:rPr>
              <a:t>"</a:t>
            </a:r>
            <a:r>
              <a:rPr lang="nl-NL" b="1" dirty="0" err="1">
                <a:effectLst/>
              </a:rPr>
              <a:t>I'll</a:t>
            </a:r>
            <a:r>
              <a:rPr lang="nl-NL" b="1" dirty="0">
                <a:effectLst/>
              </a:rPr>
              <a:t> </a:t>
            </a:r>
            <a:r>
              <a:rPr lang="nl-NL" b="1" dirty="0" err="1">
                <a:effectLst/>
              </a:rPr>
              <a:t>think</a:t>
            </a:r>
            <a:r>
              <a:rPr lang="nl-NL" b="1" dirty="0">
                <a:effectLst/>
              </a:rPr>
              <a:t> </a:t>
            </a:r>
            <a:r>
              <a:rPr lang="nl-NL" b="1" dirty="0" err="1">
                <a:effectLst/>
              </a:rPr>
              <a:t>about</a:t>
            </a:r>
            <a:r>
              <a:rPr lang="nl-NL" b="1" dirty="0">
                <a:effectLst/>
              </a:rPr>
              <a:t> </a:t>
            </a:r>
            <a:r>
              <a:rPr lang="nl-NL" b="1" dirty="0" err="1">
                <a:effectLst/>
              </a:rPr>
              <a:t>it</a:t>
            </a:r>
            <a:r>
              <a:rPr lang="nl-NL" b="1" dirty="0">
                <a:effectLst/>
              </a:rPr>
              <a:t> </a:t>
            </a:r>
            <a:r>
              <a:rPr lang="nl-NL" b="1" dirty="0" err="1">
                <a:effectLst/>
              </a:rPr>
              <a:t>tomorrow</a:t>
            </a:r>
            <a:r>
              <a:rPr lang="nl-NL" b="1" dirty="0">
                <a:effectLst/>
              </a:rPr>
              <a:t>"</a:t>
            </a:r>
            <a:endParaRPr lang="nl-NL" dirty="0">
              <a:effectLst/>
            </a:endParaRPr>
          </a:p>
          <a:p>
            <a:r>
              <a:rPr lang="nl-NL" dirty="0">
                <a:effectLst/>
              </a:rPr>
              <a:t>Links onderin bevindt zich degene die noch de doelen realiseert, noch geïnteresseerd is in de relatie met de ander. De schildpad vermijdt het liefst conflicten, vindt ook dat hij of zij daar meestal niets mee te maken heeft. Voordeel van die afstand is overigens dat deze personen goed in staat zijn om een objectief oordeel over het conflict te geven, zij hebben immers weinig belang bij beide zijden.</a:t>
            </a:r>
          </a:p>
          <a:p>
            <a:r>
              <a:rPr lang="nl-NL" dirty="0">
                <a:effectLst/>
              </a:rPr>
              <a:t> </a:t>
            </a:r>
          </a:p>
          <a:p>
            <a:r>
              <a:rPr lang="nl-NL" b="1" dirty="0">
                <a:effectLst/>
              </a:rPr>
              <a:t>S A M E N W E R K E N </a:t>
            </a:r>
            <a:r>
              <a:rPr lang="nl-NL" dirty="0">
                <a:effectLst/>
              </a:rPr>
              <a:t>- </a:t>
            </a:r>
            <a:r>
              <a:rPr lang="nl-NL" b="1" dirty="0">
                <a:effectLst/>
              </a:rPr>
              <a:t>“</a:t>
            </a:r>
            <a:r>
              <a:rPr lang="nl-NL" b="1" dirty="0" err="1">
                <a:effectLst/>
              </a:rPr>
              <a:t>Two</a:t>
            </a:r>
            <a:r>
              <a:rPr lang="nl-NL" b="1" dirty="0">
                <a:effectLst/>
              </a:rPr>
              <a:t> </a:t>
            </a:r>
            <a:r>
              <a:rPr lang="nl-NL" b="1" dirty="0" err="1">
                <a:effectLst/>
              </a:rPr>
              <a:t>heads</a:t>
            </a:r>
            <a:r>
              <a:rPr lang="nl-NL" b="1" dirty="0">
                <a:effectLst/>
              </a:rPr>
              <a:t> are </a:t>
            </a:r>
            <a:r>
              <a:rPr lang="nl-NL" b="1" dirty="0" err="1">
                <a:effectLst/>
              </a:rPr>
              <a:t>better</a:t>
            </a:r>
            <a:r>
              <a:rPr lang="nl-NL" b="1" dirty="0">
                <a:effectLst/>
              </a:rPr>
              <a:t> </a:t>
            </a:r>
            <a:r>
              <a:rPr lang="nl-NL" b="1" dirty="0" err="1">
                <a:effectLst/>
              </a:rPr>
              <a:t>than</a:t>
            </a:r>
            <a:r>
              <a:rPr lang="nl-NL" b="1" dirty="0">
                <a:effectLst/>
              </a:rPr>
              <a:t> </a:t>
            </a:r>
            <a:r>
              <a:rPr lang="nl-NL" b="1" dirty="0" err="1">
                <a:effectLst/>
              </a:rPr>
              <a:t>one</a:t>
            </a:r>
            <a:r>
              <a:rPr lang="nl-NL" b="1" dirty="0">
                <a:effectLst/>
              </a:rPr>
              <a:t>”</a:t>
            </a:r>
            <a:endParaRPr lang="nl-NL" dirty="0">
              <a:effectLst/>
            </a:endParaRPr>
          </a:p>
          <a:p>
            <a:r>
              <a:rPr lang="nl-NL" dirty="0">
                <a:effectLst/>
              </a:rPr>
              <a:t>Rechts bovenin bevindt zich de uil, degene die probeert zowel de relaties goed te houden, maar ook de doelen te realiseren. Hij heeft een balans gevonden tussen zijn eigen belangen en die van anderen en is door middel van exploreren ook steeds bezig om al die belangen te onderzoeken, in kaart te brengen en te behartigen. </a:t>
            </a:r>
          </a:p>
          <a:p>
            <a:r>
              <a:rPr lang="nl-NL" dirty="0">
                <a:effectLst/>
              </a:rPr>
              <a:t> </a:t>
            </a:r>
          </a:p>
          <a:p>
            <a:r>
              <a:rPr lang="nl-NL" b="1" dirty="0">
                <a:effectLst/>
              </a:rPr>
              <a:t>T O E G E V E N </a:t>
            </a:r>
            <a:r>
              <a:rPr lang="nl-NL" dirty="0">
                <a:effectLst/>
              </a:rPr>
              <a:t>- </a:t>
            </a:r>
            <a:r>
              <a:rPr lang="nl-NL" b="1" dirty="0">
                <a:effectLst/>
              </a:rPr>
              <a:t>“It </a:t>
            </a:r>
            <a:r>
              <a:rPr lang="nl-NL" b="1" dirty="0" err="1">
                <a:effectLst/>
              </a:rPr>
              <a:t>would</a:t>
            </a:r>
            <a:r>
              <a:rPr lang="nl-NL" b="1" dirty="0">
                <a:effectLst/>
              </a:rPr>
              <a:t> </a:t>
            </a:r>
            <a:r>
              <a:rPr lang="nl-NL" b="1" dirty="0" err="1">
                <a:effectLst/>
              </a:rPr>
              <a:t>be</a:t>
            </a:r>
            <a:r>
              <a:rPr lang="nl-NL" b="1" dirty="0">
                <a:effectLst/>
              </a:rPr>
              <a:t> </a:t>
            </a:r>
            <a:r>
              <a:rPr lang="nl-NL" b="1" dirty="0" err="1">
                <a:effectLst/>
              </a:rPr>
              <a:t>my</a:t>
            </a:r>
            <a:r>
              <a:rPr lang="nl-NL" b="1" dirty="0">
                <a:effectLst/>
              </a:rPr>
              <a:t> </a:t>
            </a:r>
            <a:r>
              <a:rPr lang="nl-NL" b="1" dirty="0" err="1">
                <a:effectLst/>
              </a:rPr>
              <a:t>pleasure</a:t>
            </a:r>
            <a:r>
              <a:rPr lang="nl-NL" b="1" dirty="0">
                <a:effectLst/>
              </a:rPr>
              <a:t>”</a:t>
            </a:r>
            <a:endParaRPr lang="nl-NL" dirty="0">
              <a:effectLst/>
            </a:endParaRPr>
          </a:p>
          <a:p>
            <a:r>
              <a:rPr lang="nl-NL" dirty="0">
                <a:effectLst/>
              </a:rPr>
              <a:t>Rechts onderin bevindt zich de teddybeer. Deze persoon bekommert zich vooral om </a:t>
            </a:r>
            <a:r>
              <a:rPr lang="nl-NL" b="1" u="sng" dirty="0">
                <a:effectLst/>
              </a:rPr>
              <a:t>de relatie</a:t>
            </a:r>
            <a:r>
              <a:rPr lang="nl-NL" u="sng" dirty="0">
                <a:effectLst/>
              </a:rPr>
              <a:t> </a:t>
            </a:r>
            <a:r>
              <a:rPr lang="nl-NL" dirty="0">
                <a:effectLst/>
              </a:rPr>
              <a:t>met de ander en is zeer coöperatief. Hij wordt dan ook meestal aardig gevonden door zijn omgeving, kan zich goed inleven in anderen en is daarom ook een goede gesprekspartner. Maar zijn doelen realiseert hij niet.</a:t>
            </a:r>
          </a:p>
          <a:p>
            <a:r>
              <a:rPr lang="nl-NL" dirty="0">
                <a:effectLst/>
              </a:rPr>
              <a:t> </a:t>
            </a:r>
          </a:p>
          <a:p>
            <a:r>
              <a:rPr lang="nl-NL" b="1" dirty="0">
                <a:effectLst/>
              </a:rPr>
              <a:t>C O M P R O M I S   </a:t>
            </a:r>
            <a:r>
              <a:rPr lang="nl-NL" b="1" dirty="0" err="1">
                <a:effectLst/>
              </a:rPr>
              <a:t>S</a:t>
            </a:r>
            <a:r>
              <a:rPr lang="nl-NL" b="1" dirty="0">
                <a:effectLst/>
              </a:rPr>
              <a:t> L U I T E N </a:t>
            </a:r>
            <a:r>
              <a:rPr lang="nl-NL" dirty="0">
                <a:effectLst/>
              </a:rPr>
              <a:t>- </a:t>
            </a:r>
            <a:r>
              <a:rPr lang="nl-NL" b="1" dirty="0">
                <a:effectLst/>
              </a:rPr>
              <a:t>“</a:t>
            </a:r>
            <a:r>
              <a:rPr lang="nl-NL" b="1" dirty="0" err="1">
                <a:effectLst/>
              </a:rPr>
              <a:t>Let’s</a:t>
            </a:r>
            <a:r>
              <a:rPr lang="nl-NL" b="1" dirty="0">
                <a:effectLst/>
              </a:rPr>
              <a:t> make a deal”</a:t>
            </a:r>
            <a:endParaRPr lang="nl-NL" dirty="0">
              <a:effectLst/>
            </a:endParaRPr>
          </a:p>
          <a:p>
            <a:r>
              <a:rPr lang="nl-NL" dirty="0">
                <a:effectLst/>
              </a:rPr>
              <a:t>Middenin bevindt zich de kwal: een dier zonder ruggengraat. De kwal is een berekenende onderhandelaar: de tegenpartij kan enkele van zijn punten realiseren als daar maar tegenover staat dat hij zelf ook op een aantal punten zijn zin krijgt.  DE KEUKENBOER of huis verkopen.. Politiek! </a:t>
            </a:r>
            <a:r>
              <a:rPr lang="nl-NL" dirty="0" err="1">
                <a:effectLst/>
              </a:rPr>
              <a:t>Vuurb</a:t>
            </a:r>
            <a:endParaRPr lang="nl-NL" dirty="0">
              <a:effectLst/>
            </a:endParaRPr>
          </a:p>
          <a:p>
            <a:endParaRPr lang="nl-NL" dirty="0">
              <a:effectLst/>
            </a:endParaRPr>
          </a:p>
          <a:p>
            <a:r>
              <a:rPr lang="nl-NL" sz="2300" i="1" dirty="0"/>
              <a:t>1) Doordrukken (vechten, forceren, wedijveren): ‘My way or </a:t>
            </a:r>
            <a:r>
              <a:rPr lang="nl-NL" sz="2300" i="1" dirty="0" err="1"/>
              <a:t>the</a:t>
            </a:r>
            <a:r>
              <a:rPr lang="nl-NL" sz="2300" i="1" dirty="0"/>
              <a:t> highway’</a:t>
            </a:r>
            <a:br>
              <a:rPr lang="nl-NL" sz="2300" i="1" dirty="0"/>
            </a:br>
            <a:r>
              <a:rPr lang="nl-NL" sz="2300" dirty="0"/>
              <a:t>Als er brand is, kun je het best de stijl ‘doordrukken’ gebruiken. Actie is dan namelijk van levensbelang. Maar in een conflict met je buren of je leidinggevende is de stijl ‘compromis zoeken’ of ‘samenwerken’ veel handiger. De doordrukker is een assertieve persoon, hij of zij bekommert zich niet om samenwerking of het welbevinden van mensen in zijn directe omgeving. De doordrukker wint op de korte termijn.</a:t>
            </a:r>
          </a:p>
          <a:p>
            <a:r>
              <a:rPr lang="nl-NL" sz="2300" dirty="0"/>
              <a:t>Doordrukken is een stijl die in hoge mate gericht is op het binnenhalen van eigen doelen, het scoren ten gunste van jezelf. Je kunt deze stijl toepassen als:</a:t>
            </a:r>
            <a:br>
              <a:rPr lang="nl-NL" sz="2300" dirty="0"/>
            </a:br>
            <a:r>
              <a:rPr lang="nl-NL" sz="2300" dirty="0"/>
              <a:t>- je voldoende macht hebt</a:t>
            </a:r>
            <a:br>
              <a:rPr lang="nl-NL" sz="2300" dirty="0"/>
            </a:br>
            <a:r>
              <a:rPr lang="nl-NL" sz="2300" dirty="0"/>
              <a:t>- de verdere relatie niet belangrijk is</a:t>
            </a:r>
            <a:br>
              <a:rPr lang="nl-NL" sz="2300" dirty="0"/>
            </a:br>
            <a:r>
              <a:rPr lang="nl-NL" sz="2300" dirty="0"/>
              <a:t>- iets snel en onder hoge druk een beslissing vereist.</a:t>
            </a:r>
          </a:p>
          <a:p>
            <a:r>
              <a:rPr lang="nl-NL" sz="2300" i="1" dirty="0"/>
              <a:t>(2) Vermijden (ontlopen): ‘I </a:t>
            </a:r>
            <a:r>
              <a:rPr lang="nl-NL" sz="2300" i="1" dirty="0" err="1"/>
              <a:t>will</a:t>
            </a:r>
            <a:r>
              <a:rPr lang="nl-NL" sz="2300" i="1" dirty="0"/>
              <a:t> </a:t>
            </a:r>
            <a:r>
              <a:rPr lang="nl-NL" sz="2300" i="1" dirty="0" err="1"/>
              <a:t>think</a:t>
            </a:r>
            <a:r>
              <a:rPr lang="nl-NL" sz="2300" i="1" dirty="0"/>
              <a:t> </a:t>
            </a:r>
            <a:r>
              <a:rPr lang="nl-NL" sz="2300" i="1" dirty="0" err="1"/>
              <a:t>about</a:t>
            </a:r>
            <a:r>
              <a:rPr lang="nl-NL" sz="2300" i="1" dirty="0"/>
              <a:t> </a:t>
            </a:r>
            <a:r>
              <a:rPr lang="nl-NL" sz="2300" i="1" dirty="0" err="1"/>
              <a:t>it</a:t>
            </a:r>
            <a:r>
              <a:rPr lang="nl-NL" sz="2300" i="1" dirty="0"/>
              <a:t> </a:t>
            </a:r>
            <a:r>
              <a:rPr lang="nl-NL" sz="2300" i="1" dirty="0" err="1"/>
              <a:t>tomorrow</a:t>
            </a:r>
            <a:r>
              <a:rPr lang="nl-NL" sz="2300" i="1" dirty="0"/>
              <a:t>’</a:t>
            </a:r>
            <a:br>
              <a:rPr lang="nl-NL" sz="2300" i="1" dirty="0"/>
            </a:br>
            <a:r>
              <a:rPr lang="nl-NL" sz="2300" dirty="0"/>
              <a:t>De </a:t>
            </a:r>
            <a:r>
              <a:rPr lang="nl-NL" sz="2300" dirty="0" err="1"/>
              <a:t>vermijder</a:t>
            </a:r>
            <a:r>
              <a:rPr lang="nl-NL" sz="2300" dirty="0"/>
              <a:t> realiseert zijn eigen doelen niet, maar is ook niet geïnteresseerd in de relatie met de ander. Vermijden is een stijl die conflictsituaties ontloopt door moeilijke onderwerpen, spanningen en of dreigende conflicten uit de weg te gaan. Vaak zit hier angst (terecht of niet terecht) onder om de onderliggende spanningen uit de weg te gaan. Hij vermijdt het liefst conflicten en vindt eigenlijk dat hij er niets mee te maken heeft. Voordeel van die afstand is trouwens dat </a:t>
            </a:r>
            <a:r>
              <a:rPr lang="nl-NL" sz="2300" dirty="0" err="1"/>
              <a:t>vermijders</a:t>
            </a:r>
            <a:r>
              <a:rPr lang="nl-NL" sz="2300" dirty="0"/>
              <a:t> wel goed in staat zijn een objectief oordeel over het conflict te geven. Ze hebben namelijk aan beide zijden weinig tot geen belang.</a:t>
            </a:r>
          </a:p>
          <a:p>
            <a:r>
              <a:rPr lang="nl-NL" sz="2300" dirty="0" err="1"/>
              <a:t>Vermijders</a:t>
            </a:r>
            <a:r>
              <a:rPr lang="nl-NL" sz="2300" dirty="0"/>
              <a:t> vinden het lastig om kritiek te geven, maar ook om daar zelf mee om te gaan. Hij/zij is er van overtuigd geen power te bezitten om iets aan de situatie te veranderen. De vermijdende stijl kun je inzetten als:</a:t>
            </a:r>
            <a:br>
              <a:rPr lang="nl-NL" sz="2300" dirty="0"/>
            </a:br>
            <a:r>
              <a:rPr lang="nl-NL" sz="2300" dirty="0"/>
              <a:t>- nu niet het juiste bespreekmoment is</a:t>
            </a:r>
            <a:br>
              <a:rPr lang="nl-NL" sz="2300" dirty="0"/>
            </a:br>
            <a:r>
              <a:rPr lang="nl-NL" sz="2300" dirty="0"/>
              <a:t>- het issue het niet waard is om een conflict aan te gaan</a:t>
            </a:r>
            <a:br>
              <a:rPr lang="nl-NL" sz="2300" dirty="0"/>
            </a:br>
            <a:r>
              <a:rPr lang="nl-NL" sz="2300" dirty="0"/>
              <a:t>- emotie te hoog is om het nu aan te pakken.</a:t>
            </a:r>
          </a:p>
          <a:p>
            <a:r>
              <a:rPr lang="nl-NL" sz="2300" i="1" dirty="0"/>
              <a:t>(3) Samenwerken (exploreren): ‘</a:t>
            </a:r>
            <a:r>
              <a:rPr lang="nl-NL" sz="2300" i="1" dirty="0" err="1"/>
              <a:t>Two</a:t>
            </a:r>
            <a:r>
              <a:rPr lang="nl-NL" sz="2300" i="1" dirty="0"/>
              <a:t> </a:t>
            </a:r>
            <a:r>
              <a:rPr lang="nl-NL" sz="2300" i="1" dirty="0" err="1"/>
              <a:t>heads</a:t>
            </a:r>
            <a:r>
              <a:rPr lang="nl-NL" sz="2300" i="1" dirty="0"/>
              <a:t> are </a:t>
            </a:r>
            <a:r>
              <a:rPr lang="nl-NL" sz="2300" i="1" dirty="0" err="1"/>
              <a:t>better</a:t>
            </a:r>
            <a:r>
              <a:rPr lang="nl-NL" sz="2300" i="1" dirty="0"/>
              <a:t> </a:t>
            </a:r>
            <a:r>
              <a:rPr lang="nl-NL" sz="2300" i="1" dirty="0" err="1"/>
              <a:t>than</a:t>
            </a:r>
            <a:r>
              <a:rPr lang="nl-NL" sz="2300" i="1" dirty="0"/>
              <a:t> </a:t>
            </a:r>
            <a:r>
              <a:rPr lang="nl-NL" sz="2300" i="1" dirty="0" err="1"/>
              <a:t>one</a:t>
            </a:r>
            <a:r>
              <a:rPr lang="nl-NL" sz="2300" i="1" dirty="0"/>
              <a:t>’</a:t>
            </a:r>
            <a:br>
              <a:rPr lang="nl-NL" sz="2300" i="1" dirty="0"/>
            </a:br>
            <a:r>
              <a:rPr lang="nl-NL" sz="2300" dirty="0"/>
              <a:t>Degene die de samenwerking zoekt probeert de relatie goed te houden, maar ook zijn doelen te realiseren. Hij heeft een goede balans gevonden tussen eigenbelang en het belang van de ander. De </a:t>
            </a:r>
            <a:r>
              <a:rPr lang="nl-NL" sz="2300" dirty="0" err="1"/>
              <a:t>samenwerker</a:t>
            </a:r>
            <a:r>
              <a:rPr lang="nl-NL" sz="2300" dirty="0"/>
              <a:t> exploreert de situatie, is steeds bezig belangen te onderzoeken, te behartigen, voorstellen te doen, en te checken.</a:t>
            </a:r>
          </a:p>
          <a:p>
            <a:r>
              <a:rPr lang="nl-NL" sz="2300" dirty="0"/>
              <a:t>Met een samenwerkende stijl ben je onderzoeken naar misverstanden in de communicatie, onderliggende oorzaken, oog heeft voor emoties en probeert te werken aan een basis van vertrouwen om samenwerking gestalte te kunnen geven. Je gaat uit van een win-win gedachte en zoekt naar reële oplossingen voor het probleem die voor beide partijen acceptabel zijn.  De stijl kun je toepassen als:</a:t>
            </a:r>
            <a:br>
              <a:rPr lang="nl-NL" sz="2300" dirty="0"/>
            </a:br>
            <a:r>
              <a:rPr lang="nl-NL" sz="2300" dirty="0"/>
              <a:t>- het belangrijk is omdat je samen verder moet en jullie elkaar hard nodig hebben</a:t>
            </a:r>
            <a:br>
              <a:rPr lang="nl-NL" sz="2300" dirty="0"/>
            </a:br>
            <a:r>
              <a:rPr lang="nl-NL" sz="2300" dirty="0"/>
              <a:t>- het open in de communicatie en het recht op het vernemen van elkaars (achterliggende) mening belangrijk is.</a:t>
            </a:r>
          </a:p>
          <a:p>
            <a:br>
              <a:rPr lang="nl-NL" sz="2300" dirty="0"/>
            </a:br>
            <a:r>
              <a:rPr lang="nl-NL" sz="2300" i="1" dirty="0"/>
              <a:t>(4) Toegeven ( aanpassen): ‘It </a:t>
            </a:r>
            <a:r>
              <a:rPr lang="nl-NL" sz="2300" i="1" dirty="0" err="1"/>
              <a:t>would</a:t>
            </a:r>
            <a:r>
              <a:rPr lang="nl-NL" sz="2300" i="1" dirty="0"/>
              <a:t> </a:t>
            </a:r>
            <a:r>
              <a:rPr lang="nl-NL" sz="2300" i="1" dirty="0" err="1"/>
              <a:t>be</a:t>
            </a:r>
            <a:r>
              <a:rPr lang="nl-NL" sz="2300" i="1" dirty="0"/>
              <a:t> </a:t>
            </a:r>
            <a:r>
              <a:rPr lang="nl-NL" sz="2300" i="1" dirty="0" err="1"/>
              <a:t>my</a:t>
            </a:r>
            <a:r>
              <a:rPr lang="nl-NL" sz="2300" i="1" dirty="0"/>
              <a:t> </a:t>
            </a:r>
            <a:r>
              <a:rPr lang="nl-NL" sz="2300" i="1" dirty="0" err="1"/>
              <a:t>pleasure</a:t>
            </a:r>
            <a:r>
              <a:rPr lang="nl-NL" sz="2300" i="1" dirty="0"/>
              <a:t>’</a:t>
            </a:r>
            <a:br>
              <a:rPr lang="nl-NL" sz="2300" i="1" dirty="0"/>
            </a:br>
            <a:r>
              <a:rPr lang="nl-NL" sz="2300" dirty="0"/>
              <a:t>Degene die met name toegeeft bekommert zich vooral op de relatie met de ander. De </a:t>
            </a:r>
            <a:r>
              <a:rPr lang="nl-NL" sz="2300" dirty="0" err="1"/>
              <a:t>toegever</a:t>
            </a:r>
            <a:r>
              <a:rPr lang="nl-NL" sz="2300" dirty="0"/>
              <a:t> heeft expliciet oog voor de belangen van de ander en wil graag de relatie goed houden en is zeer coöperatief. Hij wordt meestal aardig gevonden, kan zich goed inleven in anderen, is daarom een goede gesprekspartner. Zijn doelen haalt hij helaas niet binnen.</a:t>
            </a:r>
          </a:p>
          <a:p>
            <a:r>
              <a:rPr lang="nl-NL" sz="2300" dirty="0"/>
              <a:t>Een toegevende stijl is toepasbaar als:</a:t>
            </a:r>
            <a:br>
              <a:rPr lang="nl-NL" sz="2300" dirty="0"/>
            </a:br>
            <a:r>
              <a:rPr lang="nl-NL" sz="2300" dirty="0"/>
              <a:t>- nu iets toegeven krediet geeft voor de toekomst</a:t>
            </a:r>
            <a:br>
              <a:rPr lang="nl-NL" sz="2300" dirty="0"/>
            </a:br>
            <a:r>
              <a:rPr lang="nl-NL" sz="2300" dirty="0"/>
              <a:t>- het je weinig moeite kost eigen fouten of veranderende inzichten te erkennen</a:t>
            </a:r>
            <a:br>
              <a:rPr lang="nl-NL" sz="2300" dirty="0"/>
            </a:br>
            <a:r>
              <a:rPr lang="nl-NL" sz="2300" dirty="0"/>
              <a:t>- het jou weinig kost en voor de ander belangrijk is.    </a:t>
            </a:r>
            <a:br>
              <a:rPr lang="nl-NL" sz="2300" dirty="0"/>
            </a:br>
            <a:br>
              <a:rPr lang="nl-NL" sz="2300" dirty="0"/>
            </a:br>
            <a:endParaRPr lang="nl-NL" sz="2300" dirty="0"/>
          </a:p>
          <a:p>
            <a:r>
              <a:rPr lang="nl-NL" sz="2300" i="1" dirty="0"/>
              <a:t>(5) Compromis sluiten: ‘</a:t>
            </a:r>
            <a:r>
              <a:rPr lang="nl-NL" sz="2300" i="1" dirty="0" err="1"/>
              <a:t>Let’s</a:t>
            </a:r>
            <a:r>
              <a:rPr lang="nl-NL" sz="2300" i="1" dirty="0"/>
              <a:t> make a deal’</a:t>
            </a:r>
            <a:br>
              <a:rPr lang="nl-NL" sz="2300" i="1" dirty="0"/>
            </a:br>
            <a:r>
              <a:rPr lang="nl-NL" sz="2300" dirty="0"/>
              <a:t>Compromis zoeken gaat er om dat de ander ook tevreden is met de oplossing. Het is een stijl van ‘water bij de wijn doen’. Vaak gaat het niet om het vinden van de beste aanpak of oplossing, maar om een pragmatische en haalbare aanpak of oplossing. Voldoende is goed genoeg. Het gaat in de kern om het best haalbare in de gegeven situatie.</a:t>
            </a:r>
          </a:p>
          <a:p>
            <a:r>
              <a:rPr lang="nl-NL" sz="2300" dirty="0"/>
              <a:t>Het kan ook een berekende manier zijn van onderhandelen: zeker mag de andere partij enkele punten binnenhalen. Maar daar staat dan tegenover dat hij zelf ook op een aantal punten zijn zin krijgt. Het sluiten van een compromis is een goede optie als:</a:t>
            </a:r>
            <a:br>
              <a:rPr lang="nl-NL" sz="2300" dirty="0"/>
            </a:br>
            <a:r>
              <a:rPr lang="nl-NL" sz="2300" dirty="0"/>
              <a:t>- evenwicht belangrijk is</a:t>
            </a:r>
            <a:br>
              <a:rPr lang="nl-NL" sz="2300" dirty="0"/>
            </a:br>
            <a:r>
              <a:rPr lang="nl-NL" sz="2300" dirty="0"/>
              <a:t>- het niet meer haalbaar is</a:t>
            </a:r>
            <a:br>
              <a:rPr lang="nl-NL" sz="2300" dirty="0"/>
            </a:br>
            <a:r>
              <a:rPr lang="nl-NL" sz="2300" dirty="0"/>
              <a:t>- het beter is dan winst of verlies.    </a:t>
            </a:r>
            <a:br>
              <a:rPr lang="nl-NL" sz="2300" dirty="0"/>
            </a:br>
            <a:br>
              <a:rPr lang="nl-NL" sz="2300" dirty="0"/>
            </a:br>
            <a:r>
              <a:rPr lang="nl-NL" sz="2300" i="1" dirty="0"/>
              <a:t>Situationele conflicthantering</a:t>
            </a:r>
            <a:br>
              <a:rPr lang="nl-NL" sz="2300" dirty="0"/>
            </a:br>
            <a:r>
              <a:rPr lang="nl-NL" sz="2300" dirty="0"/>
              <a:t>Volgens Paul Bongers is er geen beste manier om met conflicten om te gaan. De situatie bepaalt welke conflictstijl het beste toegepast kan worden. De keuze van de stijl hangt af van de situatie. Het variëren in stijl vraagt veel oefening en reflectief vermogen. Om adequaat met conflicten om te kunnen gaan, is het belangrijk de situatie te kunnen inschatten om een juiste keuze uit de stijlen te kunnen maken, waarbij je rekening moet houden met je persoonlijke voorkeursstijl.</a:t>
            </a:r>
          </a:p>
          <a:p>
            <a:endParaRPr lang="nl-NL" dirty="0">
              <a:effectLst/>
            </a:endParaRPr>
          </a:p>
          <a:p>
            <a:endParaRPr lang="nl-NL" dirty="0"/>
          </a:p>
          <a:p>
            <a:endParaRPr lang="nl-NL" b="1" dirty="0">
              <a:effectLst/>
            </a:endParaRPr>
          </a:p>
          <a:p>
            <a:pPr defTabSz="1762323">
              <a:defRPr/>
            </a:pPr>
            <a:r>
              <a:rPr lang="nl-NL" b="1" u="sng" dirty="0">
                <a:effectLst/>
                <a:sym typeface="Wingdings" panose="05000000000000000000" pitchFamily="2" charset="2"/>
              </a:rPr>
              <a:t> </a:t>
            </a:r>
            <a:r>
              <a:rPr lang="nl-NL" b="1" u="sng" dirty="0">
                <a:effectLst/>
              </a:rPr>
              <a:t>Animatie: ERVARING: Jullie hebben allemaal wel eens een conflictsituatie meegemaakt hoe heb je daar op gereageerd. Groep laten beantwoorden en stijl aan laten wijzen.</a:t>
            </a:r>
          </a:p>
          <a:p>
            <a:endParaRPr lang="nl-NL" b="1" dirty="0">
              <a:effectLst/>
            </a:endParaRPr>
          </a:p>
          <a:p>
            <a:endParaRPr lang="nl-NL" dirty="0"/>
          </a:p>
        </p:txBody>
      </p:sp>
      <p:sp>
        <p:nvSpPr>
          <p:cNvPr id="4" name="Tijdelijke aanduiding voor dianummer 3"/>
          <p:cNvSpPr>
            <a:spLocks noGrp="1"/>
          </p:cNvSpPr>
          <p:nvPr>
            <p:ph type="sldNum" sz="quarter" idx="5"/>
          </p:nvPr>
        </p:nvSpPr>
        <p:spPr/>
        <p:txBody>
          <a:bodyPr/>
          <a:lstStyle/>
          <a:p>
            <a:fld id="{CB78F1AB-29EF-4445-A82D-E8624A7043CE}" type="slidenum">
              <a:rPr lang="nl-NL" smtClean="0"/>
              <a:t>6</a:t>
            </a:fld>
            <a:endParaRPr lang="nl-NL"/>
          </a:p>
        </p:txBody>
      </p:sp>
    </p:spTree>
    <p:extLst>
      <p:ext uri="{BB962C8B-B14F-4D97-AF65-F5344CB8AC3E}">
        <p14:creationId xmlns:p14="http://schemas.microsoft.com/office/powerpoint/2010/main" val="1739524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effectLst/>
              </a:rPr>
              <a:t>- Wanneer is welke stijl effectief? Doorlopen met groep. Wie kent situatie dat dit effectief is?</a:t>
            </a:r>
          </a:p>
          <a:p>
            <a:endParaRPr lang="nl-NL" dirty="0">
              <a:effectLst/>
            </a:endParaRPr>
          </a:p>
          <a:p>
            <a:r>
              <a:rPr lang="nl-NL" dirty="0">
                <a:effectLst/>
              </a:rPr>
              <a:t>Dat hangt van de situatie af. Elke stijl is effectief in bepaalde situaties. </a:t>
            </a:r>
          </a:p>
          <a:p>
            <a:r>
              <a:rPr lang="nl-NL" dirty="0">
                <a:effectLst/>
              </a:rPr>
              <a:t>Doordrukken:</a:t>
            </a:r>
          </a:p>
          <a:p>
            <a:r>
              <a:rPr lang="nl-NL" dirty="0">
                <a:effectLst/>
              </a:rPr>
              <a:t>Zo moet een leider doordrukken als er veel tijdsdruk is en hij zeker weet dat hij gelijk heeft. </a:t>
            </a:r>
          </a:p>
          <a:p>
            <a:endParaRPr lang="nl-NL" dirty="0">
              <a:effectLst/>
            </a:endParaRPr>
          </a:p>
          <a:p>
            <a:r>
              <a:rPr lang="nl-NL" dirty="0">
                <a:effectLst/>
              </a:rPr>
              <a:t>Samenwerken:</a:t>
            </a:r>
          </a:p>
          <a:p>
            <a:r>
              <a:rPr lang="nl-NL" dirty="0">
                <a:effectLst/>
              </a:rPr>
              <a:t>Hij kan beter samenwerken om het probleem op te lossen als hij de ander nodig heeft en de belangen even zwaar wegen. </a:t>
            </a:r>
          </a:p>
          <a:p>
            <a:endParaRPr lang="nl-NL" dirty="0">
              <a:effectLst/>
            </a:endParaRPr>
          </a:p>
          <a:p>
            <a:r>
              <a:rPr lang="nl-NL" dirty="0">
                <a:effectLst/>
              </a:rPr>
              <a:t>Compromis sluiten:</a:t>
            </a:r>
          </a:p>
          <a:p>
            <a:r>
              <a:rPr lang="nl-NL" dirty="0">
                <a:effectLst/>
              </a:rPr>
              <a:t>Het voorstellen van een compromis is </a:t>
            </a:r>
            <a:r>
              <a:rPr lang="nl-NL" b="1" dirty="0">
                <a:effectLst/>
              </a:rPr>
              <a:t>beter als een tijdelijke oplossing helpt </a:t>
            </a:r>
            <a:r>
              <a:rPr lang="nl-NL" dirty="0">
                <a:effectLst/>
              </a:rPr>
              <a:t>en wanneer de </a:t>
            </a:r>
            <a:r>
              <a:rPr lang="nl-NL" b="1" dirty="0">
                <a:effectLst/>
              </a:rPr>
              <a:t>belangen niet al te groot zijn</a:t>
            </a:r>
            <a:r>
              <a:rPr lang="nl-NL" dirty="0">
                <a:effectLst/>
              </a:rPr>
              <a:t>. </a:t>
            </a:r>
          </a:p>
          <a:p>
            <a:endParaRPr lang="nl-NL" dirty="0">
              <a:effectLst/>
            </a:endParaRPr>
          </a:p>
          <a:p>
            <a:r>
              <a:rPr lang="nl-NL" dirty="0">
                <a:effectLst/>
              </a:rPr>
              <a:t>Toegeven:</a:t>
            </a:r>
          </a:p>
          <a:p>
            <a:r>
              <a:rPr lang="nl-NL" dirty="0">
                <a:effectLst/>
              </a:rPr>
              <a:t>Toegeven kan als stijl effectief zijn als er </a:t>
            </a:r>
            <a:r>
              <a:rPr lang="nl-NL" b="1" dirty="0">
                <a:effectLst/>
              </a:rPr>
              <a:t>krediet moet worden opgebouwd voor later en als het resultaat er eigenlijk niet zoveel toe doet. </a:t>
            </a:r>
          </a:p>
          <a:p>
            <a:endParaRPr lang="nl-NL" b="1" dirty="0">
              <a:effectLst/>
            </a:endParaRPr>
          </a:p>
          <a:p>
            <a:r>
              <a:rPr lang="nl-NL" dirty="0" err="1">
                <a:effectLst/>
              </a:rPr>
              <a:t>Conflictvermijden</a:t>
            </a:r>
            <a:r>
              <a:rPr lang="nl-NL" dirty="0">
                <a:effectLst/>
              </a:rPr>
              <a:t>:</a:t>
            </a:r>
          </a:p>
          <a:p>
            <a:r>
              <a:rPr lang="nl-NL" dirty="0">
                <a:effectLst/>
              </a:rPr>
              <a:t>Het conflict vermijden tenslotte, kan het beste zijn indien de ander </a:t>
            </a:r>
            <a:r>
              <a:rPr lang="nl-NL" b="1" dirty="0">
                <a:effectLst/>
              </a:rPr>
              <a:t>duidelijk machtiger is en het eigen gelijk niets oplost.</a:t>
            </a:r>
          </a:p>
          <a:p>
            <a:endParaRPr lang="nl-NL" dirty="0">
              <a:effectLst/>
            </a:endParaRPr>
          </a:p>
          <a:p>
            <a:endParaRPr lang="nl-NL" dirty="0"/>
          </a:p>
        </p:txBody>
      </p:sp>
      <p:sp>
        <p:nvSpPr>
          <p:cNvPr id="4" name="Tijdelijke aanduiding voor dianummer 3"/>
          <p:cNvSpPr>
            <a:spLocks noGrp="1"/>
          </p:cNvSpPr>
          <p:nvPr>
            <p:ph type="sldNum" sz="quarter" idx="5"/>
          </p:nvPr>
        </p:nvSpPr>
        <p:spPr/>
        <p:txBody>
          <a:bodyPr/>
          <a:lstStyle/>
          <a:p>
            <a:fld id="{CB78F1AB-29EF-4445-A82D-E8624A7043CE}" type="slidenum">
              <a:rPr lang="nl-NL" smtClean="0"/>
              <a:t>7</a:t>
            </a:fld>
            <a:endParaRPr lang="nl-NL"/>
          </a:p>
        </p:txBody>
      </p:sp>
    </p:spTree>
    <p:extLst>
      <p:ext uri="{BB962C8B-B14F-4D97-AF65-F5344CB8AC3E}">
        <p14:creationId xmlns:p14="http://schemas.microsoft.com/office/powerpoint/2010/main" val="3050945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Test 15 vragen- 10 minuten?</a:t>
            </a:r>
          </a:p>
          <a:p>
            <a:endParaRPr lang="nl-NL" dirty="0"/>
          </a:p>
          <a:p>
            <a:r>
              <a:rPr lang="nl-NL" dirty="0"/>
              <a:t>Niet </a:t>
            </a:r>
            <a:r>
              <a:rPr lang="nl-NL" dirty="0" err="1"/>
              <a:t>ebp</a:t>
            </a:r>
            <a:endParaRPr lang="nl-NL" dirty="0"/>
          </a:p>
          <a:p>
            <a:endParaRPr lang="nl-NL" dirty="0"/>
          </a:p>
        </p:txBody>
      </p:sp>
      <p:sp>
        <p:nvSpPr>
          <p:cNvPr id="4" name="Tijdelijke aanduiding voor dianummer 3"/>
          <p:cNvSpPr>
            <a:spLocks noGrp="1"/>
          </p:cNvSpPr>
          <p:nvPr>
            <p:ph type="sldNum" sz="quarter" idx="5"/>
          </p:nvPr>
        </p:nvSpPr>
        <p:spPr/>
        <p:txBody>
          <a:bodyPr/>
          <a:lstStyle/>
          <a:p>
            <a:fld id="{CB78F1AB-29EF-4445-A82D-E8624A7043CE}" type="slidenum">
              <a:rPr lang="nl-NL" smtClean="0"/>
              <a:t>8</a:t>
            </a:fld>
            <a:endParaRPr lang="nl-NL"/>
          </a:p>
        </p:txBody>
      </p:sp>
    </p:spTree>
    <p:extLst>
      <p:ext uri="{BB962C8B-B14F-4D97-AF65-F5344CB8AC3E}">
        <p14:creationId xmlns:p14="http://schemas.microsoft.com/office/powerpoint/2010/main" val="353317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Nodig: </a:t>
            </a:r>
          </a:p>
          <a:p>
            <a:r>
              <a:rPr lang="nl-NL" dirty="0"/>
              <a:t>4 dobbelstenen nodig, 12 </a:t>
            </a:r>
            <a:r>
              <a:rPr lang="nl-NL" dirty="0" err="1"/>
              <a:t>pionen</a:t>
            </a:r>
            <a:r>
              <a:rPr lang="nl-NL" dirty="0"/>
              <a:t>, 4 spellen, 4 modellen</a:t>
            </a:r>
          </a:p>
          <a:p>
            <a:endParaRPr lang="nl-NL" dirty="0"/>
          </a:p>
          <a:p>
            <a:r>
              <a:rPr lang="nl-NL" b="1" dirty="0"/>
              <a:t>Drie kwartier spelen</a:t>
            </a:r>
          </a:p>
          <a:p>
            <a:endParaRPr lang="nl-NL" dirty="0"/>
          </a:p>
          <a:p>
            <a:endParaRPr lang="nl-NL" dirty="0"/>
          </a:p>
          <a:p>
            <a:endParaRPr lang="nl-NL" dirty="0"/>
          </a:p>
          <a:p>
            <a:endParaRPr lang="nl-NL" dirty="0"/>
          </a:p>
        </p:txBody>
      </p:sp>
      <p:sp>
        <p:nvSpPr>
          <p:cNvPr id="4" name="Tijdelijke aanduiding voor dianummer 3"/>
          <p:cNvSpPr>
            <a:spLocks noGrp="1"/>
          </p:cNvSpPr>
          <p:nvPr>
            <p:ph type="sldNum" sz="quarter" idx="5"/>
          </p:nvPr>
        </p:nvSpPr>
        <p:spPr/>
        <p:txBody>
          <a:bodyPr/>
          <a:lstStyle/>
          <a:p>
            <a:fld id="{CB78F1AB-29EF-4445-A82D-E8624A7043CE}" type="slidenum">
              <a:rPr lang="nl-NL" smtClean="0"/>
              <a:t>9</a:t>
            </a:fld>
            <a:endParaRPr lang="nl-NL"/>
          </a:p>
        </p:txBody>
      </p:sp>
    </p:spTree>
    <p:extLst>
      <p:ext uri="{BB962C8B-B14F-4D97-AF65-F5344CB8AC3E}">
        <p14:creationId xmlns:p14="http://schemas.microsoft.com/office/powerpoint/2010/main" val="2652615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Lege A4’tjes mee</a:t>
            </a:r>
          </a:p>
          <a:p>
            <a:endParaRPr lang="nl-NL" dirty="0"/>
          </a:p>
          <a:p>
            <a:r>
              <a:rPr lang="nl-NL" dirty="0"/>
              <a:t>Half uur</a:t>
            </a:r>
          </a:p>
        </p:txBody>
      </p:sp>
      <p:sp>
        <p:nvSpPr>
          <p:cNvPr id="4" name="Tijdelijke aanduiding voor dianummer 3"/>
          <p:cNvSpPr>
            <a:spLocks noGrp="1"/>
          </p:cNvSpPr>
          <p:nvPr>
            <p:ph type="sldNum" sz="quarter" idx="5"/>
          </p:nvPr>
        </p:nvSpPr>
        <p:spPr/>
        <p:txBody>
          <a:bodyPr/>
          <a:lstStyle/>
          <a:p>
            <a:fld id="{CB78F1AB-29EF-4445-A82D-E8624A7043CE}" type="slidenum">
              <a:rPr lang="nl-NL" smtClean="0"/>
              <a:t>10</a:t>
            </a:fld>
            <a:endParaRPr lang="nl-NL"/>
          </a:p>
        </p:txBody>
      </p:sp>
    </p:spTree>
    <p:extLst>
      <p:ext uri="{BB962C8B-B14F-4D97-AF65-F5344CB8AC3E}">
        <p14:creationId xmlns:p14="http://schemas.microsoft.com/office/powerpoint/2010/main" val="2397651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CB78F1AB-29EF-4445-A82D-E8624A7043CE}" type="slidenum">
              <a:rPr lang="nl-NL" smtClean="0"/>
              <a:t>11</a:t>
            </a:fld>
            <a:endParaRPr lang="nl-NL"/>
          </a:p>
        </p:txBody>
      </p:sp>
    </p:spTree>
    <p:extLst>
      <p:ext uri="{BB962C8B-B14F-4D97-AF65-F5344CB8AC3E}">
        <p14:creationId xmlns:p14="http://schemas.microsoft.com/office/powerpoint/2010/main" val="26571165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629344" y="302791"/>
            <a:ext cx="10363200" cy="1470025"/>
          </a:xfrm>
          <a:prstGeom prst="rect">
            <a:avLst/>
          </a:prstGeom>
        </p:spPr>
        <p:txBody>
          <a:bodyPr anchor="b"/>
          <a:lstStyle>
            <a:lvl1pPr>
              <a:defRPr>
                <a:solidFill>
                  <a:schemeClr val="bg1"/>
                </a:solidFill>
                <a:effectLst>
                  <a:outerShdw blurRad="381000" dir="5400000" algn="ctr" rotWithShape="0">
                    <a:srgbClr val="000000">
                      <a:alpha val="80000"/>
                    </a:srgbClr>
                  </a:outerShdw>
                </a:effectLst>
              </a:defRPr>
            </a:lvl1pPr>
          </a:lstStyle>
          <a:p>
            <a:r>
              <a:rPr lang="nl-NL"/>
              <a:t>Klik om stijl te bewerken</a:t>
            </a:r>
            <a:endParaRPr lang="nl-NL" dirty="0"/>
          </a:p>
        </p:txBody>
      </p:sp>
      <p:sp>
        <p:nvSpPr>
          <p:cNvPr id="3" name="Ondertitel 2"/>
          <p:cNvSpPr>
            <a:spLocks noGrp="1"/>
          </p:cNvSpPr>
          <p:nvPr>
            <p:ph type="subTitle" idx="1"/>
          </p:nvPr>
        </p:nvSpPr>
        <p:spPr>
          <a:xfrm>
            <a:off x="729952" y="3980656"/>
            <a:ext cx="8534400" cy="1752600"/>
          </a:xfrm>
        </p:spPr>
        <p:txBody>
          <a:bodyPr>
            <a:normAutofit/>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nl-NL" dirty="0"/>
          </a:p>
        </p:txBody>
      </p:sp>
      <p:sp>
        <p:nvSpPr>
          <p:cNvPr id="5" name="Tijdelijke aanduiding voor voettekst 4"/>
          <p:cNvSpPr>
            <a:spLocks noGrp="1"/>
          </p:cNvSpPr>
          <p:nvPr>
            <p:ph type="ftr" sz="quarter" idx="11"/>
          </p:nvPr>
        </p:nvSpPr>
        <p:spPr>
          <a:xfrm>
            <a:off x="743405" y="5805264"/>
            <a:ext cx="8160907" cy="576064"/>
          </a:xfrm>
          <a:prstGeom prst="rect">
            <a:avLst/>
          </a:prstGeom>
        </p:spPr>
        <p:txBody>
          <a:bodyPr/>
          <a:lstStyle>
            <a:lvl1pPr>
              <a:defRPr>
                <a:solidFill>
                  <a:schemeClr val="bg1"/>
                </a:solidFill>
              </a:defRPr>
            </a:lvl1pPr>
          </a:lstStyle>
          <a:p>
            <a:endParaRPr lang="nl-N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lleen tit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Ovaal 9"/>
          <p:cNvSpPr/>
          <p:nvPr userDrawn="1"/>
        </p:nvSpPr>
        <p:spPr>
          <a:xfrm>
            <a:off x="5519936" y="6525344"/>
            <a:ext cx="288032" cy="216024"/>
          </a:xfrm>
          <a:prstGeom prst="ellipse">
            <a:avLst/>
          </a:prstGeom>
          <a:solidFill>
            <a:srgbClr val="20BD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6" name="Tijdelijke aanduiding voor dianummer 5"/>
          <p:cNvSpPr>
            <a:spLocks noGrp="1"/>
          </p:cNvSpPr>
          <p:nvPr>
            <p:ph type="sldNum" sz="quarter" idx="4"/>
          </p:nvPr>
        </p:nvSpPr>
        <p:spPr>
          <a:xfrm>
            <a:off x="4271798" y="6453337"/>
            <a:ext cx="2784309" cy="365125"/>
          </a:xfrm>
          <a:prstGeom prst="rect">
            <a:avLst/>
          </a:prstGeom>
        </p:spPr>
        <p:txBody>
          <a:bodyPr vert="horz" lIns="91440" tIns="45720" rIns="91440" bIns="45720" rtlCol="0" anchor="ctr"/>
          <a:lstStyle>
            <a:lvl1pPr algn="ctr">
              <a:defRPr sz="800">
                <a:solidFill>
                  <a:schemeClr val="bg1"/>
                </a:solidFill>
              </a:defRPr>
            </a:lvl1pPr>
          </a:lstStyle>
          <a:p>
            <a:fld id="{1DAD25AC-3D36-459B-92CD-44DA3A629171}" type="slidenum">
              <a:rPr lang="nl-NL" smtClean="0"/>
              <a:pPr/>
              <a:t>‹nr.›</a:t>
            </a:fld>
            <a:endParaRPr lang="nl-NL" dirty="0"/>
          </a:p>
        </p:txBody>
      </p:sp>
      <p:sp>
        <p:nvSpPr>
          <p:cNvPr id="15" name="Tijdelijke aanduiding voor inhoud 2"/>
          <p:cNvSpPr>
            <a:spLocks noGrp="1"/>
          </p:cNvSpPr>
          <p:nvPr>
            <p:ph idx="1"/>
          </p:nvPr>
        </p:nvSpPr>
        <p:spPr>
          <a:xfrm>
            <a:off x="1099864" y="1279302"/>
            <a:ext cx="10972800" cy="4309939"/>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6" name="Tijdelijke aanduiding voor voettekst 4"/>
          <p:cNvSpPr>
            <a:spLocks noGrp="1"/>
          </p:cNvSpPr>
          <p:nvPr>
            <p:ph type="ftr" sz="quarter" idx="11"/>
          </p:nvPr>
        </p:nvSpPr>
        <p:spPr>
          <a:xfrm>
            <a:off x="3503712" y="5805264"/>
            <a:ext cx="8160907" cy="576064"/>
          </a:xfrm>
          <a:prstGeom prst="rect">
            <a:avLst/>
          </a:prstGeom>
        </p:spPr>
        <p:txBody>
          <a:bodyPr/>
          <a:lstStyle/>
          <a:p>
            <a:endParaRPr lang="nl-NL" dirty="0"/>
          </a:p>
        </p:txBody>
      </p:sp>
      <p:sp>
        <p:nvSpPr>
          <p:cNvPr id="2" name="Titel 1"/>
          <p:cNvSpPr>
            <a:spLocks noGrp="1"/>
          </p:cNvSpPr>
          <p:nvPr>
            <p:ph type="title"/>
          </p:nvPr>
        </p:nvSpPr>
        <p:spPr>
          <a:xfrm>
            <a:off x="623392" y="125760"/>
            <a:ext cx="10972800" cy="1143000"/>
          </a:xfrm>
        </p:spPr>
        <p:txBody>
          <a:bodyPr/>
          <a:lstStyle/>
          <a:p>
            <a:r>
              <a:rPr lang="nl-NL"/>
              <a:t>Klik om stijl te bewerken</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Alleen tit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Ovaal 8"/>
          <p:cNvSpPr/>
          <p:nvPr userDrawn="1"/>
        </p:nvSpPr>
        <p:spPr>
          <a:xfrm>
            <a:off x="5519936" y="6525344"/>
            <a:ext cx="288032" cy="216024"/>
          </a:xfrm>
          <a:prstGeom prst="ellipse">
            <a:avLst/>
          </a:prstGeom>
          <a:solidFill>
            <a:srgbClr val="2311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dirty="0">
              <a:solidFill>
                <a:srgbClr val="23114C"/>
              </a:solidFill>
            </a:endParaRPr>
          </a:p>
        </p:txBody>
      </p:sp>
      <p:sp>
        <p:nvSpPr>
          <p:cNvPr id="2" name="Titel 1"/>
          <p:cNvSpPr>
            <a:spLocks noGrp="1"/>
          </p:cNvSpPr>
          <p:nvPr>
            <p:ph type="title"/>
          </p:nvPr>
        </p:nvSpPr>
        <p:spPr>
          <a:xfrm>
            <a:off x="623392" y="-99392"/>
            <a:ext cx="10972800" cy="1143000"/>
          </a:xfrm>
          <a:prstGeom prst="rect">
            <a:avLst/>
          </a:prstGeom>
        </p:spPr>
        <p:txBody>
          <a:bodyPr anchor="b"/>
          <a:lstStyle/>
          <a:p>
            <a:r>
              <a:rPr lang="nl-NL"/>
              <a:t>Klik om stijl te bewerken</a:t>
            </a:r>
            <a:endParaRPr lang="nl-NL" dirty="0"/>
          </a:p>
        </p:txBody>
      </p:sp>
      <p:sp>
        <p:nvSpPr>
          <p:cNvPr id="4" name="Tijdelijke aanduiding voor voettekst 3"/>
          <p:cNvSpPr>
            <a:spLocks noGrp="1"/>
          </p:cNvSpPr>
          <p:nvPr>
            <p:ph type="ftr" sz="quarter" idx="11"/>
          </p:nvPr>
        </p:nvSpPr>
        <p:spPr>
          <a:xfrm>
            <a:off x="2831637" y="5805264"/>
            <a:ext cx="8160907" cy="576064"/>
          </a:xfrm>
          <a:prstGeom prst="rect">
            <a:avLst/>
          </a:prstGeom>
        </p:spPr>
        <p:txBody>
          <a:bodyPr/>
          <a:lstStyle>
            <a:lvl1pPr>
              <a:defRPr>
                <a:solidFill>
                  <a:schemeClr val="bg1"/>
                </a:solidFill>
              </a:defRPr>
            </a:lvl1pPr>
          </a:lstStyle>
          <a:p>
            <a:endParaRPr lang="nl-NL" dirty="0"/>
          </a:p>
        </p:txBody>
      </p:sp>
      <p:sp>
        <p:nvSpPr>
          <p:cNvPr id="7" name="Tijdelijke aanduiding voor inhoud 2"/>
          <p:cNvSpPr>
            <a:spLocks noGrp="1"/>
          </p:cNvSpPr>
          <p:nvPr>
            <p:ph idx="1"/>
          </p:nvPr>
        </p:nvSpPr>
        <p:spPr>
          <a:xfrm>
            <a:off x="1055440" y="1279302"/>
            <a:ext cx="10972800" cy="4237931"/>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jdelijke aanduiding voor dianummer 5"/>
          <p:cNvSpPr>
            <a:spLocks noGrp="1"/>
          </p:cNvSpPr>
          <p:nvPr>
            <p:ph type="sldNum" sz="quarter" idx="4"/>
          </p:nvPr>
        </p:nvSpPr>
        <p:spPr>
          <a:xfrm>
            <a:off x="4271798" y="6453337"/>
            <a:ext cx="2784309" cy="365125"/>
          </a:xfrm>
          <a:prstGeom prst="rect">
            <a:avLst/>
          </a:prstGeom>
        </p:spPr>
        <p:txBody>
          <a:bodyPr vert="horz" lIns="91440" tIns="45720" rIns="91440" bIns="45720" rtlCol="0" anchor="ctr"/>
          <a:lstStyle>
            <a:lvl1pPr algn="ctr">
              <a:defRPr sz="800">
                <a:solidFill>
                  <a:schemeClr val="bg1"/>
                </a:solidFill>
              </a:defRPr>
            </a:lvl1pPr>
          </a:lstStyle>
          <a:p>
            <a:fld id="{1DAD25AC-3D36-459B-92CD-44DA3A629171}" type="slidenum">
              <a:rPr lang="nl-NL" smtClean="0"/>
              <a:pPr/>
              <a:t>‹nr.›</a:t>
            </a:fld>
            <a:endParaRPr lang="nl-NL"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print">
            <a:lum/>
          </a:blip>
          <a:srcRect/>
          <a:stretch>
            <a:fillRect/>
          </a:stretch>
        </a:blipFill>
        <a:effectLst/>
      </p:bgPr>
    </p:b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787829" y="1279302"/>
            <a:ext cx="10972800" cy="4237931"/>
          </a:xfrm>
          <a:prstGeom prst="rect">
            <a:avLst/>
          </a:prstGeom>
        </p:spPr>
        <p:txBody>
          <a:bodyPr vert="horz" lIns="91440" tIns="45720" rIns="91440" bIns="45720" rtlCol="0">
            <a:norm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dianummer 5"/>
          <p:cNvSpPr>
            <a:spLocks noGrp="1"/>
          </p:cNvSpPr>
          <p:nvPr>
            <p:ph type="sldNum" sz="quarter" idx="4"/>
          </p:nvPr>
        </p:nvSpPr>
        <p:spPr>
          <a:xfrm>
            <a:off x="4307317" y="6448252"/>
            <a:ext cx="2844800" cy="365125"/>
          </a:xfrm>
          <a:prstGeom prst="rect">
            <a:avLst/>
          </a:prstGeom>
        </p:spPr>
        <p:txBody>
          <a:bodyPr vert="horz" lIns="91440" tIns="45720" rIns="91440" bIns="45720" rtlCol="0" anchor="ctr"/>
          <a:lstStyle>
            <a:lvl1pPr algn="ctr">
              <a:defRPr sz="1000">
                <a:solidFill>
                  <a:srgbClr val="23114C"/>
                </a:solidFill>
              </a:defRPr>
            </a:lvl1pPr>
          </a:lstStyle>
          <a:p>
            <a:fld id="{1DAD25AC-3D36-459B-92CD-44DA3A629171}" type="slidenum">
              <a:rPr lang="nl-NL" smtClean="0"/>
              <a:pPr/>
              <a:t>‹nr.›</a:t>
            </a:fld>
            <a:endParaRPr lang="nl-NL" dirty="0"/>
          </a:p>
        </p:txBody>
      </p:sp>
      <p:sp>
        <p:nvSpPr>
          <p:cNvPr id="9" name="Tijdelijke aanduiding voor voettekst 4"/>
          <p:cNvSpPr>
            <a:spLocks noGrp="1"/>
          </p:cNvSpPr>
          <p:nvPr>
            <p:ph type="ftr" sz="quarter" idx="3"/>
          </p:nvPr>
        </p:nvSpPr>
        <p:spPr>
          <a:xfrm>
            <a:off x="3503712" y="5805264"/>
            <a:ext cx="8160907" cy="576064"/>
          </a:xfrm>
          <a:prstGeom prst="rect">
            <a:avLst/>
          </a:prstGeom>
        </p:spPr>
        <p:txBody>
          <a:bodyPr vert="horz" lIns="91440" tIns="45720" rIns="91440" bIns="45720" rtlCol="0" anchor="t"/>
          <a:lstStyle>
            <a:lvl1pPr algn="l">
              <a:defRPr sz="1200">
                <a:solidFill>
                  <a:srgbClr val="23114C"/>
                </a:solidFill>
                <a:latin typeface="Verdana" pitchFamily="34" charset="0"/>
                <a:ea typeface="Verdana" pitchFamily="34" charset="0"/>
                <a:cs typeface="Verdana" pitchFamily="34" charset="0"/>
              </a:defRPr>
            </a:lvl1pPr>
          </a:lstStyle>
          <a:p>
            <a:endParaRPr lang="nl-NL" dirty="0"/>
          </a:p>
        </p:txBody>
      </p:sp>
      <p:sp>
        <p:nvSpPr>
          <p:cNvPr id="10" name="Tijdelijke aanduiding voor titel 9"/>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nl-NL"/>
              <a:t>Klik om de stijl te bewerken</a:t>
            </a:r>
          </a:p>
        </p:txBody>
      </p:sp>
      <p:pic>
        <p:nvPicPr>
          <p:cNvPr id="1026" name="Picture 2">
            <a:extLst>
              <a:ext uri="{FF2B5EF4-FFF2-40B4-BE49-F238E27FC236}">
                <a16:creationId xmlns:a16="http://schemas.microsoft.com/office/drawing/2014/main" id="{4BFA9B82-6CC4-4AB6-94DB-85B770A1C8DF}"/>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9912424" y="6095827"/>
            <a:ext cx="1962150" cy="70485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6" r:id="rId1"/>
    <p:sldLayoutId id="2147483661" r:id="rId2"/>
    <p:sldLayoutId id="2147483664" r:id="rId3"/>
  </p:sldLayoutIdLst>
  <p:hf hdr="0" dt="0"/>
  <p:txStyles>
    <p:titleStyle>
      <a:lvl1pPr algn="l" defTabSz="914400" rtl="0" eaLnBrk="1" latinLnBrk="0" hangingPunct="1">
        <a:spcBef>
          <a:spcPct val="0"/>
        </a:spcBef>
        <a:buNone/>
        <a:defRPr sz="2600" b="1" kern="1200">
          <a:solidFill>
            <a:srgbClr val="20BDBA"/>
          </a:solidFill>
          <a:latin typeface="Verdana" pitchFamily="34" charset="0"/>
          <a:ea typeface="Verdana" pitchFamily="34" charset="0"/>
          <a:cs typeface="Verdana" pitchFamily="34" charset="0"/>
        </a:defRPr>
      </a:lvl1pPr>
    </p:titleStyle>
    <p:bodyStyle>
      <a:lvl1pPr marL="342900" indent="-342900" algn="l" defTabSz="914400" rtl="0" eaLnBrk="1" latinLnBrk="0" hangingPunct="1">
        <a:spcBef>
          <a:spcPct val="20000"/>
        </a:spcBef>
        <a:buFont typeface="Arial" pitchFamily="34" charset="0"/>
        <a:buChar char="•"/>
        <a:defRPr sz="2400" kern="1200">
          <a:solidFill>
            <a:srgbClr val="23114C"/>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200" kern="1200">
          <a:solidFill>
            <a:srgbClr val="23114C"/>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1900" kern="1200">
          <a:solidFill>
            <a:srgbClr val="23114C"/>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1700" kern="1200">
          <a:solidFill>
            <a:srgbClr val="23114C"/>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1400" kern="1200">
          <a:solidFill>
            <a:srgbClr val="23114C"/>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https://player.vimeo.com/video/270180168?app_id=122963" TargetMode="External"/><Relationship Id="rId5" Type="http://schemas.openxmlformats.org/officeDocument/2006/relationships/image" Target="../media/image6.jpeg"/><Relationship Id="rId4" Type="http://schemas.openxmlformats.org/officeDocument/2006/relationships/hyperlink" Target="https://www.youtube.com/watch?v=CJXnYMl_SuA"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123management.nl/0/030_cultuur/a300_cultuur_13_conflictstijlen.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123management.nl/0/030_cultuur/a300_cultuur_13_conflictstijlen.html"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123test.nl/conflict/"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btsg.nl/test/thomas-kilmann-conflicthanterings-test/"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hyperlink" Target="http://123management.nl/0/030_cultuur/a300_cultuur_13_conflictstijlen.html"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95400" y="467773"/>
            <a:ext cx="10801200" cy="576064"/>
          </a:xfrm>
        </p:spPr>
        <p:txBody>
          <a:bodyPr/>
          <a:lstStyle/>
          <a:p>
            <a:r>
              <a:rPr lang="nl-NL" u="sng" dirty="0"/>
              <a:t>Bijeenkomst 4 Verpleegkundig leiderschap</a:t>
            </a:r>
          </a:p>
        </p:txBody>
      </p:sp>
      <p:sp>
        <p:nvSpPr>
          <p:cNvPr id="3" name="Ondertitel 2"/>
          <p:cNvSpPr>
            <a:spLocks noGrp="1"/>
          </p:cNvSpPr>
          <p:nvPr>
            <p:ph type="subTitle" idx="1"/>
          </p:nvPr>
        </p:nvSpPr>
        <p:spPr/>
        <p:txBody>
          <a:bodyPr>
            <a:normAutofit/>
          </a:bodyPr>
          <a:lstStyle/>
          <a:p>
            <a:r>
              <a:rPr lang="nl-NL" dirty="0"/>
              <a:t>Bijeenkomst 4</a:t>
            </a:r>
          </a:p>
          <a:p>
            <a:r>
              <a:rPr lang="nl-NL" b="1" dirty="0"/>
              <a:t>Conflicthantering</a:t>
            </a:r>
          </a:p>
        </p:txBody>
      </p:sp>
      <p:sp>
        <p:nvSpPr>
          <p:cNvPr id="6" name="Tijdelijke aanduiding voor voettekst 5"/>
          <p:cNvSpPr>
            <a:spLocks noGrp="1"/>
          </p:cNvSpPr>
          <p:nvPr>
            <p:ph type="ftr" sz="quarter" idx="11"/>
          </p:nvPr>
        </p:nvSpPr>
        <p:spPr/>
        <p:txBody>
          <a:bodyPr/>
          <a:lstStyle/>
          <a:p>
            <a:r>
              <a:rPr lang="nl-NL" dirty="0"/>
              <a:t>John de Best MSc. RN</a:t>
            </a:r>
          </a:p>
          <a:p>
            <a:r>
              <a:rPr lang="nl-NL" dirty="0"/>
              <a:t>Hogeschool Leiden </a:t>
            </a:r>
          </a:p>
        </p:txBody>
      </p:sp>
    </p:spTree>
    <p:extLst>
      <p:ext uri="{BB962C8B-B14F-4D97-AF65-F5344CB8AC3E}">
        <p14:creationId xmlns:p14="http://schemas.microsoft.com/office/powerpoint/2010/main" val="4030450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434DC408-5776-49CA-A36D-B7F28BC3CDD4}"/>
              </a:ext>
            </a:extLst>
          </p:cNvPr>
          <p:cNvSpPr>
            <a:spLocks noGrp="1"/>
          </p:cNvSpPr>
          <p:nvPr>
            <p:ph type="sldNum" sz="quarter" idx="4"/>
          </p:nvPr>
        </p:nvSpPr>
        <p:spPr/>
        <p:txBody>
          <a:bodyPr/>
          <a:lstStyle/>
          <a:p>
            <a:fld id="{1DAD25AC-3D36-459B-92CD-44DA3A629171}" type="slidenum">
              <a:rPr lang="nl-NL" smtClean="0"/>
              <a:pPr/>
              <a:t>2</a:t>
            </a:fld>
            <a:endParaRPr lang="nl-NL" dirty="0"/>
          </a:p>
        </p:txBody>
      </p:sp>
      <p:sp>
        <p:nvSpPr>
          <p:cNvPr id="4" name="Tijdelijke aanduiding voor voettekst 3">
            <a:extLst>
              <a:ext uri="{FF2B5EF4-FFF2-40B4-BE49-F238E27FC236}">
                <a16:creationId xmlns:a16="http://schemas.microsoft.com/office/drawing/2014/main" id="{0E45AD86-266E-4A02-BBF9-73B7D7EC2DE7}"/>
              </a:ext>
            </a:extLst>
          </p:cNvPr>
          <p:cNvSpPr>
            <a:spLocks noGrp="1"/>
          </p:cNvSpPr>
          <p:nvPr>
            <p:ph type="ftr" sz="quarter" idx="11"/>
          </p:nvPr>
        </p:nvSpPr>
        <p:spPr/>
        <p:txBody>
          <a:bodyPr/>
          <a:lstStyle/>
          <a:p>
            <a:r>
              <a:rPr lang="nl-NL" dirty="0"/>
              <a:t>Bron: </a:t>
            </a:r>
            <a:r>
              <a:rPr lang="nl-NL" dirty="0">
                <a:hlinkClick r:id="rId4"/>
              </a:rPr>
              <a:t>https://www.youtube.com/watch?v=CJXnYMl_SuA</a:t>
            </a:r>
            <a:endParaRPr lang="nl-NL" dirty="0"/>
          </a:p>
        </p:txBody>
      </p:sp>
      <p:sp>
        <p:nvSpPr>
          <p:cNvPr id="5" name="Titel 4">
            <a:extLst>
              <a:ext uri="{FF2B5EF4-FFF2-40B4-BE49-F238E27FC236}">
                <a16:creationId xmlns:a16="http://schemas.microsoft.com/office/drawing/2014/main" id="{74E63560-C6F5-4343-AC6A-F795822BE3F7}"/>
              </a:ext>
            </a:extLst>
          </p:cNvPr>
          <p:cNvSpPr>
            <a:spLocks noGrp="1"/>
          </p:cNvSpPr>
          <p:nvPr>
            <p:ph type="title"/>
          </p:nvPr>
        </p:nvSpPr>
        <p:spPr/>
        <p:txBody>
          <a:bodyPr/>
          <a:lstStyle/>
          <a:p>
            <a:endParaRPr lang="nl-NL"/>
          </a:p>
        </p:txBody>
      </p:sp>
      <p:pic>
        <p:nvPicPr>
          <p:cNvPr id="13" name="Onlinemedia 12" title="Maria Joao Pires expecting to play another concerto">
            <a:hlinkClick r:id="" action="ppaction://media"/>
            <a:extLst>
              <a:ext uri="{FF2B5EF4-FFF2-40B4-BE49-F238E27FC236}">
                <a16:creationId xmlns:a16="http://schemas.microsoft.com/office/drawing/2014/main" id="{29BD2941-D2EB-4F6F-8AE1-B9280A9BB5CB}"/>
              </a:ext>
            </a:extLst>
          </p:cNvPr>
          <p:cNvPicPr>
            <a:picLocks noGrp="1" noRot="1" noChangeAspect="1"/>
          </p:cNvPicPr>
          <p:nvPr>
            <p:ph idx="1"/>
            <a:videoFile r:link="rId1"/>
          </p:nvPr>
        </p:nvPicPr>
        <p:blipFill>
          <a:blip r:embed="rId5"/>
          <a:stretch>
            <a:fillRect/>
          </a:stretch>
        </p:blipFill>
        <p:spPr>
          <a:xfrm>
            <a:off x="3713163" y="1279525"/>
            <a:ext cx="5746750" cy="4310063"/>
          </a:xfrm>
          <a:prstGeom prst="rect">
            <a:avLst/>
          </a:prstGeom>
        </p:spPr>
      </p:pic>
    </p:spTree>
    <p:extLst>
      <p:ext uri="{BB962C8B-B14F-4D97-AF65-F5344CB8AC3E}">
        <p14:creationId xmlns:p14="http://schemas.microsoft.com/office/powerpoint/2010/main" val="2785877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4"/>
          </p:nvPr>
        </p:nvSpPr>
        <p:spPr/>
        <p:txBody>
          <a:bodyPr/>
          <a:lstStyle/>
          <a:p>
            <a:fld id="{1DAD25AC-3D36-459B-92CD-44DA3A629171}" type="slidenum">
              <a:rPr lang="nl-NL" smtClean="0"/>
              <a:pPr/>
              <a:t>3</a:t>
            </a:fld>
            <a:endParaRPr lang="nl-NL" dirty="0"/>
          </a:p>
        </p:txBody>
      </p:sp>
      <p:sp>
        <p:nvSpPr>
          <p:cNvPr id="3" name="Tijdelijke aanduiding voor inhoud 2"/>
          <p:cNvSpPr>
            <a:spLocks noGrp="1"/>
          </p:cNvSpPr>
          <p:nvPr>
            <p:ph idx="1"/>
          </p:nvPr>
        </p:nvSpPr>
        <p:spPr/>
        <p:txBody>
          <a:bodyPr/>
          <a:lstStyle/>
          <a:p>
            <a:r>
              <a:rPr lang="nl-NL" dirty="0"/>
              <a:t>Terugblik op vorige bijeenkomst </a:t>
            </a:r>
          </a:p>
          <a:p>
            <a:pPr marL="457200" lvl="1" indent="0">
              <a:buNone/>
            </a:pPr>
            <a:endParaRPr lang="nl-NL" dirty="0"/>
          </a:p>
          <a:p>
            <a:r>
              <a:rPr lang="nl-NL" dirty="0">
                <a:sym typeface="Wingdings" panose="05000000000000000000" pitchFamily="2" charset="2"/>
              </a:rPr>
              <a:t>Conflicthantering</a:t>
            </a:r>
          </a:p>
          <a:p>
            <a:pPr marL="0" indent="0">
              <a:buNone/>
            </a:pPr>
            <a:endParaRPr lang="nl-NL" dirty="0">
              <a:sym typeface="Wingdings" panose="05000000000000000000" pitchFamily="2" charset="2"/>
            </a:endParaRPr>
          </a:p>
          <a:p>
            <a:r>
              <a:rPr lang="nl-NL" dirty="0">
                <a:sym typeface="Wingdings" panose="05000000000000000000" pitchFamily="2" charset="2"/>
              </a:rPr>
              <a:t>Evaluatie en vooruitblik naar vijfde bijeenkomst</a:t>
            </a:r>
          </a:p>
          <a:p>
            <a:pPr marL="0" indent="0">
              <a:buNone/>
            </a:pPr>
            <a:endParaRPr lang="nl-NL" i="1" dirty="0">
              <a:sym typeface="Wingdings" panose="05000000000000000000" pitchFamily="2" charset="2"/>
            </a:endParaRPr>
          </a:p>
          <a:p>
            <a:pPr marL="0" indent="0">
              <a:buNone/>
            </a:pPr>
            <a:endParaRPr lang="nl-NL" dirty="0"/>
          </a:p>
          <a:p>
            <a:endParaRPr lang="nl-NL" dirty="0"/>
          </a:p>
        </p:txBody>
      </p:sp>
      <p:sp>
        <p:nvSpPr>
          <p:cNvPr id="4" name="Tijdelijke aanduiding voor voettekst 3"/>
          <p:cNvSpPr>
            <a:spLocks noGrp="1"/>
          </p:cNvSpPr>
          <p:nvPr>
            <p:ph type="ftr" sz="quarter" idx="11"/>
          </p:nvPr>
        </p:nvSpPr>
        <p:spPr/>
        <p:txBody>
          <a:bodyPr/>
          <a:lstStyle/>
          <a:p>
            <a:endParaRPr lang="nl-NL" dirty="0"/>
          </a:p>
        </p:txBody>
      </p:sp>
      <p:sp>
        <p:nvSpPr>
          <p:cNvPr id="5" name="Titel 4"/>
          <p:cNvSpPr>
            <a:spLocks noGrp="1"/>
          </p:cNvSpPr>
          <p:nvPr>
            <p:ph type="title"/>
          </p:nvPr>
        </p:nvSpPr>
        <p:spPr/>
        <p:txBody>
          <a:bodyPr/>
          <a:lstStyle/>
          <a:p>
            <a:r>
              <a:rPr lang="nl-NL" dirty="0"/>
              <a:t>Programma</a:t>
            </a:r>
          </a:p>
        </p:txBody>
      </p:sp>
    </p:spTree>
    <p:extLst>
      <p:ext uri="{BB962C8B-B14F-4D97-AF65-F5344CB8AC3E}">
        <p14:creationId xmlns:p14="http://schemas.microsoft.com/office/powerpoint/2010/main" val="2895417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A0720EE6-9B1B-462F-908B-1972030EBA73}"/>
              </a:ext>
            </a:extLst>
          </p:cNvPr>
          <p:cNvSpPr>
            <a:spLocks noGrp="1"/>
          </p:cNvSpPr>
          <p:nvPr>
            <p:ph type="sldNum" sz="quarter" idx="4"/>
          </p:nvPr>
        </p:nvSpPr>
        <p:spPr/>
        <p:txBody>
          <a:bodyPr/>
          <a:lstStyle/>
          <a:p>
            <a:fld id="{1DAD25AC-3D36-459B-92CD-44DA3A629171}" type="slidenum">
              <a:rPr lang="nl-NL" smtClean="0"/>
              <a:pPr/>
              <a:t>4</a:t>
            </a:fld>
            <a:endParaRPr lang="nl-NL" dirty="0"/>
          </a:p>
        </p:txBody>
      </p:sp>
      <p:sp>
        <p:nvSpPr>
          <p:cNvPr id="3" name="Tijdelijke aanduiding voor inhoud 2">
            <a:extLst>
              <a:ext uri="{FF2B5EF4-FFF2-40B4-BE49-F238E27FC236}">
                <a16:creationId xmlns:a16="http://schemas.microsoft.com/office/drawing/2014/main" id="{1A15F91A-9838-4AFD-B36A-A71BD2F09C5E}"/>
              </a:ext>
            </a:extLst>
          </p:cNvPr>
          <p:cNvSpPr>
            <a:spLocks noGrp="1"/>
          </p:cNvSpPr>
          <p:nvPr>
            <p:ph idx="1"/>
          </p:nvPr>
        </p:nvSpPr>
        <p:spPr/>
        <p:txBody>
          <a:bodyPr/>
          <a:lstStyle/>
          <a:p>
            <a:pPr marL="0" indent="0">
              <a:buNone/>
            </a:pPr>
            <a:r>
              <a:rPr lang="nl-NL" dirty="0"/>
              <a:t>Feedbackkaartjes</a:t>
            </a:r>
          </a:p>
          <a:p>
            <a:pPr marL="0" indent="0">
              <a:buNone/>
            </a:pPr>
            <a:endParaRPr lang="nl-NL" dirty="0"/>
          </a:p>
          <a:p>
            <a:pPr marL="0" indent="0">
              <a:buNone/>
            </a:pPr>
            <a:r>
              <a:rPr lang="nl-NL" dirty="0"/>
              <a:t>Waar heb je behoefte aan? </a:t>
            </a:r>
          </a:p>
          <a:p>
            <a:pPr marL="0" indent="0">
              <a:buNone/>
            </a:pPr>
            <a:endParaRPr lang="nl-NL" dirty="0"/>
          </a:p>
          <a:p>
            <a:pPr marL="0" indent="0">
              <a:buNone/>
            </a:pPr>
            <a:r>
              <a:rPr lang="nl-NL" dirty="0"/>
              <a:t>Welke vragen heb je?</a:t>
            </a:r>
          </a:p>
          <a:p>
            <a:pPr marL="0" indent="0">
              <a:buNone/>
            </a:pPr>
            <a:endParaRPr lang="nl-NL" dirty="0"/>
          </a:p>
          <a:p>
            <a:pPr marL="0" indent="0">
              <a:buNone/>
            </a:pPr>
            <a:r>
              <a:rPr lang="nl-NL" dirty="0"/>
              <a:t>Wat heb je nodig om de presentatie goed te kunnen doen in bijeenkomst 6?</a:t>
            </a:r>
          </a:p>
          <a:p>
            <a:pPr marL="0" indent="0">
              <a:buNone/>
            </a:pPr>
            <a:endParaRPr lang="nl-NL" dirty="0"/>
          </a:p>
          <a:p>
            <a:pPr marL="0" indent="0">
              <a:buNone/>
            </a:pPr>
            <a:endParaRPr lang="nl-NL" dirty="0"/>
          </a:p>
          <a:p>
            <a:pPr marL="0" indent="0">
              <a:buNone/>
            </a:pPr>
            <a:endParaRPr lang="nl-NL" dirty="0"/>
          </a:p>
        </p:txBody>
      </p:sp>
      <p:sp>
        <p:nvSpPr>
          <p:cNvPr id="4" name="Tijdelijke aanduiding voor voettekst 3">
            <a:extLst>
              <a:ext uri="{FF2B5EF4-FFF2-40B4-BE49-F238E27FC236}">
                <a16:creationId xmlns:a16="http://schemas.microsoft.com/office/drawing/2014/main" id="{3ACA026A-99F2-4B62-AD19-88C2A051D092}"/>
              </a:ext>
            </a:extLst>
          </p:cNvPr>
          <p:cNvSpPr>
            <a:spLocks noGrp="1"/>
          </p:cNvSpPr>
          <p:nvPr>
            <p:ph type="ftr" sz="quarter" idx="11"/>
          </p:nvPr>
        </p:nvSpPr>
        <p:spPr/>
        <p:txBody>
          <a:bodyPr/>
          <a:lstStyle/>
          <a:p>
            <a:endParaRPr lang="nl-NL" dirty="0"/>
          </a:p>
        </p:txBody>
      </p:sp>
      <p:sp>
        <p:nvSpPr>
          <p:cNvPr id="5" name="Titel 4">
            <a:extLst>
              <a:ext uri="{FF2B5EF4-FFF2-40B4-BE49-F238E27FC236}">
                <a16:creationId xmlns:a16="http://schemas.microsoft.com/office/drawing/2014/main" id="{A44C99D7-544D-4D03-9B2D-781975E2914A}"/>
              </a:ext>
            </a:extLst>
          </p:cNvPr>
          <p:cNvSpPr>
            <a:spLocks noGrp="1"/>
          </p:cNvSpPr>
          <p:nvPr>
            <p:ph type="title"/>
          </p:nvPr>
        </p:nvSpPr>
        <p:spPr/>
        <p:txBody>
          <a:bodyPr/>
          <a:lstStyle/>
          <a:p>
            <a:r>
              <a:rPr lang="nl-NL" dirty="0"/>
              <a:t>Proefpresentaties </a:t>
            </a:r>
          </a:p>
        </p:txBody>
      </p:sp>
    </p:spTree>
    <p:extLst>
      <p:ext uri="{BB962C8B-B14F-4D97-AF65-F5344CB8AC3E}">
        <p14:creationId xmlns:p14="http://schemas.microsoft.com/office/powerpoint/2010/main" val="899961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0B812DF7-C1A9-4800-855E-1640410F7AC6}"/>
              </a:ext>
            </a:extLst>
          </p:cNvPr>
          <p:cNvSpPr>
            <a:spLocks noGrp="1"/>
          </p:cNvSpPr>
          <p:nvPr>
            <p:ph type="sldNum" sz="quarter" idx="4"/>
          </p:nvPr>
        </p:nvSpPr>
        <p:spPr/>
        <p:txBody>
          <a:bodyPr/>
          <a:lstStyle/>
          <a:p>
            <a:fld id="{1DAD25AC-3D36-459B-92CD-44DA3A629171}" type="slidenum">
              <a:rPr lang="nl-NL" smtClean="0"/>
              <a:pPr/>
              <a:t>5</a:t>
            </a:fld>
            <a:endParaRPr lang="nl-NL" dirty="0"/>
          </a:p>
        </p:txBody>
      </p:sp>
      <p:sp>
        <p:nvSpPr>
          <p:cNvPr id="4" name="Tijdelijke aanduiding voor voettekst 3">
            <a:extLst>
              <a:ext uri="{FF2B5EF4-FFF2-40B4-BE49-F238E27FC236}">
                <a16:creationId xmlns:a16="http://schemas.microsoft.com/office/drawing/2014/main" id="{9314FEAB-F904-4F68-A5F0-94B2D9B61C68}"/>
              </a:ext>
            </a:extLst>
          </p:cNvPr>
          <p:cNvSpPr>
            <a:spLocks noGrp="1"/>
          </p:cNvSpPr>
          <p:nvPr>
            <p:ph type="ftr" sz="quarter" idx="11"/>
          </p:nvPr>
        </p:nvSpPr>
        <p:spPr/>
        <p:txBody>
          <a:bodyPr/>
          <a:lstStyle/>
          <a:p>
            <a:endParaRPr lang="nl-NL" dirty="0"/>
          </a:p>
        </p:txBody>
      </p:sp>
      <p:sp>
        <p:nvSpPr>
          <p:cNvPr id="5" name="Titel 4">
            <a:extLst>
              <a:ext uri="{FF2B5EF4-FFF2-40B4-BE49-F238E27FC236}">
                <a16:creationId xmlns:a16="http://schemas.microsoft.com/office/drawing/2014/main" id="{790D0FC3-1FCB-4C04-BD90-331AD278E9D5}"/>
              </a:ext>
            </a:extLst>
          </p:cNvPr>
          <p:cNvSpPr>
            <a:spLocks noGrp="1"/>
          </p:cNvSpPr>
          <p:nvPr>
            <p:ph type="title"/>
          </p:nvPr>
        </p:nvSpPr>
        <p:spPr/>
        <p:txBody>
          <a:bodyPr/>
          <a:lstStyle/>
          <a:p>
            <a:r>
              <a:rPr lang="nl-NL" dirty="0"/>
              <a:t>Conflicthanteringstijlen</a:t>
            </a:r>
          </a:p>
        </p:txBody>
      </p:sp>
      <p:sp>
        <p:nvSpPr>
          <p:cNvPr id="7" name="Tekstvak 6">
            <a:extLst>
              <a:ext uri="{FF2B5EF4-FFF2-40B4-BE49-F238E27FC236}">
                <a16:creationId xmlns:a16="http://schemas.microsoft.com/office/drawing/2014/main" id="{46570EC8-D782-499C-8A41-9928D5A940A5}"/>
              </a:ext>
            </a:extLst>
          </p:cNvPr>
          <p:cNvSpPr txBox="1"/>
          <p:nvPr/>
        </p:nvSpPr>
        <p:spPr>
          <a:xfrm>
            <a:off x="983432" y="1600354"/>
            <a:ext cx="5040560" cy="5262979"/>
          </a:xfrm>
          <a:prstGeom prst="rect">
            <a:avLst/>
          </a:prstGeom>
          <a:noFill/>
        </p:spPr>
        <p:txBody>
          <a:bodyPr wrap="square" rtlCol="0">
            <a:spAutoFit/>
          </a:bodyPr>
          <a:lstStyle/>
          <a:p>
            <a:r>
              <a:rPr lang="nl-NL" sz="2400" b="1" dirty="0">
                <a:solidFill>
                  <a:srgbClr val="23114C"/>
                </a:solidFill>
                <a:latin typeface="Verdana" pitchFamily="34" charset="0"/>
                <a:ea typeface="Verdana" pitchFamily="34" charset="0"/>
                <a:cs typeface="Verdana" pitchFamily="34" charset="0"/>
              </a:rPr>
              <a:t>Wat is een conflict</a:t>
            </a:r>
          </a:p>
          <a:p>
            <a:endParaRPr lang="nl-NL" dirty="0"/>
          </a:p>
          <a:p>
            <a:r>
              <a:rPr lang="nl-NL" dirty="0" err="1"/>
              <a:t>con·fl</a:t>
            </a:r>
            <a:r>
              <a:rPr lang="nl-NL" u="sng" dirty="0" err="1"/>
              <a:t>i</a:t>
            </a:r>
            <a:r>
              <a:rPr lang="nl-NL" dirty="0" err="1"/>
              <a:t>ct</a:t>
            </a:r>
            <a:r>
              <a:rPr lang="nl-NL" dirty="0"/>
              <a:t> </a:t>
            </a:r>
            <a:r>
              <a:rPr lang="nl-NL" i="1" dirty="0"/>
              <a:t>(het; o; </a:t>
            </a:r>
            <a:r>
              <a:rPr lang="nl-NL" dirty="0"/>
              <a:t>meervoud: </a:t>
            </a:r>
            <a:r>
              <a:rPr lang="nl-NL" i="1" dirty="0"/>
              <a:t>conflicten)</a:t>
            </a:r>
            <a:r>
              <a:rPr lang="nl-NL" dirty="0"/>
              <a:t> </a:t>
            </a:r>
            <a:r>
              <a:rPr lang="nl-NL" b="1" dirty="0"/>
              <a:t>strijd</a:t>
            </a:r>
            <a:r>
              <a:rPr lang="nl-NL" dirty="0"/>
              <a:t>, verschil van mening, tegenstrijdige belangen en of doelen</a:t>
            </a:r>
            <a:endParaRPr lang="nl-NL" sz="2400" dirty="0">
              <a:solidFill>
                <a:srgbClr val="23114C"/>
              </a:solidFill>
              <a:latin typeface="Verdana" pitchFamily="34" charset="0"/>
              <a:ea typeface="Verdana" pitchFamily="34" charset="0"/>
              <a:cs typeface="Verdana" pitchFamily="34" charset="0"/>
            </a:endParaRPr>
          </a:p>
          <a:p>
            <a:endParaRPr lang="nl-NL" sz="2400" dirty="0">
              <a:solidFill>
                <a:srgbClr val="23114C"/>
              </a:solidFill>
              <a:latin typeface="Verdana" pitchFamily="34" charset="0"/>
              <a:ea typeface="Verdana" pitchFamily="34" charset="0"/>
              <a:cs typeface="Verdana" pitchFamily="34" charset="0"/>
            </a:endParaRPr>
          </a:p>
          <a:p>
            <a:r>
              <a:rPr lang="nl-NL" sz="2400" b="1" dirty="0">
                <a:solidFill>
                  <a:srgbClr val="23114C"/>
                </a:solidFill>
                <a:latin typeface="Verdana" pitchFamily="34" charset="0"/>
                <a:ea typeface="Verdana" pitchFamily="34" charset="0"/>
                <a:cs typeface="Verdana" pitchFamily="34" charset="0"/>
              </a:rPr>
              <a:t>Conflicthantering</a:t>
            </a:r>
            <a:r>
              <a:rPr lang="nl-NL" sz="2400" b="1" dirty="0">
                <a:solidFill>
                  <a:srgbClr val="23114C"/>
                </a:solidFill>
                <a:latin typeface="Verdana" pitchFamily="34" charset="0"/>
                <a:ea typeface="Verdana" pitchFamily="34" charset="0"/>
                <a:cs typeface="Verdana" pitchFamily="34" charset="0"/>
                <a:sym typeface="Wingdings" panose="05000000000000000000" pitchFamily="2" charset="2"/>
              </a:rPr>
              <a:t></a:t>
            </a:r>
          </a:p>
          <a:p>
            <a:endParaRPr lang="nl-NL" sz="2400" b="1" i="1" dirty="0">
              <a:solidFill>
                <a:srgbClr val="23114C"/>
              </a:solidFill>
              <a:latin typeface="Verdana" pitchFamily="34" charset="0"/>
              <a:ea typeface="Verdana" pitchFamily="34" charset="0"/>
              <a:cs typeface="Verdana" pitchFamily="34" charset="0"/>
            </a:endParaRPr>
          </a:p>
          <a:p>
            <a:r>
              <a:rPr lang="nl-NL" sz="2400" u="sng" dirty="0">
                <a:solidFill>
                  <a:srgbClr val="23114C"/>
                </a:solidFill>
                <a:latin typeface="Verdana" pitchFamily="34" charset="0"/>
                <a:ea typeface="Verdana" pitchFamily="34" charset="0"/>
                <a:cs typeface="Verdana" pitchFamily="34" charset="0"/>
              </a:rPr>
              <a:t>Invloedstijlen</a:t>
            </a:r>
          </a:p>
          <a:p>
            <a:pPr marL="342900" indent="-342900">
              <a:buFont typeface="Wingdings" panose="05000000000000000000" pitchFamily="2" charset="2"/>
              <a:buChar char="à"/>
            </a:pPr>
            <a:r>
              <a:rPr lang="nl-NL" sz="2400" i="1" dirty="0">
                <a:solidFill>
                  <a:srgbClr val="23114C"/>
                </a:solidFill>
                <a:latin typeface="Verdana" pitchFamily="34" charset="0"/>
                <a:ea typeface="Verdana" pitchFamily="34" charset="0"/>
                <a:cs typeface="Verdana" pitchFamily="34" charset="0"/>
              </a:rPr>
              <a:t>toegespitst op de beïnvloeding van een conflict</a:t>
            </a:r>
          </a:p>
          <a:p>
            <a:endParaRPr lang="nl-NL" sz="2400" i="1" dirty="0">
              <a:solidFill>
                <a:srgbClr val="23114C"/>
              </a:solidFill>
              <a:latin typeface="Verdana" pitchFamily="34" charset="0"/>
              <a:ea typeface="Verdana" pitchFamily="34" charset="0"/>
              <a:cs typeface="Verdana" pitchFamily="34" charset="0"/>
            </a:endParaRPr>
          </a:p>
          <a:p>
            <a:r>
              <a:rPr lang="nl-NL" sz="2400" b="1" dirty="0">
                <a:solidFill>
                  <a:srgbClr val="23114C"/>
                </a:solidFill>
                <a:latin typeface="Verdana" pitchFamily="34" charset="0"/>
                <a:ea typeface="Verdana" pitchFamily="34" charset="0"/>
                <a:cs typeface="Verdana" pitchFamily="34" charset="0"/>
              </a:rPr>
              <a:t>= conflicthanteringsstijl </a:t>
            </a:r>
          </a:p>
          <a:p>
            <a:endParaRPr lang="nl-NL" sz="2400" dirty="0">
              <a:solidFill>
                <a:srgbClr val="23114C"/>
              </a:solidFill>
              <a:latin typeface="Verdana" pitchFamily="34" charset="0"/>
              <a:ea typeface="Verdana" pitchFamily="34" charset="0"/>
              <a:cs typeface="Verdana" pitchFamily="34" charset="0"/>
            </a:endParaRPr>
          </a:p>
          <a:p>
            <a:endParaRPr lang="nl-NL" sz="2400" dirty="0">
              <a:solidFill>
                <a:srgbClr val="23114C"/>
              </a:solidFill>
              <a:latin typeface="Verdana" pitchFamily="34" charset="0"/>
              <a:ea typeface="Verdana" pitchFamily="34" charset="0"/>
              <a:cs typeface="Verdana" pitchFamily="34" charset="0"/>
            </a:endParaRPr>
          </a:p>
        </p:txBody>
      </p:sp>
      <p:sp>
        <p:nvSpPr>
          <p:cNvPr id="8" name="Tijdelijke aanduiding voor inhoud 7">
            <a:extLst>
              <a:ext uri="{FF2B5EF4-FFF2-40B4-BE49-F238E27FC236}">
                <a16:creationId xmlns:a16="http://schemas.microsoft.com/office/drawing/2014/main" id="{A806CD97-63AD-4A56-B22C-9F1D2C1E9276}"/>
              </a:ext>
            </a:extLst>
          </p:cNvPr>
          <p:cNvSpPr>
            <a:spLocks noGrp="1"/>
          </p:cNvSpPr>
          <p:nvPr>
            <p:ph idx="1"/>
          </p:nvPr>
        </p:nvSpPr>
        <p:spPr/>
        <p:txBody>
          <a:bodyPr/>
          <a:lstStyle/>
          <a:p>
            <a:endParaRPr lang="nl-NL"/>
          </a:p>
        </p:txBody>
      </p:sp>
    </p:spTree>
    <p:extLst>
      <p:ext uri="{BB962C8B-B14F-4D97-AF65-F5344CB8AC3E}">
        <p14:creationId xmlns:p14="http://schemas.microsoft.com/office/powerpoint/2010/main" val="2132249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743525E0-127D-40ED-AFE9-796C5FDAE4A9}"/>
              </a:ext>
            </a:extLst>
          </p:cNvPr>
          <p:cNvSpPr>
            <a:spLocks noGrp="1"/>
          </p:cNvSpPr>
          <p:nvPr>
            <p:ph type="sldNum" sz="quarter" idx="4"/>
          </p:nvPr>
        </p:nvSpPr>
        <p:spPr/>
        <p:txBody>
          <a:bodyPr/>
          <a:lstStyle/>
          <a:p>
            <a:fld id="{1DAD25AC-3D36-459B-92CD-44DA3A629171}" type="slidenum">
              <a:rPr lang="nl-NL" smtClean="0"/>
              <a:pPr/>
              <a:t>6</a:t>
            </a:fld>
            <a:endParaRPr lang="nl-NL" dirty="0"/>
          </a:p>
        </p:txBody>
      </p:sp>
      <p:sp>
        <p:nvSpPr>
          <p:cNvPr id="4" name="Tijdelijke aanduiding voor voettekst 3">
            <a:extLst>
              <a:ext uri="{FF2B5EF4-FFF2-40B4-BE49-F238E27FC236}">
                <a16:creationId xmlns:a16="http://schemas.microsoft.com/office/drawing/2014/main" id="{308A6950-9B76-42F3-982B-F35D6D85A543}"/>
              </a:ext>
            </a:extLst>
          </p:cNvPr>
          <p:cNvSpPr>
            <a:spLocks noGrp="1"/>
          </p:cNvSpPr>
          <p:nvPr>
            <p:ph type="ftr" sz="quarter" idx="11"/>
          </p:nvPr>
        </p:nvSpPr>
        <p:spPr/>
        <p:txBody>
          <a:bodyPr/>
          <a:lstStyle/>
          <a:p>
            <a:endParaRPr lang="nl-NL" dirty="0"/>
          </a:p>
        </p:txBody>
      </p:sp>
      <p:sp>
        <p:nvSpPr>
          <p:cNvPr id="5" name="Titel 4">
            <a:extLst>
              <a:ext uri="{FF2B5EF4-FFF2-40B4-BE49-F238E27FC236}">
                <a16:creationId xmlns:a16="http://schemas.microsoft.com/office/drawing/2014/main" id="{C95D1C06-76E8-4C87-B02D-96BACA1CE431}"/>
              </a:ext>
            </a:extLst>
          </p:cNvPr>
          <p:cNvSpPr>
            <a:spLocks noGrp="1"/>
          </p:cNvSpPr>
          <p:nvPr>
            <p:ph type="title"/>
          </p:nvPr>
        </p:nvSpPr>
        <p:spPr/>
        <p:txBody>
          <a:bodyPr/>
          <a:lstStyle/>
          <a:p>
            <a:r>
              <a:rPr lang="nl-NL" dirty="0"/>
              <a:t>Thomas- </a:t>
            </a:r>
            <a:r>
              <a:rPr lang="nl-NL" dirty="0" err="1"/>
              <a:t>Kilman</a:t>
            </a:r>
            <a:r>
              <a:rPr lang="nl-NL" dirty="0"/>
              <a:t> model </a:t>
            </a:r>
          </a:p>
        </p:txBody>
      </p:sp>
      <p:pic>
        <p:nvPicPr>
          <p:cNvPr id="6" name="Tijdelijke aanduiding voor inhoud 5">
            <a:extLst>
              <a:ext uri="{FF2B5EF4-FFF2-40B4-BE49-F238E27FC236}">
                <a16:creationId xmlns:a16="http://schemas.microsoft.com/office/drawing/2014/main" id="{236ED38D-13FE-4E28-8308-B16EE7B0871D}"/>
              </a:ext>
            </a:extLst>
          </p:cNvPr>
          <p:cNvPicPr>
            <a:picLocks noGrp="1" noChangeAspect="1"/>
          </p:cNvPicPr>
          <p:nvPr>
            <p:ph idx="1"/>
          </p:nvPr>
        </p:nvPicPr>
        <p:blipFill>
          <a:blip r:embed="rId3"/>
          <a:stretch>
            <a:fillRect/>
          </a:stretch>
        </p:blipFill>
        <p:spPr>
          <a:xfrm>
            <a:off x="1487488" y="1330308"/>
            <a:ext cx="7002688" cy="5035507"/>
          </a:xfrm>
          <a:prstGeom prst="rect">
            <a:avLst/>
          </a:prstGeom>
        </p:spPr>
      </p:pic>
      <p:sp>
        <p:nvSpPr>
          <p:cNvPr id="3" name="Tekstvak 2">
            <a:extLst>
              <a:ext uri="{FF2B5EF4-FFF2-40B4-BE49-F238E27FC236}">
                <a16:creationId xmlns:a16="http://schemas.microsoft.com/office/drawing/2014/main" id="{AE6DCBAC-72A5-481F-BCFB-E5D1E2CC0069}"/>
              </a:ext>
            </a:extLst>
          </p:cNvPr>
          <p:cNvSpPr txBox="1"/>
          <p:nvPr/>
        </p:nvSpPr>
        <p:spPr>
          <a:xfrm>
            <a:off x="8652337" y="3135693"/>
            <a:ext cx="2943855" cy="646331"/>
          </a:xfrm>
          <a:prstGeom prst="rect">
            <a:avLst/>
          </a:prstGeom>
          <a:noFill/>
        </p:spPr>
        <p:txBody>
          <a:bodyPr wrap="square" rtlCol="0">
            <a:spAutoFit/>
          </a:bodyPr>
          <a:lstStyle/>
          <a:p>
            <a:r>
              <a:rPr lang="nl-NL" sz="3600" b="1" dirty="0">
                <a:solidFill>
                  <a:srgbClr val="20BDBA"/>
                </a:solidFill>
              </a:rPr>
              <a:t>ERVARINGEN?</a:t>
            </a:r>
          </a:p>
        </p:txBody>
      </p:sp>
      <p:sp>
        <p:nvSpPr>
          <p:cNvPr id="7" name="Tekstvak 6">
            <a:extLst>
              <a:ext uri="{FF2B5EF4-FFF2-40B4-BE49-F238E27FC236}">
                <a16:creationId xmlns:a16="http://schemas.microsoft.com/office/drawing/2014/main" id="{28F078CD-A1CE-4AE0-9304-2AFEAD1916B0}"/>
              </a:ext>
            </a:extLst>
          </p:cNvPr>
          <p:cNvSpPr txBox="1"/>
          <p:nvPr/>
        </p:nvSpPr>
        <p:spPr>
          <a:xfrm>
            <a:off x="8976320" y="5013176"/>
            <a:ext cx="2619872" cy="400110"/>
          </a:xfrm>
          <a:prstGeom prst="rect">
            <a:avLst/>
          </a:prstGeom>
          <a:noFill/>
        </p:spPr>
        <p:txBody>
          <a:bodyPr wrap="square" rtlCol="0">
            <a:spAutoFit/>
          </a:bodyPr>
          <a:lstStyle/>
          <a:p>
            <a:r>
              <a:rPr lang="nl-NL" sz="1000" dirty="0">
                <a:hlinkClick r:id="rId4"/>
              </a:rPr>
              <a:t>http://123management.nl/0/030_cultuur/a300_cultuur_13_conflictstijlen.html</a:t>
            </a:r>
            <a:endParaRPr lang="nl-NL" sz="1000" dirty="0"/>
          </a:p>
        </p:txBody>
      </p:sp>
    </p:spTree>
    <p:extLst>
      <p:ext uri="{BB962C8B-B14F-4D97-AF65-F5344CB8AC3E}">
        <p14:creationId xmlns:p14="http://schemas.microsoft.com/office/powerpoint/2010/main" val="4209668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87733905-418C-45E2-9561-886ED56386DF}"/>
              </a:ext>
            </a:extLst>
          </p:cNvPr>
          <p:cNvSpPr>
            <a:spLocks noGrp="1"/>
          </p:cNvSpPr>
          <p:nvPr>
            <p:ph type="sldNum" sz="quarter" idx="4"/>
          </p:nvPr>
        </p:nvSpPr>
        <p:spPr/>
        <p:txBody>
          <a:bodyPr/>
          <a:lstStyle/>
          <a:p>
            <a:fld id="{1DAD25AC-3D36-459B-92CD-44DA3A629171}" type="slidenum">
              <a:rPr lang="nl-NL" smtClean="0"/>
              <a:pPr/>
              <a:t>7</a:t>
            </a:fld>
            <a:endParaRPr lang="nl-NL" dirty="0"/>
          </a:p>
        </p:txBody>
      </p:sp>
      <p:sp>
        <p:nvSpPr>
          <p:cNvPr id="3" name="Tijdelijke aanduiding voor inhoud 2">
            <a:extLst>
              <a:ext uri="{FF2B5EF4-FFF2-40B4-BE49-F238E27FC236}">
                <a16:creationId xmlns:a16="http://schemas.microsoft.com/office/drawing/2014/main" id="{21216700-8A31-4C13-A64F-795A46E77452}"/>
              </a:ext>
            </a:extLst>
          </p:cNvPr>
          <p:cNvSpPr>
            <a:spLocks noGrp="1"/>
          </p:cNvSpPr>
          <p:nvPr>
            <p:ph idx="1"/>
          </p:nvPr>
        </p:nvSpPr>
        <p:spPr/>
        <p:txBody>
          <a:bodyPr>
            <a:normAutofit fontScale="92500" lnSpcReduction="10000"/>
          </a:bodyPr>
          <a:lstStyle/>
          <a:p>
            <a:pPr marL="0" indent="0">
              <a:buNone/>
            </a:pPr>
            <a:r>
              <a:rPr lang="nl-NL" b="1" dirty="0"/>
              <a:t>Wanneer is welke stijl effectief?</a:t>
            </a:r>
          </a:p>
          <a:p>
            <a:endParaRPr lang="nl-NL" dirty="0"/>
          </a:p>
          <a:p>
            <a:pPr marL="0" indent="0">
              <a:buNone/>
            </a:pPr>
            <a:r>
              <a:rPr lang="nl-NL" dirty="0"/>
              <a:t>Doordrukken?</a:t>
            </a:r>
          </a:p>
          <a:p>
            <a:pPr marL="0" indent="0">
              <a:buNone/>
            </a:pPr>
            <a:endParaRPr lang="nl-NL" dirty="0"/>
          </a:p>
          <a:p>
            <a:pPr marL="0" indent="0">
              <a:buNone/>
            </a:pPr>
            <a:r>
              <a:rPr lang="nl-NL" dirty="0"/>
              <a:t>Samenwerken?</a:t>
            </a:r>
          </a:p>
          <a:p>
            <a:pPr marL="0" indent="0">
              <a:buNone/>
            </a:pPr>
            <a:endParaRPr lang="nl-NL" dirty="0"/>
          </a:p>
          <a:p>
            <a:pPr marL="0" indent="0">
              <a:buNone/>
            </a:pPr>
            <a:r>
              <a:rPr lang="nl-NL" dirty="0"/>
              <a:t>Compromis sluiten?</a:t>
            </a:r>
          </a:p>
          <a:p>
            <a:pPr marL="0" indent="0">
              <a:buNone/>
            </a:pPr>
            <a:endParaRPr lang="nl-NL" dirty="0"/>
          </a:p>
          <a:p>
            <a:pPr marL="0" indent="0">
              <a:buNone/>
            </a:pPr>
            <a:r>
              <a:rPr lang="nl-NL" dirty="0"/>
              <a:t>Toegeven?</a:t>
            </a:r>
          </a:p>
          <a:p>
            <a:pPr marL="0" indent="0">
              <a:buNone/>
            </a:pPr>
            <a:endParaRPr lang="nl-NL" dirty="0"/>
          </a:p>
          <a:p>
            <a:pPr marL="0" indent="0">
              <a:buNone/>
            </a:pPr>
            <a:r>
              <a:rPr lang="nl-NL" dirty="0"/>
              <a:t>Conflict vermijden?</a:t>
            </a:r>
          </a:p>
          <a:p>
            <a:pPr marL="0" indent="0">
              <a:buNone/>
            </a:pPr>
            <a:endParaRPr lang="nl-NL" dirty="0"/>
          </a:p>
          <a:p>
            <a:pPr marL="0" indent="0">
              <a:buNone/>
            </a:pPr>
            <a:endParaRPr lang="nl-NL" dirty="0"/>
          </a:p>
          <a:p>
            <a:endParaRPr lang="nl-NL" dirty="0"/>
          </a:p>
          <a:p>
            <a:endParaRPr lang="nl-NL" dirty="0"/>
          </a:p>
          <a:p>
            <a:endParaRPr lang="nl-NL" dirty="0"/>
          </a:p>
          <a:p>
            <a:endParaRPr lang="nl-NL" dirty="0"/>
          </a:p>
          <a:p>
            <a:endParaRPr lang="nl-NL" dirty="0"/>
          </a:p>
        </p:txBody>
      </p:sp>
      <p:sp>
        <p:nvSpPr>
          <p:cNvPr id="4" name="Tijdelijke aanduiding voor voettekst 3">
            <a:extLst>
              <a:ext uri="{FF2B5EF4-FFF2-40B4-BE49-F238E27FC236}">
                <a16:creationId xmlns:a16="http://schemas.microsoft.com/office/drawing/2014/main" id="{28FA499C-A234-4B56-A84A-E6FFAEC9E790}"/>
              </a:ext>
            </a:extLst>
          </p:cNvPr>
          <p:cNvSpPr>
            <a:spLocks noGrp="1"/>
          </p:cNvSpPr>
          <p:nvPr>
            <p:ph type="ftr" sz="quarter" idx="11"/>
          </p:nvPr>
        </p:nvSpPr>
        <p:spPr/>
        <p:txBody>
          <a:bodyPr/>
          <a:lstStyle/>
          <a:p>
            <a:endParaRPr lang="nl-NL" dirty="0"/>
          </a:p>
        </p:txBody>
      </p:sp>
      <p:sp>
        <p:nvSpPr>
          <p:cNvPr id="5" name="Titel 4">
            <a:extLst>
              <a:ext uri="{FF2B5EF4-FFF2-40B4-BE49-F238E27FC236}">
                <a16:creationId xmlns:a16="http://schemas.microsoft.com/office/drawing/2014/main" id="{E531A74C-B47A-4BA8-9EAC-98826A31A877}"/>
              </a:ext>
            </a:extLst>
          </p:cNvPr>
          <p:cNvSpPr>
            <a:spLocks noGrp="1"/>
          </p:cNvSpPr>
          <p:nvPr>
            <p:ph type="title"/>
          </p:nvPr>
        </p:nvSpPr>
        <p:spPr/>
        <p:txBody>
          <a:bodyPr/>
          <a:lstStyle/>
          <a:p>
            <a:r>
              <a:rPr lang="nl-NL" dirty="0"/>
              <a:t>Thomas- </a:t>
            </a:r>
            <a:r>
              <a:rPr lang="nl-NL" dirty="0" err="1"/>
              <a:t>Killman</a:t>
            </a:r>
            <a:r>
              <a:rPr lang="nl-NL" dirty="0"/>
              <a:t> </a:t>
            </a:r>
          </a:p>
        </p:txBody>
      </p:sp>
      <p:pic>
        <p:nvPicPr>
          <p:cNvPr id="6" name="Afbeelding 5">
            <a:extLst>
              <a:ext uri="{FF2B5EF4-FFF2-40B4-BE49-F238E27FC236}">
                <a16:creationId xmlns:a16="http://schemas.microsoft.com/office/drawing/2014/main" id="{AB62C410-8A02-485C-BF05-619BB62F8962}"/>
              </a:ext>
            </a:extLst>
          </p:cNvPr>
          <p:cNvPicPr>
            <a:picLocks noChangeAspect="1"/>
          </p:cNvPicPr>
          <p:nvPr/>
        </p:nvPicPr>
        <p:blipFill>
          <a:blip r:embed="rId3"/>
          <a:stretch>
            <a:fillRect/>
          </a:stretch>
        </p:blipFill>
        <p:spPr>
          <a:xfrm>
            <a:off x="6074175" y="2224206"/>
            <a:ext cx="5782727" cy="4157122"/>
          </a:xfrm>
          <a:prstGeom prst="rect">
            <a:avLst/>
          </a:prstGeom>
        </p:spPr>
      </p:pic>
      <p:sp>
        <p:nvSpPr>
          <p:cNvPr id="8" name="Tekstvak 7">
            <a:extLst>
              <a:ext uri="{FF2B5EF4-FFF2-40B4-BE49-F238E27FC236}">
                <a16:creationId xmlns:a16="http://schemas.microsoft.com/office/drawing/2014/main" id="{3DB56CA9-127F-430A-A935-15ED6629B8EB}"/>
              </a:ext>
            </a:extLst>
          </p:cNvPr>
          <p:cNvSpPr txBox="1"/>
          <p:nvPr/>
        </p:nvSpPr>
        <p:spPr>
          <a:xfrm>
            <a:off x="623392" y="5578698"/>
            <a:ext cx="2520280" cy="338554"/>
          </a:xfrm>
          <a:prstGeom prst="rect">
            <a:avLst/>
          </a:prstGeom>
          <a:noFill/>
        </p:spPr>
        <p:txBody>
          <a:bodyPr wrap="square" rtlCol="0">
            <a:spAutoFit/>
          </a:bodyPr>
          <a:lstStyle/>
          <a:p>
            <a:r>
              <a:rPr lang="nl-NL" sz="800" dirty="0">
                <a:hlinkClick r:id="rId4"/>
              </a:rPr>
              <a:t>http://123management.nl/0/030_cultuur/a300_cultuur_13_conflictstijlen.html</a:t>
            </a:r>
            <a:endParaRPr lang="nl-NL" sz="800" dirty="0"/>
          </a:p>
        </p:txBody>
      </p:sp>
    </p:spTree>
    <p:extLst>
      <p:ext uri="{BB962C8B-B14F-4D97-AF65-F5344CB8AC3E}">
        <p14:creationId xmlns:p14="http://schemas.microsoft.com/office/powerpoint/2010/main" val="2104441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465A7835-6807-41C8-9D86-FA4505389F98}"/>
              </a:ext>
            </a:extLst>
          </p:cNvPr>
          <p:cNvSpPr>
            <a:spLocks noGrp="1"/>
          </p:cNvSpPr>
          <p:nvPr>
            <p:ph type="sldNum" sz="quarter" idx="4"/>
          </p:nvPr>
        </p:nvSpPr>
        <p:spPr/>
        <p:txBody>
          <a:bodyPr/>
          <a:lstStyle/>
          <a:p>
            <a:fld id="{1DAD25AC-3D36-459B-92CD-44DA3A629171}" type="slidenum">
              <a:rPr lang="nl-NL" smtClean="0"/>
              <a:pPr/>
              <a:t>8</a:t>
            </a:fld>
            <a:endParaRPr lang="nl-NL" dirty="0"/>
          </a:p>
        </p:txBody>
      </p:sp>
      <p:sp>
        <p:nvSpPr>
          <p:cNvPr id="3" name="Tijdelijke aanduiding voor inhoud 2">
            <a:extLst>
              <a:ext uri="{FF2B5EF4-FFF2-40B4-BE49-F238E27FC236}">
                <a16:creationId xmlns:a16="http://schemas.microsoft.com/office/drawing/2014/main" id="{CAF88C31-E2B7-4D76-8025-AAAE68683779}"/>
              </a:ext>
            </a:extLst>
          </p:cNvPr>
          <p:cNvSpPr>
            <a:spLocks noGrp="1"/>
          </p:cNvSpPr>
          <p:nvPr>
            <p:ph idx="1"/>
          </p:nvPr>
        </p:nvSpPr>
        <p:spPr/>
        <p:txBody>
          <a:bodyPr/>
          <a:lstStyle/>
          <a:p>
            <a:pPr marL="0" indent="0">
              <a:buNone/>
            </a:pPr>
            <a:endParaRPr lang="nl-NL" dirty="0">
              <a:hlinkClick r:id="rId3"/>
            </a:endParaRPr>
          </a:p>
          <a:p>
            <a:r>
              <a:rPr lang="nl-NL" dirty="0">
                <a:hlinkClick r:id="rId4"/>
              </a:rPr>
              <a:t>https://btsg.nl/test/thomas-kilmann-conflicthanterings-test/</a:t>
            </a:r>
            <a:endParaRPr lang="nl-NL" dirty="0"/>
          </a:p>
          <a:p>
            <a:pPr marL="0" indent="0">
              <a:buNone/>
            </a:pPr>
            <a:endParaRPr lang="nl-NL" dirty="0"/>
          </a:p>
          <a:p>
            <a:r>
              <a:rPr lang="nl-NL" dirty="0"/>
              <a:t>Hoe verhoudt de uitslag zich tot wat we tot nu toe behandeld hebben (BIG 5, MBTI, BELBIN)?</a:t>
            </a:r>
          </a:p>
          <a:p>
            <a:pPr marL="0" indent="0">
              <a:buNone/>
            </a:pPr>
            <a:endParaRPr lang="nl-NL" dirty="0"/>
          </a:p>
          <a:p>
            <a:endParaRPr lang="nl-NL" dirty="0"/>
          </a:p>
          <a:p>
            <a:r>
              <a:rPr lang="nl-NL" dirty="0"/>
              <a:t>Schrijf jouw antwoord op en schrijf wat je met dit antwoord wilt?</a:t>
            </a:r>
          </a:p>
          <a:p>
            <a:endParaRPr lang="nl-NL" dirty="0"/>
          </a:p>
          <a:p>
            <a:endParaRPr lang="nl-NL" dirty="0"/>
          </a:p>
          <a:p>
            <a:pPr marL="0" indent="0">
              <a:buNone/>
            </a:pPr>
            <a:endParaRPr lang="nl-NL" dirty="0"/>
          </a:p>
          <a:p>
            <a:endParaRPr lang="nl-NL" dirty="0"/>
          </a:p>
          <a:p>
            <a:endParaRPr lang="nl-NL" dirty="0"/>
          </a:p>
        </p:txBody>
      </p:sp>
      <p:sp>
        <p:nvSpPr>
          <p:cNvPr id="4" name="Tijdelijke aanduiding voor voettekst 3">
            <a:extLst>
              <a:ext uri="{FF2B5EF4-FFF2-40B4-BE49-F238E27FC236}">
                <a16:creationId xmlns:a16="http://schemas.microsoft.com/office/drawing/2014/main" id="{4A0D2124-931E-49F7-AE4D-C459598A46B4}"/>
              </a:ext>
            </a:extLst>
          </p:cNvPr>
          <p:cNvSpPr>
            <a:spLocks noGrp="1"/>
          </p:cNvSpPr>
          <p:nvPr>
            <p:ph type="ftr" sz="quarter" idx="11"/>
          </p:nvPr>
        </p:nvSpPr>
        <p:spPr/>
        <p:txBody>
          <a:bodyPr/>
          <a:lstStyle/>
          <a:p>
            <a:endParaRPr lang="nl-NL" dirty="0"/>
          </a:p>
        </p:txBody>
      </p:sp>
      <p:sp>
        <p:nvSpPr>
          <p:cNvPr id="5" name="Titel 4">
            <a:extLst>
              <a:ext uri="{FF2B5EF4-FFF2-40B4-BE49-F238E27FC236}">
                <a16:creationId xmlns:a16="http://schemas.microsoft.com/office/drawing/2014/main" id="{0955EC1D-DEF5-4356-B083-4D925EDF1C36}"/>
              </a:ext>
            </a:extLst>
          </p:cNvPr>
          <p:cNvSpPr>
            <a:spLocks noGrp="1"/>
          </p:cNvSpPr>
          <p:nvPr>
            <p:ph type="title"/>
          </p:nvPr>
        </p:nvSpPr>
        <p:spPr/>
        <p:txBody>
          <a:bodyPr/>
          <a:lstStyle/>
          <a:p>
            <a:r>
              <a:rPr lang="nl-NL" dirty="0"/>
              <a:t>Zelftest: jouw dominante conflicthanteringsstijl</a:t>
            </a:r>
          </a:p>
        </p:txBody>
      </p:sp>
    </p:spTree>
    <p:extLst>
      <p:ext uri="{BB962C8B-B14F-4D97-AF65-F5344CB8AC3E}">
        <p14:creationId xmlns:p14="http://schemas.microsoft.com/office/powerpoint/2010/main" val="4262572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FCD2FE39-2063-4E20-940B-D2E3ABB7CD5D}"/>
              </a:ext>
            </a:extLst>
          </p:cNvPr>
          <p:cNvSpPr>
            <a:spLocks noGrp="1"/>
          </p:cNvSpPr>
          <p:nvPr>
            <p:ph type="sldNum" sz="quarter" idx="4"/>
          </p:nvPr>
        </p:nvSpPr>
        <p:spPr/>
        <p:txBody>
          <a:bodyPr/>
          <a:lstStyle/>
          <a:p>
            <a:fld id="{1DAD25AC-3D36-459B-92CD-44DA3A629171}" type="slidenum">
              <a:rPr lang="nl-NL" smtClean="0"/>
              <a:pPr/>
              <a:t>9</a:t>
            </a:fld>
            <a:endParaRPr lang="nl-NL" dirty="0"/>
          </a:p>
        </p:txBody>
      </p:sp>
      <p:sp>
        <p:nvSpPr>
          <p:cNvPr id="3" name="Tijdelijke aanduiding voor inhoud 2">
            <a:extLst>
              <a:ext uri="{FF2B5EF4-FFF2-40B4-BE49-F238E27FC236}">
                <a16:creationId xmlns:a16="http://schemas.microsoft.com/office/drawing/2014/main" id="{60313AE8-8C28-4635-A7AE-2B645970DEA7}"/>
              </a:ext>
            </a:extLst>
          </p:cNvPr>
          <p:cNvSpPr>
            <a:spLocks noGrp="1"/>
          </p:cNvSpPr>
          <p:nvPr>
            <p:ph idx="1"/>
          </p:nvPr>
        </p:nvSpPr>
        <p:spPr/>
        <p:txBody>
          <a:bodyPr>
            <a:normAutofit/>
          </a:bodyPr>
          <a:lstStyle/>
          <a:p>
            <a:pPr marL="0" indent="0">
              <a:buNone/>
            </a:pPr>
            <a:endParaRPr lang="nl-NL" sz="2800" i="1" dirty="0"/>
          </a:p>
          <a:p>
            <a:pPr marL="0" indent="0">
              <a:buNone/>
            </a:pPr>
            <a:endParaRPr lang="nl-NL" sz="2800" i="1" dirty="0"/>
          </a:p>
          <a:p>
            <a:pPr marL="0" indent="0">
              <a:buNone/>
            </a:pPr>
            <a:r>
              <a:rPr lang="nl-NL" sz="2800" i="1" dirty="0"/>
              <a:t>De cursisten kunnen de vijf conflicthanteringsstijlen van Thomas en </a:t>
            </a:r>
            <a:r>
              <a:rPr lang="nl-NL" sz="2800" i="1" dirty="0" err="1"/>
              <a:t>Kilmann</a:t>
            </a:r>
            <a:r>
              <a:rPr lang="nl-NL" sz="2800" i="1" dirty="0"/>
              <a:t> benoemen en kunnen beschrijven hoe deze hanteringsstijl eruit ziet in concrete situaties.</a:t>
            </a:r>
          </a:p>
          <a:p>
            <a:pPr marL="0" indent="0">
              <a:buNone/>
            </a:pPr>
            <a:endParaRPr lang="nl-NL" sz="2800" dirty="0"/>
          </a:p>
          <a:p>
            <a:pPr marL="0" indent="0">
              <a:buNone/>
            </a:pPr>
            <a:r>
              <a:rPr lang="nl-NL" sz="2800" dirty="0"/>
              <a:t>Spelregels: staan op het bord</a:t>
            </a:r>
          </a:p>
          <a:p>
            <a:endParaRPr lang="nl-NL" dirty="0"/>
          </a:p>
        </p:txBody>
      </p:sp>
      <p:sp>
        <p:nvSpPr>
          <p:cNvPr id="4" name="Tijdelijke aanduiding voor voettekst 3">
            <a:extLst>
              <a:ext uri="{FF2B5EF4-FFF2-40B4-BE49-F238E27FC236}">
                <a16:creationId xmlns:a16="http://schemas.microsoft.com/office/drawing/2014/main" id="{E76F4E47-A864-4CA2-B823-5691461B1360}"/>
              </a:ext>
            </a:extLst>
          </p:cNvPr>
          <p:cNvSpPr>
            <a:spLocks noGrp="1"/>
          </p:cNvSpPr>
          <p:nvPr>
            <p:ph type="ftr" sz="quarter" idx="11"/>
          </p:nvPr>
        </p:nvSpPr>
        <p:spPr/>
        <p:txBody>
          <a:bodyPr/>
          <a:lstStyle/>
          <a:p>
            <a:endParaRPr lang="nl-NL" dirty="0"/>
          </a:p>
        </p:txBody>
      </p:sp>
      <p:sp>
        <p:nvSpPr>
          <p:cNvPr id="5" name="Titel 4">
            <a:extLst>
              <a:ext uri="{FF2B5EF4-FFF2-40B4-BE49-F238E27FC236}">
                <a16:creationId xmlns:a16="http://schemas.microsoft.com/office/drawing/2014/main" id="{6C2EE484-491F-473E-B014-9BE3895166AD}"/>
              </a:ext>
            </a:extLst>
          </p:cNvPr>
          <p:cNvSpPr>
            <a:spLocks noGrp="1"/>
          </p:cNvSpPr>
          <p:nvPr>
            <p:ph type="title"/>
          </p:nvPr>
        </p:nvSpPr>
        <p:spPr>
          <a:xfrm>
            <a:off x="623392" y="125760"/>
            <a:ext cx="10972800" cy="1575048"/>
          </a:xfrm>
        </p:spPr>
        <p:txBody>
          <a:bodyPr/>
          <a:lstStyle/>
          <a:p>
            <a:r>
              <a:rPr lang="nl-NL" dirty="0"/>
              <a:t>Conflicthanteringsspel- oefenen met stijlen</a:t>
            </a:r>
            <a:br>
              <a:rPr lang="nl-NL" dirty="0"/>
            </a:br>
            <a:r>
              <a:rPr lang="nl-NL" dirty="0"/>
              <a:t> 3 kwartier  </a:t>
            </a:r>
          </a:p>
        </p:txBody>
      </p:sp>
    </p:spTree>
    <p:extLst>
      <p:ext uri="{BB962C8B-B14F-4D97-AF65-F5344CB8AC3E}">
        <p14:creationId xmlns:p14="http://schemas.microsoft.com/office/powerpoint/2010/main" val="43133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91A6F8C1-653A-4931-B715-A22EF5E65A75}"/>
              </a:ext>
            </a:extLst>
          </p:cNvPr>
          <p:cNvSpPr>
            <a:spLocks noGrp="1"/>
          </p:cNvSpPr>
          <p:nvPr>
            <p:ph type="sldNum" sz="quarter" idx="4"/>
          </p:nvPr>
        </p:nvSpPr>
        <p:spPr/>
        <p:txBody>
          <a:bodyPr/>
          <a:lstStyle/>
          <a:p>
            <a:fld id="{1DAD25AC-3D36-459B-92CD-44DA3A629171}" type="slidenum">
              <a:rPr lang="nl-NL" smtClean="0"/>
              <a:pPr/>
              <a:t>10</a:t>
            </a:fld>
            <a:endParaRPr lang="nl-NL" dirty="0"/>
          </a:p>
        </p:txBody>
      </p:sp>
      <p:sp>
        <p:nvSpPr>
          <p:cNvPr id="3" name="Tijdelijke aanduiding voor inhoud 2">
            <a:extLst>
              <a:ext uri="{FF2B5EF4-FFF2-40B4-BE49-F238E27FC236}">
                <a16:creationId xmlns:a16="http://schemas.microsoft.com/office/drawing/2014/main" id="{0ABBBE36-553D-4DE2-805A-E9CEAE2E9A4E}"/>
              </a:ext>
            </a:extLst>
          </p:cNvPr>
          <p:cNvSpPr>
            <a:spLocks noGrp="1"/>
          </p:cNvSpPr>
          <p:nvPr>
            <p:ph idx="1"/>
          </p:nvPr>
        </p:nvSpPr>
        <p:spPr>
          <a:xfrm>
            <a:off x="1099864" y="1279302"/>
            <a:ext cx="10972800" cy="5318050"/>
          </a:xfrm>
        </p:spPr>
        <p:txBody>
          <a:bodyPr vert="horz" lIns="91440" tIns="45720" rIns="91440" bIns="45720" rtlCol="0" anchor="t">
            <a:normAutofit fontScale="55000" lnSpcReduction="20000"/>
          </a:bodyPr>
          <a:lstStyle/>
          <a:p>
            <a:pPr marL="0" indent="0">
              <a:buNone/>
            </a:pPr>
            <a:r>
              <a:rPr lang="nl-NL" sz="2800" b="1" u="sng" dirty="0">
                <a:latin typeface="Verdana"/>
                <a:ea typeface="Verdana"/>
                <a:cs typeface="Verdana"/>
              </a:rPr>
              <a:t>Individueel </a:t>
            </a:r>
          </a:p>
          <a:p>
            <a:pPr marL="0" indent="0">
              <a:buNone/>
            </a:pPr>
            <a:endParaRPr lang="nl-NL" sz="2800" dirty="0">
              <a:latin typeface="Verdana"/>
              <a:ea typeface="Verdana"/>
              <a:cs typeface="Verdana"/>
            </a:endParaRPr>
          </a:p>
          <a:p>
            <a:r>
              <a:rPr lang="nl-NL" sz="2800" dirty="0">
                <a:latin typeface="Verdana"/>
                <a:ea typeface="Verdana"/>
                <a:cs typeface="Verdana"/>
              </a:rPr>
              <a:t>Beschrijf een </a:t>
            </a:r>
            <a:r>
              <a:rPr lang="nl-NL" sz="2800" dirty="0">
                <a:solidFill>
                  <a:srgbClr val="20BDBA"/>
                </a:solidFill>
                <a:latin typeface="Verdana"/>
                <a:ea typeface="Verdana"/>
                <a:cs typeface="Verdana"/>
              </a:rPr>
              <a:t>conflictsituatie</a:t>
            </a:r>
            <a:r>
              <a:rPr lang="nl-NL" sz="2800" dirty="0">
                <a:latin typeface="Verdana"/>
                <a:ea typeface="Verdana"/>
                <a:cs typeface="Verdana"/>
              </a:rPr>
              <a:t> die jij hebt meegemaakt (op een blaadje)</a:t>
            </a:r>
          </a:p>
          <a:p>
            <a:endParaRPr lang="nl-NL" sz="2800" dirty="0">
              <a:latin typeface="Verdana"/>
              <a:ea typeface="Verdana"/>
              <a:cs typeface="Verdana"/>
            </a:endParaRPr>
          </a:p>
          <a:p>
            <a:r>
              <a:rPr lang="nl-NL" sz="2800" dirty="0">
                <a:solidFill>
                  <a:srgbClr val="20BDBA"/>
                </a:solidFill>
                <a:latin typeface="Verdana"/>
                <a:ea typeface="Verdana"/>
                <a:cs typeface="Verdana"/>
              </a:rPr>
              <a:t>Wat deed jij </a:t>
            </a:r>
            <a:r>
              <a:rPr lang="nl-NL" sz="2800" dirty="0">
                <a:latin typeface="Verdana"/>
                <a:ea typeface="Verdana"/>
                <a:cs typeface="Verdana"/>
              </a:rPr>
              <a:t>en wat deed de ander?</a:t>
            </a:r>
          </a:p>
          <a:p>
            <a:pPr marL="0" indent="0">
              <a:buNone/>
            </a:pPr>
            <a:endParaRPr lang="nl-NL" sz="2800" dirty="0">
              <a:latin typeface="Verdana"/>
              <a:ea typeface="Verdana"/>
              <a:cs typeface="Verdana"/>
            </a:endParaRPr>
          </a:p>
          <a:p>
            <a:r>
              <a:rPr lang="nl-NL" sz="2800" dirty="0">
                <a:solidFill>
                  <a:schemeClr val="tx1"/>
                </a:solidFill>
                <a:latin typeface="Verdana"/>
                <a:ea typeface="Verdana"/>
                <a:cs typeface="Verdana"/>
              </a:rPr>
              <a:t>Als je daar op terugkijkt: </a:t>
            </a:r>
            <a:r>
              <a:rPr lang="nl-NL" sz="2800" dirty="0">
                <a:solidFill>
                  <a:srgbClr val="20BDBA"/>
                </a:solidFill>
                <a:latin typeface="Verdana"/>
                <a:ea typeface="Verdana"/>
                <a:cs typeface="Verdana"/>
              </a:rPr>
              <a:t>Welke conflicthanteringsstijlen heb je in deze situatie ingezet?</a:t>
            </a:r>
          </a:p>
          <a:p>
            <a:endParaRPr lang="nl-NL" sz="2800" dirty="0">
              <a:latin typeface="Verdana"/>
              <a:ea typeface="Verdana"/>
              <a:cs typeface="Verdana"/>
            </a:endParaRPr>
          </a:p>
          <a:p>
            <a:r>
              <a:rPr lang="nl-NL" sz="2800" dirty="0">
                <a:solidFill>
                  <a:schemeClr val="tx1"/>
                </a:solidFill>
                <a:latin typeface="Verdana"/>
                <a:ea typeface="Verdana"/>
                <a:cs typeface="Verdana"/>
              </a:rPr>
              <a:t>Als je daar op terugkijkt: wat was</a:t>
            </a:r>
            <a:r>
              <a:rPr lang="nl-NL" sz="2800" dirty="0">
                <a:latin typeface="Verdana"/>
                <a:ea typeface="Verdana"/>
                <a:cs typeface="Verdana"/>
              </a:rPr>
              <a:t> jouw </a:t>
            </a:r>
            <a:r>
              <a:rPr lang="nl-NL" sz="2800" dirty="0">
                <a:solidFill>
                  <a:srgbClr val="20BDBA"/>
                </a:solidFill>
                <a:latin typeface="Verdana"/>
                <a:ea typeface="Verdana"/>
                <a:cs typeface="Verdana"/>
              </a:rPr>
              <a:t>“roos van </a:t>
            </a:r>
            <a:r>
              <a:rPr lang="nl-NL" sz="2800" dirty="0" err="1">
                <a:solidFill>
                  <a:srgbClr val="20BDBA"/>
                </a:solidFill>
                <a:latin typeface="Verdana"/>
                <a:ea typeface="Verdana"/>
                <a:cs typeface="Verdana"/>
              </a:rPr>
              <a:t>leary</a:t>
            </a:r>
            <a:r>
              <a:rPr lang="nl-NL" sz="2800" dirty="0">
                <a:solidFill>
                  <a:srgbClr val="20BDBA"/>
                </a:solidFill>
                <a:latin typeface="Verdana"/>
                <a:ea typeface="Verdana"/>
                <a:cs typeface="Verdana"/>
              </a:rPr>
              <a:t>” gedrag </a:t>
            </a:r>
            <a:r>
              <a:rPr lang="nl-NL" sz="2800" dirty="0">
                <a:latin typeface="Verdana"/>
                <a:ea typeface="Verdana"/>
                <a:cs typeface="Verdana"/>
              </a:rPr>
              <a:t>en het </a:t>
            </a:r>
            <a:r>
              <a:rPr lang="nl-NL" sz="2800" dirty="0">
                <a:solidFill>
                  <a:srgbClr val="20BDBA"/>
                </a:solidFill>
                <a:latin typeface="Verdana"/>
                <a:ea typeface="Verdana"/>
                <a:cs typeface="Verdana"/>
              </a:rPr>
              <a:t>“roos van </a:t>
            </a:r>
            <a:r>
              <a:rPr lang="nl-NL" sz="2800" dirty="0" err="1">
                <a:solidFill>
                  <a:srgbClr val="20BDBA"/>
                </a:solidFill>
                <a:latin typeface="Verdana"/>
                <a:ea typeface="Verdana"/>
                <a:cs typeface="Verdana"/>
              </a:rPr>
              <a:t>leary</a:t>
            </a:r>
            <a:r>
              <a:rPr lang="nl-NL" sz="2800" dirty="0">
                <a:solidFill>
                  <a:srgbClr val="20BDBA"/>
                </a:solidFill>
                <a:latin typeface="Verdana"/>
                <a:ea typeface="Verdana"/>
                <a:cs typeface="Verdana"/>
              </a:rPr>
              <a:t>” gedrag </a:t>
            </a:r>
            <a:r>
              <a:rPr lang="nl-NL" sz="2800" dirty="0">
                <a:latin typeface="Verdana"/>
                <a:ea typeface="Verdana"/>
                <a:cs typeface="Verdana"/>
              </a:rPr>
              <a:t>van de ander)?</a:t>
            </a:r>
          </a:p>
          <a:p>
            <a:pPr marL="0" indent="0">
              <a:buNone/>
            </a:pPr>
            <a:endParaRPr lang="nl-NL" sz="2800" dirty="0"/>
          </a:p>
          <a:p>
            <a:pPr marL="0" indent="0">
              <a:buNone/>
            </a:pPr>
            <a:endParaRPr lang="nl-NL" sz="2800" dirty="0"/>
          </a:p>
          <a:p>
            <a:pPr marL="0" indent="0">
              <a:buNone/>
            </a:pPr>
            <a:endParaRPr lang="nl-NL" sz="2800" dirty="0"/>
          </a:p>
          <a:p>
            <a:pPr marL="0" indent="0">
              <a:buNone/>
            </a:pPr>
            <a:r>
              <a:rPr lang="nl-NL" sz="2800" b="1" u="sng" dirty="0"/>
              <a:t>Nabespreking </a:t>
            </a:r>
          </a:p>
          <a:p>
            <a:pPr marL="0" indent="0">
              <a:buNone/>
            </a:pPr>
            <a:endParaRPr lang="nl-NL" sz="2800" dirty="0"/>
          </a:p>
          <a:p>
            <a:r>
              <a:rPr lang="nl-NL" sz="2700" dirty="0">
                <a:solidFill>
                  <a:schemeClr val="tx1"/>
                </a:solidFill>
                <a:latin typeface="Verdana"/>
                <a:ea typeface="Verdana"/>
                <a:cs typeface="Verdana"/>
              </a:rPr>
              <a:t>Bespreek bovenstaande en beantwoord de volgende vragen:</a:t>
            </a:r>
          </a:p>
          <a:p>
            <a:endParaRPr lang="nl-NL" sz="2700" dirty="0">
              <a:solidFill>
                <a:schemeClr val="tx1"/>
              </a:solidFill>
              <a:latin typeface="Verdana"/>
              <a:ea typeface="Verdana"/>
              <a:cs typeface="Verdana"/>
            </a:endParaRPr>
          </a:p>
          <a:p>
            <a:pPr marL="342900" lvl="1" indent="-342900">
              <a:buFont typeface="Arial" pitchFamily="34" charset="0"/>
              <a:buChar char="•"/>
            </a:pPr>
            <a:r>
              <a:rPr lang="nl-NL" sz="2700" dirty="0">
                <a:solidFill>
                  <a:schemeClr val="tx1"/>
                </a:solidFill>
                <a:latin typeface="Verdana"/>
                <a:ea typeface="Verdana"/>
                <a:cs typeface="Verdana"/>
              </a:rPr>
              <a:t>Was jouw conflicthanteringsstijl effectief? Waarom wel en waarom niet? En probeer dit uit te leggen m.b.v. de conflicthanteringsstijlen/roos van </a:t>
            </a:r>
            <a:r>
              <a:rPr lang="nl-NL" sz="2700" dirty="0" err="1">
                <a:solidFill>
                  <a:schemeClr val="tx1"/>
                </a:solidFill>
                <a:latin typeface="Verdana"/>
                <a:ea typeface="Verdana"/>
                <a:cs typeface="Verdana"/>
              </a:rPr>
              <a:t>leary</a:t>
            </a:r>
            <a:r>
              <a:rPr lang="nl-NL" sz="2700" dirty="0">
                <a:solidFill>
                  <a:schemeClr val="tx1"/>
                </a:solidFill>
                <a:latin typeface="Verdana"/>
                <a:ea typeface="Verdana"/>
                <a:cs typeface="Verdana"/>
              </a:rPr>
              <a:t>;</a:t>
            </a:r>
          </a:p>
          <a:p>
            <a:pPr marL="0" indent="0">
              <a:buNone/>
            </a:pPr>
            <a:endParaRPr lang="nl-NL" sz="2700" dirty="0">
              <a:solidFill>
                <a:schemeClr val="tx1"/>
              </a:solidFill>
              <a:latin typeface="Verdana"/>
              <a:ea typeface="Verdana"/>
              <a:cs typeface="Verdana"/>
            </a:endParaRPr>
          </a:p>
          <a:p>
            <a:pPr marL="342900" lvl="1" indent="-342900">
              <a:buFont typeface="Arial" pitchFamily="34" charset="0"/>
              <a:buChar char="•"/>
            </a:pPr>
            <a:r>
              <a:rPr lang="nl-NL" sz="2700" dirty="0">
                <a:solidFill>
                  <a:schemeClr val="tx1"/>
                </a:solidFill>
                <a:latin typeface="Verdana"/>
                <a:ea typeface="Verdana"/>
                <a:cs typeface="Verdana"/>
              </a:rPr>
              <a:t>Welke conflicthanteringsstijlen zet jij over het algemeen vaak in? En wat wil jij nog ontwikkelen?</a:t>
            </a:r>
          </a:p>
          <a:p>
            <a:endParaRPr lang="nl-NL" sz="2700" dirty="0">
              <a:solidFill>
                <a:schemeClr val="tx1"/>
              </a:solidFill>
              <a:latin typeface="Verdana"/>
              <a:ea typeface="Verdana"/>
              <a:cs typeface="Verdana"/>
            </a:endParaRPr>
          </a:p>
          <a:p>
            <a:endParaRPr lang="nl-NL" dirty="0"/>
          </a:p>
        </p:txBody>
      </p:sp>
      <p:sp>
        <p:nvSpPr>
          <p:cNvPr id="5" name="Titel 4">
            <a:extLst>
              <a:ext uri="{FF2B5EF4-FFF2-40B4-BE49-F238E27FC236}">
                <a16:creationId xmlns:a16="http://schemas.microsoft.com/office/drawing/2014/main" id="{7FB77F2C-44B8-45E2-AD03-2A7B0DB31BA6}"/>
              </a:ext>
            </a:extLst>
          </p:cNvPr>
          <p:cNvSpPr>
            <a:spLocks noGrp="1"/>
          </p:cNvSpPr>
          <p:nvPr>
            <p:ph type="title"/>
          </p:nvPr>
        </p:nvSpPr>
        <p:spPr/>
        <p:txBody>
          <a:bodyPr/>
          <a:lstStyle/>
          <a:p>
            <a:r>
              <a:rPr lang="nl-NL" dirty="0"/>
              <a:t>Eigen situatie- conflicthantering</a:t>
            </a:r>
          </a:p>
        </p:txBody>
      </p:sp>
    </p:spTree>
    <p:extLst>
      <p:ext uri="{BB962C8B-B14F-4D97-AF65-F5344CB8AC3E}">
        <p14:creationId xmlns:p14="http://schemas.microsoft.com/office/powerpoint/2010/main" val="1132261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Evaluatie en vooruitblik</a:t>
            </a:r>
          </a:p>
        </p:txBody>
      </p:sp>
      <p:sp>
        <p:nvSpPr>
          <p:cNvPr id="3" name="Tijdelijke aanduiding voor voettekst 2"/>
          <p:cNvSpPr>
            <a:spLocks noGrp="1"/>
          </p:cNvSpPr>
          <p:nvPr>
            <p:ph type="ftr" sz="quarter" idx="11"/>
          </p:nvPr>
        </p:nvSpPr>
        <p:spPr/>
        <p:txBody>
          <a:bodyPr/>
          <a:lstStyle/>
          <a:p>
            <a:endParaRPr lang="nl-NL" dirty="0"/>
          </a:p>
        </p:txBody>
      </p:sp>
      <p:sp>
        <p:nvSpPr>
          <p:cNvPr id="4" name="Tijdelijke aanduiding voor inhoud 3"/>
          <p:cNvSpPr>
            <a:spLocks noGrp="1"/>
          </p:cNvSpPr>
          <p:nvPr>
            <p:ph idx="1"/>
          </p:nvPr>
        </p:nvSpPr>
        <p:spPr/>
        <p:txBody>
          <a:bodyPr>
            <a:normAutofit/>
          </a:bodyPr>
          <a:lstStyle/>
          <a:p>
            <a:r>
              <a:rPr lang="nl-NL" sz="2800" dirty="0">
                <a:solidFill>
                  <a:srgbClr val="20BDBA"/>
                </a:solidFill>
              </a:rPr>
              <a:t>Evaluatie van vandaag</a:t>
            </a:r>
            <a:endParaRPr lang="nl-NL" sz="2800" dirty="0"/>
          </a:p>
          <a:p>
            <a:pPr marL="0" indent="0">
              <a:buNone/>
            </a:pPr>
            <a:endParaRPr lang="nl-NL" sz="2800" dirty="0"/>
          </a:p>
          <a:p>
            <a:r>
              <a:rPr lang="nl-NL" sz="2800" dirty="0"/>
              <a:t>Oplossingsgerichte coaching</a:t>
            </a:r>
          </a:p>
          <a:p>
            <a:endParaRPr lang="nl-NL" sz="2800" dirty="0"/>
          </a:p>
          <a:p>
            <a:r>
              <a:rPr lang="nl-NL" sz="2800" dirty="0"/>
              <a:t>Ruimte voor vragen presentatie</a:t>
            </a:r>
          </a:p>
          <a:p>
            <a:pPr marL="0" indent="0">
              <a:buNone/>
            </a:pPr>
            <a:endParaRPr lang="nl-NL" sz="2800" dirty="0"/>
          </a:p>
          <a:p>
            <a:endParaRPr lang="nl-NL" sz="2800" dirty="0"/>
          </a:p>
        </p:txBody>
      </p:sp>
      <p:sp>
        <p:nvSpPr>
          <p:cNvPr id="5" name="Tijdelijke aanduiding voor dianummer 4"/>
          <p:cNvSpPr>
            <a:spLocks noGrp="1"/>
          </p:cNvSpPr>
          <p:nvPr>
            <p:ph type="sldNum" sz="quarter" idx="4"/>
          </p:nvPr>
        </p:nvSpPr>
        <p:spPr/>
        <p:txBody>
          <a:bodyPr/>
          <a:lstStyle/>
          <a:p>
            <a:fld id="{1DAD25AC-3D36-459B-92CD-44DA3A629171}" type="slidenum">
              <a:rPr lang="nl-NL" smtClean="0"/>
              <a:pPr/>
              <a:t>11</a:t>
            </a:fld>
            <a:endParaRPr lang="nl-NL" dirty="0"/>
          </a:p>
        </p:txBody>
      </p:sp>
    </p:spTree>
    <p:extLst>
      <p:ext uri="{BB962C8B-B14F-4D97-AF65-F5344CB8AC3E}">
        <p14:creationId xmlns:p14="http://schemas.microsoft.com/office/powerpoint/2010/main" val="3543279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A2106D-8F49-4E77-937C-1C33A6219BCD}"/>
              </a:ext>
            </a:extLst>
          </p:cNvPr>
          <p:cNvSpPr>
            <a:spLocks noGrp="1"/>
          </p:cNvSpPr>
          <p:nvPr>
            <p:ph type="title"/>
          </p:nvPr>
        </p:nvSpPr>
        <p:spPr/>
        <p:txBody>
          <a:bodyPr/>
          <a:lstStyle/>
          <a:p>
            <a:r>
              <a:rPr lang="nl-NL" dirty="0"/>
              <a:t>Gebruikte bronnen</a:t>
            </a:r>
          </a:p>
        </p:txBody>
      </p:sp>
      <p:sp>
        <p:nvSpPr>
          <p:cNvPr id="3" name="Tijdelijke aanduiding voor voettekst 2">
            <a:extLst>
              <a:ext uri="{FF2B5EF4-FFF2-40B4-BE49-F238E27FC236}">
                <a16:creationId xmlns:a16="http://schemas.microsoft.com/office/drawing/2014/main" id="{8CF6DC1C-BE95-4339-BD8E-85FCB916C77A}"/>
              </a:ext>
            </a:extLst>
          </p:cNvPr>
          <p:cNvSpPr>
            <a:spLocks noGrp="1"/>
          </p:cNvSpPr>
          <p:nvPr>
            <p:ph type="ftr" sz="quarter" idx="11"/>
          </p:nvPr>
        </p:nvSpPr>
        <p:spPr/>
        <p:txBody>
          <a:bodyPr/>
          <a:lstStyle/>
          <a:p>
            <a:endParaRPr lang="nl-NL" dirty="0"/>
          </a:p>
        </p:txBody>
      </p:sp>
      <p:sp>
        <p:nvSpPr>
          <p:cNvPr id="4" name="Tijdelijke aanduiding voor inhoud 3">
            <a:extLst>
              <a:ext uri="{FF2B5EF4-FFF2-40B4-BE49-F238E27FC236}">
                <a16:creationId xmlns:a16="http://schemas.microsoft.com/office/drawing/2014/main" id="{C1BE5E78-A1CF-4A24-BD74-B903A1B79049}"/>
              </a:ext>
            </a:extLst>
          </p:cNvPr>
          <p:cNvSpPr>
            <a:spLocks noGrp="1"/>
          </p:cNvSpPr>
          <p:nvPr>
            <p:ph idx="1"/>
          </p:nvPr>
        </p:nvSpPr>
        <p:spPr/>
        <p:txBody>
          <a:bodyPr/>
          <a:lstStyle/>
          <a:p>
            <a:r>
              <a:rPr lang="nl-NL" dirty="0">
                <a:hlinkClick r:id="rId2"/>
              </a:rPr>
              <a:t>http://123management.nl/0/030_cultuur/a300_cultuur_13_conflictstijlen.html</a:t>
            </a:r>
            <a:endParaRPr lang="nl-NL" dirty="0"/>
          </a:p>
        </p:txBody>
      </p:sp>
      <p:sp>
        <p:nvSpPr>
          <p:cNvPr id="5" name="Tijdelijke aanduiding voor dianummer 4">
            <a:extLst>
              <a:ext uri="{FF2B5EF4-FFF2-40B4-BE49-F238E27FC236}">
                <a16:creationId xmlns:a16="http://schemas.microsoft.com/office/drawing/2014/main" id="{B1E87821-F657-4664-A0E1-2A8B7B4B58E7}"/>
              </a:ext>
            </a:extLst>
          </p:cNvPr>
          <p:cNvSpPr>
            <a:spLocks noGrp="1"/>
          </p:cNvSpPr>
          <p:nvPr>
            <p:ph type="sldNum" sz="quarter" idx="4"/>
          </p:nvPr>
        </p:nvSpPr>
        <p:spPr/>
        <p:txBody>
          <a:bodyPr/>
          <a:lstStyle/>
          <a:p>
            <a:fld id="{1DAD25AC-3D36-459B-92CD-44DA3A629171}" type="slidenum">
              <a:rPr lang="nl-NL" smtClean="0"/>
              <a:pPr/>
              <a:t>12</a:t>
            </a:fld>
            <a:endParaRPr lang="nl-NL" dirty="0"/>
          </a:p>
        </p:txBody>
      </p:sp>
    </p:spTree>
    <p:extLst>
      <p:ext uri="{BB962C8B-B14F-4D97-AF65-F5344CB8AC3E}">
        <p14:creationId xmlns:p14="http://schemas.microsoft.com/office/powerpoint/2010/main" val="846800172"/>
      </p:ext>
    </p:extLst>
  </p:cSld>
  <p:clrMapOvr>
    <a:masterClrMapping/>
  </p:clrMapOvr>
</p:sld>
</file>

<file path=ppt/theme/theme1.xml><?xml version="1.0" encoding="utf-8"?>
<a:theme xmlns:a="http://schemas.openxmlformats.org/drawingml/2006/main" name="HSLeiden PP Huisstijl presentatie nieuw">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owerPoint-sjabloon" id="{C9607267-B270-4DB2-BAB8-2192901816FA}" vid="{C590BC76-B222-420F-8E78-4F041F08E18A}"/>
    </a:ext>
  </a:ext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35e14aff-d00f-40f2-907a-1b50bb902b4b">
      <UserInfo>
        <DisplayName>Mastrigt, Ronald van</DisplayName>
        <AccountId>591</AccountId>
        <AccountType/>
      </UserInfo>
      <UserInfo>
        <DisplayName>e.deboer@converseconsulting.eu</DisplayName>
        <AccountId>6415</AccountId>
        <AccountType/>
      </UserInfo>
      <UserInfo>
        <DisplayName>Bosch, Nijnke van den</DisplayName>
        <AccountId>413</AccountId>
        <AccountType/>
      </UserInfo>
      <UserInfo>
        <DisplayName>Koevoets, Fleur</DisplayName>
        <AccountId>536</AccountId>
        <AccountType/>
      </UserInfo>
      <UserInfo>
        <DisplayName>Janssen, Nanda</DisplayName>
        <AccountId>1500</AccountId>
        <AccountType/>
      </UserInfo>
      <UserInfo>
        <DisplayName>Nieuwenhuizen, Daniël</DisplayName>
        <AccountId>2833</AccountId>
        <AccountType/>
      </UserInfo>
      <UserInfo>
        <DisplayName>avliemt@gmail.com</DisplayName>
        <AccountId>7900</AccountId>
        <AccountType/>
      </UserInfo>
      <UserInfo>
        <DisplayName>Thomlinson, Sam</DisplayName>
        <AccountId>8058</AccountId>
        <AccountType/>
      </UserInfo>
      <UserInfo>
        <DisplayName>Bianchi, Haico</DisplayName>
        <AccountId>282</AccountId>
        <AccountType/>
      </UserInfo>
      <UserInfo>
        <DisplayName>Inkoop HL</DisplayName>
        <AccountId>8556</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4AA8555E4F98142942176A1D843443A" ma:contentTypeVersion="5" ma:contentTypeDescription="Een nieuw document maken." ma:contentTypeScope="" ma:versionID="8fb0fbd20840929e125fc2ef25f4c94c">
  <xsd:schema xmlns:xsd="http://www.w3.org/2001/XMLSchema" xmlns:xs="http://www.w3.org/2001/XMLSchema" xmlns:p="http://schemas.microsoft.com/office/2006/metadata/properties" xmlns:ns2="e6778410-f3be-4063-a6d5-4b1f020b2c49" xmlns:ns3="35e14aff-d00f-40f2-907a-1b50bb902b4b" targetNamespace="http://schemas.microsoft.com/office/2006/metadata/properties" ma:root="true" ma:fieldsID="3b2742ba51ac48a199e23141bdc813ce" ns2:_="" ns3:_="">
    <xsd:import namespace="e6778410-f3be-4063-a6d5-4b1f020b2c49"/>
    <xsd:import namespace="35e14aff-d00f-40f2-907a-1b50bb902b4b"/>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778410-f3be-4063-a6d5-4b1f020b2c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5e14aff-d00f-40f2-907a-1b50bb902b4b" elementFormDefault="qualified">
    <xsd:import namespace="http://schemas.microsoft.com/office/2006/documentManagement/types"/>
    <xsd:import namespace="http://schemas.microsoft.com/office/infopath/2007/PartnerControls"/>
    <xsd:element name="SharedWithUsers" ma:index="1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87851D-6322-46FA-BE21-A471BA7BE6F5}">
  <ds:schemaRefs>
    <ds:schemaRef ds:uri="http://schemas.microsoft.com/office/2006/metadata/properties"/>
    <ds:schemaRef ds:uri="http://schemas.microsoft.com/office/infopath/2007/PartnerControls"/>
    <ds:schemaRef ds:uri="d0f07d85-14e4-497f-b8c6-2a831c9ff3ed"/>
  </ds:schemaRefs>
</ds:datastoreItem>
</file>

<file path=customXml/itemProps2.xml><?xml version="1.0" encoding="utf-8"?>
<ds:datastoreItem xmlns:ds="http://schemas.openxmlformats.org/officeDocument/2006/customXml" ds:itemID="{B9DA640C-F604-49EC-B589-D7B3B8BE3CAC}">
  <ds:schemaRefs>
    <ds:schemaRef ds:uri="http://schemas.microsoft.com/sharepoint/v3/contenttype/forms"/>
  </ds:schemaRefs>
</ds:datastoreItem>
</file>

<file path=customXml/itemProps3.xml><?xml version="1.0" encoding="utf-8"?>
<ds:datastoreItem xmlns:ds="http://schemas.openxmlformats.org/officeDocument/2006/customXml" ds:itemID="{9B1F94A2-C02A-42B4-9B0E-04645C6DEF20}"/>
</file>

<file path=docProps/app.xml><?xml version="1.0" encoding="utf-8"?>
<Properties xmlns="http://schemas.openxmlformats.org/officeDocument/2006/extended-properties" xmlns:vt="http://schemas.openxmlformats.org/officeDocument/2006/docPropsVTypes">
  <Template>PowerPoint-sjabloon</Template>
  <TotalTime>1625</TotalTime>
  <Words>2266</Words>
  <Application>Microsoft Office PowerPoint</Application>
  <PresentationFormat>Breedbeeld</PresentationFormat>
  <Paragraphs>193</Paragraphs>
  <Slides>12</Slides>
  <Notes>11</Notes>
  <HiddenSlides>0</HiddenSlides>
  <MMClips>1</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12</vt:i4>
      </vt:variant>
    </vt:vector>
  </HeadingPairs>
  <TitlesOfParts>
    <vt:vector size="17" baseType="lpstr">
      <vt:lpstr>Arial</vt:lpstr>
      <vt:lpstr>Calibri</vt:lpstr>
      <vt:lpstr>Verdana</vt:lpstr>
      <vt:lpstr>Wingdings</vt:lpstr>
      <vt:lpstr>HSLeiden PP Huisstijl presentatie nieuw</vt:lpstr>
      <vt:lpstr>Bijeenkomst 4 Verpleegkundig leiderschap</vt:lpstr>
      <vt:lpstr>PowerPoint-presentatie</vt:lpstr>
      <vt:lpstr>Programma</vt:lpstr>
      <vt:lpstr>Proefpresentaties </vt:lpstr>
      <vt:lpstr>Conflicthanteringstijlen</vt:lpstr>
      <vt:lpstr>Thomas- Kilman model </vt:lpstr>
      <vt:lpstr>Thomas- Killman </vt:lpstr>
      <vt:lpstr>Zelftest: jouw dominante conflicthanteringsstijl</vt:lpstr>
      <vt:lpstr>Conflicthanteringsspel- oefenen met stijlen  3 kwartier  </vt:lpstr>
      <vt:lpstr>Eigen situatie- conflicthantering</vt:lpstr>
      <vt:lpstr>Evaluatie en vooruitblik</vt:lpstr>
      <vt:lpstr>Gebruikte bronnen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Openingstijden Servicedesk</dc:title>
  <dc:creator>Best, John de</dc:creator>
  <cp:lastModifiedBy>Best, John de</cp:lastModifiedBy>
  <cp:revision>7</cp:revision>
  <cp:lastPrinted>2020-01-29T10:21:05Z</cp:lastPrinted>
  <dcterms:created xsi:type="dcterms:W3CDTF">2018-11-26T10:33:32Z</dcterms:created>
  <dcterms:modified xsi:type="dcterms:W3CDTF">2020-03-10T12:47:38Z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0x01010034AA8555E4F98142942176A1D843443A</vt:lpwstr>
  </property>
  <property fmtid="{D5CDD505-2E9C-101B-9397-08002B2CF9AE}" pid="3" name="hl_doelgroep">
    <vt:lpwstr>3;#student|0b303f8e-1c75-49b6-9c22-3503af27efac;#7;#Medewerker|882c9350-9624-42d3-b869-6c3d44626b60</vt:lpwstr>
  </property>
  <property fmtid="{D5CDD505-2E9C-101B-9397-08002B2CF9AE}" pid="4" name="hl_onderwerp">
    <vt:lpwstr>358;#Huisstijl|35175797-e217-4e78-b165-b4869f83dc65</vt:lpwstr>
  </property>
  <property fmtid="{D5CDD505-2E9C-101B-9397-08002B2CF9AE}" pid="5" name="hl_periode">
    <vt:lpwstr/>
  </property>
  <property fmtid="{D5CDD505-2E9C-101B-9397-08002B2CF9AE}" pid="6" name="hl_afdeling_opleiding">
    <vt:lpwstr>357;#Traffic|47d510a5-3fed-4bff-830b-d9bbb44b4388</vt:lpwstr>
  </property>
  <property fmtid="{D5CDD505-2E9C-101B-9397-08002B2CF9AE}" pid="7" name="hl_kenmerk">
    <vt:lpwstr>125;#Template|2c7720aa-7127-4f68-9eac-a79deff4e0e0</vt:lpwstr>
  </property>
  <property fmtid="{D5CDD505-2E9C-101B-9397-08002B2CF9AE}" pid="8" name="hl_dienst_faculteit">
    <vt:lpwstr>263;#Marketing ＆ Communicatie|e4b15a6d-fcac-4d99-82b1-2cd9ff886aa7</vt:lpwstr>
  </property>
  <property fmtid="{D5CDD505-2E9C-101B-9397-08002B2CF9AE}" pid="9" name="hl_status">
    <vt:lpwstr>9;#Definitief|2c963a99-9f67-4b56-8397-ef78c6cc2805</vt:lpwstr>
  </property>
  <property fmtid="{D5CDD505-2E9C-101B-9397-08002B2CF9AE}" pid="10" name="SharedWithUsers">
    <vt:lpwstr>591;#Mastrigt, Ronald van;#6415;#e.deboer@converseconsulting.eu;#413;#Bosch, Nijnke van den;#536;#Koevoets, Fleur;#1500;#Janssen, Nanda;#2833;#Nieuwenhuizen, Daniël;#7900;#avliemt@gmail.com;#8058;#Thomlinson, Sam;#282;#Bianchi, Haico;#8556;#Inkoop HL</vt:lpwstr>
  </property>
</Properties>
</file>