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notesMasterIdLst>
    <p:notesMasterId r:id="rId20"/>
  </p:notesMasterIdLst>
  <p:sldIdLst>
    <p:sldId id="256" r:id="rId3"/>
    <p:sldId id="270" r:id="rId4"/>
    <p:sldId id="289" r:id="rId5"/>
    <p:sldId id="305" r:id="rId6"/>
    <p:sldId id="292" r:id="rId7"/>
    <p:sldId id="299" r:id="rId8"/>
    <p:sldId id="300" r:id="rId9"/>
    <p:sldId id="301" r:id="rId10"/>
    <p:sldId id="306" r:id="rId11"/>
    <p:sldId id="307" r:id="rId12"/>
    <p:sldId id="302" r:id="rId13"/>
    <p:sldId id="303" r:id="rId14"/>
    <p:sldId id="309" r:id="rId15"/>
    <p:sldId id="310" r:id="rId16"/>
    <p:sldId id="308" r:id="rId17"/>
    <p:sldId id="304" r:id="rId18"/>
    <p:sldId id="266" r:id="rId19"/>
  </p:sldIdLst>
  <p:sldSz cx="9144000" cy="6858000" type="screen4x3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610" autoAdjust="0"/>
  </p:normalViewPr>
  <p:slideViewPr>
    <p:cSldViewPr>
      <p:cViewPr varScale="1">
        <p:scale>
          <a:sx n="93" d="100"/>
          <a:sy n="93" d="100"/>
        </p:scale>
        <p:origin x="212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A9689-FFF9-478E-BCB3-7690F83ECF56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6042D-DDCD-42C8-8A68-45EBA7A1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04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rK9q8OJrHY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 deze les zal je op een interactieve wijze stil staan bij </a:t>
            </a:r>
            <a:r>
              <a:rPr lang="nl-NL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de </a:t>
            </a:r>
            <a:r>
              <a:rPr lang="nl-NL" sz="1200" b="1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endogene, persoonsgebonden gezondheidsdeterminant</a:t>
            </a:r>
            <a:r>
              <a:rPr lang="nl-N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nl-NL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N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 is één van de</a:t>
            </a:r>
            <a:r>
              <a:rPr lang="nl-NL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gezondheidsdeterminanten in het model van </a:t>
            </a:r>
            <a:r>
              <a:rPr lang="nl-N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Lalonde</a:t>
            </a: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N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Gezondheidsproblematiekhoeft</a:t>
            </a: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niet alleen te worden veroorzaakt door de leefstijl van mensen maar ook </a:t>
            </a:r>
            <a:r>
              <a:rPr lang="nl-N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erfelijke, genetische factoren en verworven eigenschappen</a:t>
            </a: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zoals hypertensie en overgewicht spelen een rol in de gezondheid van de mens. 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 </a:t>
            </a:r>
            <a:r>
              <a:rPr lang="nl-N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verpleegkundigeheb</a:t>
            </a: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je m.b.t. deze gezondheidsdeterminant een </a:t>
            </a:r>
            <a:r>
              <a:rPr lang="nl-N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signalerende en begeleidende functie.</a:t>
            </a: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 is belangrijk om de patiënt zo te </a:t>
            </a:r>
            <a:r>
              <a:rPr lang="nl-N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begeleiden dat hij leert omgaan met zijn beperkingen</a:t>
            </a: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zijn beperkingen leert accepteren en dat je verergering van klachten probeert te voorkomen. 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nl-NL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nl-N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Ook zal je gaan brainstormen over hoe jij als verpleegkundige zelfmanagement kan bevorderen bij een zorgvrager</a:t>
            </a:r>
            <a:endParaRPr lang="nl-NL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764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https://www.youtube.com/watch?v=Ab9OZsDECZw</a:t>
            </a:r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-   Verworven eigenschap</a:t>
            </a:r>
          </a:p>
          <a:p>
            <a:pPr marL="171450" indent="-171450">
              <a:buFontTx/>
              <a:buChar char="-"/>
            </a:pPr>
            <a:r>
              <a:rPr lang="nl-NL" baseline="0" dirty="0" smtClean="0"/>
              <a:t>Behoort tot verouderingsprocessen</a:t>
            </a:r>
          </a:p>
          <a:p>
            <a:pPr marL="171450" indent="-171450">
              <a:buFontTx/>
              <a:buChar char="-"/>
            </a:pPr>
            <a:r>
              <a:rPr lang="nl-NL" baseline="0" dirty="0" smtClean="0"/>
              <a:t>aanleg voor hypertensie in combinatie met exogene factoren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58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54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b="1" dirty="0" smtClean="0"/>
              <a:t>Nu de</a:t>
            </a:r>
            <a:r>
              <a:rPr lang="nl-NL" b="1" baseline="0" dirty="0" smtClean="0"/>
              <a:t> relatie gaan leggen met zelfmanagement bevordering</a:t>
            </a:r>
          </a:p>
          <a:p>
            <a:endParaRPr lang="nl-NL" baseline="0" dirty="0" smtClean="0"/>
          </a:p>
          <a:p>
            <a:endParaRPr lang="nl-NL" baseline="0" dirty="0" smtClean="0"/>
          </a:p>
          <a:p>
            <a:r>
              <a:rPr lang="nl-NL" dirty="0" smtClean="0"/>
              <a:t>Voorbereidingsopdracht</a:t>
            </a:r>
            <a:r>
              <a:rPr lang="nl-NL" baseline="0" dirty="0" smtClean="0"/>
              <a:t> film Zelfmanagement V&amp;VN.</a:t>
            </a:r>
            <a:endParaRPr lang="nl-NL" dirty="0" smtClean="0"/>
          </a:p>
          <a:p>
            <a:r>
              <a:rPr lang="nl-NL" dirty="0" smtClean="0"/>
              <a:t>Thuiswerkopdracht bekijken- document V&amp;VN Zelfmanagement</a:t>
            </a:r>
          </a:p>
          <a:p>
            <a:endParaRPr lang="nl-NL" dirty="0" smtClean="0"/>
          </a:p>
          <a:p>
            <a:r>
              <a:rPr lang="nl-NL" b="1" dirty="0" smtClean="0"/>
              <a:t>Nabespreking:</a:t>
            </a:r>
          </a:p>
          <a:p>
            <a:pPr marL="171450" indent="-171450">
              <a:buFontTx/>
              <a:buChar char="-"/>
            </a:pP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Om de </a:t>
            </a:r>
            <a:r>
              <a:rPr lang="nl-NL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dag  zelf zijn bloeddruk en gewicht laten meten. 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meetresultaten worden </a:t>
            </a:r>
            <a:r>
              <a:rPr lang="nl-NL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automatisch doorgestuurd 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naar een zorgcentrale.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Wanneer de gemeten waarden daartoe aanleiding geven, </a:t>
            </a:r>
            <a:r>
              <a:rPr lang="nl-NL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neemt een verpleegkundige contact op met meneer de Korte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Dat kan met behulp van een beeld- en geluidverbinding (videocommunicatie). 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verpleegkundige krijgt zo een </a:t>
            </a:r>
            <a:r>
              <a:rPr lang="nl-NL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goede indruk 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van hoe het met meneer De Korte gaat. </a:t>
            </a:r>
          </a:p>
          <a:p>
            <a:pPr marL="171450" indent="-171450">
              <a:buFontTx/>
              <a:buChar char="-"/>
            </a:pPr>
            <a:r>
              <a:rPr lang="nl-NL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 geeft adviezen 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 zo nodig wordt een afspraak met de huisarts, verpleegkundige of medisch specialist gemaakt. 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Voor meneer De Korte betekent het dat hij </a:t>
            </a:r>
            <a:r>
              <a:rPr lang="nl-NL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niet meer maandelijks naar de dokter moet voor controles. 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Hij gaat nu naar de dokter wanneer daar een aanleiding voor is, bijvoorbeeld als de door hem zelf gemeten waarden van bloeddruk of gewicht verslechteren of als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hij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klachten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heeft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</a:t>
            </a:r>
            <a:r>
              <a:rPr lang="nl-NL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huisarts en specialist kunnen de door meneer De Korte gemeten waarde op elk moment bekijken 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 voorbereiding van het spreekuurbezoek dat daardoor effectiever en efficiënter kan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zijn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Meneer De Korte voelt zich nu </a:t>
            </a:r>
            <a:r>
              <a:rPr lang="nl-NL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meer betrokken bij zijn behandeling 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 de bezoeken aan huisarts of specialist zijn verminderd wat voor hem zeer plezierig is.</a:t>
            </a:r>
          </a:p>
          <a:p>
            <a:pPr marL="171450" indent="-171450">
              <a:buFontTx/>
              <a:buChar char="-"/>
            </a:pPr>
            <a:endParaRPr lang="nl-NL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nl-NL" sz="1200" b="1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FontTx/>
              <a:buNone/>
            </a:pPr>
            <a:r>
              <a:rPr lang="nl-NL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Hoe wordt hier invulling gegeven aan zelfmanagement?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Zelf controle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Eigen doelen bepalen van gezondheid in samenspraak met professionals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Eigen beslissingen-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Meer betrokken bij eigen behandeling</a:t>
            </a:r>
          </a:p>
          <a:p>
            <a:pPr marL="171450" indent="-171450">
              <a:buFontTx/>
              <a:buChar char="-"/>
            </a:pPr>
            <a:endParaRPr lang="nl-NL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57200" lvl="1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180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 Literatuur zelfmanagement toelichten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 inspiratie docent- Document V&amp;VN: Zelfmanagementondersteuning behoort tot de kern van verplegen! (V&amp;VN 2014). Leg ook de relatie met zelfmanagement vanuit Sassen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 H 6- geen </a:t>
            </a:r>
            <a:r>
              <a:rPr lang="nl-NL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toetsstof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nu)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verpleegkundige ondersteunen dit proces</a:t>
            </a:r>
            <a:r>
              <a:rPr lang="nl-NL" dirty="0" smtClean="0">
                <a:sym typeface="Wingdings" panose="05000000000000000000" pitchFamily="2" charset="2"/>
              </a:rPr>
              <a:t> kern van het beroepsprofiel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360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Zorgverleners zijn niet meer de expert</a:t>
            </a:r>
            <a:r>
              <a:rPr lang="nl-NL" dirty="0" smtClean="0">
                <a:sym typeface="Wingdings" panose="05000000000000000000" pitchFamily="2" charset="2"/>
              </a:rPr>
              <a:t> patiënt is medebehandelaar</a:t>
            </a:r>
          </a:p>
          <a:p>
            <a:endParaRPr lang="nl-NL" dirty="0" smtClean="0">
              <a:sym typeface="Wingdings" panose="05000000000000000000" pitchFamily="2" charset="2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109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Rollen: </a:t>
            </a:r>
          </a:p>
          <a:p>
            <a:pPr marL="628650" lvl="1" indent="-171450">
              <a:buFontTx/>
              <a:buChar char="-"/>
            </a:pPr>
            <a:r>
              <a:rPr lang="nl-NL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Coach</a:t>
            </a:r>
            <a:r>
              <a:rPr lang="nl-NL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ondersteunen wat de patiënt (nog) kan</a:t>
            </a:r>
            <a:endParaRPr lang="nl-NL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28650" lvl="1" indent="-171450">
              <a:buFontTx/>
              <a:buChar char="-"/>
            </a:pPr>
            <a:r>
              <a:rPr lang="nl-NL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Behandelaar</a:t>
            </a:r>
            <a:r>
              <a:rPr lang="nl-NL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therapietrouw</a:t>
            </a:r>
          </a:p>
          <a:p>
            <a:pPr marL="628650" lvl="1" indent="-171450">
              <a:buFontTx/>
              <a:buChar char="-"/>
            </a:pPr>
            <a:r>
              <a:rPr lang="nl-NL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anose="05000000000000000000" pitchFamily="2" charset="2"/>
              </a:rPr>
              <a:t>Leraar instructies geven en voorlichting</a:t>
            </a:r>
          </a:p>
          <a:p>
            <a:pPr marL="628650" lvl="1" indent="-171450">
              <a:buFontTx/>
              <a:buChar char="-"/>
            </a:pPr>
            <a:r>
              <a:rPr lang="nl-NL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anose="05000000000000000000" pitchFamily="2" charset="2"/>
              </a:rPr>
              <a:t>Poortwachter helpen gezonde keuzes te maken ( voor de cure)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172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543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83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>
                <a:effectLst/>
              </a:rPr>
              <a:t>Voorbereidingsopdrachten</a:t>
            </a:r>
          </a:p>
          <a:p>
            <a:endParaRPr lang="nl-NL" dirty="0" smtClean="0">
              <a:effectLst/>
            </a:endParaRPr>
          </a:p>
          <a:p>
            <a:pPr marL="228600" indent="-228600">
              <a:buAutoNum type="alphaLcPeriod"/>
            </a:pPr>
            <a:r>
              <a:rPr lang="nl-NL" dirty="0" smtClean="0">
                <a:effectLst/>
              </a:rPr>
              <a:t>Sassen 2.2 p. 54-62</a:t>
            </a:r>
          </a:p>
          <a:p>
            <a:pPr marL="228600" indent="-228600">
              <a:buAutoNum type="alphaLcPeriod"/>
            </a:pPr>
            <a:endParaRPr lang="nl-NL" dirty="0" smtClean="0">
              <a:effectLst/>
            </a:endParaRPr>
          </a:p>
          <a:p>
            <a:r>
              <a:rPr lang="nl-NL" dirty="0" smtClean="0">
                <a:effectLst/>
              </a:rPr>
              <a:t>b. Kijk de film zelfmanagement van V&amp;VN</a:t>
            </a:r>
          </a:p>
          <a:p>
            <a:r>
              <a:rPr lang="nl-NL" dirty="0" smtClean="0">
                <a:effectLst/>
                <a:hlinkClick r:id="rId3"/>
              </a:rPr>
              <a:t>https://www.youtube.com/watch?v=QrK9q8OJrHY</a:t>
            </a:r>
            <a:endParaRPr lang="nl-NL" dirty="0" smtClean="0">
              <a:effectLst/>
            </a:endParaRPr>
          </a:p>
          <a:p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Zelfmanagement</a:t>
            </a:r>
            <a:r>
              <a:rPr lang="nl-NL" b="1" dirty="0" smtClean="0">
                <a:effectLst/>
              </a:rPr>
              <a:t>  V&amp;VN- 2.58 min.</a:t>
            </a:r>
          </a:p>
          <a:p>
            <a:endParaRPr lang="nl-NL" dirty="0" smtClean="0">
              <a:effectLst/>
            </a:endParaRPr>
          </a:p>
          <a:p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2.c - Voorbereidingsopdracht</a:t>
            </a:r>
            <a:r>
              <a:rPr lang="nl-NL" b="1" dirty="0" smtClean="0">
                <a:effectLst/>
              </a:rPr>
              <a:t> </a:t>
            </a:r>
          </a:p>
          <a:p>
            <a:r>
              <a:rPr lang="nl-NL" dirty="0" smtClean="0">
                <a:effectLst/>
              </a:rPr>
              <a:t>Denk na over welke erfelijke factoren en verworven eigenschappen kunnen meespelen in de gezondheid/het gezondheidsprobleem van mevrouw de Bont.</a:t>
            </a:r>
          </a:p>
          <a:p>
            <a:endParaRPr lang="nl-NL" dirty="0" smtClean="0"/>
          </a:p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276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Lalonde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1974,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Canadese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Minister 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van Gezondheid en Welzijn. Volgens </a:t>
            </a:r>
            <a:r>
              <a:rPr lang="nl-NL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Lalonde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wordt gezondheid van mensen bepaald door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factoren:</a:t>
            </a:r>
            <a:r>
              <a:rPr lang="en-US" sz="1200" b="1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Voor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groepen</a:t>
            </a:r>
            <a:endParaRPr lang="en-US" sz="1200" b="1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Biologische of genetische aanleg, bijvoorbeeld erfelijkheid, geslacht, leeftijd;</a:t>
            </a:r>
          </a:p>
          <a:p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Leefstijl, bijvoorbeeld voedingsgewoonten, beweegpatroon, alcoholgedrag, hygiëne;  kennis, houding, gedrag </a:t>
            </a:r>
          </a:p>
          <a:p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Sociale en fysieke omgeving, bijvoorbeeld sociale relaties, familie en vrienden werk en wonen </a:t>
            </a:r>
          </a:p>
          <a:p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Gezondheidszorg, bijvoorbeeld de organisatie, toegang en kwaliteit.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800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dirty="0" smtClean="0"/>
              <a:t>Thuiswerkopdracht</a:t>
            </a:r>
            <a:r>
              <a:rPr lang="nl-NL" sz="1200" baseline="0" dirty="0" smtClean="0"/>
              <a:t> is het doorlezen van paragraaf 2.2 Sassen</a:t>
            </a:r>
          </a:p>
          <a:p>
            <a:r>
              <a:rPr lang="nl-NL" sz="1200" dirty="0" smtClean="0"/>
              <a:t>Samenvatting laten maken</a:t>
            </a:r>
            <a:r>
              <a:rPr lang="nl-NL" sz="1200" baseline="0" dirty="0" smtClean="0"/>
              <a:t> van </a:t>
            </a:r>
            <a:r>
              <a:rPr lang="nl-NL" sz="1200" dirty="0" smtClean="0"/>
              <a:t>Endogene, persoonsgebonden gezondheidsdeterminant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23B2F-AE73-4CFB-980D-902096D89E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31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Antwoord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2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Antwoord</a:t>
            </a:r>
            <a:r>
              <a:rPr lang="nl-NL" baseline="0" dirty="0" smtClean="0"/>
              <a:t> 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2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dirty="0" smtClean="0"/>
              <a:t>Vorige quizvraag 3 endogene</a:t>
            </a:r>
            <a:r>
              <a:rPr lang="nl-NL" baseline="0" dirty="0" smtClean="0"/>
              <a:t> determinanten genoemd</a:t>
            </a:r>
            <a:r>
              <a:rPr lang="nl-NL" baseline="0" dirty="0" smtClean="0">
                <a:sym typeface="Wingdings" panose="05000000000000000000" pitchFamily="2" charset="2"/>
              </a:rPr>
              <a:t> 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Hypertensie, verhoogd cholesterolgehalte en psychische (on) gezondheid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r>
              <a:rPr lang="nl-NL" b="1" baseline="0" dirty="0" smtClean="0"/>
              <a:t>Welke zijn er nog meer? </a:t>
            </a:r>
            <a:r>
              <a:rPr lang="nl-NL" b="1" baseline="0" dirty="0" smtClean="0">
                <a:sym typeface="Wingdings" panose="05000000000000000000" pitchFamily="2" charset="2"/>
              </a:rPr>
              <a:t> verworven eigenschappen</a:t>
            </a:r>
            <a:endParaRPr lang="nl-NL" b="1" baseline="0" dirty="0" smtClean="0"/>
          </a:p>
          <a:p>
            <a:r>
              <a:rPr lang="nl-NL" b="0" baseline="0" dirty="0" smtClean="0">
                <a:sym typeface="Wingdings" panose="05000000000000000000" pitchFamily="2" charset="2"/>
              </a:rPr>
              <a:t> </a:t>
            </a:r>
            <a:r>
              <a:rPr lang="nl-NL" b="0" baseline="0" dirty="0" smtClean="0"/>
              <a:t>Afwijkingen immuunsysteem</a:t>
            </a:r>
          </a:p>
          <a:p>
            <a:r>
              <a:rPr lang="nl-NL" b="0" baseline="0" dirty="0" smtClean="0">
                <a:sym typeface="Wingdings" panose="05000000000000000000" pitchFamily="2" charset="2"/>
              </a:rPr>
              <a:t> </a:t>
            </a:r>
            <a:r>
              <a:rPr lang="nl-NL" b="0" baseline="0" dirty="0" smtClean="0"/>
              <a:t>Wisselende glucosespiegel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NL" b="0" baseline="0" dirty="0" smtClean="0">
                <a:sym typeface="Wingdings" panose="05000000000000000000" pitchFamily="2" charset="2"/>
              </a:rPr>
              <a:t>Hoog </a:t>
            </a:r>
            <a:r>
              <a:rPr lang="nl-NL" b="0" baseline="0" dirty="0" smtClean="0"/>
              <a:t>cholesterolspiegel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NL" b="0" baseline="0" dirty="0" smtClean="0"/>
              <a:t>Overgewicht en obesitas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nl-NL" b="0" baseline="0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nl-NL" b="1" baseline="0" dirty="0" smtClean="0"/>
              <a:t>Genetische factoren: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nl-NL" b="0" baseline="0" dirty="0" smtClean="0"/>
              <a:t>-   </a:t>
            </a:r>
            <a:r>
              <a:rPr lang="nl-NL" b="0" baseline="0" dirty="0" err="1" smtClean="0"/>
              <a:t>Monogenetische</a:t>
            </a:r>
            <a:r>
              <a:rPr lang="nl-NL" b="0" baseline="0" dirty="0" smtClean="0"/>
              <a:t> afwijking </a:t>
            </a:r>
          </a:p>
          <a:p>
            <a:pPr marL="171450" indent="-171450">
              <a:buFontTx/>
              <a:buChar char="-"/>
            </a:pPr>
            <a:r>
              <a:rPr lang="nl-NL" b="0" baseline="0" dirty="0" smtClean="0"/>
              <a:t>Chromosoom afwijking</a:t>
            </a:r>
          </a:p>
          <a:p>
            <a:pPr marL="171450" indent="-171450">
              <a:buFontTx/>
              <a:buChar char="-"/>
            </a:pPr>
            <a:r>
              <a:rPr lang="nl-NL" b="0" baseline="0" dirty="0" smtClean="0"/>
              <a:t>Multifactoriële afwijking</a:t>
            </a:r>
          </a:p>
          <a:p>
            <a:pPr marL="171450" indent="-171450">
              <a:buFontTx/>
              <a:buChar char="-"/>
            </a:pPr>
            <a:r>
              <a:rPr lang="nl-NL" b="0" baseline="0" dirty="0" smtClean="0"/>
              <a:t>Aanleg voor ziekten</a:t>
            </a:r>
          </a:p>
          <a:p>
            <a:pPr marL="171450" indent="-171450">
              <a:buFontTx/>
              <a:buChar char="-"/>
            </a:pPr>
            <a:endParaRPr lang="nl-NL" b="0" baseline="0" dirty="0" smtClean="0"/>
          </a:p>
          <a:p>
            <a:pPr marL="171450" indent="-171450">
              <a:buFontTx/>
              <a:buChar char="-"/>
            </a:pPr>
            <a:endParaRPr lang="nl-NL" b="0" baseline="0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nl-NL" b="0" baseline="0" dirty="0" err="1" smtClean="0"/>
              <a:t>Padlet</a:t>
            </a:r>
            <a:r>
              <a:rPr lang="nl-NL" b="0" baseline="0" dirty="0" smtClean="0"/>
              <a:t> maken- doorsturen naar de groepen- www.padlet.com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592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b="1" dirty="0" smtClean="0"/>
              <a:t>Lichaamsgewicht</a:t>
            </a:r>
            <a:r>
              <a:rPr lang="nl-NL" b="1" dirty="0" smtClean="0">
                <a:sym typeface="Wingdings" panose="05000000000000000000" pitchFamily="2" charset="2"/>
              </a:rPr>
              <a:t> verworven eigenschap</a:t>
            </a:r>
          </a:p>
          <a:p>
            <a:endParaRPr lang="nl-NL" dirty="0" smtClean="0"/>
          </a:p>
          <a:p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Overgewicht en obesitas</a:t>
            </a: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Leidt vaker tot ziekte en lichamelijke beperkingen</a:t>
            </a:r>
          </a:p>
          <a:p>
            <a:pPr lvl="0"/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Relatie met Chronische gezondheidsproblemen zoals DM, HVZ, (darm)kanker, artrose, ademhalingsproblemen, psychische klachten, menstruatieproblemen, onvruchtbaarheid</a:t>
            </a:r>
          </a:p>
          <a:p>
            <a:pPr lvl="0"/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Hoofdoorzaak: uit balans zijn van energieopname door voeding en energieverbruik door beweging</a:t>
            </a:r>
          </a:p>
          <a:p>
            <a:pPr lvl="0"/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Bloeddruk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verworven</a:t>
            </a:r>
            <a:r>
              <a:rPr lang="nl-NL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 eigenschap</a:t>
            </a:r>
          </a:p>
          <a:p>
            <a:pPr lvl="0"/>
            <a:endParaRPr lang="nl-NL" sz="1200" b="1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Hypertensie ( </a:t>
            </a:r>
            <a:r>
              <a:rPr lang="nl-NL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 140/ </a:t>
            </a:r>
            <a:r>
              <a:rPr lang="nl-NL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diast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90mmHg of bloeddrukverlagende medicatie gebruiken)</a:t>
            </a: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Geïsoleerde hypertensie = alleen boven- of onderdruk is verhoogd ( vaak boven 85 jaar- mannen)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Gezondheidseffecten die samenhangen zijn : coronaire hartziekten, beroerte, hartfalen, dementie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(Leefstijl)factoren die negatief beïnvloeden: roken, (overmatig)alcohol, lage consumptie groente/fruit, overgewicht, lichamelijk inactiviteit, consumptie zout en vet.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Achterliggende ziekte bij hypertensie is slecht bij 5% van de mensen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Essentiële hypertensie= geen achterliggende gezondheidsproblemen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Preventie gericht op bevorderen van leefstijl- geen verandering 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medicatie</a:t>
            </a:r>
          </a:p>
          <a:p>
            <a:pPr marL="171450" lvl="0" indent="-171450">
              <a:buFontTx/>
              <a:buChar char="-"/>
            </a:pP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Tx/>
              <a:buNone/>
            </a:pP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Serum cholesterol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verworven eigenschap</a:t>
            </a:r>
          </a:p>
          <a:p>
            <a:pPr marL="0" lvl="0" indent="0">
              <a:buFontTx/>
              <a:buNone/>
            </a:pPr>
            <a:endParaRPr lang="nl-NL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Hoog cholesterolgehalte ( in het serum)</a:t>
            </a: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Risico op vroegtijdig overlijden coronaire hartziekten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Daarnaast risico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laag niveau van beschermende HDL-factoren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Genetische en leefstijlfactoren spelen een rol. 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lichamelijke activiteit verhoogt HDL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Daling serumcholesterol wordt gezien ( minder verzadigd vet)</a:t>
            </a:r>
          </a:p>
          <a:p>
            <a:pPr marL="171450" lvl="0" indent="-171450">
              <a:buFontTx/>
              <a:buChar char="-"/>
            </a:pP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Tx/>
              <a:buNone/>
            </a:pP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Genetische factoren: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Monogene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ziekten ( ziekte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berust op 1 gen)</a:t>
            </a: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Chromosoom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afwijkingen</a:t>
            </a:r>
          </a:p>
          <a:p>
            <a:pPr marL="171450" lvl="0" indent="-171450">
              <a:buFontTx/>
              <a:buChar char="-"/>
            </a:pPr>
            <a:r>
              <a:rPr lang="nl-NL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Mutifactoriële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ziekten (erfelijke factoren spelen een rol, maar daarnaast factoren van buitenaf- foliumzuur)</a:t>
            </a:r>
          </a:p>
          <a:p>
            <a:pPr marL="171450" lvl="0" indent="-171450">
              <a:buFontTx/>
              <a:buChar char="-"/>
            </a:pP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Aanleg voor ziekten (interactie tussen genetische aanleg en exogene factoren)- schizofrenie, depressie</a:t>
            </a:r>
          </a:p>
          <a:p>
            <a:pPr marL="171450" lvl="0" indent="-171450">
              <a:buFontTx/>
              <a:buChar char="-"/>
            </a:pPr>
            <a:endParaRPr lang="nl-NL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Tx/>
              <a:buNone/>
            </a:pPr>
            <a:r>
              <a:rPr lang="nl-NL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Immuunsysteem (afwijkingen) – verworven eigenschap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Afwijkingen kunnen leiden tot ziekten veroorzaakt door bacteriën, virussen, schimmels, parasieten en verschillende vormen van kanker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Gezondheidsproblemen zoals: allergieën, chronische auto-immuunziekten (RA), leverkanker, infectieziekten (HIV, griep, longontsteking)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Normaal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beschermt het immuunsysteem tegen exogene invloeden buitenaf. Immuniteit verkrijg je door het doormaken van infecties of vaccinatie. BV geeft immuniteit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Kinderen (&lt; 2 jaar) en ouderen minder goed werkend immuunsysteem</a:t>
            </a:r>
          </a:p>
          <a:p>
            <a:pPr marL="171450" lvl="0" indent="-171450">
              <a:buFontTx/>
              <a:buChar char="-"/>
            </a:pP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Tx/>
              <a:buNone/>
            </a:pP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Persoonlijkheidskenmerken/ psychische gezondheid</a:t>
            </a:r>
          </a:p>
          <a:p>
            <a:pPr marL="171450" lvl="0" indent="-171450">
              <a:buFontTx/>
              <a:buChar char="-"/>
            </a:pP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Persoonskenmerken stellen iemand in staat om te gaan met exogene factoren zoals stress en endogene gezondheidsproblemen.</a:t>
            </a:r>
            <a:r>
              <a:rPr lang="nl-NL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Karaktertrekken/eigenschappen van mensen zijn bepalend.  Aanleg voor depressie ( bio-psychosociaal model)</a:t>
            </a:r>
            <a:endParaRPr lang="nl-NL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Lichamelijke situatie kan de psychische situatie ook beïnvloeden ( bv 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parkinson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Veel psychische ziekte houden verband met afwijkingen in zenuwstelsel</a:t>
            </a:r>
          </a:p>
          <a:p>
            <a:pPr marL="171450" lvl="0" indent="-171450">
              <a:buFontTx/>
              <a:buChar char="-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Belastende gezinssituatie kan ook van invloed zijn </a:t>
            </a:r>
          </a:p>
          <a:p>
            <a:pPr marL="0" lvl="0" indent="0">
              <a:buFontTx/>
              <a:buNone/>
            </a:pPr>
            <a:endParaRPr lang="nl-NL" sz="1200" b="1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Tx/>
              <a:buNone/>
            </a:pP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Tx/>
              <a:buNone/>
            </a:pPr>
            <a:endParaRPr lang="nl-NL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nl-NL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80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Opdracht onderwijsleergesprek: Terugkijkend eerdere toepassing Endogene determinanten PT 1.2 – </a:t>
            </a:r>
            <a:r>
              <a:rPr lang="nl-NL" dirty="0" err="1" smtClean="0"/>
              <a:t>Mw</a:t>
            </a:r>
            <a:r>
              <a:rPr lang="nl-NL" dirty="0" smtClean="0"/>
              <a:t> de Zwart ( ziektelast</a:t>
            </a:r>
            <a:r>
              <a:rPr lang="nl-NL" baseline="0" dirty="0" smtClean="0"/>
              <a:t> bij longkanker) </a:t>
            </a:r>
            <a:endParaRPr lang="nl-NL" dirty="0" smtClean="0"/>
          </a:p>
          <a:p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6042D-DDCD-42C8-8A68-45EBA7A192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85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7B1E01E7-48D6-40A1-B2AC-0BE7B982918E}"/>
              </a:ext>
            </a:extLst>
          </p:cNvPr>
          <p:cNvSpPr/>
          <p:nvPr/>
        </p:nvSpPr>
        <p:spPr>
          <a:xfrm>
            <a:off x="5" y="0"/>
            <a:ext cx="6103084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9" name="Tijdelijke aanduiding voor inhoud 8">
            <a:extLst>
              <a:ext uri="{FF2B5EF4-FFF2-40B4-BE49-F238E27FC236}">
                <a16:creationId xmlns:a16="http://schemas.microsoft.com/office/drawing/2014/main" id="{3C9A01A2-4DCB-4FDC-8D81-7D09D89C54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03089" y="0"/>
            <a:ext cx="3040912" cy="6858000"/>
          </a:xfrm>
          <a:solidFill>
            <a:schemeClr val="bg1"/>
          </a:solidFill>
        </p:spPr>
        <p:txBody>
          <a:bodyPr lIns="360000" tIns="792000">
            <a:normAutofit/>
          </a:bodyPr>
          <a:lstStyle>
            <a:lvl1pPr>
              <a:defRPr sz="1200"/>
            </a:lvl1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7E7368-D515-4D42-B8E1-977B351AB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45" y="1796145"/>
            <a:ext cx="5433237" cy="3456341"/>
          </a:xfrm>
        </p:spPr>
        <p:txBody>
          <a:bodyPr anchor="t" anchorCtr="0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86E2FA-4FEA-40D1-B8DA-4B1D5A0D9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344" y="792002"/>
            <a:ext cx="5433237" cy="733647"/>
          </a:xfrm>
        </p:spPr>
        <p:txBody>
          <a:bodyPr>
            <a:normAutofit/>
          </a:bodyPr>
          <a:lstStyle>
            <a:lvl1pPr marL="0" indent="0" algn="l">
              <a:buNone/>
              <a:defRPr sz="16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43513369-5699-4CCE-93DA-0A9354F63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443052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09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EE0B92A-A73A-4C1F-A960-EBEE0651E7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C08955C-C1E9-4B08-A66E-790BD8E5E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272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0677-EEFE-4572-8A7C-A0B4CCBFCBAA}" type="datetimeFigureOut">
              <a:rPr lang="nl-NL" smtClean="0"/>
              <a:t>27-1-2020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07A3-F403-4D0D-9F71-ACE4778C1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32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B9A778C-FA3C-4330-9B80-A0399D701AB6}" type="datetime1">
              <a:rPr lang="en-US" smtClean="0"/>
              <a:pPr>
                <a:defRPr/>
              </a:pPr>
              <a:t>1/27/2020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28384" y="6356352"/>
            <a:ext cx="658416" cy="365125"/>
          </a:xfrm>
          <a:prstGeom prst="rect">
            <a:avLst/>
          </a:prstGeom>
        </p:spPr>
        <p:txBody>
          <a:bodyPr/>
          <a:lstStyle/>
          <a:p>
            <a:fld id="{64FB07A3-F403-4D0D-9F71-ACE4778C1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42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7B1E01E7-48D6-40A1-B2AC-0BE7B982918E}"/>
              </a:ext>
            </a:extLst>
          </p:cNvPr>
          <p:cNvSpPr/>
          <p:nvPr/>
        </p:nvSpPr>
        <p:spPr>
          <a:xfrm>
            <a:off x="5" y="0"/>
            <a:ext cx="6103084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9" name="Tijdelijke aanduiding voor inhoud 8">
            <a:extLst>
              <a:ext uri="{FF2B5EF4-FFF2-40B4-BE49-F238E27FC236}">
                <a16:creationId xmlns:a16="http://schemas.microsoft.com/office/drawing/2014/main" id="{3C9A01A2-4DCB-4FDC-8D81-7D09D89C54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03089" y="0"/>
            <a:ext cx="3040912" cy="6858000"/>
          </a:xfrm>
          <a:solidFill>
            <a:schemeClr val="bg1"/>
          </a:solidFill>
        </p:spPr>
        <p:txBody>
          <a:bodyPr lIns="360000" tIns="792000">
            <a:normAutofit/>
          </a:bodyPr>
          <a:lstStyle>
            <a:lvl1pPr>
              <a:defRPr sz="1200"/>
            </a:lvl1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7E7368-D515-4D42-B8E1-977B351AB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45" y="1796145"/>
            <a:ext cx="5433237" cy="3456341"/>
          </a:xfrm>
        </p:spPr>
        <p:txBody>
          <a:bodyPr anchor="t" anchorCtr="0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86E2FA-4FEA-40D1-B8DA-4B1D5A0D9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344" y="792002"/>
            <a:ext cx="5433237" cy="733647"/>
          </a:xfrm>
        </p:spPr>
        <p:txBody>
          <a:bodyPr>
            <a:normAutofit/>
          </a:bodyPr>
          <a:lstStyle>
            <a:lvl1pPr marL="0" indent="0" algn="l">
              <a:buNone/>
              <a:defRPr sz="16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212C8C25-4EA4-4564-85BA-7501FDF55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82286"/>
            <a:ext cx="2501148" cy="167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275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800953-537F-479C-A9FE-2E8F626BAC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030280" y="0"/>
            <a:ext cx="6113721" cy="6858000"/>
          </a:xfrm>
          <a:solidFill>
            <a:schemeClr val="bg1"/>
          </a:solidFill>
        </p:spPr>
        <p:txBody>
          <a:bodyPr lIns="432000" tIns="792000"/>
          <a:lstStyle>
            <a:lvl1pPr>
              <a:defRPr sz="1200"/>
            </a:lvl1pPr>
          </a:lstStyle>
          <a:p>
            <a:pPr lvl="0"/>
            <a:r>
              <a:rPr lang="nl-NL" dirty="0"/>
              <a:t>Klik om stijl te bewerken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F2DBF4-41D5-44FE-80A0-485861871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000" y="792000"/>
            <a:ext cx="2452575" cy="1301860"/>
          </a:xfrm>
        </p:spPr>
        <p:txBody>
          <a:bodyPr anchor="t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8EC8A20-6983-4311-9ACB-A2CEE97541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000" y="2073276"/>
            <a:ext cx="2452575" cy="311815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2639180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5A2F99AB-32A0-423C-977A-DB29AAAED14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01AC377B-A65B-441A-A4D3-5A55E9CAD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00" y="5760001"/>
            <a:ext cx="1473292" cy="98707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E42DD1E-B604-4CF9-84C0-92B6A216F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04001"/>
            <a:ext cx="8326800" cy="1435507"/>
          </a:xfrm>
        </p:spPr>
        <p:txBody>
          <a:bodyPr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051B81A-12E4-442C-915C-9197F9F223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0"/>
            <a:ext cx="8310600" cy="306360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269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3DB79D8F-AE8E-4A30-96E9-94F7431F2C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CF7A5EF7-F88C-4DCB-9C39-9F8D0C844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01" y="5760000"/>
            <a:ext cx="1473290" cy="98707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33868CC-6BE0-4AB2-A67B-5298DEB5A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40000"/>
            <a:ext cx="8356500" cy="1436400"/>
          </a:xfrm>
        </p:spPr>
        <p:txBody>
          <a:bodyPr lIns="54000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422044AC-C9DC-4068-9615-DF28008338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0"/>
            <a:ext cx="8356500" cy="315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5495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F23B92BB-44D8-46B6-BDA8-521E79490E07}"/>
              </a:ext>
            </a:extLst>
          </p:cNvPr>
          <p:cNvSpPr/>
          <p:nvPr/>
        </p:nvSpPr>
        <p:spPr>
          <a:xfrm>
            <a:off x="-15249" y="0"/>
            <a:ext cx="304598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D6DC362-A895-44B7-80D2-E78CBF1263FC}"/>
              </a:ext>
            </a:extLst>
          </p:cNvPr>
          <p:cNvSpPr/>
          <p:nvPr/>
        </p:nvSpPr>
        <p:spPr>
          <a:xfrm>
            <a:off x="3045984" y="0"/>
            <a:ext cx="6098016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A6F622-BCE1-4329-92E3-2A18615AA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498" y="0"/>
            <a:ext cx="30764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B08D5F-DC48-4007-B3E4-76BA25C21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80001" y="792000"/>
            <a:ext cx="4671211" cy="823912"/>
          </a:xfrm>
        </p:spPr>
        <p:txBody>
          <a:bodyPr anchor="b">
            <a:noAutofit/>
          </a:bodyPr>
          <a:lstStyle>
            <a:lvl1pPr marL="0" indent="0">
              <a:buNone/>
              <a:defRPr sz="225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272948D-E268-4603-88B2-2B415D9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3215" y="1992086"/>
            <a:ext cx="4671211" cy="3767914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3429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6858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0287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3716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FD73E675-FD77-4D0B-9FD8-BA09CC9CA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00" y="5760001"/>
            <a:ext cx="1473292" cy="98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774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05889135-4F9D-431D-93FA-F18A2E0B61A4}"/>
              </a:ext>
            </a:extLst>
          </p:cNvPr>
          <p:cNvSpPr/>
          <p:nvPr/>
        </p:nvSpPr>
        <p:spPr>
          <a:xfrm>
            <a:off x="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08A81FD-CC7F-44B7-A3C2-1BA8D56EC811}"/>
              </a:ext>
            </a:extLst>
          </p:cNvPr>
          <p:cNvSpPr/>
          <p:nvPr/>
        </p:nvSpPr>
        <p:spPr>
          <a:xfrm>
            <a:off x="3060700" y="0"/>
            <a:ext cx="6083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C5FD37BF-9F19-45B6-A05D-C37E48EA6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46"/>
            <a:ext cx="30610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2" name="Tijdelijke aanduiding voor inhoud 11">
            <a:extLst>
              <a:ext uri="{FF2B5EF4-FFF2-40B4-BE49-F238E27FC236}">
                <a16:creationId xmlns:a16="http://schemas.microsoft.com/office/drawing/2014/main" id="{294A9EF1-75FD-43E4-AE75-300DEE25DA6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60700" y="0"/>
            <a:ext cx="6083300" cy="6878638"/>
          </a:xfrm>
        </p:spPr>
        <p:txBody>
          <a:bodyPr lIns="360000" tIns="792000" rIns="324000" bIns="720000"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1762ED42-C67E-4919-B2E8-E30110AFC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01" y="5760000"/>
            <a:ext cx="1473290" cy="98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741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902D0237-9C24-46F9-989F-B21C10B9B3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959F1A-F72D-4CF6-A029-14E0DB166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6083300" cy="6858000"/>
          </a:xfrm>
          <a:noFill/>
        </p:spPr>
        <p:txBody>
          <a:bodyPr lIns="612000" tIns="1404000" rIns="828000" bIns="720000"/>
          <a:lstStyle>
            <a:lvl1pPr>
              <a:defRPr sz="2400">
                <a:solidFill>
                  <a:srgbClr val="009C82"/>
                </a:solidFill>
              </a:defRPr>
            </a:lvl1pPr>
            <a:lvl2pPr>
              <a:defRPr sz="21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5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7D2A9CE5-95E8-458E-9040-B0251FBFA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00" y="144001"/>
            <a:ext cx="1473292" cy="987073"/>
          </a:xfrm>
          <a:prstGeom prst="rect">
            <a:avLst/>
          </a:prstGeom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3FFB599D-9511-47E4-8A64-0206C2AAAF47}"/>
              </a:ext>
            </a:extLst>
          </p:cNvPr>
          <p:cNvSpPr/>
          <p:nvPr/>
        </p:nvSpPr>
        <p:spPr>
          <a:xfrm>
            <a:off x="6083301" y="10196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942CE0-4AC8-4CA7-A53A-36303407B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6100" y="828000"/>
            <a:ext cx="2575800" cy="4320000"/>
          </a:xfrm>
        </p:spPr>
        <p:txBody>
          <a:bodyPr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673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800953-537F-479C-A9FE-2E8F626BAC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030280" y="0"/>
            <a:ext cx="6113721" cy="6858000"/>
          </a:xfrm>
          <a:solidFill>
            <a:schemeClr val="bg1"/>
          </a:solidFill>
        </p:spPr>
        <p:txBody>
          <a:bodyPr lIns="432000" tIns="792000"/>
          <a:lstStyle>
            <a:lvl1pPr>
              <a:defRPr sz="1200"/>
            </a:lvl1pPr>
          </a:lstStyle>
          <a:p>
            <a:pPr lvl="0"/>
            <a:r>
              <a:rPr lang="nl-NL" dirty="0"/>
              <a:t>Klik om stijl te bewerken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F2DBF4-41D5-44FE-80A0-485861871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000" y="792000"/>
            <a:ext cx="2452575" cy="1301860"/>
          </a:xfrm>
        </p:spPr>
        <p:txBody>
          <a:bodyPr anchor="t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8EC8A20-6983-4311-9ACB-A2CEE97541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000" y="2073275"/>
            <a:ext cx="2452575" cy="359410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45467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extLst>
              <a:ext uri="{FF2B5EF4-FFF2-40B4-BE49-F238E27FC236}">
                <a16:creationId xmlns:a16="http://schemas.microsoft.com/office/drawing/2014/main" id="{D56FCA5F-563C-4963-A6C6-ACB86FD6731A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92A113-690F-4A70-A450-6B634995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6096000" cy="6857999"/>
          </a:xfrm>
          <a:noFill/>
        </p:spPr>
        <p:txBody>
          <a:bodyPr lIns="612000" tIns="1440000" rIns="828000" bIns="720000"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3351474-BA6D-40FF-AD94-E36000AB44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-3"/>
            <a:ext cx="3048000" cy="6858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2A7CE760-6D02-4D82-B473-AF7356A87B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01" y="144000"/>
            <a:ext cx="1473290" cy="98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655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2D64C1C9-6779-4C2B-8929-B830AA9CB1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E352236-2EC3-4042-806B-30EA689CA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00" y="144001"/>
            <a:ext cx="1473292" cy="98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013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EE0B92A-A73A-4C1F-A960-EBEE0651E7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52BFD4EB-258F-4EA7-8341-D8AAACD56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01" y="144000"/>
            <a:ext cx="1473290" cy="98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4656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0677-EEFE-4572-8A7C-A0B4CCBFCBAA}" type="datetimeFigureOut">
              <a:rPr lang="nl-NL" smtClean="0"/>
              <a:t>27-1-2020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BDF4-BB94-42D4-942A-5ECCD38FEB4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487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5A2F99AB-32A0-423C-977A-DB29AAAED14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82D7232F-6567-4478-A980-A756C72F9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B1726F7-A1D1-4F7D-A6A9-F4BE37A84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00285"/>
            <a:ext cx="8322358" cy="1435507"/>
          </a:xfrm>
        </p:spPr>
        <p:txBody>
          <a:bodyPr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1B3125-4D60-4C8B-8468-32E19AAC16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10563" cy="306434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349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3DB79D8F-AE8E-4A30-96E9-94F7431F2C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F59E5169-77CD-422C-B61A-44FA12564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814A899-67D6-40BC-8EE2-7F21AD2D6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40001"/>
            <a:ext cx="8356743" cy="14355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37381A-A174-44E9-B0E4-503D67E36D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56743" cy="31510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3315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F23B92BB-44D8-46B6-BDA8-521E79490E07}"/>
              </a:ext>
            </a:extLst>
          </p:cNvPr>
          <p:cNvSpPr/>
          <p:nvPr/>
        </p:nvSpPr>
        <p:spPr>
          <a:xfrm>
            <a:off x="-15249" y="0"/>
            <a:ext cx="304598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D6DC362-A895-44B7-80D2-E78CBF1263FC}"/>
              </a:ext>
            </a:extLst>
          </p:cNvPr>
          <p:cNvSpPr/>
          <p:nvPr/>
        </p:nvSpPr>
        <p:spPr>
          <a:xfrm>
            <a:off x="3045984" y="0"/>
            <a:ext cx="6098016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A6F622-BCE1-4329-92E3-2A18615AA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498" y="0"/>
            <a:ext cx="30764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B08D5F-DC48-4007-B3E4-76BA25C21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80001" y="792000"/>
            <a:ext cx="4671211" cy="823912"/>
          </a:xfrm>
        </p:spPr>
        <p:txBody>
          <a:bodyPr anchor="b">
            <a:noAutofit/>
          </a:bodyPr>
          <a:lstStyle>
            <a:lvl1pPr marL="0" indent="0">
              <a:buNone/>
              <a:defRPr sz="225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272948D-E268-4603-88B2-2B415D9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3215" y="1992086"/>
            <a:ext cx="4671211" cy="3767914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3429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6858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0287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3716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6DC7D93-812A-44EF-8162-A5D520F00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64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05889135-4F9D-431D-93FA-F18A2E0B61A4}"/>
              </a:ext>
            </a:extLst>
          </p:cNvPr>
          <p:cNvSpPr/>
          <p:nvPr/>
        </p:nvSpPr>
        <p:spPr>
          <a:xfrm>
            <a:off x="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08A81FD-CC7F-44B7-A3C2-1BA8D56EC811}"/>
              </a:ext>
            </a:extLst>
          </p:cNvPr>
          <p:cNvSpPr/>
          <p:nvPr/>
        </p:nvSpPr>
        <p:spPr>
          <a:xfrm>
            <a:off x="3060700" y="0"/>
            <a:ext cx="6083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C5FD37BF-9F19-45B6-A05D-C37E48EA6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46"/>
            <a:ext cx="30610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2" name="Tijdelijke aanduiding voor inhoud 11">
            <a:extLst>
              <a:ext uri="{FF2B5EF4-FFF2-40B4-BE49-F238E27FC236}">
                <a16:creationId xmlns:a16="http://schemas.microsoft.com/office/drawing/2014/main" id="{294A9EF1-75FD-43E4-AE75-300DEE25DA6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60700" y="0"/>
            <a:ext cx="6083300" cy="6878638"/>
          </a:xfrm>
        </p:spPr>
        <p:txBody>
          <a:bodyPr lIns="360000" tIns="792000" rIns="324000" bIns="720000"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6659DCAD-DB1A-4352-8836-E929632DD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29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902D0237-9C24-46F9-989F-B21C10B9B3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959F1A-F72D-4CF6-A029-14E0DB166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6083299" cy="6858000"/>
          </a:xfrm>
          <a:noFill/>
        </p:spPr>
        <p:txBody>
          <a:bodyPr lIns="612000" tIns="1404000" rIns="828000" bIns="720000"/>
          <a:lstStyle>
            <a:lvl1pPr>
              <a:defRPr sz="2400">
                <a:solidFill>
                  <a:srgbClr val="009C82"/>
                </a:solidFill>
              </a:defRPr>
            </a:lvl1pPr>
            <a:lvl2pPr>
              <a:defRPr sz="21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5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69C65DB-15A3-40B1-BBEC-ED2A1BA17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6878B443-A221-472B-9B31-D2923602B620}"/>
              </a:ext>
            </a:extLst>
          </p:cNvPr>
          <p:cNvSpPr/>
          <p:nvPr/>
        </p:nvSpPr>
        <p:spPr>
          <a:xfrm>
            <a:off x="608330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3BC222D1-C306-4567-A343-C722A115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6299" y="828743"/>
            <a:ext cx="2574701" cy="4318445"/>
          </a:xfrm>
        </p:spPr>
        <p:txBody>
          <a:bodyPr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4519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extLst>
              <a:ext uri="{FF2B5EF4-FFF2-40B4-BE49-F238E27FC236}">
                <a16:creationId xmlns:a16="http://schemas.microsoft.com/office/drawing/2014/main" id="{D56FCA5F-563C-4963-A6C6-ACB86FD6731A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92A113-690F-4A70-A450-6B634995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6096000" cy="6857999"/>
          </a:xfrm>
          <a:noFill/>
        </p:spPr>
        <p:txBody>
          <a:bodyPr lIns="612000" tIns="1440000" rIns="828000" bIns="720000"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3351474-BA6D-40FF-AD94-E36000AB44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-3"/>
            <a:ext cx="3048000" cy="6858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BAC8430-1514-4873-ABE5-EA31EA5A0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6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2D64C1C9-6779-4C2B-8929-B830AA9CB1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EB84E45-4AEA-4831-9B87-14B351713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052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335AE316-A033-42C3-91B9-BB69790144E1}"/>
              </a:ext>
            </a:extLst>
          </p:cNvPr>
          <p:cNvSpPr/>
          <p:nvPr/>
        </p:nvSpPr>
        <p:spPr>
          <a:xfrm>
            <a:off x="4" y="0"/>
            <a:ext cx="30456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5331E97-3ECC-4AF2-98AB-D57122C8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9376" y="500285"/>
            <a:ext cx="4995973" cy="14355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/>
              <a:t>Formaat </a:t>
            </a:r>
            <a:br>
              <a:rPr lang="nl-NL" dirty="0"/>
            </a:br>
            <a:r>
              <a:rPr lang="nl-NL" dirty="0"/>
              <a:t>16:9 NL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391E4F-156B-48E6-81C2-3447F3936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9376" y="2006379"/>
            <a:ext cx="49959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B4A502B-E2CB-4287-9DED-C3AC2B5E0CF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85011" y="5248352"/>
            <a:ext cx="2650835" cy="133200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00CFFBB0-A4A8-48C7-A271-8455A154136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3000" y="5473805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335AE316-A033-42C3-91B9-BB69790144E1}"/>
              </a:ext>
            </a:extLst>
          </p:cNvPr>
          <p:cNvSpPr/>
          <p:nvPr/>
        </p:nvSpPr>
        <p:spPr>
          <a:xfrm>
            <a:off x="4" y="0"/>
            <a:ext cx="30456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5331E97-3ECC-4AF2-98AB-D57122C8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9376" y="500285"/>
            <a:ext cx="4995973" cy="14355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/>
              <a:t>Format </a:t>
            </a:r>
            <a:br>
              <a:rPr lang="nl-NL" dirty="0"/>
            </a:br>
            <a:r>
              <a:rPr lang="nl-NL" dirty="0"/>
              <a:t>16:9 INT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391E4F-156B-48E6-81C2-3447F3936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9376" y="2006379"/>
            <a:ext cx="49959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B4A502B-E2CB-4287-9DED-C3AC2B5E0CF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85011" y="5248352"/>
            <a:ext cx="2650835" cy="1332000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24CF265D-E83E-4BC2-8036-5C85388D4FC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5182286"/>
            <a:ext cx="2501148" cy="167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94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b9OZsDECZ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inhoud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Gezondheid en preventie</a:t>
            </a:r>
            <a:endParaRPr lang="en-US" dirty="0"/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>
          <a:xfrm>
            <a:off x="308345" y="3789040"/>
            <a:ext cx="5433235" cy="1463445"/>
          </a:xfrm>
        </p:spPr>
        <p:txBody>
          <a:bodyPr>
            <a:normAutofit/>
          </a:bodyPr>
          <a:lstStyle/>
          <a:p>
            <a:r>
              <a:rPr lang="nl-NL" sz="2800" dirty="0" smtClean="0"/>
              <a:t>GP 2.2 Endogene gezondheidsdeterminanten en Zelfmanagement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61623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Hypertensie </a:t>
            </a:r>
            <a:r>
              <a:rPr lang="nl-NL" sz="1800" dirty="0" smtClean="0"/>
              <a:t>(www.ed.ted.com)</a:t>
            </a:r>
            <a:endParaRPr lang="nl-NL" sz="1800" dirty="0"/>
          </a:p>
        </p:txBody>
      </p:sp>
      <p:pic>
        <p:nvPicPr>
          <p:cNvPr id="4" name="Tijdelijke aanduiding voor inhoud 3">
            <a:hlinkClick r:id="rId3"/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519488" y="2831388"/>
            <a:ext cx="4995862" cy="270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545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Opdracht: </a:t>
            </a:r>
            <a:br>
              <a:rPr lang="nl-NL" sz="3200" dirty="0" smtClean="0"/>
            </a:br>
            <a:r>
              <a:rPr lang="nl-NL" sz="3200" dirty="0" smtClean="0"/>
              <a:t>Casus mw. de Bont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Opdracht</a:t>
            </a:r>
          </a:p>
          <a:p>
            <a:r>
              <a:rPr lang="nl-NL" dirty="0" smtClean="0"/>
              <a:t>Groepje 3-4 studenten</a:t>
            </a:r>
          </a:p>
          <a:p>
            <a:r>
              <a:rPr lang="nl-NL" dirty="0" smtClean="0"/>
              <a:t>Leg uit welke endogene determinanten bij mw. de Bont spelen + waarom</a:t>
            </a:r>
          </a:p>
          <a:p>
            <a:r>
              <a:rPr lang="nl-NL" dirty="0" smtClean="0"/>
              <a:t>Welke taken heb jij als verpleegkundige bij de endogene determinanten die bij mw. spelen? Maak een plan</a:t>
            </a:r>
          </a:p>
        </p:txBody>
      </p:sp>
    </p:spTree>
    <p:extLst>
      <p:ext uri="{BB962C8B-B14F-4D97-AF65-F5344CB8AC3E}">
        <p14:creationId xmlns:p14="http://schemas.microsoft.com/office/powerpoint/2010/main" val="279137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Zelfmanagement bevorderen bij de zorgvrager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Casus de heer de Korte</a:t>
            </a:r>
          </a:p>
          <a:p>
            <a:r>
              <a:rPr lang="nl-NL" dirty="0" smtClean="0"/>
              <a:t>Hoe bevorder je het </a:t>
            </a:r>
            <a:r>
              <a:rPr lang="nl-NL" b="1" dirty="0" smtClean="0"/>
              <a:t>zelfmanagement</a:t>
            </a:r>
            <a:r>
              <a:rPr lang="nl-NL" dirty="0" smtClean="0"/>
              <a:t> in deze casus</a:t>
            </a:r>
          </a:p>
          <a:p>
            <a:r>
              <a:rPr lang="nl-NL" dirty="0" smtClean="0"/>
              <a:t>Kijk ook naar technologie die hierbij kan helpen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De heer De Korte is 72 jaar en heeft</a:t>
            </a:r>
            <a:r>
              <a:rPr lang="nl-NL" dirty="0">
                <a:solidFill>
                  <a:srgbClr val="FF0000"/>
                </a:solidFill>
              </a:rPr>
              <a:t> Chronisch </a:t>
            </a:r>
            <a:r>
              <a:rPr lang="nl-NL" dirty="0" smtClean="0">
                <a:solidFill>
                  <a:srgbClr val="FF0000"/>
                </a:solidFill>
              </a:rPr>
              <a:t>Hartfalen (CHF</a:t>
            </a:r>
            <a:r>
              <a:rPr lang="nl-NL" dirty="0">
                <a:solidFill>
                  <a:srgbClr val="FF0000"/>
                </a:solidFill>
              </a:rPr>
              <a:t>), </a:t>
            </a:r>
            <a:r>
              <a:rPr lang="nl-NL" dirty="0"/>
              <a:t>een ernstige hartaandoening waarvoor hij </a:t>
            </a:r>
            <a:r>
              <a:rPr lang="nl-NL" dirty="0" smtClean="0"/>
              <a:t>dagelijks verschillende </a:t>
            </a:r>
            <a:r>
              <a:rPr lang="nl-NL" dirty="0"/>
              <a:t>medicijnen moet innemen. Zijn </a:t>
            </a:r>
            <a:r>
              <a:rPr lang="nl-NL" dirty="0">
                <a:solidFill>
                  <a:srgbClr val="FF0000"/>
                </a:solidFill>
              </a:rPr>
              <a:t>bloeddruk </a:t>
            </a:r>
            <a:r>
              <a:rPr lang="nl-NL" dirty="0" smtClean="0">
                <a:solidFill>
                  <a:srgbClr val="FF0000"/>
                </a:solidFill>
              </a:rPr>
              <a:t>en gewicht </a:t>
            </a:r>
            <a:r>
              <a:rPr lang="nl-NL" dirty="0">
                <a:solidFill>
                  <a:srgbClr val="FF0000"/>
                </a:solidFill>
              </a:rPr>
              <a:t>moeten geregeld worden gecontroleerd, </a:t>
            </a:r>
            <a:r>
              <a:rPr lang="nl-NL" dirty="0"/>
              <a:t>onder </a:t>
            </a:r>
            <a:r>
              <a:rPr lang="nl-NL" dirty="0" smtClean="0"/>
              <a:t>meer om </a:t>
            </a:r>
            <a:r>
              <a:rPr lang="nl-NL" dirty="0"/>
              <a:t>tijdig te zien of hij teveel vocht vasthoudt.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6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Zelfmanagement </a:t>
            </a:r>
            <a:r>
              <a:rPr lang="nl-NL" sz="1800" dirty="0" smtClean="0"/>
              <a:t>(V&amp;VN, 2014)</a:t>
            </a:r>
            <a:endParaRPr lang="nl-NL" sz="1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Vermogen tot inpassen aandoening dagelijkse leven</a:t>
            </a:r>
          </a:p>
          <a:p>
            <a:r>
              <a:rPr lang="nl-NL" dirty="0" smtClean="0"/>
              <a:t>Om kunnen gaan met klachten, symptomen</a:t>
            </a:r>
          </a:p>
          <a:p>
            <a:pPr marL="628650" lvl="1" indent="-285750">
              <a:buFont typeface="Wingdings" panose="05000000000000000000" pitchFamily="2" charset="2"/>
              <a:buChar char="ü"/>
            </a:pPr>
            <a:r>
              <a:rPr lang="nl-NL" dirty="0" smtClean="0"/>
              <a:t>Leefstijlaanpassingen doen</a:t>
            </a:r>
          </a:p>
          <a:p>
            <a:r>
              <a:rPr lang="nl-NL" dirty="0" smtClean="0"/>
              <a:t>Optimale kwaliteit van leven nastreven</a:t>
            </a:r>
            <a:endParaRPr lang="nl-NL" dirty="0"/>
          </a:p>
          <a:p>
            <a:r>
              <a:rPr lang="nl-NL" dirty="0" smtClean="0"/>
              <a:t>Bijstellen van levensdoelen</a:t>
            </a:r>
          </a:p>
          <a:p>
            <a:pPr marL="628650" lvl="1" indent="-285750">
              <a:buFont typeface="Wingdings" panose="05000000000000000000" pitchFamily="2" charset="2"/>
              <a:buChar char="ü"/>
            </a:pPr>
            <a:r>
              <a:rPr lang="nl-NL" dirty="0" smtClean="0"/>
              <a:t>Inzicht in aandoening</a:t>
            </a:r>
          </a:p>
          <a:p>
            <a:pPr marL="628650" lvl="1" indent="-285750">
              <a:buFont typeface="Wingdings" panose="05000000000000000000" pitchFamily="2" charset="2"/>
              <a:buChar char="ü"/>
            </a:pPr>
            <a:r>
              <a:rPr lang="nl-NL" dirty="0" smtClean="0"/>
              <a:t>Vaardigheden ontwikkelen oplossen van eigen problemen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142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Kernelementen relatie zorgvrager-verpleegkundige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Partnerschap</a:t>
            </a:r>
          </a:p>
          <a:p>
            <a:r>
              <a:rPr lang="nl-NL" dirty="0" smtClean="0"/>
              <a:t>Kennisdelen</a:t>
            </a:r>
          </a:p>
          <a:p>
            <a:r>
              <a:rPr lang="nl-NL" dirty="0" smtClean="0"/>
              <a:t>Vertrouwen </a:t>
            </a:r>
          </a:p>
          <a:p>
            <a:r>
              <a:rPr lang="nl-NL" dirty="0" smtClean="0"/>
              <a:t>Respect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b="1" dirty="0" smtClean="0"/>
              <a:t>Centraal:</a:t>
            </a:r>
            <a:endParaRPr lang="nl-NL" b="1" dirty="0"/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dirty="0" smtClean="0"/>
              <a:t>Gezamenlijke besluitvorming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dirty="0" smtClean="0"/>
              <a:t> Regie van de zorgvrager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dirty="0" smtClean="0"/>
              <a:t> Uitgang: levensdoelen van de zorgvrager</a:t>
            </a:r>
          </a:p>
          <a:p>
            <a:pPr>
              <a:buFont typeface="Wingdings" panose="05000000000000000000" pitchFamily="2" charset="2"/>
              <a:buChar char="à"/>
            </a:pPr>
            <a:endParaRPr lang="nl-NL" dirty="0"/>
          </a:p>
          <a:p>
            <a:pPr marL="0" indent="0">
              <a:buNone/>
            </a:pPr>
            <a:r>
              <a:rPr lang="nl-NL" sz="2200" dirty="0" smtClean="0"/>
              <a:t>V&amp;VN, 2014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17014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Rollen verpleegkundige zelfmanagement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75856" y="1844824"/>
            <a:ext cx="4995974" cy="4351338"/>
          </a:xfrm>
        </p:spPr>
        <p:txBody>
          <a:bodyPr/>
          <a:lstStyle/>
          <a:p>
            <a:endParaRPr lang="nl-NL" dirty="0" smtClean="0"/>
          </a:p>
          <a:p>
            <a:r>
              <a:rPr lang="nl-NL" dirty="0" smtClean="0"/>
              <a:t>Coach</a:t>
            </a:r>
          </a:p>
          <a:p>
            <a:r>
              <a:rPr lang="nl-NL" dirty="0" smtClean="0"/>
              <a:t>Behandelaar</a:t>
            </a:r>
          </a:p>
          <a:p>
            <a:r>
              <a:rPr lang="nl-NL" dirty="0" smtClean="0"/>
              <a:t>Leraar</a:t>
            </a:r>
          </a:p>
          <a:p>
            <a:r>
              <a:rPr lang="nl-NL" dirty="0" smtClean="0"/>
              <a:t>Poortwachter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sz="2000" dirty="0" smtClean="0"/>
              <a:t>(V&amp;VN, 2014)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2664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48138" y="500063"/>
            <a:ext cx="4995862" cy="1435100"/>
          </a:xfrm>
        </p:spPr>
        <p:txBody>
          <a:bodyPr>
            <a:normAutofit/>
          </a:bodyPr>
          <a:lstStyle/>
          <a:p>
            <a:r>
              <a:rPr lang="nl-NL" dirty="0" smtClean="0"/>
              <a:t>Vragen?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3568" y="1844824"/>
            <a:ext cx="8064896" cy="47339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Na </a:t>
            </a:r>
            <a:r>
              <a:rPr lang="en-US" sz="2400" b="1" dirty="0" err="1"/>
              <a:t>deze</a:t>
            </a:r>
            <a:r>
              <a:rPr lang="en-US" sz="2400" b="1" dirty="0"/>
              <a:t> les kun je</a:t>
            </a:r>
            <a:r>
              <a:rPr lang="en-US" sz="2400" b="1" dirty="0" smtClean="0"/>
              <a:t>:</a:t>
            </a:r>
          </a:p>
          <a:p>
            <a:endParaRPr lang="en-US" sz="2400" b="1" dirty="0"/>
          </a:p>
          <a:p>
            <a:pPr marL="342900" lvl="0" indent="-342900">
              <a:buFontTx/>
              <a:buChar char="-"/>
            </a:pPr>
            <a:r>
              <a:rPr lang="nl-NL" sz="2400" dirty="0" smtClean="0"/>
              <a:t>Uitleggen </a:t>
            </a:r>
            <a:r>
              <a:rPr lang="nl-NL" sz="2400" dirty="0"/>
              <a:t>wat de endogene, persoonsgebonden gezondheidsdeterminant </a:t>
            </a:r>
            <a:r>
              <a:rPr lang="nl-NL" sz="2400" dirty="0" smtClean="0"/>
              <a:t>inhoudt</a:t>
            </a:r>
            <a:endParaRPr lang="en-US" sz="2400" dirty="0"/>
          </a:p>
          <a:p>
            <a:pPr marL="342900" lvl="0" indent="-342900">
              <a:buFontTx/>
              <a:buChar char="-"/>
            </a:pPr>
            <a:r>
              <a:rPr lang="nl-NL" sz="2400" dirty="0" smtClean="0"/>
              <a:t>Uitleggen </a:t>
            </a:r>
            <a:r>
              <a:rPr lang="nl-NL" sz="2400" dirty="0"/>
              <a:t>welke taken de verpleegkundige heeft bij de endogene, persoonsgebonden </a:t>
            </a:r>
            <a:r>
              <a:rPr lang="nl-NL" sz="2400" dirty="0" smtClean="0"/>
              <a:t>gezondheidsdeterminant</a:t>
            </a:r>
          </a:p>
          <a:p>
            <a:pPr marL="342900" lvl="0" indent="-342900">
              <a:buFontTx/>
              <a:buChar char="-"/>
            </a:pPr>
            <a:r>
              <a:rPr lang="nl-NL" sz="2400" dirty="0" smtClean="0"/>
              <a:t> Uitleggen hoe</a:t>
            </a:r>
            <a:r>
              <a:rPr lang="nl-NL" sz="2400" dirty="0"/>
              <a:t> de verpleegkundige zelfmanagement kan bevorderen bij de zorgvrager</a:t>
            </a:r>
            <a:endParaRPr lang="en-US" sz="24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01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54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Inhoud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1520" y="1630681"/>
            <a:ext cx="68580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Model van </a:t>
            </a:r>
            <a:r>
              <a:rPr lang="nl-NL" sz="2800" dirty="0" err="1" smtClean="0"/>
              <a:t>Lalonde</a:t>
            </a:r>
            <a:endParaRPr lang="nl-NL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Endogene gezondheidsdeterminant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Zelfmanagement</a:t>
            </a:r>
            <a:endParaRPr lang="nl-NL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203848" y="3050336"/>
            <a:ext cx="5832648" cy="3672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Na </a:t>
            </a:r>
            <a:r>
              <a:rPr lang="en-US" dirty="0" err="1"/>
              <a:t>deze</a:t>
            </a:r>
            <a:r>
              <a:rPr lang="en-US" dirty="0"/>
              <a:t> les kun je:</a:t>
            </a:r>
          </a:p>
          <a:p>
            <a:pPr lvl="0"/>
            <a:r>
              <a:rPr lang="nl-NL" dirty="0" smtClean="0"/>
              <a:t>- Uitleggen </a:t>
            </a:r>
            <a:r>
              <a:rPr lang="nl-NL" dirty="0"/>
              <a:t>wat de endogene, persoonsgebonden gezondheidsdeterminant inhoudt</a:t>
            </a:r>
            <a:endParaRPr lang="en-US" dirty="0"/>
          </a:p>
          <a:p>
            <a:pPr lvl="0"/>
            <a:r>
              <a:rPr lang="nl-NL" dirty="0" smtClean="0"/>
              <a:t>- Uitleggen </a:t>
            </a:r>
            <a:r>
              <a:rPr lang="nl-NL" dirty="0"/>
              <a:t>welke taken de verpleegkundige heeft bij de endogene, persoonsgebonden gezondheidsdeterminant</a:t>
            </a:r>
            <a:endParaRPr lang="en-US" dirty="0"/>
          </a:p>
          <a:p>
            <a:pPr lvl="0"/>
            <a:r>
              <a:rPr lang="nl-NL" dirty="0" smtClean="0"/>
              <a:t>- Uitleggen hoe</a:t>
            </a:r>
            <a:r>
              <a:rPr lang="nl-NL" dirty="0"/>
              <a:t> de verpleegkundige zelfmanagement kan bevorderen bij de zorgvrager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66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Model van </a:t>
            </a:r>
            <a:r>
              <a:rPr lang="nl-NL" dirty="0" err="1" smtClean="0"/>
              <a:t>Lalonde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2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400" dirty="0" smtClean="0"/>
              <a:t>Opdracht</a:t>
            </a:r>
            <a:r>
              <a:rPr lang="nl-NL" sz="2400" dirty="0"/>
              <a:t> </a:t>
            </a:r>
            <a:r>
              <a:rPr lang="nl-NL" sz="2400" dirty="0" smtClean="0"/>
              <a:t>Endogene</a:t>
            </a:r>
            <a:r>
              <a:rPr lang="nl-NL" sz="2400" dirty="0"/>
              <a:t>, persoonsgebonden </a:t>
            </a:r>
            <a:r>
              <a:rPr lang="nl-NL" sz="2400" dirty="0" smtClean="0"/>
              <a:t>gezondheidsdeterminant (</a:t>
            </a:r>
            <a:r>
              <a:rPr lang="nl-NL" sz="2400" dirty="0"/>
              <a:t>H</a:t>
            </a:r>
            <a:r>
              <a:rPr lang="nl-NL" sz="2400" dirty="0" smtClean="0"/>
              <a:t> 2.2)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Formuleer je meest belangrijke vraag uit de gelezen leerstof.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Bespreek deze vraag met je buurman/ buurvrouw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9449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Quizvraag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032447"/>
          </a:xfrm>
        </p:spPr>
        <p:txBody>
          <a:bodyPr>
            <a:normAutofit/>
          </a:bodyPr>
          <a:lstStyle/>
          <a:p>
            <a:r>
              <a:rPr lang="nl-NL" dirty="0" smtClean="0"/>
              <a:t>De endogene gezondheidsdeterminant betreft allerlei factoren die zich  in het menselijk lichaam afspelen en die van invloed zijn op de gezondheid. Hoe werden die factoren onderverdeeld?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A: In genetische factoren</a:t>
            </a:r>
          </a:p>
          <a:p>
            <a:pPr marL="0" indent="0">
              <a:buNone/>
            </a:pPr>
            <a:r>
              <a:rPr lang="nl-NL" dirty="0" smtClean="0"/>
              <a:t>B: In verworven eigenschappen</a:t>
            </a:r>
          </a:p>
          <a:p>
            <a:pPr marL="0" indent="0">
              <a:buNone/>
            </a:pPr>
            <a:r>
              <a:rPr lang="nl-NL" dirty="0" smtClean="0"/>
              <a:t>C: beide genoemde antwoorden zijn juist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80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Quizvraag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nl-NL" dirty="0" smtClean="0"/>
              <a:t>Wat zijn endogene determinanten die verworven eigenschappen worden genoemd?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A: Hypertensie, verhoogd cholesterolgehalte en psychische (on) gezondheid</a:t>
            </a:r>
          </a:p>
          <a:p>
            <a:pPr marL="0" indent="0">
              <a:buNone/>
            </a:pPr>
            <a:r>
              <a:rPr lang="nl-NL" dirty="0" smtClean="0"/>
              <a:t>B: Veroudering en spina bifida</a:t>
            </a:r>
          </a:p>
          <a:p>
            <a:pPr marL="0" indent="0">
              <a:buNone/>
            </a:pPr>
            <a:r>
              <a:rPr lang="nl-NL" dirty="0" smtClean="0"/>
              <a:t>C: Ziekte van Alzheimer en ziekte van </a:t>
            </a:r>
            <a:r>
              <a:rPr lang="nl-NL" dirty="0"/>
              <a:t>P</a:t>
            </a:r>
            <a:r>
              <a:rPr lang="nl-NL" dirty="0" smtClean="0"/>
              <a:t>arkinson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12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Endogene determinanten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9376" y="1772816"/>
            <a:ext cx="4995974" cy="4584901"/>
          </a:xfrm>
        </p:spPr>
        <p:txBody>
          <a:bodyPr/>
          <a:lstStyle/>
          <a:p>
            <a:r>
              <a:rPr lang="nl-NL" dirty="0" smtClean="0"/>
              <a:t>Zoek uit welke endogene determinanten er zijn</a:t>
            </a:r>
          </a:p>
          <a:p>
            <a:r>
              <a:rPr lang="nl-NL" dirty="0" smtClean="0"/>
              <a:t>Beschrijf in eigen woorden wat deze betekenen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212976"/>
            <a:ext cx="4845850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241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Nabespreking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Endogene determinanten:</a:t>
            </a:r>
          </a:p>
          <a:p>
            <a:pPr marL="0" indent="0">
              <a:buNone/>
            </a:pPr>
            <a:endParaRPr lang="nl-NL" b="1" dirty="0" smtClean="0"/>
          </a:p>
          <a:p>
            <a:r>
              <a:rPr lang="nl-NL" dirty="0" smtClean="0"/>
              <a:t>Lichaamsgewicht</a:t>
            </a:r>
          </a:p>
          <a:p>
            <a:r>
              <a:rPr lang="nl-NL" dirty="0" smtClean="0"/>
              <a:t>Bloeddruk</a:t>
            </a:r>
          </a:p>
          <a:p>
            <a:r>
              <a:rPr lang="nl-NL" dirty="0" smtClean="0"/>
              <a:t>Serum cholesterol</a:t>
            </a:r>
          </a:p>
          <a:p>
            <a:r>
              <a:rPr lang="nl-NL" dirty="0" smtClean="0"/>
              <a:t>Genetische factoren</a:t>
            </a:r>
          </a:p>
          <a:p>
            <a:r>
              <a:rPr lang="nl-NL" dirty="0" smtClean="0"/>
              <a:t>Immuunsysteem</a:t>
            </a:r>
          </a:p>
          <a:p>
            <a:r>
              <a:rPr lang="nl-NL" dirty="0" smtClean="0"/>
              <a:t>Persoonlijkheidskenmerken (psychologische factoren)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82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dirty="0" smtClean="0"/>
              <a:t>Opdracht</a:t>
            </a:r>
            <a:br>
              <a:rPr lang="nl-NL" sz="4000" dirty="0" smtClean="0"/>
            </a:br>
            <a:r>
              <a:rPr lang="nl-NL" sz="4000" dirty="0" smtClean="0"/>
              <a:t>toepassing Endogene determinanten </a:t>
            </a:r>
            <a:r>
              <a:rPr lang="nl-NL" sz="3600" dirty="0" smtClean="0"/>
              <a:t>PT 1.2 </a:t>
            </a:r>
            <a:endParaRPr lang="nl-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Vorm een groep van 3-4 personen;</a:t>
            </a:r>
          </a:p>
          <a:p>
            <a:r>
              <a:rPr lang="nl-NL" dirty="0" smtClean="0"/>
              <a:t>Beoordeel PT 1.2 (</a:t>
            </a:r>
            <a:r>
              <a:rPr lang="nl-NL" dirty="0" err="1" smtClean="0"/>
              <a:t>Mw</a:t>
            </a:r>
            <a:r>
              <a:rPr lang="nl-NL" dirty="0" smtClean="0"/>
              <a:t> de Zwart)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dirty="0" smtClean="0"/>
              <a:t>hoe had je in jouw analyse de endogene determinanten kunnen beschrijven;</a:t>
            </a:r>
          </a:p>
          <a:p>
            <a:r>
              <a:rPr lang="nl-NL" dirty="0" smtClean="0"/>
              <a:t>Bespreek dit in jouw groep.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b="1" dirty="0" smtClean="0"/>
              <a:t>Uitgangspunten</a:t>
            </a:r>
          </a:p>
          <a:p>
            <a:r>
              <a:rPr lang="nl-NL" dirty="0" smtClean="0"/>
              <a:t>1</a:t>
            </a:r>
            <a:r>
              <a:rPr lang="nl-NL" baseline="30000" dirty="0" smtClean="0"/>
              <a:t>e</a:t>
            </a:r>
            <a:r>
              <a:rPr lang="nl-NL" dirty="0" smtClean="0"/>
              <a:t> stap: beschrijving op bevolkingsniveau gebaseerd op literatuur (longkanker) -</a:t>
            </a:r>
            <a:r>
              <a:rPr lang="nl-NL" dirty="0" err="1" smtClean="0"/>
              <a:t>Lalonde</a:t>
            </a:r>
            <a:endParaRPr lang="nl-NL" dirty="0" smtClean="0"/>
          </a:p>
          <a:p>
            <a:r>
              <a:rPr lang="nl-NL" dirty="0" smtClean="0"/>
              <a:t>2</a:t>
            </a:r>
            <a:r>
              <a:rPr lang="nl-NL" baseline="30000" dirty="0" smtClean="0"/>
              <a:t>e</a:t>
            </a:r>
            <a:r>
              <a:rPr lang="nl-NL" dirty="0" smtClean="0"/>
              <a:t> stap: inzomen op individueel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295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a1">
  <a:themeElements>
    <a:clrScheme name="Aangepas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C82"/>
      </a:accent1>
      <a:accent2>
        <a:srgbClr val="CE154F"/>
      </a:accent2>
      <a:accent3>
        <a:srgbClr val="BABABA"/>
      </a:accent3>
      <a:accent4>
        <a:srgbClr val="0090B3"/>
      </a:accent4>
      <a:accent5>
        <a:srgbClr val="66C4B4"/>
      </a:accent5>
      <a:accent6>
        <a:srgbClr val="33B09B"/>
      </a:accent6>
      <a:hlink>
        <a:srgbClr val="009C82"/>
      </a:hlink>
      <a:folHlink>
        <a:srgbClr val="009C8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74E6294B-275C-4DF4-BE15-DFBB25E00E84}" vid="{52A982D2-3367-48D6-B484-3565B98F8572}"/>
    </a:ext>
  </a:extLst>
</a:theme>
</file>

<file path=ppt/theme/theme2.xml><?xml version="1.0" encoding="utf-8"?>
<a:theme xmlns:a="http://schemas.openxmlformats.org/drawingml/2006/main" name="Kleur.Saxion_Template_INT_16-9">
  <a:themeElements>
    <a:clrScheme name="Aangepas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C82"/>
      </a:accent1>
      <a:accent2>
        <a:srgbClr val="CE154F"/>
      </a:accent2>
      <a:accent3>
        <a:srgbClr val="BABABA"/>
      </a:accent3>
      <a:accent4>
        <a:srgbClr val="0090B3"/>
      </a:accent4>
      <a:accent5>
        <a:srgbClr val="66C4B4"/>
      </a:accent5>
      <a:accent6>
        <a:srgbClr val="33B09B"/>
      </a:accent6>
      <a:hlink>
        <a:srgbClr val="009C82"/>
      </a:hlink>
      <a:folHlink>
        <a:srgbClr val="009C8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leur.Saxion_Template_INT_16-9" id="{7DDF2CE3-B951-4B10-B08C-78486A2C45F0}" vid="{9AB55468-4C78-4419-AA46-EDBDEB64950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0</TotalTime>
  <Words>1415</Words>
  <Application>Microsoft Office PowerPoint</Application>
  <PresentationFormat>On-screen Show (4:3)</PresentationFormat>
  <Paragraphs>248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Lucida Sans Unicode</vt:lpstr>
      <vt:lpstr>Wingdings</vt:lpstr>
      <vt:lpstr>Thema1</vt:lpstr>
      <vt:lpstr>Kleur.Saxion_Template_INT_16-9</vt:lpstr>
      <vt:lpstr>Gezondheid en preventie</vt:lpstr>
      <vt:lpstr>Inhoud</vt:lpstr>
      <vt:lpstr>Model van Lalonde</vt:lpstr>
      <vt:lpstr>Opdracht Endogene, persoonsgebonden gezondheidsdeterminant (H 2.2)</vt:lpstr>
      <vt:lpstr>Quizvraag</vt:lpstr>
      <vt:lpstr>Quizvraag</vt:lpstr>
      <vt:lpstr>Endogene determinanten</vt:lpstr>
      <vt:lpstr>Nabespreking</vt:lpstr>
      <vt:lpstr>Opdracht toepassing Endogene determinanten PT 1.2 </vt:lpstr>
      <vt:lpstr>Hypertensie (www.ed.ted.com)</vt:lpstr>
      <vt:lpstr>Opdracht:  Casus mw. de Bont</vt:lpstr>
      <vt:lpstr>Zelfmanagement bevorderen bij de zorgvrager</vt:lpstr>
      <vt:lpstr>Zelfmanagement (V&amp;VN, 2014)</vt:lpstr>
      <vt:lpstr>Kernelementen relatie zorgvrager-verpleegkundige</vt:lpstr>
      <vt:lpstr>Rollen verpleegkundige zelfmanagement</vt:lpstr>
      <vt:lpstr>Vragen?</vt:lpstr>
      <vt:lpstr>Vragen</vt:lpstr>
    </vt:vector>
  </TitlesOfParts>
  <Company>Saxion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Gezondheid en preventie</dc:title>
  <dc:creator>Lisanne Diepenhorst</dc:creator>
  <cp:lastModifiedBy>Inge Schreurs</cp:lastModifiedBy>
  <cp:revision>118</cp:revision>
  <cp:lastPrinted>2017-11-28T09:19:15Z</cp:lastPrinted>
  <dcterms:created xsi:type="dcterms:W3CDTF">2016-08-31T07:19:33Z</dcterms:created>
  <dcterms:modified xsi:type="dcterms:W3CDTF">2020-01-27T11:50:55Z</dcterms:modified>
</cp:coreProperties>
</file>