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4"/>
  </p:sldMasterIdLst>
  <p:notesMasterIdLst>
    <p:notesMasterId r:id="rId32"/>
  </p:notesMasterIdLst>
  <p:handoutMasterIdLst>
    <p:handoutMasterId r:id="rId33"/>
  </p:handoutMasterIdLst>
  <p:sldIdLst>
    <p:sldId id="262" r:id="rId5"/>
    <p:sldId id="430" r:id="rId6"/>
    <p:sldId id="442" r:id="rId7"/>
    <p:sldId id="440" r:id="rId8"/>
    <p:sldId id="436" r:id="rId9"/>
    <p:sldId id="437" r:id="rId10"/>
    <p:sldId id="431" r:id="rId11"/>
    <p:sldId id="434" r:id="rId12"/>
    <p:sldId id="439" r:id="rId13"/>
    <p:sldId id="441" r:id="rId14"/>
    <p:sldId id="435" r:id="rId15"/>
    <p:sldId id="438" r:id="rId16"/>
    <p:sldId id="447" r:id="rId17"/>
    <p:sldId id="448" r:id="rId18"/>
    <p:sldId id="443" r:id="rId19"/>
    <p:sldId id="444" r:id="rId20"/>
    <p:sldId id="445" r:id="rId21"/>
    <p:sldId id="446" r:id="rId22"/>
    <p:sldId id="452" r:id="rId23"/>
    <p:sldId id="450" r:id="rId24"/>
    <p:sldId id="453" r:id="rId25"/>
    <p:sldId id="454" r:id="rId26"/>
    <p:sldId id="455" r:id="rId27"/>
    <p:sldId id="456" r:id="rId28"/>
    <p:sldId id="432" r:id="rId29"/>
    <p:sldId id="433" r:id="rId30"/>
    <p:sldId id="459" r:id="rId31"/>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0BFA01C-CD74-7845-B021-672224978863}">
          <p14:sldIdLst>
            <p14:sldId id="262"/>
            <p14:sldId id="430"/>
            <p14:sldId id="442"/>
            <p14:sldId id="440"/>
            <p14:sldId id="436"/>
            <p14:sldId id="437"/>
            <p14:sldId id="431"/>
            <p14:sldId id="434"/>
            <p14:sldId id="439"/>
            <p14:sldId id="441"/>
            <p14:sldId id="435"/>
            <p14:sldId id="438"/>
            <p14:sldId id="447"/>
            <p14:sldId id="448"/>
            <p14:sldId id="443"/>
            <p14:sldId id="444"/>
            <p14:sldId id="445"/>
            <p14:sldId id="446"/>
            <p14:sldId id="452"/>
            <p14:sldId id="450"/>
            <p14:sldId id="453"/>
            <p14:sldId id="454"/>
            <p14:sldId id="455"/>
            <p14:sldId id="456"/>
            <p14:sldId id="432"/>
            <p14:sldId id="433"/>
            <p14:sldId id="45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00143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82" autoAdjust="0"/>
    <p:restoredTop sz="74270" autoAdjust="0"/>
  </p:normalViewPr>
  <p:slideViewPr>
    <p:cSldViewPr snapToGrid="0" snapToObjects="1">
      <p:cViewPr varScale="1">
        <p:scale>
          <a:sx n="72" d="100"/>
          <a:sy n="72" d="100"/>
        </p:scale>
        <p:origin x="1212" y="6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t>28-1-2020</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t>‹nr.›</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67BE88-38C9-4468-AF3D-C6066E78F3A2}" type="datetimeFigureOut">
              <a:rPr lang="nl-NL" smtClean="0"/>
              <a:t>28-1-2020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3552C-FF5A-4C3B-994A-78BF2A9AB27C}" type="slidenum">
              <a:rPr lang="nl-NL" smtClean="0"/>
              <a:t>‹nr.›</a:t>
            </a:fld>
            <a:endParaRPr lang="nl-NL"/>
          </a:p>
        </p:txBody>
      </p:sp>
    </p:spTree>
    <p:extLst>
      <p:ext uri="{BB962C8B-B14F-4D97-AF65-F5344CB8AC3E}">
        <p14:creationId xmlns:p14="http://schemas.microsoft.com/office/powerpoint/2010/main" val="4043878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droidapp.nl/apps/de-slimste-mens-app/"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Maak groepjes</a:t>
            </a:r>
            <a:r>
              <a:rPr lang="nl-NL" baseline="0" dirty="0" smtClean="0"/>
              <a:t>, 3 of </a:t>
            </a:r>
            <a:r>
              <a:rPr lang="nl-NL" baseline="0" smtClean="0"/>
              <a:t>4 </a:t>
            </a:r>
            <a:r>
              <a:rPr lang="nl-NL" baseline="0" smtClean="0"/>
              <a:t>groepen per </a:t>
            </a:r>
            <a:r>
              <a:rPr lang="nl-NL" baseline="0" dirty="0" smtClean="0"/>
              <a:t>klas. Ga bij elkaar </a:t>
            </a:r>
            <a:r>
              <a:rPr lang="nl-NL" sz="900" baseline="0" dirty="0" smtClean="0"/>
              <a:t>zitten, zonder laptops/telefoons. </a:t>
            </a:r>
          </a:p>
          <a:p>
            <a:r>
              <a:rPr lang="nl-NL" sz="900" baseline="0" dirty="0" smtClean="0"/>
              <a:t>Om de beurt krijgt een groepje een “wat weet jij van” woord, en mag beginnen </a:t>
            </a:r>
            <a:r>
              <a:rPr lang="nl-NL" sz="800" baseline="0" dirty="0" smtClean="0"/>
              <a:t>met</a:t>
            </a:r>
            <a:r>
              <a:rPr lang="nl-NL" sz="900" baseline="0" dirty="0" smtClean="0"/>
              <a:t> vertellen/raden in max 30 seconden.</a:t>
            </a:r>
          </a:p>
          <a:p>
            <a:r>
              <a:rPr lang="nl-NL" baseline="0" dirty="0" smtClean="0"/>
              <a:t>Elk goed woord is punten waard. Is nog niet alles benoemd in 30 seconden, dan mag het eerstvolgende groepje proberen dit aan te vullen in 30 seconden. De “antwoorden” gelden als leidraad, het is aan de docent om te beoordelen of soort gelijke antwoorden tellen.</a:t>
            </a:r>
          </a:p>
          <a:p>
            <a:r>
              <a:rPr lang="nl-NL" baseline="0" dirty="0" smtClean="0"/>
              <a:t>De gebruikte bronnen bij deze opdracht zijn; </a:t>
            </a:r>
            <a:endParaRPr lang="nl-NL" baseline="0" dirty="0" smtClean="0"/>
          </a:p>
          <a:p>
            <a:r>
              <a:rPr lang="nl-NL" baseline="0" dirty="0" smtClean="0"/>
              <a:t>Martini &amp; Bartholomew, Anatomie </a:t>
            </a:r>
            <a:r>
              <a:rPr lang="nl-NL" baseline="0" dirty="0" smtClean="0"/>
              <a:t>en </a:t>
            </a:r>
            <a:r>
              <a:rPr lang="nl-NL" baseline="0" dirty="0" smtClean="0"/>
              <a:t>Fysiologie, Pearson Benelux B.V.</a:t>
            </a:r>
          </a:p>
          <a:p>
            <a:r>
              <a:rPr lang="nl-NL" baseline="0" dirty="0" err="1" smtClean="0"/>
              <a:t>Zelman</a:t>
            </a:r>
            <a:r>
              <a:rPr lang="nl-NL" baseline="0" dirty="0" smtClean="0"/>
              <a:t>, Pathologie, Pearson Benelux B.V. </a:t>
            </a:r>
          </a:p>
          <a:p>
            <a:r>
              <a:rPr lang="nl-NL" baseline="0" dirty="0" smtClean="0"/>
              <a:t>Afbeelding: NCRV, De Slimste Mens, geraadpleegd op 28-1-2020 </a:t>
            </a:r>
            <a:r>
              <a:rPr lang="nl-NL" dirty="0" smtClean="0">
                <a:hlinkClick r:id="rId3"/>
              </a:rPr>
              <a:t>https://www.droidapp.nl/apps/de-slimste-mens-app/</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a:t>
            </a:fld>
            <a:endParaRPr lang="nl-NL"/>
          </a:p>
        </p:txBody>
      </p:sp>
    </p:spTree>
    <p:extLst>
      <p:ext uri="{BB962C8B-B14F-4D97-AF65-F5344CB8AC3E}">
        <p14:creationId xmlns:p14="http://schemas.microsoft.com/office/powerpoint/2010/main" val="3999529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Lymfoide</a:t>
            </a:r>
            <a:r>
              <a:rPr lang="nl-NL" dirty="0" smtClean="0"/>
              <a:t> weefsels</a:t>
            </a:r>
            <a:r>
              <a:rPr lang="nl-NL" baseline="0" dirty="0" smtClean="0"/>
              <a:t> en organen, lymfevaten en klieren, lymfoedeem, lymfocyten</a:t>
            </a:r>
          </a:p>
          <a:p>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3</a:t>
            </a:fld>
            <a:endParaRPr lang="nl-NL"/>
          </a:p>
        </p:txBody>
      </p:sp>
    </p:spTree>
    <p:extLst>
      <p:ext uri="{BB962C8B-B14F-4D97-AF65-F5344CB8AC3E}">
        <p14:creationId xmlns:p14="http://schemas.microsoft.com/office/powerpoint/2010/main" val="852036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Lymfoide</a:t>
            </a:r>
            <a:r>
              <a:rPr lang="nl-NL" dirty="0" smtClean="0"/>
              <a:t> </a:t>
            </a:r>
            <a:r>
              <a:rPr lang="nl-NL" dirty="0" err="1" smtClean="0"/>
              <a:t>weefels</a:t>
            </a:r>
            <a:r>
              <a:rPr lang="nl-NL" dirty="0" smtClean="0"/>
              <a:t> en organen; keelamandelen,</a:t>
            </a:r>
            <a:r>
              <a:rPr lang="nl-NL" baseline="0" dirty="0" smtClean="0"/>
              <a:t> thymus, milt, MALT, appendix. (lymfefollikels; verzameling </a:t>
            </a:r>
            <a:r>
              <a:rPr lang="nl-NL" baseline="0" dirty="0" err="1" smtClean="0"/>
              <a:t>lymfoid</a:t>
            </a:r>
            <a:r>
              <a:rPr lang="nl-NL" baseline="0" dirty="0" smtClean="0"/>
              <a:t> weefsel).</a:t>
            </a:r>
          </a:p>
          <a:p>
            <a:r>
              <a:rPr lang="nl-NL" baseline="0" dirty="0" smtClean="0"/>
              <a:t>Lymfevaten en klieren; knopen, ductus </a:t>
            </a:r>
            <a:r>
              <a:rPr lang="nl-NL" baseline="0" dirty="0" err="1" smtClean="0"/>
              <a:t>thoracicus</a:t>
            </a:r>
            <a:r>
              <a:rPr lang="nl-NL" baseline="0" dirty="0" smtClean="0"/>
              <a:t>/</a:t>
            </a:r>
            <a:r>
              <a:rPr lang="nl-NL" baseline="0" dirty="0" err="1" smtClean="0"/>
              <a:t>lymphaticus</a:t>
            </a:r>
            <a:r>
              <a:rPr lang="nl-NL" baseline="0" dirty="0" smtClean="0"/>
              <a:t> </a:t>
            </a:r>
            <a:r>
              <a:rPr lang="nl-NL" baseline="0" dirty="0" err="1" smtClean="0"/>
              <a:t>dexter</a:t>
            </a:r>
            <a:endParaRPr lang="nl-NL" baseline="0" dirty="0" smtClean="0"/>
          </a:p>
          <a:p>
            <a:r>
              <a:rPr lang="nl-NL" baseline="0" dirty="0" smtClean="0"/>
              <a:t>Lymfoedeem; verstoring lymfeafvoer</a:t>
            </a:r>
          </a:p>
          <a:p>
            <a:r>
              <a:rPr lang="nl-NL" baseline="0" dirty="0" smtClean="0"/>
              <a:t>Lymfocyten; 20-40% van de leukocyten, </a:t>
            </a:r>
            <a:r>
              <a:rPr lang="nl-NL" baseline="0" dirty="0" err="1" smtClean="0"/>
              <a:t>Tcellen</a:t>
            </a:r>
            <a:r>
              <a:rPr lang="nl-NL" baseline="0" dirty="0" smtClean="0"/>
              <a:t> (rijpen in thymus), </a:t>
            </a:r>
            <a:r>
              <a:rPr lang="nl-NL" baseline="0" dirty="0" err="1" smtClean="0"/>
              <a:t>Bcellen</a:t>
            </a:r>
            <a:r>
              <a:rPr lang="nl-NL" baseline="0" dirty="0" smtClean="0"/>
              <a:t> (uit beenmerg) en NK cellen</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4</a:t>
            </a:fld>
            <a:endParaRPr lang="nl-NL"/>
          </a:p>
        </p:txBody>
      </p:sp>
    </p:spTree>
    <p:extLst>
      <p:ext uri="{BB962C8B-B14F-4D97-AF65-F5344CB8AC3E}">
        <p14:creationId xmlns:p14="http://schemas.microsoft.com/office/powerpoint/2010/main" val="1629282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Vreemde substantie</a:t>
            </a:r>
            <a:r>
              <a:rPr lang="nl-NL" baseline="0" dirty="0" smtClean="0"/>
              <a:t> – herkenning – activatie afweersysteem – vaccinatie/vaccin</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5</a:t>
            </a:fld>
            <a:endParaRPr lang="nl-NL"/>
          </a:p>
        </p:txBody>
      </p:sp>
    </p:spTree>
    <p:extLst>
      <p:ext uri="{BB962C8B-B14F-4D97-AF65-F5344CB8AC3E}">
        <p14:creationId xmlns:p14="http://schemas.microsoft.com/office/powerpoint/2010/main" val="197439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Elke vreemde substantie waarmee het lichaam in aanraking komt en die wordt herkend als lichaamsvreemd, en het afweersysteem activeert.</a:t>
            </a:r>
          </a:p>
          <a:p>
            <a:r>
              <a:rPr lang="nl-NL" sz="1200" b="0" i="0" kern="1200" dirty="0" smtClean="0">
                <a:solidFill>
                  <a:schemeClr val="tx1"/>
                </a:solidFill>
                <a:effectLst/>
                <a:latin typeface="+mn-lt"/>
                <a:ea typeface="+mn-ea"/>
                <a:cs typeface="+mn-cs"/>
              </a:rPr>
              <a:t>Vaccinatie is het inbrengen van een vaccin van verzwakte ziekteverwekkers om het lichaam aan te zetten tot actieve immunisatie (vorm van passieve immunisatie)</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6</a:t>
            </a:fld>
            <a:endParaRPr lang="nl-NL"/>
          </a:p>
        </p:txBody>
      </p:sp>
    </p:spTree>
    <p:extLst>
      <p:ext uri="{BB962C8B-B14F-4D97-AF65-F5344CB8AC3E}">
        <p14:creationId xmlns:p14="http://schemas.microsoft.com/office/powerpoint/2010/main" val="2933056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Antistof</a:t>
            </a:r>
            <a:r>
              <a:rPr lang="nl-NL" baseline="0" dirty="0" smtClean="0"/>
              <a:t> uit andere bron – placenta of moedermelk – kunstmatig (vaccin / inenting) – rabiës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7</a:t>
            </a:fld>
            <a:endParaRPr lang="nl-NL"/>
          </a:p>
        </p:txBody>
      </p:sp>
    </p:spTree>
    <p:extLst>
      <p:ext uri="{BB962C8B-B14F-4D97-AF65-F5344CB8AC3E}">
        <p14:creationId xmlns:p14="http://schemas.microsoft.com/office/powerpoint/2010/main" val="1751158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Rabiës (</a:t>
            </a:r>
            <a:r>
              <a:rPr lang="nl-NL" dirty="0" err="1" smtClean="0"/>
              <a:t>vb</a:t>
            </a:r>
            <a:r>
              <a:rPr lang="nl-NL" baseline="0" dirty="0" smtClean="0"/>
              <a:t> uit Martini)</a:t>
            </a:r>
            <a:r>
              <a:rPr lang="nl-NL" dirty="0" smtClean="0"/>
              <a:t>; antistoffen</a:t>
            </a:r>
            <a:r>
              <a:rPr lang="nl-NL" baseline="0" dirty="0" smtClean="0"/>
              <a:t> tegen hondsdolheidsvirus (rabiës) wanneer iemand net gebeten is door dier met rabiës. </a:t>
            </a:r>
          </a:p>
          <a:p>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8</a:t>
            </a:fld>
            <a:endParaRPr lang="nl-NL"/>
          </a:p>
        </p:txBody>
      </p:sp>
    </p:spTree>
    <p:extLst>
      <p:ext uri="{BB962C8B-B14F-4D97-AF65-F5344CB8AC3E}">
        <p14:creationId xmlns:p14="http://schemas.microsoft.com/office/powerpoint/2010/main" val="980302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Specificiteit, veelzijdigheid, geheugen</a:t>
            </a:r>
            <a:r>
              <a:rPr lang="nl-NL" baseline="0" dirty="0" smtClean="0"/>
              <a:t> en tolerantie</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9</a:t>
            </a:fld>
            <a:endParaRPr lang="nl-NL"/>
          </a:p>
        </p:txBody>
      </p:sp>
    </p:spTree>
    <p:extLst>
      <p:ext uri="{BB962C8B-B14F-4D97-AF65-F5344CB8AC3E}">
        <p14:creationId xmlns:p14="http://schemas.microsoft.com/office/powerpoint/2010/main" val="747380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Specificiteit;  specifieke afweerreactie</a:t>
            </a:r>
            <a:r>
              <a:rPr lang="nl-NL" baseline="0" dirty="0" smtClean="0"/>
              <a:t> op </a:t>
            </a:r>
            <a:r>
              <a:rPr lang="nl-NL" dirty="0" smtClean="0"/>
              <a:t>antigeenherkenning door receptoren op T en B cellen.</a:t>
            </a:r>
          </a:p>
          <a:p>
            <a:r>
              <a:rPr lang="nl-NL" dirty="0" smtClean="0"/>
              <a:t>Veelzijdigheid;</a:t>
            </a:r>
            <a:r>
              <a:rPr lang="nl-NL" baseline="0" dirty="0" smtClean="0"/>
              <a:t> miljoenen verschillende groepen lymfocyten worden gevormd, met elk andere antigeenreceptoren</a:t>
            </a:r>
          </a:p>
          <a:p>
            <a:r>
              <a:rPr lang="nl-NL" baseline="0" dirty="0" smtClean="0"/>
              <a:t>Geheugen; tweede reactie blootstelling antigeen sterker en langduriger</a:t>
            </a:r>
          </a:p>
          <a:p>
            <a:r>
              <a:rPr lang="nl-NL" baseline="0" dirty="0" smtClean="0"/>
              <a:t>Tolerantie; gezonde weefsels worden meestal genegeerd.</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10</a:t>
            </a:fld>
            <a:endParaRPr lang="nl-NL"/>
          </a:p>
        </p:txBody>
      </p:sp>
    </p:spTree>
    <p:extLst>
      <p:ext uri="{BB962C8B-B14F-4D97-AF65-F5344CB8AC3E}">
        <p14:creationId xmlns:p14="http://schemas.microsoft.com/office/powerpoint/2010/main" val="4104765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Antigeen presentatie</a:t>
            </a:r>
            <a:r>
              <a:rPr lang="nl-NL" baseline="0" dirty="0" smtClean="0"/>
              <a:t> aan T-cel, CD8 met MHCI en CD4 met MHCII, hierna vindt differentiatie plaats</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11</a:t>
            </a:fld>
            <a:endParaRPr lang="nl-NL"/>
          </a:p>
        </p:txBody>
      </p:sp>
    </p:spTree>
    <p:extLst>
      <p:ext uri="{BB962C8B-B14F-4D97-AF65-F5344CB8AC3E}">
        <p14:creationId xmlns:p14="http://schemas.microsoft.com/office/powerpoint/2010/main" val="3206277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T-cellen worden geactiveerd door antigeen presentatie:</a:t>
            </a:r>
            <a:r>
              <a:rPr lang="nl-NL" baseline="0" dirty="0" smtClean="0"/>
              <a:t> antigen is gebonden aan membraanreceptor van andere cel (antigen presenterende cel APC = MHCII, alle cellen met celkern = MHCI).</a:t>
            </a:r>
          </a:p>
          <a:p>
            <a:r>
              <a:rPr lang="nl-NL" b="1" dirty="0" smtClean="0"/>
              <a:t>Inactieve</a:t>
            </a:r>
            <a:r>
              <a:rPr lang="nl-NL" dirty="0" smtClean="0"/>
              <a:t> </a:t>
            </a:r>
            <a:r>
              <a:rPr lang="nl-NL" dirty="0" err="1" smtClean="0"/>
              <a:t>t-cellen</a:t>
            </a:r>
            <a:r>
              <a:rPr lang="nl-NL" dirty="0" smtClean="0"/>
              <a:t> hebben receptoren die MHC-eiwitten</a:t>
            </a:r>
            <a:r>
              <a:rPr lang="nl-NL" baseline="0" dirty="0" smtClean="0"/>
              <a:t> uit groep I (bindt met Tc) &amp; II (APC bindt met Th) kunnen binden.</a:t>
            </a:r>
          </a:p>
          <a:p>
            <a:r>
              <a:rPr lang="nl-NL" baseline="0" dirty="0" smtClean="0"/>
              <a:t>De receptoren hebben ook bindingsplaatsen voor een specifiek doelantigeen. </a:t>
            </a:r>
          </a:p>
          <a:p>
            <a:r>
              <a:rPr lang="nl-NL" baseline="0" dirty="0" smtClean="0"/>
              <a:t>CD, cluster of </a:t>
            </a:r>
            <a:r>
              <a:rPr lang="nl-NL" baseline="0" dirty="0" err="1" smtClean="0"/>
              <a:t>differentiation</a:t>
            </a:r>
            <a:r>
              <a:rPr lang="nl-NL" baseline="0" dirty="0" smtClean="0"/>
              <a:t> markers, membraan eiwitten op de T-cel (Tc = CD8, Th = CD4). </a:t>
            </a:r>
          </a:p>
          <a:p>
            <a:r>
              <a:rPr lang="nl-NL" baseline="0" dirty="0" smtClean="0"/>
              <a:t>Bij activering delen de </a:t>
            </a:r>
            <a:r>
              <a:rPr lang="nl-NL" baseline="0" dirty="0" err="1" smtClean="0"/>
              <a:t>t-cellen</a:t>
            </a:r>
            <a:r>
              <a:rPr lang="nl-NL" baseline="0" dirty="0" smtClean="0"/>
              <a:t> zich en </a:t>
            </a:r>
            <a:r>
              <a:rPr lang="nl-NL" b="1" baseline="0" dirty="0" err="1" smtClean="0"/>
              <a:t>differentieren</a:t>
            </a:r>
            <a:r>
              <a:rPr lang="nl-NL" baseline="0" dirty="0" smtClean="0"/>
              <a:t> zich tot cellen met specifieke functies (cytotoxische </a:t>
            </a:r>
            <a:r>
              <a:rPr lang="nl-NL" baseline="0" dirty="0" err="1" smtClean="0"/>
              <a:t>t-cellen</a:t>
            </a:r>
            <a:r>
              <a:rPr lang="nl-NL" baseline="0" dirty="0" smtClean="0"/>
              <a:t> (cel gemedieerde immuniteit), t-helper cellen, t-geheugencellen en t-</a:t>
            </a:r>
            <a:r>
              <a:rPr lang="nl-NL" baseline="0" dirty="0" err="1" smtClean="0"/>
              <a:t>suppressor</a:t>
            </a:r>
            <a:r>
              <a:rPr lang="nl-NL" baseline="0" dirty="0" smtClean="0"/>
              <a:t> cellen)</a:t>
            </a:r>
          </a:p>
          <a:p>
            <a:r>
              <a:rPr lang="nl-NL" baseline="0" dirty="0" smtClean="0"/>
              <a:t>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12</a:t>
            </a:fld>
            <a:endParaRPr lang="nl-NL"/>
          </a:p>
        </p:txBody>
      </p:sp>
    </p:spTree>
    <p:extLst>
      <p:ext uri="{BB962C8B-B14F-4D97-AF65-F5344CB8AC3E}">
        <p14:creationId xmlns:p14="http://schemas.microsoft.com/office/powerpoint/2010/main" val="927404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Cytotoxische</a:t>
            </a:r>
            <a:r>
              <a:rPr lang="nl-NL" baseline="0" dirty="0" smtClean="0"/>
              <a:t> </a:t>
            </a:r>
            <a:r>
              <a:rPr lang="nl-NL" baseline="0" dirty="0" err="1" smtClean="0"/>
              <a:t>t-cellen</a:t>
            </a:r>
            <a:r>
              <a:rPr lang="nl-NL" baseline="0" dirty="0" smtClean="0"/>
              <a:t> zijn verantwoordelijk voor celgemedieerde immuniteit; CD8 cellen dus activatie na blootstelling antigenen die aan MHC groep I eiwitten zijn gebonden.</a:t>
            </a:r>
          </a:p>
          <a:p>
            <a:r>
              <a:rPr lang="nl-NL" baseline="0" dirty="0" smtClean="0"/>
              <a:t>T-helpercellen; scheiden cytokinen af, stimuleren ook celgemedieerde immuniteit, hebben CD4 markers (dus worden geactiveerd door blootstelling aan antigenen op </a:t>
            </a:r>
            <a:r>
              <a:rPr lang="nl-NL" baseline="0" dirty="0" err="1" smtClean="0"/>
              <a:t>antigenpresenterendecellen</a:t>
            </a:r>
            <a:r>
              <a:rPr lang="nl-NL" baseline="0" dirty="0" smtClean="0"/>
              <a:t> met MHCII. Hierna delen ze zich om geheugencellen te vormen. </a:t>
            </a:r>
          </a:p>
          <a:p>
            <a:r>
              <a:rPr lang="nl-NL" baseline="0" dirty="0" smtClean="0"/>
              <a:t>T-geheugencellen, worden in reserve gehouden, en differentiëren na verschijnen antigen voor de 2</a:t>
            </a:r>
            <a:r>
              <a:rPr lang="nl-NL" baseline="30000" dirty="0" smtClean="0"/>
              <a:t>e</a:t>
            </a:r>
            <a:r>
              <a:rPr lang="nl-NL" baseline="0" dirty="0" smtClean="0"/>
              <a:t> keer snel tot cytotoxische </a:t>
            </a:r>
            <a:r>
              <a:rPr lang="nl-NL" baseline="0" dirty="0" err="1" smtClean="0"/>
              <a:t>t-cellen</a:t>
            </a:r>
            <a:r>
              <a:rPr lang="nl-NL" baseline="0" dirty="0" smtClean="0"/>
              <a:t> en </a:t>
            </a:r>
            <a:r>
              <a:rPr lang="nl-NL" baseline="0" dirty="0" err="1" smtClean="0"/>
              <a:t>t-helpercellen</a:t>
            </a:r>
            <a:r>
              <a:rPr lang="nl-NL" baseline="0" dirty="0" smtClean="0"/>
              <a:t>. </a:t>
            </a:r>
          </a:p>
          <a:p>
            <a:r>
              <a:rPr lang="nl-NL" baseline="0" dirty="0" smtClean="0"/>
              <a:t>T-</a:t>
            </a:r>
            <a:r>
              <a:rPr lang="nl-NL" baseline="0" dirty="0" err="1" smtClean="0"/>
              <a:t>suppressorcellen</a:t>
            </a:r>
            <a:r>
              <a:rPr lang="nl-NL" baseline="0" dirty="0" smtClean="0"/>
              <a:t>; hebben CD8 markers (dus MHCI), deze cellen verzwakken de reactie van de andere t en b cellen, na de </a:t>
            </a:r>
            <a:r>
              <a:rPr lang="nl-NL" baseline="0" dirty="0" err="1" smtClean="0"/>
              <a:t>imuunreactie</a:t>
            </a:r>
            <a:r>
              <a:rPr lang="nl-NL" baseline="0" dirty="0" smtClean="0"/>
              <a:t>.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14</a:t>
            </a:fld>
            <a:endParaRPr lang="nl-NL"/>
          </a:p>
        </p:txBody>
      </p:sp>
    </p:spTree>
    <p:extLst>
      <p:ext uri="{BB962C8B-B14F-4D97-AF65-F5344CB8AC3E}">
        <p14:creationId xmlns:p14="http://schemas.microsoft.com/office/powerpoint/2010/main" val="3451589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0" baseline="0" dirty="0" smtClean="0"/>
              <a:t>Aangeboren afweer, twee verdedigingslinies, huid &amp; slijmvliezen, leukocyten</a:t>
            </a:r>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15</a:t>
            </a:fld>
            <a:endParaRPr lang="nl-NL"/>
          </a:p>
        </p:txBody>
      </p:sp>
    </p:spTree>
    <p:extLst>
      <p:ext uri="{BB962C8B-B14F-4D97-AF65-F5344CB8AC3E}">
        <p14:creationId xmlns:p14="http://schemas.microsoft.com/office/powerpoint/2010/main" val="50477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Leukocyten (de neutrofiele granulocyten en macrofagen) instaat</a:t>
            </a:r>
            <a:r>
              <a:rPr lang="nl-NL" baseline="0" dirty="0" smtClean="0"/>
              <a:t> tot fagocytose; bij ontsteking komen grote hoeveelheden leukocyten vrij (leukocytose, verhoogde leukocytenconcentratie in het bloed), kan dus wijzen op een ontsteking.</a:t>
            </a:r>
          </a:p>
          <a:p>
            <a:r>
              <a:rPr lang="nl-NL" i="1" baseline="0" dirty="0" smtClean="0"/>
              <a:t>Complementsysteem behoort ook tot aspecifieke afweer, maar is ook betrokken bij specifieke afweer (30/40 eiwitten, en circuleren inactief in de bloedbaan)</a:t>
            </a:r>
          </a:p>
          <a:p>
            <a:endParaRPr lang="nl-NL" i="1" baseline="0" dirty="0" smtClean="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16</a:t>
            </a:fld>
            <a:endParaRPr lang="nl-NL"/>
          </a:p>
        </p:txBody>
      </p:sp>
    </p:spTree>
    <p:extLst>
      <p:ext uri="{BB962C8B-B14F-4D97-AF65-F5344CB8AC3E}">
        <p14:creationId xmlns:p14="http://schemas.microsoft.com/office/powerpoint/2010/main" val="3132365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mestcellen</a:t>
            </a:r>
            <a:r>
              <a:rPr lang="nl-NL" baseline="0" dirty="0" smtClean="0"/>
              <a:t> – plaatselijk – opzwelling, roodheid, warmte en pijn - aantrekking fagocyten.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17</a:t>
            </a:fld>
            <a:endParaRPr lang="nl-NL"/>
          </a:p>
        </p:txBody>
      </p:sp>
    </p:spTree>
    <p:extLst>
      <p:ext uri="{BB962C8B-B14F-4D97-AF65-F5344CB8AC3E}">
        <p14:creationId xmlns:p14="http://schemas.microsoft.com/office/powerpoint/2010/main" val="188031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Mestcellen</a:t>
            </a:r>
            <a:r>
              <a:rPr lang="nl-NL" baseline="0" dirty="0" smtClean="0"/>
              <a:t> zijn bindweefselcellen welke chemische stoffen bevatten die vrijgegeven worden aan het begin van een afweerreactie bij verwonding/infectie. Mestcellen geven dan bijvoorbeeld histamine af of heparine, en er treed roodheid, warmte, pijn en zwelling op. Tevens trekt dit fagocyten (neutrofielen en macrofagen) aan, welke weer specifieke immuunreacties activeren.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18</a:t>
            </a:fld>
            <a:endParaRPr lang="nl-NL"/>
          </a:p>
        </p:txBody>
      </p:sp>
    </p:spTree>
    <p:extLst>
      <p:ext uri="{BB962C8B-B14F-4D97-AF65-F5344CB8AC3E}">
        <p14:creationId xmlns:p14="http://schemas.microsoft.com/office/powerpoint/2010/main" val="151392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Endocytose</a:t>
            </a:r>
            <a:r>
              <a:rPr lang="nl-NL" baseline="0" dirty="0" smtClean="0"/>
              <a:t> – sensibilisatie – binding t-helper cel – antistof gemedieerde immuniteit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19</a:t>
            </a:fld>
            <a:endParaRPr lang="nl-NL"/>
          </a:p>
        </p:txBody>
      </p:sp>
    </p:spTree>
    <p:extLst>
      <p:ext uri="{BB962C8B-B14F-4D97-AF65-F5344CB8AC3E}">
        <p14:creationId xmlns:p14="http://schemas.microsoft.com/office/powerpoint/2010/main" val="536128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 antigenen komen de B-cellen binnen via </a:t>
            </a:r>
            <a:r>
              <a:rPr lang="nl-NL" dirty="0" err="1" smtClean="0"/>
              <a:t>endocytose</a:t>
            </a:r>
            <a:r>
              <a:rPr lang="nl-NL" dirty="0" smtClean="0"/>
              <a:t>.</a:t>
            </a:r>
            <a:r>
              <a:rPr lang="nl-NL" baseline="0" dirty="0" smtClean="0"/>
              <a:t> En worden op het oppervlak op MHC-eiwitten van klasse II gepresenteerd = sensibilisatie. Nu kan de </a:t>
            </a:r>
            <a:r>
              <a:rPr lang="nl-NL" baseline="0" dirty="0" err="1" smtClean="0"/>
              <a:t>t-helpercel</a:t>
            </a:r>
            <a:r>
              <a:rPr lang="nl-NL" baseline="0" dirty="0" smtClean="0"/>
              <a:t> die voor hetzelfde antigeen is geactiveerd, binden aan de gesensibiliseerde </a:t>
            </a:r>
            <a:r>
              <a:rPr lang="nl-NL" baseline="0" dirty="0" err="1" smtClean="0"/>
              <a:t>b-cel</a:t>
            </a:r>
            <a:r>
              <a:rPr lang="nl-NL" baseline="0" dirty="0" smtClean="0"/>
              <a:t>, en gaat cytokinen uitscheiden; hierop volgt deling van de </a:t>
            </a:r>
            <a:r>
              <a:rPr lang="nl-NL" baseline="0" dirty="0" err="1" smtClean="0"/>
              <a:t>b-cellen</a:t>
            </a:r>
            <a:r>
              <a:rPr lang="nl-NL" baseline="0" dirty="0" smtClean="0"/>
              <a:t> en versnellen ontwikkeling </a:t>
            </a:r>
            <a:r>
              <a:rPr lang="nl-NL" baseline="0" dirty="0" err="1" smtClean="0"/>
              <a:t>b-cellen</a:t>
            </a:r>
            <a:r>
              <a:rPr lang="nl-NL" baseline="0" dirty="0" smtClean="0"/>
              <a:t> tot plasmacellen &amp; geheugencellen. Dit is onderdeel van de antistof-gemedieerde immuniteit / humorale immuniteit </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20</a:t>
            </a:fld>
            <a:endParaRPr lang="nl-NL"/>
          </a:p>
        </p:txBody>
      </p:sp>
    </p:spTree>
    <p:extLst>
      <p:ext uri="{BB962C8B-B14F-4D97-AF65-F5344CB8AC3E}">
        <p14:creationId xmlns:p14="http://schemas.microsoft.com/office/powerpoint/2010/main" val="3100157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IgG</a:t>
            </a:r>
            <a:r>
              <a:rPr lang="nl-NL" baseline="0" dirty="0" smtClean="0"/>
              <a:t> de grootste groep, kan de placenta passeren (passieve immuniteit foetus). </a:t>
            </a:r>
            <a:r>
              <a:rPr lang="nl-NL" baseline="0" dirty="0" err="1" smtClean="0"/>
              <a:t>IgM</a:t>
            </a:r>
            <a:r>
              <a:rPr lang="nl-NL" baseline="0" dirty="0" smtClean="0"/>
              <a:t> zijn verantwoordelijk voor kruisreacties. </a:t>
            </a:r>
            <a:r>
              <a:rPr lang="nl-NL" baseline="0" dirty="0" err="1" smtClean="0"/>
              <a:t>IgA</a:t>
            </a:r>
            <a:r>
              <a:rPr lang="nl-NL" baseline="0" dirty="0" smtClean="0"/>
              <a:t> komt voor in exocriene klierproducten. </a:t>
            </a:r>
            <a:r>
              <a:rPr lang="nl-NL" baseline="0" dirty="0" err="1" smtClean="0"/>
              <a:t>IgE</a:t>
            </a:r>
            <a:r>
              <a:rPr lang="nl-NL" baseline="0" dirty="0" smtClean="0"/>
              <a:t> geeft onder andere signaal aan mestcellen tot bevorderen ontstekingsreactie.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Als een specifiek antistofmolecuul zich aan een specifiek antigen bindt,</a:t>
            </a:r>
            <a:r>
              <a:rPr lang="nl-NL" baseline="0" dirty="0" smtClean="0"/>
              <a:t> wordt een antigeen-antistofcomplex gevormd. </a:t>
            </a:r>
          </a:p>
          <a:p>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22</a:t>
            </a:fld>
            <a:endParaRPr lang="nl-NL"/>
          </a:p>
        </p:txBody>
      </p:sp>
    </p:spTree>
    <p:extLst>
      <p:ext uri="{BB962C8B-B14F-4D97-AF65-F5344CB8AC3E}">
        <p14:creationId xmlns:p14="http://schemas.microsoft.com/office/powerpoint/2010/main" val="162405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Primaire reactie verloopt trager dan secundaire reactie, eerst </a:t>
            </a:r>
            <a:r>
              <a:rPr lang="nl-NL" dirty="0" err="1" smtClean="0"/>
              <a:t>IgM</a:t>
            </a:r>
            <a:r>
              <a:rPr lang="nl-NL" baseline="0" dirty="0" smtClean="0"/>
              <a:t> dan IgG, B geheugen cellen differentiëren zich, eerst nog niet tot plasmacellen, dit gebeurd pas bij de tweede maal om zo als plasmacel grote hoeveelheden antistoffen af te geven (IgG wordt in veel hogere concentraties afgegeven).</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24</a:t>
            </a:fld>
            <a:endParaRPr lang="nl-NL"/>
          </a:p>
        </p:txBody>
      </p:sp>
    </p:spTree>
    <p:extLst>
      <p:ext uri="{BB962C8B-B14F-4D97-AF65-F5344CB8AC3E}">
        <p14:creationId xmlns:p14="http://schemas.microsoft.com/office/powerpoint/2010/main" val="3991830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Ontstekingsremmend, aspirine,</a:t>
            </a:r>
            <a:r>
              <a:rPr lang="nl-NL" baseline="0" dirty="0" smtClean="0"/>
              <a:t> </a:t>
            </a:r>
            <a:r>
              <a:rPr lang="nl-NL" baseline="0" dirty="0" err="1" smtClean="0"/>
              <a:t>hippocrates</a:t>
            </a:r>
            <a:r>
              <a:rPr lang="nl-NL" baseline="0" dirty="0" smtClean="0"/>
              <a:t>, tegen </a:t>
            </a:r>
            <a:r>
              <a:rPr lang="nl-NL" baseline="0" dirty="0" err="1" smtClean="0"/>
              <a:t>pijn&amp;koorts</a:t>
            </a:r>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25</a:t>
            </a:fld>
            <a:endParaRPr lang="nl-NL"/>
          </a:p>
        </p:txBody>
      </p:sp>
    </p:spTree>
    <p:extLst>
      <p:ext uri="{BB962C8B-B14F-4D97-AF65-F5344CB8AC3E}">
        <p14:creationId xmlns:p14="http://schemas.microsoft.com/office/powerpoint/2010/main" val="1857052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Acetylsalicylzuur</a:t>
            </a:r>
            <a:r>
              <a:rPr lang="nl-NL" baseline="0" dirty="0" smtClean="0"/>
              <a:t> is de werkzame stof uit Aspirine</a:t>
            </a:r>
          </a:p>
          <a:p>
            <a:r>
              <a:rPr lang="nl-NL" dirty="0" smtClean="0"/>
              <a:t>Hippocrates</a:t>
            </a:r>
            <a:r>
              <a:rPr lang="nl-NL" baseline="0" dirty="0" smtClean="0"/>
              <a:t> schreef in 200 v </a:t>
            </a:r>
            <a:r>
              <a:rPr lang="nl-NL" baseline="0" dirty="0" err="1" smtClean="0"/>
              <a:t>Chr</a:t>
            </a:r>
            <a:r>
              <a:rPr lang="nl-NL" baseline="0" dirty="0" smtClean="0"/>
              <a:t> wilgenschors voor </a:t>
            </a:r>
          </a:p>
          <a:p>
            <a:endParaRPr lang="nl-NL" dirty="0"/>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26</a:t>
            </a:fld>
            <a:endParaRPr lang="nl-NL"/>
          </a:p>
        </p:txBody>
      </p:sp>
    </p:spTree>
    <p:extLst>
      <p:ext uri="{BB962C8B-B14F-4D97-AF65-F5344CB8AC3E}">
        <p14:creationId xmlns:p14="http://schemas.microsoft.com/office/powerpoint/2010/main" val="291228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Bij gelijke stand bonus vraag tussen</a:t>
            </a:r>
            <a:r>
              <a:rPr lang="nl-NL" baseline="0" dirty="0" smtClean="0"/>
              <a:t> de teams; wie het snelst het antwoord weet.</a:t>
            </a:r>
          </a:p>
          <a:p>
            <a:r>
              <a:rPr lang="nl-NL" baseline="0" dirty="0" smtClean="0"/>
              <a:t>Waar staan de letters AIDS voor?</a:t>
            </a:r>
          </a:p>
          <a:p>
            <a:r>
              <a:rPr lang="nl-NL" baseline="0" dirty="0" err="1" smtClean="0"/>
              <a:t>Acquired</a:t>
            </a:r>
            <a:r>
              <a:rPr lang="nl-NL" baseline="0" dirty="0" smtClean="0"/>
              <a:t> immune </a:t>
            </a:r>
            <a:r>
              <a:rPr lang="nl-NL" baseline="0" dirty="0" err="1" smtClean="0"/>
              <a:t>deficiency</a:t>
            </a:r>
            <a:r>
              <a:rPr lang="nl-NL" baseline="0" dirty="0" smtClean="0"/>
              <a:t> </a:t>
            </a:r>
            <a:r>
              <a:rPr lang="nl-NL" baseline="0" dirty="0" err="1" smtClean="0"/>
              <a:t>syndrome</a:t>
            </a:r>
            <a:r>
              <a:rPr lang="nl-NL" baseline="0" dirty="0" smtClean="0"/>
              <a:t> </a:t>
            </a:r>
          </a:p>
        </p:txBody>
      </p:sp>
      <p:sp>
        <p:nvSpPr>
          <p:cNvPr id="4" name="Tijdelijke aanduiding voor dianummer 3"/>
          <p:cNvSpPr>
            <a:spLocks noGrp="1"/>
          </p:cNvSpPr>
          <p:nvPr>
            <p:ph type="sldNum" sz="quarter" idx="10"/>
          </p:nvPr>
        </p:nvSpPr>
        <p:spPr/>
        <p:txBody>
          <a:bodyPr/>
          <a:lstStyle/>
          <a:p>
            <a:fld id="{F873552C-FF5A-4C3B-994A-78BF2A9AB27C}" type="slidenum">
              <a:rPr lang="nl-NL" smtClean="0"/>
              <a:t>27</a:t>
            </a:fld>
            <a:endParaRPr lang="nl-NL"/>
          </a:p>
        </p:txBody>
      </p:sp>
    </p:spTree>
    <p:extLst>
      <p:ext uri="{BB962C8B-B14F-4D97-AF65-F5344CB8AC3E}">
        <p14:creationId xmlns:p14="http://schemas.microsoft.com/office/powerpoint/2010/main" val="79233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3" name="Tijdelijke aanduiding voor inhoud 2"/>
          <p:cNvSpPr>
            <a:spLocks noGrp="1"/>
          </p:cNvSpPr>
          <p:nvPr>
            <p:ph idx="1" hasCustomPrompt="1"/>
          </p:nvPr>
        </p:nvSpPr>
        <p:spPr/>
        <p:txBody>
          <a:bodyPr/>
          <a:lstStyle>
            <a:lvl1pPr>
              <a:defRPr sz="2400">
                <a:latin typeface="Arial"/>
                <a:cs typeface="Arial"/>
              </a:defRPr>
            </a:lvl1pPr>
            <a:lvl2pPr>
              <a:defRPr sz="2000"/>
            </a:lvl2pPr>
          </a:lstStyle>
          <a:p>
            <a:pPr lvl="0"/>
            <a:r>
              <a:rPr lang="nl-NL" dirty="0" smtClean="0"/>
              <a:t>Klik om de tekststijl van het sjabloon te bewerken</a:t>
            </a:r>
          </a:p>
          <a:p>
            <a:pPr lvl="1"/>
            <a:r>
              <a:rPr lang="nl-NL" dirty="0" smtClean="0"/>
              <a:t>Tweede niveau</a:t>
            </a:r>
          </a:p>
        </p:txBody>
      </p:sp>
      <p:sp>
        <p:nvSpPr>
          <p:cNvPr id="7"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8"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413062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3" name="Tijdelijke aanduiding voor inhoud 2"/>
          <p:cNvSpPr>
            <a:spLocks noGrp="1"/>
          </p:cNvSpPr>
          <p:nvPr>
            <p:ph sz="half" idx="1"/>
          </p:nvPr>
        </p:nvSpPr>
        <p:spPr>
          <a:xfrm>
            <a:off x="457200" y="1200151"/>
            <a:ext cx="40386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p:txBody>
      </p:sp>
      <p:sp>
        <p:nvSpPr>
          <p:cNvPr id="4" name="Tijdelijke aanduiding voor inhoud 3"/>
          <p:cNvSpPr>
            <a:spLocks noGrp="1"/>
          </p:cNvSpPr>
          <p:nvPr>
            <p:ph sz="half" idx="2"/>
          </p:nvPr>
        </p:nvSpPr>
        <p:spPr>
          <a:xfrm>
            <a:off x="4648200" y="1200150"/>
            <a:ext cx="4038600"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p:txBody>
      </p:sp>
      <p:sp>
        <p:nvSpPr>
          <p:cNvPr id="8"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4" name="Tijdelijke aanduiding voor inhoud 3"/>
          <p:cNvSpPr>
            <a:spLocks noGrp="1"/>
          </p:cNvSpPr>
          <p:nvPr>
            <p:ph sz="half" idx="2"/>
          </p:nvPr>
        </p:nvSpPr>
        <p:spPr>
          <a:xfrm>
            <a:off x="457200" y="1285598"/>
            <a:ext cx="4040188"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1285598"/>
            <a:ext cx="4041775"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p:txBody>
      </p:sp>
      <p:sp>
        <p:nvSpPr>
          <p:cNvPr id="10"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11"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35781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p:spPr>
        <p:txBody>
          <a:bodyPr anchor="b">
            <a:noAutofit/>
          </a:bodyPr>
          <a:lstStyle>
            <a:lvl1pPr algn="l">
              <a:defRPr sz="2000" b="1"/>
            </a:lvl1pPr>
          </a:lstStyle>
          <a:p>
            <a:r>
              <a:rPr lang="nl-NL" smtClean="0"/>
              <a:t>Klik om de stijl te bewerken</a:t>
            </a:r>
            <a:endParaRPr lang="nl-NL" dirty="0"/>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dirty="0"/>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22093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dia-A_NL">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3" y="0"/>
            <a:ext cx="9174033" cy="5166000"/>
          </a:xfrm>
          <a:prstGeom prst="rect">
            <a:avLst/>
          </a:prstGeom>
        </p:spPr>
      </p:pic>
    </p:spTree>
    <p:extLst>
      <p:ext uri="{BB962C8B-B14F-4D97-AF65-F5344CB8AC3E}">
        <p14:creationId xmlns:p14="http://schemas.microsoft.com/office/powerpoint/2010/main" val="4792792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eldia-B_NL">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3" y="0"/>
            <a:ext cx="9174033" cy="5166000"/>
          </a:xfrm>
          <a:prstGeom prst="rect">
            <a:avLst/>
          </a:prstGeom>
        </p:spPr>
      </p:pic>
    </p:spTree>
    <p:extLst>
      <p:ext uri="{BB962C8B-B14F-4D97-AF65-F5344CB8AC3E}">
        <p14:creationId xmlns:p14="http://schemas.microsoft.com/office/powerpoint/2010/main" val="5791477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blad-A_NL">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1" y="0"/>
            <a:ext cx="9142067" cy="5148000"/>
          </a:xfrm>
          <a:prstGeom prst="rect">
            <a:avLst/>
          </a:prstGeom>
        </p:spPr>
      </p:pic>
      <p:sp>
        <p:nvSpPr>
          <p:cNvPr id="2" name="Titel 1"/>
          <p:cNvSpPr>
            <a:spLocks noGrp="1"/>
          </p:cNvSpPr>
          <p:nvPr>
            <p:ph type="title" hasCustomPrompt="1"/>
          </p:nvPr>
        </p:nvSpPr>
        <p:spPr>
          <a:xfrm>
            <a:off x="457200" y="279400"/>
            <a:ext cx="8229600" cy="1837267"/>
          </a:xfrm>
        </p:spPr>
        <p:txBody>
          <a:bodyPr anchor="t"/>
          <a:lstStyle>
            <a:lvl1pPr>
              <a:defRPr sz="3200"/>
            </a:lvl1pPr>
          </a:lstStyle>
          <a:p>
            <a:r>
              <a:rPr lang="nl-NL"/>
              <a:t>Titel van presentatie, Arial 32pt</a:t>
            </a:r>
          </a:p>
        </p:txBody>
      </p:sp>
      <p:sp>
        <p:nvSpPr>
          <p:cNvPr id="5" name="Tijdelijke aanduiding voor voettekst 4"/>
          <p:cNvSpPr>
            <a:spLocks noGrp="1"/>
          </p:cNvSpPr>
          <p:nvPr>
            <p:ph type="ftr" sz="quarter" idx="11"/>
          </p:nvPr>
        </p:nvSpPr>
        <p:spPr>
          <a:xfrm>
            <a:off x="1738642" y="4767263"/>
            <a:ext cx="4281158" cy="274637"/>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4767263"/>
            <a:ext cx="1610267" cy="274637"/>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11361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elblad-B_NL">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0" y="0"/>
            <a:ext cx="9142067" cy="5148000"/>
          </a:xfrm>
          <a:prstGeom prst="rect">
            <a:avLst/>
          </a:prstGeom>
        </p:spPr>
      </p:pic>
      <p:sp>
        <p:nvSpPr>
          <p:cNvPr id="5" name="Tijdelijke aanduiding voor voettekst 4"/>
          <p:cNvSpPr>
            <a:spLocks noGrp="1"/>
          </p:cNvSpPr>
          <p:nvPr>
            <p:ph type="ftr" sz="quarter" idx="11"/>
          </p:nvPr>
        </p:nvSpPr>
        <p:spPr>
          <a:xfrm>
            <a:off x="1738642" y="4767263"/>
            <a:ext cx="4281158" cy="274637"/>
          </a:xfrm>
          <a:prstGeom prst="rect">
            <a:avLst/>
          </a:prstGeom>
        </p:spPr>
        <p:txBody>
          <a:bodyPr/>
          <a:lstStyle/>
          <a:p>
            <a:r>
              <a:rPr lang="nl-NL"/>
              <a:t>Voettekst</a:t>
            </a:r>
          </a:p>
        </p:txBody>
      </p:sp>
      <p:sp>
        <p:nvSpPr>
          <p:cNvPr id="6" name="Tijdelijke aanduiding voor dianummer 5"/>
          <p:cNvSpPr>
            <a:spLocks noGrp="1"/>
          </p:cNvSpPr>
          <p:nvPr>
            <p:ph type="sldNum" sz="quarter" idx="12"/>
          </p:nvPr>
        </p:nvSpPr>
        <p:spPr>
          <a:xfrm>
            <a:off x="6553200" y="4767263"/>
            <a:ext cx="1610267" cy="274637"/>
          </a:xfrm>
          <a:prstGeom prst="rect">
            <a:avLst/>
          </a:prstGeom>
        </p:spPr>
        <p:txBody>
          <a:bodyPr/>
          <a:lstStyle/>
          <a:p>
            <a:fld id="{CC1A7FFB-7E9A-E347-8F80-8E2C647B3625}" type="slidenum">
              <a:rPr lang="nl-NL"/>
              <a:t>‹nr.›</a:t>
            </a:fld>
            <a:endParaRPr lang="nl-NL"/>
          </a:p>
        </p:txBody>
      </p:sp>
      <p:sp>
        <p:nvSpPr>
          <p:cNvPr id="8" name="Titel 1"/>
          <p:cNvSpPr>
            <a:spLocks noGrp="1"/>
          </p:cNvSpPr>
          <p:nvPr>
            <p:ph type="title" hasCustomPrompt="1"/>
          </p:nvPr>
        </p:nvSpPr>
        <p:spPr>
          <a:xfrm>
            <a:off x="457200" y="279400"/>
            <a:ext cx="8229600" cy="1837267"/>
          </a:xfrm>
        </p:spPr>
        <p:txBody>
          <a:bodyPr anchor="t"/>
          <a:lstStyle>
            <a:lvl1pPr>
              <a:defRPr sz="3200"/>
            </a:lvl1pPr>
          </a:lstStyle>
          <a:p>
            <a:r>
              <a:rPr lang="nl-NL" dirty="0"/>
              <a:t>Titel van presentatie, </a:t>
            </a:r>
            <a:r>
              <a:rPr lang="nl-NL" dirty="0" err="1"/>
              <a:t>Arial</a:t>
            </a:r>
            <a:r>
              <a:rPr lang="nl-NL" dirty="0"/>
              <a:t> 32pt</a:t>
            </a:r>
          </a:p>
        </p:txBody>
      </p:sp>
    </p:spTree>
    <p:extLst>
      <p:ext uri="{BB962C8B-B14F-4D97-AF65-F5344CB8AC3E}">
        <p14:creationId xmlns:p14="http://schemas.microsoft.com/office/powerpoint/2010/main" val="634997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Universeel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0"/>
            <a:ext cx="9134076" cy="5143499"/>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nl-NL" smtClean="0"/>
              <a:t>Klik om de stijl te bewerken</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smtClean="0"/>
              <a:t>Klik om de tekststijl van het sjabloon te bewerken</a:t>
            </a:r>
          </a:p>
          <a:p>
            <a:pPr lvl="1"/>
            <a:r>
              <a:rPr lang="nl-NL" dirty="0" smtClean="0"/>
              <a:t>Tweede niveau</a:t>
            </a:r>
          </a:p>
        </p:txBody>
      </p:sp>
    </p:spTree>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Universeel_NL">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4" y="0"/>
            <a:ext cx="9134076" cy="5143499"/>
          </a:xfrm>
          <a:prstGeom prst="rect">
            <a:avLst/>
          </a:prstGeom>
        </p:spPr>
      </p:pic>
      <p:sp>
        <p:nvSpPr>
          <p:cNvPr id="8" name="Tijdelijke aanduiding voor voettekst 4"/>
          <p:cNvSpPr>
            <a:spLocks noGrp="1"/>
          </p:cNvSpPr>
          <p:nvPr>
            <p:ph type="ftr" sz="quarter" idx="11"/>
          </p:nvPr>
        </p:nvSpPr>
        <p:spPr>
          <a:xfrm>
            <a:off x="2112578" y="4630341"/>
            <a:ext cx="5746004"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8046187" y="4641986"/>
            <a:ext cx="829797" cy="273844"/>
          </a:xfrm>
          <a:prstGeom prst="rect">
            <a:avLst/>
          </a:prstGeom>
        </p:spPr>
        <p:txBody>
          <a:bodyPr/>
          <a:lstStyle/>
          <a:p>
            <a:fld id="{CC1A7FFB-7E9A-E347-8F80-8E2C647B3625}" type="slidenum">
              <a:rPr lang="nl-NL"/>
              <a:t>‹nr.›</a:t>
            </a:fld>
            <a:endParaRPr lang="nl-NL"/>
          </a:p>
        </p:txBody>
      </p:sp>
      <p:sp>
        <p:nvSpPr>
          <p:cNvPr id="13" name="Titel 1"/>
          <p:cNvSpPr>
            <a:spLocks noGrp="1"/>
          </p:cNvSpPr>
          <p:nvPr>
            <p:ph type="title"/>
          </p:nvPr>
        </p:nvSpPr>
        <p:spPr>
          <a:xfrm>
            <a:off x="2112578" y="1136590"/>
            <a:ext cx="6763408" cy="857250"/>
          </a:xfrm>
        </p:spPr>
        <p:txBody>
          <a:bodyPr/>
          <a:lstStyle>
            <a:lvl1pPr algn="r">
              <a:defRPr/>
            </a:lvl1pPr>
          </a:lstStyle>
          <a:p>
            <a:r>
              <a:rPr lang="nl-NL" smtClean="0"/>
              <a:t>Klik om de stijl te bewerken</a:t>
            </a:r>
            <a:endParaRPr lang="nl-NL" dirty="0"/>
          </a:p>
        </p:txBody>
      </p:sp>
      <p:sp>
        <p:nvSpPr>
          <p:cNvPr id="14" name="Tijdelijke aanduiding voor inhoud 2"/>
          <p:cNvSpPr>
            <a:spLocks noGrp="1"/>
          </p:cNvSpPr>
          <p:nvPr>
            <p:ph idx="1" hasCustomPrompt="1"/>
          </p:nvPr>
        </p:nvSpPr>
        <p:spPr>
          <a:xfrm>
            <a:off x="2112578" y="2045252"/>
            <a:ext cx="6763408" cy="2535583"/>
          </a:xfrm>
        </p:spPr>
        <p:txBody>
          <a:bodyPr/>
          <a:lstStyle>
            <a:lvl1pPr algn="r">
              <a:defRPr sz="2400">
                <a:latin typeface="Arial"/>
                <a:cs typeface="Arial"/>
              </a:defRPr>
            </a:lvl1pPr>
            <a:lvl2pPr algn="r">
              <a:defRPr sz="2000"/>
            </a:lvl2pPr>
          </a:lstStyle>
          <a:p>
            <a:pPr lvl="0"/>
            <a:r>
              <a:rPr lang="nl-NL" dirty="0" smtClean="0"/>
              <a:t>Klik om de tekststijl van het sjabloon te bewerken</a:t>
            </a:r>
          </a:p>
          <a:p>
            <a:pPr lvl="1"/>
            <a:r>
              <a:rPr lang="nl-NL" dirty="0" smtClean="0"/>
              <a:t>Tweede niveau</a:t>
            </a:r>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607" y="0"/>
            <a:ext cx="9134076" cy="5143500"/>
          </a:xfrm>
          <a:prstGeom prst="rect">
            <a:avLst/>
          </a:prstGeom>
        </p:spPr>
      </p:pic>
      <p:sp>
        <p:nvSpPr>
          <p:cNvPr id="2" name="Tijdelijke aanduiding voor titel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nl-NL" dirty="0" smtClean="0"/>
              <a:t>Titel van presentatie, </a:t>
            </a:r>
            <a:r>
              <a:rPr lang="nl-NL" dirty="0" err="1" smtClean="0"/>
              <a:t>Arial</a:t>
            </a:r>
            <a:r>
              <a:rPr lang="nl-NL" dirty="0" smtClean="0"/>
              <a:t> 32pt</a:t>
            </a:r>
            <a:endParaRPr lang="nl-NL" dirty="0"/>
          </a:p>
        </p:txBody>
      </p:sp>
      <p:sp>
        <p:nvSpPr>
          <p:cNvPr id="3" name="Tijdelijke aanduiding voor tekst 2"/>
          <p:cNvSpPr>
            <a:spLocks noGrp="1"/>
          </p:cNvSpPr>
          <p:nvPr>
            <p:ph type="body" idx="1"/>
          </p:nvPr>
        </p:nvSpPr>
        <p:spPr>
          <a:xfrm>
            <a:off x="457200" y="1200151"/>
            <a:ext cx="8229600" cy="2874582"/>
          </a:xfrm>
          <a:prstGeom prst="rect">
            <a:avLst/>
          </a:prstGeom>
        </p:spPr>
        <p:txBody>
          <a:bodyPr vert="horz" lIns="91440" tIns="45720" rIns="91440" bIns="45720" rtlCol="0">
            <a:normAutofit/>
          </a:bodyPr>
          <a:lstStyle/>
          <a:p>
            <a:pPr lvl="0"/>
            <a:r>
              <a:rPr lang="nl-NL" dirty="0" smtClean="0"/>
              <a:t>Klik om de tekststijl van het sjabloon te bewerken</a:t>
            </a:r>
          </a:p>
        </p:txBody>
      </p:sp>
      <p:sp>
        <p:nvSpPr>
          <p:cNvPr id="10" name="Tijdelijke aanduiding voor voettekst 4"/>
          <p:cNvSpPr>
            <a:spLocks noGrp="1"/>
          </p:cNvSpPr>
          <p:nvPr>
            <p:ph type="ftr" sz="quarter" idx="3"/>
          </p:nvPr>
        </p:nvSpPr>
        <p:spPr>
          <a:xfrm>
            <a:off x="1912139" y="4630341"/>
            <a:ext cx="4870548"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dirty="0"/>
          </a:p>
        </p:txBody>
      </p:sp>
      <p:sp>
        <p:nvSpPr>
          <p:cNvPr id="11" name="Tijdelijke aanduiding voor dianummer 5"/>
          <p:cNvSpPr>
            <a:spLocks noGrp="1"/>
          </p:cNvSpPr>
          <p:nvPr>
            <p:ph type="sldNum" sz="quarter" idx="4"/>
          </p:nvPr>
        </p:nvSpPr>
        <p:spPr>
          <a:xfrm>
            <a:off x="6970292" y="4641986"/>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‹nr.›</a:t>
            </a:fld>
            <a:endParaRPr lang="nl-NL" dirty="0"/>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6" r:id="rId3"/>
    <p:sldLayoutId id="2147483830" r:id="rId4"/>
    <p:sldLayoutId id="2147483814" r:id="rId5"/>
    <p:sldLayoutId id="2147483831" r:id="rId6"/>
    <p:sldLayoutId id="2147483796" r:id="rId7"/>
    <p:sldLayoutId id="2147483811" r:id="rId8"/>
    <p:sldLayoutId id="2147483832" r:id="rId9"/>
    <p:sldLayoutId id="2147483833" r:id="rId10"/>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2112578" y="1136590"/>
            <a:ext cx="3304996" cy="857250"/>
          </a:xfrm>
        </p:spPr>
        <p:txBody>
          <a:bodyPr>
            <a:normAutofit/>
          </a:bodyPr>
          <a:lstStyle/>
          <a:p>
            <a:pPr algn="l"/>
            <a:r>
              <a:rPr lang="nl-NL" dirty="0" smtClean="0"/>
              <a:t>AFP2 </a:t>
            </a:r>
            <a:endParaRPr lang="nl-NL" dirty="0"/>
          </a:p>
        </p:txBody>
      </p:sp>
      <p:sp>
        <p:nvSpPr>
          <p:cNvPr id="6" name="Titel 1"/>
          <p:cNvSpPr txBox="1">
            <a:spLocks/>
          </p:cNvSpPr>
          <p:nvPr/>
        </p:nvSpPr>
        <p:spPr>
          <a:xfrm>
            <a:off x="2112578" y="2887551"/>
            <a:ext cx="3304996" cy="857250"/>
          </a:xfrm>
          <a:prstGeom prst="rect">
            <a:avLst/>
          </a:prstGeom>
        </p:spPr>
        <p:txBody>
          <a:bodyPr vert="horz" lIns="91440" tIns="45720" rIns="91440" bIns="45720" rtlCol="0" anchor="ctr">
            <a:normAutofit fontScale="70000" lnSpcReduction="20000"/>
          </a:bodyPr>
          <a:lstStyle>
            <a:lvl1pPr algn="r" defTabSz="457200" rtl="0" eaLnBrk="1" latinLnBrk="0" hangingPunct="1">
              <a:spcBef>
                <a:spcPct val="0"/>
              </a:spcBef>
              <a:buNone/>
              <a:defRPr sz="3200" b="1" kern="1200" baseline="0">
                <a:solidFill>
                  <a:srgbClr val="660066"/>
                </a:solidFill>
                <a:latin typeface="Arial"/>
                <a:ea typeface="+mj-ea"/>
                <a:cs typeface="Arial"/>
              </a:defRPr>
            </a:lvl1pPr>
          </a:lstStyle>
          <a:p>
            <a:pPr algn="l"/>
            <a:r>
              <a:rPr lang="nl-NL" dirty="0" smtClean="0"/>
              <a:t>Les </a:t>
            </a:r>
          </a:p>
          <a:p>
            <a:pPr algn="l"/>
            <a:r>
              <a:rPr lang="nl-NL" dirty="0" smtClean="0"/>
              <a:t>Afweer en immuniteit </a:t>
            </a:r>
            <a:endParaRPr lang="nl-NL" dirty="0"/>
          </a:p>
        </p:txBody>
      </p:sp>
    </p:spTree>
    <p:extLst>
      <p:ext uri="{BB962C8B-B14F-4D97-AF65-F5344CB8AC3E}">
        <p14:creationId xmlns:p14="http://schemas.microsoft.com/office/powerpoint/2010/main" val="1430124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Wat weet jij van…… </a:t>
            </a:r>
            <a:endParaRPr lang="nl-NL" dirty="0"/>
          </a:p>
        </p:txBody>
      </p:sp>
      <p:sp>
        <p:nvSpPr>
          <p:cNvPr id="3" name="Tijdelijke aanduiding voor inhoud 2"/>
          <p:cNvSpPr>
            <a:spLocks noGrp="1"/>
          </p:cNvSpPr>
          <p:nvPr>
            <p:ph idx="1"/>
          </p:nvPr>
        </p:nvSpPr>
        <p:spPr/>
        <p:txBody>
          <a:bodyPr/>
          <a:lstStyle/>
          <a:p>
            <a:endParaRPr lang="nl-NL"/>
          </a:p>
        </p:txBody>
      </p:sp>
      <p:pic>
        <p:nvPicPr>
          <p:cNvPr id="1026" name="Picture 2" descr="Afbeeldingsresultaat voor de slimste m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5882" y="2045252"/>
            <a:ext cx="48768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247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Lymfestelsel?</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31679671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Lymfestelsel?</a:t>
            </a:r>
            <a:endParaRPr lang="nl-NL" dirty="0"/>
          </a:p>
        </p:txBody>
      </p:sp>
      <p:sp>
        <p:nvSpPr>
          <p:cNvPr id="3" name="Tijdelijke aanduiding voor inhoud 2"/>
          <p:cNvSpPr>
            <a:spLocks noGrp="1"/>
          </p:cNvSpPr>
          <p:nvPr>
            <p:ph idx="1"/>
          </p:nvPr>
        </p:nvSpPr>
        <p:spPr/>
        <p:txBody>
          <a:bodyPr/>
          <a:lstStyle/>
          <a:p>
            <a:r>
              <a:rPr lang="nl-NL" dirty="0" err="1" smtClean="0"/>
              <a:t>Lymfoïde</a:t>
            </a:r>
            <a:r>
              <a:rPr lang="nl-NL" dirty="0" smtClean="0"/>
              <a:t> weefsels en organen – 10pt</a:t>
            </a:r>
          </a:p>
          <a:p>
            <a:r>
              <a:rPr lang="nl-NL" dirty="0" smtClean="0"/>
              <a:t>Lymfevaten en klieren – 10pt</a:t>
            </a:r>
          </a:p>
          <a:p>
            <a:r>
              <a:rPr lang="nl-NL" dirty="0" smtClean="0"/>
              <a:t>Lymfoedeem – 10pt</a:t>
            </a:r>
          </a:p>
          <a:p>
            <a:r>
              <a:rPr lang="nl-NL" dirty="0" smtClean="0"/>
              <a:t>Lymfocyten – 10pt</a:t>
            </a:r>
          </a:p>
        </p:txBody>
      </p:sp>
    </p:spTree>
    <p:extLst>
      <p:ext uri="{BB962C8B-B14F-4D97-AF65-F5344CB8AC3E}">
        <p14:creationId xmlns:p14="http://schemas.microsoft.com/office/powerpoint/2010/main" val="1299162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Antigenen? </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2292457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Antigenen? </a:t>
            </a:r>
            <a:endParaRPr lang="nl-NL" dirty="0"/>
          </a:p>
        </p:txBody>
      </p:sp>
      <p:sp>
        <p:nvSpPr>
          <p:cNvPr id="3" name="Tijdelijke aanduiding voor inhoud 2"/>
          <p:cNvSpPr>
            <a:spLocks noGrp="1"/>
          </p:cNvSpPr>
          <p:nvPr>
            <p:ph idx="1"/>
          </p:nvPr>
        </p:nvSpPr>
        <p:spPr/>
        <p:txBody>
          <a:bodyPr/>
          <a:lstStyle/>
          <a:p>
            <a:r>
              <a:rPr lang="nl-NL" dirty="0" smtClean="0"/>
              <a:t>Vreemde substantie in lichaam – 10pt</a:t>
            </a:r>
          </a:p>
          <a:p>
            <a:r>
              <a:rPr lang="nl-NL" dirty="0" smtClean="0"/>
              <a:t>Herkenning – 10 </a:t>
            </a:r>
            <a:r>
              <a:rPr lang="nl-NL" dirty="0" err="1" smtClean="0"/>
              <a:t>pt</a:t>
            </a:r>
            <a:endParaRPr lang="nl-NL" dirty="0" smtClean="0"/>
          </a:p>
          <a:p>
            <a:r>
              <a:rPr lang="nl-NL" dirty="0" smtClean="0"/>
              <a:t>Activatie afweersysteem – 10 </a:t>
            </a:r>
            <a:r>
              <a:rPr lang="nl-NL" dirty="0" err="1" smtClean="0"/>
              <a:t>pt</a:t>
            </a:r>
            <a:endParaRPr lang="nl-NL" dirty="0" smtClean="0"/>
          </a:p>
          <a:p>
            <a:r>
              <a:rPr lang="nl-NL" dirty="0" smtClean="0"/>
              <a:t>Vaccinatie/vaccin – 10pt</a:t>
            </a:r>
            <a:endParaRPr lang="nl-NL" dirty="0"/>
          </a:p>
        </p:txBody>
      </p:sp>
    </p:spTree>
    <p:extLst>
      <p:ext uri="{BB962C8B-B14F-4D97-AF65-F5344CB8AC3E}">
        <p14:creationId xmlns:p14="http://schemas.microsoft.com/office/powerpoint/2010/main" val="2300448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Passieve immuniteit?</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1949628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Passieve immuniteit?</a:t>
            </a:r>
            <a:endParaRPr lang="nl-NL" dirty="0"/>
          </a:p>
        </p:txBody>
      </p:sp>
      <p:sp>
        <p:nvSpPr>
          <p:cNvPr id="3" name="Tijdelijke aanduiding voor inhoud 2"/>
          <p:cNvSpPr>
            <a:spLocks noGrp="1"/>
          </p:cNvSpPr>
          <p:nvPr>
            <p:ph idx="1"/>
          </p:nvPr>
        </p:nvSpPr>
        <p:spPr/>
        <p:txBody>
          <a:bodyPr/>
          <a:lstStyle/>
          <a:p>
            <a:r>
              <a:rPr lang="nl-NL" dirty="0" smtClean="0"/>
              <a:t>Antistof uit andere bron – 10pt</a:t>
            </a:r>
          </a:p>
          <a:p>
            <a:r>
              <a:rPr lang="nl-NL" dirty="0"/>
              <a:t>Kunstmatig (vaccine/inenting</a:t>
            </a:r>
            <a:r>
              <a:rPr lang="nl-NL" dirty="0" smtClean="0"/>
              <a:t>)– 10pt</a:t>
            </a:r>
          </a:p>
          <a:p>
            <a:r>
              <a:rPr lang="nl-NL" dirty="0"/>
              <a:t>Via placenta of moedermelk – </a:t>
            </a:r>
            <a:r>
              <a:rPr lang="nl-NL" dirty="0" smtClean="0"/>
              <a:t>10pt</a:t>
            </a:r>
          </a:p>
          <a:p>
            <a:r>
              <a:rPr lang="nl-NL" dirty="0" smtClean="0"/>
              <a:t>Rabiës – 10pt </a:t>
            </a:r>
          </a:p>
        </p:txBody>
      </p:sp>
    </p:spTree>
    <p:extLst>
      <p:ext uri="{BB962C8B-B14F-4D97-AF65-F5344CB8AC3E}">
        <p14:creationId xmlns:p14="http://schemas.microsoft.com/office/powerpoint/2010/main" val="51915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De eigenschappen van adaptieve immuniteit? </a:t>
            </a:r>
            <a:r>
              <a:rPr lang="nl-NL" sz="1600" dirty="0" smtClean="0"/>
              <a:t>Volgens Martini</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4182900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De eigenschappen van adaptieve immuniteit? </a:t>
            </a:r>
            <a:r>
              <a:rPr lang="nl-NL" sz="1800" dirty="0"/>
              <a:t>Volgens Martini</a:t>
            </a:r>
            <a:endParaRPr lang="nl-NL" dirty="0"/>
          </a:p>
        </p:txBody>
      </p:sp>
      <p:sp>
        <p:nvSpPr>
          <p:cNvPr id="3" name="Tijdelijke aanduiding voor inhoud 2"/>
          <p:cNvSpPr>
            <a:spLocks noGrp="1"/>
          </p:cNvSpPr>
          <p:nvPr>
            <p:ph idx="1"/>
          </p:nvPr>
        </p:nvSpPr>
        <p:spPr/>
        <p:txBody>
          <a:bodyPr/>
          <a:lstStyle/>
          <a:p>
            <a:r>
              <a:rPr lang="nl-NL" dirty="0" smtClean="0"/>
              <a:t>Specificiteit – 10pt</a:t>
            </a:r>
          </a:p>
          <a:p>
            <a:r>
              <a:rPr lang="nl-NL" dirty="0" smtClean="0"/>
              <a:t>Veelzijdigheid – 10pt</a:t>
            </a:r>
          </a:p>
          <a:p>
            <a:r>
              <a:rPr lang="nl-NL" dirty="0" smtClean="0"/>
              <a:t>Geheugen – 10pt</a:t>
            </a:r>
          </a:p>
          <a:p>
            <a:r>
              <a:rPr lang="nl-NL" dirty="0" smtClean="0"/>
              <a:t>Tolerantie – 10pt</a:t>
            </a:r>
            <a:endParaRPr lang="nl-NL" dirty="0"/>
          </a:p>
        </p:txBody>
      </p:sp>
    </p:spTree>
    <p:extLst>
      <p:ext uri="{BB962C8B-B14F-4D97-AF65-F5344CB8AC3E}">
        <p14:creationId xmlns:p14="http://schemas.microsoft.com/office/powerpoint/2010/main" val="1947968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T-cel activering? </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6450898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T-cel activering? </a:t>
            </a:r>
            <a:endParaRPr lang="nl-NL" dirty="0"/>
          </a:p>
        </p:txBody>
      </p:sp>
      <p:sp>
        <p:nvSpPr>
          <p:cNvPr id="3" name="Tijdelijke aanduiding voor inhoud 2"/>
          <p:cNvSpPr>
            <a:spLocks noGrp="1"/>
          </p:cNvSpPr>
          <p:nvPr>
            <p:ph idx="1"/>
          </p:nvPr>
        </p:nvSpPr>
        <p:spPr/>
        <p:txBody>
          <a:bodyPr/>
          <a:lstStyle/>
          <a:p>
            <a:r>
              <a:rPr lang="nl-NL" dirty="0" smtClean="0"/>
              <a:t>Antigeen presentatie – 10pt</a:t>
            </a:r>
          </a:p>
          <a:p>
            <a:r>
              <a:rPr lang="nl-NL" dirty="0" smtClean="0"/>
              <a:t>CD8 met MHC-I – 10pt</a:t>
            </a:r>
          </a:p>
          <a:p>
            <a:r>
              <a:rPr lang="nl-NL" dirty="0" smtClean="0"/>
              <a:t>CD4 met MHC-II – 10pt</a:t>
            </a:r>
          </a:p>
          <a:p>
            <a:r>
              <a:rPr lang="nl-NL" dirty="0" smtClean="0"/>
              <a:t>Differentiatie – 10pt </a:t>
            </a:r>
            <a:endParaRPr lang="nl-NL" dirty="0"/>
          </a:p>
        </p:txBody>
      </p:sp>
    </p:spTree>
    <p:extLst>
      <p:ext uri="{BB962C8B-B14F-4D97-AF65-F5344CB8AC3E}">
        <p14:creationId xmlns:p14="http://schemas.microsoft.com/office/powerpoint/2010/main" val="2578868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Type </a:t>
            </a:r>
            <a:r>
              <a:rPr lang="nl-NL" dirty="0"/>
              <a:t>T</a:t>
            </a:r>
            <a:r>
              <a:rPr lang="nl-NL" dirty="0" smtClean="0"/>
              <a:t>-cellen?</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3933003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Type </a:t>
            </a:r>
            <a:r>
              <a:rPr lang="nl-NL" dirty="0"/>
              <a:t>T</a:t>
            </a:r>
            <a:r>
              <a:rPr lang="nl-NL" dirty="0" smtClean="0"/>
              <a:t>-cellen?</a:t>
            </a:r>
            <a:endParaRPr lang="nl-NL" dirty="0"/>
          </a:p>
        </p:txBody>
      </p:sp>
      <p:sp>
        <p:nvSpPr>
          <p:cNvPr id="3" name="Tijdelijke aanduiding voor inhoud 2"/>
          <p:cNvSpPr>
            <a:spLocks noGrp="1"/>
          </p:cNvSpPr>
          <p:nvPr>
            <p:ph idx="1"/>
          </p:nvPr>
        </p:nvSpPr>
        <p:spPr/>
        <p:txBody>
          <a:bodyPr/>
          <a:lstStyle/>
          <a:p>
            <a:r>
              <a:rPr lang="nl-NL" dirty="0" smtClean="0"/>
              <a:t>Cytotoxische </a:t>
            </a:r>
            <a:r>
              <a:rPr lang="nl-NL" dirty="0"/>
              <a:t>T</a:t>
            </a:r>
            <a:r>
              <a:rPr lang="nl-NL" dirty="0" smtClean="0"/>
              <a:t>-cellen – 10pt</a:t>
            </a:r>
          </a:p>
          <a:p>
            <a:r>
              <a:rPr lang="nl-NL" dirty="0" smtClean="0"/>
              <a:t>T-helpercellen – 10pt</a:t>
            </a:r>
          </a:p>
          <a:p>
            <a:r>
              <a:rPr lang="nl-NL" dirty="0" smtClean="0"/>
              <a:t>T-geheugencellen – 10pt</a:t>
            </a:r>
          </a:p>
          <a:p>
            <a:r>
              <a:rPr lang="nl-NL" dirty="0" smtClean="0"/>
              <a:t>T-</a:t>
            </a:r>
            <a:r>
              <a:rPr lang="nl-NL" dirty="0" err="1" smtClean="0"/>
              <a:t>suppressorcellen</a:t>
            </a:r>
            <a:r>
              <a:rPr lang="nl-NL" dirty="0" smtClean="0"/>
              <a:t> – 10pt</a:t>
            </a:r>
            <a:endParaRPr lang="nl-NL" dirty="0"/>
          </a:p>
        </p:txBody>
      </p:sp>
    </p:spTree>
    <p:extLst>
      <p:ext uri="{BB962C8B-B14F-4D97-AF65-F5344CB8AC3E}">
        <p14:creationId xmlns:p14="http://schemas.microsoft.com/office/powerpoint/2010/main" val="32607614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Aspecifieke afweer?</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6689022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Aspecifieke afweer?</a:t>
            </a:r>
            <a:endParaRPr lang="nl-NL" dirty="0"/>
          </a:p>
        </p:txBody>
      </p:sp>
      <p:sp>
        <p:nvSpPr>
          <p:cNvPr id="3" name="Tijdelijke aanduiding voor inhoud 2"/>
          <p:cNvSpPr>
            <a:spLocks noGrp="1"/>
          </p:cNvSpPr>
          <p:nvPr>
            <p:ph idx="1"/>
          </p:nvPr>
        </p:nvSpPr>
        <p:spPr/>
        <p:txBody>
          <a:bodyPr/>
          <a:lstStyle/>
          <a:p>
            <a:r>
              <a:rPr lang="nl-NL" dirty="0" smtClean="0"/>
              <a:t>Aangeboren afweer – 10pt</a:t>
            </a:r>
          </a:p>
          <a:p>
            <a:r>
              <a:rPr lang="nl-NL" dirty="0" smtClean="0"/>
              <a:t>Twee verdedigingslinies – 10pt</a:t>
            </a:r>
          </a:p>
          <a:p>
            <a:r>
              <a:rPr lang="nl-NL" dirty="0" smtClean="0"/>
              <a:t>Huid &amp; slijmvliezen – 10pt</a:t>
            </a:r>
          </a:p>
          <a:p>
            <a:r>
              <a:rPr lang="nl-NL" dirty="0" smtClean="0"/>
              <a:t>Leukocyten – 10pt</a:t>
            </a:r>
            <a:endParaRPr lang="nl-NL" dirty="0"/>
          </a:p>
        </p:txBody>
      </p:sp>
    </p:spTree>
    <p:extLst>
      <p:ext uri="{BB962C8B-B14F-4D97-AF65-F5344CB8AC3E}">
        <p14:creationId xmlns:p14="http://schemas.microsoft.com/office/powerpoint/2010/main" val="3212806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Een ontstekingsreactie?</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157967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Een ontstekingsreactie?</a:t>
            </a:r>
            <a:endParaRPr lang="nl-NL" dirty="0"/>
          </a:p>
        </p:txBody>
      </p:sp>
      <p:sp>
        <p:nvSpPr>
          <p:cNvPr id="3" name="Tijdelijke aanduiding voor inhoud 2"/>
          <p:cNvSpPr>
            <a:spLocks noGrp="1"/>
          </p:cNvSpPr>
          <p:nvPr>
            <p:ph idx="1"/>
          </p:nvPr>
        </p:nvSpPr>
        <p:spPr/>
        <p:txBody>
          <a:bodyPr/>
          <a:lstStyle/>
          <a:p>
            <a:r>
              <a:rPr lang="nl-NL" dirty="0" smtClean="0"/>
              <a:t>Mestcellen (</a:t>
            </a:r>
            <a:r>
              <a:rPr lang="nl-NL" dirty="0" err="1" smtClean="0"/>
              <a:t>mastocyten</a:t>
            </a:r>
            <a:r>
              <a:rPr lang="nl-NL" dirty="0" smtClean="0"/>
              <a:t>) – 10pt</a:t>
            </a:r>
          </a:p>
          <a:p>
            <a:r>
              <a:rPr lang="nl-NL" dirty="0" smtClean="0"/>
              <a:t>Plaatselijk – 10pt</a:t>
            </a:r>
          </a:p>
          <a:p>
            <a:r>
              <a:rPr lang="nl-NL" dirty="0" smtClean="0"/>
              <a:t>Opzwelling, roodheid, warmte en pijn – 10pt</a:t>
            </a:r>
          </a:p>
          <a:p>
            <a:r>
              <a:rPr lang="nl-NL" dirty="0" smtClean="0"/>
              <a:t>Aantrekking fagocyten – 10pt</a:t>
            </a:r>
            <a:endParaRPr lang="nl-NL" dirty="0"/>
          </a:p>
        </p:txBody>
      </p:sp>
    </p:spTree>
    <p:extLst>
      <p:ext uri="{BB962C8B-B14F-4D97-AF65-F5344CB8AC3E}">
        <p14:creationId xmlns:p14="http://schemas.microsoft.com/office/powerpoint/2010/main" val="3693632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B-cellen?</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33693545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B-cellen?</a:t>
            </a:r>
            <a:endParaRPr lang="nl-NL" dirty="0"/>
          </a:p>
        </p:txBody>
      </p:sp>
      <p:sp>
        <p:nvSpPr>
          <p:cNvPr id="3" name="Tijdelijke aanduiding voor inhoud 2"/>
          <p:cNvSpPr>
            <a:spLocks noGrp="1"/>
          </p:cNvSpPr>
          <p:nvPr>
            <p:ph idx="1"/>
          </p:nvPr>
        </p:nvSpPr>
        <p:spPr/>
        <p:txBody>
          <a:bodyPr/>
          <a:lstStyle/>
          <a:p>
            <a:r>
              <a:rPr lang="nl-NL" dirty="0" err="1" smtClean="0"/>
              <a:t>Endocyose</a:t>
            </a:r>
            <a:r>
              <a:rPr lang="nl-NL" dirty="0" smtClean="0"/>
              <a:t> – 10pt</a:t>
            </a:r>
          </a:p>
          <a:p>
            <a:r>
              <a:rPr lang="nl-NL" dirty="0" smtClean="0"/>
              <a:t>Sensibilisatie – 10pt</a:t>
            </a:r>
          </a:p>
          <a:p>
            <a:r>
              <a:rPr lang="nl-NL" dirty="0" smtClean="0"/>
              <a:t>Binding T-helper cel – 10pt</a:t>
            </a:r>
          </a:p>
          <a:p>
            <a:r>
              <a:rPr lang="nl-NL" dirty="0" smtClean="0"/>
              <a:t>Antistof gemedieerde immuniteit – 10pt</a:t>
            </a:r>
          </a:p>
        </p:txBody>
      </p:sp>
    </p:spTree>
    <p:extLst>
      <p:ext uri="{BB962C8B-B14F-4D97-AF65-F5344CB8AC3E}">
        <p14:creationId xmlns:p14="http://schemas.microsoft.com/office/powerpoint/2010/main" val="2147995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Immunoglobulinen? </a:t>
            </a:r>
            <a:endParaRPr lang="nl-NL" dirty="0"/>
          </a:p>
        </p:txBody>
      </p:sp>
      <p:sp>
        <p:nvSpPr>
          <p:cNvPr id="3" name="Tijdelijke aanduiding voor inhoud 2"/>
          <p:cNvSpPr>
            <a:spLocks noGrp="1"/>
          </p:cNvSpPr>
          <p:nvPr>
            <p:ph idx="1"/>
          </p:nvPr>
        </p:nvSpPr>
        <p:spPr/>
        <p:txBody>
          <a:bodyPr/>
          <a:lstStyle/>
          <a:p>
            <a:endParaRPr lang="nl-NL" dirty="0"/>
          </a:p>
        </p:txBody>
      </p:sp>
    </p:spTree>
    <p:extLst>
      <p:ext uri="{BB962C8B-B14F-4D97-AF65-F5344CB8AC3E}">
        <p14:creationId xmlns:p14="http://schemas.microsoft.com/office/powerpoint/2010/main" val="23699540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Immunoglobulinen? </a:t>
            </a:r>
            <a:endParaRPr lang="nl-NL" dirty="0"/>
          </a:p>
        </p:txBody>
      </p:sp>
      <p:sp>
        <p:nvSpPr>
          <p:cNvPr id="3" name="Tijdelijke aanduiding voor inhoud 2"/>
          <p:cNvSpPr>
            <a:spLocks noGrp="1"/>
          </p:cNvSpPr>
          <p:nvPr>
            <p:ph idx="1"/>
          </p:nvPr>
        </p:nvSpPr>
        <p:spPr/>
        <p:txBody>
          <a:bodyPr/>
          <a:lstStyle/>
          <a:p>
            <a:r>
              <a:rPr lang="nl-NL" dirty="0" smtClean="0"/>
              <a:t>Antistof – 10pt </a:t>
            </a:r>
          </a:p>
          <a:p>
            <a:r>
              <a:rPr lang="nl-NL" dirty="0" smtClean="0"/>
              <a:t>5 groepen (IgG, M, A, E en D) – 10pt</a:t>
            </a:r>
          </a:p>
          <a:p>
            <a:r>
              <a:rPr lang="nl-NL" dirty="0" smtClean="0"/>
              <a:t>Antigeen-antistofcomplex– 10pt</a:t>
            </a:r>
          </a:p>
          <a:p>
            <a:r>
              <a:rPr lang="nl-NL" dirty="0"/>
              <a:t>Elimineren antigenen – </a:t>
            </a:r>
            <a:r>
              <a:rPr lang="nl-NL" dirty="0" smtClean="0"/>
              <a:t>10pt</a:t>
            </a:r>
            <a:endParaRPr lang="nl-NL" dirty="0"/>
          </a:p>
        </p:txBody>
      </p:sp>
    </p:spTree>
    <p:extLst>
      <p:ext uri="{BB962C8B-B14F-4D97-AF65-F5344CB8AC3E}">
        <p14:creationId xmlns:p14="http://schemas.microsoft.com/office/powerpoint/2010/main" val="16699276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Immunisatie?</a:t>
            </a:r>
            <a:endParaRPr lang="nl-NL" dirty="0"/>
          </a:p>
        </p:txBody>
      </p:sp>
      <p:sp>
        <p:nvSpPr>
          <p:cNvPr id="3" name="Tijdelijke aanduiding voor inhoud 2"/>
          <p:cNvSpPr>
            <a:spLocks noGrp="1"/>
          </p:cNvSpPr>
          <p:nvPr>
            <p:ph idx="1"/>
          </p:nvPr>
        </p:nvSpPr>
        <p:spPr/>
        <p:txBody>
          <a:bodyPr/>
          <a:lstStyle/>
          <a:p>
            <a:endParaRPr lang="nl-NL"/>
          </a:p>
        </p:txBody>
      </p:sp>
    </p:spTree>
    <p:extLst>
      <p:ext uri="{BB962C8B-B14F-4D97-AF65-F5344CB8AC3E}">
        <p14:creationId xmlns:p14="http://schemas.microsoft.com/office/powerpoint/2010/main" val="1340344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Immunisatie?</a:t>
            </a:r>
            <a:endParaRPr lang="nl-NL" dirty="0"/>
          </a:p>
        </p:txBody>
      </p:sp>
      <p:sp>
        <p:nvSpPr>
          <p:cNvPr id="3" name="Tijdelijke aanduiding voor inhoud 2"/>
          <p:cNvSpPr>
            <a:spLocks noGrp="1"/>
          </p:cNvSpPr>
          <p:nvPr>
            <p:ph idx="1"/>
          </p:nvPr>
        </p:nvSpPr>
        <p:spPr/>
        <p:txBody>
          <a:bodyPr/>
          <a:lstStyle/>
          <a:p>
            <a:r>
              <a:rPr lang="nl-NL" dirty="0" smtClean="0"/>
              <a:t>Primaire reactie – 10pt</a:t>
            </a:r>
          </a:p>
          <a:p>
            <a:r>
              <a:rPr lang="nl-NL" dirty="0" smtClean="0"/>
              <a:t>Secundaire reactie – 10pt</a:t>
            </a:r>
          </a:p>
          <a:p>
            <a:r>
              <a:rPr lang="nl-NL" dirty="0" smtClean="0"/>
              <a:t>B-Geheugencellen – 10pt</a:t>
            </a:r>
          </a:p>
          <a:p>
            <a:r>
              <a:rPr lang="nl-NL" dirty="0" smtClean="0"/>
              <a:t>Antistof productie – 10pt</a:t>
            </a:r>
          </a:p>
          <a:p>
            <a:endParaRPr lang="nl-NL" dirty="0" smtClean="0"/>
          </a:p>
          <a:p>
            <a:endParaRPr lang="nl-NL" dirty="0" smtClean="0"/>
          </a:p>
          <a:p>
            <a:endParaRPr lang="nl-NL" dirty="0"/>
          </a:p>
        </p:txBody>
      </p:sp>
    </p:spTree>
    <p:extLst>
      <p:ext uri="{BB962C8B-B14F-4D97-AF65-F5344CB8AC3E}">
        <p14:creationId xmlns:p14="http://schemas.microsoft.com/office/powerpoint/2010/main" val="9208177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Acetylsalicylzuur?</a:t>
            </a:r>
            <a:endParaRPr lang="nl-NL" dirty="0"/>
          </a:p>
        </p:txBody>
      </p:sp>
      <p:sp>
        <p:nvSpPr>
          <p:cNvPr id="4" name="Tijdelijke aanduiding voor inhoud 3"/>
          <p:cNvSpPr>
            <a:spLocks noGrp="1"/>
          </p:cNvSpPr>
          <p:nvPr>
            <p:ph idx="1"/>
          </p:nvPr>
        </p:nvSpPr>
        <p:spPr/>
        <p:txBody>
          <a:bodyPr/>
          <a:lstStyle/>
          <a:p>
            <a:endParaRPr lang="nl-NL"/>
          </a:p>
        </p:txBody>
      </p:sp>
    </p:spTree>
    <p:extLst>
      <p:ext uri="{BB962C8B-B14F-4D97-AF65-F5344CB8AC3E}">
        <p14:creationId xmlns:p14="http://schemas.microsoft.com/office/powerpoint/2010/main" val="11693172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Acetylsalicylzuur?</a:t>
            </a:r>
            <a:endParaRPr lang="nl-NL" dirty="0"/>
          </a:p>
        </p:txBody>
      </p:sp>
      <p:sp>
        <p:nvSpPr>
          <p:cNvPr id="3" name="Tijdelijke aanduiding voor inhoud 2"/>
          <p:cNvSpPr>
            <a:spLocks noGrp="1"/>
          </p:cNvSpPr>
          <p:nvPr>
            <p:ph idx="1"/>
          </p:nvPr>
        </p:nvSpPr>
        <p:spPr/>
        <p:txBody>
          <a:bodyPr/>
          <a:lstStyle/>
          <a:p>
            <a:r>
              <a:rPr lang="nl-NL" dirty="0" smtClean="0"/>
              <a:t>Ontstekingsremmend – 10pt</a:t>
            </a:r>
          </a:p>
          <a:p>
            <a:r>
              <a:rPr lang="nl-NL" dirty="0" smtClean="0"/>
              <a:t>Aspirine – 10pt</a:t>
            </a:r>
          </a:p>
          <a:p>
            <a:r>
              <a:rPr lang="nl-NL" dirty="0" smtClean="0"/>
              <a:t>Hippocrates  - 10pt</a:t>
            </a:r>
          </a:p>
          <a:p>
            <a:r>
              <a:rPr lang="nl-NL" dirty="0" smtClean="0"/>
              <a:t>Tegen pijn &amp; koorts – 10pt</a:t>
            </a:r>
            <a:endParaRPr lang="nl-NL" dirty="0"/>
          </a:p>
        </p:txBody>
      </p:sp>
    </p:spTree>
    <p:extLst>
      <p:ext uri="{BB962C8B-B14F-4D97-AF65-F5344CB8AC3E}">
        <p14:creationId xmlns:p14="http://schemas.microsoft.com/office/powerpoint/2010/main" val="32704610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En de winnaars zijn…. </a:t>
            </a:r>
            <a:endParaRPr lang="nl-NL" dirty="0"/>
          </a:p>
        </p:txBody>
      </p:sp>
      <p:sp>
        <p:nvSpPr>
          <p:cNvPr id="3" name="Tijdelijke aanduiding voor inhoud 2"/>
          <p:cNvSpPr>
            <a:spLocks noGrp="1"/>
          </p:cNvSpPr>
          <p:nvPr>
            <p:ph idx="1"/>
          </p:nvPr>
        </p:nvSpPr>
        <p:spPr/>
        <p:txBody>
          <a:bodyPr/>
          <a:lstStyle/>
          <a:p>
            <a:endParaRPr lang="nl-NL"/>
          </a:p>
        </p:txBody>
      </p:sp>
    </p:spTree>
    <p:extLst>
      <p:ext uri="{BB962C8B-B14F-4D97-AF65-F5344CB8AC3E}">
        <p14:creationId xmlns:p14="http://schemas.microsoft.com/office/powerpoint/2010/main" val="3936920720"/>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20E530CE96524394CC65E6F5E23442" ma:contentTypeVersion="7" ma:contentTypeDescription="Een nieuw document maken." ma:contentTypeScope="" ma:versionID="b1f66fd379db472fb98b88ad3c007008">
  <xsd:schema xmlns:xsd="http://www.w3.org/2001/XMLSchema" xmlns:xs="http://www.w3.org/2001/XMLSchema" xmlns:p="http://schemas.microsoft.com/office/2006/metadata/properties" xmlns:ns3="5e5c56ec-8123-4ffa-9f1b-8ddb35cdb804" targetNamespace="http://schemas.microsoft.com/office/2006/metadata/properties" ma:root="true" ma:fieldsID="43d67439e6bd9c034bc00c56fe6a9f20" ns3:_="">
    <xsd:import namespace="5e5c56ec-8123-4ffa-9f1b-8ddb35cdb80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5c56ec-8123-4ffa-9f1b-8ddb35cdb8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1C378A-6108-4CAC-8C22-6B5710B3DD48}">
  <ds:schemaRefs>
    <ds:schemaRef ds:uri="http://purl.org/dc/terms/"/>
    <ds:schemaRef ds:uri="http://schemas.microsoft.com/office/2006/documentManagement/types"/>
    <ds:schemaRef ds:uri="5e5c56ec-8123-4ffa-9f1b-8ddb35cdb804"/>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0027B342-3CFA-49ED-ABBE-C8EFB440D048}">
  <ds:schemaRefs>
    <ds:schemaRef ds:uri="http://schemas.microsoft.com/sharepoint/v3/contenttype/forms"/>
  </ds:schemaRefs>
</ds:datastoreItem>
</file>

<file path=customXml/itemProps3.xml><?xml version="1.0" encoding="utf-8"?>
<ds:datastoreItem xmlns:ds="http://schemas.openxmlformats.org/officeDocument/2006/customXml" ds:itemID="{BBF00410-5442-4BAF-97B5-C14C4BE983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5c56ec-8123-4ffa-9f1b-8ddb35cdb8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PPT_Fontys_NL_vt</Template>
  <TotalTime>0</TotalTime>
  <Words>1288</Words>
  <Application>Microsoft Office PowerPoint</Application>
  <PresentationFormat>Diavoorstelling (16:9)</PresentationFormat>
  <Paragraphs>150</Paragraphs>
  <Slides>27</Slides>
  <Notes>23</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27</vt:i4>
      </vt:variant>
    </vt:vector>
  </HeadingPairs>
  <TitlesOfParts>
    <vt:vector size="30" baseType="lpstr">
      <vt:lpstr>Arial</vt:lpstr>
      <vt:lpstr>Calibri</vt:lpstr>
      <vt:lpstr>Slide</vt:lpstr>
      <vt:lpstr>AFP2 </vt:lpstr>
      <vt:lpstr>Wat weet jij van…… </vt:lpstr>
      <vt:lpstr>Lymfestelsel?</vt:lpstr>
      <vt:lpstr>Lymfestelsel?</vt:lpstr>
      <vt:lpstr>Antigenen? </vt:lpstr>
      <vt:lpstr>Antigenen? </vt:lpstr>
      <vt:lpstr>Passieve immuniteit?</vt:lpstr>
      <vt:lpstr>Passieve immuniteit?</vt:lpstr>
      <vt:lpstr>De eigenschappen van adaptieve immuniteit? Volgens Martini</vt:lpstr>
      <vt:lpstr>De eigenschappen van adaptieve immuniteit? Volgens Martini</vt:lpstr>
      <vt:lpstr>T-cel activering? </vt:lpstr>
      <vt:lpstr>T-cel activering? </vt:lpstr>
      <vt:lpstr>Type T-cellen?</vt:lpstr>
      <vt:lpstr>Type T-cellen?</vt:lpstr>
      <vt:lpstr>Aspecifieke afweer?</vt:lpstr>
      <vt:lpstr>Aspecifieke afweer?</vt:lpstr>
      <vt:lpstr>Een ontstekingsreactie?</vt:lpstr>
      <vt:lpstr>Een ontstekingsreactie?</vt:lpstr>
      <vt:lpstr>B-cellen?</vt:lpstr>
      <vt:lpstr>B-cellen?</vt:lpstr>
      <vt:lpstr>Immunoglobulinen? </vt:lpstr>
      <vt:lpstr>Immunoglobulinen? </vt:lpstr>
      <vt:lpstr>Immunisatie?</vt:lpstr>
      <vt:lpstr>Immunisatie?</vt:lpstr>
      <vt:lpstr>Acetylsalicylzuur?</vt:lpstr>
      <vt:lpstr>Acetylsalicylzuur?</vt:lpstr>
      <vt:lpstr>En de winnaars zijn…. </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Meulen,Sophie S.J. van der</dc:creator>
  <cp:lastModifiedBy>Scharmga,Andrea A.M.J.</cp:lastModifiedBy>
  <cp:revision>1217</cp:revision>
  <cp:lastPrinted>2014-08-19T14:33:34Z</cp:lastPrinted>
  <dcterms:created xsi:type="dcterms:W3CDTF">2017-01-16T09:43:37Z</dcterms:created>
  <dcterms:modified xsi:type="dcterms:W3CDTF">2020-01-28T09:58:26Z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0x0101008A20E530CE96524394CC65E6F5E23442</vt:lpwstr>
  </property>
  <property fmtid="{D5CDD505-2E9C-101B-9397-08002B2CF9AE}" pid="3" name="_dlc_DocIdItemGuid">
    <vt:lpwstr>34c17ccd-bff1-4757-8ed6-75494e363401</vt:lpwstr>
  </property>
</Properties>
</file>