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Rechthoe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Rechthoe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Rechthoe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8EA68E-9328-4117-AB45-793E47CAC301}" type="datetimeFigureOut">
              <a:rPr lang="nl-NL" smtClean="0"/>
              <a:t>5-10-2010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hoe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4F3D3D-D63D-436C-B304-A12B5ADE1F4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Poëzie bespreking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m.b.v. </a:t>
            </a:r>
            <a:r>
              <a:rPr lang="nl-NL" i="1" dirty="0" smtClean="0"/>
              <a:t>Laagland </a:t>
            </a:r>
            <a:r>
              <a:rPr lang="nl-NL" dirty="0" smtClean="0"/>
              <a:t>p. 56-65</a:t>
            </a:r>
            <a:endParaRPr lang="nl-N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Betekenis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Deze gravin: gekooid in sleur, verlangend, weemoedig, eenzaam…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Opgesloten in haar bestaan: niet enkel thema van 18</a:t>
            </a:r>
            <a:r>
              <a:rPr lang="nl-NL" baseline="30000" dirty="0" smtClean="0"/>
              <a:t>e</a:t>
            </a:r>
            <a:r>
              <a:rPr lang="nl-NL" dirty="0" smtClean="0"/>
              <a:t> eeuw, ook van nu!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Ook </a:t>
            </a:r>
            <a:r>
              <a:rPr lang="nl-NL" dirty="0" err="1" smtClean="0"/>
              <a:t>Nijhoff</a:t>
            </a:r>
            <a:r>
              <a:rPr lang="nl-NL" dirty="0" smtClean="0"/>
              <a:t> verlangt naar bijv. het kind zijn, naar andere wereld dan die barre werkelijkheid</a:t>
            </a:r>
            <a:endParaRPr lang="nl-NL" dirty="0"/>
          </a:p>
        </p:txBody>
      </p:sp>
      <p:pic>
        <p:nvPicPr>
          <p:cNvPr id="8" name="Afbeelding 7" descr="imagesCA0G41ZL.jpg"/>
          <p:cNvPicPr>
            <a:picLocks noChangeAspect="1"/>
          </p:cNvPicPr>
          <p:nvPr/>
        </p:nvPicPr>
        <p:blipFill>
          <a:blip r:embed="rId2" cstate="print"/>
          <a:srcRect l="11228" t="6072" r="6437"/>
          <a:stretch>
            <a:fillRect/>
          </a:stretch>
        </p:blipFill>
        <p:spPr>
          <a:xfrm>
            <a:off x="395536" y="1556792"/>
            <a:ext cx="1584176" cy="2227709"/>
          </a:xfrm>
          <a:prstGeom prst="rect">
            <a:avLst/>
          </a:prstGeom>
        </p:spPr>
      </p:pic>
      <p:pic>
        <p:nvPicPr>
          <p:cNvPr id="9" name="Afbeelding 8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293096"/>
            <a:ext cx="1438275" cy="1762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Afbeeldin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3789040"/>
            <a:ext cx="2160240" cy="1875764"/>
          </a:xfrm>
          <a:prstGeom prst="rect">
            <a:avLst/>
          </a:prstGeom>
        </p:spPr>
      </p:pic>
      <p:sp>
        <p:nvSpPr>
          <p:cNvPr id="6" name="Tijdelijke aanduiding voor tekst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nl-NL" dirty="0" smtClean="0"/>
              <a:t>Gedicht van Martinus </a:t>
            </a:r>
            <a:r>
              <a:rPr lang="nl-NL" dirty="0" err="1" smtClean="0"/>
              <a:t>Nijhoff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"/>
          </p:nvPr>
        </p:nvSpPr>
        <p:spPr>
          <a:xfrm>
            <a:off x="2362200" y="332656"/>
            <a:ext cx="4514056" cy="619268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nl-NL" sz="2800" dirty="0" smtClean="0"/>
              <a:t>‘Mozart’ – Martinus </a:t>
            </a:r>
            <a:r>
              <a:rPr lang="nl-NL" sz="2800" dirty="0" err="1" smtClean="0"/>
              <a:t>Nijhoff</a:t>
            </a:r>
            <a:endParaRPr lang="nl-NL" sz="2800" dirty="0" smtClean="0"/>
          </a:p>
          <a:p>
            <a:pPr marL="0" indent="0">
              <a:spcBef>
                <a:spcPts val="0"/>
              </a:spcBef>
              <a:buNone/>
            </a:pPr>
            <a:endParaRPr lang="nl-NL" sz="1800" dirty="0" smtClean="0"/>
          </a:p>
          <a:p>
            <a:pPr marL="0" indent="0">
              <a:spcBef>
                <a:spcPts val="0"/>
              </a:spcBef>
              <a:buNone/>
            </a:pPr>
            <a:endParaRPr lang="nl-NL" sz="1500" dirty="0" smtClean="0"/>
          </a:p>
          <a:p>
            <a:pPr marL="0" indent="0">
              <a:spcBef>
                <a:spcPts val="0"/>
              </a:spcBef>
              <a:buNone/>
            </a:pPr>
            <a:endParaRPr lang="nl-NL" sz="1500" dirty="0" smtClean="0"/>
          </a:p>
          <a:p>
            <a:pPr marL="0" indent="0">
              <a:spcBef>
                <a:spcPts val="0"/>
              </a:spcBef>
              <a:buNone/>
            </a:pPr>
            <a:endParaRPr lang="nl-NL" sz="15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Het vroege zonlicht trilt in de </a:t>
            </a:r>
            <a:r>
              <a:rPr lang="nl-NL" sz="1800" dirty="0" err="1" smtClean="0"/>
              <a:t>cypressen</a:t>
            </a:r>
            <a:r>
              <a:rPr lang="nl-NL" sz="1800" dirty="0" smtClean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Drijft als een blonde schaduw over ‘t gras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En stroomt, </a:t>
            </a:r>
            <a:r>
              <a:rPr lang="nl-NL" sz="1800" dirty="0" err="1" smtClean="0"/>
              <a:t>huiv’rend</a:t>
            </a:r>
            <a:r>
              <a:rPr lang="nl-NL" sz="1800" dirty="0" smtClean="0"/>
              <a:t> in ‘t hoge vensterglas,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In ‘t blank boudoir der grijzende </a:t>
            </a:r>
            <a:r>
              <a:rPr lang="nl-NL" sz="1800" dirty="0" err="1" smtClean="0"/>
              <a:t>comtesse</a:t>
            </a:r>
            <a:r>
              <a:rPr lang="nl-NL" sz="18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Dezelfde dag moest steeds opnieuw gebeuren,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– Hoor de gekooide vogel boven haar –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Weer buigt haar gepoederd kapsel naar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‘t Borduurwerk van verguld en bonte kleuren.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Op ‘t zelfde uur wordt iemand ingelaten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Die zwijgend buigt en voor ‘t klavier zich zet,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En uit het oude hart van ‘t zwak spinet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Waait de verwelkte geur van een sonate.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Zij volgt zijn handen langs de gele toetsen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– De thema’s keren telkens weer terug –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En ziet door ‘t zijraam de oprijlaan, de brug,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800" dirty="0" smtClean="0"/>
              <a:t>De wandelaars, de </a:t>
            </a:r>
            <a:r>
              <a:rPr lang="nl-NL" sz="1800" dirty="0" err="1" smtClean="0"/>
              <a:t>miniature</a:t>
            </a:r>
            <a:r>
              <a:rPr lang="nl-NL" sz="1800" dirty="0" smtClean="0"/>
              <a:t> koetsen.</a:t>
            </a:r>
          </a:p>
          <a:p>
            <a:pPr marL="0" indent="0">
              <a:spcBef>
                <a:spcPts val="0"/>
              </a:spcBef>
              <a:buNone/>
            </a:pPr>
            <a:endParaRPr lang="nl-NL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imagesCA3S2K3O.jpg"/>
          <p:cNvPicPr>
            <a:picLocks noChangeAspect="1"/>
          </p:cNvPicPr>
          <p:nvPr/>
        </p:nvPicPr>
        <p:blipFill>
          <a:blip r:embed="rId2" cstate="print"/>
          <a:srcRect l="8369" t="4064" r="2363" b="2453"/>
          <a:stretch>
            <a:fillRect/>
          </a:stretch>
        </p:blipFill>
        <p:spPr>
          <a:xfrm>
            <a:off x="6660232" y="4149080"/>
            <a:ext cx="2088232" cy="1500917"/>
          </a:xfrm>
          <a:prstGeom prst="rect">
            <a:avLst/>
          </a:prstGeom>
        </p:spPr>
      </p:pic>
      <p:pic>
        <p:nvPicPr>
          <p:cNvPr id="7" name="Afbeelding 6" descr="imagesCA7GHAJY.jpg"/>
          <p:cNvPicPr>
            <a:picLocks noChangeAspect="1"/>
          </p:cNvPicPr>
          <p:nvPr/>
        </p:nvPicPr>
        <p:blipFill>
          <a:blip r:embed="rId3" cstate="print"/>
          <a:srcRect t="20432" r="18166" b="9515"/>
          <a:stretch>
            <a:fillRect/>
          </a:stretch>
        </p:blipFill>
        <p:spPr>
          <a:xfrm>
            <a:off x="6804248" y="1700808"/>
            <a:ext cx="1800200" cy="2057371"/>
          </a:xfrm>
          <a:prstGeom prst="rect">
            <a:avLst/>
          </a:prstGeom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Verhaal - inhoud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6047584" cy="4495800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Er is een grijzende </a:t>
            </a:r>
            <a:r>
              <a:rPr lang="nl-NL" dirty="0" err="1" smtClean="0"/>
              <a:t>comtesse</a:t>
            </a:r>
            <a:r>
              <a:rPr lang="nl-NL" dirty="0" smtClean="0"/>
              <a:t> (r4) en zij zit in haar boudoir (sierlijk dameskamertje) van de vroege morgen tot wie weet hoe lang.</a:t>
            </a:r>
          </a:p>
          <a:p>
            <a:pPr marL="0" indent="0">
              <a:buNone/>
            </a:pPr>
            <a:r>
              <a:rPr lang="nl-NL" dirty="0" smtClean="0"/>
              <a:t>Elke dag verloopt ongeveer hetzelfde (r5): wat handwerken, iemand speelt op een spinet, ze kijkt wat uit het raam.</a:t>
            </a:r>
            <a:endParaRPr lang="nl-NL" dirty="0"/>
          </a:p>
        </p:txBody>
      </p:sp>
      <p:pic>
        <p:nvPicPr>
          <p:cNvPr id="9" name="Afbeelding 8" descr="220px-MozartExcerptK33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5517232"/>
            <a:ext cx="1519436" cy="759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Theorie </a:t>
            </a:r>
            <a:r>
              <a:rPr lang="nl-NL" i="1" dirty="0" smtClean="0"/>
              <a:t>Laagland</a:t>
            </a:r>
            <a:r>
              <a:rPr lang="nl-NL" dirty="0" smtClean="0"/>
              <a:t> - rijm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18384" cy="45720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nl-NL" sz="2000" dirty="0" smtClean="0"/>
              <a:t>Rijm:</a:t>
            </a:r>
          </a:p>
          <a:p>
            <a:pPr marL="0" indent="0">
              <a:spcBef>
                <a:spcPts val="0"/>
              </a:spcBef>
              <a:buNone/>
            </a:pPr>
            <a:endParaRPr lang="nl-NL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2000" dirty="0" smtClean="0"/>
              <a:t>Door rijm ontstaat samenhang in een gedicht; woorden gaan door klankovereenkomsten bij elkaar horen.</a:t>
            </a:r>
          </a:p>
          <a:p>
            <a:pPr marL="0" indent="0">
              <a:spcBef>
                <a:spcPts val="0"/>
              </a:spcBef>
              <a:buNone/>
            </a:pPr>
            <a:endParaRPr lang="nl-NL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2000" dirty="0" smtClean="0"/>
              <a:t>Rijm kan woorden ook extra nadruk geven.</a:t>
            </a:r>
          </a:p>
          <a:p>
            <a:pPr marL="0" indent="0">
              <a:spcBef>
                <a:spcPts val="0"/>
              </a:spcBef>
              <a:buNone/>
            </a:pPr>
            <a:endParaRPr lang="nl-NL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l-NL" sz="2000" dirty="0" smtClean="0"/>
              <a:t>Er bestaan verschillende soorten rijm, zie </a:t>
            </a:r>
            <a:r>
              <a:rPr lang="nl-NL" sz="2000" i="1" dirty="0" smtClean="0"/>
              <a:t>Laagland</a:t>
            </a:r>
            <a:r>
              <a:rPr lang="nl-NL" sz="2000" dirty="0" smtClean="0"/>
              <a:t>.</a:t>
            </a:r>
            <a:endParaRPr lang="nl-NL" sz="20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16016" y="1589567"/>
            <a:ext cx="4176463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 smtClean="0"/>
              <a:t>Rijmschema = </a:t>
            </a:r>
            <a:r>
              <a:rPr lang="nl-NL" sz="2000" dirty="0" err="1" smtClean="0"/>
              <a:t>abba</a:t>
            </a:r>
            <a:r>
              <a:rPr lang="nl-NL" sz="2000" dirty="0" smtClean="0"/>
              <a:t>/</a:t>
            </a:r>
            <a:r>
              <a:rPr lang="nl-NL" sz="2000" dirty="0" err="1" smtClean="0"/>
              <a:t>cddc</a:t>
            </a:r>
            <a:r>
              <a:rPr lang="nl-NL" sz="2000" dirty="0" smtClean="0"/>
              <a:t>/ </a:t>
            </a:r>
            <a:r>
              <a:rPr lang="nl-NL" sz="2000" dirty="0" err="1" smtClean="0"/>
              <a:t>enz</a:t>
            </a:r>
            <a:endParaRPr lang="nl-NL" sz="2000" dirty="0" smtClean="0"/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r>
              <a:rPr lang="nl-NL" sz="2000" dirty="0" smtClean="0"/>
              <a:t>Mogelijke effect omarmend rijm:</a:t>
            </a:r>
          </a:p>
          <a:p>
            <a:pPr marL="0" indent="0">
              <a:buNone/>
            </a:pPr>
            <a:r>
              <a:rPr lang="nl-NL" sz="2000" dirty="0" smtClean="0"/>
              <a:t>vierde rijmwoord kan als verrassing komen en opvallen;</a:t>
            </a:r>
          </a:p>
          <a:p>
            <a:pPr marL="0" indent="0">
              <a:buNone/>
            </a:pPr>
            <a:r>
              <a:rPr lang="nl-NL" sz="2000" dirty="0" smtClean="0"/>
              <a:t>elke strofe lijkt afgerond, elke strofe heeft eigen onderwerp: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/>
              <a:t>Morgenlicht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/>
              <a:t>Dagelijkse bezigheden </a:t>
            </a:r>
            <a:r>
              <a:rPr lang="nl-NL" sz="2000" dirty="0" err="1" smtClean="0"/>
              <a:t>comtesse</a:t>
            </a:r>
            <a:endParaRPr lang="nl-NL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/>
              <a:t>Spinetspeler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/>
              <a:t>Reactie </a:t>
            </a:r>
            <a:r>
              <a:rPr lang="nl-NL" sz="2000" dirty="0" err="1" smtClean="0"/>
              <a:t>comtesse</a:t>
            </a:r>
            <a:r>
              <a:rPr lang="nl-NL" sz="2000" dirty="0" smtClean="0"/>
              <a:t> op muziek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Vervolg rijm - rijmsoorten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4106416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rgbClr val="FF9900"/>
                </a:solidFill>
              </a:rPr>
              <a:t>Assonantie</a:t>
            </a:r>
            <a:r>
              <a:rPr lang="nl-NL" dirty="0" smtClean="0"/>
              <a:t> (klinkerrijm)</a:t>
            </a:r>
          </a:p>
          <a:p>
            <a:pPr marL="0" indent="0">
              <a:buNone/>
            </a:pPr>
            <a:r>
              <a:rPr lang="nl-NL" sz="2600" dirty="0" smtClean="0"/>
              <a:t>L</a:t>
            </a:r>
            <a:r>
              <a:rPr lang="nl-NL" sz="2600" u="sng" dirty="0" smtClean="0"/>
              <a:t>i</a:t>
            </a:r>
            <a:r>
              <a:rPr lang="nl-NL" sz="2600" dirty="0" smtClean="0"/>
              <a:t>cht/tr</a:t>
            </a:r>
            <a:r>
              <a:rPr lang="nl-NL" sz="2600" u="sng" dirty="0" smtClean="0"/>
              <a:t>i</a:t>
            </a:r>
            <a:r>
              <a:rPr lang="nl-NL" sz="2600" dirty="0" smtClean="0"/>
              <a:t>lt/</a:t>
            </a:r>
            <a:r>
              <a:rPr lang="nl-NL" sz="2600" u="sng" dirty="0" smtClean="0"/>
              <a:t>i</a:t>
            </a:r>
            <a:r>
              <a:rPr lang="nl-NL" sz="2600" dirty="0" smtClean="0"/>
              <a:t>n</a:t>
            </a:r>
          </a:p>
          <a:p>
            <a:pPr marL="0" indent="0">
              <a:buNone/>
            </a:pPr>
            <a:r>
              <a:rPr lang="nl-NL" sz="2600" dirty="0" smtClean="0"/>
              <a:t>Str</a:t>
            </a:r>
            <a:r>
              <a:rPr lang="nl-NL" sz="2600" u="sng" dirty="0" smtClean="0"/>
              <a:t>oo</a:t>
            </a:r>
            <a:r>
              <a:rPr lang="nl-NL" sz="2600" dirty="0" smtClean="0"/>
              <a:t>mt/h</a:t>
            </a:r>
            <a:r>
              <a:rPr lang="nl-NL" sz="2600" u="sng" dirty="0" smtClean="0"/>
              <a:t>o</a:t>
            </a:r>
            <a:r>
              <a:rPr lang="nl-NL" sz="2600" dirty="0" smtClean="0"/>
              <a:t>ge</a:t>
            </a:r>
          </a:p>
          <a:p>
            <a:pPr marL="0" indent="0">
              <a:buNone/>
            </a:pPr>
            <a:r>
              <a:rPr lang="nl-NL" sz="2600" dirty="0" smtClean="0"/>
              <a:t>Gl</a:t>
            </a:r>
            <a:r>
              <a:rPr lang="nl-NL" sz="2600" u="sng" dirty="0" smtClean="0"/>
              <a:t>a</a:t>
            </a:r>
            <a:r>
              <a:rPr lang="nl-NL" sz="2600" dirty="0" smtClean="0"/>
              <a:t>s/bl</a:t>
            </a:r>
            <a:r>
              <a:rPr lang="nl-NL" sz="2600" u="sng" dirty="0" smtClean="0"/>
              <a:t>a</a:t>
            </a:r>
            <a:r>
              <a:rPr lang="nl-NL" sz="2600" dirty="0" smtClean="0"/>
              <a:t>nk </a:t>
            </a:r>
          </a:p>
          <a:p>
            <a:pPr marL="0" indent="0">
              <a:buNone/>
            </a:pPr>
            <a:r>
              <a:rPr lang="nl-NL" sz="2600" dirty="0" smtClean="0"/>
              <a:t>H</a:t>
            </a:r>
            <a:r>
              <a:rPr lang="nl-NL" sz="2600" u="sng" dirty="0" smtClean="0"/>
              <a:t>oo</a:t>
            </a:r>
            <a:r>
              <a:rPr lang="nl-NL" sz="2600" dirty="0" smtClean="0"/>
              <a:t>r/gek</a:t>
            </a:r>
            <a:r>
              <a:rPr lang="nl-NL" sz="2600" u="sng" dirty="0" smtClean="0"/>
              <a:t>oo</a:t>
            </a:r>
            <a:r>
              <a:rPr lang="nl-NL" sz="2600" dirty="0" smtClean="0"/>
              <a:t>ide/v</a:t>
            </a:r>
            <a:r>
              <a:rPr lang="nl-NL" sz="2600" u="sng" dirty="0" smtClean="0"/>
              <a:t>o</a:t>
            </a:r>
            <a:r>
              <a:rPr lang="nl-NL" sz="2600" dirty="0" smtClean="0"/>
              <a:t>gel/b</a:t>
            </a:r>
            <a:r>
              <a:rPr lang="nl-NL" sz="2600" u="sng" dirty="0" smtClean="0"/>
              <a:t>o</a:t>
            </a:r>
            <a:r>
              <a:rPr lang="nl-NL" sz="2600" dirty="0" smtClean="0"/>
              <a:t>ven</a:t>
            </a:r>
          </a:p>
          <a:p>
            <a:pPr marL="0" indent="0">
              <a:buNone/>
            </a:pPr>
            <a:r>
              <a:rPr lang="nl-NL" sz="2600" dirty="0" smtClean="0"/>
              <a:t>Hart/zwak</a:t>
            </a:r>
          </a:p>
          <a:p>
            <a:pPr marL="0" indent="0">
              <a:buNone/>
            </a:pPr>
            <a:r>
              <a:rPr lang="nl-NL" sz="2600" dirty="0" smtClean="0"/>
              <a:t>Handen/langs</a:t>
            </a:r>
          </a:p>
          <a:p>
            <a:pPr marL="0" indent="0">
              <a:buNone/>
            </a:pPr>
            <a:r>
              <a:rPr lang="nl-NL" sz="2600" dirty="0" smtClean="0"/>
              <a:t>Thema’s/keren/weer</a:t>
            </a:r>
            <a:endParaRPr lang="nl-NL" sz="26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5004048" y="1589567"/>
            <a:ext cx="3816423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rgbClr val="FF9900"/>
                </a:solidFill>
              </a:rPr>
              <a:t>Alliteratie </a:t>
            </a:r>
          </a:p>
          <a:p>
            <a:pPr marL="0" indent="0">
              <a:buNone/>
            </a:pPr>
            <a:r>
              <a:rPr lang="nl-NL" dirty="0" smtClean="0"/>
              <a:t>(begin medeklinkers)</a:t>
            </a:r>
          </a:p>
          <a:p>
            <a:pPr marL="0" indent="0">
              <a:buNone/>
            </a:pPr>
            <a:r>
              <a:rPr lang="nl-NL" sz="2600" u="sng" dirty="0" smtClean="0"/>
              <a:t>S</a:t>
            </a:r>
            <a:r>
              <a:rPr lang="nl-NL" sz="2600" dirty="0" smtClean="0"/>
              <a:t>chaduw/</a:t>
            </a:r>
            <a:r>
              <a:rPr lang="nl-NL" sz="2600" u="sng" dirty="0" smtClean="0"/>
              <a:t>s</a:t>
            </a:r>
            <a:r>
              <a:rPr lang="nl-NL" sz="2600" dirty="0" smtClean="0"/>
              <a:t>troomt</a:t>
            </a:r>
          </a:p>
          <a:p>
            <a:pPr marL="0" indent="0">
              <a:buNone/>
            </a:pPr>
            <a:r>
              <a:rPr lang="nl-NL" sz="2600" u="sng" dirty="0" err="1" smtClean="0"/>
              <a:t>H</a:t>
            </a:r>
            <a:r>
              <a:rPr lang="nl-NL" sz="2600" dirty="0" err="1" smtClean="0"/>
              <a:t>uiv’rend</a:t>
            </a:r>
            <a:r>
              <a:rPr lang="nl-NL" sz="2600" dirty="0" smtClean="0"/>
              <a:t>/</a:t>
            </a:r>
            <a:r>
              <a:rPr lang="nl-NL" sz="2600" u="sng" dirty="0" smtClean="0"/>
              <a:t>h</a:t>
            </a:r>
            <a:r>
              <a:rPr lang="nl-NL" sz="2600" dirty="0" smtClean="0"/>
              <a:t>oge</a:t>
            </a:r>
          </a:p>
          <a:p>
            <a:pPr marL="0" indent="0">
              <a:buNone/>
            </a:pPr>
            <a:r>
              <a:rPr lang="nl-NL" sz="2600" u="sng" dirty="0" smtClean="0"/>
              <a:t>B</a:t>
            </a:r>
            <a:r>
              <a:rPr lang="nl-NL" sz="2600" dirty="0" smtClean="0"/>
              <a:t>lank/</a:t>
            </a:r>
            <a:r>
              <a:rPr lang="nl-NL" sz="2600" u="sng" dirty="0" smtClean="0"/>
              <a:t>b</a:t>
            </a:r>
            <a:r>
              <a:rPr lang="nl-NL" sz="2600" dirty="0" smtClean="0"/>
              <a:t>oudoir</a:t>
            </a:r>
          </a:p>
          <a:p>
            <a:pPr marL="0" indent="0">
              <a:buNone/>
            </a:pPr>
            <a:r>
              <a:rPr lang="nl-NL" sz="2600" dirty="0" smtClean="0"/>
              <a:t>Waait/verwelkte</a:t>
            </a:r>
          </a:p>
          <a:p>
            <a:pPr marL="0" indent="0">
              <a:buNone/>
            </a:pPr>
            <a:r>
              <a:rPr lang="nl-NL" sz="2600" dirty="0" smtClean="0"/>
              <a:t>Toetsen/thema’s/telkens</a:t>
            </a:r>
          </a:p>
          <a:p>
            <a:pPr marL="0" indent="0">
              <a:buNone/>
            </a:pPr>
            <a:r>
              <a:rPr lang="nl-NL" sz="2600" dirty="0" smtClean="0"/>
              <a:t>Ziet/zijraam</a:t>
            </a:r>
            <a:endParaRPr lang="nl-NL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Ritme &amp; metrum &amp; antimetrieën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3000" dirty="0" smtClean="0">
                <a:solidFill>
                  <a:srgbClr val="FF9900"/>
                </a:solidFill>
              </a:rPr>
              <a:t>Metrum</a:t>
            </a:r>
            <a:r>
              <a:rPr lang="nl-NL" sz="3000" dirty="0" smtClean="0"/>
              <a:t> = afwisseling van sterker en zwakker beklemtoonde lettergrepen &amp;verschillende soorten!</a:t>
            </a:r>
          </a:p>
          <a:p>
            <a:pPr marL="0" indent="0">
              <a:buNone/>
            </a:pPr>
            <a:endParaRPr lang="nl-NL" sz="3000" dirty="0" smtClean="0"/>
          </a:p>
          <a:p>
            <a:pPr marL="0" indent="0" algn="ctr">
              <a:buNone/>
            </a:pP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jambe 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˘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…. 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˘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…. 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˘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…. 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˘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….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  onbeklemtoond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/ </a:t>
            </a:r>
            <a:r>
              <a:rPr lang="nl-NL" sz="1600" u="sng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beklemtoond</a:t>
            </a:r>
            <a:endParaRPr lang="nl-NL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Het </a:t>
            </a:r>
            <a:r>
              <a:rPr lang="nl-NL" sz="3200" u="sng" dirty="0" err="1" smtClean="0">
                <a:solidFill>
                  <a:schemeClr val="accent1">
                    <a:lumMod val="75000"/>
                  </a:schemeClr>
                </a:solidFill>
              </a:rPr>
              <a:t>vroe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/ge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</a:rPr>
              <a:t>zon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/licht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</a:rPr>
              <a:t>trilt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 / 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nl-NL" sz="3200" u="sng" dirty="0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/ </a:t>
            </a:r>
            <a:r>
              <a:rPr lang="nl-NL" sz="3200" dirty="0" err="1" smtClean="0">
                <a:solidFill>
                  <a:schemeClr val="accent1">
                    <a:lumMod val="75000"/>
                  </a:schemeClr>
                </a:solidFill>
              </a:rPr>
              <a:t>cy</a:t>
            </a:r>
            <a:r>
              <a:rPr lang="nl-NL" sz="3200" u="sng" dirty="0" err="1" smtClean="0">
                <a:solidFill>
                  <a:schemeClr val="accent1">
                    <a:lumMod val="75000"/>
                  </a:schemeClr>
                </a:solidFill>
              </a:rPr>
              <a:t>pres</a:t>
            </a:r>
            <a:r>
              <a:rPr lang="nl-NL" sz="3200" dirty="0" smtClean="0">
                <a:solidFill>
                  <a:schemeClr val="accent1">
                    <a:lumMod val="75000"/>
                  </a:schemeClr>
                </a:solidFill>
              </a:rPr>
              <a:t>/sen,</a:t>
            </a:r>
          </a:p>
          <a:p>
            <a:pPr marL="0" indent="0">
              <a:buNone/>
            </a:pPr>
            <a:endParaRPr lang="nl-NL" sz="3200" dirty="0" smtClean="0"/>
          </a:p>
          <a:p>
            <a:pPr marL="0" indent="0">
              <a:buNone/>
            </a:pPr>
            <a:r>
              <a:rPr lang="nl-NL" sz="3000" dirty="0" smtClean="0"/>
              <a:t>Ook bij </a:t>
            </a:r>
            <a:r>
              <a:rPr lang="nl-NL" sz="3000" dirty="0" smtClean="0">
                <a:solidFill>
                  <a:srgbClr val="FF9900"/>
                </a:solidFill>
              </a:rPr>
              <a:t>elisie</a:t>
            </a:r>
            <a:r>
              <a:rPr lang="nl-NL" sz="3000" dirty="0" smtClean="0"/>
              <a:t> (</a:t>
            </a:r>
            <a:r>
              <a:rPr lang="nl-NL" sz="3000" dirty="0" err="1" smtClean="0"/>
              <a:t>d’oprijlaan</a:t>
            </a:r>
            <a:r>
              <a:rPr lang="nl-NL" sz="3000" dirty="0" smtClean="0"/>
              <a:t>)</a:t>
            </a:r>
          </a:p>
          <a:p>
            <a:pPr marL="0" indent="0">
              <a:buNone/>
            </a:pPr>
            <a:r>
              <a:rPr lang="nl-NL" sz="3000" dirty="0" smtClean="0">
                <a:solidFill>
                  <a:srgbClr val="FF9900"/>
                </a:solidFill>
              </a:rPr>
              <a:t>Antimetrieën</a:t>
            </a:r>
            <a:r>
              <a:rPr lang="nl-NL" sz="3000" dirty="0" smtClean="0"/>
              <a:t>: bewust afwijken van metrum</a:t>
            </a:r>
          </a:p>
          <a:p>
            <a:pPr marL="0" indent="0">
              <a:buNone/>
            </a:pPr>
            <a:r>
              <a:rPr lang="nl-NL" sz="3000" dirty="0" smtClean="0"/>
              <a:t>drijft r2 – </a:t>
            </a:r>
            <a:r>
              <a:rPr lang="nl-NL" sz="3000" dirty="0" err="1" smtClean="0"/>
              <a:t>huiv’rend</a:t>
            </a:r>
            <a:r>
              <a:rPr lang="nl-NL" sz="3000" dirty="0" smtClean="0"/>
              <a:t> r3 – hoor r6 – weer r7 – waait r12</a:t>
            </a:r>
          </a:p>
          <a:p>
            <a:pPr marL="0" indent="0">
              <a:buNone/>
            </a:pPr>
            <a:endParaRPr lang="nl-NL" sz="3200" dirty="0" smtClean="0"/>
          </a:p>
          <a:p>
            <a:pPr marL="0" indent="0">
              <a:buNone/>
            </a:pPr>
            <a:endParaRPr lang="nl-NL" sz="3200" dirty="0" smtClean="0"/>
          </a:p>
          <a:p>
            <a:pPr marL="0" indent="0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Beeldspraak p.62 e.v.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183488" cy="449580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Als een blonde schaduw – vergelijking met als</a:t>
            </a:r>
          </a:p>
          <a:p>
            <a:r>
              <a:rPr lang="nl-NL" dirty="0" smtClean="0"/>
              <a:t>Blonde – personificatie</a:t>
            </a:r>
          </a:p>
          <a:p>
            <a:r>
              <a:rPr lang="nl-NL" dirty="0" err="1" smtClean="0"/>
              <a:t>Huiv’rend</a:t>
            </a:r>
            <a:r>
              <a:rPr lang="nl-NL" dirty="0" smtClean="0"/>
              <a:t> – personificatie</a:t>
            </a:r>
          </a:p>
          <a:p>
            <a:r>
              <a:rPr lang="nl-NL" dirty="0" err="1" smtClean="0"/>
              <a:t>Witgepoederd</a:t>
            </a:r>
            <a:r>
              <a:rPr lang="nl-NL" dirty="0" smtClean="0"/>
              <a:t> kapsel buigt –</a:t>
            </a:r>
            <a:r>
              <a:rPr lang="nl-NL" dirty="0" smtClean="0"/>
              <a:t> </a:t>
            </a:r>
            <a:r>
              <a:rPr lang="nl-NL" dirty="0" smtClean="0"/>
              <a:t>metonymia</a:t>
            </a:r>
          </a:p>
          <a:p>
            <a:r>
              <a:rPr lang="nl-NL" dirty="0" smtClean="0"/>
              <a:t>Hart – personificatie</a:t>
            </a:r>
          </a:p>
          <a:p>
            <a:r>
              <a:rPr lang="nl-NL" dirty="0" smtClean="0"/>
              <a:t>Verwelkte – metafoor</a:t>
            </a:r>
          </a:p>
          <a:p>
            <a:r>
              <a:rPr lang="nl-NL" dirty="0" smtClean="0"/>
              <a:t>Geur – </a:t>
            </a:r>
            <a:r>
              <a:rPr lang="nl-NL" dirty="0" err="1" smtClean="0"/>
              <a:t>synestesie</a:t>
            </a:r>
            <a:endParaRPr lang="nl-NL" dirty="0" smtClean="0"/>
          </a:p>
          <a:p>
            <a:endParaRPr lang="nl-NL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6300192" y="1988840"/>
            <a:ext cx="25922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Stijlfiguren</a:t>
            </a:r>
          </a:p>
          <a:p>
            <a:endParaRPr lang="nl-NL" sz="2000" dirty="0" smtClean="0"/>
          </a:p>
          <a:p>
            <a:r>
              <a:rPr lang="nl-NL" sz="2000" dirty="0" smtClean="0"/>
              <a:t>Paradoxen:</a:t>
            </a:r>
          </a:p>
          <a:p>
            <a:r>
              <a:rPr lang="nl-NL" sz="2000" dirty="0" smtClean="0"/>
              <a:t>Blonde schaduw</a:t>
            </a:r>
          </a:p>
          <a:p>
            <a:r>
              <a:rPr lang="nl-NL" sz="2000" dirty="0" smtClean="0"/>
              <a:t>Licht ... als een schaduw</a:t>
            </a:r>
          </a:p>
          <a:p>
            <a:endParaRPr lang="nl-NL" sz="2000" dirty="0" smtClean="0"/>
          </a:p>
          <a:p>
            <a:r>
              <a:rPr lang="nl-NL" sz="2000" dirty="0" err="1" smtClean="0"/>
              <a:t>Enumeratie</a:t>
            </a:r>
            <a:r>
              <a:rPr lang="nl-NL" sz="2000" dirty="0" smtClean="0"/>
              <a:t>:</a:t>
            </a:r>
          </a:p>
          <a:p>
            <a:r>
              <a:rPr lang="nl-NL" sz="2000" dirty="0" smtClean="0"/>
              <a:t>oprijlaan, brug, </a:t>
            </a:r>
          </a:p>
          <a:p>
            <a:r>
              <a:rPr lang="nl-NL" sz="2000" dirty="0" smtClean="0"/>
              <a:t>wandelaars, </a:t>
            </a:r>
            <a:r>
              <a:rPr lang="nl-NL" sz="2000" dirty="0" err="1" smtClean="0"/>
              <a:t>miniature</a:t>
            </a:r>
            <a:r>
              <a:rPr lang="nl-NL" sz="2000" dirty="0" smtClean="0"/>
              <a:t> </a:t>
            </a:r>
          </a:p>
          <a:p>
            <a:r>
              <a:rPr lang="nl-NL" sz="2000" dirty="0" smtClean="0"/>
              <a:t>koetsen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Waar, wanneer, wie?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Vraag:</a:t>
            </a:r>
          </a:p>
          <a:p>
            <a:r>
              <a:rPr lang="nl-NL" dirty="0" smtClean="0"/>
              <a:t>Kan de gekooide vogel een beeld zijn voor de oudere </a:t>
            </a:r>
            <a:r>
              <a:rPr lang="nl-NL" dirty="0" err="1" smtClean="0"/>
              <a:t>comtesse</a:t>
            </a:r>
            <a:r>
              <a:rPr lang="nl-NL" dirty="0" smtClean="0"/>
              <a:t>?</a:t>
            </a:r>
          </a:p>
          <a:p>
            <a:r>
              <a:rPr lang="nl-NL" dirty="0" smtClean="0"/>
              <a:t>Gekooid als een vogel elke dag bordurend in haar boudoir?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6600"/>
                </a:solidFill>
              </a:rPr>
              <a:t>Waar</a:t>
            </a:r>
            <a:r>
              <a:rPr lang="nl-NL" dirty="0" smtClean="0"/>
              <a:t>: in boudoir met vogelkooi, spinet en hoog raam in kasteel van oudere gravin</a:t>
            </a:r>
          </a:p>
          <a:p>
            <a:r>
              <a:rPr lang="nl-NL" dirty="0" smtClean="0">
                <a:solidFill>
                  <a:srgbClr val="FF6600"/>
                </a:solidFill>
              </a:rPr>
              <a:t>Wanneer</a:t>
            </a:r>
            <a:r>
              <a:rPr lang="nl-NL" dirty="0" smtClean="0"/>
              <a:t>: 1756-1791 </a:t>
            </a:r>
            <a:r>
              <a:rPr lang="nl-NL" dirty="0" smtClean="0">
                <a:latin typeface="Calibri"/>
              </a:rPr>
              <a:t>→ </a:t>
            </a:r>
            <a:r>
              <a:rPr lang="nl-NL" dirty="0" err="1" smtClean="0">
                <a:latin typeface="Calibri"/>
              </a:rPr>
              <a:t>witgepoederd</a:t>
            </a:r>
            <a:r>
              <a:rPr lang="nl-NL" dirty="0" smtClean="0">
                <a:latin typeface="Calibri"/>
              </a:rPr>
              <a:t> kapsel, spinet, koetsen, Mozart</a:t>
            </a:r>
          </a:p>
          <a:p>
            <a:r>
              <a:rPr lang="nl-NL" i="1" dirty="0" smtClean="0">
                <a:latin typeface="Calibri"/>
              </a:rPr>
              <a:t>Let op</a:t>
            </a:r>
            <a:r>
              <a:rPr lang="nl-NL" dirty="0" smtClean="0">
                <a:latin typeface="Calibri"/>
              </a:rPr>
              <a:t>: in het boudoir lijkt gevoel van tijd verdwenen</a:t>
            </a:r>
          </a:p>
          <a:p>
            <a:r>
              <a:rPr lang="nl-NL" dirty="0" smtClean="0">
                <a:solidFill>
                  <a:srgbClr val="FF6600"/>
                </a:solidFill>
                <a:latin typeface="Calibri"/>
              </a:rPr>
              <a:t>Wie</a:t>
            </a:r>
            <a:r>
              <a:rPr lang="nl-NL" dirty="0" smtClean="0">
                <a:latin typeface="Calibri"/>
              </a:rPr>
              <a:t>: </a:t>
            </a:r>
            <a:r>
              <a:rPr lang="nl-NL" dirty="0" err="1" smtClean="0">
                <a:latin typeface="Calibri"/>
              </a:rPr>
              <a:t>comtesse</a:t>
            </a:r>
            <a:r>
              <a:rPr lang="nl-NL" dirty="0" smtClean="0">
                <a:latin typeface="Calibri"/>
              </a:rPr>
              <a:t> en spinetspeler (Mozart zelf?)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tekst 9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436296" cy="1038944"/>
          </a:xfrm>
        </p:spPr>
        <p:txBody>
          <a:bodyPr>
            <a:noAutofit/>
          </a:bodyPr>
          <a:lstStyle/>
          <a:p>
            <a:r>
              <a:rPr lang="nl-NL" sz="2000" dirty="0" smtClean="0"/>
              <a:t>Toetsen worden aangeraakt, beweging, waaien. De vrouw kijkt uit het raam: naar buiten, van dichtbij naar ver. Oprijlaan: afrijden; brug: oversteken; wandelaars gaan, koetsen worden kleiner.</a:t>
            </a:r>
            <a:endParaRPr lang="nl-NL" sz="2000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Waaien (r12) = beweging</a:t>
            </a:r>
            <a:endParaRPr lang="nl-NL" dirty="0"/>
          </a:p>
        </p:txBody>
      </p:sp>
      <p:pic>
        <p:nvPicPr>
          <p:cNvPr id="11" name="Tijdelijke aanduiding voor afbeelding 10" descr="images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360" r="336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95</TotalTime>
  <Words>603</Words>
  <Application>Microsoft Office PowerPoint</Application>
  <PresentationFormat>Diavoorstelling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Mediaan</vt:lpstr>
      <vt:lpstr>Poëzie bespreking </vt:lpstr>
      <vt:lpstr>Dia 2</vt:lpstr>
      <vt:lpstr>Verhaal - inhoud</vt:lpstr>
      <vt:lpstr>Theorie Laagland - rijm</vt:lpstr>
      <vt:lpstr>Vervolg rijm - rijmsoorten</vt:lpstr>
      <vt:lpstr>Ritme &amp; metrum &amp; antimetrieën</vt:lpstr>
      <vt:lpstr>Beeldspraak p.62 e.v.</vt:lpstr>
      <vt:lpstr>Waar, wanneer, wie?</vt:lpstr>
      <vt:lpstr>Waaien (r12) = beweging</vt:lpstr>
      <vt:lpstr>Betekenis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Poëzie bespreking</dc:title>
  <dc:creator>Baart-Ort</dc:creator>
  <cp:lastModifiedBy>Baart-Ort</cp:lastModifiedBy>
  <cp:revision>17</cp:revision>
  <dcterms:created xsi:type="dcterms:W3CDTF">2010-10-05T18:27:13Z</dcterms:created>
  <dcterms:modified xsi:type="dcterms:W3CDTF">2010-10-05T20:02:19Z</dcterms:modified>
</cp:coreProperties>
</file>