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6858000" cx="9144000"/>
  <p:notesSz cx="6858000" cy="9144000"/>
  <p:embeddedFontLst>
    <p:embeddedFont>
      <p:font typeface="Corbel"/>
      <p:regular r:id="rId13"/>
      <p:bold r:id="rId14"/>
      <p:italic r:id="rId15"/>
      <p:boldItalic r:id="rId16"/>
    </p:embeddedFont>
    <p:embeddedFont>
      <p:font typeface="Tahoma"/>
      <p:regular r:id="rId17"/>
      <p:bold r:id="rId18"/>
    </p:embeddedFont>
    <p:embeddedFont>
      <p:font typeface="Helvetica Neue"/>
      <p:regular r:id="rId19"/>
      <p:bold r:id="rId20"/>
      <p:italic r:id="rId21"/>
      <p:boldItalic r:id="rId22"/>
    </p:embeddedFont>
    <p:embeddedFont>
      <p:font typeface="Helvetica Neue Light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7" roundtripDataSignature="AMtx7mhDsXqu2jt+3Mg1sTKo6YzR+PmdT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bold.fntdata"/><Relationship Id="rId22" Type="http://schemas.openxmlformats.org/officeDocument/2006/relationships/font" Target="fonts/HelveticaNeue-boldItalic.fntdata"/><Relationship Id="rId21" Type="http://schemas.openxmlformats.org/officeDocument/2006/relationships/font" Target="fonts/HelveticaNeue-italic.fntdata"/><Relationship Id="rId24" Type="http://schemas.openxmlformats.org/officeDocument/2006/relationships/font" Target="fonts/HelveticaNeueLight-bold.fntdata"/><Relationship Id="rId23" Type="http://schemas.openxmlformats.org/officeDocument/2006/relationships/font" Target="fonts/HelveticaNeueLight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HelveticaNeueLight-boldItalic.fntdata"/><Relationship Id="rId25" Type="http://schemas.openxmlformats.org/officeDocument/2006/relationships/font" Target="fonts/HelveticaNeueLight-italic.fntdata"/><Relationship Id="rId27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Corbel-regular.fntdata"/><Relationship Id="rId12" Type="http://schemas.openxmlformats.org/officeDocument/2006/relationships/slide" Target="slides/slide8.xml"/><Relationship Id="rId15" Type="http://schemas.openxmlformats.org/officeDocument/2006/relationships/font" Target="fonts/Corbel-italic.fntdata"/><Relationship Id="rId14" Type="http://schemas.openxmlformats.org/officeDocument/2006/relationships/font" Target="fonts/Corbel-bold.fntdata"/><Relationship Id="rId17" Type="http://schemas.openxmlformats.org/officeDocument/2006/relationships/font" Target="fonts/Tahoma-regular.fntdata"/><Relationship Id="rId16" Type="http://schemas.openxmlformats.org/officeDocument/2006/relationships/font" Target="fonts/Corbel-boldItalic.fntdata"/><Relationship Id="rId19" Type="http://schemas.openxmlformats.org/officeDocument/2006/relationships/font" Target="fonts/HelveticaNeue-regular.fntdata"/><Relationship Id="rId18" Type="http://schemas.openxmlformats.org/officeDocument/2006/relationships/font" Target="fonts/Tahoma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VF-48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Bij de richtingscoefficient ‘horizontaal’ delen door ‘verticaal’ in plaats van omgekeerd. Bij het berekenen van het verschil tussen 2 coordinaten waarbij 1 coordinaat negatief is een min vergeten.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(2- - 4)/(6-3) gedaan, dus horizontaal gedeeld door verticaal in plaats van omgekeerd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 : (6-3)/(2-4) gedaan, dus verticaal gedeeld door horizontaal, maar min van ‘-4’ vergeten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(2-4)/(6-3) gedaan, dus horizontaal gedeeld door verticaal en min van ‘-4’ vergeten.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5" name="Google Shape;95;p2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VF-49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Bij de richtingscoefficient ‘horizontaal’ delen door ‘verticaal’ in plaats van omgekeerd. Bij het berekenen van het verschil tussen 2 coordinaten waarbij 1 coordinaat negatief is een min vergeten.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 (-4- - 2)/(4-8) gedaan, dus horizontal/verticaal in plaats van omgekeerd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 (-2-4)/(4-8) gedaan, horizontaal/verticaal en ook nog min vergeten in de teller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 (4-8)/(-2-4) gedaan, min vergeten in noemer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20" name="Google Shape;120;p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VF-50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Voor het berekenen van de rc niet naar de getallen op de assen kijken, maar het aantal hokjes tellen of horizontal/verticaal in plaats van andersom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 voor  het berekenen van de rc zijn de hokjes geteld (wel verticaal/horizontaal)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 voor het berekenen van de rc hokjes geteld en horizontaal/verticaal in plaats van omgekeerd.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 voor het berekenen van de rc horizontaal/vertical in plaats van omgekeerd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45" name="Google Shape;145;p2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VF-51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min vergeten bij rc of ‘horizontaal gedeeld door verticaal’ in plaats van omgekeerd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 min vergeten bij rc (12-0)/(8-4) in plaats van (0-12)/(8-4)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 ‘horizontaal gedeeld door verticaal’ en min vergeten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 ‘horizontal gedeeld door verticaal’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71" name="Google Shape;171;p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VF-52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min vergeten voor de rc (12-0 in plaats van 0-12) en bij begingetal gekeken bij welke y-coordinaat het lijnstuk begint in plaats van naar het snijpunt met de y-as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 min vergeten bij rc (12-0)/(8-4) in plaats van (0-12)/(8-4) en 12 genomen omdat het lijnstuk begint bij (4,12)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 rc is juist, bij begingetal 12 omdat het lijnstuk begint bij (4,12)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 min vergeten bij rc, begingetal is juist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97" name="Google Shape;197;p2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VF-53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Niet naar de getallen op de assen kijken, maar het aantal hokjes tellen en lijn niet doortrekken tot de y-as voor het bepalen van het begingetal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Voor richtingscoefficient wel verticaal/horizontaal maar naar aantal hokjes gekeken, begingetal 0 genomen omdat het lijnstuk op de x-as begint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Richtingscoefficient goed, maar als begingetal 0 genomen omdat het lijnstuk op de x-as begint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Bij richtingscoefficient hokjes geteld en niet naar de getallen op de assen gekeken.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23" name="Google Shape;223;p2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1bfa69f93d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9" name="Google Shape;249;g31bfa69f93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b="0" i="0" lang="en-GB"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b="0" lang="en-GB" u="none"/>
              <a:t>https://creativecommons.org/licenses/by-sa/4.0</a:t>
            </a:r>
            <a:endParaRPr/>
          </a:p>
        </p:txBody>
      </p:sp>
      <p:sp>
        <p:nvSpPr>
          <p:cNvPr id="250" name="Google Shape;250;g31bfa69f93d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dia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2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8" name="Google Shape;18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verticale teks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e titel en teks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2"/>
          <p:cNvSpPr txBox="1"/>
          <p:nvPr>
            <p:ph idx="1" type="body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objec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ekop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van twee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5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elijking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3" name="Google Shape;43;p16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6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5" name="Google Shape;45;p16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leen titel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g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met bijschrift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1" name="Google Shape;61;p19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2" name="Google Shape;62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met bijschrift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9" name="Google Shape;69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17.png"/><Relationship Id="rId5" Type="http://schemas.openxmlformats.org/officeDocument/2006/relationships/image" Target="../media/image4.png"/><Relationship Id="rId6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1.png"/><Relationship Id="rId6" Type="http://schemas.openxmlformats.org/officeDocument/2006/relationships/image" Target="../media/image4.png"/><Relationship Id="rId7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Relationship Id="rId4" Type="http://schemas.openxmlformats.org/officeDocument/2006/relationships/image" Target="../media/image2.png"/><Relationship Id="rId5" Type="http://schemas.openxmlformats.org/officeDocument/2006/relationships/image" Target="../media/image23.png"/><Relationship Id="rId6" Type="http://schemas.openxmlformats.org/officeDocument/2006/relationships/image" Target="../media/image13.png"/><Relationship Id="rId7" Type="http://schemas.openxmlformats.org/officeDocument/2006/relationships/image" Target="../media/image4.png"/><Relationship Id="rId8" Type="http://schemas.openxmlformats.org/officeDocument/2006/relationships/image" Target="../media/image2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4.png"/><Relationship Id="rId8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Relationship Id="rId4" Type="http://schemas.openxmlformats.org/officeDocument/2006/relationships/image" Target="../media/image18.png"/><Relationship Id="rId5" Type="http://schemas.openxmlformats.org/officeDocument/2006/relationships/image" Target="../media/image20.png"/><Relationship Id="rId6" Type="http://schemas.openxmlformats.org/officeDocument/2006/relationships/image" Target="../media/image5.png"/><Relationship Id="rId7" Type="http://schemas.openxmlformats.org/officeDocument/2006/relationships/image" Target="../media/image4.png"/><Relationship Id="rId8" Type="http://schemas.openxmlformats.org/officeDocument/2006/relationships/image" Target="../media/image2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Relationship Id="rId4" Type="http://schemas.openxmlformats.org/officeDocument/2006/relationships/image" Target="../media/image29.png"/><Relationship Id="rId5" Type="http://schemas.openxmlformats.org/officeDocument/2006/relationships/image" Target="../media/image28.png"/><Relationship Id="rId6" Type="http://schemas.openxmlformats.org/officeDocument/2006/relationships/image" Target="../media/image27.png"/><Relationship Id="rId7" Type="http://schemas.openxmlformats.org/officeDocument/2006/relationships/image" Target="../media/image4.png"/><Relationship Id="rId8" Type="http://schemas.openxmlformats.org/officeDocument/2006/relationships/image" Target="../media/image2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www.diagnostischevragen.nl/" TargetMode="External"/><Relationship Id="rId4" Type="http://schemas.openxmlformats.org/officeDocument/2006/relationships/image" Target="../media/image25.png"/><Relationship Id="rId5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ctrTitle"/>
          </p:nvPr>
        </p:nvSpPr>
        <p:spPr>
          <a:xfrm>
            <a:off x="1127760" y="1803209"/>
            <a:ext cx="6858000" cy="146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1111"/>
              <a:buFont typeface="Calibri"/>
              <a:buNone/>
            </a:pPr>
            <a:r>
              <a:rPr b="1" lang="en-GB" sz="5400">
                <a:solidFill>
                  <a:schemeClr val="accent1"/>
                </a:solidFill>
              </a:rPr>
              <a:t>Lineair verband</a:t>
            </a:r>
            <a:br>
              <a:rPr b="1" lang="en-GB" sz="5400">
                <a:solidFill>
                  <a:schemeClr val="accent1"/>
                </a:solidFill>
              </a:rPr>
            </a:br>
            <a:r>
              <a:rPr b="1" lang="en-GB" sz="5400">
                <a:solidFill>
                  <a:schemeClr val="accent1"/>
                </a:solidFill>
              </a:rPr>
              <a:t>Formules opstellen</a:t>
            </a:r>
            <a:br>
              <a:rPr b="1" lang="en-GB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211014" y="6285468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8" name="Google Shape;98;p23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3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" name="Google Shape;100;p23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101" name="Google Shape;101;p23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2" name="Google Shape;102;p23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" name="Google Shape;103;p23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104" name="Google Shape;104;p23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5" name="Google Shape;105;p23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" name="Google Shape;106;p23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107" name="Google Shape;107;p23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8" name="Google Shape;108;p23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" name="Google Shape;109;p23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110" name="Google Shape;110;p23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11" name="Google Shape;111;p23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" name="Google Shape;112;p23"/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3"/>
          <p:cNvSpPr/>
          <p:nvPr/>
        </p:nvSpPr>
        <p:spPr>
          <a:xfrm>
            <a:off x="2984835" y="5047244"/>
            <a:ext cx="1019805" cy="110626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3"/>
          <p:cNvSpPr/>
          <p:nvPr/>
        </p:nvSpPr>
        <p:spPr>
          <a:xfrm>
            <a:off x="6779794" y="5010430"/>
            <a:ext cx="1696384" cy="110626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3"/>
          <p:cNvSpPr txBox="1"/>
          <p:nvPr>
            <p:ph type="title"/>
          </p:nvPr>
        </p:nvSpPr>
        <p:spPr>
          <a:xfrm>
            <a:off x="729419" y="548639"/>
            <a:ext cx="8109782" cy="2908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Lijn </a:t>
            </a:r>
            <a:r>
              <a:rPr i="1" lang="en-GB" sz="3200"/>
              <a:t>k</a:t>
            </a:r>
            <a:r>
              <a:rPr lang="en-GB" sz="3200"/>
              <a:t> gaat door A(-4,3) en B(2,6). Bereken de richtingscoëfficiënt van lijn </a:t>
            </a:r>
            <a:r>
              <a:rPr i="1" lang="en-GB" sz="3200"/>
              <a:t>k</a:t>
            </a:r>
            <a:r>
              <a:rPr lang="en-GB" sz="3200"/>
              <a:t>.</a:t>
            </a:r>
            <a:br>
              <a:rPr lang="en-GB"/>
            </a:br>
            <a:endParaRPr/>
          </a:p>
        </p:txBody>
      </p:sp>
      <p:pic>
        <p:nvPicPr>
          <p:cNvPr id="116" name="Google Shape;116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3"/>
          <p:cNvSpPr txBox="1"/>
          <p:nvPr/>
        </p:nvSpPr>
        <p:spPr>
          <a:xfrm>
            <a:off x="4823963" y="5153792"/>
            <a:ext cx="1551000" cy="1068969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3" name="Google Shape;123;p24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4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" name="Google Shape;125;p24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126" name="Google Shape;126;p24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7" name="Google Shape;127;p24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" name="Google Shape;128;p24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129" name="Google Shape;129;p24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0" name="Google Shape;130;p24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" name="Google Shape;131;p24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132" name="Google Shape;132;p24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3" name="Google Shape;133;p24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" name="Google Shape;134;p24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135" name="Google Shape;135;p24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6" name="Google Shape;136;p24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7" name="Google Shape;137;p24"/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4"/>
          <p:cNvSpPr/>
          <p:nvPr/>
        </p:nvSpPr>
        <p:spPr>
          <a:xfrm>
            <a:off x="2984835" y="5047244"/>
            <a:ext cx="1019805" cy="110626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4"/>
          <p:cNvSpPr/>
          <p:nvPr/>
        </p:nvSpPr>
        <p:spPr>
          <a:xfrm>
            <a:off x="6779794" y="4986413"/>
            <a:ext cx="1696384" cy="1106263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4"/>
          <p:cNvSpPr txBox="1"/>
          <p:nvPr>
            <p:ph type="title"/>
          </p:nvPr>
        </p:nvSpPr>
        <p:spPr>
          <a:xfrm>
            <a:off x="729419" y="548639"/>
            <a:ext cx="8109782" cy="2908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Lijn </a:t>
            </a:r>
            <a:r>
              <a:rPr i="1" lang="en-GB" sz="3200"/>
              <a:t>k</a:t>
            </a:r>
            <a:r>
              <a:rPr lang="en-GB" sz="3200"/>
              <a:t> gaat door A(-4,8) en B(-2,4). Bereken de richtingscoëfficiënt van lijn </a:t>
            </a:r>
            <a:r>
              <a:rPr i="1" lang="en-GB" sz="3200"/>
              <a:t>k</a:t>
            </a:r>
            <a:r>
              <a:rPr lang="en-GB" sz="3200"/>
              <a:t>.</a:t>
            </a:r>
            <a:br>
              <a:rPr lang="en-GB"/>
            </a:br>
            <a:endParaRPr/>
          </a:p>
        </p:txBody>
      </p:sp>
      <p:pic>
        <p:nvPicPr>
          <p:cNvPr id="141" name="Google Shape;141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4"/>
          <p:cNvSpPr txBox="1"/>
          <p:nvPr/>
        </p:nvSpPr>
        <p:spPr>
          <a:xfrm>
            <a:off x="4823963" y="5153792"/>
            <a:ext cx="1551000" cy="1068969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5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0" name="Google Shape;150;p25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151" name="Google Shape;151;p25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2" name="Google Shape;152;p25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" name="Google Shape;153;p25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154" name="Google Shape;154;p25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5" name="Google Shape;155;p25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" name="Google Shape;156;p25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157" name="Google Shape;157;p25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8" name="Google Shape;158;p25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" name="Google Shape;159;p25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160" name="Google Shape;160;p25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1" name="Google Shape;161;p25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2" name="Google Shape;162;p25"/>
          <p:cNvSpPr/>
          <p:nvPr/>
        </p:nvSpPr>
        <p:spPr>
          <a:xfrm>
            <a:off x="445036" y="5088867"/>
            <a:ext cx="1966155" cy="100139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5"/>
          <p:cNvSpPr/>
          <p:nvPr/>
        </p:nvSpPr>
        <p:spPr>
          <a:xfrm>
            <a:off x="2593257" y="5134954"/>
            <a:ext cx="1796677" cy="90864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5"/>
          <p:cNvSpPr/>
          <p:nvPr/>
        </p:nvSpPr>
        <p:spPr>
          <a:xfrm>
            <a:off x="4736910" y="5217386"/>
            <a:ext cx="1725105" cy="749907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5"/>
          <p:cNvSpPr/>
          <p:nvPr/>
        </p:nvSpPr>
        <p:spPr>
          <a:xfrm>
            <a:off x="6732809" y="5040395"/>
            <a:ext cx="1966155" cy="1097764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5"/>
          <p:cNvSpPr txBox="1"/>
          <p:nvPr>
            <p:ph type="title"/>
          </p:nvPr>
        </p:nvSpPr>
        <p:spPr>
          <a:xfrm>
            <a:off x="729419" y="548639"/>
            <a:ext cx="3569204" cy="2908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Welke formule hieronder hoort bij lijnstuk I?</a:t>
            </a:r>
            <a:br>
              <a:rPr lang="en-GB"/>
            </a:br>
            <a:endParaRPr/>
          </a:p>
        </p:txBody>
      </p:sp>
      <p:pic>
        <p:nvPicPr>
          <p:cNvPr id="167" name="Google Shape;167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166182" y="500919"/>
            <a:ext cx="4591666" cy="27453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6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4" name="Google Shape;174;p26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6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6" name="Google Shape;176;p26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177" name="Google Shape;177;p26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8" name="Google Shape;178;p26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" name="Google Shape;179;p26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180" name="Google Shape;180;p26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1" name="Google Shape;181;p26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" name="Google Shape;182;p26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183" name="Google Shape;183;p26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4" name="Google Shape;184;p26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5" name="Google Shape;185;p26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186" name="Google Shape;186;p26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7" name="Google Shape;187;p26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" name="Google Shape;188;p26"/>
          <p:cNvSpPr/>
          <p:nvPr/>
        </p:nvSpPr>
        <p:spPr>
          <a:xfrm>
            <a:off x="445036" y="5088867"/>
            <a:ext cx="1966155" cy="100139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6"/>
          <p:cNvSpPr/>
          <p:nvPr/>
        </p:nvSpPr>
        <p:spPr>
          <a:xfrm>
            <a:off x="2593257" y="5134954"/>
            <a:ext cx="1796677" cy="90864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6"/>
          <p:cNvSpPr/>
          <p:nvPr/>
        </p:nvSpPr>
        <p:spPr>
          <a:xfrm>
            <a:off x="4736910" y="5237653"/>
            <a:ext cx="1725105" cy="703247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6"/>
          <p:cNvSpPr/>
          <p:nvPr/>
        </p:nvSpPr>
        <p:spPr>
          <a:xfrm>
            <a:off x="6745777" y="4936410"/>
            <a:ext cx="1725105" cy="130794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6"/>
          <p:cNvSpPr txBox="1"/>
          <p:nvPr>
            <p:ph type="title"/>
          </p:nvPr>
        </p:nvSpPr>
        <p:spPr>
          <a:xfrm>
            <a:off x="729419" y="548639"/>
            <a:ext cx="3569204" cy="2908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Calibri"/>
              <a:buNone/>
            </a:pPr>
            <a:r>
              <a:rPr lang="en-GB" sz="3200"/>
              <a:t>Welke richtingscoëfficiënt hieronder hoort bij lijnstuk II?</a:t>
            </a:r>
            <a:br>
              <a:rPr lang="en-GB"/>
            </a:br>
            <a:endParaRPr/>
          </a:p>
        </p:txBody>
      </p:sp>
      <p:pic>
        <p:nvPicPr>
          <p:cNvPr id="193" name="Google Shape;193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871295" y="624923"/>
            <a:ext cx="4689917" cy="2804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7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00" name="Google Shape;200;p27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7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2" name="Google Shape;202;p27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03" name="Google Shape;203;p27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4" name="Google Shape;204;p27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27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06" name="Google Shape;206;p27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7" name="Google Shape;207;p27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8" name="Google Shape;208;p27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09" name="Google Shape;209;p27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0" name="Google Shape;210;p27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27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12" name="Google Shape;212;p27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3" name="Google Shape;213;p27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27"/>
          <p:cNvSpPr/>
          <p:nvPr/>
        </p:nvSpPr>
        <p:spPr>
          <a:xfrm>
            <a:off x="445036" y="5088867"/>
            <a:ext cx="1966155" cy="100139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7"/>
          <p:cNvSpPr/>
          <p:nvPr/>
        </p:nvSpPr>
        <p:spPr>
          <a:xfrm>
            <a:off x="2593257" y="5134954"/>
            <a:ext cx="1796677" cy="90864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7"/>
          <p:cNvSpPr/>
          <p:nvPr/>
        </p:nvSpPr>
        <p:spPr>
          <a:xfrm>
            <a:off x="4736910" y="5340354"/>
            <a:ext cx="1725105" cy="49784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7"/>
          <p:cNvSpPr/>
          <p:nvPr/>
        </p:nvSpPr>
        <p:spPr>
          <a:xfrm>
            <a:off x="6732809" y="4945837"/>
            <a:ext cx="1966155" cy="130794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7"/>
          <p:cNvSpPr txBox="1"/>
          <p:nvPr>
            <p:ph type="title"/>
          </p:nvPr>
        </p:nvSpPr>
        <p:spPr>
          <a:xfrm>
            <a:off x="729419" y="548639"/>
            <a:ext cx="3569204" cy="2908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Welke formule hieronder hoort bij lijnstuk II?</a:t>
            </a:r>
            <a:br>
              <a:rPr lang="en-GB"/>
            </a:br>
            <a:endParaRPr/>
          </a:p>
        </p:txBody>
      </p:sp>
      <p:pic>
        <p:nvPicPr>
          <p:cNvPr id="219" name="Google Shape;219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298623" y="638444"/>
            <a:ext cx="4260679" cy="25474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8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6" name="Google Shape;226;p28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28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8" name="Google Shape;228;p28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29" name="Google Shape;229;p28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0" name="Google Shape;230;p28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1" name="Google Shape;231;p28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32" name="Google Shape;232;p28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3" name="Google Shape;233;p28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4" name="Google Shape;234;p28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35" name="Google Shape;235;p28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6" name="Google Shape;236;p28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7" name="Google Shape;237;p28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38" name="Google Shape;238;p28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9" name="Google Shape;239;p28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0" name="Google Shape;240;p28"/>
          <p:cNvSpPr/>
          <p:nvPr/>
        </p:nvSpPr>
        <p:spPr>
          <a:xfrm>
            <a:off x="838334" y="5032654"/>
            <a:ext cx="1412053" cy="110626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8"/>
          <p:cNvSpPr/>
          <p:nvPr/>
        </p:nvSpPr>
        <p:spPr>
          <a:xfrm>
            <a:off x="2984835" y="5047244"/>
            <a:ext cx="1313788" cy="110626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8"/>
          <p:cNvSpPr/>
          <p:nvPr/>
        </p:nvSpPr>
        <p:spPr>
          <a:xfrm>
            <a:off x="4572000" y="5223812"/>
            <a:ext cx="1902292" cy="82286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3698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8"/>
          <p:cNvSpPr/>
          <p:nvPr/>
        </p:nvSpPr>
        <p:spPr>
          <a:xfrm>
            <a:off x="6779793" y="5057241"/>
            <a:ext cx="1902293" cy="1106263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8"/>
          <p:cNvSpPr txBox="1"/>
          <p:nvPr>
            <p:ph type="title"/>
          </p:nvPr>
        </p:nvSpPr>
        <p:spPr>
          <a:xfrm>
            <a:off x="729419" y="548639"/>
            <a:ext cx="3569204" cy="2908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Welke formule hieronder hoort bij lijnstuk III?</a:t>
            </a:r>
            <a:br>
              <a:rPr lang="en-GB"/>
            </a:br>
            <a:endParaRPr/>
          </a:p>
        </p:txBody>
      </p:sp>
      <p:pic>
        <p:nvPicPr>
          <p:cNvPr id="245" name="Google Shape;245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074407" y="426674"/>
            <a:ext cx="4799769" cy="28697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1bfa69f93d_0_0"/>
          <p:cNvSpPr txBox="1"/>
          <p:nvPr/>
        </p:nvSpPr>
        <p:spPr>
          <a:xfrm>
            <a:off x="5685183" y="6407433"/>
            <a:ext cx="34587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g31bfa69f93d_0_0"/>
          <p:cNvSpPr txBox="1"/>
          <p:nvPr>
            <p:ph type="title"/>
          </p:nvPr>
        </p:nvSpPr>
        <p:spPr>
          <a:xfrm>
            <a:off x="628650" y="365126"/>
            <a:ext cx="7886700" cy="4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b="1" lang="en-GB"/>
            </a:br>
            <a:endParaRPr/>
          </a:p>
        </p:txBody>
      </p:sp>
      <p:sp>
        <p:nvSpPr>
          <p:cNvPr id="254" name="Google Shape;254;g31bfa69f93d_0_0"/>
          <p:cNvSpPr txBox="1"/>
          <p:nvPr/>
        </p:nvSpPr>
        <p:spPr>
          <a:xfrm>
            <a:off x="628650" y="572530"/>
            <a:ext cx="7886700" cy="33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-GB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werkgroep diagnostische vragen van de NVvW. Meer vragen en info vind je op: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33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www.diagnostischevragen.nl</a:t>
            </a:r>
            <a:endParaRPr b="0" i="0" sz="3300" u="sng" cap="none" strike="noStrike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g31bfa69f93d_0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6" name="Google Shape;256;g31bfa69f93d_0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reative Commons Attribution-ShareAlike 3.0 Unported - Wikidata" id="257" name="Google Shape;257;g31bfa69f93d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g31bfa69f93d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41800" y="4223450"/>
            <a:ext cx="5660400" cy="166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Mariska</dc:creator>
</cp:coreProperties>
</file>