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62" r:id="rId3"/>
    <p:sldId id="263" r:id="rId4"/>
    <p:sldId id="257" r:id="rId5"/>
    <p:sldId id="264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DD959-7B28-4ADD-B372-352F5C8752EC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8FDAA-0EB9-4B10-AA8D-4988EE36D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9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</a:t>
            </a:r>
            <a:r>
              <a:rPr lang="en-GB" baseline="0" dirty="0"/>
              <a:t> Het </a:t>
            </a:r>
            <a:r>
              <a:rPr lang="en-GB" baseline="0" dirty="0" err="1"/>
              <a:t>lijkt</a:t>
            </a:r>
            <a:r>
              <a:rPr lang="en-GB" baseline="0" dirty="0"/>
              <a:t> </a:t>
            </a:r>
            <a:r>
              <a:rPr lang="en-GB" baseline="0" dirty="0" err="1"/>
              <a:t>alsof</a:t>
            </a:r>
            <a:r>
              <a:rPr lang="en-GB" baseline="0" dirty="0"/>
              <a:t> </a:t>
            </a:r>
            <a:r>
              <a:rPr lang="en-GB" baseline="0" dirty="0" err="1"/>
              <a:t>dat</a:t>
            </a:r>
            <a:r>
              <a:rPr lang="en-GB" baseline="0" dirty="0"/>
              <a:t> zo is, </a:t>
            </a:r>
            <a:r>
              <a:rPr lang="en-GB" baseline="0" dirty="0" err="1"/>
              <a:t>omdat</a:t>
            </a:r>
            <a:r>
              <a:rPr lang="en-GB" baseline="0" dirty="0"/>
              <a:t> je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elke</a:t>
            </a:r>
            <a:r>
              <a:rPr lang="en-GB" baseline="0" dirty="0"/>
              <a:t> </a:t>
            </a:r>
            <a:r>
              <a:rPr lang="en-GB" baseline="0" dirty="0" err="1"/>
              <a:t>dag</a:t>
            </a:r>
            <a:r>
              <a:rPr lang="en-GB" baseline="0" dirty="0"/>
              <a:t> </a:t>
            </a:r>
            <a:r>
              <a:rPr lang="en-GB" baseline="0" dirty="0" err="1"/>
              <a:t>ziet</a:t>
            </a:r>
            <a:r>
              <a:rPr lang="en-GB" baseline="0" dirty="0"/>
              <a:t> </a:t>
            </a:r>
            <a:r>
              <a:rPr lang="en-GB" baseline="0" dirty="0" err="1"/>
              <a:t>opkomen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ondergaan</a:t>
            </a:r>
            <a:r>
              <a:rPr lang="en-GB" baseline="0" dirty="0"/>
              <a:t>. Maar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komt</a:t>
            </a:r>
            <a:r>
              <a:rPr lang="en-GB" baseline="0" dirty="0"/>
              <a:t> door de </a:t>
            </a:r>
            <a:r>
              <a:rPr lang="en-GB" baseline="0" dirty="0" err="1"/>
              <a:t>draaiing</a:t>
            </a:r>
            <a:r>
              <a:rPr lang="en-GB" baseline="0" dirty="0"/>
              <a:t> van de </a:t>
            </a:r>
            <a:r>
              <a:rPr lang="en-GB" baseline="0" dirty="0" err="1"/>
              <a:t>aarde</a:t>
            </a:r>
            <a:r>
              <a:rPr lang="en-GB" baseline="0" dirty="0"/>
              <a:t> om </a:t>
            </a:r>
            <a:r>
              <a:rPr lang="en-GB" baseline="0" dirty="0" err="1"/>
              <a:t>zijn</a:t>
            </a:r>
            <a:r>
              <a:rPr lang="en-GB" baseline="0" dirty="0"/>
              <a:t> eigen as.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B: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draait</a:t>
            </a:r>
            <a:r>
              <a:rPr lang="en-GB" baseline="0" dirty="0"/>
              <a:t> om de </a:t>
            </a:r>
            <a:r>
              <a:rPr lang="en-GB" baseline="0" dirty="0" err="1"/>
              <a:t>aarde</a:t>
            </a:r>
            <a:r>
              <a:rPr lang="en-GB" baseline="0" dirty="0"/>
              <a:t>, </a:t>
            </a:r>
            <a:r>
              <a:rPr lang="en-GB" baseline="0" dirty="0" err="1"/>
              <a:t>niet</a:t>
            </a:r>
            <a:r>
              <a:rPr lang="en-GB" baseline="0" dirty="0"/>
              <a:t> (direct) om de </a:t>
            </a:r>
            <a:r>
              <a:rPr lang="en-GB" baseline="0" dirty="0" err="1"/>
              <a:t>zon</a:t>
            </a:r>
            <a:endParaRPr lang="en-GB" baseline="0" dirty="0"/>
          </a:p>
          <a:p>
            <a:r>
              <a:rPr lang="en-GB" baseline="0" dirty="0"/>
              <a:t>C: CORRECT: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draait</a:t>
            </a:r>
            <a:r>
              <a:rPr lang="en-GB" baseline="0" dirty="0"/>
              <a:t> </a:t>
            </a:r>
            <a:r>
              <a:rPr lang="en-GB" baseline="0" dirty="0" err="1"/>
              <a:t>rond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. </a:t>
            </a:r>
            <a:r>
              <a:rPr lang="en-GB" baseline="0" dirty="0" err="1"/>
              <a:t>Een</a:t>
            </a:r>
            <a:r>
              <a:rPr lang="en-GB" baseline="0" dirty="0"/>
              <a:t> heel </a:t>
            </a:r>
            <a:r>
              <a:rPr lang="en-GB" baseline="0" dirty="0" err="1"/>
              <a:t>rondje</a:t>
            </a:r>
            <a:r>
              <a:rPr lang="en-GB" baseline="0" dirty="0"/>
              <a:t> </a:t>
            </a:r>
            <a:r>
              <a:rPr lang="en-GB" baseline="0" dirty="0" err="1"/>
              <a:t>duurt</a:t>
            </a:r>
            <a:r>
              <a:rPr lang="en-GB" baseline="0" dirty="0"/>
              <a:t>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jaar</a:t>
            </a:r>
            <a:r>
              <a:rPr lang="en-GB" baseline="0" dirty="0"/>
              <a:t> (365 </a:t>
            </a:r>
            <a:r>
              <a:rPr lang="en-GB" baseline="0" dirty="0" err="1"/>
              <a:t>dagen</a:t>
            </a:r>
            <a:r>
              <a:rPr lang="en-GB" baseline="0" dirty="0"/>
              <a:t>)</a:t>
            </a:r>
          </a:p>
          <a:p>
            <a:r>
              <a:rPr lang="en-GB" baseline="0" dirty="0"/>
              <a:t>D: Het </a:t>
            </a:r>
            <a:r>
              <a:rPr lang="en-GB" baseline="0" dirty="0" err="1"/>
              <a:t>lijkt</a:t>
            </a:r>
            <a:r>
              <a:rPr lang="en-GB" baseline="0" dirty="0"/>
              <a:t> </a:t>
            </a:r>
            <a:r>
              <a:rPr lang="en-GB" baseline="0" dirty="0" err="1"/>
              <a:t>alsof</a:t>
            </a:r>
            <a:r>
              <a:rPr lang="en-GB" baseline="0" dirty="0"/>
              <a:t> </a:t>
            </a:r>
            <a:r>
              <a:rPr lang="en-GB" baseline="0" dirty="0" err="1"/>
              <a:t>dat</a:t>
            </a:r>
            <a:r>
              <a:rPr lang="en-GB" baseline="0" dirty="0"/>
              <a:t> zo is, </a:t>
            </a:r>
            <a:r>
              <a:rPr lang="en-GB" baseline="0" dirty="0" err="1"/>
              <a:t>omdat</a:t>
            </a:r>
            <a:r>
              <a:rPr lang="en-GB" baseline="0" dirty="0"/>
              <a:t> je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elke</a:t>
            </a:r>
            <a:r>
              <a:rPr lang="en-GB" baseline="0" dirty="0"/>
              <a:t> </a:t>
            </a:r>
            <a:r>
              <a:rPr lang="en-GB" baseline="0" dirty="0" err="1"/>
              <a:t>dag</a:t>
            </a:r>
            <a:r>
              <a:rPr lang="en-GB" baseline="0" dirty="0"/>
              <a:t> </a:t>
            </a:r>
            <a:r>
              <a:rPr lang="en-GB" baseline="0" dirty="0" err="1"/>
              <a:t>ziet</a:t>
            </a:r>
            <a:r>
              <a:rPr lang="en-GB" baseline="0" dirty="0"/>
              <a:t> </a:t>
            </a:r>
            <a:r>
              <a:rPr lang="en-GB" baseline="0" dirty="0" err="1"/>
              <a:t>opkomen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onderagan</a:t>
            </a:r>
            <a:r>
              <a:rPr lang="en-GB" baseline="0" dirty="0"/>
              <a:t>. Maar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okmt</a:t>
            </a:r>
            <a:r>
              <a:rPr lang="en-GB" baseline="0" dirty="0"/>
              <a:t> door de </a:t>
            </a:r>
            <a:r>
              <a:rPr lang="en-GB" baseline="0" dirty="0" err="1"/>
              <a:t>draaiing</a:t>
            </a:r>
            <a:r>
              <a:rPr lang="en-GB" baseline="0" dirty="0"/>
              <a:t> van de </a:t>
            </a:r>
            <a:r>
              <a:rPr lang="en-GB" baseline="0" dirty="0" err="1"/>
              <a:t>aarde</a:t>
            </a:r>
            <a:r>
              <a:rPr lang="en-GB" baseline="0" dirty="0"/>
              <a:t> om </a:t>
            </a:r>
            <a:r>
              <a:rPr lang="en-GB" baseline="0" dirty="0" err="1"/>
              <a:t>zijn</a:t>
            </a:r>
            <a:r>
              <a:rPr lang="en-GB" baseline="0" dirty="0"/>
              <a:t> eigen as.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draait</a:t>
            </a:r>
            <a:r>
              <a:rPr lang="en-GB" baseline="0" dirty="0"/>
              <a:t> in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maand</a:t>
            </a:r>
            <a:r>
              <a:rPr lang="en-GB" baseline="0" dirty="0"/>
              <a:t>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rondje</a:t>
            </a:r>
            <a:r>
              <a:rPr lang="en-GB" baseline="0" dirty="0"/>
              <a:t> om de </a:t>
            </a:r>
            <a:r>
              <a:rPr lang="en-GB" baseline="0" dirty="0" err="1"/>
              <a:t>aarde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 err="1"/>
              <a:t>Opmerking</a:t>
            </a:r>
            <a:r>
              <a:rPr lang="en-GB" baseline="0" dirty="0"/>
              <a:t>: </a:t>
            </a:r>
            <a:r>
              <a:rPr lang="en-GB" baseline="0" dirty="0" err="1"/>
              <a:t>technisch</a:t>
            </a:r>
            <a:r>
              <a:rPr lang="en-GB" baseline="0" dirty="0"/>
              <a:t> </a:t>
            </a:r>
            <a:r>
              <a:rPr lang="en-GB" baseline="0" dirty="0" err="1"/>
              <a:t>gezien</a:t>
            </a:r>
            <a:r>
              <a:rPr lang="en-GB" baseline="0" dirty="0"/>
              <a:t> </a:t>
            </a:r>
            <a:r>
              <a:rPr lang="en-GB" baseline="0" dirty="0" err="1"/>
              <a:t>draaien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om </a:t>
            </a:r>
            <a:r>
              <a:rPr lang="en-GB" baseline="0" dirty="0" err="1"/>
              <a:t>hun</a:t>
            </a:r>
            <a:r>
              <a:rPr lang="en-GB" baseline="0" dirty="0"/>
              <a:t> </a:t>
            </a:r>
            <a:r>
              <a:rPr lang="en-GB" baseline="0" dirty="0" err="1"/>
              <a:t>gemeenschappelijke</a:t>
            </a:r>
            <a:r>
              <a:rPr lang="en-GB" baseline="0" dirty="0"/>
              <a:t> </a:t>
            </a:r>
            <a:r>
              <a:rPr lang="en-GB" baseline="0" dirty="0" err="1"/>
              <a:t>massamiddelpunt</a:t>
            </a:r>
            <a:r>
              <a:rPr lang="en-GB" baseline="0" dirty="0"/>
              <a:t>, maar door het </a:t>
            </a:r>
            <a:r>
              <a:rPr lang="en-GB" baseline="0" dirty="0" err="1"/>
              <a:t>grote</a:t>
            </a:r>
            <a:r>
              <a:rPr lang="en-GB" baseline="0" dirty="0"/>
              <a:t> </a:t>
            </a:r>
            <a:r>
              <a:rPr lang="en-GB" baseline="0" dirty="0" err="1"/>
              <a:t>verschil</a:t>
            </a:r>
            <a:r>
              <a:rPr lang="en-GB" baseline="0" dirty="0"/>
              <a:t> in </a:t>
            </a:r>
            <a:r>
              <a:rPr lang="en-GB" baseline="0" dirty="0" err="1"/>
              <a:t>massa</a:t>
            </a:r>
            <a:r>
              <a:rPr lang="en-GB" baseline="0" dirty="0"/>
              <a:t> </a:t>
            </a:r>
            <a:r>
              <a:rPr lang="en-GB" baseline="0" dirty="0" err="1"/>
              <a:t>staat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(</a:t>
            </a:r>
            <a:r>
              <a:rPr lang="en-GB" baseline="0" dirty="0" err="1"/>
              <a:t>bijna</a:t>
            </a:r>
            <a:r>
              <a:rPr lang="en-GB" baseline="0" dirty="0"/>
              <a:t>) </a:t>
            </a:r>
            <a:r>
              <a:rPr lang="en-GB" baseline="0" dirty="0" err="1"/>
              <a:t>stil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draait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rondjes</a:t>
            </a:r>
            <a:r>
              <a:rPr lang="en-GB" baseline="0" dirty="0"/>
              <a:t>. </a:t>
            </a:r>
            <a:r>
              <a:rPr lang="en-GB" baseline="0" dirty="0" err="1"/>
              <a:t>Hetzelfde</a:t>
            </a:r>
            <a:r>
              <a:rPr lang="en-GB" baseline="0" dirty="0"/>
              <a:t> </a:t>
            </a:r>
            <a:r>
              <a:rPr lang="en-GB" baseline="0" dirty="0" err="1"/>
              <a:t>geldt</a:t>
            </a:r>
            <a:r>
              <a:rPr lang="en-GB" baseline="0" dirty="0"/>
              <a:t> </a:t>
            </a:r>
            <a:r>
              <a:rPr lang="en-GB" baseline="0" dirty="0" err="1"/>
              <a:t>voor</a:t>
            </a:r>
            <a:r>
              <a:rPr lang="en-GB" baseline="0" dirty="0"/>
              <a:t> de </a:t>
            </a:r>
            <a:r>
              <a:rPr lang="en-GB" baseline="0" dirty="0" err="1"/>
              <a:t>aarde-maan</a:t>
            </a:r>
            <a:r>
              <a:rPr lang="en-GB" baseline="0" dirty="0"/>
              <a:t>.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65D8-DEE6-43C0-8444-B04B8EE251D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082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</a:t>
            </a:r>
            <a:r>
              <a:rPr lang="en-GB" baseline="0" dirty="0"/>
              <a:t> CORRECT: </a:t>
            </a:r>
            <a:r>
              <a:rPr lang="en-GB" baseline="0" dirty="0" err="1"/>
              <a:t>doordat</a:t>
            </a:r>
            <a:r>
              <a:rPr lang="en-GB" baseline="0" dirty="0"/>
              <a:t> de </a:t>
            </a:r>
            <a:r>
              <a:rPr lang="en-GB" baseline="0" dirty="0" err="1"/>
              <a:t>aardas</a:t>
            </a:r>
            <a:r>
              <a:rPr lang="en-GB" baseline="0" dirty="0"/>
              <a:t> </a:t>
            </a:r>
            <a:r>
              <a:rPr lang="en-GB" baseline="0" dirty="0" err="1"/>
              <a:t>scheef</a:t>
            </a:r>
            <a:r>
              <a:rPr lang="en-GB" baseline="0" dirty="0"/>
              <a:t> </a:t>
            </a:r>
            <a:r>
              <a:rPr lang="en-GB" baseline="0" dirty="0" err="1"/>
              <a:t>staat</a:t>
            </a:r>
            <a:r>
              <a:rPr lang="en-GB" baseline="0" dirty="0"/>
              <a:t>, </a:t>
            </a:r>
            <a:r>
              <a:rPr lang="en-GB" baseline="0" dirty="0" err="1"/>
              <a:t>staat</a:t>
            </a:r>
            <a:r>
              <a:rPr lang="en-GB" baseline="0" dirty="0"/>
              <a:t> </a:t>
            </a:r>
            <a:r>
              <a:rPr lang="en-GB" baseline="0" dirty="0" err="1"/>
              <a:t>bijvoorbeeld</a:t>
            </a:r>
            <a:r>
              <a:rPr lang="en-GB" baseline="0" dirty="0"/>
              <a:t> het </a:t>
            </a:r>
            <a:r>
              <a:rPr lang="en-GB" baseline="0" dirty="0" err="1"/>
              <a:t>noordelijk</a:t>
            </a:r>
            <a:r>
              <a:rPr lang="en-GB" baseline="0" dirty="0"/>
              <a:t> </a:t>
            </a:r>
            <a:r>
              <a:rPr lang="en-GB" baseline="0" dirty="0" err="1"/>
              <a:t>halfrond</a:t>
            </a:r>
            <a:r>
              <a:rPr lang="en-GB" baseline="0" dirty="0"/>
              <a:t> </a:t>
            </a:r>
            <a:r>
              <a:rPr lang="en-GB" baseline="0" dirty="0" err="1"/>
              <a:t>meer</a:t>
            </a:r>
            <a:r>
              <a:rPr lang="en-GB" baseline="0" dirty="0"/>
              <a:t> </a:t>
            </a:r>
            <a:r>
              <a:rPr lang="en-GB" baseline="0" dirty="0" err="1"/>
              <a:t>naar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gericht</a:t>
            </a:r>
            <a:r>
              <a:rPr lang="en-GB" baseline="0" dirty="0"/>
              <a:t>. </a:t>
            </a:r>
            <a:r>
              <a:rPr lang="en-GB" baseline="0" dirty="0" err="1"/>
              <a:t>Hier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dan </a:t>
            </a:r>
            <a:r>
              <a:rPr lang="en-GB" baseline="0" dirty="0" err="1"/>
              <a:t>meer</a:t>
            </a:r>
            <a:r>
              <a:rPr lang="en-GB" baseline="0" dirty="0"/>
              <a:t>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ontvangen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blijft</a:t>
            </a:r>
            <a:r>
              <a:rPr lang="en-GB" baseline="0" dirty="0"/>
              <a:t> het langer </a:t>
            </a:r>
            <a:r>
              <a:rPr lang="en-GB" baseline="0" dirty="0" err="1"/>
              <a:t>licht</a:t>
            </a:r>
            <a:r>
              <a:rPr lang="en-GB" baseline="0" dirty="0"/>
              <a:t>. </a:t>
            </a:r>
            <a:r>
              <a:rPr lang="en-GB" baseline="0" dirty="0" err="1"/>
              <a:t>Daardoor</a:t>
            </a:r>
            <a:r>
              <a:rPr lang="en-GB" baseline="0" dirty="0"/>
              <a:t> is het </a:t>
            </a:r>
            <a:r>
              <a:rPr lang="en-GB" baseline="0" dirty="0" err="1"/>
              <a:t>zomer</a:t>
            </a:r>
            <a:endParaRPr lang="en-GB" baseline="0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B: De </a:t>
            </a:r>
            <a:r>
              <a:rPr lang="en-GB" baseline="0" dirty="0" err="1"/>
              <a:t>afstand</a:t>
            </a:r>
            <a:r>
              <a:rPr lang="en-GB" baseline="0" dirty="0"/>
              <a:t> </a:t>
            </a:r>
            <a:r>
              <a:rPr lang="en-GB" baseline="0" dirty="0" err="1"/>
              <a:t>tussen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verandert</a:t>
            </a:r>
            <a:r>
              <a:rPr lang="en-GB" baseline="0" dirty="0"/>
              <a:t> maar heel </a:t>
            </a:r>
            <a:r>
              <a:rPr lang="en-GB" baseline="0" dirty="0" err="1"/>
              <a:t>weinig</a:t>
            </a:r>
            <a:r>
              <a:rPr lang="en-GB" baseline="0" dirty="0"/>
              <a:t>,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ook</a:t>
            </a:r>
            <a:r>
              <a:rPr lang="en-GB" baseline="0" dirty="0"/>
              <a:t> </a:t>
            </a:r>
            <a:r>
              <a:rPr lang="en-GB" baseline="0" dirty="0" err="1"/>
              <a:t>nog</a:t>
            </a:r>
            <a:r>
              <a:rPr lang="en-GB" baseline="0" dirty="0"/>
              <a:t> </a:t>
            </a:r>
            <a:r>
              <a:rPr lang="en-GB" baseline="0" dirty="0" err="1"/>
              <a:t>eens</a:t>
            </a:r>
            <a:r>
              <a:rPr lang="en-GB" baseline="0" dirty="0"/>
              <a:t> op </a:t>
            </a:r>
            <a:r>
              <a:rPr lang="en-GB" baseline="0" dirty="0" err="1"/>
              <a:t>een</a:t>
            </a:r>
            <a:r>
              <a:rPr lang="en-GB" baseline="0" dirty="0"/>
              <a:t> hele </a:t>
            </a:r>
            <a:r>
              <a:rPr lang="en-GB" baseline="0" dirty="0" err="1"/>
              <a:t>grote</a:t>
            </a:r>
            <a:r>
              <a:rPr lang="en-GB" baseline="0" dirty="0"/>
              <a:t> </a:t>
            </a:r>
            <a:r>
              <a:rPr lang="en-GB" baseline="0" dirty="0" err="1"/>
              <a:t>tijdschaal</a:t>
            </a:r>
            <a:r>
              <a:rPr lang="en-GB" baseline="0" dirty="0"/>
              <a:t>. </a:t>
            </a:r>
          </a:p>
          <a:p>
            <a:r>
              <a:rPr lang="en-GB" baseline="0" dirty="0"/>
              <a:t>C: De </a:t>
            </a:r>
            <a:r>
              <a:rPr lang="en-GB" baseline="0" dirty="0" err="1"/>
              <a:t>stromingen</a:t>
            </a:r>
            <a:r>
              <a:rPr lang="en-GB" baseline="0" dirty="0"/>
              <a:t> in de </a:t>
            </a:r>
            <a:r>
              <a:rPr lang="en-GB" baseline="0" dirty="0" err="1"/>
              <a:t>oceaan</a:t>
            </a:r>
            <a:r>
              <a:rPr lang="en-GB" baseline="0" dirty="0"/>
              <a:t> </a:t>
            </a:r>
            <a:r>
              <a:rPr lang="en-GB" baseline="0" dirty="0" err="1"/>
              <a:t>zorgen</a:t>
            </a:r>
            <a:r>
              <a:rPr lang="en-GB" baseline="0" dirty="0"/>
              <a:t> </a:t>
            </a:r>
            <a:r>
              <a:rPr lang="en-GB" baseline="0" dirty="0" err="1"/>
              <a:t>wel</a:t>
            </a:r>
            <a:r>
              <a:rPr lang="en-GB" baseline="0" dirty="0"/>
              <a:t> </a:t>
            </a:r>
            <a:r>
              <a:rPr lang="en-GB" baseline="0" dirty="0" err="1"/>
              <a:t>voor</a:t>
            </a:r>
            <a:r>
              <a:rPr lang="en-GB" baseline="0" dirty="0"/>
              <a:t> </a:t>
            </a:r>
            <a:r>
              <a:rPr lang="en-GB" baseline="0" dirty="0" err="1"/>
              <a:t>zachtere</a:t>
            </a:r>
            <a:r>
              <a:rPr lang="en-GB" baseline="0" dirty="0"/>
              <a:t> winters in Europa, maar </a:t>
            </a:r>
            <a:r>
              <a:rPr lang="en-GB" baseline="0" dirty="0" err="1"/>
              <a:t>zijn</a:t>
            </a:r>
            <a:r>
              <a:rPr lang="en-GB" baseline="0" dirty="0"/>
              <a:t> </a:t>
            </a:r>
            <a:r>
              <a:rPr lang="en-GB" baseline="0" dirty="0" err="1"/>
              <a:t>niet</a:t>
            </a:r>
            <a:r>
              <a:rPr lang="en-GB" baseline="0" dirty="0"/>
              <a:t> de </a:t>
            </a:r>
            <a:r>
              <a:rPr lang="en-GB" baseline="0" dirty="0" err="1"/>
              <a:t>oorzaak</a:t>
            </a:r>
            <a:r>
              <a:rPr lang="en-GB" baseline="0" dirty="0"/>
              <a:t> van de </a:t>
            </a:r>
            <a:r>
              <a:rPr lang="en-GB" baseline="0" dirty="0" err="1"/>
              <a:t>seizoenen</a:t>
            </a:r>
            <a:endParaRPr lang="en-GB" baseline="0" dirty="0"/>
          </a:p>
          <a:p>
            <a:r>
              <a:rPr lang="en-GB" baseline="0" dirty="0"/>
              <a:t>D: De </a:t>
            </a:r>
            <a:r>
              <a:rPr lang="en-GB" baseline="0" dirty="0" err="1"/>
              <a:t>aantrekkingskracht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op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zorgt</a:t>
            </a:r>
            <a:r>
              <a:rPr lang="en-GB" baseline="0" dirty="0"/>
              <a:t> </a:t>
            </a:r>
            <a:r>
              <a:rPr lang="en-GB" baseline="0" dirty="0" err="1"/>
              <a:t>voor</a:t>
            </a:r>
            <a:r>
              <a:rPr lang="en-GB" baseline="0" dirty="0"/>
              <a:t> eb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vloed</a:t>
            </a:r>
            <a:r>
              <a:rPr lang="en-GB" baseline="0" dirty="0"/>
              <a:t>, maar </a:t>
            </a:r>
            <a:r>
              <a:rPr lang="en-GB" baseline="0" dirty="0" err="1"/>
              <a:t>veroorzaakt</a:t>
            </a:r>
            <a:r>
              <a:rPr lang="en-GB" baseline="0" dirty="0"/>
              <a:t> </a:t>
            </a:r>
            <a:r>
              <a:rPr lang="en-GB" baseline="0" dirty="0" err="1"/>
              <a:t>niet</a:t>
            </a:r>
            <a:r>
              <a:rPr lang="en-GB" baseline="0" dirty="0"/>
              <a:t> de </a:t>
            </a:r>
            <a:r>
              <a:rPr lang="en-GB" baseline="0" dirty="0" err="1"/>
              <a:t>seizoenen</a:t>
            </a:r>
            <a:endParaRPr lang="en-GB" baseline="0" dirty="0"/>
          </a:p>
          <a:p>
            <a:endParaRPr lang="en-GB" baseline="0" dirty="0"/>
          </a:p>
          <a:p>
            <a:r>
              <a:rPr lang="en-GB" baseline="0" dirty="0" err="1"/>
              <a:t>Opmerking</a:t>
            </a:r>
            <a:r>
              <a:rPr lang="en-GB" baseline="0" dirty="0"/>
              <a:t>: De </a:t>
            </a:r>
            <a:r>
              <a:rPr lang="en-GB" baseline="0" dirty="0" err="1"/>
              <a:t>bovenstaande</a:t>
            </a:r>
            <a:r>
              <a:rPr lang="en-GB" baseline="0" dirty="0"/>
              <a:t> </a:t>
            </a:r>
            <a:r>
              <a:rPr lang="en-GB" baseline="0" dirty="0" err="1"/>
              <a:t>uitleg</a:t>
            </a:r>
            <a:r>
              <a:rPr lang="en-GB" baseline="0" dirty="0"/>
              <a:t> </a:t>
            </a:r>
            <a:r>
              <a:rPr lang="en-GB" baseline="0" dirty="0" err="1"/>
              <a:t>bij</a:t>
            </a:r>
            <a:r>
              <a:rPr lang="en-GB" baseline="0" dirty="0"/>
              <a:t> de </a:t>
            </a:r>
            <a:r>
              <a:rPr lang="en-GB" baseline="0" dirty="0" err="1"/>
              <a:t>missers</a:t>
            </a:r>
            <a:r>
              <a:rPr lang="en-GB" baseline="0" dirty="0"/>
              <a:t> </a:t>
            </a:r>
            <a:r>
              <a:rPr lang="en-GB" baseline="0" dirty="0" err="1"/>
              <a:t>vallen</a:t>
            </a:r>
            <a:r>
              <a:rPr lang="en-GB" baseline="0" dirty="0"/>
              <a:t>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onder</a:t>
            </a:r>
            <a:r>
              <a:rPr lang="en-GB" baseline="0" dirty="0"/>
              <a:t> de </a:t>
            </a:r>
            <a:r>
              <a:rPr lang="en-GB" baseline="0" dirty="0" err="1"/>
              <a:t>stof</a:t>
            </a:r>
            <a:r>
              <a:rPr lang="en-GB" baseline="0" dirty="0"/>
              <a:t> </a:t>
            </a:r>
            <a:r>
              <a:rPr lang="en-GB" baseline="0" dirty="0" err="1"/>
              <a:t>voor</a:t>
            </a:r>
            <a:r>
              <a:rPr lang="en-GB" baseline="0" dirty="0"/>
              <a:t> </a:t>
            </a:r>
            <a:r>
              <a:rPr lang="en-GB" baseline="0" dirty="0" err="1"/>
              <a:t>havo</a:t>
            </a:r>
            <a:r>
              <a:rPr lang="en-GB" baseline="0" dirty="0"/>
              <a:t> 5.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65D8-DEE6-43C0-8444-B04B8EE251D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92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</a:t>
            </a:r>
            <a:r>
              <a:rPr lang="en-GB" baseline="0" dirty="0"/>
              <a:t> CORRECT: De </a:t>
            </a:r>
            <a:r>
              <a:rPr lang="en-GB" baseline="0" dirty="0" err="1"/>
              <a:t>linkerkant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</a:t>
            </a:r>
            <a:r>
              <a:rPr lang="en-GB" baseline="0" dirty="0" err="1"/>
              <a:t>beschenen</a:t>
            </a:r>
            <a:r>
              <a:rPr lang="en-GB" baseline="0" dirty="0"/>
              <a:t>. De </a:t>
            </a:r>
            <a:r>
              <a:rPr lang="en-GB" baseline="0" dirty="0" err="1"/>
              <a:t>rechterkant</a:t>
            </a:r>
            <a:r>
              <a:rPr lang="en-GB" baseline="0" dirty="0"/>
              <a:t> is </a:t>
            </a:r>
            <a:r>
              <a:rPr lang="en-GB" baseline="0" dirty="0" err="1"/>
              <a:t>donker</a:t>
            </a:r>
            <a:r>
              <a:rPr lang="en-GB" baseline="0" dirty="0"/>
              <a:t>. </a:t>
            </a:r>
            <a:r>
              <a:rPr lang="en-GB" baseline="0" dirty="0" err="1"/>
              <a:t>Vanaf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zie</a:t>
            </a:r>
            <a:r>
              <a:rPr lang="en-GB" baseline="0" dirty="0"/>
              <a:t> je de </a:t>
            </a:r>
            <a:r>
              <a:rPr lang="en-GB" baseline="0" dirty="0" err="1"/>
              <a:t>helft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verlicht</a:t>
            </a:r>
            <a:r>
              <a:rPr lang="en-GB" baseline="0" dirty="0"/>
              <a:t>.</a:t>
            </a:r>
          </a:p>
          <a:p>
            <a:r>
              <a:rPr lang="en-GB" baseline="0" dirty="0"/>
              <a:t>B: De </a:t>
            </a:r>
            <a:r>
              <a:rPr lang="en-GB" baseline="0" dirty="0" err="1"/>
              <a:t>linkerkant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</a:t>
            </a:r>
            <a:r>
              <a:rPr lang="en-GB" baseline="0" dirty="0" err="1"/>
              <a:t>beschenen</a:t>
            </a:r>
            <a:r>
              <a:rPr lang="en-GB" baseline="0" dirty="0"/>
              <a:t>. De </a:t>
            </a:r>
            <a:r>
              <a:rPr lang="en-GB" baseline="0" dirty="0" err="1"/>
              <a:t>rechterkant</a:t>
            </a:r>
            <a:r>
              <a:rPr lang="en-GB" baseline="0" dirty="0"/>
              <a:t> is </a:t>
            </a:r>
            <a:r>
              <a:rPr lang="en-GB" baseline="0" dirty="0" err="1"/>
              <a:t>donker</a:t>
            </a:r>
            <a:r>
              <a:rPr lang="en-GB" baseline="0" dirty="0"/>
              <a:t>. </a:t>
            </a:r>
            <a:r>
              <a:rPr lang="en-GB" baseline="0" dirty="0" err="1"/>
              <a:t>Vanaf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zie</a:t>
            </a:r>
            <a:r>
              <a:rPr lang="en-GB" baseline="0" dirty="0"/>
              <a:t> je </a:t>
            </a:r>
            <a:r>
              <a:rPr lang="en-GB" baseline="0" dirty="0" err="1"/>
              <a:t>alleen</a:t>
            </a:r>
            <a:r>
              <a:rPr lang="en-GB" baseline="0" dirty="0"/>
              <a:t> de </a:t>
            </a:r>
            <a:r>
              <a:rPr lang="en-GB" baseline="0" dirty="0" err="1"/>
              <a:t>rechterkant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. Het is dan </a:t>
            </a:r>
            <a:r>
              <a:rPr lang="en-GB" baseline="0" dirty="0" err="1"/>
              <a:t>dus</a:t>
            </a:r>
            <a:r>
              <a:rPr lang="en-GB" baseline="0" dirty="0"/>
              <a:t> </a:t>
            </a:r>
            <a:r>
              <a:rPr lang="en-GB" baseline="0" dirty="0" err="1"/>
              <a:t>nieuwe</a:t>
            </a:r>
            <a:r>
              <a:rPr lang="en-GB" baseline="0" dirty="0"/>
              <a:t> </a:t>
            </a:r>
            <a:r>
              <a:rPr lang="en-GB" baseline="0" dirty="0" err="1"/>
              <a:t>maan</a:t>
            </a:r>
            <a:r>
              <a:rPr lang="en-GB" baseline="0" dirty="0"/>
              <a:t>.</a:t>
            </a:r>
          </a:p>
          <a:p>
            <a:r>
              <a:rPr lang="en-GB" baseline="0" dirty="0"/>
              <a:t>C: De </a:t>
            </a:r>
            <a:r>
              <a:rPr lang="en-GB" baseline="0" dirty="0" err="1"/>
              <a:t>linkerkant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</a:t>
            </a:r>
            <a:r>
              <a:rPr lang="en-GB" baseline="0" dirty="0" err="1"/>
              <a:t>beschenen</a:t>
            </a:r>
            <a:r>
              <a:rPr lang="en-GB" baseline="0" dirty="0"/>
              <a:t>, de </a:t>
            </a:r>
            <a:r>
              <a:rPr lang="en-GB" baseline="0" dirty="0" err="1"/>
              <a:t>rechterkant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is </a:t>
            </a:r>
            <a:r>
              <a:rPr lang="en-GB" baseline="0" dirty="0" err="1"/>
              <a:t>donker</a:t>
            </a:r>
            <a:r>
              <a:rPr lang="en-GB" baseline="0" dirty="0"/>
              <a:t>. </a:t>
            </a:r>
            <a:r>
              <a:rPr lang="en-GB" baseline="0" dirty="0" err="1"/>
              <a:t>Vanuit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zie</a:t>
            </a:r>
            <a:r>
              <a:rPr lang="en-GB" baseline="0" dirty="0"/>
              <a:t> je de </a:t>
            </a:r>
            <a:r>
              <a:rPr lang="en-GB" baseline="0" dirty="0" err="1"/>
              <a:t>linkerkant</a:t>
            </a:r>
            <a:r>
              <a:rPr lang="en-GB" baseline="0" dirty="0"/>
              <a:t>. Het is dan </a:t>
            </a:r>
            <a:r>
              <a:rPr lang="en-GB" baseline="0" dirty="0" err="1"/>
              <a:t>dus</a:t>
            </a:r>
            <a:r>
              <a:rPr lang="en-GB" baseline="0" dirty="0"/>
              <a:t> </a:t>
            </a:r>
            <a:r>
              <a:rPr lang="en-GB" baseline="0" dirty="0" err="1"/>
              <a:t>volle</a:t>
            </a:r>
            <a:r>
              <a:rPr lang="en-GB" baseline="0" dirty="0"/>
              <a:t> </a:t>
            </a:r>
            <a:r>
              <a:rPr lang="en-GB" baseline="0" dirty="0" err="1"/>
              <a:t>maan</a:t>
            </a:r>
            <a:r>
              <a:rPr lang="en-GB" baseline="0" dirty="0"/>
              <a:t>. Het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hier</a:t>
            </a:r>
            <a:r>
              <a:rPr lang="en-GB" baseline="0" dirty="0"/>
              <a:t> </a:t>
            </a:r>
            <a:r>
              <a:rPr lang="en-GB" baseline="0" dirty="0" err="1"/>
              <a:t>ook</a:t>
            </a:r>
            <a:r>
              <a:rPr lang="en-GB" baseline="0" dirty="0"/>
              <a:t>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maansverduistering</a:t>
            </a:r>
            <a:r>
              <a:rPr lang="en-GB" baseline="0" dirty="0"/>
              <a:t> </a:t>
            </a:r>
            <a:r>
              <a:rPr lang="en-GB" baseline="0" dirty="0" err="1"/>
              <a:t>zijn</a:t>
            </a:r>
            <a:r>
              <a:rPr lang="en-GB" baseline="0" dirty="0"/>
              <a:t>.  </a:t>
            </a:r>
          </a:p>
          <a:p>
            <a:r>
              <a:rPr lang="en-GB" baseline="0" dirty="0"/>
              <a:t>D: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staat</a:t>
            </a:r>
            <a:r>
              <a:rPr lang="en-GB" baseline="0" dirty="0"/>
              <a:t> in het </a:t>
            </a:r>
            <a:r>
              <a:rPr lang="en-GB" baseline="0" dirty="0" err="1"/>
              <a:t>echt</a:t>
            </a:r>
            <a:r>
              <a:rPr lang="en-GB" baseline="0" dirty="0"/>
              <a:t> </a:t>
            </a:r>
            <a:r>
              <a:rPr lang="en-GB" baseline="0" dirty="0" err="1"/>
              <a:t>veel</a:t>
            </a:r>
            <a:r>
              <a:rPr lang="en-GB" baseline="0" dirty="0"/>
              <a:t> </a:t>
            </a:r>
            <a:r>
              <a:rPr lang="en-GB" baseline="0" dirty="0" err="1"/>
              <a:t>dichter</a:t>
            </a:r>
            <a:r>
              <a:rPr lang="en-GB" baseline="0" dirty="0"/>
              <a:t> </a:t>
            </a:r>
            <a:r>
              <a:rPr lang="en-GB" baseline="0" dirty="0" err="1"/>
              <a:t>bij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dan </a:t>
            </a:r>
            <a:r>
              <a:rPr lang="en-GB" baseline="0" dirty="0" err="1"/>
              <a:t>bij</a:t>
            </a:r>
            <a:r>
              <a:rPr lang="en-GB" baseline="0" dirty="0"/>
              <a:t> de </a:t>
            </a:r>
            <a:r>
              <a:rPr lang="en-GB" baseline="0" dirty="0" err="1"/>
              <a:t>maan</a:t>
            </a:r>
            <a:r>
              <a:rPr lang="en-GB" baseline="0" dirty="0"/>
              <a:t>. </a:t>
            </a:r>
            <a:r>
              <a:rPr lang="en-GB" baseline="0" dirty="0" err="1"/>
              <a:t>Daarom</a:t>
            </a:r>
            <a:r>
              <a:rPr lang="en-GB" baseline="0" dirty="0"/>
              <a:t>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situatie</a:t>
            </a:r>
            <a:r>
              <a:rPr lang="en-GB" baseline="0" dirty="0"/>
              <a:t> D nooit </a:t>
            </a:r>
            <a:r>
              <a:rPr lang="en-GB" baseline="0" dirty="0" err="1"/>
              <a:t>plaatsvinden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65D8-DEE6-43C0-8444-B04B8EE251D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96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</a:t>
            </a:r>
            <a:r>
              <a:rPr lang="en-GB" baseline="0" dirty="0"/>
              <a:t> </a:t>
            </a:r>
            <a:r>
              <a:rPr lang="en-GB" baseline="0" dirty="0" err="1"/>
              <a:t>Hier</a:t>
            </a:r>
            <a:r>
              <a:rPr lang="en-GB" baseline="0" dirty="0"/>
              <a:t> is </a:t>
            </a:r>
            <a:r>
              <a:rPr lang="en-GB" baseline="0" dirty="0" err="1"/>
              <a:t>geen</a:t>
            </a:r>
            <a:r>
              <a:rPr lang="en-GB" baseline="0" dirty="0"/>
              <a:t> </a:t>
            </a:r>
            <a:r>
              <a:rPr lang="en-GB" baseline="0" dirty="0" err="1"/>
              <a:t>sprake</a:t>
            </a:r>
            <a:r>
              <a:rPr lang="en-GB" baseline="0" dirty="0"/>
              <a:t> van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verduistering</a:t>
            </a:r>
            <a:endParaRPr lang="en-GB" baseline="0" dirty="0"/>
          </a:p>
          <a:p>
            <a:r>
              <a:rPr lang="en-GB" baseline="0" dirty="0"/>
              <a:t>B: CORRECT: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staat</a:t>
            </a:r>
            <a:r>
              <a:rPr lang="en-GB" baseline="0" dirty="0"/>
              <a:t> </a:t>
            </a:r>
            <a:r>
              <a:rPr lang="en-GB" baseline="0" dirty="0" err="1"/>
              <a:t>tussen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en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in. </a:t>
            </a:r>
            <a:r>
              <a:rPr lang="en-GB" baseline="0" dirty="0" err="1"/>
              <a:t>Daardoor</a:t>
            </a:r>
            <a:r>
              <a:rPr lang="en-GB" baseline="0" dirty="0"/>
              <a:t>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klein</a:t>
            </a:r>
            <a:r>
              <a:rPr lang="en-GB" baseline="0" dirty="0"/>
              <a:t> </a:t>
            </a:r>
            <a:r>
              <a:rPr lang="en-GB" baseline="0" dirty="0" err="1"/>
              <a:t>stukje</a:t>
            </a:r>
            <a:r>
              <a:rPr lang="en-GB" baseline="0" dirty="0"/>
              <a:t> van de </a:t>
            </a:r>
            <a:r>
              <a:rPr lang="en-GB" baseline="0" dirty="0" err="1"/>
              <a:t>aarde</a:t>
            </a:r>
            <a:r>
              <a:rPr lang="en-GB" baseline="0" dirty="0"/>
              <a:t> in de </a:t>
            </a:r>
            <a:r>
              <a:rPr lang="en-GB" baseline="0" dirty="0" err="1"/>
              <a:t>schaduw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komen</a:t>
            </a:r>
            <a:r>
              <a:rPr lang="en-GB" baseline="0" dirty="0"/>
              <a:t>. Dan </a:t>
            </a:r>
            <a:r>
              <a:rPr lang="en-GB" baseline="0" dirty="0" err="1"/>
              <a:t>kan</a:t>
            </a:r>
            <a:r>
              <a:rPr lang="en-GB" baseline="0" dirty="0"/>
              <a:t> je </a:t>
            </a:r>
            <a:r>
              <a:rPr lang="en-GB" baseline="0" dirty="0" err="1"/>
              <a:t>vanaf</a:t>
            </a:r>
            <a:r>
              <a:rPr lang="en-GB" baseline="0" dirty="0"/>
              <a:t> die </a:t>
            </a:r>
            <a:r>
              <a:rPr lang="en-GB" baseline="0" dirty="0" err="1"/>
              <a:t>plek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meer</a:t>
            </a:r>
            <a:r>
              <a:rPr lang="en-GB" baseline="0" dirty="0"/>
              <a:t> </a:t>
            </a:r>
            <a:r>
              <a:rPr lang="en-GB" baseline="0" dirty="0" err="1"/>
              <a:t>zien</a:t>
            </a:r>
            <a:r>
              <a:rPr lang="en-GB" baseline="0" dirty="0"/>
              <a:t>,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zonsverduistering</a:t>
            </a:r>
            <a:r>
              <a:rPr lang="en-GB" baseline="0" dirty="0"/>
              <a:t>.</a:t>
            </a:r>
          </a:p>
          <a:p>
            <a:r>
              <a:rPr lang="en-GB" baseline="0" dirty="0"/>
              <a:t>C: </a:t>
            </a:r>
            <a:r>
              <a:rPr lang="en-GB" baseline="0" dirty="0" err="1"/>
              <a:t>Hierbij</a:t>
            </a:r>
            <a:r>
              <a:rPr lang="en-GB" baseline="0" dirty="0"/>
              <a:t> past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maansverduistering</a:t>
            </a:r>
            <a:r>
              <a:rPr lang="en-GB" baseline="0" dirty="0"/>
              <a:t>.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zich</a:t>
            </a:r>
            <a:r>
              <a:rPr lang="en-GB" baseline="0" dirty="0"/>
              <a:t> in de </a:t>
            </a:r>
            <a:r>
              <a:rPr lang="en-GB" baseline="0" dirty="0" err="1"/>
              <a:t>schaduw</a:t>
            </a:r>
            <a:r>
              <a:rPr lang="en-GB" baseline="0" dirty="0"/>
              <a:t> van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bevinden</a:t>
            </a:r>
            <a:r>
              <a:rPr lang="en-GB" baseline="0" dirty="0"/>
              <a:t>.</a:t>
            </a:r>
          </a:p>
          <a:p>
            <a:r>
              <a:rPr lang="en-GB" baseline="0" dirty="0"/>
              <a:t>D: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staat</a:t>
            </a:r>
            <a:r>
              <a:rPr lang="en-GB" baseline="0" dirty="0"/>
              <a:t> in het </a:t>
            </a:r>
            <a:r>
              <a:rPr lang="en-GB" baseline="0" dirty="0" err="1"/>
              <a:t>echt</a:t>
            </a:r>
            <a:r>
              <a:rPr lang="en-GB" baseline="0" dirty="0"/>
              <a:t> </a:t>
            </a:r>
            <a:r>
              <a:rPr lang="en-GB" baseline="0" dirty="0" err="1"/>
              <a:t>veel</a:t>
            </a:r>
            <a:r>
              <a:rPr lang="en-GB" baseline="0" dirty="0"/>
              <a:t> </a:t>
            </a:r>
            <a:r>
              <a:rPr lang="en-GB" baseline="0" dirty="0" err="1"/>
              <a:t>dichter</a:t>
            </a:r>
            <a:r>
              <a:rPr lang="en-GB" baseline="0" dirty="0"/>
              <a:t> </a:t>
            </a:r>
            <a:r>
              <a:rPr lang="en-GB" baseline="0" dirty="0" err="1"/>
              <a:t>bij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dan </a:t>
            </a:r>
            <a:r>
              <a:rPr lang="en-GB" baseline="0" dirty="0" err="1"/>
              <a:t>bij</a:t>
            </a:r>
            <a:r>
              <a:rPr lang="en-GB" baseline="0" dirty="0"/>
              <a:t> de </a:t>
            </a:r>
            <a:r>
              <a:rPr lang="en-GB" baseline="0" dirty="0" err="1"/>
              <a:t>maan</a:t>
            </a:r>
            <a:r>
              <a:rPr lang="en-GB" baseline="0" dirty="0"/>
              <a:t>. </a:t>
            </a:r>
            <a:r>
              <a:rPr lang="en-GB" baseline="0" dirty="0" err="1"/>
              <a:t>Daarom</a:t>
            </a:r>
            <a:r>
              <a:rPr lang="en-GB" baseline="0" dirty="0"/>
              <a:t>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situatie</a:t>
            </a:r>
            <a:r>
              <a:rPr lang="en-GB" baseline="0" dirty="0"/>
              <a:t> D nooit </a:t>
            </a:r>
            <a:r>
              <a:rPr lang="en-GB" baseline="0" dirty="0" err="1"/>
              <a:t>plaatsvinden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 err="1"/>
              <a:t>Opmerking</a:t>
            </a:r>
            <a:r>
              <a:rPr lang="en-GB" baseline="0" dirty="0"/>
              <a:t>: In </a:t>
            </a:r>
            <a:r>
              <a:rPr lang="en-GB" baseline="0" dirty="0" err="1"/>
              <a:t>situatie</a:t>
            </a:r>
            <a:r>
              <a:rPr lang="en-GB" baseline="0" dirty="0"/>
              <a:t> B </a:t>
            </a:r>
            <a:r>
              <a:rPr lang="en-GB" baseline="0" dirty="0" err="1"/>
              <a:t>en</a:t>
            </a:r>
            <a:r>
              <a:rPr lang="en-GB" baseline="0" dirty="0"/>
              <a:t> C </a:t>
            </a:r>
            <a:r>
              <a:rPr lang="en-GB" baseline="0" dirty="0" err="1"/>
              <a:t>vindt</a:t>
            </a:r>
            <a:r>
              <a:rPr lang="en-GB" baseline="0" dirty="0"/>
              <a:t>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altijd</a:t>
            </a:r>
            <a:r>
              <a:rPr lang="en-GB" baseline="0" dirty="0"/>
              <a:t> </a:t>
            </a:r>
            <a:r>
              <a:rPr lang="en-GB" baseline="0" dirty="0" err="1"/>
              <a:t>een</a:t>
            </a:r>
            <a:r>
              <a:rPr lang="en-GB" baseline="0" dirty="0"/>
              <a:t> </a:t>
            </a:r>
            <a:r>
              <a:rPr lang="en-GB" baseline="0" dirty="0" err="1"/>
              <a:t>verduistering</a:t>
            </a:r>
            <a:r>
              <a:rPr lang="en-GB" baseline="0" dirty="0"/>
              <a:t> </a:t>
            </a:r>
            <a:r>
              <a:rPr lang="en-GB" baseline="0" dirty="0" err="1"/>
              <a:t>plaats</a:t>
            </a:r>
            <a:r>
              <a:rPr lang="en-GB" baseline="0" dirty="0"/>
              <a:t>. Het </a:t>
            </a:r>
            <a:r>
              <a:rPr lang="en-GB" baseline="0" dirty="0" err="1"/>
              <a:t>baanvlak</a:t>
            </a:r>
            <a:r>
              <a:rPr lang="en-GB" baseline="0" dirty="0"/>
              <a:t> van de </a:t>
            </a:r>
            <a:r>
              <a:rPr lang="en-GB" baseline="0" dirty="0" err="1"/>
              <a:t>maan</a:t>
            </a:r>
            <a:r>
              <a:rPr lang="en-GB" baseline="0" dirty="0"/>
              <a:t> </a:t>
            </a:r>
            <a:r>
              <a:rPr lang="en-GB" baseline="0" dirty="0" err="1"/>
              <a:t>rond</a:t>
            </a:r>
            <a:r>
              <a:rPr lang="en-GB" baseline="0" dirty="0"/>
              <a:t> de </a:t>
            </a:r>
            <a:r>
              <a:rPr lang="en-GB" baseline="0" dirty="0" err="1"/>
              <a:t>aarde</a:t>
            </a:r>
            <a:r>
              <a:rPr lang="en-GB" baseline="0" dirty="0"/>
              <a:t> is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precies</a:t>
            </a:r>
            <a:r>
              <a:rPr lang="en-GB" baseline="0" dirty="0"/>
              <a:t> </a:t>
            </a:r>
            <a:r>
              <a:rPr lang="en-GB" baseline="0" dirty="0" err="1"/>
              <a:t>gelijk</a:t>
            </a:r>
            <a:r>
              <a:rPr lang="en-GB" baseline="0" dirty="0"/>
              <a:t> </a:t>
            </a:r>
            <a:r>
              <a:rPr lang="en-GB" baseline="0" dirty="0" err="1"/>
              <a:t>aan</a:t>
            </a:r>
            <a:r>
              <a:rPr lang="en-GB" baseline="0" dirty="0"/>
              <a:t> het </a:t>
            </a:r>
            <a:r>
              <a:rPr lang="en-GB" baseline="0" dirty="0" err="1"/>
              <a:t>baanvlak</a:t>
            </a:r>
            <a:r>
              <a:rPr lang="en-GB" baseline="0" dirty="0"/>
              <a:t> van de </a:t>
            </a:r>
            <a:r>
              <a:rPr lang="en-GB" baseline="0" dirty="0" err="1"/>
              <a:t>aarde</a:t>
            </a:r>
            <a:r>
              <a:rPr lang="en-GB" baseline="0" dirty="0"/>
              <a:t> </a:t>
            </a:r>
            <a:r>
              <a:rPr lang="en-GB" baseline="0" dirty="0" err="1"/>
              <a:t>rond</a:t>
            </a:r>
            <a:r>
              <a:rPr lang="en-GB" baseline="0" dirty="0"/>
              <a:t> de </a:t>
            </a:r>
            <a:r>
              <a:rPr lang="en-GB" baseline="0" dirty="0" err="1"/>
              <a:t>zon</a:t>
            </a:r>
            <a:r>
              <a:rPr lang="en-GB" baseline="0" dirty="0"/>
              <a:t>. </a:t>
            </a:r>
            <a:r>
              <a:rPr lang="en-GB" baseline="0" dirty="0" err="1"/>
              <a:t>Daardoor</a:t>
            </a:r>
            <a:r>
              <a:rPr lang="en-GB" baseline="0" dirty="0"/>
              <a:t> is het </a:t>
            </a:r>
            <a:r>
              <a:rPr lang="en-GB" baseline="0" dirty="0" err="1"/>
              <a:t>meestal</a:t>
            </a:r>
            <a:r>
              <a:rPr lang="en-GB" baseline="0" dirty="0"/>
              <a:t> </a:t>
            </a:r>
            <a:r>
              <a:rPr lang="en-GB" baseline="0" dirty="0" err="1"/>
              <a:t>gewoon</a:t>
            </a:r>
            <a:r>
              <a:rPr lang="en-GB" baseline="0" dirty="0"/>
              <a:t> </a:t>
            </a:r>
            <a:r>
              <a:rPr lang="en-GB" baseline="0" dirty="0" err="1"/>
              <a:t>volle</a:t>
            </a:r>
            <a:r>
              <a:rPr lang="en-GB" baseline="0" dirty="0"/>
              <a:t>- of </a:t>
            </a:r>
            <a:r>
              <a:rPr lang="en-GB" baseline="0" dirty="0" err="1"/>
              <a:t>nieuwe</a:t>
            </a:r>
            <a:r>
              <a:rPr lang="en-GB" baseline="0" dirty="0"/>
              <a:t> </a:t>
            </a:r>
            <a:r>
              <a:rPr lang="en-GB" baseline="0" dirty="0" err="1"/>
              <a:t>maan</a:t>
            </a:r>
            <a:r>
              <a:rPr lang="en-GB" baseline="0" dirty="0"/>
              <a:t>. 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65D8-DEE6-43C0-8444-B04B8EE251D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631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l-NL" dirty="0"/>
              <a:t>De vragen en toelichtingen vallen onder een </a:t>
            </a:r>
            <a:r>
              <a:rPr lang="nl-NL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CC BY-SA 4.0 licentie </a:t>
            </a:r>
            <a:r>
              <a:rPr lang="nl-NL" b="0" u="none" dirty="0"/>
              <a:t>https://creativecommons.org/licenses/by-sa/4.0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9A49-2119-46F1-8D52-41E6FAD8079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54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18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9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62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39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66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83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02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69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06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70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92E8-8477-4968-9B6D-D59F86B40476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B956-645B-429B-993B-1E934A9EB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8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b="1" dirty="0" err="1">
                <a:solidFill>
                  <a:schemeClr val="accent1"/>
                </a:solidFill>
              </a:rPr>
              <a:t>Beweging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err="1">
                <a:solidFill>
                  <a:schemeClr val="accent1"/>
                </a:solidFill>
              </a:rPr>
              <a:t>aarde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err="1">
                <a:solidFill>
                  <a:schemeClr val="accent1"/>
                </a:solidFill>
              </a:rPr>
              <a:t>en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err="1">
                <a:solidFill>
                  <a:schemeClr val="accent1"/>
                </a:solidFill>
              </a:rPr>
              <a:t>maan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015" y="6285471"/>
            <a:ext cx="8932986" cy="4978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nl-NL">
              <a:solidFill>
                <a:srgbClr val="3366FF"/>
              </a:solidFill>
              <a:latin typeface="Corbel" panose="020B0503020204020204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806915" y="1496245"/>
            <a:ext cx="908647" cy="908646"/>
            <a:chOff x="947033" y="2362454"/>
            <a:chExt cx="908647" cy="908646"/>
          </a:xfrm>
        </p:grpSpPr>
        <p:sp>
          <p:nvSpPr>
            <p:cNvPr id="7" name="Shape 133">
              <a:extLst>
                <a:ext uri="{FF2B5EF4-FFF2-40B4-BE49-F238E27FC236}">
                  <a16:creationId xmlns:a16="http://schemas.microsoft.com/office/drawing/2014/main" id="{EE221C81-1AF7-4E6E-ACF1-07A0771B4A9D}"/>
                </a:ext>
              </a:extLst>
            </p:cNvPr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8" name="Shape 134">
              <a:extLst>
                <a:ext uri="{FF2B5EF4-FFF2-40B4-BE49-F238E27FC236}">
                  <a16:creationId xmlns:a16="http://schemas.microsoft.com/office/drawing/2014/main" id="{0389464F-34E9-4DB5-990E-F57398C04F48}"/>
                </a:ext>
              </a:extLst>
            </p:cNvPr>
            <p:cNvSpPr/>
            <p:nvPr/>
          </p:nvSpPr>
          <p:spPr>
            <a:xfrm>
              <a:off x="1261236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A</a:t>
              </a: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806914" y="2594911"/>
            <a:ext cx="908647" cy="908646"/>
            <a:chOff x="4665644" y="2362454"/>
            <a:chExt cx="908647" cy="908646"/>
          </a:xfrm>
        </p:grpSpPr>
        <p:sp>
          <p:nvSpPr>
            <p:cNvPr id="9" name="Shape 135">
              <a:extLst>
                <a:ext uri="{FF2B5EF4-FFF2-40B4-BE49-F238E27FC236}">
                  <a16:creationId xmlns:a16="http://schemas.microsoft.com/office/drawing/2014/main" id="{BB48745D-A338-4CDA-A4DA-B7B795C4582F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0" name="Shape 136">
              <a:extLst>
                <a:ext uri="{FF2B5EF4-FFF2-40B4-BE49-F238E27FC236}">
                  <a16:creationId xmlns:a16="http://schemas.microsoft.com/office/drawing/2014/main" id="{20BA9889-C7B5-40F5-9AEE-424567D9024E}"/>
                </a:ext>
              </a:extLst>
            </p:cNvPr>
            <p:cNvSpPr/>
            <p:nvPr/>
          </p:nvSpPr>
          <p:spPr>
            <a:xfrm>
              <a:off x="4979847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B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806913" y="3730897"/>
            <a:ext cx="908647" cy="908646"/>
            <a:chOff x="947033" y="4156948"/>
            <a:chExt cx="908647" cy="908646"/>
          </a:xfrm>
        </p:grpSpPr>
        <p:sp>
          <p:nvSpPr>
            <p:cNvPr id="11" name="Shape 137">
              <a:extLst>
                <a:ext uri="{FF2B5EF4-FFF2-40B4-BE49-F238E27FC236}">
                  <a16:creationId xmlns:a16="http://schemas.microsoft.com/office/drawing/2014/main" id="{843D1577-44E8-4202-9A47-49710110361F}"/>
                </a:ext>
              </a:extLst>
            </p:cNvPr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2" name="Shape 138">
              <a:extLst>
                <a:ext uri="{FF2B5EF4-FFF2-40B4-BE49-F238E27FC236}">
                  <a16:creationId xmlns:a16="http://schemas.microsoft.com/office/drawing/2014/main" id="{855036D4-93BF-42C4-8E09-005ED2310294}"/>
                </a:ext>
              </a:extLst>
            </p:cNvPr>
            <p:cNvSpPr/>
            <p:nvPr/>
          </p:nvSpPr>
          <p:spPr>
            <a:xfrm>
              <a:off x="1261237" y="4361296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C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806913" y="4829563"/>
            <a:ext cx="908647" cy="908646"/>
            <a:chOff x="4665644" y="4148177"/>
            <a:chExt cx="908647" cy="908646"/>
          </a:xfrm>
        </p:grpSpPr>
        <p:sp>
          <p:nvSpPr>
            <p:cNvPr id="13" name="Shape 139">
              <a:extLst>
                <a:ext uri="{FF2B5EF4-FFF2-40B4-BE49-F238E27FC236}">
                  <a16:creationId xmlns:a16="http://schemas.microsoft.com/office/drawing/2014/main" id="{4550CAA3-D0F0-44C0-8DC0-1095F43057AB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4" name="Shape 140">
              <a:extLst>
                <a:ext uri="{FF2B5EF4-FFF2-40B4-BE49-F238E27FC236}">
                  <a16:creationId xmlns:a16="http://schemas.microsoft.com/office/drawing/2014/main" id="{A04C6E8C-49BB-4FC9-8E6C-A415448AB60B}"/>
                </a:ext>
              </a:extLst>
            </p:cNvPr>
            <p:cNvSpPr/>
            <p:nvPr/>
          </p:nvSpPr>
          <p:spPr>
            <a:xfrm>
              <a:off x="4979848" y="4352525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D</a:t>
              </a:r>
            </a:p>
          </p:txBody>
        </p:sp>
      </p:grpSp>
      <p:sp>
        <p:nvSpPr>
          <p:cNvPr id="15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1" y="1673217"/>
            <a:ext cx="6158288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zon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draait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om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aarde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3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1" y="2728285"/>
            <a:ext cx="6158288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maan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draait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om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zon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4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2" y="3873845"/>
            <a:ext cx="6158289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aarde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draait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om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zon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5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099" y="5079657"/>
            <a:ext cx="6158290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aarde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draait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om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maan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729419" y="396262"/>
            <a:ext cx="8109782" cy="855185"/>
          </a:xfrm>
        </p:spPr>
        <p:txBody>
          <a:bodyPr anchor="t">
            <a:normAutofit/>
          </a:bodyPr>
          <a:lstStyle/>
          <a:p>
            <a:pPr>
              <a:lnSpc>
                <a:spcPts val="4000"/>
              </a:lnSpc>
            </a:pPr>
            <a:r>
              <a:rPr lang="nl-NL" sz="3600" dirty="0"/>
              <a:t>Welke uitspraak is waar?</a:t>
            </a:r>
          </a:p>
        </p:txBody>
      </p:sp>
    </p:spTree>
    <p:extLst>
      <p:ext uri="{BB962C8B-B14F-4D97-AF65-F5344CB8AC3E}">
        <p14:creationId xmlns:p14="http://schemas.microsoft.com/office/powerpoint/2010/main" val="304686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015" y="6285471"/>
            <a:ext cx="8932986" cy="4978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nl-NL">
              <a:solidFill>
                <a:srgbClr val="3366FF"/>
              </a:solidFill>
              <a:latin typeface="Corbel" panose="020B0503020204020204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</a:t>
            </a:r>
          </a:p>
        </p:txBody>
      </p:sp>
      <p:grpSp>
        <p:nvGrpSpPr>
          <p:cNvPr id="19" name="Groep 18"/>
          <p:cNvGrpSpPr/>
          <p:nvPr/>
        </p:nvGrpSpPr>
        <p:grpSpPr>
          <a:xfrm>
            <a:off x="806915" y="1496245"/>
            <a:ext cx="908647" cy="908646"/>
            <a:chOff x="947033" y="2362454"/>
            <a:chExt cx="908647" cy="908646"/>
          </a:xfrm>
        </p:grpSpPr>
        <p:sp>
          <p:nvSpPr>
            <p:cNvPr id="7" name="Shape 133">
              <a:extLst>
                <a:ext uri="{FF2B5EF4-FFF2-40B4-BE49-F238E27FC236}">
                  <a16:creationId xmlns:a16="http://schemas.microsoft.com/office/drawing/2014/main" id="{EE221C81-1AF7-4E6E-ACF1-07A0771B4A9D}"/>
                </a:ext>
              </a:extLst>
            </p:cNvPr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8" name="Shape 134">
              <a:extLst>
                <a:ext uri="{FF2B5EF4-FFF2-40B4-BE49-F238E27FC236}">
                  <a16:creationId xmlns:a16="http://schemas.microsoft.com/office/drawing/2014/main" id="{0389464F-34E9-4DB5-990E-F57398C04F48}"/>
                </a:ext>
              </a:extLst>
            </p:cNvPr>
            <p:cNvSpPr/>
            <p:nvPr/>
          </p:nvSpPr>
          <p:spPr>
            <a:xfrm>
              <a:off x="1261236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A</a:t>
              </a: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806914" y="2594911"/>
            <a:ext cx="908647" cy="908646"/>
            <a:chOff x="4665644" y="2362454"/>
            <a:chExt cx="908647" cy="908646"/>
          </a:xfrm>
        </p:grpSpPr>
        <p:sp>
          <p:nvSpPr>
            <p:cNvPr id="9" name="Shape 135">
              <a:extLst>
                <a:ext uri="{FF2B5EF4-FFF2-40B4-BE49-F238E27FC236}">
                  <a16:creationId xmlns:a16="http://schemas.microsoft.com/office/drawing/2014/main" id="{BB48745D-A338-4CDA-A4DA-B7B795C4582F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0" name="Shape 136">
              <a:extLst>
                <a:ext uri="{FF2B5EF4-FFF2-40B4-BE49-F238E27FC236}">
                  <a16:creationId xmlns:a16="http://schemas.microsoft.com/office/drawing/2014/main" id="{20BA9889-C7B5-40F5-9AEE-424567D9024E}"/>
                </a:ext>
              </a:extLst>
            </p:cNvPr>
            <p:cNvSpPr/>
            <p:nvPr/>
          </p:nvSpPr>
          <p:spPr>
            <a:xfrm>
              <a:off x="4979847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B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806913" y="3730897"/>
            <a:ext cx="908647" cy="908646"/>
            <a:chOff x="947033" y="4156948"/>
            <a:chExt cx="908647" cy="908646"/>
          </a:xfrm>
        </p:grpSpPr>
        <p:sp>
          <p:nvSpPr>
            <p:cNvPr id="11" name="Shape 137">
              <a:extLst>
                <a:ext uri="{FF2B5EF4-FFF2-40B4-BE49-F238E27FC236}">
                  <a16:creationId xmlns:a16="http://schemas.microsoft.com/office/drawing/2014/main" id="{843D1577-44E8-4202-9A47-49710110361F}"/>
                </a:ext>
              </a:extLst>
            </p:cNvPr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2" name="Shape 138">
              <a:extLst>
                <a:ext uri="{FF2B5EF4-FFF2-40B4-BE49-F238E27FC236}">
                  <a16:creationId xmlns:a16="http://schemas.microsoft.com/office/drawing/2014/main" id="{855036D4-93BF-42C4-8E09-005ED2310294}"/>
                </a:ext>
              </a:extLst>
            </p:cNvPr>
            <p:cNvSpPr/>
            <p:nvPr/>
          </p:nvSpPr>
          <p:spPr>
            <a:xfrm>
              <a:off x="1261237" y="4361296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C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806913" y="4829563"/>
            <a:ext cx="908647" cy="908646"/>
            <a:chOff x="4665644" y="4148177"/>
            <a:chExt cx="908647" cy="908646"/>
          </a:xfrm>
        </p:grpSpPr>
        <p:sp>
          <p:nvSpPr>
            <p:cNvPr id="13" name="Shape 139">
              <a:extLst>
                <a:ext uri="{FF2B5EF4-FFF2-40B4-BE49-F238E27FC236}">
                  <a16:creationId xmlns:a16="http://schemas.microsoft.com/office/drawing/2014/main" id="{4550CAA3-D0F0-44C0-8DC0-1095F43057AB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4" name="Shape 140">
              <a:extLst>
                <a:ext uri="{FF2B5EF4-FFF2-40B4-BE49-F238E27FC236}">
                  <a16:creationId xmlns:a16="http://schemas.microsoft.com/office/drawing/2014/main" id="{A04C6E8C-49BB-4FC9-8E6C-A415448AB60B}"/>
                </a:ext>
              </a:extLst>
            </p:cNvPr>
            <p:cNvSpPr/>
            <p:nvPr/>
          </p:nvSpPr>
          <p:spPr>
            <a:xfrm>
              <a:off x="4979848" y="4352525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D</a:t>
              </a:r>
            </a:p>
          </p:txBody>
        </p:sp>
      </p:grpSp>
      <p:sp>
        <p:nvSpPr>
          <p:cNvPr id="15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1" y="1673217"/>
            <a:ext cx="6158288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Doordat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aardas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scheef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staat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3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1" y="2469753"/>
            <a:ext cx="6158288" cy="10717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Doordat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aarde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soms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dichterbij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zon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staat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,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en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soms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verder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weg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4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102" y="3873845"/>
            <a:ext cx="6158289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Door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stromingen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in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oceaan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5" name="Shape 90">
            <a:extLst>
              <a:ext uri="{FF2B5EF4-FFF2-40B4-BE49-F238E27FC236}">
                <a16:creationId xmlns:a16="http://schemas.microsoft.com/office/drawing/2014/main" id="{7550F05A-CF05-4F02-8A8F-76119DE2CF57}"/>
              </a:ext>
            </a:extLst>
          </p:cNvPr>
          <p:cNvSpPr/>
          <p:nvPr/>
        </p:nvSpPr>
        <p:spPr>
          <a:xfrm>
            <a:off x="1958099" y="5079657"/>
            <a:ext cx="6158290" cy="5547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/>
          <a:p>
            <a:pPr defTabSz="547687" hangingPunct="0">
              <a:lnSpc>
                <a:spcPct val="120000"/>
              </a:lnSpc>
              <a:defRPr/>
            </a:pP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Doordat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maan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rond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de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aarde</a:t>
            </a:r>
            <a:r>
              <a:rPr lang="en-GB" sz="2800" kern="0" dirty="0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 </a:t>
            </a:r>
            <a:r>
              <a:rPr lang="en-GB" sz="2800" kern="0" dirty="0" err="1">
                <a:solidFill>
                  <a:srgbClr val="000000"/>
                </a:solidFill>
                <a:latin typeface="+mj-lt"/>
                <a:cs typeface="Helvetica"/>
                <a:sym typeface="Helvetica"/>
              </a:rPr>
              <a:t>draait</a:t>
            </a:r>
            <a:endParaRPr lang="en-GB" sz="2800" kern="0" dirty="0">
              <a:solidFill>
                <a:srgbClr val="000000"/>
              </a:solidFill>
              <a:latin typeface="+mj-lt"/>
              <a:cs typeface="Helvetica"/>
              <a:sym typeface="Helvetica"/>
            </a:endParaRPr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729419" y="396262"/>
            <a:ext cx="8109782" cy="855185"/>
          </a:xfrm>
        </p:spPr>
        <p:txBody>
          <a:bodyPr anchor="t">
            <a:normAutofit/>
          </a:bodyPr>
          <a:lstStyle/>
          <a:p>
            <a:pPr>
              <a:lnSpc>
                <a:spcPts val="4000"/>
              </a:lnSpc>
            </a:pPr>
            <a:r>
              <a:rPr lang="nl-NL" sz="3600" dirty="0"/>
              <a:t>Hoe komt het dat er seizoenen zijn?</a:t>
            </a:r>
          </a:p>
        </p:txBody>
      </p:sp>
    </p:spTree>
    <p:extLst>
      <p:ext uri="{BB962C8B-B14F-4D97-AF65-F5344CB8AC3E}">
        <p14:creationId xmlns:p14="http://schemas.microsoft.com/office/powerpoint/2010/main" val="371656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015" y="6285471"/>
            <a:ext cx="8932986" cy="4978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nl-NL">
              <a:solidFill>
                <a:srgbClr val="3366FF"/>
              </a:solidFill>
              <a:latin typeface="Corbel" panose="020B0503020204020204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29419" y="548640"/>
            <a:ext cx="8109782" cy="1447784"/>
          </a:xfrm>
        </p:spPr>
        <p:txBody>
          <a:bodyPr anchor="t">
            <a:noAutofit/>
          </a:bodyPr>
          <a:lstStyle/>
          <a:p>
            <a:pPr>
              <a:lnSpc>
                <a:spcPts val="4000"/>
              </a:lnSpc>
            </a:pPr>
            <a:r>
              <a:rPr lang="nl-NL" sz="3600" dirty="0"/>
              <a:t>Welke tekening past het beste bij ‘halve maan’?</a:t>
            </a:r>
            <a:endParaRPr lang="en-US" sz="36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393579" y="2362454"/>
            <a:ext cx="908647" cy="908646"/>
            <a:chOff x="947033" y="2362454"/>
            <a:chExt cx="908647" cy="908646"/>
          </a:xfrm>
        </p:grpSpPr>
        <p:sp>
          <p:nvSpPr>
            <p:cNvPr id="7" name="Shape 133">
              <a:extLst>
                <a:ext uri="{FF2B5EF4-FFF2-40B4-BE49-F238E27FC236}">
                  <a16:creationId xmlns:a16="http://schemas.microsoft.com/office/drawing/2014/main" id="{EE221C81-1AF7-4E6E-ACF1-07A0771B4A9D}"/>
                </a:ext>
              </a:extLst>
            </p:cNvPr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8" name="Shape 134">
              <a:extLst>
                <a:ext uri="{FF2B5EF4-FFF2-40B4-BE49-F238E27FC236}">
                  <a16:creationId xmlns:a16="http://schemas.microsoft.com/office/drawing/2014/main" id="{0389464F-34E9-4DB5-990E-F57398C04F48}"/>
                </a:ext>
              </a:extLst>
            </p:cNvPr>
            <p:cNvSpPr/>
            <p:nvPr/>
          </p:nvSpPr>
          <p:spPr>
            <a:xfrm>
              <a:off x="1261236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A</a:t>
              </a: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4868531" y="2402612"/>
            <a:ext cx="908647" cy="908646"/>
            <a:chOff x="4665644" y="2362454"/>
            <a:chExt cx="908647" cy="908646"/>
          </a:xfrm>
        </p:grpSpPr>
        <p:sp>
          <p:nvSpPr>
            <p:cNvPr id="9" name="Shape 135">
              <a:extLst>
                <a:ext uri="{FF2B5EF4-FFF2-40B4-BE49-F238E27FC236}">
                  <a16:creationId xmlns:a16="http://schemas.microsoft.com/office/drawing/2014/main" id="{BB48745D-A338-4CDA-A4DA-B7B795C4582F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0" name="Shape 136">
              <a:extLst>
                <a:ext uri="{FF2B5EF4-FFF2-40B4-BE49-F238E27FC236}">
                  <a16:creationId xmlns:a16="http://schemas.microsoft.com/office/drawing/2014/main" id="{20BA9889-C7B5-40F5-9AEE-424567D9024E}"/>
                </a:ext>
              </a:extLst>
            </p:cNvPr>
            <p:cNvSpPr/>
            <p:nvPr/>
          </p:nvSpPr>
          <p:spPr>
            <a:xfrm>
              <a:off x="4979847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B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393579" y="4156948"/>
            <a:ext cx="908647" cy="908646"/>
            <a:chOff x="947033" y="4156948"/>
            <a:chExt cx="908647" cy="908646"/>
          </a:xfrm>
        </p:grpSpPr>
        <p:sp>
          <p:nvSpPr>
            <p:cNvPr id="11" name="Shape 137">
              <a:extLst>
                <a:ext uri="{FF2B5EF4-FFF2-40B4-BE49-F238E27FC236}">
                  <a16:creationId xmlns:a16="http://schemas.microsoft.com/office/drawing/2014/main" id="{843D1577-44E8-4202-9A47-49710110361F}"/>
                </a:ext>
              </a:extLst>
            </p:cNvPr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2" name="Shape 138">
              <a:extLst>
                <a:ext uri="{FF2B5EF4-FFF2-40B4-BE49-F238E27FC236}">
                  <a16:creationId xmlns:a16="http://schemas.microsoft.com/office/drawing/2014/main" id="{855036D4-93BF-42C4-8E09-005ED2310294}"/>
                </a:ext>
              </a:extLst>
            </p:cNvPr>
            <p:cNvSpPr/>
            <p:nvPr/>
          </p:nvSpPr>
          <p:spPr>
            <a:xfrm>
              <a:off x="1261237" y="4361296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C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868705" y="4172520"/>
            <a:ext cx="908647" cy="908646"/>
            <a:chOff x="4665644" y="4148177"/>
            <a:chExt cx="908647" cy="908646"/>
          </a:xfrm>
        </p:grpSpPr>
        <p:sp>
          <p:nvSpPr>
            <p:cNvPr id="13" name="Shape 139">
              <a:extLst>
                <a:ext uri="{FF2B5EF4-FFF2-40B4-BE49-F238E27FC236}">
                  <a16:creationId xmlns:a16="http://schemas.microsoft.com/office/drawing/2014/main" id="{4550CAA3-D0F0-44C0-8DC0-1095F43057AB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4" name="Shape 140">
              <a:extLst>
                <a:ext uri="{FF2B5EF4-FFF2-40B4-BE49-F238E27FC236}">
                  <a16:creationId xmlns:a16="http://schemas.microsoft.com/office/drawing/2014/main" id="{A04C6E8C-49BB-4FC9-8E6C-A415448AB60B}"/>
                </a:ext>
              </a:extLst>
            </p:cNvPr>
            <p:cNvSpPr/>
            <p:nvPr/>
          </p:nvSpPr>
          <p:spPr>
            <a:xfrm>
              <a:off x="4979848" y="4352525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D</a:t>
              </a:r>
            </a:p>
          </p:txBody>
        </p:sp>
      </p:grp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B4A925F-6EAF-F042-9C11-CE33F5CA7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670" y="1858420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B18A5FD-A023-B344-BA2D-3C3C018FB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482" y="1858420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806DA2AE-748A-5B4A-A3C5-B11F9C3B17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670" y="3790024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98938B92-F3F7-4C4A-BC92-1B054C343C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482" y="3792008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06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015" y="6285471"/>
            <a:ext cx="8932986" cy="4978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nl-NL">
              <a:solidFill>
                <a:srgbClr val="3366FF"/>
              </a:solidFill>
              <a:latin typeface="Corbel" panose="020B0503020204020204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29419" y="548640"/>
            <a:ext cx="8109782" cy="1447784"/>
          </a:xfrm>
        </p:spPr>
        <p:txBody>
          <a:bodyPr anchor="t">
            <a:noAutofit/>
          </a:bodyPr>
          <a:lstStyle/>
          <a:p>
            <a:pPr>
              <a:lnSpc>
                <a:spcPts val="4000"/>
              </a:lnSpc>
            </a:pPr>
            <a:r>
              <a:rPr lang="nl-NL" sz="3600" dirty="0"/>
              <a:t>Welke tekening past het beste bij ‘zonsverduistering’?</a:t>
            </a:r>
            <a:endParaRPr lang="en-US" sz="36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393579" y="2362454"/>
            <a:ext cx="908647" cy="908646"/>
            <a:chOff x="947033" y="2362454"/>
            <a:chExt cx="908647" cy="908646"/>
          </a:xfrm>
        </p:grpSpPr>
        <p:sp>
          <p:nvSpPr>
            <p:cNvPr id="7" name="Shape 133">
              <a:extLst>
                <a:ext uri="{FF2B5EF4-FFF2-40B4-BE49-F238E27FC236}">
                  <a16:creationId xmlns:a16="http://schemas.microsoft.com/office/drawing/2014/main" id="{EE221C81-1AF7-4E6E-ACF1-07A0771B4A9D}"/>
                </a:ext>
              </a:extLst>
            </p:cNvPr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8" name="Shape 134">
              <a:extLst>
                <a:ext uri="{FF2B5EF4-FFF2-40B4-BE49-F238E27FC236}">
                  <a16:creationId xmlns:a16="http://schemas.microsoft.com/office/drawing/2014/main" id="{0389464F-34E9-4DB5-990E-F57398C04F48}"/>
                </a:ext>
              </a:extLst>
            </p:cNvPr>
            <p:cNvSpPr/>
            <p:nvPr/>
          </p:nvSpPr>
          <p:spPr>
            <a:xfrm>
              <a:off x="1261236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A</a:t>
              </a: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4868531" y="2402612"/>
            <a:ext cx="908647" cy="908646"/>
            <a:chOff x="4665644" y="2362454"/>
            <a:chExt cx="908647" cy="908646"/>
          </a:xfrm>
        </p:grpSpPr>
        <p:sp>
          <p:nvSpPr>
            <p:cNvPr id="9" name="Shape 135">
              <a:extLst>
                <a:ext uri="{FF2B5EF4-FFF2-40B4-BE49-F238E27FC236}">
                  <a16:creationId xmlns:a16="http://schemas.microsoft.com/office/drawing/2014/main" id="{BB48745D-A338-4CDA-A4DA-B7B795C4582F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0" name="Shape 136">
              <a:extLst>
                <a:ext uri="{FF2B5EF4-FFF2-40B4-BE49-F238E27FC236}">
                  <a16:creationId xmlns:a16="http://schemas.microsoft.com/office/drawing/2014/main" id="{20BA9889-C7B5-40F5-9AEE-424567D9024E}"/>
                </a:ext>
              </a:extLst>
            </p:cNvPr>
            <p:cNvSpPr/>
            <p:nvPr/>
          </p:nvSpPr>
          <p:spPr>
            <a:xfrm>
              <a:off x="4979847" y="2566802"/>
              <a:ext cx="356441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B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393579" y="4156948"/>
            <a:ext cx="908647" cy="908646"/>
            <a:chOff x="947033" y="4156948"/>
            <a:chExt cx="908647" cy="908646"/>
          </a:xfrm>
        </p:grpSpPr>
        <p:sp>
          <p:nvSpPr>
            <p:cNvPr id="11" name="Shape 137">
              <a:extLst>
                <a:ext uri="{FF2B5EF4-FFF2-40B4-BE49-F238E27FC236}">
                  <a16:creationId xmlns:a16="http://schemas.microsoft.com/office/drawing/2014/main" id="{843D1577-44E8-4202-9A47-49710110361F}"/>
                </a:ext>
              </a:extLst>
            </p:cNvPr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2" name="Shape 138">
              <a:extLst>
                <a:ext uri="{FF2B5EF4-FFF2-40B4-BE49-F238E27FC236}">
                  <a16:creationId xmlns:a16="http://schemas.microsoft.com/office/drawing/2014/main" id="{855036D4-93BF-42C4-8E09-005ED2310294}"/>
                </a:ext>
              </a:extLst>
            </p:cNvPr>
            <p:cNvSpPr/>
            <p:nvPr/>
          </p:nvSpPr>
          <p:spPr>
            <a:xfrm>
              <a:off x="1261237" y="4361296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C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868705" y="4172520"/>
            <a:ext cx="908647" cy="908646"/>
            <a:chOff x="4665644" y="4148177"/>
            <a:chExt cx="908647" cy="908646"/>
          </a:xfrm>
        </p:grpSpPr>
        <p:sp>
          <p:nvSpPr>
            <p:cNvPr id="13" name="Shape 139">
              <a:extLst>
                <a:ext uri="{FF2B5EF4-FFF2-40B4-BE49-F238E27FC236}">
                  <a16:creationId xmlns:a16="http://schemas.microsoft.com/office/drawing/2014/main" id="{4550CAA3-D0F0-44C0-8DC0-1095F43057AB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 w="3175">
              <a:miter lim="400000"/>
            </a:ln>
          </p:spPr>
          <p:txBody>
            <a:bodyPr lIns="35718" tIns="35718" rIns="35718" bIns="35718" anchor="ctr"/>
            <a:lstStyle/>
            <a:p>
              <a:pPr algn="ctr" defTabSz="547687" hangingPunct="0">
                <a:defRPr sz="2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000" kern="0">
                <a:solidFill>
                  <a:srgbClr val="FFFFFF"/>
                </a:solidFill>
                <a:latin typeface="Helvetica Light"/>
                <a:sym typeface="Helvetica Light"/>
              </a:endParaRPr>
            </a:p>
          </p:txBody>
        </p:sp>
        <p:sp>
          <p:nvSpPr>
            <p:cNvPr id="14" name="Shape 140">
              <a:extLst>
                <a:ext uri="{FF2B5EF4-FFF2-40B4-BE49-F238E27FC236}">
                  <a16:creationId xmlns:a16="http://schemas.microsoft.com/office/drawing/2014/main" id="{A04C6E8C-49BB-4FC9-8E6C-A415448AB60B}"/>
                </a:ext>
              </a:extLst>
            </p:cNvPr>
            <p:cNvSpPr/>
            <p:nvPr/>
          </p:nvSpPr>
          <p:spPr>
            <a:xfrm>
              <a:off x="4979848" y="4352525"/>
              <a:ext cx="356440" cy="4745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35718" tIns="35718" rIns="35718" bIns="35718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defTabSz="547687" hangingPunct="0">
                <a:lnSpc>
                  <a:spcPct val="120000"/>
                </a:lnSpc>
                <a:defRPr/>
              </a:pPr>
              <a:r>
                <a:rPr kern="0" dirty="0">
                  <a:latin typeface="Helvetica"/>
                  <a:cs typeface="Helvetica"/>
                  <a:sym typeface="Helvetica"/>
                </a:rPr>
                <a:t>D</a:t>
              </a:r>
            </a:p>
          </p:txBody>
        </p:sp>
      </p:grp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B4A925F-6EAF-F042-9C11-CE33F5CA7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670" y="1858420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B18A5FD-A023-B344-BA2D-3C3C018FB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482" y="1858420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806DA2AE-748A-5B4A-A3C5-B11F9C3B17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670" y="3790024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98938B92-F3F7-4C4A-BC92-1B054C343C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482" y="3792008"/>
            <a:ext cx="2876802" cy="16627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882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        © 2022 NVON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</p:spPr>
        <p:txBody>
          <a:bodyPr>
            <a:normAutofit/>
          </a:bodyPr>
          <a:lstStyle/>
          <a:p>
            <a:br>
              <a:rPr lang="nl-NL" b="1" dirty="0"/>
            </a:br>
            <a:endParaRPr lang="nl-NL" dirty="0"/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628650" y="572530"/>
            <a:ext cx="7886700" cy="3363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vragen met toelichting zijn ontwikkeld door de diagnostische vragen werkgroep van de NVON</a:t>
            </a:r>
          </a:p>
          <a:p>
            <a:endParaRPr lang="nl-N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feedback, wil je bijdragen, vragen testen of samenwerken? Laat het weten via:</a:t>
            </a:r>
            <a:b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diagnostischevragen@nvon.nl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89" y="4281356"/>
            <a:ext cx="4243622" cy="1295421"/>
          </a:xfrm>
          <a:prstGeom prst="rect">
            <a:avLst/>
          </a:prstGeom>
        </p:spPr>
      </p:pic>
      <p:sp>
        <p:nvSpPr>
          <p:cNvPr id="3" name="Google Shape;256;p23">
            <a:extLst>
              <a:ext uri="{FF2B5EF4-FFF2-40B4-BE49-F238E27FC236}">
                <a16:creationId xmlns:a16="http://schemas.microsoft.com/office/drawing/2014/main" id="{3D284F5F-7F6D-0502-A99B-28EE7AF38E53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Calibri"/>
              <a:buNone/>
            </a:pPr>
            <a:endParaRPr sz="180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257;p23">
            <a:extLst>
              <a:ext uri="{FF2B5EF4-FFF2-40B4-BE49-F238E27FC236}">
                <a16:creationId xmlns:a16="http://schemas.microsoft.com/office/drawing/2014/main" id="{7DDAA764-CB52-A160-5C10-76CA2D0967B2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dirty="0"/>
          </a:p>
        </p:txBody>
      </p:sp>
      <p:pic>
        <p:nvPicPr>
          <p:cNvPr id="1028" name="Picture 4" descr="Creative Commons Attribution-ShareAlike 3.0 Unported - Wikidata">
            <a:extLst>
              <a:ext uri="{FF2B5EF4-FFF2-40B4-BE49-F238E27FC236}">
                <a16:creationId xmlns:a16="http://schemas.microsoft.com/office/drawing/2014/main" id="{9F608E1F-C09A-D688-42AC-36E8E187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8" y="6332184"/>
            <a:ext cx="1148977" cy="4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8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777</Words>
  <Application>Microsoft Office PowerPoint</Application>
  <PresentationFormat>Diavoorstelling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Helvetica</vt:lpstr>
      <vt:lpstr>Helvetica Light</vt:lpstr>
      <vt:lpstr>source sans pro</vt:lpstr>
      <vt:lpstr>Tahoma</vt:lpstr>
      <vt:lpstr>Kantoorthema</vt:lpstr>
      <vt:lpstr>Beweging aarde en maan </vt:lpstr>
      <vt:lpstr>Welke uitspraak is waar?</vt:lpstr>
      <vt:lpstr>Hoe komt het dat er seizoenen zijn?</vt:lpstr>
      <vt:lpstr>Welke tekening past het beste bij ‘halve maan’?</vt:lpstr>
      <vt:lpstr>Welke tekening past het beste bij ‘zonsverduistering’?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uitspraak is waar?</dc:title>
  <dc:creator>J.C.E. Brill</dc:creator>
  <cp:lastModifiedBy>J.C.E. Brill</cp:lastModifiedBy>
  <cp:revision>5</cp:revision>
  <dcterms:created xsi:type="dcterms:W3CDTF">2024-01-16T11:21:51Z</dcterms:created>
  <dcterms:modified xsi:type="dcterms:W3CDTF">2024-04-10T18:30:23Z</dcterms:modified>
</cp:coreProperties>
</file>