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03_0.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1D_1F562A6A.xml" ContentType="application/vnd.ms-powerpoint.comments+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69" r:id="rId2"/>
    <p:sldId id="258" r:id="rId3"/>
    <p:sldId id="259" r:id="rId4"/>
    <p:sldId id="283" r:id="rId5"/>
    <p:sldId id="285" r:id="rId6"/>
    <p:sldId id="280" r:id="rId7"/>
  </p:sldIdLst>
  <p:sldSz cx="9144000" cy="6858000" type="screen4x3"/>
  <p:notesSz cx="6858000" cy="9144000"/>
  <p:embeddedFontLst>
    <p:embeddedFont>
      <p:font typeface="Corbel" panose="020B0503020204020204" pitchFamily="34" charset="0"/>
      <p:regular r:id="rId9"/>
      <p:bold r:id="rId10"/>
      <p:italic r:id="rId11"/>
      <p:boldItalic r:id="rId12"/>
    </p:embeddedFont>
    <p:embeddedFont>
      <p:font typeface="Helvetica" panose="020B0604020202020204" pitchFamily="34" charset="0"/>
      <p:regular r:id="rId13"/>
      <p:bold r:id="rId14"/>
      <p:italic r:id="rId15"/>
      <p:boldItalic r:id="rId16"/>
    </p:embeddedFont>
    <p:embeddedFont>
      <p:font typeface="source sans pro" panose="020B0503030403020204" pitchFamily="34" charset="0"/>
      <p:regular r:id="rId17"/>
      <p:bold r:id="rId18"/>
      <p:italic r:id="rId19"/>
      <p:boldItalic r:id="rId20"/>
    </p:embeddedFont>
    <p:embeddedFont>
      <p:font typeface="Tahoma" panose="020B0604030504040204" pitchFamily="34"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637721-4C1B-6462-38AA-946C1A3BA63C}" name="J.C.E. Brill" initials="JB" userId="S::bri@hetnieuwelyceum.nl::c593e6e6-c753-48db-9f31-91fcad19a80e" providerId="AD"/>
  <p188:author id="{83059EF5-1DA7-FD06-0977-9C46FD0B5CDC}" name="Jeroen Nelissen" initials="JN" userId="S::nelissen.j2@2college.nl::7fc10d7b-ee9e-4bf6-add3-32b49484403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98" autoAdjust="0"/>
  </p:normalViewPr>
  <p:slideViewPr>
    <p:cSldViewPr snapToGrid="0">
      <p:cViewPr varScale="1">
        <p:scale>
          <a:sx n="87" d="100"/>
          <a:sy n="87" d="100"/>
        </p:scale>
        <p:origin x="14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presProps" Target="presProps.xml"/><Relationship Id="rId10" Type="http://schemas.openxmlformats.org/officeDocument/2006/relationships/font" Target="fonts/font2.fntdata"/><Relationship Id="rId19"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font" Target="fonts/font14.fntdata"/><Relationship Id="rId27" Type="http://schemas.microsoft.com/office/2018/10/relationships/authors" Target="authors.xml"/></Relationships>
</file>

<file path=ppt/comments/modernComment_103_0.xml><?xml version="1.0" encoding="utf-8"?>
<p188:cmLst xmlns:a="http://schemas.openxmlformats.org/drawingml/2006/main" xmlns:r="http://schemas.openxmlformats.org/officeDocument/2006/relationships" xmlns:p188="http://schemas.microsoft.com/office/powerpoint/2018/8/main">
  <p188:cm id="{4D006ABA-90F1-425B-B058-ABA284DA1C7E}" authorId="{83059EF5-1DA7-FD06-0977-9C46FD0B5CDC}" created="2024-11-16T12:32:21.244">
    <pc:sldMkLst xmlns:pc="http://schemas.microsoft.com/office/powerpoint/2013/main/command">
      <pc:docMk/>
      <pc:sldMk cId="0" sldId="259"/>
    </pc:sldMkLst>
    <p188:txBody>
      <a:bodyPr/>
      <a:lstStyle/>
      <a:p>
        <a:r>
          <a:rPr lang="nl-NL"/>
          <a:t>Doordat er dus per etmaal meer energie van de zon wordt ontvangen is het daardoor zomer.</a:t>
        </a:r>
      </a:p>
    </p188:txBody>
  </p188:cm>
</p188:cmLst>
</file>

<file path=ppt/comments/modernComment_11D_1F562A6A.xml><?xml version="1.0" encoding="utf-8"?>
<p188:cmLst xmlns:a="http://schemas.openxmlformats.org/drawingml/2006/main" xmlns:r="http://schemas.openxmlformats.org/officeDocument/2006/relationships" xmlns:p188="http://schemas.microsoft.com/office/powerpoint/2018/8/main">
  <p188:cm id="{BAACD097-5698-4A8C-864F-A62CF9D2B700}" authorId="{83059EF5-1DA7-FD06-0977-9C46FD0B5CDC}" created="2024-11-16T12:31:57.678">
    <pc:sldMkLst xmlns:pc="http://schemas.microsoft.com/office/powerpoint/2013/main/command">
      <pc:docMk/>
      <pc:sldMk cId="525740650" sldId="285"/>
    </pc:sldMkLst>
    <p188:txBody>
      <a:bodyPr/>
      <a:lstStyle/>
      <a:p>
        <a:r>
          <a:rPr lang="nl-NL"/>
          <a:t>Want?</a:t>
        </a:r>
      </a:p>
    </p188:txBody>
    <p188:extLst>
      <p:ext xmlns:p="http://schemas.openxmlformats.org/presentationml/2006/main" uri="{57CB4572-C831-44C2-8A1C-0ADB6CCDFE69}">
        <p223:reactions xmlns:p223="http://schemas.microsoft.com/office/powerpoint/2022/03/main">
          <p223:rxn type="👍">
            <p223:instance time="2024-11-23T10:22:02.099" authorId="{58637721-4C1B-6462-38AA-946C1A3BA63C}"/>
          </p223:rxn>
        </p223:reaction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69827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a:r>
              <a:rPr lang="nl-NL" noProof="0" dirty="0"/>
              <a:t>A:</a:t>
            </a:r>
            <a:r>
              <a:rPr lang="nl-NL" baseline="0" noProof="0" dirty="0"/>
              <a:t> Hier is geen sprake van een verduistering</a:t>
            </a:r>
          </a:p>
          <a:p>
            <a:pPr marL="0"/>
            <a:r>
              <a:rPr lang="nl-NL" baseline="0" noProof="0" dirty="0"/>
              <a:t>B: CORRECT: de maan staat tussen de zon en de aarde in. Daardoor kan een klein stukje van de aarde in de schaduw van de maan komen. Dan kan je vanaf die plek de zon niet meer zien, een zonsverduistering.</a:t>
            </a:r>
          </a:p>
          <a:p>
            <a:pPr marL="0"/>
            <a:r>
              <a:rPr lang="nl-NL" baseline="0" noProof="0" dirty="0"/>
              <a:t>C: Hierbij past een maansverduistering. De maan kan zich in de schaduw van de aarde bevinden.</a:t>
            </a:r>
          </a:p>
          <a:p>
            <a:pPr marL="0"/>
            <a:r>
              <a:rPr lang="nl-NL" baseline="0" noProof="0" dirty="0"/>
              <a:t>D: De maan staat in het echt veel dichter bij de aarde dan bij de maan. Daarom kan situatie D nooit plaatsvinden.</a:t>
            </a:r>
          </a:p>
          <a:p>
            <a:pPr marL="0"/>
            <a:endParaRPr lang="nl-NL" baseline="0" noProof="0" dirty="0"/>
          </a:p>
          <a:p>
            <a:pPr marL="0"/>
            <a:r>
              <a:rPr lang="nl-NL" baseline="0" noProof="0" dirty="0"/>
              <a:t>Opmerking: In situatie B en C vindt niet altijd een verduistering plaats. Het baanvlak van de maan rond de aarde is niet precies gelijk aan het baanvlak van de aarde rond de zon. Daardoor is het meestal gewoon volle- of nieuwe maan. </a:t>
            </a:r>
          </a:p>
          <a:p>
            <a:pPr marL="0"/>
            <a:endParaRPr lang="en-GB" dirty="0"/>
          </a:p>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2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3930a8b2a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dirty="0" err="1"/>
              <a:t>Misvatting</a:t>
            </a:r>
            <a:r>
              <a:rPr lang="en-US" dirty="0"/>
              <a:t>:</a:t>
            </a:r>
          </a:p>
          <a:p>
            <a:pPr marL="0" lvl="0" indent="0" algn="l" rtl="0">
              <a:spcBef>
                <a:spcPts val="0"/>
              </a:spcBef>
              <a:spcAft>
                <a:spcPts val="0"/>
              </a:spcAft>
              <a:buClr>
                <a:schemeClr val="dk1"/>
              </a:buClr>
              <a:buSzPts val="1100"/>
              <a:buFont typeface="Arial"/>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A: </a:t>
            </a:r>
            <a:r>
              <a:rPr lang="nl-NL" baseline="0" noProof="0" dirty="0"/>
              <a:t>CORRECT: doordat de aardas scheef staat, staat bijvoorbeeld het noordelijk halfrond meer naar de zon gericht. Hierdoor wordt per etmaal meer energie van de zon ontvangen, en daardoor is het zomer</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B: </a:t>
            </a:r>
            <a:r>
              <a:rPr lang="nl-NL" baseline="0" noProof="0" dirty="0"/>
              <a:t>De afstand tussen de aarde en de zon verandert maar heel weinig, en ook nog eens op een hele grote tijdschaal. </a:t>
            </a:r>
          </a:p>
          <a:p>
            <a:pPr marL="0" lvl="0" indent="0" algn="l" rtl="0">
              <a:spcBef>
                <a:spcPts val="0"/>
              </a:spcBef>
              <a:spcAft>
                <a:spcPts val="0"/>
              </a:spcAft>
              <a:buClr>
                <a:schemeClr val="dk1"/>
              </a:buClr>
              <a:buSzPts val="1100"/>
              <a:buFont typeface="Arial"/>
              <a:buNone/>
            </a:pPr>
            <a:r>
              <a:rPr lang="en-US" dirty="0"/>
              <a:t>C: </a:t>
            </a:r>
            <a:r>
              <a:rPr lang="nl-NL" baseline="0" noProof="0" dirty="0"/>
              <a:t>De stromingen in de oceaan zorgen wel voor zachtere winters in Europa, maar zijn niet de oorzaak van de seizoenen</a:t>
            </a:r>
            <a:endParaRPr lang="en-US"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D: </a:t>
            </a:r>
            <a:r>
              <a:rPr lang="nl-NL" baseline="0" noProof="0" dirty="0"/>
              <a:t>De aantrekkingskracht van de maan op de aarde zorgt voor eb en vloed, maar veroorzaakt niet de seizoenen</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nl-NL" baseline="0"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baseline="0" noProof="0" dirty="0"/>
              <a:t>Opmerking: De bovenstaande uitleg bij de missers vallen niet onder de stof voor havo 5.</a:t>
            </a:r>
            <a:endParaRPr lang="nl-NL"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nl-NL" baseline="0" noProof="0" dirty="0"/>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endParaRPr dirty="0"/>
          </a:p>
        </p:txBody>
      </p:sp>
      <p:sp>
        <p:nvSpPr>
          <p:cNvPr id="131" name="Google Shape;131;g13930a8b2a2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2905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a:extLst>
            <a:ext uri="{FF2B5EF4-FFF2-40B4-BE49-F238E27FC236}">
              <a16:creationId xmlns:a16="http://schemas.microsoft.com/office/drawing/2014/main" id="{F5E316B4-C611-8FAB-1D9E-1116D1C114D1}"/>
            </a:ext>
          </a:extLst>
        </p:cNvPr>
        <p:cNvGrpSpPr/>
        <p:nvPr/>
      </p:nvGrpSpPr>
      <p:grpSpPr>
        <a:xfrm>
          <a:off x="0" y="0"/>
          <a:ext cx="0" cy="0"/>
          <a:chOff x="0" y="0"/>
          <a:chExt cx="0" cy="0"/>
        </a:xfrm>
      </p:grpSpPr>
      <p:sp>
        <p:nvSpPr>
          <p:cNvPr id="130" name="Google Shape;130;g13930a8b2a2_0_0:notes">
            <a:extLst>
              <a:ext uri="{FF2B5EF4-FFF2-40B4-BE49-F238E27FC236}">
                <a16:creationId xmlns:a16="http://schemas.microsoft.com/office/drawing/2014/main" id="{D5E1DFC5-4D50-FEB4-150C-8C18D93B0A7D}"/>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a:r>
              <a:rPr lang="nl-NL" noProof="0" dirty="0"/>
              <a:t>A:</a:t>
            </a:r>
            <a:r>
              <a:rPr lang="nl-NL" baseline="0" noProof="0" dirty="0"/>
              <a:t> CORRECT: De linkerkant van de maan wordt beschenen. De rechterkant is donker. Vanaf de aarde zie je de helft van de maan verlicht.</a:t>
            </a:r>
          </a:p>
          <a:p>
            <a:pPr marL="0"/>
            <a:r>
              <a:rPr lang="nl-NL" baseline="0" noProof="0" dirty="0"/>
              <a:t>B: De linkerkant van de maan wordt beschenen. De rechterkant is donker. Vanaf de aarde zie je alleen de rechterkant van de maan. Het is dan dus nieuwe maan.</a:t>
            </a:r>
          </a:p>
          <a:p>
            <a:pPr marL="0"/>
            <a:r>
              <a:rPr lang="nl-NL" baseline="0" noProof="0" dirty="0"/>
              <a:t>C: De linkerkant van de maan wordt beschenen, de rechterkant van de maan is donker. Vanuit de aarde zie je de linkerkant. Het is dan dus volle maan. Het kan hier ook een maansverduistering zijn.  </a:t>
            </a:r>
          </a:p>
          <a:p>
            <a:pPr marL="0"/>
            <a:r>
              <a:rPr lang="nl-NL" baseline="0" noProof="0" dirty="0"/>
              <a:t>D: De maan staat in het echt veel dichter bij de aarde dan bij de maan. Daarom kan situatie D nooit plaatsvinden.</a:t>
            </a:r>
          </a:p>
          <a:p>
            <a:pPr marL="0" lvl="0" indent="0" algn="l" rtl="0">
              <a:spcBef>
                <a:spcPts val="0"/>
              </a:spcBef>
              <a:spcAft>
                <a:spcPts val="0"/>
              </a:spcAft>
              <a:buClr>
                <a:schemeClr val="dk1"/>
              </a:buClr>
              <a:buSzPts val="1100"/>
              <a:buFont typeface="Arial"/>
              <a:buNone/>
            </a:pPr>
            <a:endParaRPr dirty="0"/>
          </a:p>
        </p:txBody>
      </p:sp>
      <p:sp>
        <p:nvSpPr>
          <p:cNvPr id="131" name="Google Shape;131;g13930a8b2a2_0_0:notes">
            <a:extLst>
              <a:ext uri="{FF2B5EF4-FFF2-40B4-BE49-F238E27FC236}">
                <a16:creationId xmlns:a16="http://schemas.microsoft.com/office/drawing/2014/main" id="{547E503E-B242-00DA-C296-263C7BB6E057}"/>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36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a:extLst>
            <a:ext uri="{FF2B5EF4-FFF2-40B4-BE49-F238E27FC236}">
              <a16:creationId xmlns:a16="http://schemas.microsoft.com/office/drawing/2014/main" id="{91B99BDD-476D-0D7B-3A76-C7F00C2AE413}"/>
            </a:ext>
          </a:extLst>
        </p:cNvPr>
        <p:cNvGrpSpPr/>
        <p:nvPr/>
      </p:nvGrpSpPr>
      <p:grpSpPr>
        <a:xfrm>
          <a:off x="0" y="0"/>
          <a:ext cx="0" cy="0"/>
          <a:chOff x="0" y="0"/>
          <a:chExt cx="0" cy="0"/>
        </a:xfrm>
      </p:grpSpPr>
      <p:sp>
        <p:nvSpPr>
          <p:cNvPr id="130" name="Google Shape;130;g13930a8b2a2_0_0:notes">
            <a:extLst>
              <a:ext uri="{FF2B5EF4-FFF2-40B4-BE49-F238E27FC236}">
                <a16:creationId xmlns:a16="http://schemas.microsoft.com/office/drawing/2014/main" id="{BBEF714D-5148-0435-CA3D-0E6C534CB4D4}"/>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a:r>
              <a:rPr lang="nl-NL" noProof="0" dirty="0"/>
              <a:t>A:</a:t>
            </a:r>
            <a:r>
              <a:rPr lang="nl-NL" baseline="0" noProof="0" dirty="0"/>
              <a:t> Hier is geen sprake van een verduistering want het licht van de zon kan zowel de aarde als de maan bereiken.</a:t>
            </a:r>
          </a:p>
          <a:p>
            <a:pPr marL="0"/>
            <a:r>
              <a:rPr lang="nl-NL" baseline="0" noProof="0" dirty="0"/>
              <a:t>B: CORRECT: de maan staat tussen de zon en de aarde in. Daardoor kan een klein stukje van de aarde in de schaduw van de maan komen. Dan kan je vanaf die plek de zon niet meer zien, een zonsverduistering.</a:t>
            </a:r>
          </a:p>
          <a:p>
            <a:pPr marL="0"/>
            <a:r>
              <a:rPr lang="nl-NL" baseline="0" noProof="0" dirty="0"/>
              <a:t>C: Hierbij past een maansverduistering. De maan kan zich in de schaduw van de aarde bevinden.</a:t>
            </a:r>
          </a:p>
          <a:p>
            <a:pPr marL="0"/>
            <a:r>
              <a:rPr lang="nl-NL" baseline="0" noProof="0" dirty="0"/>
              <a:t>D: De maan staat in het echt veel dichter bij de aarde dan bij de maan. Daarom kan situatie D nooit plaatsvinden.</a:t>
            </a:r>
          </a:p>
          <a:p>
            <a:pPr marL="0"/>
            <a:endParaRPr lang="nl-NL" baseline="0" noProof="0" dirty="0"/>
          </a:p>
          <a:p>
            <a:pPr marL="0"/>
            <a:r>
              <a:rPr lang="nl-NL" baseline="0" noProof="0" dirty="0"/>
              <a:t>Opmerking: In situatie B en C vindt niet altijd een verduistering plaats. Het baanvlak van de maan rond de aarde valt niet precies samen met het baanvlak van de aarde rond de zon. Daardoor is het meestal gewoon volle- of nieuwe maan. </a:t>
            </a:r>
          </a:p>
          <a:p>
            <a:pPr marL="0"/>
            <a:endParaRPr lang="en-GB" dirty="0"/>
          </a:p>
          <a:p>
            <a:pPr marL="0" lvl="0" indent="0" algn="l" rtl="0">
              <a:spcBef>
                <a:spcPts val="0"/>
              </a:spcBef>
              <a:spcAft>
                <a:spcPts val="0"/>
              </a:spcAft>
              <a:buClr>
                <a:schemeClr val="dk1"/>
              </a:buClr>
              <a:buSzPts val="1100"/>
              <a:buFont typeface="Arial"/>
              <a:buNone/>
            </a:pPr>
            <a:endParaRPr dirty="0"/>
          </a:p>
        </p:txBody>
      </p:sp>
      <p:sp>
        <p:nvSpPr>
          <p:cNvPr id="131" name="Google Shape;131;g13930a8b2a2_0_0:notes">
            <a:extLst>
              <a:ext uri="{FF2B5EF4-FFF2-40B4-BE49-F238E27FC236}">
                <a16:creationId xmlns:a16="http://schemas.microsoft.com/office/drawing/2014/main" id="{584117F4-69FE-6B12-FC9D-F0E91FCF0A00}"/>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8746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2db760db1be_0_87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9" name="Google Shape;689;g2db760db1be_0_8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228600" algn="l" rtl="0">
              <a:lnSpc>
                <a:spcPct val="100000"/>
              </a:lnSpc>
              <a:spcBef>
                <a:spcPts val="0"/>
              </a:spcBef>
              <a:spcAft>
                <a:spcPts val="0"/>
              </a:spcAft>
              <a:buClr>
                <a:srgbClr val="000000"/>
              </a:buClr>
              <a:buSzPts val="1400"/>
              <a:buFont typeface="Arial"/>
              <a:buNone/>
            </a:pPr>
            <a:r>
              <a:rPr lang="en-GB" dirty="0"/>
              <a:t>De </a:t>
            </a:r>
            <a:r>
              <a:rPr lang="en-GB" dirty="0" err="1"/>
              <a:t>vragen</a:t>
            </a:r>
            <a:r>
              <a:rPr lang="en-GB" dirty="0"/>
              <a:t> </a:t>
            </a:r>
            <a:r>
              <a:rPr lang="en-GB" dirty="0" err="1"/>
              <a:t>en</a:t>
            </a:r>
            <a:r>
              <a:rPr lang="en-GB" dirty="0"/>
              <a:t> </a:t>
            </a:r>
            <a:r>
              <a:rPr lang="en-GB" dirty="0" err="1"/>
              <a:t>toelichtingen</a:t>
            </a:r>
            <a:r>
              <a:rPr lang="en-GB" dirty="0"/>
              <a:t> </a:t>
            </a:r>
            <a:r>
              <a:rPr lang="en-GB" dirty="0" err="1"/>
              <a:t>vallen</a:t>
            </a:r>
            <a:r>
              <a:rPr lang="en-GB" dirty="0"/>
              <a:t> </a:t>
            </a:r>
            <a:r>
              <a:rPr lang="en-GB" dirty="0" err="1"/>
              <a:t>onder</a:t>
            </a:r>
            <a:r>
              <a:rPr lang="en-GB" dirty="0"/>
              <a:t> </a:t>
            </a:r>
            <a:r>
              <a:rPr lang="en-GB" dirty="0" err="1"/>
              <a:t>een</a:t>
            </a:r>
            <a:r>
              <a:rPr lang="en-GB" dirty="0"/>
              <a:t> </a:t>
            </a:r>
            <a:r>
              <a:rPr lang="en-GB" b="0" i="0" dirty="0">
                <a:latin typeface="Source Sans Pro"/>
                <a:ea typeface="Source Sans Pro"/>
                <a:cs typeface="Source Sans Pro"/>
                <a:sym typeface="Source Sans Pro"/>
              </a:rPr>
              <a:t>CC BY-SA 4.0 </a:t>
            </a:r>
            <a:r>
              <a:rPr lang="en-GB" b="0" i="0" dirty="0" err="1">
                <a:latin typeface="Source Sans Pro"/>
                <a:ea typeface="Source Sans Pro"/>
                <a:cs typeface="Source Sans Pro"/>
                <a:sym typeface="Source Sans Pro"/>
              </a:rPr>
              <a:t>licentie</a:t>
            </a:r>
            <a:r>
              <a:rPr lang="en-GB" b="0" i="0" dirty="0">
                <a:latin typeface="Source Sans Pro"/>
                <a:ea typeface="Source Sans Pro"/>
                <a:cs typeface="Source Sans Pro"/>
                <a:sym typeface="Source Sans Pro"/>
              </a:rPr>
              <a:t>:</a:t>
            </a:r>
            <a:r>
              <a:rPr lang="en-GB" b="0" i="0" dirty="0">
                <a:solidFill>
                  <a:srgbClr val="FFFFFF"/>
                </a:solidFill>
                <a:latin typeface="Source Sans Pro"/>
                <a:ea typeface="Source Sans Pro"/>
                <a:cs typeface="Source Sans Pro"/>
                <a:sym typeface="Source Sans Pro"/>
              </a:rPr>
              <a:t> </a:t>
            </a:r>
            <a:r>
              <a:rPr lang="en-GB" b="0" u="sng" dirty="0">
                <a:solidFill>
                  <a:schemeClr val="hlink"/>
                </a:solidFill>
                <a:hlinkClick r:id="rId3"/>
              </a:rPr>
              <a:t>https://creativecommons.org/licenses/by-sa/4.0</a:t>
            </a:r>
            <a:r>
              <a:rPr lang="en-GB" b="0" u="none" dirty="0"/>
              <a:t> </a:t>
            </a:r>
            <a:endParaRPr dirty="0"/>
          </a:p>
        </p:txBody>
      </p:sp>
      <p:sp>
        <p:nvSpPr>
          <p:cNvPr id="690" name="Google Shape;690;g2db760db1be_0_87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741216" y="2531666"/>
            <a:ext cx="5811838"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273446" y="1110059"/>
            <a:ext cx="5811838" cy="432196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71487"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3486150"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sp>
      <p:sp>
        <p:nvSpPr>
          <p:cNvPr id="68" name="Google Shape;68;p1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18/10/relationships/comments" Target="../comments/modernComment_103_0.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microsoft.com/office/2018/10/relationships/comments" Target="../comments/modernComment_11D_1F562A6A.xml"/><Relationship Id="rId7"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hyperlink" Target="http://www.diagnostischevragen.n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6600" b="1" dirty="0" err="1">
                <a:solidFill>
                  <a:srgbClr val="94B6D2"/>
                </a:solidFill>
              </a:rPr>
              <a:t>Beweging</a:t>
            </a:r>
            <a:r>
              <a:rPr lang="en-GB" sz="6600" b="1" dirty="0">
                <a:solidFill>
                  <a:srgbClr val="94B6D2"/>
                </a:solidFill>
              </a:rPr>
              <a:t> </a:t>
            </a:r>
            <a:r>
              <a:rPr lang="en-GB" sz="6600" b="1" dirty="0" err="1">
                <a:solidFill>
                  <a:srgbClr val="94B6D2"/>
                </a:solidFill>
              </a:rPr>
              <a:t>aarde</a:t>
            </a:r>
            <a:r>
              <a:rPr lang="en-GB" sz="6600" b="1" dirty="0">
                <a:solidFill>
                  <a:srgbClr val="94B6D2"/>
                </a:solidFill>
              </a:rPr>
              <a:t> en </a:t>
            </a:r>
            <a:r>
              <a:rPr lang="en-GB" sz="6600" b="1" dirty="0" err="1">
                <a:solidFill>
                  <a:srgbClr val="94B6D2"/>
                </a:solidFill>
              </a:rPr>
              <a:t>maan</a:t>
            </a:r>
            <a:br>
              <a:rPr lang="en-GB" b="1" dirty="0">
                <a:solidFill>
                  <a:schemeClr val="accent1"/>
                </a:solidFill>
              </a:rPr>
            </a:b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www.diagnostischevragen.nl</a:t>
            </a:r>
            <a:endParaRPr sz="1400" b="0" i="0" u="none" strike="noStrike" cap="none" dirty="0">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07" name="Google Shape;107;p15"/>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28" name="Google Shape;128;p15"/>
          <p:cNvSpPr txBox="1">
            <a:spLocks noGrp="1"/>
          </p:cNvSpPr>
          <p:nvPr>
            <p:ph type="title"/>
          </p:nvPr>
        </p:nvSpPr>
        <p:spPr>
          <a:xfrm>
            <a:off x="729419" y="396260"/>
            <a:ext cx="8109782" cy="8551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nl-NL" sz="3600" dirty="0"/>
              <a:t>Welke uitspraak is waar?</a:t>
            </a:r>
            <a:br>
              <a:rPr lang="en-GB" dirty="0"/>
            </a:br>
            <a:endParaRPr dirty="0"/>
          </a:p>
        </p:txBody>
      </p:sp>
      <p:grpSp>
        <p:nvGrpSpPr>
          <p:cNvPr id="2" name="Groep 1">
            <a:extLst>
              <a:ext uri="{FF2B5EF4-FFF2-40B4-BE49-F238E27FC236}">
                <a16:creationId xmlns:a16="http://schemas.microsoft.com/office/drawing/2014/main" id="{6616830F-C8D8-1C9A-95E1-7ABF55670CF2}"/>
              </a:ext>
            </a:extLst>
          </p:cNvPr>
          <p:cNvGrpSpPr/>
          <p:nvPr/>
        </p:nvGrpSpPr>
        <p:grpSpPr>
          <a:xfrm>
            <a:off x="806915" y="1496245"/>
            <a:ext cx="908647" cy="908646"/>
            <a:chOff x="947033" y="2362454"/>
            <a:chExt cx="908647" cy="908646"/>
          </a:xfrm>
        </p:grpSpPr>
        <p:sp>
          <p:nvSpPr>
            <p:cNvPr id="3" name="Shape 133">
              <a:extLst>
                <a:ext uri="{FF2B5EF4-FFF2-40B4-BE49-F238E27FC236}">
                  <a16:creationId xmlns:a16="http://schemas.microsoft.com/office/drawing/2014/main" id="{A3E5ED66-3748-D357-5D78-AF84CB7B50F6}"/>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4" name="Shape 134">
              <a:extLst>
                <a:ext uri="{FF2B5EF4-FFF2-40B4-BE49-F238E27FC236}">
                  <a16:creationId xmlns:a16="http://schemas.microsoft.com/office/drawing/2014/main" id="{34244B1E-DA36-B418-5770-CA1940FD1670}"/>
                </a:ext>
              </a:extLst>
            </p:cNvPr>
            <p:cNvSpPr/>
            <p:nvPr/>
          </p:nvSpPr>
          <p:spPr>
            <a:xfrm>
              <a:off x="1261236"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A</a:t>
              </a:r>
            </a:p>
          </p:txBody>
        </p:sp>
      </p:grpSp>
      <p:grpSp>
        <p:nvGrpSpPr>
          <p:cNvPr id="5" name="Groep 4">
            <a:extLst>
              <a:ext uri="{FF2B5EF4-FFF2-40B4-BE49-F238E27FC236}">
                <a16:creationId xmlns:a16="http://schemas.microsoft.com/office/drawing/2014/main" id="{2452C2DD-540C-8375-2152-B4320DD8974F}"/>
              </a:ext>
            </a:extLst>
          </p:cNvPr>
          <p:cNvGrpSpPr/>
          <p:nvPr/>
        </p:nvGrpSpPr>
        <p:grpSpPr>
          <a:xfrm>
            <a:off x="806914" y="2594911"/>
            <a:ext cx="908647" cy="908646"/>
            <a:chOff x="4665644" y="2362454"/>
            <a:chExt cx="908647" cy="908646"/>
          </a:xfrm>
        </p:grpSpPr>
        <p:sp>
          <p:nvSpPr>
            <p:cNvPr id="6" name="Shape 135">
              <a:extLst>
                <a:ext uri="{FF2B5EF4-FFF2-40B4-BE49-F238E27FC236}">
                  <a16:creationId xmlns:a16="http://schemas.microsoft.com/office/drawing/2014/main" id="{99807B19-2501-FA4E-81F0-ED79B8E85518}"/>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7" name="Shape 136">
              <a:extLst>
                <a:ext uri="{FF2B5EF4-FFF2-40B4-BE49-F238E27FC236}">
                  <a16:creationId xmlns:a16="http://schemas.microsoft.com/office/drawing/2014/main" id="{4CED564F-3A9E-2E42-9EDC-D33ECEDC90CA}"/>
                </a:ext>
              </a:extLst>
            </p:cNvPr>
            <p:cNvSpPr/>
            <p:nvPr/>
          </p:nvSpPr>
          <p:spPr>
            <a:xfrm>
              <a:off x="4979847"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B</a:t>
              </a:r>
            </a:p>
          </p:txBody>
        </p:sp>
      </p:grpSp>
      <p:grpSp>
        <p:nvGrpSpPr>
          <p:cNvPr id="8" name="Groep 7">
            <a:extLst>
              <a:ext uri="{FF2B5EF4-FFF2-40B4-BE49-F238E27FC236}">
                <a16:creationId xmlns:a16="http://schemas.microsoft.com/office/drawing/2014/main" id="{D92F1F1C-17EA-DD9F-BCA0-184737DA1630}"/>
              </a:ext>
            </a:extLst>
          </p:cNvPr>
          <p:cNvGrpSpPr/>
          <p:nvPr/>
        </p:nvGrpSpPr>
        <p:grpSpPr>
          <a:xfrm>
            <a:off x="806913" y="3730897"/>
            <a:ext cx="908647" cy="908646"/>
            <a:chOff x="947033" y="4156948"/>
            <a:chExt cx="908647" cy="908646"/>
          </a:xfrm>
        </p:grpSpPr>
        <p:sp>
          <p:nvSpPr>
            <p:cNvPr id="9" name="Shape 137">
              <a:extLst>
                <a:ext uri="{FF2B5EF4-FFF2-40B4-BE49-F238E27FC236}">
                  <a16:creationId xmlns:a16="http://schemas.microsoft.com/office/drawing/2014/main" id="{06BC64AB-0E26-621A-FC34-B0A8A8E6583A}"/>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10" name="Shape 138">
              <a:extLst>
                <a:ext uri="{FF2B5EF4-FFF2-40B4-BE49-F238E27FC236}">
                  <a16:creationId xmlns:a16="http://schemas.microsoft.com/office/drawing/2014/main" id="{6E149DE6-EACB-4990-A3F9-82DAD223C5ED}"/>
                </a:ext>
              </a:extLst>
            </p:cNvPr>
            <p:cNvSpPr/>
            <p:nvPr/>
          </p:nvSpPr>
          <p:spPr>
            <a:xfrm>
              <a:off x="1261237" y="4361296"/>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C</a:t>
              </a:r>
            </a:p>
          </p:txBody>
        </p:sp>
      </p:grpSp>
      <p:grpSp>
        <p:nvGrpSpPr>
          <p:cNvPr id="11" name="Groep 10">
            <a:extLst>
              <a:ext uri="{FF2B5EF4-FFF2-40B4-BE49-F238E27FC236}">
                <a16:creationId xmlns:a16="http://schemas.microsoft.com/office/drawing/2014/main" id="{B5D035FC-9E75-3E1F-4758-87E925F8740F}"/>
              </a:ext>
            </a:extLst>
          </p:cNvPr>
          <p:cNvGrpSpPr/>
          <p:nvPr/>
        </p:nvGrpSpPr>
        <p:grpSpPr>
          <a:xfrm>
            <a:off x="806913" y="4829563"/>
            <a:ext cx="908647" cy="908646"/>
            <a:chOff x="4665644" y="4148177"/>
            <a:chExt cx="908647" cy="908646"/>
          </a:xfrm>
        </p:grpSpPr>
        <p:sp>
          <p:nvSpPr>
            <p:cNvPr id="12" name="Shape 139">
              <a:extLst>
                <a:ext uri="{FF2B5EF4-FFF2-40B4-BE49-F238E27FC236}">
                  <a16:creationId xmlns:a16="http://schemas.microsoft.com/office/drawing/2014/main" id="{BA03941D-5C84-45E7-D547-58D505AE21B9}"/>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13" name="Shape 140">
              <a:extLst>
                <a:ext uri="{FF2B5EF4-FFF2-40B4-BE49-F238E27FC236}">
                  <a16:creationId xmlns:a16="http://schemas.microsoft.com/office/drawing/2014/main" id="{1094E749-1D20-A476-F8B3-AEDF00E9F2C1}"/>
                </a:ext>
              </a:extLst>
            </p:cNvPr>
            <p:cNvSpPr/>
            <p:nvPr/>
          </p:nvSpPr>
          <p:spPr>
            <a:xfrm>
              <a:off x="4979848" y="4352525"/>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D</a:t>
              </a:r>
            </a:p>
          </p:txBody>
        </p:sp>
      </p:grpSp>
      <p:sp>
        <p:nvSpPr>
          <p:cNvPr id="14" name="Shape 90">
            <a:extLst>
              <a:ext uri="{FF2B5EF4-FFF2-40B4-BE49-F238E27FC236}">
                <a16:creationId xmlns:a16="http://schemas.microsoft.com/office/drawing/2014/main" id="{5F27B38B-5C5E-5B14-5E1B-89A11FE82E99}"/>
              </a:ext>
            </a:extLst>
          </p:cNvPr>
          <p:cNvSpPr/>
          <p:nvPr/>
        </p:nvSpPr>
        <p:spPr>
          <a:xfrm>
            <a:off x="1958101" y="1672159"/>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De zon draait om de aarde</a:t>
            </a:r>
          </a:p>
        </p:txBody>
      </p:sp>
      <p:sp>
        <p:nvSpPr>
          <p:cNvPr id="15" name="Shape 90">
            <a:extLst>
              <a:ext uri="{FF2B5EF4-FFF2-40B4-BE49-F238E27FC236}">
                <a16:creationId xmlns:a16="http://schemas.microsoft.com/office/drawing/2014/main" id="{36B0A5BE-5A98-1DD8-B267-BED5D6EB305A}"/>
              </a:ext>
            </a:extLst>
          </p:cNvPr>
          <p:cNvSpPr/>
          <p:nvPr/>
        </p:nvSpPr>
        <p:spPr>
          <a:xfrm>
            <a:off x="1958101" y="2794854"/>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De maan draait om de zon</a:t>
            </a:r>
          </a:p>
        </p:txBody>
      </p:sp>
      <p:sp>
        <p:nvSpPr>
          <p:cNvPr id="16" name="Shape 90">
            <a:extLst>
              <a:ext uri="{FF2B5EF4-FFF2-40B4-BE49-F238E27FC236}">
                <a16:creationId xmlns:a16="http://schemas.microsoft.com/office/drawing/2014/main" id="{FE1985D4-87B3-FFD4-23D1-3AEA5732B1AC}"/>
              </a:ext>
            </a:extLst>
          </p:cNvPr>
          <p:cNvSpPr/>
          <p:nvPr/>
        </p:nvSpPr>
        <p:spPr>
          <a:xfrm>
            <a:off x="1864594" y="3895169"/>
            <a:ext cx="6158289"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De aarde draait om de zon</a:t>
            </a:r>
          </a:p>
        </p:txBody>
      </p:sp>
      <p:sp>
        <p:nvSpPr>
          <p:cNvPr id="17" name="Shape 90">
            <a:extLst>
              <a:ext uri="{FF2B5EF4-FFF2-40B4-BE49-F238E27FC236}">
                <a16:creationId xmlns:a16="http://schemas.microsoft.com/office/drawing/2014/main" id="{3B4B7A11-5FED-D50F-8048-667C77804DC9}"/>
              </a:ext>
            </a:extLst>
          </p:cNvPr>
          <p:cNvSpPr/>
          <p:nvPr/>
        </p:nvSpPr>
        <p:spPr>
          <a:xfrm>
            <a:off x="1958101" y="5033911"/>
            <a:ext cx="6158290"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De aarde draait om de maan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4" name="Groep 3">
            <a:extLst>
              <a:ext uri="{FF2B5EF4-FFF2-40B4-BE49-F238E27FC236}">
                <a16:creationId xmlns:a16="http://schemas.microsoft.com/office/drawing/2014/main" id="{7404FF17-ACC7-AEC2-F57B-884494FF5EF1}"/>
              </a:ext>
            </a:extLst>
          </p:cNvPr>
          <p:cNvGrpSpPr/>
          <p:nvPr/>
        </p:nvGrpSpPr>
        <p:grpSpPr>
          <a:xfrm>
            <a:off x="806915" y="1496245"/>
            <a:ext cx="908647" cy="908646"/>
            <a:chOff x="947033" y="2362454"/>
            <a:chExt cx="908647" cy="908646"/>
          </a:xfrm>
        </p:grpSpPr>
        <p:sp>
          <p:nvSpPr>
            <p:cNvPr id="5" name="Shape 133">
              <a:extLst>
                <a:ext uri="{FF2B5EF4-FFF2-40B4-BE49-F238E27FC236}">
                  <a16:creationId xmlns:a16="http://schemas.microsoft.com/office/drawing/2014/main" id="{9083ECB1-D606-3BEB-30E6-61EFA92F26B4}"/>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6" name="Shape 134">
              <a:extLst>
                <a:ext uri="{FF2B5EF4-FFF2-40B4-BE49-F238E27FC236}">
                  <a16:creationId xmlns:a16="http://schemas.microsoft.com/office/drawing/2014/main" id="{BC82B4A6-657D-9B68-9F8B-343B9893F3A3}"/>
                </a:ext>
              </a:extLst>
            </p:cNvPr>
            <p:cNvSpPr/>
            <p:nvPr/>
          </p:nvSpPr>
          <p:spPr>
            <a:xfrm>
              <a:off x="1261236"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A</a:t>
              </a:r>
            </a:p>
          </p:txBody>
        </p:sp>
      </p:grpSp>
      <p:grpSp>
        <p:nvGrpSpPr>
          <p:cNvPr id="7" name="Groep 6">
            <a:extLst>
              <a:ext uri="{FF2B5EF4-FFF2-40B4-BE49-F238E27FC236}">
                <a16:creationId xmlns:a16="http://schemas.microsoft.com/office/drawing/2014/main" id="{4CB3D4C5-1D49-97CF-3ECC-7B9DFB24B2CB}"/>
              </a:ext>
            </a:extLst>
          </p:cNvPr>
          <p:cNvGrpSpPr/>
          <p:nvPr/>
        </p:nvGrpSpPr>
        <p:grpSpPr>
          <a:xfrm>
            <a:off x="806914" y="2594911"/>
            <a:ext cx="908647" cy="908646"/>
            <a:chOff x="4665644" y="2362454"/>
            <a:chExt cx="908647" cy="908646"/>
          </a:xfrm>
        </p:grpSpPr>
        <p:sp>
          <p:nvSpPr>
            <p:cNvPr id="8" name="Shape 135">
              <a:extLst>
                <a:ext uri="{FF2B5EF4-FFF2-40B4-BE49-F238E27FC236}">
                  <a16:creationId xmlns:a16="http://schemas.microsoft.com/office/drawing/2014/main" id="{9B0051EC-DE5C-D82D-0807-370EB8F7FF89}"/>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9" name="Shape 136">
              <a:extLst>
                <a:ext uri="{FF2B5EF4-FFF2-40B4-BE49-F238E27FC236}">
                  <a16:creationId xmlns:a16="http://schemas.microsoft.com/office/drawing/2014/main" id="{BC9D9669-E54A-7172-CD8C-94EA5BB013E4}"/>
                </a:ext>
              </a:extLst>
            </p:cNvPr>
            <p:cNvSpPr/>
            <p:nvPr/>
          </p:nvSpPr>
          <p:spPr>
            <a:xfrm>
              <a:off x="4979847"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B</a:t>
              </a:r>
            </a:p>
          </p:txBody>
        </p:sp>
      </p:grpSp>
      <p:grpSp>
        <p:nvGrpSpPr>
          <p:cNvPr id="10" name="Groep 9">
            <a:extLst>
              <a:ext uri="{FF2B5EF4-FFF2-40B4-BE49-F238E27FC236}">
                <a16:creationId xmlns:a16="http://schemas.microsoft.com/office/drawing/2014/main" id="{963B35F9-7A66-9C2E-7BDD-6C8ECF5E46D7}"/>
              </a:ext>
            </a:extLst>
          </p:cNvPr>
          <p:cNvGrpSpPr/>
          <p:nvPr/>
        </p:nvGrpSpPr>
        <p:grpSpPr>
          <a:xfrm>
            <a:off x="806913" y="3730897"/>
            <a:ext cx="908647" cy="908646"/>
            <a:chOff x="947033" y="4156948"/>
            <a:chExt cx="908647" cy="908646"/>
          </a:xfrm>
        </p:grpSpPr>
        <p:sp>
          <p:nvSpPr>
            <p:cNvPr id="11" name="Shape 137">
              <a:extLst>
                <a:ext uri="{FF2B5EF4-FFF2-40B4-BE49-F238E27FC236}">
                  <a16:creationId xmlns:a16="http://schemas.microsoft.com/office/drawing/2014/main" id="{185703A4-9AD6-E6D2-391F-6E096348A942}"/>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41B8CB56-57EF-F9AB-C483-1DE3B41062B0}"/>
                </a:ext>
              </a:extLst>
            </p:cNvPr>
            <p:cNvSpPr/>
            <p:nvPr/>
          </p:nvSpPr>
          <p:spPr>
            <a:xfrm>
              <a:off x="1261237" y="4361296"/>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C</a:t>
              </a:r>
            </a:p>
          </p:txBody>
        </p:sp>
      </p:grpSp>
      <p:grpSp>
        <p:nvGrpSpPr>
          <p:cNvPr id="13" name="Groep 12">
            <a:extLst>
              <a:ext uri="{FF2B5EF4-FFF2-40B4-BE49-F238E27FC236}">
                <a16:creationId xmlns:a16="http://schemas.microsoft.com/office/drawing/2014/main" id="{18AE6032-1E35-9020-911B-04646EDBA48F}"/>
              </a:ext>
            </a:extLst>
          </p:cNvPr>
          <p:cNvGrpSpPr/>
          <p:nvPr/>
        </p:nvGrpSpPr>
        <p:grpSpPr>
          <a:xfrm>
            <a:off x="806913" y="4829563"/>
            <a:ext cx="908647" cy="908646"/>
            <a:chOff x="4665644" y="4148177"/>
            <a:chExt cx="908647" cy="908646"/>
          </a:xfrm>
        </p:grpSpPr>
        <p:sp>
          <p:nvSpPr>
            <p:cNvPr id="14" name="Shape 139">
              <a:extLst>
                <a:ext uri="{FF2B5EF4-FFF2-40B4-BE49-F238E27FC236}">
                  <a16:creationId xmlns:a16="http://schemas.microsoft.com/office/drawing/2014/main" id="{1C2A154D-7897-5F60-9214-067D45095DA6}"/>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15" name="Shape 140">
              <a:extLst>
                <a:ext uri="{FF2B5EF4-FFF2-40B4-BE49-F238E27FC236}">
                  <a16:creationId xmlns:a16="http://schemas.microsoft.com/office/drawing/2014/main" id="{97261D5F-5C1F-8BF5-2C86-53460B3DB839}"/>
                </a:ext>
              </a:extLst>
            </p:cNvPr>
            <p:cNvSpPr/>
            <p:nvPr/>
          </p:nvSpPr>
          <p:spPr>
            <a:xfrm>
              <a:off x="4979848" y="4352525"/>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lang="nl-NL" kern="0" dirty="0">
                  <a:latin typeface="Helvetica"/>
                  <a:cs typeface="Helvetica"/>
                  <a:sym typeface="Helvetica"/>
                </a:rPr>
                <a:t>D</a:t>
              </a:r>
            </a:p>
          </p:txBody>
        </p:sp>
      </p:grpSp>
      <p:sp>
        <p:nvSpPr>
          <p:cNvPr id="16" name="Shape 90">
            <a:extLst>
              <a:ext uri="{FF2B5EF4-FFF2-40B4-BE49-F238E27FC236}">
                <a16:creationId xmlns:a16="http://schemas.microsoft.com/office/drawing/2014/main" id="{DA979E73-4A7E-544C-B973-144A7DE87AF8}"/>
              </a:ext>
            </a:extLst>
          </p:cNvPr>
          <p:cNvSpPr/>
          <p:nvPr/>
        </p:nvSpPr>
        <p:spPr>
          <a:xfrm>
            <a:off x="1958099" y="1662193"/>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Doordat de aardas scheef staat</a:t>
            </a:r>
          </a:p>
        </p:txBody>
      </p:sp>
      <p:sp>
        <p:nvSpPr>
          <p:cNvPr id="17" name="Shape 90">
            <a:extLst>
              <a:ext uri="{FF2B5EF4-FFF2-40B4-BE49-F238E27FC236}">
                <a16:creationId xmlns:a16="http://schemas.microsoft.com/office/drawing/2014/main" id="{1C0122A1-392D-8C1A-2F1C-1B07D40CB583}"/>
              </a:ext>
            </a:extLst>
          </p:cNvPr>
          <p:cNvSpPr/>
          <p:nvPr/>
        </p:nvSpPr>
        <p:spPr>
          <a:xfrm>
            <a:off x="1958099" y="2504622"/>
            <a:ext cx="6158288" cy="1071766"/>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Doordat de aarde soms dichterbij de zon staat, en soms verder weg</a:t>
            </a:r>
          </a:p>
        </p:txBody>
      </p:sp>
      <p:sp>
        <p:nvSpPr>
          <p:cNvPr id="18" name="Shape 90">
            <a:extLst>
              <a:ext uri="{FF2B5EF4-FFF2-40B4-BE49-F238E27FC236}">
                <a16:creationId xmlns:a16="http://schemas.microsoft.com/office/drawing/2014/main" id="{C8E10414-8F26-2612-A551-8BFA1DAC624E}"/>
              </a:ext>
            </a:extLst>
          </p:cNvPr>
          <p:cNvSpPr/>
          <p:nvPr/>
        </p:nvSpPr>
        <p:spPr>
          <a:xfrm>
            <a:off x="1958098" y="3895169"/>
            <a:ext cx="6158289"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Door stromingen in de oceaan</a:t>
            </a:r>
          </a:p>
        </p:txBody>
      </p:sp>
      <p:sp>
        <p:nvSpPr>
          <p:cNvPr id="19" name="Shape 90">
            <a:extLst>
              <a:ext uri="{FF2B5EF4-FFF2-40B4-BE49-F238E27FC236}">
                <a16:creationId xmlns:a16="http://schemas.microsoft.com/office/drawing/2014/main" id="{728BB64D-8F5D-9DE5-DEEC-4F9E7BFFF6A5}"/>
              </a:ext>
            </a:extLst>
          </p:cNvPr>
          <p:cNvSpPr/>
          <p:nvPr/>
        </p:nvSpPr>
        <p:spPr>
          <a:xfrm>
            <a:off x="1958097" y="4997133"/>
            <a:ext cx="6158290"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lnSpc>
                <a:spcPct val="120000"/>
              </a:lnSpc>
              <a:defRPr/>
            </a:pPr>
            <a:r>
              <a:rPr lang="nl-NL" sz="2800" kern="0" dirty="0">
                <a:solidFill>
                  <a:srgbClr val="000000"/>
                </a:solidFill>
                <a:latin typeface="+mj-lt"/>
                <a:cs typeface="Helvetica"/>
                <a:sym typeface="Helvetica"/>
              </a:rPr>
              <a:t>Doordat de maan rond de aarde draait</a:t>
            </a:r>
          </a:p>
        </p:txBody>
      </p:sp>
      <p:sp>
        <p:nvSpPr>
          <p:cNvPr id="20" name="Titel 1">
            <a:extLst>
              <a:ext uri="{FF2B5EF4-FFF2-40B4-BE49-F238E27FC236}">
                <a16:creationId xmlns:a16="http://schemas.microsoft.com/office/drawing/2014/main" id="{3AD9346D-B538-0359-859F-B33165B1D276}"/>
              </a:ext>
            </a:extLst>
          </p:cNvPr>
          <p:cNvSpPr txBox="1">
            <a:spLocks/>
          </p:cNvSpPr>
          <p:nvPr/>
        </p:nvSpPr>
        <p:spPr>
          <a:xfrm>
            <a:off x="729419" y="396262"/>
            <a:ext cx="8109782" cy="85518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nSpc>
                <a:spcPts val="4000"/>
              </a:lnSpc>
            </a:pPr>
            <a:r>
              <a:rPr lang="nl-NL" sz="3600"/>
              <a:t>Hoe komt het dat er seizoenen zijn?</a:t>
            </a:r>
            <a:endParaRPr lang="nl-NL" sz="3600" dirty="0"/>
          </a:p>
        </p:txBody>
      </p:sp>
    </p:spTree>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2">
          <a:extLst>
            <a:ext uri="{FF2B5EF4-FFF2-40B4-BE49-F238E27FC236}">
              <a16:creationId xmlns:a16="http://schemas.microsoft.com/office/drawing/2014/main" id="{8FB446CD-6D3A-7579-8800-9C6B0505B830}"/>
            </a:ext>
          </a:extLst>
        </p:cNvPr>
        <p:cNvGrpSpPr/>
        <p:nvPr/>
      </p:nvGrpSpPr>
      <p:grpSpPr>
        <a:xfrm>
          <a:off x="0" y="0"/>
          <a:ext cx="0" cy="0"/>
          <a:chOff x="0" y="0"/>
          <a:chExt cx="0" cy="0"/>
        </a:xfrm>
      </p:grpSpPr>
      <p:sp>
        <p:nvSpPr>
          <p:cNvPr id="133" name="Google Shape;133;p16">
            <a:extLst>
              <a:ext uri="{FF2B5EF4-FFF2-40B4-BE49-F238E27FC236}">
                <a16:creationId xmlns:a16="http://schemas.microsoft.com/office/drawing/2014/main" id="{959C38D1-C213-DCC4-65B3-6F8199CB7E99}"/>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a:extLst>
              <a:ext uri="{FF2B5EF4-FFF2-40B4-BE49-F238E27FC236}">
                <a16:creationId xmlns:a16="http://schemas.microsoft.com/office/drawing/2014/main" id="{1FDE37AC-958E-62BC-34FD-621C09F5772E}"/>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2" name="Titel 1">
            <a:extLst>
              <a:ext uri="{FF2B5EF4-FFF2-40B4-BE49-F238E27FC236}">
                <a16:creationId xmlns:a16="http://schemas.microsoft.com/office/drawing/2014/main" id="{E07707DB-2A5A-666A-733D-30D1AF35669C}"/>
              </a:ext>
            </a:extLst>
          </p:cNvPr>
          <p:cNvSpPr>
            <a:spLocks noGrp="1"/>
          </p:cNvSpPr>
          <p:nvPr>
            <p:ph type="title"/>
          </p:nvPr>
        </p:nvSpPr>
        <p:spPr>
          <a:xfrm>
            <a:off x="729419" y="548640"/>
            <a:ext cx="8109782" cy="1447784"/>
          </a:xfrm>
        </p:spPr>
        <p:txBody>
          <a:bodyPr anchor="t">
            <a:noAutofit/>
          </a:bodyPr>
          <a:lstStyle/>
          <a:p>
            <a:pPr>
              <a:lnSpc>
                <a:spcPts val="4000"/>
              </a:lnSpc>
            </a:pPr>
            <a:r>
              <a:rPr lang="nl-NL" sz="3600" dirty="0"/>
              <a:t>Welke tekening past het beste bij ‘halve maan’?</a:t>
            </a:r>
            <a:endParaRPr lang="en-US" sz="3600" dirty="0"/>
          </a:p>
        </p:txBody>
      </p:sp>
      <p:grpSp>
        <p:nvGrpSpPr>
          <p:cNvPr id="3" name="Groep 2">
            <a:extLst>
              <a:ext uri="{FF2B5EF4-FFF2-40B4-BE49-F238E27FC236}">
                <a16:creationId xmlns:a16="http://schemas.microsoft.com/office/drawing/2014/main" id="{7BF0F659-1334-D2B2-DC10-3374D9900DCF}"/>
              </a:ext>
            </a:extLst>
          </p:cNvPr>
          <p:cNvGrpSpPr/>
          <p:nvPr/>
        </p:nvGrpSpPr>
        <p:grpSpPr>
          <a:xfrm>
            <a:off x="393579" y="2362454"/>
            <a:ext cx="908647" cy="908646"/>
            <a:chOff x="947033" y="2362454"/>
            <a:chExt cx="908647" cy="908646"/>
          </a:xfrm>
        </p:grpSpPr>
        <p:sp>
          <p:nvSpPr>
            <p:cNvPr id="4" name="Shape 133">
              <a:extLst>
                <a:ext uri="{FF2B5EF4-FFF2-40B4-BE49-F238E27FC236}">
                  <a16:creationId xmlns:a16="http://schemas.microsoft.com/office/drawing/2014/main" id="{87AE7761-6BD2-FC90-96F3-98A2154C9582}"/>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5" name="Shape 134">
              <a:extLst>
                <a:ext uri="{FF2B5EF4-FFF2-40B4-BE49-F238E27FC236}">
                  <a16:creationId xmlns:a16="http://schemas.microsoft.com/office/drawing/2014/main" id="{F18E49EC-FC12-20FE-AFFE-E0A86C9726A0}"/>
                </a:ext>
              </a:extLst>
            </p:cNvPr>
            <p:cNvSpPr/>
            <p:nvPr/>
          </p:nvSpPr>
          <p:spPr>
            <a:xfrm>
              <a:off x="1261236"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grpSp>
        <p:nvGrpSpPr>
          <p:cNvPr id="6" name="Groep 5">
            <a:extLst>
              <a:ext uri="{FF2B5EF4-FFF2-40B4-BE49-F238E27FC236}">
                <a16:creationId xmlns:a16="http://schemas.microsoft.com/office/drawing/2014/main" id="{D4D4AF0C-A661-CF2A-214F-3FD7BD99844D}"/>
              </a:ext>
            </a:extLst>
          </p:cNvPr>
          <p:cNvGrpSpPr/>
          <p:nvPr/>
        </p:nvGrpSpPr>
        <p:grpSpPr>
          <a:xfrm>
            <a:off x="4868531" y="2402612"/>
            <a:ext cx="908647" cy="908646"/>
            <a:chOff x="4665644" y="2362454"/>
            <a:chExt cx="908647" cy="908646"/>
          </a:xfrm>
        </p:grpSpPr>
        <p:sp>
          <p:nvSpPr>
            <p:cNvPr id="7" name="Shape 135">
              <a:extLst>
                <a:ext uri="{FF2B5EF4-FFF2-40B4-BE49-F238E27FC236}">
                  <a16:creationId xmlns:a16="http://schemas.microsoft.com/office/drawing/2014/main" id="{38DA7073-5459-8B21-BF8D-2EFF738F0E61}"/>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6">
              <a:extLst>
                <a:ext uri="{FF2B5EF4-FFF2-40B4-BE49-F238E27FC236}">
                  <a16:creationId xmlns:a16="http://schemas.microsoft.com/office/drawing/2014/main" id="{E7464890-FBBC-942A-2F8D-F9C06435382A}"/>
                </a:ext>
              </a:extLst>
            </p:cNvPr>
            <p:cNvSpPr/>
            <p:nvPr/>
          </p:nvSpPr>
          <p:spPr>
            <a:xfrm>
              <a:off x="4979847"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grpSp>
        <p:nvGrpSpPr>
          <p:cNvPr id="9" name="Groep 8">
            <a:extLst>
              <a:ext uri="{FF2B5EF4-FFF2-40B4-BE49-F238E27FC236}">
                <a16:creationId xmlns:a16="http://schemas.microsoft.com/office/drawing/2014/main" id="{2BD21D4F-10F0-B4B8-5C7D-BFD4FD705F39}"/>
              </a:ext>
            </a:extLst>
          </p:cNvPr>
          <p:cNvGrpSpPr/>
          <p:nvPr/>
        </p:nvGrpSpPr>
        <p:grpSpPr>
          <a:xfrm>
            <a:off x="393579" y="4156948"/>
            <a:ext cx="908647" cy="908646"/>
            <a:chOff x="947033" y="4156948"/>
            <a:chExt cx="908647" cy="908646"/>
          </a:xfrm>
        </p:grpSpPr>
        <p:sp>
          <p:nvSpPr>
            <p:cNvPr id="10" name="Shape 137">
              <a:extLst>
                <a:ext uri="{FF2B5EF4-FFF2-40B4-BE49-F238E27FC236}">
                  <a16:creationId xmlns:a16="http://schemas.microsoft.com/office/drawing/2014/main" id="{E6F74177-6AB9-2BDD-C4B7-7D49197473FD}"/>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1" name="Shape 138">
              <a:extLst>
                <a:ext uri="{FF2B5EF4-FFF2-40B4-BE49-F238E27FC236}">
                  <a16:creationId xmlns:a16="http://schemas.microsoft.com/office/drawing/2014/main" id="{D47C0F6D-AAD4-565A-9116-52A966D8ACF5}"/>
                </a:ext>
              </a:extLst>
            </p:cNvPr>
            <p:cNvSpPr/>
            <p:nvPr/>
          </p:nvSpPr>
          <p:spPr>
            <a:xfrm>
              <a:off x="1261237" y="4361296"/>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grpSp>
        <p:nvGrpSpPr>
          <p:cNvPr id="12" name="Groep 11">
            <a:extLst>
              <a:ext uri="{FF2B5EF4-FFF2-40B4-BE49-F238E27FC236}">
                <a16:creationId xmlns:a16="http://schemas.microsoft.com/office/drawing/2014/main" id="{21F34971-C554-D9CB-1DCD-67639D7667FC}"/>
              </a:ext>
            </a:extLst>
          </p:cNvPr>
          <p:cNvGrpSpPr/>
          <p:nvPr/>
        </p:nvGrpSpPr>
        <p:grpSpPr>
          <a:xfrm>
            <a:off x="4868705" y="4172520"/>
            <a:ext cx="908647" cy="908646"/>
            <a:chOff x="4665644" y="4148177"/>
            <a:chExt cx="908647" cy="908646"/>
          </a:xfrm>
        </p:grpSpPr>
        <p:sp>
          <p:nvSpPr>
            <p:cNvPr id="13" name="Shape 139">
              <a:extLst>
                <a:ext uri="{FF2B5EF4-FFF2-40B4-BE49-F238E27FC236}">
                  <a16:creationId xmlns:a16="http://schemas.microsoft.com/office/drawing/2014/main" id="{7EBC04B2-F243-27FD-B65B-7D5041E0E5E0}"/>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532D179E-B16E-0D9E-D16B-9369F696C935}"/>
                </a:ext>
              </a:extLst>
            </p:cNvPr>
            <p:cNvSpPr/>
            <p:nvPr/>
          </p:nvSpPr>
          <p:spPr>
            <a:xfrm>
              <a:off x="4979848" y="4352525"/>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D</a:t>
              </a:r>
            </a:p>
          </p:txBody>
        </p:sp>
      </p:grpSp>
      <p:pic>
        <p:nvPicPr>
          <p:cNvPr id="15" name="Afbeelding 14">
            <a:extLst>
              <a:ext uri="{FF2B5EF4-FFF2-40B4-BE49-F238E27FC236}">
                <a16:creationId xmlns:a16="http://schemas.microsoft.com/office/drawing/2014/main" id="{91B13C3F-57B1-071A-1C74-89E7F89AC1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670" y="1858420"/>
            <a:ext cx="2876802" cy="1662739"/>
          </a:xfrm>
          <a:prstGeom prst="rect">
            <a:avLst/>
          </a:prstGeom>
          <a:ln>
            <a:solidFill>
              <a:schemeClr val="tx1"/>
            </a:solidFill>
          </a:ln>
        </p:spPr>
      </p:pic>
      <p:pic>
        <p:nvPicPr>
          <p:cNvPr id="16" name="Afbeelding 15">
            <a:extLst>
              <a:ext uri="{FF2B5EF4-FFF2-40B4-BE49-F238E27FC236}">
                <a16:creationId xmlns:a16="http://schemas.microsoft.com/office/drawing/2014/main" id="{84EAAFBF-DFAF-CA27-6982-2F6E64586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8482" y="1858420"/>
            <a:ext cx="2876802" cy="1662739"/>
          </a:xfrm>
          <a:prstGeom prst="rect">
            <a:avLst/>
          </a:prstGeom>
          <a:ln>
            <a:solidFill>
              <a:schemeClr val="tx1"/>
            </a:solidFill>
          </a:ln>
        </p:spPr>
      </p:pic>
      <p:pic>
        <p:nvPicPr>
          <p:cNvPr id="17" name="Afbeelding 16">
            <a:extLst>
              <a:ext uri="{FF2B5EF4-FFF2-40B4-BE49-F238E27FC236}">
                <a16:creationId xmlns:a16="http://schemas.microsoft.com/office/drawing/2014/main" id="{2C15ABB6-BEAE-B08B-9212-1C79A0A2BA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8670" y="3790024"/>
            <a:ext cx="2876802" cy="1662739"/>
          </a:xfrm>
          <a:prstGeom prst="rect">
            <a:avLst/>
          </a:prstGeom>
          <a:ln>
            <a:solidFill>
              <a:schemeClr val="tx1"/>
            </a:solidFill>
          </a:ln>
        </p:spPr>
      </p:pic>
      <p:pic>
        <p:nvPicPr>
          <p:cNvPr id="18" name="Afbeelding 17">
            <a:extLst>
              <a:ext uri="{FF2B5EF4-FFF2-40B4-BE49-F238E27FC236}">
                <a16:creationId xmlns:a16="http://schemas.microsoft.com/office/drawing/2014/main" id="{7E17BF9C-1477-46F3-7B6C-73AFFE21F2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08482" y="3792008"/>
            <a:ext cx="2876802" cy="1662739"/>
          </a:xfrm>
          <a:prstGeom prst="rect">
            <a:avLst/>
          </a:prstGeom>
          <a:ln>
            <a:solidFill>
              <a:schemeClr val="tx1"/>
            </a:solidFill>
          </a:ln>
        </p:spPr>
      </p:pic>
    </p:spTree>
    <p:extLst>
      <p:ext uri="{BB962C8B-B14F-4D97-AF65-F5344CB8AC3E}">
        <p14:creationId xmlns:p14="http://schemas.microsoft.com/office/powerpoint/2010/main" val="1574178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a:extLst>
            <a:ext uri="{FF2B5EF4-FFF2-40B4-BE49-F238E27FC236}">
              <a16:creationId xmlns:a16="http://schemas.microsoft.com/office/drawing/2014/main" id="{391D413F-353A-7BE9-3382-E240391599F3}"/>
            </a:ext>
          </a:extLst>
        </p:cNvPr>
        <p:cNvGrpSpPr/>
        <p:nvPr/>
      </p:nvGrpSpPr>
      <p:grpSpPr>
        <a:xfrm>
          <a:off x="0" y="0"/>
          <a:ext cx="0" cy="0"/>
          <a:chOff x="0" y="0"/>
          <a:chExt cx="0" cy="0"/>
        </a:xfrm>
      </p:grpSpPr>
      <p:sp>
        <p:nvSpPr>
          <p:cNvPr id="133" name="Google Shape;133;p16">
            <a:extLst>
              <a:ext uri="{FF2B5EF4-FFF2-40B4-BE49-F238E27FC236}">
                <a16:creationId xmlns:a16="http://schemas.microsoft.com/office/drawing/2014/main" id="{655B18D6-32AC-2460-03DC-7ED54C48456F}"/>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a:extLst>
              <a:ext uri="{FF2B5EF4-FFF2-40B4-BE49-F238E27FC236}">
                <a16:creationId xmlns:a16="http://schemas.microsoft.com/office/drawing/2014/main" id="{185FB4E3-8F71-2348-CEDA-1648B0B4F915}"/>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2" name="Titel 1">
            <a:extLst>
              <a:ext uri="{FF2B5EF4-FFF2-40B4-BE49-F238E27FC236}">
                <a16:creationId xmlns:a16="http://schemas.microsoft.com/office/drawing/2014/main" id="{E8A3E49B-C76E-279B-6821-3701ECB2AD89}"/>
              </a:ext>
            </a:extLst>
          </p:cNvPr>
          <p:cNvSpPr>
            <a:spLocks noGrp="1"/>
          </p:cNvSpPr>
          <p:nvPr>
            <p:ph type="title"/>
          </p:nvPr>
        </p:nvSpPr>
        <p:spPr>
          <a:xfrm>
            <a:off x="729419" y="548640"/>
            <a:ext cx="8109782" cy="1447784"/>
          </a:xfrm>
        </p:spPr>
        <p:txBody>
          <a:bodyPr anchor="t">
            <a:noAutofit/>
          </a:bodyPr>
          <a:lstStyle/>
          <a:p>
            <a:pPr>
              <a:lnSpc>
                <a:spcPts val="4000"/>
              </a:lnSpc>
            </a:pPr>
            <a:r>
              <a:rPr lang="nl-NL" sz="3600" dirty="0"/>
              <a:t>Welke tekening past het beste bij ‘zonsverduistering’?</a:t>
            </a:r>
            <a:endParaRPr lang="en-US" sz="3600" dirty="0"/>
          </a:p>
        </p:txBody>
      </p:sp>
      <p:grpSp>
        <p:nvGrpSpPr>
          <p:cNvPr id="3" name="Groep 2">
            <a:extLst>
              <a:ext uri="{FF2B5EF4-FFF2-40B4-BE49-F238E27FC236}">
                <a16:creationId xmlns:a16="http://schemas.microsoft.com/office/drawing/2014/main" id="{384A86EB-6164-B91E-F878-B2DD4844833A}"/>
              </a:ext>
            </a:extLst>
          </p:cNvPr>
          <p:cNvGrpSpPr/>
          <p:nvPr/>
        </p:nvGrpSpPr>
        <p:grpSpPr>
          <a:xfrm>
            <a:off x="393579" y="2362454"/>
            <a:ext cx="908647" cy="908646"/>
            <a:chOff x="947033" y="2362454"/>
            <a:chExt cx="908647" cy="908646"/>
          </a:xfrm>
        </p:grpSpPr>
        <p:sp>
          <p:nvSpPr>
            <p:cNvPr id="4" name="Shape 133">
              <a:extLst>
                <a:ext uri="{FF2B5EF4-FFF2-40B4-BE49-F238E27FC236}">
                  <a16:creationId xmlns:a16="http://schemas.microsoft.com/office/drawing/2014/main" id="{6674DA16-9133-B1F6-8F83-94FB0FD0AA69}"/>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5" name="Shape 134">
              <a:extLst>
                <a:ext uri="{FF2B5EF4-FFF2-40B4-BE49-F238E27FC236}">
                  <a16:creationId xmlns:a16="http://schemas.microsoft.com/office/drawing/2014/main" id="{DEBACB65-E3DD-6AC5-5A6E-6D7E1BC88BE3}"/>
                </a:ext>
              </a:extLst>
            </p:cNvPr>
            <p:cNvSpPr/>
            <p:nvPr/>
          </p:nvSpPr>
          <p:spPr>
            <a:xfrm>
              <a:off x="1261236"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grpSp>
        <p:nvGrpSpPr>
          <p:cNvPr id="6" name="Groep 5">
            <a:extLst>
              <a:ext uri="{FF2B5EF4-FFF2-40B4-BE49-F238E27FC236}">
                <a16:creationId xmlns:a16="http://schemas.microsoft.com/office/drawing/2014/main" id="{0E00ABF6-0D45-D51C-FC02-E16CE70D1CF1}"/>
              </a:ext>
            </a:extLst>
          </p:cNvPr>
          <p:cNvGrpSpPr/>
          <p:nvPr/>
        </p:nvGrpSpPr>
        <p:grpSpPr>
          <a:xfrm>
            <a:off x="4868531" y="2402612"/>
            <a:ext cx="908647" cy="908646"/>
            <a:chOff x="4665644" y="2362454"/>
            <a:chExt cx="908647" cy="908646"/>
          </a:xfrm>
        </p:grpSpPr>
        <p:sp>
          <p:nvSpPr>
            <p:cNvPr id="7" name="Shape 135">
              <a:extLst>
                <a:ext uri="{FF2B5EF4-FFF2-40B4-BE49-F238E27FC236}">
                  <a16:creationId xmlns:a16="http://schemas.microsoft.com/office/drawing/2014/main" id="{CA66F639-225F-1C3A-8371-B3403B9D6B27}"/>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6">
              <a:extLst>
                <a:ext uri="{FF2B5EF4-FFF2-40B4-BE49-F238E27FC236}">
                  <a16:creationId xmlns:a16="http://schemas.microsoft.com/office/drawing/2014/main" id="{5D9A91A4-9149-3D5C-B448-212EF4F02B04}"/>
                </a:ext>
              </a:extLst>
            </p:cNvPr>
            <p:cNvSpPr/>
            <p:nvPr/>
          </p:nvSpPr>
          <p:spPr>
            <a:xfrm>
              <a:off x="4979847" y="256680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grpSp>
        <p:nvGrpSpPr>
          <p:cNvPr id="9" name="Groep 8">
            <a:extLst>
              <a:ext uri="{FF2B5EF4-FFF2-40B4-BE49-F238E27FC236}">
                <a16:creationId xmlns:a16="http://schemas.microsoft.com/office/drawing/2014/main" id="{CBAE82A7-97D6-DA37-DDD3-4AFC17A9885F}"/>
              </a:ext>
            </a:extLst>
          </p:cNvPr>
          <p:cNvGrpSpPr/>
          <p:nvPr/>
        </p:nvGrpSpPr>
        <p:grpSpPr>
          <a:xfrm>
            <a:off x="393579" y="4156948"/>
            <a:ext cx="908647" cy="908646"/>
            <a:chOff x="947033" y="4156948"/>
            <a:chExt cx="908647" cy="908646"/>
          </a:xfrm>
        </p:grpSpPr>
        <p:sp>
          <p:nvSpPr>
            <p:cNvPr id="10" name="Shape 137">
              <a:extLst>
                <a:ext uri="{FF2B5EF4-FFF2-40B4-BE49-F238E27FC236}">
                  <a16:creationId xmlns:a16="http://schemas.microsoft.com/office/drawing/2014/main" id="{E0091A0C-5829-E497-0C3F-4434838675E8}"/>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1" name="Shape 138">
              <a:extLst>
                <a:ext uri="{FF2B5EF4-FFF2-40B4-BE49-F238E27FC236}">
                  <a16:creationId xmlns:a16="http://schemas.microsoft.com/office/drawing/2014/main" id="{528FB16C-892B-D7B6-4588-FDDBE04F05BC}"/>
                </a:ext>
              </a:extLst>
            </p:cNvPr>
            <p:cNvSpPr/>
            <p:nvPr/>
          </p:nvSpPr>
          <p:spPr>
            <a:xfrm>
              <a:off x="1261237" y="4361296"/>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grpSp>
        <p:nvGrpSpPr>
          <p:cNvPr id="12" name="Groep 11">
            <a:extLst>
              <a:ext uri="{FF2B5EF4-FFF2-40B4-BE49-F238E27FC236}">
                <a16:creationId xmlns:a16="http://schemas.microsoft.com/office/drawing/2014/main" id="{A31D3868-BE52-FA54-7CA8-BC364C992170}"/>
              </a:ext>
            </a:extLst>
          </p:cNvPr>
          <p:cNvGrpSpPr/>
          <p:nvPr/>
        </p:nvGrpSpPr>
        <p:grpSpPr>
          <a:xfrm>
            <a:off x="4868705" y="4172520"/>
            <a:ext cx="908647" cy="908646"/>
            <a:chOff x="4665644" y="4148177"/>
            <a:chExt cx="908647" cy="908646"/>
          </a:xfrm>
        </p:grpSpPr>
        <p:sp>
          <p:nvSpPr>
            <p:cNvPr id="13" name="Shape 139">
              <a:extLst>
                <a:ext uri="{FF2B5EF4-FFF2-40B4-BE49-F238E27FC236}">
                  <a16:creationId xmlns:a16="http://schemas.microsoft.com/office/drawing/2014/main" id="{3F34A7F1-45DC-BEB2-6CFC-410206073F0D}"/>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0049E8BC-F191-295B-53F0-93A5A73231A7}"/>
                </a:ext>
              </a:extLst>
            </p:cNvPr>
            <p:cNvSpPr/>
            <p:nvPr/>
          </p:nvSpPr>
          <p:spPr>
            <a:xfrm>
              <a:off x="4979848" y="4352525"/>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D</a:t>
              </a:r>
            </a:p>
          </p:txBody>
        </p:sp>
      </p:grpSp>
      <p:pic>
        <p:nvPicPr>
          <p:cNvPr id="15" name="Afbeelding 14">
            <a:extLst>
              <a:ext uri="{FF2B5EF4-FFF2-40B4-BE49-F238E27FC236}">
                <a16:creationId xmlns:a16="http://schemas.microsoft.com/office/drawing/2014/main" id="{F9BAD394-57DB-499C-9D45-D8C8BE0BF2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8670" y="1858420"/>
            <a:ext cx="2876802" cy="1662739"/>
          </a:xfrm>
          <a:prstGeom prst="rect">
            <a:avLst/>
          </a:prstGeom>
          <a:ln>
            <a:solidFill>
              <a:schemeClr val="tx1"/>
            </a:solidFill>
          </a:ln>
        </p:spPr>
      </p:pic>
      <p:pic>
        <p:nvPicPr>
          <p:cNvPr id="16" name="Afbeelding 15">
            <a:extLst>
              <a:ext uri="{FF2B5EF4-FFF2-40B4-BE49-F238E27FC236}">
                <a16:creationId xmlns:a16="http://schemas.microsoft.com/office/drawing/2014/main" id="{6F016392-A1DA-19B7-D4C8-2A5653D6C4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08482" y="1858420"/>
            <a:ext cx="2876802" cy="1662739"/>
          </a:xfrm>
          <a:prstGeom prst="rect">
            <a:avLst/>
          </a:prstGeom>
          <a:ln>
            <a:solidFill>
              <a:schemeClr val="tx1"/>
            </a:solidFill>
          </a:ln>
        </p:spPr>
      </p:pic>
      <p:pic>
        <p:nvPicPr>
          <p:cNvPr id="17" name="Afbeelding 16">
            <a:extLst>
              <a:ext uri="{FF2B5EF4-FFF2-40B4-BE49-F238E27FC236}">
                <a16:creationId xmlns:a16="http://schemas.microsoft.com/office/drawing/2014/main" id="{199CEC61-0ACE-2226-C289-BF9985D2562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98670" y="3790024"/>
            <a:ext cx="2876802" cy="1662739"/>
          </a:xfrm>
          <a:prstGeom prst="rect">
            <a:avLst/>
          </a:prstGeom>
          <a:ln>
            <a:solidFill>
              <a:schemeClr val="tx1"/>
            </a:solidFill>
          </a:ln>
        </p:spPr>
      </p:pic>
      <p:pic>
        <p:nvPicPr>
          <p:cNvPr id="18" name="Afbeelding 17">
            <a:extLst>
              <a:ext uri="{FF2B5EF4-FFF2-40B4-BE49-F238E27FC236}">
                <a16:creationId xmlns:a16="http://schemas.microsoft.com/office/drawing/2014/main" id="{1F20920D-DCE4-8ABE-7DF1-BEB5320A0DA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08482" y="3792008"/>
            <a:ext cx="2876802" cy="1662739"/>
          </a:xfrm>
          <a:prstGeom prst="rect">
            <a:avLst/>
          </a:prstGeom>
          <a:ln>
            <a:solidFill>
              <a:schemeClr val="tx1"/>
            </a:solidFill>
          </a:ln>
        </p:spPr>
      </p:pic>
    </p:spTree>
    <p:extLst>
      <p:ext uri="{BB962C8B-B14F-4D97-AF65-F5344CB8AC3E}">
        <p14:creationId xmlns:p14="http://schemas.microsoft.com/office/powerpoint/2010/main" val="525740650"/>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Google Shape;692;g2db760db1be_0_870"/>
          <p:cNvSpPr txBox="1"/>
          <p:nvPr/>
        </p:nvSpPr>
        <p:spPr>
          <a:xfrm>
            <a:off x="5685183" y="6407433"/>
            <a:ext cx="3458700" cy="25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50" b="0" i="0" u="none" strike="noStrike" cap="none">
                <a:solidFill>
                  <a:srgbClr val="FFFFFF"/>
                </a:solidFill>
                <a:latin typeface="Tahoma"/>
                <a:ea typeface="Tahoma"/>
                <a:cs typeface="Tahoma"/>
                <a:sym typeface="Tahoma"/>
              </a:rPr>
              <a:t>www.nvon.nl/diagnostischevragen        © 2022 NVON </a:t>
            </a:r>
            <a:endParaRPr/>
          </a:p>
        </p:txBody>
      </p:sp>
      <p:sp>
        <p:nvSpPr>
          <p:cNvPr id="693" name="Google Shape;693;g2db760db1be_0_870"/>
          <p:cNvSpPr txBox="1">
            <a:spLocks noGrp="1"/>
          </p:cNvSpPr>
          <p:nvPr>
            <p:ph type="title"/>
          </p:nvPr>
        </p:nvSpPr>
        <p:spPr>
          <a:xfrm>
            <a:off x="628650" y="365126"/>
            <a:ext cx="7886700" cy="409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br>
              <a:rPr lang="en-GB" b="1"/>
            </a:br>
            <a:endParaRPr/>
          </a:p>
        </p:txBody>
      </p:sp>
      <p:sp>
        <p:nvSpPr>
          <p:cNvPr id="694" name="Google Shape;694;g2db760db1be_0_870"/>
          <p:cNvSpPr txBox="1"/>
          <p:nvPr/>
        </p:nvSpPr>
        <p:spPr>
          <a:xfrm>
            <a:off x="628650" y="572530"/>
            <a:ext cx="7886700" cy="33633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3300"/>
              <a:buFont typeface="Arial"/>
              <a:buNone/>
            </a:pPr>
            <a:r>
              <a:rPr lang="en-GB" sz="3300" b="0" i="0" u="none" strike="noStrike" cap="none" dirty="0" err="1">
                <a:solidFill>
                  <a:schemeClr val="dk1"/>
                </a:solidFill>
                <a:latin typeface="Calibri"/>
                <a:ea typeface="Calibri"/>
                <a:cs typeface="Calibri"/>
                <a:sym typeface="Calibri"/>
              </a:rPr>
              <a:t>Deze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met </a:t>
            </a:r>
            <a:r>
              <a:rPr lang="en-GB" sz="3300" b="0" i="0" u="none" strike="noStrike" cap="none" dirty="0" err="1">
                <a:solidFill>
                  <a:schemeClr val="dk1"/>
                </a:solidFill>
                <a:latin typeface="Calibri"/>
                <a:ea typeface="Calibri"/>
                <a:cs typeface="Calibri"/>
                <a:sym typeface="Calibri"/>
              </a:rPr>
              <a:t>toelichting</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zijn</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ontwikkeld</a:t>
            </a:r>
            <a:r>
              <a:rPr lang="en-GB" sz="3300" b="0" i="0" u="none" strike="noStrike" cap="none" dirty="0">
                <a:solidFill>
                  <a:schemeClr val="dk1"/>
                </a:solidFill>
                <a:latin typeface="Calibri"/>
                <a:ea typeface="Calibri"/>
                <a:cs typeface="Calibri"/>
                <a:sym typeface="Calibri"/>
              </a:rPr>
              <a:t> door de </a:t>
            </a:r>
            <a:r>
              <a:rPr lang="en-GB" sz="3300" b="0" i="0" u="none" strike="noStrike" cap="none" dirty="0" err="1">
                <a:solidFill>
                  <a:schemeClr val="dk1"/>
                </a:solidFill>
                <a:latin typeface="Calibri"/>
                <a:ea typeface="Calibri"/>
                <a:cs typeface="Calibri"/>
                <a:sym typeface="Calibri"/>
              </a:rPr>
              <a:t>werkgroep</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diagnostische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van de NVON</a:t>
            </a:r>
            <a:r>
              <a:rPr lang="en-GB" sz="3300" dirty="0">
                <a:solidFill>
                  <a:schemeClr val="dk1"/>
                </a:solidFill>
                <a:latin typeface="Calibri"/>
                <a:ea typeface="Calibri"/>
                <a:cs typeface="Calibri"/>
                <a:sym typeface="Calibri"/>
              </a:rPr>
              <a:t>. Meer </a:t>
            </a:r>
            <a:r>
              <a:rPr lang="en-GB" sz="3300" dirty="0" err="1">
                <a:solidFill>
                  <a:schemeClr val="dk1"/>
                </a:solidFill>
                <a:latin typeface="Calibri"/>
                <a:ea typeface="Calibri"/>
                <a:cs typeface="Calibri"/>
                <a:sym typeface="Calibri"/>
              </a:rPr>
              <a:t>vragen</a:t>
            </a:r>
            <a:r>
              <a:rPr lang="en-GB" sz="3300" dirty="0">
                <a:solidFill>
                  <a:schemeClr val="dk1"/>
                </a:solidFill>
                <a:latin typeface="Calibri"/>
                <a:ea typeface="Calibri"/>
                <a:cs typeface="Calibri"/>
                <a:sym typeface="Calibri"/>
              </a:rPr>
              <a:t> </a:t>
            </a:r>
            <a:r>
              <a:rPr lang="en-GB" sz="3300" dirty="0" err="1">
                <a:solidFill>
                  <a:schemeClr val="dk1"/>
                </a:solidFill>
                <a:latin typeface="Calibri"/>
                <a:ea typeface="Calibri"/>
                <a:cs typeface="Calibri"/>
                <a:sym typeface="Calibri"/>
              </a:rPr>
              <a:t>en</a:t>
            </a:r>
            <a:r>
              <a:rPr lang="en-GB" sz="3300" dirty="0">
                <a:solidFill>
                  <a:schemeClr val="dk1"/>
                </a:solidFill>
                <a:latin typeface="Calibri"/>
                <a:ea typeface="Calibri"/>
                <a:cs typeface="Calibri"/>
                <a:sym typeface="Calibri"/>
              </a:rPr>
              <a:t> info </a:t>
            </a:r>
            <a:r>
              <a:rPr lang="en-GB" sz="3300" dirty="0" err="1">
                <a:solidFill>
                  <a:schemeClr val="dk1"/>
                </a:solidFill>
                <a:latin typeface="Calibri"/>
                <a:ea typeface="Calibri"/>
                <a:cs typeface="Calibri"/>
                <a:sym typeface="Calibri"/>
              </a:rPr>
              <a:t>vind</a:t>
            </a:r>
            <a:r>
              <a:rPr lang="en-GB" sz="3300" dirty="0">
                <a:solidFill>
                  <a:schemeClr val="dk1"/>
                </a:solidFill>
                <a:latin typeface="Calibri"/>
                <a:ea typeface="Calibri"/>
                <a:cs typeface="Calibri"/>
                <a:sym typeface="Calibri"/>
              </a:rPr>
              <a:t> je op:</a:t>
            </a: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rgbClr val="000000"/>
              </a:buClr>
              <a:buSzPts val="3300"/>
              <a:buFont typeface="Arial"/>
              <a:buNone/>
            </a:pPr>
            <a:r>
              <a:rPr lang="en-GB" sz="3300" dirty="0">
                <a:solidFill>
                  <a:schemeClr val="accent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www.diagnostischevragen.nl</a:t>
            </a:r>
            <a:endParaRPr lang="en-GB" sz="3300" dirty="0">
              <a:solidFill>
                <a:schemeClr val="accent1"/>
              </a:solidFill>
              <a:latin typeface="Calibri"/>
              <a:ea typeface="Calibri"/>
              <a:cs typeface="Calibri"/>
              <a:sym typeface="Calibri"/>
            </a:endParaRP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p:txBody>
      </p:sp>
      <p:pic>
        <p:nvPicPr>
          <p:cNvPr id="695" name="Google Shape;695;g2db760db1be_0_870"/>
          <p:cNvPicPr preferRelativeResize="0"/>
          <p:nvPr/>
        </p:nvPicPr>
        <p:blipFill rotWithShape="1">
          <a:blip r:embed="rId4">
            <a:alphaModFix/>
          </a:blip>
          <a:srcRect/>
          <a:stretch/>
        </p:blipFill>
        <p:spPr>
          <a:xfrm>
            <a:off x="2450189" y="3557741"/>
            <a:ext cx="4243622" cy="1295421"/>
          </a:xfrm>
          <a:prstGeom prst="rect">
            <a:avLst/>
          </a:prstGeom>
          <a:noFill/>
          <a:ln>
            <a:noFill/>
          </a:ln>
        </p:spPr>
      </p:pic>
      <p:sp>
        <p:nvSpPr>
          <p:cNvPr id="696" name="Google Shape;696;g2db760db1be_0_870"/>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697" name="Google Shape;697;g2db760db1be_0_870"/>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www.diagnostischevragen.nl</a:t>
            </a:r>
            <a:endParaRPr sz="1400" b="0" i="0" u="none" strike="noStrike" cap="none">
              <a:solidFill>
                <a:srgbClr val="000000"/>
              </a:solidFill>
              <a:latin typeface="Arial"/>
              <a:ea typeface="Arial"/>
              <a:cs typeface="Arial"/>
              <a:sym typeface="Arial"/>
            </a:endParaRPr>
          </a:p>
        </p:txBody>
      </p:sp>
      <p:pic>
        <p:nvPicPr>
          <p:cNvPr id="698" name="Google Shape;698;g2db760db1be_0_870" descr="Creative Commons Attribution-ShareAlike 3.0 Unported - Wikidata"/>
          <p:cNvPicPr preferRelativeResize="0"/>
          <p:nvPr/>
        </p:nvPicPr>
        <p:blipFill rotWithShape="1">
          <a:blip r:embed="rId5">
            <a:alphaModFix/>
          </a:blip>
          <a:srcRect/>
          <a:stretch/>
        </p:blipFill>
        <p:spPr>
          <a:xfrm>
            <a:off x="328188" y="6332184"/>
            <a:ext cx="1148977" cy="404269"/>
          </a:xfrm>
          <a:prstGeom prst="rect">
            <a:avLst/>
          </a:prstGeom>
          <a:noFill/>
          <a:ln>
            <a:noFill/>
          </a:ln>
        </p:spPr>
      </p:pic>
    </p:spTree>
  </p:cSld>
  <p:clrMapOvr>
    <a:masterClrMapping/>
  </p:clrMapOvr>
</p:sld>
</file>

<file path=ppt/theme/theme1.xml><?xml version="1.0" encoding="utf-8"?>
<a:theme xmlns:a="http://schemas.openxmlformats.org/drawingml/2006/main" name="Kantoorthema">
  <a:themeElements>
    <a:clrScheme name="Aangepast 1">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761</Words>
  <Application>Microsoft Office PowerPoint</Application>
  <PresentationFormat>Diavoorstelling (4:3)</PresentationFormat>
  <Paragraphs>68</Paragraphs>
  <Slides>6</Slides>
  <Notes>6</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6</vt:i4>
      </vt:variant>
    </vt:vector>
  </HeadingPairs>
  <TitlesOfParts>
    <vt:vector size="14" baseType="lpstr">
      <vt:lpstr>source sans pro</vt:lpstr>
      <vt:lpstr>Helvetica Light</vt:lpstr>
      <vt:lpstr>Calibri</vt:lpstr>
      <vt:lpstr>Arial</vt:lpstr>
      <vt:lpstr>Tahoma</vt:lpstr>
      <vt:lpstr>Corbel</vt:lpstr>
      <vt:lpstr>Helvetica</vt:lpstr>
      <vt:lpstr>Kantoorthema</vt:lpstr>
      <vt:lpstr>Beweging aarde en maan </vt:lpstr>
      <vt:lpstr>Welke uitspraak is waar? </vt:lpstr>
      <vt:lpstr>PowerPoint-presentatie</vt:lpstr>
      <vt:lpstr>Welke tekening past het beste bij ‘halve maan’?</vt:lpstr>
      <vt:lpstr>Welke tekening past het beste bij ‘zonsverduistering’?</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 Werkwijze</dc:title>
  <dc:creator>Loenie74</dc:creator>
  <cp:lastModifiedBy>J.C.E. Brill</cp:lastModifiedBy>
  <cp:revision>13</cp:revision>
  <dcterms:modified xsi:type="dcterms:W3CDTF">2024-11-23T10:22:06Z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5030db-5b96-4a80-bef5-9bbf300e0d2e_Enabled">
    <vt:lpwstr>true</vt:lpwstr>
  </property>
  <property fmtid="{D5CDD505-2E9C-101B-9397-08002B2CF9AE}" pid="3" name="MSIP_Label_415030db-5b96-4a80-bef5-9bbf300e0d2e_SetDate">
    <vt:lpwstr>2024-11-16T12:32:36Z</vt:lpwstr>
  </property>
  <property fmtid="{D5CDD505-2E9C-101B-9397-08002B2CF9AE}" pid="4" name="MSIP_Label_415030db-5b96-4a80-bef5-9bbf300e0d2e_Method">
    <vt:lpwstr>Standard</vt:lpwstr>
  </property>
  <property fmtid="{D5CDD505-2E9C-101B-9397-08002B2CF9AE}" pid="5" name="MSIP_Label_415030db-5b96-4a80-bef5-9bbf300e0d2e_Name">
    <vt:lpwstr>General</vt:lpwstr>
  </property>
  <property fmtid="{D5CDD505-2E9C-101B-9397-08002B2CF9AE}" pid="6" name="MSIP_Label_415030db-5b96-4a80-bef5-9bbf300e0d2e_SiteId">
    <vt:lpwstr>9e9002aa-e50e-44b8-bb7a-021d21198024</vt:lpwstr>
  </property>
  <property fmtid="{D5CDD505-2E9C-101B-9397-08002B2CF9AE}" pid="7" name="MSIP_Label_415030db-5b96-4a80-bef5-9bbf300e0d2e_ActionId">
    <vt:lpwstr>27acc4b6-292d-4f41-82de-54df39ea4174</vt:lpwstr>
  </property>
  <property fmtid="{D5CDD505-2E9C-101B-9397-08002B2CF9AE}" pid="8" name="MSIP_Label_415030db-5b96-4a80-bef5-9bbf300e0d2e_ContentBits">
    <vt:lpwstr>0</vt:lpwstr>
  </property>
</Properties>
</file>