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6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Helvetica Neue Light" panose="020B0604020202020204" charset="0"/>
      <p:regular r:id="rId19"/>
      <p:bold r:id="rId20"/>
      <p:italic r:id="rId21"/>
      <p:boldItalic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204" autoAdjust="0"/>
  </p:normalViewPr>
  <p:slideViewPr>
    <p:cSldViewPr snapToGrid="0">
      <p:cViewPr varScale="1">
        <p:scale>
          <a:sx n="78" d="100"/>
          <a:sy n="78" d="100"/>
        </p:scale>
        <p:origin x="25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464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Deze PowerPoint bevat diagnostische vragen bij het thema bloedomloop.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7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darmen</a:t>
            </a:r>
            <a:r>
              <a:rPr lang="en-GB" dirty="0"/>
              <a:t> </a:t>
            </a:r>
            <a:r>
              <a:rPr lang="en-GB" dirty="0" err="1"/>
              <a:t>uitscheidingsorganen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.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realiseren</a:t>
            </a:r>
            <a:r>
              <a:rPr lang="en-GB" dirty="0"/>
              <a:t> </a:t>
            </a:r>
            <a:r>
              <a:rPr lang="en-GB" dirty="0" err="1"/>
              <a:t>zich</a:t>
            </a:r>
            <a:r>
              <a:rPr lang="en-GB" dirty="0"/>
              <a:t> </a:t>
            </a:r>
            <a:r>
              <a:rPr lang="en-GB" dirty="0" err="1"/>
              <a:t>vaak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je via </a:t>
            </a:r>
            <a:r>
              <a:rPr lang="en-GB" dirty="0" err="1"/>
              <a:t>ademen</a:t>
            </a:r>
            <a:r>
              <a:rPr lang="en-GB" dirty="0"/>
              <a:t> water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koolstofdioxide</a:t>
            </a:r>
            <a:r>
              <a:rPr lang="en-GB" dirty="0"/>
              <a:t> </a:t>
            </a:r>
            <a:r>
              <a:rPr lang="en-GB" dirty="0" err="1"/>
              <a:t>uitscheidt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Let </a:t>
            </a:r>
            <a:r>
              <a:rPr lang="en-GB" dirty="0" err="1"/>
              <a:t>wel</a:t>
            </a:r>
            <a:r>
              <a:rPr lang="en-GB" dirty="0"/>
              <a:t>: via gal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ureum</a:t>
            </a:r>
            <a:r>
              <a:rPr lang="en-GB" dirty="0"/>
              <a:t>, </a:t>
            </a:r>
            <a:r>
              <a:rPr lang="en-GB" dirty="0" err="1"/>
              <a:t>bilirubine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enkele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stoffen</a:t>
            </a:r>
            <a:r>
              <a:rPr lang="en-GB" dirty="0"/>
              <a:t> via de </a:t>
            </a:r>
            <a:r>
              <a:rPr lang="en-GB" dirty="0" err="1"/>
              <a:t>darmen</a:t>
            </a:r>
            <a:r>
              <a:rPr lang="en-GB" dirty="0"/>
              <a:t> </a:t>
            </a:r>
            <a:r>
              <a:rPr lang="en-GB" dirty="0" err="1"/>
              <a:t>uitgescheiden</a:t>
            </a:r>
            <a:r>
              <a:rPr lang="en-GB" dirty="0"/>
              <a:t>, </a:t>
            </a:r>
            <a:r>
              <a:rPr lang="en-GB" dirty="0" err="1"/>
              <a:t>afhankelijk</a:t>
            </a:r>
            <a:r>
              <a:rPr lang="en-GB" dirty="0"/>
              <a:t> van het </a:t>
            </a:r>
            <a:r>
              <a:rPr lang="en-GB" dirty="0" err="1"/>
              <a:t>niveau</a:t>
            </a:r>
            <a:r>
              <a:rPr lang="en-GB" dirty="0"/>
              <a:t> kun je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nuancering</a:t>
            </a:r>
            <a:r>
              <a:rPr lang="en-GB" dirty="0"/>
              <a:t> </a:t>
            </a:r>
            <a:r>
              <a:rPr lang="en-GB" dirty="0" err="1"/>
              <a:t>benoemen</a:t>
            </a:r>
            <a:r>
              <a:rPr lang="en-GB" dirty="0"/>
              <a:t>. De lever </a:t>
            </a:r>
            <a:r>
              <a:rPr lang="en-GB" dirty="0" err="1"/>
              <a:t>doet</a:t>
            </a:r>
            <a:r>
              <a:rPr lang="en-GB" dirty="0"/>
              <a:t> in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geval</a:t>
            </a:r>
            <a:r>
              <a:rPr lang="en-GB" dirty="0"/>
              <a:t> de </a:t>
            </a:r>
            <a:r>
              <a:rPr lang="en-GB" dirty="0" err="1"/>
              <a:t>uitscheiding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B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ademen</a:t>
            </a:r>
            <a:r>
              <a:rPr lang="en-GB" dirty="0"/>
              <a:t> is </a:t>
            </a:r>
            <a:r>
              <a:rPr lang="en-GB" dirty="0" err="1"/>
              <a:t>voor</a:t>
            </a:r>
            <a:r>
              <a:rPr lang="en-GB" dirty="0"/>
              <a:t> het </a:t>
            </a:r>
            <a:r>
              <a:rPr lang="en-GB" dirty="0" err="1"/>
              <a:t>opnemen</a:t>
            </a:r>
            <a:r>
              <a:rPr lang="en-GB" dirty="0"/>
              <a:t> van </a:t>
            </a:r>
            <a:r>
              <a:rPr lang="en-GB" dirty="0" err="1"/>
              <a:t>stoffen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het </a:t>
            </a:r>
            <a:r>
              <a:rPr lang="en-GB" dirty="0" err="1"/>
              <a:t>uitscheiden</a:t>
            </a:r>
            <a:r>
              <a:rPr lang="en-GB" dirty="0"/>
              <a:t> van </a:t>
            </a:r>
            <a:r>
              <a:rPr lang="en-GB" dirty="0" err="1"/>
              <a:t>stoffen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Tip: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variatie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voorbeelden</a:t>
            </a:r>
            <a:r>
              <a:rPr lang="en-GB" dirty="0"/>
              <a:t> kun je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de </a:t>
            </a:r>
            <a:r>
              <a:rPr lang="en-GB" dirty="0" err="1"/>
              <a:t>termen</a:t>
            </a:r>
            <a:r>
              <a:rPr lang="en-GB" dirty="0"/>
              <a:t>: </a:t>
            </a:r>
            <a:r>
              <a:rPr lang="en-GB" dirty="0" err="1"/>
              <a:t>huilen</a:t>
            </a:r>
            <a:r>
              <a:rPr lang="en-GB" dirty="0"/>
              <a:t>, </a:t>
            </a:r>
            <a:r>
              <a:rPr lang="en-GB" dirty="0" err="1"/>
              <a:t>boeren</a:t>
            </a:r>
            <a:r>
              <a:rPr lang="en-GB" dirty="0"/>
              <a:t>, </a:t>
            </a:r>
            <a:r>
              <a:rPr lang="en-GB" dirty="0" err="1"/>
              <a:t>scheten</a:t>
            </a:r>
            <a:r>
              <a:rPr lang="en-GB" dirty="0"/>
              <a:t>, </a:t>
            </a:r>
            <a:r>
              <a:rPr lang="en-GB" dirty="0" err="1"/>
              <a:t>zaadlozing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menstruatie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528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930a8b2a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denken dat het darmstelsel (endeldarm) een uitscheidingsorgaan is.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 Leerlingen realiseren zich vaak niet dat je via ademen water en koolstofdioxide uitscheidt.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Tip: voor een hogere moeilijkheidsgraad kan de lever als uitscheidingsorgaan toegevoegd worden: deze scheidt ureum, bilirubine en enkele andere stoffen uit in gal, dat via de het darmkanaal het lichaam verlaat.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1" name="Google Shape;131;g13930a8b2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634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069e7e87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Misvatting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Leerlingen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kunnen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het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onderscheid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tussen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intern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extern milieu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moeilijk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maken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Ze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beseffen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niet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goed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voorurine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ook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al het product is van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uitscheiding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zich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al in het extern milieu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bevindt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een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deel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wordt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gereabsorbeerd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Leerlingen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zien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urine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als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enige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uitscheidingsproduct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GOED</a:t>
            </a:r>
            <a:endParaRPr sz="11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Leerlingen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denken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ook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bloedpasma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onderdeel</a:t>
            </a:r>
            <a:r>
              <a:rPr lang="en-GB" sz="11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van het extern milieu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54" name="Google Shape;154;g24069e7e87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65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08a45033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vorming</a:t>
            </a:r>
            <a:r>
              <a:rPr lang="en-GB" dirty="0"/>
              <a:t> van </a:t>
            </a:r>
            <a:r>
              <a:rPr lang="en-GB" dirty="0" err="1"/>
              <a:t>voorurine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actief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is, </a:t>
            </a:r>
            <a:r>
              <a:rPr lang="en-GB" dirty="0" err="1"/>
              <a:t>terwijl</a:t>
            </a:r>
            <a:r>
              <a:rPr lang="en-GB" dirty="0"/>
              <a:t> het </a:t>
            </a:r>
            <a:r>
              <a:rPr lang="en-GB" dirty="0" err="1"/>
              <a:t>gebeurt</a:t>
            </a:r>
            <a:r>
              <a:rPr lang="en-GB" dirty="0"/>
              <a:t> door </a:t>
            </a:r>
            <a:r>
              <a:rPr lang="en-GB" dirty="0" err="1"/>
              <a:t>ultrafiltratie</a:t>
            </a:r>
            <a:r>
              <a:rPr lang="en-GB" dirty="0"/>
              <a:t>, </a:t>
            </a:r>
            <a:r>
              <a:rPr lang="en-GB" dirty="0" err="1"/>
              <a:t>waarbij</a:t>
            </a:r>
            <a:r>
              <a:rPr lang="en-GB" dirty="0"/>
              <a:t> de </a:t>
            </a:r>
            <a:r>
              <a:rPr lang="en-GB" dirty="0" err="1"/>
              <a:t>bloeddruk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rol</a:t>
            </a:r>
            <a:r>
              <a:rPr lang="en-GB" dirty="0"/>
              <a:t> </a:t>
            </a:r>
            <a:r>
              <a:rPr lang="en-GB" dirty="0" err="1"/>
              <a:t>speelt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73" name="Google Shape;173;g2408a45033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98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08a450338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De </a:t>
            </a:r>
            <a:r>
              <a:rPr lang="en-GB" dirty="0" err="1"/>
              <a:t>vorming</a:t>
            </a:r>
            <a:r>
              <a:rPr lang="en-GB" dirty="0"/>
              <a:t> van urine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voorurine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actief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.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waar</a:t>
            </a:r>
            <a:r>
              <a:rPr lang="en-GB" dirty="0"/>
              <a:t> die </a:t>
            </a:r>
            <a:r>
              <a:rPr lang="en-GB" dirty="0" err="1"/>
              <a:t>benodigde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vandaan</a:t>
            </a:r>
            <a:r>
              <a:rPr lang="en-GB" dirty="0"/>
              <a:t> </a:t>
            </a:r>
            <a:r>
              <a:rPr lang="en-GB" dirty="0" err="1"/>
              <a:t>komt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De </a:t>
            </a:r>
            <a:r>
              <a:rPr lang="en-GB" dirty="0" err="1"/>
              <a:t>energie</a:t>
            </a:r>
            <a:r>
              <a:rPr lang="en-GB" dirty="0"/>
              <a:t> die </a:t>
            </a:r>
            <a:r>
              <a:rPr lang="en-GB" dirty="0" err="1"/>
              <a:t>nodig</a:t>
            </a:r>
            <a:r>
              <a:rPr lang="en-GB" dirty="0"/>
              <a:t> is </a:t>
            </a:r>
            <a:r>
              <a:rPr lang="en-GB" dirty="0" err="1"/>
              <a:t>komt</a:t>
            </a:r>
            <a:r>
              <a:rPr lang="en-GB" dirty="0"/>
              <a:t> door </a:t>
            </a:r>
            <a:r>
              <a:rPr lang="en-GB" dirty="0" err="1"/>
              <a:t>verbranding</a:t>
            </a:r>
            <a:r>
              <a:rPr lang="en-GB" dirty="0"/>
              <a:t> in </a:t>
            </a:r>
            <a:r>
              <a:rPr lang="en-GB" dirty="0" err="1"/>
              <a:t>cellen</a:t>
            </a:r>
            <a:r>
              <a:rPr lang="en-GB" dirty="0"/>
              <a:t> van de </a:t>
            </a:r>
            <a:r>
              <a:rPr lang="en-GB" dirty="0" err="1"/>
              <a:t>nieren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door osmose..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96" name="Google Shape;196;g2408a45033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22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08a450338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glucose </a:t>
            </a:r>
            <a:r>
              <a:rPr lang="en-GB" dirty="0" err="1"/>
              <a:t>passief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gereabsorbeerd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vaak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transport </a:t>
            </a:r>
            <a:r>
              <a:rPr lang="en-GB" dirty="0" err="1"/>
              <a:t>altijd</a:t>
            </a:r>
            <a:r>
              <a:rPr lang="en-GB" dirty="0"/>
              <a:t>/</a:t>
            </a:r>
            <a:r>
              <a:rPr lang="en-GB" dirty="0" err="1"/>
              <a:t>vaak</a:t>
            </a:r>
            <a:r>
              <a:rPr lang="en-GB" dirty="0"/>
              <a:t> via osmose </a:t>
            </a:r>
            <a:r>
              <a:rPr lang="en-GB" dirty="0" err="1"/>
              <a:t>gaat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Tip: Je </a:t>
            </a:r>
            <a:r>
              <a:rPr lang="en-GB" dirty="0" err="1"/>
              <a:t>kunt</a:t>
            </a:r>
            <a:r>
              <a:rPr lang="en-GB" dirty="0"/>
              <a:t> </a:t>
            </a:r>
            <a:r>
              <a:rPr lang="en-GB" dirty="0" err="1"/>
              <a:t>variëren</a:t>
            </a:r>
            <a:r>
              <a:rPr lang="en-GB" dirty="0"/>
              <a:t> met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vraag</a:t>
            </a:r>
            <a:r>
              <a:rPr lang="en-GB" dirty="0"/>
              <a:t> door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bestanddelen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noemen</a:t>
            </a:r>
            <a:r>
              <a:rPr lang="en-GB" dirty="0"/>
              <a:t> </a:t>
            </a:r>
            <a:r>
              <a:rPr lang="en-GB" dirty="0" err="1"/>
              <a:t>zoals</a:t>
            </a:r>
            <a:r>
              <a:rPr lang="en-GB" dirty="0"/>
              <a:t>: water, </a:t>
            </a:r>
            <a:r>
              <a:rPr lang="en-GB" dirty="0" err="1"/>
              <a:t>ureum</a:t>
            </a:r>
            <a:r>
              <a:rPr lang="en-GB" dirty="0"/>
              <a:t>, </a:t>
            </a:r>
            <a:r>
              <a:rPr lang="en-GB" dirty="0" err="1"/>
              <a:t>mineralen</a:t>
            </a:r>
            <a:r>
              <a:rPr lang="en-GB" dirty="0"/>
              <a:t>, </a:t>
            </a:r>
            <a:r>
              <a:rPr lang="en-GB" dirty="0" err="1"/>
              <a:t>aminozuren</a:t>
            </a:r>
            <a:r>
              <a:rPr lang="en-GB" dirty="0"/>
              <a:t>, </a:t>
            </a:r>
            <a:r>
              <a:rPr lang="en-GB" dirty="0" err="1"/>
              <a:t>hormonen</a:t>
            </a:r>
            <a:r>
              <a:rPr lang="en-GB" dirty="0"/>
              <a:t>, etc.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19" name="Google Shape;219;g2408a45033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20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dirty="0"/>
              <a:t>De vragen en toelichtingen vallen onder een 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CC BY-SA 4.0 licentie </a:t>
            </a:r>
            <a:r>
              <a:rPr lang="nl-NL" b="0" u="none" dirty="0"/>
              <a:t>https://creativecommons.org/licenses/by-sa/4.0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59A49-2119-46F1-8D52-41E6FAD8079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62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ostischevragen@nvon.n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 dirty="0" err="1" smtClean="0">
                <a:solidFill>
                  <a:schemeClr val="accent1"/>
                </a:solidFill>
              </a:rPr>
              <a:t>Uitscheiding</a:t>
            </a:r>
            <a:r>
              <a:rPr lang="en-GB" b="1" dirty="0">
                <a:solidFill>
                  <a:schemeClr val="accent1"/>
                </a:solidFill>
              </a:rPr>
              <a:t/>
            </a:r>
            <a:br>
              <a:rPr lang="en-GB" b="1" dirty="0">
                <a:solidFill>
                  <a:schemeClr val="accent1"/>
                </a:solidFill>
              </a:rPr>
            </a:b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0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FFFF"/>
              </a:buClr>
              <a:buSzPts val="1050"/>
            </a:pPr>
            <a:r>
              <a:rPr lang="en-GB" sz="10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lang="en-GB" dirty="0"/>
          </a:p>
        </p:txBody>
      </p:sp>
      <p:grpSp>
        <p:nvGrpSpPr>
          <p:cNvPr id="108" name="Google Shape;108;p15"/>
          <p:cNvGrpSpPr/>
          <p:nvPr/>
        </p:nvGrpSpPr>
        <p:grpSpPr>
          <a:xfrm>
            <a:off x="806913" y="1496245"/>
            <a:ext cx="7309476" cy="908646"/>
            <a:chOff x="806913" y="1496245"/>
            <a:chExt cx="7309476" cy="908646"/>
          </a:xfrm>
        </p:grpSpPr>
        <p:grpSp>
          <p:nvGrpSpPr>
            <p:cNvPr id="109" name="Google Shape;109;p15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10" name="Google Shape;110;p15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/>
              </a:p>
            </p:txBody>
          </p:sp>
        </p:grpSp>
        <p:sp>
          <p:nvSpPr>
            <p:cNvPr id="112" name="Google Shape;112;p15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Plassen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5"/>
          <p:cNvGrpSpPr/>
          <p:nvPr/>
        </p:nvGrpSpPr>
        <p:grpSpPr>
          <a:xfrm>
            <a:off x="806912" y="2594911"/>
            <a:ext cx="7309477" cy="908646"/>
            <a:chOff x="806912" y="2594911"/>
            <a:chExt cx="7309477" cy="908646"/>
          </a:xfrm>
        </p:grpSpPr>
        <p:grpSp>
          <p:nvGrpSpPr>
            <p:cNvPr id="114" name="Google Shape;114;p15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15" name="Google Shape;115;p15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/>
              </a:p>
            </p:txBody>
          </p:sp>
        </p:grpSp>
        <p:sp>
          <p:nvSpPr>
            <p:cNvPr id="117" name="Google Shape;117;p15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Poepen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5"/>
          <p:cNvGrpSpPr/>
          <p:nvPr/>
        </p:nvGrpSpPr>
        <p:grpSpPr>
          <a:xfrm>
            <a:off x="806911" y="3730897"/>
            <a:ext cx="7309478" cy="908646"/>
            <a:chOff x="806911" y="3730897"/>
            <a:chExt cx="7309478" cy="908646"/>
          </a:xfrm>
        </p:grpSpPr>
        <p:grpSp>
          <p:nvGrpSpPr>
            <p:cNvPr id="119" name="Google Shape;119;p15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20" name="Google Shape;120;p15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/>
              </a:p>
            </p:txBody>
          </p:sp>
        </p:grpSp>
        <p:sp>
          <p:nvSpPr>
            <p:cNvPr id="122" name="Google Shape;122;p15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Zweten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5"/>
          <p:cNvGrpSpPr/>
          <p:nvPr/>
        </p:nvGrpSpPr>
        <p:grpSpPr>
          <a:xfrm>
            <a:off x="806911" y="4829563"/>
            <a:ext cx="7309588" cy="908646"/>
            <a:chOff x="806911" y="4829563"/>
            <a:chExt cx="7309588" cy="908646"/>
          </a:xfrm>
        </p:grpSpPr>
        <p:grpSp>
          <p:nvGrpSpPr>
            <p:cNvPr id="124" name="Google Shape;124;p15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125" name="Google Shape;125;p15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/>
              </a:p>
            </p:txBody>
          </p:sp>
        </p:grpSp>
        <p:sp>
          <p:nvSpPr>
            <p:cNvPr id="127" name="Google Shape;127;p15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Uitademen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782" cy="85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/>
              <a:t>Welke activiteit is </a:t>
            </a:r>
            <a:r>
              <a:rPr lang="en-GB" sz="3600" u="sng"/>
              <a:t>geen</a:t>
            </a:r>
            <a:r>
              <a:rPr lang="en-GB" sz="3600"/>
              <a:t> uitscheiding?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FFFF"/>
              </a:buClr>
              <a:buSzPts val="1050"/>
            </a:pPr>
            <a:r>
              <a:rPr lang="en-GB" sz="10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lang="en-GB" dirty="0"/>
          </a:p>
        </p:txBody>
      </p:sp>
      <p:grpSp>
        <p:nvGrpSpPr>
          <p:cNvPr id="135" name="Google Shape;135;p16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36" name="Google Shape;136;p16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38" name="Google Shape;138;p16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39" name="Google Shape;139;p16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141" name="Google Shape;141;p16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42" name="Google Shape;142;p16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144" name="Google Shape;144;p16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45" name="Google Shape;145;p16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147" name="Google Shape;147;p16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Nier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Long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Endeldarm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Huid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/>
              <a:t>Wat is </a:t>
            </a:r>
            <a:r>
              <a:rPr lang="en-GB" sz="3600" u="sng"/>
              <a:t>geen</a:t>
            </a:r>
            <a:r>
              <a:rPr lang="en-GB" sz="3600"/>
              <a:t> uitscheidingsorgaan?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FFFF"/>
              </a:buClr>
              <a:buSzPts val="1050"/>
            </a:pPr>
            <a:r>
              <a:rPr lang="en-GB" sz="10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lang="en-GB" dirty="0"/>
          </a:p>
        </p:txBody>
      </p:sp>
      <p:grpSp>
        <p:nvGrpSpPr>
          <p:cNvPr id="158" name="Google Shape;158;p17"/>
          <p:cNvGrpSpPr/>
          <p:nvPr/>
        </p:nvGrpSpPr>
        <p:grpSpPr>
          <a:xfrm>
            <a:off x="729421" y="1900742"/>
            <a:ext cx="908700" cy="908700"/>
            <a:chOff x="947033" y="2362454"/>
            <a:chExt cx="908700" cy="908700"/>
          </a:xfrm>
        </p:grpSpPr>
        <p:sp>
          <p:nvSpPr>
            <p:cNvPr id="159" name="Google Shape;159;p17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61" name="Google Shape;161;p17"/>
          <p:cNvGrpSpPr/>
          <p:nvPr/>
        </p:nvGrpSpPr>
        <p:grpSpPr>
          <a:xfrm>
            <a:off x="729420" y="2999408"/>
            <a:ext cx="908700" cy="908700"/>
            <a:chOff x="4665644" y="2362454"/>
            <a:chExt cx="908700" cy="908700"/>
          </a:xfrm>
        </p:grpSpPr>
        <p:sp>
          <p:nvSpPr>
            <p:cNvPr id="162" name="Google Shape;162;p17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729419" y="4135394"/>
            <a:ext cx="908700" cy="908700"/>
            <a:chOff x="947033" y="4156948"/>
            <a:chExt cx="908700" cy="908700"/>
          </a:xfrm>
        </p:grpSpPr>
        <p:sp>
          <p:nvSpPr>
            <p:cNvPr id="165" name="Google Shape;165;p17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167" name="Google Shape;167;p17"/>
          <p:cNvSpPr/>
          <p:nvPr/>
        </p:nvSpPr>
        <p:spPr>
          <a:xfrm>
            <a:off x="1880609" y="2060466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 smtClean="0">
                <a:latin typeface="Calibri"/>
                <a:ea typeface="Calibri"/>
                <a:cs typeface="Calibri"/>
                <a:sym typeface="Calibri"/>
              </a:rPr>
              <a:t>alleen</a:t>
            </a:r>
            <a:r>
              <a:rPr lang="en-GB" sz="2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urine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1880609" y="31155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latin typeface="Calibri"/>
                <a:ea typeface="Calibri"/>
                <a:cs typeface="Calibri"/>
                <a:sym typeface="Calibri"/>
              </a:rPr>
              <a:t>urine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voorurine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1880608" y="426109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latin typeface="Calibri"/>
                <a:ea typeface="Calibri"/>
                <a:cs typeface="Calibri"/>
                <a:sym typeface="Calibri"/>
              </a:rPr>
              <a:t>urine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voorurine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bloedplasma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het externe milieu bevindt zich …</a:t>
            </a:r>
            <a:endParaRPr sz="3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FFFF"/>
              </a:buClr>
              <a:buSzPts val="1050"/>
            </a:pPr>
            <a:r>
              <a:rPr lang="en-GB" sz="10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lang="en-GB" dirty="0"/>
          </a:p>
        </p:txBody>
      </p:sp>
      <p:grpSp>
        <p:nvGrpSpPr>
          <p:cNvPr id="177" name="Google Shape;177;p18"/>
          <p:cNvGrpSpPr/>
          <p:nvPr/>
        </p:nvGrpSpPr>
        <p:grpSpPr>
          <a:xfrm>
            <a:off x="833039" y="1647505"/>
            <a:ext cx="908700" cy="908700"/>
            <a:chOff x="947033" y="2362454"/>
            <a:chExt cx="908700" cy="908700"/>
          </a:xfrm>
        </p:grpSpPr>
        <p:sp>
          <p:nvSpPr>
            <p:cNvPr id="178" name="Google Shape;178;p18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80" name="Google Shape;180;p18"/>
          <p:cNvGrpSpPr/>
          <p:nvPr/>
        </p:nvGrpSpPr>
        <p:grpSpPr>
          <a:xfrm>
            <a:off x="833038" y="2746171"/>
            <a:ext cx="908700" cy="908700"/>
            <a:chOff x="4665644" y="2362454"/>
            <a:chExt cx="908700" cy="908700"/>
          </a:xfrm>
        </p:grpSpPr>
        <p:sp>
          <p:nvSpPr>
            <p:cNvPr id="181" name="Google Shape;181;p18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183" name="Google Shape;183;p18"/>
          <p:cNvGrpSpPr/>
          <p:nvPr/>
        </p:nvGrpSpPr>
        <p:grpSpPr>
          <a:xfrm>
            <a:off x="833037" y="3882157"/>
            <a:ext cx="908700" cy="908700"/>
            <a:chOff x="947033" y="4156948"/>
            <a:chExt cx="908700" cy="908700"/>
          </a:xfrm>
        </p:grpSpPr>
        <p:sp>
          <p:nvSpPr>
            <p:cNvPr id="184" name="Google Shape;184;p18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186" name="Google Shape;186;p18"/>
          <p:cNvSpPr/>
          <p:nvPr/>
        </p:nvSpPr>
        <p:spPr>
          <a:xfrm>
            <a:off x="1984227" y="180722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het hart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1984227" y="28622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de blaas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1984226" y="400785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de nieren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Het orgaan dat de energie levert voor de vorming van voorurine is/zijn …</a:t>
            </a:r>
            <a:endParaRPr/>
          </a:p>
        </p:txBody>
      </p:sp>
      <p:grpSp>
        <p:nvGrpSpPr>
          <p:cNvPr id="190" name="Google Shape;190;p18"/>
          <p:cNvGrpSpPr/>
          <p:nvPr/>
        </p:nvGrpSpPr>
        <p:grpSpPr>
          <a:xfrm>
            <a:off x="833037" y="4980823"/>
            <a:ext cx="908700" cy="908700"/>
            <a:chOff x="4665644" y="4148177"/>
            <a:chExt cx="908700" cy="908700"/>
          </a:xfrm>
        </p:grpSpPr>
        <p:sp>
          <p:nvSpPr>
            <p:cNvPr id="191" name="Google Shape;191;p18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193" name="Google Shape;193;p18"/>
          <p:cNvSpPr/>
          <p:nvPr/>
        </p:nvSpPr>
        <p:spPr>
          <a:xfrm>
            <a:off x="1984225" y="514059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de spieren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FFFF"/>
              </a:buClr>
              <a:buSzPts val="1050"/>
            </a:pPr>
            <a:r>
              <a:rPr lang="en-GB" sz="10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lang="en-GB" dirty="0"/>
          </a:p>
        </p:txBody>
      </p:sp>
      <p:grpSp>
        <p:nvGrpSpPr>
          <p:cNvPr id="200" name="Google Shape;200;p19"/>
          <p:cNvGrpSpPr/>
          <p:nvPr/>
        </p:nvGrpSpPr>
        <p:grpSpPr>
          <a:xfrm>
            <a:off x="833039" y="1647505"/>
            <a:ext cx="908700" cy="908700"/>
            <a:chOff x="947033" y="2362454"/>
            <a:chExt cx="908700" cy="908700"/>
          </a:xfrm>
        </p:grpSpPr>
        <p:sp>
          <p:nvSpPr>
            <p:cNvPr id="201" name="Google Shape;201;p19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03" name="Google Shape;203;p19"/>
          <p:cNvGrpSpPr/>
          <p:nvPr/>
        </p:nvGrpSpPr>
        <p:grpSpPr>
          <a:xfrm>
            <a:off x="833038" y="2746171"/>
            <a:ext cx="908700" cy="908700"/>
            <a:chOff x="4665644" y="2362454"/>
            <a:chExt cx="908700" cy="908700"/>
          </a:xfrm>
        </p:grpSpPr>
        <p:sp>
          <p:nvSpPr>
            <p:cNvPr id="204" name="Google Shape;204;p19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06" name="Google Shape;206;p19"/>
          <p:cNvGrpSpPr/>
          <p:nvPr/>
        </p:nvGrpSpPr>
        <p:grpSpPr>
          <a:xfrm>
            <a:off x="833037" y="3882157"/>
            <a:ext cx="908700" cy="908700"/>
            <a:chOff x="947033" y="4156948"/>
            <a:chExt cx="908700" cy="908700"/>
          </a:xfrm>
        </p:grpSpPr>
        <p:sp>
          <p:nvSpPr>
            <p:cNvPr id="207" name="Google Shape;207;p19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209" name="Google Shape;209;p19"/>
          <p:cNvSpPr/>
          <p:nvPr/>
        </p:nvSpPr>
        <p:spPr>
          <a:xfrm>
            <a:off x="1984227" y="180722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het hart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1984227" y="28622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de blaas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1984226" y="400785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de nieren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Het </a:t>
            </a:r>
            <a:r>
              <a:rPr lang="en-GB" sz="3600" dirty="0" err="1"/>
              <a:t>orgaan</a:t>
            </a:r>
            <a:r>
              <a:rPr lang="en-GB" sz="3600" dirty="0"/>
              <a:t> </a:t>
            </a:r>
            <a:r>
              <a:rPr lang="en-GB" sz="3600" dirty="0" err="1"/>
              <a:t>dat</a:t>
            </a:r>
            <a:r>
              <a:rPr lang="en-GB" sz="3600" dirty="0"/>
              <a:t> de </a:t>
            </a:r>
            <a:r>
              <a:rPr lang="en-GB" sz="3600" dirty="0" err="1"/>
              <a:t>energie</a:t>
            </a:r>
            <a:r>
              <a:rPr lang="en-GB" sz="3600" dirty="0"/>
              <a:t> </a:t>
            </a:r>
            <a:r>
              <a:rPr lang="en-GB" sz="3600" dirty="0" err="1"/>
              <a:t>levert</a:t>
            </a:r>
            <a:r>
              <a:rPr lang="en-GB" sz="3600" dirty="0"/>
              <a:t> </a:t>
            </a:r>
            <a:r>
              <a:rPr lang="en-GB" sz="3600" dirty="0" err="1"/>
              <a:t>voor</a:t>
            </a:r>
            <a:r>
              <a:rPr lang="en-GB" sz="3600" dirty="0"/>
              <a:t> de </a:t>
            </a:r>
            <a:r>
              <a:rPr lang="en-GB" sz="3600" dirty="0" err="1"/>
              <a:t>vorming</a:t>
            </a:r>
            <a:r>
              <a:rPr lang="en-GB" sz="3600" dirty="0"/>
              <a:t> van urine is/</a:t>
            </a:r>
            <a:r>
              <a:rPr lang="en-GB" sz="3600" dirty="0" err="1"/>
              <a:t>zijn</a:t>
            </a:r>
            <a:r>
              <a:rPr lang="en-GB" sz="3600" dirty="0"/>
              <a:t> …</a:t>
            </a:r>
            <a:endParaRPr dirty="0"/>
          </a:p>
        </p:txBody>
      </p:sp>
      <p:grpSp>
        <p:nvGrpSpPr>
          <p:cNvPr id="213" name="Google Shape;213;p19"/>
          <p:cNvGrpSpPr/>
          <p:nvPr/>
        </p:nvGrpSpPr>
        <p:grpSpPr>
          <a:xfrm>
            <a:off x="833037" y="4980823"/>
            <a:ext cx="908700" cy="908700"/>
            <a:chOff x="4665644" y="4148177"/>
            <a:chExt cx="908700" cy="908700"/>
          </a:xfrm>
        </p:grpSpPr>
        <p:sp>
          <p:nvSpPr>
            <p:cNvPr id="214" name="Google Shape;214;p19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216" name="Google Shape;216;p19"/>
          <p:cNvSpPr/>
          <p:nvPr/>
        </p:nvSpPr>
        <p:spPr>
          <a:xfrm>
            <a:off x="1984225" y="514059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de spieren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FFFF"/>
              </a:buClr>
              <a:buSzPts val="1050"/>
            </a:pPr>
            <a:r>
              <a:rPr lang="en-GB" sz="10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lang="en-GB" dirty="0"/>
          </a:p>
        </p:txBody>
      </p:sp>
      <p:grpSp>
        <p:nvGrpSpPr>
          <p:cNvPr id="223" name="Google Shape;223;p20"/>
          <p:cNvGrpSpPr/>
          <p:nvPr/>
        </p:nvGrpSpPr>
        <p:grpSpPr>
          <a:xfrm>
            <a:off x="867872" y="1831078"/>
            <a:ext cx="908700" cy="908700"/>
            <a:chOff x="947033" y="2362454"/>
            <a:chExt cx="908700" cy="908700"/>
          </a:xfrm>
        </p:grpSpPr>
        <p:sp>
          <p:nvSpPr>
            <p:cNvPr id="224" name="Google Shape;224;p2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26" name="Google Shape;226;p20"/>
          <p:cNvGrpSpPr/>
          <p:nvPr/>
        </p:nvGrpSpPr>
        <p:grpSpPr>
          <a:xfrm>
            <a:off x="867871" y="2929744"/>
            <a:ext cx="908700" cy="908700"/>
            <a:chOff x="4665644" y="2362454"/>
            <a:chExt cx="908700" cy="908700"/>
          </a:xfrm>
        </p:grpSpPr>
        <p:sp>
          <p:nvSpPr>
            <p:cNvPr id="227" name="Google Shape;227;p2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29" name="Google Shape;229;p20"/>
          <p:cNvGrpSpPr/>
          <p:nvPr/>
        </p:nvGrpSpPr>
        <p:grpSpPr>
          <a:xfrm>
            <a:off x="867870" y="4065730"/>
            <a:ext cx="908700" cy="908700"/>
            <a:chOff x="947033" y="4156948"/>
            <a:chExt cx="908700" cy="908700"/>
          </a:xfrm>
        </p:grpSpPr>
        <p:sp>
          <p:nvSpPr>
            <p:cNvPr id="230" name="Google Shape;230;p2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232" name="Google Shape;232;p20"/>
          <p:cNvSpPr/>
          <p:nvPr/>
        </p:nvSpPr>
        <p:spPr>
          <a:xfrm>
            <a:off x="2019060" y="1990802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osmose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2019060" y="3045870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diffusie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0"/>
          <p:cNvSpPr/>
          <p:nvPr/>
        </p:nvSpPr>
        <p:spPr>
          <a:xfrm>
            <a:off x="2019059" y="4191430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actief transport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006"/>
              <a:buFont typeface="Calibri"/>
              <a:buNone/>
            </a:pPr>
            <a:r>
              <a:rPr lang="en-GB" sz="3711"/>
              <a:t>Glucose wordt uit de voorurine gehaald door</a:t>
            </a:r>
            <a:endParaRPr sz="341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685183" y="6407433"/>
            <a:ext cx="3458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l-NL" sz="105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www.nvon.nl/diagnostischevragen        © 2022 NVON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97544"/>
          </a:xfrm>
        </p:spPr>
        <p:txBody>
          <a:bodyPr>
            <a:normAutofit/>
          </a:bodyPr>
          <a:lstStyle/>
          <a:p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628650" y="572530"/>
            <a:ext cx="7886700" cy="3363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Deze vragen met toelichting zijn ontwikkeld door de diagnostische vragen werkgroep van de NVON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Heb je feedback, wil je bijdragen, vragen testen of samenwerken? Laat het weten via: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diagnostischevragen@nvon.nl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89" y="4281356"/>
            <a:ext cx="4243622" cy="1295421"/>
          </a:xfrm>
          <a:prstGeom prst="rect">
            <a:avLst/>
          </a:prstGeom>
        </p:spPr>
      </p:pic>
      <p:sp>
        <p:nvSpPr>
          <p:cNvPr id="3" name="Google Shape;256;p23">
            <a:extLst>
              <a:ext uri="{FF2B5EF4-FFF2-40B4-BE49-F238E27FC236}">
                <a16:creationId xmlns="" xmlns:a16="http://schemas.microsoft.com/office/drawing/2014/main" id="{3D284F5F-7F6D-0502-A99B-28EE7AF38E53}"/>
              </a:ext>
            </a:extLst>
          </p:cNvPr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" name="Google Shape;257;p23">
            <a:extLst>
              <a:ext uri="{FF2B5EF4-FFF2-40B4-BE49-F238E27FC236}">
                <a16:creationId xmlns="" xmlns:a16="http://schemas.microsoft.com/office/drawing/2014/main" id="{7DDAA764-CB52-A160-5C10-76CA2D0967B2}"/>
              </a:ext>
            </a:extLst>
          </p:cNvPr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FFFF"/>
              </a:buClr>
              <a:buSzPts val="1050"/>
            </a:pPr>
            <a:r>
              <a:rPr lang="en-GB" sz="10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lang="en-GB" dirty="0"/>
          </a:p>
        </p:txBody>
      </p:sp>
      <p:pic>
        <p:nvPicPr>
          <p:cNvPr id="1028" name="Picture 4" descr="Creative Commons Attribution-ShareAlike 3.0 Unported - Wikidata">
            <a:extLst>
              <a:ext uri="{FF2B5EF4-FFF2-40B4-BE49-F238E27FC236}">
                <a16:creationId xmlns="" xmlns:a16="http://schemas.microsoft.com/office/drawing/2014/main" id="{9F608E1F-C09A-D688-42AC-36E8E187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8" y="6332184"/>
            <a:ext cx="1148977" cy="4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548</Words>
  <Application>Microsoft Office PowerPoint</Application>
  <PresentationFormat>Diavoorstelling (4:3)</PresentationFormat>
  <Paragraphs>113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Calibri</vt:lpstr>
      <vt:lpstr>Corbel</vt:lpstr>
      <vt:lpstr>Helvetica Neue Light</vt:lpstr>
      <vt:lpstr>Arial</vt:lpstr>
      <vt:lpstr>source sans pro</vt:lpstr>
      <vt:lpstr>Tahoma</vt:lpstr>
      <vt:lpstr>Helvetica Neue</vt:lpstr>
      <vt:lpstr>Kantoorthema</vt:lpstr>
      <vt:lpstr>Uitscheiding </vt:lpstr>
      <vt:lpstr>Welke activiteit is geen uitscheiding?</vt:lpstr>
      <vt:lpstr>Wat is geen uitscheidingsorgaan?</vt:lpstr>
      <vt:lpstr>In het externe milieu bevindt zich … </vt:lpstr>
      <vt:lpstr>Het orgaan dat de energie levert voor de vorming van voorurine is/zijn …</vt:lpstr>
      <vt:lpstr>Het orgaan dat de energie levert voor de vorming van urine is/zijn …</vt:lpstr>
      <vt:lpstr>Glucose wordt uit de voorurine gehaald door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Uitscheiding </dc:title>
  <dc:creator>Sofie Faes</dc:creator>
  <cp:lastModifiedBy>Sofie Faes</cp:lastModifiedBy>
  <cp:revision>2</cp:revision>
  <dcterms:modified xsi:type="dcterms:W3CDTF">2023-10-29T09:33:33Z</dcterms:modified>
</cp:coreProperties>
</file>