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23"/>
  </p:notesMasterIdLst>
  <p:sldIdLst>
    <p:sldId id="305" r:id="rId5"/>
    <p:sldId id="409" r:id="rId6"/>
    <p:sldId id="425" r:id="rId7"/>
    <p:sldId id="346" r:id="rId8"/>
    <p:sldId id="405" r:id="rId9"/>
    <p:sldId id="412" r:id="rId10"/>
    <p:sldId id="413" r:id="rId11"/>
    <p:sldId id="414" r:id="rId12"/>
    <p:sldId id="415" r:id="rId13"/>
    <p:sldId id="416" r:id="rId14"/>
    <p:sldId id="274" r:id="rId15"/>
    <p:sldId id="259" r:id="rId16"/>
    <p:sldId id="283" r:id="rId17"/>
    <p:sldId id="423" r:id="rId18"/>
    <p:sldId id="424" r:id="rId19"/>
    <p:sldId id="273" r:id="rId20"/>
    <p:sldId id="279" r:id="rId21"/>
    <p:sldId id="282" r:id="rId22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Verdana" charset="0"/>
        <a:ea typeface="ＭＳ Ｐゴシック" charset="0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tandaardsectie" id="{C2222956-0DE4-1A4C-B667-2948BE40457D}">
          <p14:sldIdLst>
            <p14:sldId id="305"/>
            <p14:sldId id="409"/>
            <p14:sldId id="425"/>
            <p14:sldId id="346"/>
          </p14:sldIdLst>
        </p14:section>
        <p14:section name="Naamloze sectie" id="{67F04BB0-99C5-BD4B-8D6F-37A8CA5D56B0}">
          <p14:sldIdLst>
            <p14:sldId id="405"/>
            <p14:sldId id="412"/>
            <p14:sldId id="413"/>
            <p14:sldId id="414"/>
            <p14:sldId id="415"/>
            <p14:sldId id="416"/>
            <p14:sldId id="274"/>
            <p14:sldId id="259"/>
            <p14:sldId id="283"/>
            <p14:sldId id="423"/>
            <p14:sldId id="424"/>
            <p14:sldId id="273"/>
            <p14:sldId id="279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ps, George" initials="SG" lastIdx="0" clrIdx="0">
    <p:extLst>
      <p:ext uri="{19B8F6BF-5375-455C-9EA6-DF929625EA0E}">
        <p15:presenceInfo xmlns:p15="http://schemas.microsoft.com/office/powerpoint/2012/main" userId="S-1-5-21-1157567772-2710734094-2941673669-58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10077"/>
    <a:srgbClr val="2AB7B8"/>
    <a:srgbClr val="D60093"/>
    <a:srgbClr val="000000"/>
    <a:srgbClr val="0D1C5B"/>
    <a:srgbClr val="FFFFFF"/>
    <a:srgbClr val="151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ijl, thema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 autoAdjust="0"/>
    <p:restoredTop sz="78025" autoAdjust="0"/>
  </p:normalViewPr>
  <p:slideViewPr>
    <p:cSldViewPr>
      <p:cViewPr>
        <p:scale>
          <a:sx n="150" d="100"/>
          <a:sy n="150" d="100"/>
        </p:scale>
        <p:origin x="344" y="-27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35948-3D3B-4E12-A8B4-D9F0EB364EFE}" type="datetimeFigureOut">
              <a:rPr lang="nl-NL" smtClean="0"/>
              <a:pPr/>
              <a:t>16-10-2020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37FED-5F4A-4DAB-8C27-408F5384C13C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8880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dirty="0">
                <a:ea typeface="ＭＳ Ｐゴシック" pitchFamily="34" charset="-128"/>
              </a:rPr>
              <a:t>Virtual </a:t>
            </a:r>
            <a:r>
              <a:rPr lang="nl-NL" dirty="0" err="1">
                <a:ea typeface="ＭＳ Ｐゴシック" pitchFamily="34" charset="-128"/>
              </a:rPr>
              <a:t>Reality</a:t>
            </a:r>
            <a:r>
              <a:rPr lang="nl-NL" dirty="0">
                <a:ea typeface="ＭＳ Ｐゴシック" pitchFamily="34" charset="-128"/>
              </a:rPr>
              <a:t> in het onderwijs, het hoeft niet duur te zijn</a:t>
            </a:r>
          </a:p>
        </p:txBody>
      </p:sp>
      <p:sp>
        <p:nvSpPr>
          <p:cNvPr id="8195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19E226-206D-401A-A2C6-BB4AB75E17D6}" type="slidenum">
              <a:rPr lang="nl-NL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266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5596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645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8308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8916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 in Interactie als eerste of derde persoon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3495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A0ECF-8B00-8442-B6E9-78AC06836F8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2260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A0ECF-8B00-8442-B6E9-78AC06836F8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400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2805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37FED-5F4A-4DAB-8C27-408F5384C13C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391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3" descr="HSLeiden PP Template Huisstijl lee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/>
          </p:nvPr>
        </p:nvSpPr>
        <p:spPr>
          <a:xfrm>
            <a:off x="250825" y="620713"/>
            <a:ext cx="8713788" cy="720725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1" name="Tijdelijke aanduiding voor tekst 9"/>
          <p:cNvSpPr>
            <a:spLocks noGrp="1"/>
          </p:cNvSpPr>
          <p:nvPr>
            <p:ph type="body" sz="quarter" idx="11"/>
          </p:nvPr>
        </p:nvSpPr>
        <p:spPr>
          <a:xfrm>
            <a:off x="251520" y="3500363"/>
            <a:ext cx="8713788" cy="2520925"/>
          </a:xfrm>
        </p:spPr>
        <p:txBody>
          <a:bodyPr/>
          <a:lstStyle>
            <a:lvl1pPr marL="93663" indent="-11113">
              <a:buFont typeface="Arial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2" name="Tijdelijke aanduiding voor tekst 18"/>
          <p:cNvSpPr>
            <a:spLocks noGrp="1"/>
          </p:cNvSpPr>
          <p:nvPr>
            <p:ph type="body" sz="quarter" idx="12"/>
          </p:nvPr>
        </p:nvSpPr>
        <p:spPr>
          <a:xfrm>
            <a:off x="251519" y="6093296"/>
            <a:ext cx="1873771" cy="287262"/>
          </a:xfrm>
        </p:spPr>
        <p:txBody>
          <a:bodyPr>
            <a:noAutofit/>
          </a:bodyPr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3" name="Tijdelijke aanduiding voor tekst 22"/>
          <p:cNvSpPr>
            <a:spLocks noGrp="1"/>
          </p:cNvSpPr>
          <p:nvPr>
            <p:ph type="body" sz="quarter" idx="13"/>
          </p:nvPr>
        </p:nvSpPr>
        <p:spPr>
          <a:xfrm>
            <a:off x="250950" y="6308624"/>
            <a:ext cx="1872778" cy="287957"/>
          </a:xfrm>
        </p:spPr>
        <p:txBody>
          <a:bodyPr/>
          <a:lstStyle>
            <a:lvl1pPr marL="0" indent="0">
              <a:buFontTx/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6610344-263F-5843-9D66-BDA7315908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9200" y="6308725"/>
            <a:ext cx="1117600" cy="393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u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HSLeiden PP Template Huisstijl leeg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/>
          </p:nvPr>
        </p:nvSpPr>
        <p:spPr>
          <a:xfrm>
            <a:off x="323031" y="476473"/>
            <a:ext cx="8353425" cy="576263"/>
          </a:xfrm>
        </p:spPr>
        <p:txBody>
          <a:bodyPr/>
          <a:lstStyle>
            <a:lvl1pPr marL="0" indent="0">
              <a:buFontTx/>
              <a:buNone/>
              <a:defRPr sz="2800" b="1">
                <a:solidFill>
                  <a:srgbClr val="20BDBA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684213" y="1126257"/>
            <a:ext cx="7848600" cy="5327079"/>
          </a:xfrm>
        </p:spPr>
        <p:txBody>
          <a:bodyPr>
            <a:noAutofit/>
          </a:bodyPr>
          <a:lstStyle>
            <a:lvl1pPr marL="176213" marR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23114C"/>
                </a:solidFill>
              </a:defRPr>
            </a:lvl1pPr>
            <a:lvl2pPr marL="446088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2pPr>
            <a:lvl3pPr marL="809625" indent="-1889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3pPr>
            <a:lvl4pPr marL="1160463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4pPr>
            <a:lvl5pPr marL="1524000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5pPr>
            <a:lvl6pPr marL="1887538" indent="-187325">
              <a:buFont typeface="Arial" pitchFamily="34" charset="0"/>
              <a:buChar char="•"/>
              <a:tabLst/>
              <a:defRPr sz="1600">
                <a:solidFill>
                  <a:srgbClr val="23114C"/>
                </a:solidFill>
              </a:defRPr>
            </a:lvl6pPr>
            <a:lvl7pPr marL="2238375" indent="-174625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7pPr>
            <a:lvl8pPr marL="2601913" indent="-174625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8pPr>
            <a:lvl9pPr marL="2954338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F25E57-D761-AB48-BFF7-84DD5CBDD5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9200" y="6308725"/>
            <a:ext cx="1117600" cy="393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ueel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 descr="HSLeiden PP Template Huisstijl leeg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jdelijke aanduiding voor tekst 9"/>
          <p:cNvSpPr>
            <a:spLocks noGrp="1"/>
          </p:cNvSpPr>
          <p:nvPr>
            <p:ph type="body" sz="quarter" idx="10"/>
          </p:nvPr>
        </p:nvSpPr>
        <p:spPr>
          <a:xfrm>
            <a:off x="323031" y="476473"/>
            <a:ext cx="8353425" cy="576263"/>
          </a:xfrm>
        </p:spPr>
        <p:txBody>
          <a:bodyPr/>
          <a:lstStyle>
            <a:lvl1pPr marL="0" indent="0">
              <a:buFontTx/>
              <a:buNone/>
              <a:defRPr sz="2800" b="1">
                <a:solidFill>
                  <a:srgbClr val="20BDBA"/>
                </a:solidFill>
              </a:defRPr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684213" y="1126257"/>
            <a:ext cx="7848600" cy="5327079"/>
          </a:xfrm>
        </p:spPr>
        <p:txBody>
          <a:bodyPr>
            <a:noAutofit/>
          </a:bodyPr>
          <a:lstStyle>
            <a:lvl1pPr marL="176213" marR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rgbClr val="23114C"/>
                </a:solidFill>
              </a:defRPr>
            </a:lvl1pPr>
            <a:lvl2pPr marL="446088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2pPr>
            <a:lvl3pPr marL="809625" indent="-1889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3pPr>
            <a:lvl4pPr marL="1160463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4pPr>
            <a:lvl5pPr marL="1524000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5pPr>
            <a:lvl6pPr marL="1887538" indent="-187325">
              <a:buFont typeface="Arial" pitchFamily="34" charset="0"/>
              <a:buChar char="•"/>
              <a:tabLst/>
              <a:defRPr sz="1600">
                <a:solidFill>
                  <a:srgbClr val="23114C"/>
                </a:solidFill>
              </a:defRPr>
            </a:lvl6pPr>
            <a:lvl7pPr marL="2238375" indent="-174625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7pPr>
            <a:lvl8pPr marL="2601913" indent="-174625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8pPr>
            <a:lvl9pPr marL="2954338" indent="-176213">
              <a:buFont typeface="Arial" pitchFamily="34" charset="0"/>
              <a:buChar char="•"/>
              <a:defRPr sz="1600">
                <a:solidFill>
                  <a:srgbClr val="23114C"/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2"/>
          </p:nvPr>
        </p:nvSpPr>
        <p:spPr>
          <a:xfrm>
            <a:off x="5651500" y="3365500"/>
            <a:ext cx="3492500" cy="34925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buFontTx/>
              <a:buNone/>
              <a:defRPr sz="2000">
                <a:solidFill>
                  <a:srgbClr val="23114C"/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419EDEA-A99F-4744-9930-1D4437E20E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9200" y="6308725"/>
            <a:ext cx="1117600" cy="393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A2F-8C45-A948-BB20-122894F39E5A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6123F-2B79-CE4C-B278-D0B41C15473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4733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A2F-8C45-A948-BB20-122894F39E5A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6123F-2B79-CE4C-B278-D0B41C15473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930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A2F-8C45-A948-BB20-122894F39E5A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6123F-2B79-CE4C-B278-D0B41C15473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628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A2F-8C45-A948-BB20-122894F39E5A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6123F-2B79-CE4C-B278-D0B41C15473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953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4139952" y="6525344"/>
            <a:ext cx="216024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 dirty="0">
              <a:ln>
                <a:noFill/>
              </a:ln>
              <a:solidFill>
                <a:srgbClr val="23114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123728" y="5805264"/>
            <a:ext cx="6120680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791580" y="1279303"/>
            <a:ext cx="8229600" cy="423793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203849" y="6453338"/>
            <a:ext cx="20882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AD25AC-3D36-459B-92CD-44DA3A629171}" type="slidenum">
              <a:rPr lang="nl-NL" smtClean="0">
                <a:solidFill>
                  <a:prstClr val="white"/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nl-NL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43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Tekstuele content met </a:t>
            </a:r>
            <a:r>
              <a:rPr lang="nl-NL" dirty="0" err="1"/>
              <a:t>bullits</a:t>
            </a:r>
            <a:endParaRPr lang="nl-NL" dirty="0"/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r>
              <a:rPr lang="nl-NL" dirty="0"/>
              <a:t>Tiende niveau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A3CDB77-87D1-E54F-9CBB-A9C33DE3405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69200" y="6308725"/>
            <a:ext cx="1117600" cy="3937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20BDBA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0BDBA"/>
          </a:solidFill>
          <a:latin typeface="Verdana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23114C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zorgenablers.n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jdelijke aanduiding voor tekst 1"/>
          <p:cNvSpPr>
            <a:spLocks noGrp="1"/>
          </p:cNvSpPr>
          <p:nvPr>
            <p:ph type="body" sz="quarter" idx="10"/>
          </p:nvPr>
        </p:nvSpPr>
        <p:spPr bwMode="auto">
          <a:xfrm>
            <a:off x="540247" y="3515123"/>
            <a:ext cx="8425061" cy="1512143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nl-NL" sz="3200" dirty="0">
                <a:ea typeface="ＭＳ Ｐゴシック" pitchFamily="34" charset="-128"/>
              </a:rPr>
              <a:t>Virtual </a:t>
            </a:r>
            <a:r>
              <a:rPr lang="nl-NL" sz="3200" dirty="0" err="1">
                <a:ea typeface="ＭＳ Ｐゴシック" pitchFamily="34" charset="-128"/>
              </a:rPr>
              <a:t>Reality</a:t>
            </a:r>
            <a:r>
              <a:rPr lang="nl-NL" sz="3200" dirty="0">
                <a:ea typeface="ＭＳ Ｐゴシック" pitchFamily="34" charset="-128"/>
              </a:rPr>
              <a:t> in het onderwijs, </a:t>
            </a:r>
          </a:p>
          <a:p>
            <a:pPr eaLnBrk="1" hangingPunct="1"/>
            <a:r>
              <a:rPr lang="nl-NL" sz="3200" dirty="0">
                <a:ea typeface="ＭＳ Ｐゴシック" pitchFamily="34" charset="-128"/>
              </a:rPr>
              <a:t>het hoeft niet duur te zijn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741E69-E6A4-8946-93F6-CA057D15A2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BB85DA1-CE05-4A4B-A942-5FFA73ACEC67}"/>
              </a:ext>
            </a:extLst>
          </p:cNvPr>
          <p:cNvSpPr txBox="1"/>
          <p:nvPr/>
        </p:nvSpPr>
        <p:spPr>
          <a:xfrm>
            <a:off x="544786" y="5007882"/>
            <a:ext cx="7488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dr. Wiebe de Vries, onderwijskundige en docent Verpleegkunde</a:t>
            </a:r>
          </a:p>
          <a:p>
            <a:r>
              <a:rPr lang="nl-NL" dirty="0"/>
              <a:t>Annelies Wetzels de Mos, verpleegkundigen en student HBO-V</a:t>
            </a:r>
          </a:p>
          <a:p>
            <a:r>
              <a:rPr lang="nl-NL" dirty="0"/>
              <a:t>William van </a:t>
            </a:r>
            <a:r>
              <a:rPr lang="nl-NL" dirty="0" err="1"/>
              <a:t>Bezooijen</a:t>
            </a:r>
            <a:r>
              <a:rPr lang="nl-NL" dirty="0"/>
              <a:t>, student HBO-V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Rode draad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en-US" sz="2400" dirty="0"/>
              <a:t>Keep it simple</a:t>
            </a:r>
          </a:p>
          <a:p>
            <a:endParaRPr lang="en-US" sz="2400" dirty="0"/>
          </a:p>
          <a:p>
            <a:r>
              <a:rPr lang="en-US" sz="2400" dirty="0"/>
              <a:t>Keep it short</a:t>
            </a:r>
          </a:p>
          <a:p>
            <a:endParaRPr lang="en-US" sz="2400" dirty="0"/>
          </a:p>
          <a:p>
            <a:r>
              <a:rPr lang="en-US" sz="2400" dirty="0"/>
              <a:t>Keep it straight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AD25AC-3D36-459B-92CD-44DA3A629171}" type="slidenum">
              <a:rPr lang="nl-NL">
                <a:solidFill>
                  <a:prstClr val="white"/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nl-NL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01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Rode draad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nl-NL" dirty="0">
              <a:solidFill>
                <a:prstClr val="white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en-US" sz="2400" dirty="0"/>
              <a:t>Keep it simple</a:t>
            </a:r>
          </a:p>
          <a:p>
            <a:endParaRPr lang="en-US" sz="2400" dirty="0"/>
          </a:p>
          <a:p>
            <a:r>
              <a:rPr lang="en-US" sz="2400" dirty="0"/>
              <a:t>Keep it short</a:t>
            </a:r>
          </a:p>
          <a:p>
            <a:endParaRPr lang="en-US" sz="2400" dirty="0"/>
          </a:p>
          <a:p>
            <a:r>
              <a:rPr lang="en-US" sz="2400" dirty="0"/>
              <a:t>Keep it straight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1DAD25AC-3D36-459B-92CD-44DA3A629171}" type="slidenum">
              <a:rPr lang="nl-NL">
                <a:solidFill>
                  <a:prstClr val="white"/>
                </a:solidFill>
                <a:latin typeface="Calibri"/>
                <a:cs typeface="+mn-cs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nl-NL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53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5A35E-6EC1-1B45-A8F6-F315344BB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Kernkwaliteiten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EC9C40-2F5C-4C41-B51C-EEF68EBB0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Kernkwaliteit is de specifieke kracht van jou!</a:t>
            </a:r>
          </a:p>
          <a:p>
            <a:endParaRPr lang="nl-NL" dirty="0"/>
          </a:p>
          <a:p>
            <a:r>
              <a:rPr lang="nl-NL" dirty="0"/>
              <a:t>Kernkwaliteiten worden meestal als vanzelfsprekend ervaren.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D3B8B4F-F780-414F-BC38-9AE0E757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E73BFB9-DE95-DE47-86EC-CCC1BE0DA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3D2E7-C2E3-4340-A0B4-AE262E43D0DB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6095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E-Health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E72DF7E-D731-E24B-A60F-2229F80A47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45EF478-8F51-3448-9F16-A9082F894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30" y="1126257"/>
            <a:ext cx="7665166" cy="551773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72BD84F-68AD-684A-AB66-A1F88D8863C4}"/>
              </a:ext>
            </a:extLst>
          </p:cNvPr>
          <p:cNvSpPr txBox="1"/>
          <p:nvPr/>
        </p:nvSpPr>
        <p:spPr>
          <a:xfrm>
            <a:off x="6660232" y="5788193"/>
            <a:ext cx="1780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0066"/>
                </a:solidFill>
              </a:rPr>
              <a:t>Bron: </a:t>
            </a:r>
            <a:r>
              <a:rPr lang="nl-NL" sz="1400" dirty="0">
                <a:solidFill>
                  <a:srgbClr val="000066"/>
                </a:solidFill>
                <a:hlinkClick r:id="rId4"/>
              </a:rPr>
              <a:t>https://www.zorgenablers.nl</a:t>
            </a:r>
            <a:endParaRPr lang="nl-NL" sz="1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4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C116692-771E-C942-91C7-DF8BD7CF1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Inzoomen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AA34D8-C273-5A45-AFBE-499EC416F1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8831D1E-CCBE-BB48-9483-837B4926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846696"/>
            <a:ext cx="1854200" cy="1943100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33B58AF-A891-BF4D-B8AE-EDE1A27D64CB}"/>
              </a:ext>
            </a:extLst>
          </p:cNvPr>
          <p:cNvSpPr txBox="1">
            <a:spLocks/>
          </p:cNvSpPr>
          <p:nvPr/>
        </p:nvSpPr>
        <p:spPr>
          <a:xfrm>
            <a:off x="3563888" y="1700808"/>
            <a:ext cx="4968925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rgbClr val="23114C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GB" sz="2700" dirty="0"/>
          </a:p>
          <a:p>
            <a:pPr marL="0" indent="0" algn="ctr">
              <a:buFont typeface="Arial" pitchFamily="34" charset="0"/>
              <a:buNone/>
            </a:pPr>
            <a:r>
              <a:rPr lang="en-GB" sz="2700" dirty="0"/>
              <a:t>A picture is worth one thousand words, a game is worth one thousand pictures.</a:t>
            </a:r>
          </a:p>
          <a:p>
            <a:pPr marL="0" indent="0" algn="r">
              <a:buFont typeface="Arial" pitchFamily="34" charset="0"/>
              <a:buNone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Richard D. Duke</a:t>
            </a:r>
          </a:p>
        </p:txBody>
      </p:sp>
    </p:spTree>
    <p:extLst>
      <p:ext uri="{BB962C8B-B14F-4D97-AF65-F5344CB8AC3E}">
        <p14:creationId xmlns:p14="http://schemas.microsoft.com/office/powerpoint/2010/main" val="74535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44EBD86-C43A-1647-AFCE-C296DC7A71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Verschil met gamen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5B2E88-25EA-E042-ACE7-ECE0A88EB5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213" y="2226469"/>
            <a:ext cx="3944938" cy="4226867"/>
          </a:xfrm>
        </p:spPr>
        <p:txBody>
          <a:bodyPr/>
          <a:lstStyle/>
          <a:p>
            <a:r>
              <a:rPr lang="en-GB" dirty="0"/>
              <a:t>	</a:t>
            </a:r>
            <a:r>
              <a:rPr lang="en-GB" dirty="0" err="1"/>
              <a:t>Een</a:t>
            </a:r>
            <a:r>
              <a:rPr lang="en-GB" dirty="0"/>
              <a:t> serious game is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spel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ontwikkeld</a:t>
            </a:r>
            <a:r>
              <a:rPr lang="en-GB" dirty="0"/>
              <a:t> is met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ander</a:t>
            </a:r>
            <a:r>
              <a:rPr lang="en-GB" dirty="0"/>
              <a:t> </a:t>
            </a:r>
            <a:r>
              <a:rPr lang="en-GB" dirty="0" err="1"/>
              <a:t>primair</a:t>
            </a:r>
            <a:r>
              <a:rPr lang="en-GB" dirty="0"/>
              <a:t> </a:t>
            </a:r>
            <a:r>
              <a:rPr lang="en-GB" dirty="0" err="1"/>
              <a:t>doel</a:t>
            </a:r>
            <a:r>
              <a:rPr lang="en-GB" dirty="0"/>
              <a:t>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puur</a:t>
            </a:r>
            <a:r>
              <a:rPr lang="en-GB" dirty="0"/>
              <a:t> </a:t>
            </a:r>
            <a:r>
              <a:rPr lang="en-GB" dirty="0" err="1"/>
              <a:t>vermaak</a:t>
            </a:r>
            <a:r>
              <a:rPr lang="en-GB" dirty="0"/>
              <a:t>.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	Maar </a:t>
            </a:r>
            <a:r>
              <a:rPr lang="en-GB" dirty="0" err="1"/>
              <a:t>bijvoorbeeld</a:t>
            </a:r>
            <a:r>
              <a:rPr lang="en-GB" dirty="0"/>
              <a:t> </a:t>
            </a:r>
            <a:r>
              <a:rPr lang="en-GB" dirty="0" err="1"/>
              <a:t>educatie</a:t>
            </a:r>
            <a:r>
              <a:rPr lang="en-GB" dirty="0"/>
              <a:t>. 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0E8CBFB-2025-044E-A825-B5D2FDA7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1" y="2226469"/>
            <a:ext cx="3886200" cy="303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9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3ED390F-6134-2B45-A099-7D725D98C4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Wanneer effectief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32C2C5B-F41F-E048-A298-46749F9CAE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213" y="1126257"/>
            <a:ext cx="5543971" cy="5327079"/>
          </a:xfrm>
        </p:spPr>
        <p:txBody>
          <a:bodyPr/>
          <a:lstStyle/>
          <a:p>
            <a:pPr marL="7938" indent="-7938" algn="ctr"/>
            <a:r>
              <a:rPr lang="en-GB" dirty="0" err="1"/>
              <a:t>Onderzoek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</a:t>
            </a:r>
            <a:r>
              <a:rPr lang="en-GB" dirty="0" err="1"/>
              <a:t>niet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nu </a:t>
            </a:r>
            <a:r>
              <a:rPr lang="en-GB" dirty="0" err="1"/>
              <a:t>gedaan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worden</a:t>
            </a:r>
            <a:r>
              <a:rPr lang="en-GB" dirty="0"/>
              <a:t> (</a:t>
            </a:r>
            <a:r>
              <a:rPr lang="en-GB" dirty="0" err="1"/>
              <a:t>bijvoorbeeld</a:t>
            </a:r>
            <a:r>
              <a:rPr lang="en-GB" dirty="0"/>
              <a:t> </a:t>
            </a:r>
            <a:r>
              <a:rPr lang="en-GB" dirty="0" err="1"/>
              <a:t>toekomstige</a:t>
            </a:r>
            <a:r>
              <a:rPr lang="en-GB" dirty="0"/>
              <a:t> </a:t>
            </a:r>
            <a:r>
              <a:rPr lang="en-GB" dirty="0" err="1"/>
              <a:t>ontwikkelingen</a:t>
            </a:r>
            <a:r>
              <a:rPr lang="en-GB" dirty="0"/>
              <a:t>).</a:t>
            </a:r>
          </a:p>
          <a:p>
            <a:pPr indent="-168275" algn="ctr"/>
            <a:endParaRPr lang="en-GB" dirty="0"/>
          </a:p>
          <a:p>
            <a:pPr marL="7938" indent="0" algn="ctr"/>
            <a:r>
              <a:rPr lang="en-GB" dirty="0" err="1"/>
              <a:t>Situaties</a:t>
            </a:r>
            <a:r>
              <a:rPr lang="en-GB" dirty="0"/>
              <a:t> die </a:t>
            </a:r>
            <a:r>
              <a:rPr lang="en-GB" dirty="0" err="1"/>
              <a:t>té</a:t>
            </a:r>
            <a:r>
              <a:rPr lang="en-GB" dirty="0"/>
              <a:t> complex of </a:t>
            </a:r>
            <a:r>
              <a:rPr lang="en-GB" dirty="0" err="1"/>
              <a:t>té</a:t>
            </a:r>
            <a:r>
              <a:rPr lang="en-GB" dirty="0"/>
              <a:t> </a:t>
            </a:r>
            <a:r>
              <a:rPr lang="en-GB" dirty="0" err="1"/>
              <a:t>gevaarlijk</a:t>
            </a:r>
            <a:r>
              <a:rPr lang="en-GB" dirty="0"/>
              <a:t> </a:t>
            </a:r>
            <a:r>
              <a:rPr lang="en-GB" dirty="0" err="1"/>
              <a:t>zijn</a:t>
            </a:r>
            <a:r>
              <a:rPr lang="en-GB" dirty="0"/>
              <a:t> om </a:t>
            </a:r>
            <a:r>
              <a:rPr lang="en-GB" dirty="0" err="1"/>
              <a:t>waar</a:t>
            </a:r>
            <a:r>
              <a:rPr lang="en-GB" dirty="0"/>
              <a:t> </a:t>
            </a:r>
            <a:r>
              <a:rPr lang="en-GB" dirty="0" err="1"/>
              <a:t>bepaalde</a:t>
            </a:r>
            <a:r>
              <a:rPr lang="en-GB" dirty="0"/>
              <a:t> </a:t>
            </a:r>
            <a:r>
              <a:rPr lang="en-GB" dirty="0" err="1"/>
              <a:t>kennis</a:t>
            </a:r>
            <a:r>
              <a:rPr lang="en-GB" dirty="0"/>
              <a:t>/</a:t>
            </a:r>
            <a:r>
              <a:rPr lang="en-GB" dirty="0" err="1"/>
              <a:t>vaardighedne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nodig</a:t>
            </a:r>
            <a:r>
              <a:rPr lang="en-GB" dirty="0"/>
              <a:t> </a:t>
            </a:r>
            <a:r>
              <a:rPr lang="en-GB" dirty="0" err="1"/>
              <a:t>zijn</a:t>
            </a:r>
            <a:r>
              <a:rPr lang="en-GB" dirty="0"/>
              <a:t> (</a:t>
            </a:r>
            <a:r>
              <a:rPr lang="en-GB" dirty="0" err="1"/>
              <a:t>denk</a:t>
            </a:r>
            <a:r>
              <a:rPr lang="en-GB" dirty="0"/>
              <a:t> </a:t>
            </a:r>
            <a:r>
              <a:rPr lang="en-GB" dirty="0" err="1"/>
              <a:t>aan</a:t>
            </a:r>
            <a:r>
              <a:rPr lang="en-GB" dirty="0"/>
              <a:t> </a:t>
            </a:r>
            <a:r>
              <a:rPr lang="en-GB" dirty="0" err="1"/>
              <a:t>opereren</a:t>
            </a:r>
            <a:r>
              <a:rPr lang="en-GB" dirty="0"/>
              <a:t>).</a:t>
            </a:r>
          </a:p>
          <a:p>
            <a:pPr marL="7938" indent="0" algn="ctr"/>
            <a:endParaRPr lang="en-GB" dirty="0"/>
          </a:p>
          <a:p>
            <a:pPr marL="7938" indent="-7938" algn="ctr"/>
            <a:r>
              <a:rPr lang="en-GB" dirty="0" err="1"/>
              <a:t>Ontwikkelen</a:t>
            </a:r>
            <a:r>
              <a:rPr lang="en-GB" dirty="0"/>
              <a:t> van </a:t>
            </a:r>
            <a:r>
              <a:rPr lang="en-GB" dirty="0" err="1"/>
              <a:t>nieuwe</a:t>
            </a:r>
            <a:r>
              <a:rPr lang="en-GB" dirty="0"/>
              <a:t> regels/</a:t>
            </a:r>
            <a:r>
              <a:rPr lang="en-GB" dirty="0" err="1"/>
              <a:t>struren</a:t>
            </a:r>
            <a:r>
              <a:rPr lang="en-GB" dirty="0"/>
              <a:t>/</a:t>
            </a:r>
            <a:r>
              <a:rPr lang="en-GB" dirty="0" err="1"/>
              <a:t>beleid</a:t>
            </a:r>
            <a:r>
              <a:rPr lang="en-GB" dirty="0"/>
              <a:t> (experiment).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162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72633B-97DC-F340-9552-9079AB21D2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B406C0-E657-814D-A538-1AF174091C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576" y="116632"/>
            <a:ext cx="7848600" cy="5327079"/>
          </a:xfrm>
        </p:spPr>
        <p:txBody>
          <a:bodyPr/>
          <a:lstStyle/>
          <a:p>
            <a:pPr algn="ctr"/>
            <a:r>
              <a:rPr lang="nl-NL" sz="41300" b="1" dirty="0">
                <a:solidFill>
                  <a:srgbClr val="20BDBA"/>
                </a:solidFill>
              </a:rPr>
              <a:t>€</a:t>
            </a:r>
          </a:p>
        </p:txBody>
      </p:sp>
    </p:spTree>
    <p:extLst>
      <p:ext uri="{BB962C8B-B14F-4D97-AF65-F5344CB8AC3E}">
        <p14:creationId xmlns:p14="http://schemas.microsoft.com/office/powerpoint/2010/main" val="1593513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211AD4-9F5D-E74D-BA2E-2EE28B26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48FBDD-E9BD-0045-8855-22A7169A28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Type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4117423"/>
              </p:ext>
            </p:extLst>
          </p:nvPr>
        </p:nvGraphicFramePr>
        <p:xfrm>
          <a:off x="628650" y="2208901"/>
          <a:ext cx="7886700" cy="318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4956">
                <a:tc>
                  <a:txBody>
                    <a:bodyPr/>
                    <a:lstStyle/>
                    <a:p>
                      <a:endParaRPr lang="nl-NL" sz="1400"/>
                    </a:p>
                    <a:p>
                      <a:endParaRPr lang="nl-NL" sz="1400"/>
                    </a:p>
                    <a:p>
                      <a:endParaRPr lang="nl-NL" sz="1400"/>
                    </a:p>
                    <a:p>
                      <a:endParaRPr lang="nl-NL" sz="1400"/>
                    </a:p>
                    <a:p>
                      <a:endParaRPr lang="nl-NL" sz="140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400" b="1" i="0" u="none" strike="noStrike" baseline="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i="0" u="none" strike="noStrike" kern="1200" baseline="0" noProof="0" dirty="0">
                          <a:solidFill>
                            <a:schemeClr val="bg1"/>
                          </a:solidFill>
                          <a:latin typeface="Calibri" charset="0"/>
                          <a:ea typeface="+mn-ea"/>
                          <a:cs typeface="+mn-cs"/>
                        </a:rPr>
                        <a:t>Analogue 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u="none" strike="noStrike" baseline="0" noProof="0" dirty="0">
                          <a:solidFill>
                            <a:schemeClr val="bg1"/>
                          </a:solidFill>
                          <a:latin typeface="Calibri" charset="0"/>
                        </a:rPr>
                        <a:t>Alternate 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u="none" strike="noStrike" baseline="0" noProof="0" dirty="0">
                          <a:solidFill>
                            <a:schemeClr val="bg1"/>
                          </a:solidFill>
                          <a:latin typeface="Calibri" charset="0"/>
                        </a:rPr>
                        <a:t>Virtual 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u="none" strike="noStrike" baseline="0" noProof="0" dirty="0">
                          <a:solidFill>
                            <a:schemeClr val="bg1"/>
                          </a:solidFill>
                          <a:latin typeface="Calibri" charset="0"/>
                        </a:rPr>
                        <a:t>Augmented 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20">
                <a:tc>
                  <a:txBody>
                    <a:bodyPr/>
                    <a:lstStyle/>
                    <a:p>
                      <a:r>
                        <a:rPr lang="en-GB" sz="9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Sociale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interactie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spelen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,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meestal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een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hoger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abstractieniveau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van real-life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proceses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systemen</a:t>
                      </a:r>
                      <a:endParaRPr lang="en-GB" sz="14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Interactieve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narratief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spel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dat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de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werkelijke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omgeving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gebruikt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als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platform, met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inbegrip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van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sociale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and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communicatie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-media</a:t>
                      </a:r>
                      <a:endParaRPr lang="en-GB" sz="14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Interactie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als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eerste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of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derde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persoon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in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ene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gecreerde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twee- of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driedimensionale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virtuele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omgeving</a:t>
                      </a:r>
                      <a:endParaRPr lang="en-GB" sz="1400" b="0" i="0" u="none" strike="noStrike" baseline="0" noProof="0" dirty="0">
                        <a:latin typeface="Calibri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Live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interactie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in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een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werkelijke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omgeving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versterkt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door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een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‘real time’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computegegenereerde</a:t>
                      </a:r>
                      <a:r>
                        <a:rPr lang="en-GB" sz="1400" b="0" i="0" u="none" strike="noStrike" baseline="0" noProof="0" dirty="0">
                          <a:latin typeface="Calibri" charset="0"/>
                        </a:rPr>
                        <a:t> </a:t>
                      </a:r>
                      <a:r>
                        <a:rPr lang="en-GB" sz="1400" b="0" i="0" u="none" strike="noStrike" baseline="0" noProof="0" dirty="0" err="1">
                          <a:latin typeface="Calibri" charset="0"/>
                        </a:rPr>
                        <a:t>belevingsprikkels</a:t>
                      </a:r>
                      <a:endParaRPr lang="en-GB" sz="14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2" y="2197892"/>
            <a:ext cx="1960200" cy="14607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375" y="2197893"/>
            <a:ext cx="1958975" cy="146069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0"/>
          <a:stretch/>
        </p:blipFill>
        <p:spPr>
          <a:xfrm>
            <a:off x="4546598" y="2197892"/>
            <a:ext cx="2009777" cy="14607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2197892"/>
            <a:ext cx="1958973" cy="146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86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0903413-B141-2449-B9BC-CD2E93C21C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Valley</a:t>
            </a:r>
            <a:r>
              <a:rPr lang="nl-NL" dirty="0"/>
              <a:t> of </a:t>
            </a:r>
            <a:r>
              <a:rPr lang="nl-NL" dirty="0" err="1"/>
              <a:t>despair</a:t>
            </a:r>
            <a:endParaRPr lang="nl-NL" dirty="0"/>
          </a:p>
        </p:txBody>
      </p:sp>
      <p:sp>
        <p:nvSpPr>
          <p:cNvPr id="6" name="Rechthoek 5"/>
          <p:cNvSpPr/>
          <p:nvPr/>
        </p:nvSpPr>
        <p:spPr>
          <a:xfrm>
            <a:off x="1752600" y="3705225"/>
            <a:ext cx="1400175" cy="1247775"/>
          </a:xfrm>
          <a:prstGeom prst="rect">
            <a:avLst/>
          </a:prstGeom>
          <a:solidFill>
            <a:schemeClr val="accent4"/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Vrije vorm 4"/>
          <p:cNvSpPr/>
          <p:nvPr/>
        </p:nvSpPr>
        <p:spPr>
          <a:xfrm>
            <a:off x="628651" y="2343150"/>
            <a:ext cx="6172199" cy="2295525"/>
          </a:xfrm>
          <a:custGeom>
            <a:avLst/>
            <a:gdLst>
              <a:gd name="connsiteX0" fmla="*/ 0 w 4742482"/>
              <a:gd name="connsiteY0" fmla="*/ 1270861 h 1925178"/>
              <a:gd name="connsiteX1" fmla="*/ 867906 w 4742482"/>
              <a:gd name="connsiteY1" fmla="*/ 1239865 h 1925178"/>
              <a:gd name="connsiteX2" fmla="*/ 1410346 w 4742482"/>
              <a:gd name="connsiteY2" fmla="*/ 1906292 h 1925178"/>
              <a:gd name="connsiteX3" fmla="*/ 2727702 w 4742482"/>
              <a:gd name="connsiteY3" fmla="*/ 387458 h 1925178"/>
              <a:gd name="connsiteX4" fmla="*/ 4742482 w 4742482"/>
              <a:gd name="connsiteY4" fmla="*/ 0 h 1925178"/>
              <a:gd name="connsiteX5" fmla="*/ 4742482 w 4742482"/>
              <a:gd name="connsiteY5" fmla="*/ 0 h 192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2482" h="1925178">
                <a:moveTo>
                  <a:pt x="0" y="1270861"/>
                </a:moveTo>
                <a:cubicBezTo>
                  <a:pt x="316424" y="1202410"/>
                  <a:pt x="632848" y="1133960"/>
                  <a:pt x="867906" y="1239865"/>
                </a:cubicBezTo>
                <a:cubicBezTo>
                  <a:pt x="1102964" y="1345770"/>
                  <a:pt x="1100380" y="2048360"/>
                  <a:pt x="1410346" y="1906292"/>
                </a:cubicBezTo>
                <a:cubicBezTo>
                  <a:pt x="1720312" y="1764224"/>
                  <a:pt x="2172346" y="705173"/>
                  <a:pt x="2727702" y="387458"/>
                </a:cubicBezTo>
                <a:cubicBezTo>
                  <a:pt x="3283058" y="69743"/>
                  <a:pt x="4742482" y="0"/>
                  <a:pt x="4742482" y="0"/>
                </a:cubicBezTo>
                <a:lnTo>
                  <a:pt x="4742482" y="0"/>
                </a:ln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oelichting met pijl links 2"/>
          <p:cNvSpPr/>
          <p:nvPr/>
        </p:nvSpPr>
        <p:spPr>
          <a:xfrm>
            <a:off x="3152774" y="4081463"/>
            <a:ext cx="2427337" cy="1363761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/>
          <p:cNvSpPr txBox="1"/>
          <p:nvPr/>
        </p:nvSpPr>
        <p:spPr>
          <a:xfrm>
            <a:off x="3995936" y="4081463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Hier  kunnen </a:t>
            </a:r>
            <a:r>
              <a:rPr lang="nl-NL" dirty="0" err="1"/>
              <a:t>serious</a:t>
            </a:r>
            <a:r>
              <a:rPr lang="nl-NL" dirty="0"/>
              <a:t> games iets betekenen</a:t>
            </a:r>
          </a:p>
        </p:txBody>
      </p:sp>
    </p:spTree>
    <p:extLst>
      <p:ext uri="{BB962C8B-B14F-4D97-AF65-F5344CB8AC3E}">
        <p14:creationId xmlns:p14="http://schemas.microsoft.com/office/powerpoint/2010/main" val="209931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A16F19-67E0-1544-9EA1-E4DC54799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Valley</a:t>
            </a:r>
            <a:r>
              <a:rPr lang="nl-NL" dirty="0"/>
              <a:t> of </a:t>
            </a:r>
            <a:r>
              <a:rPr lang="nl-NL" dirty="0" err="1"/>
              <a:t>despair</a:t>
            </a:r>
            <a:endParaRPr lang="nl-NL" dirty="0"/>
          </a:p>
        </p:txBody>
      </p:sp>
      <p:sp>
        <p:nvSpPr>
          <p:cNvPr id="6" name="Rechthoek 5"/>
          <p:cNvSpPr/>
          <p:nvPr/>
        </p:nvSpPr>
        <p:spPr>
          <a:xfrm>
            <a:off x="1752600" y="3705225"/>
            <a:ext cx="1400175" cy="1247775"/>
          </a:xfrm>
          <a:prstGeom prst="rect">
            <a:avLst/>
          </a:prstGeom>
          <a:solidFill>
            <a:schemeClr val="accent4"/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Vrije vorm 4"/>
          <p:cNvSpPr/>
          <p:nvPr/>
        </p:nvSpPr>
        <p:spPr>
          <a:xfrm>
            <a:off x="628651" y="2343150"/>
            <a:ext cx="6172199" cy="2295525"/>
          </a:xfrm>
          <a:custGeom>
            <a:avLst/>
            <a:gdLst>
              <a:gd name="connsiteX0" fmla="*/ 0 w 4742482"/>
              <a:gd name="connsiteY0" fmla="*/ 1270861 h 1925178"/>
              <a:gd name="connsiteX1" fmla="*/ 867906 w 4742482"/>
              <a:gd name="connsiteY1" fmla="*/ 1239865 h 1925178"/>
              <a:gd name="connsiteX2" fmla="*/ 1410346 w 4742482"/>
              <a:gd name="connsiteY2" fmla="*/ 1906292 h 1925178"/>
              <a:gd name="connsiteX3" fmla="*/ 2727702 w 4742482"/>
              <a:gd name="connsiteY3" fmla="*/ 387458 h 1925178"/>
              <a:gd name="connsiteX4" fmla="*/ 4742482 w 4742482"/>
              <a:gd name="connsiteY4" fmla="*/ 0 h 1925178"/>
              <a:gd name="connsiteX5" fmla="*/ 4742482 w 4742482"/>
              <a:gd name="connsiteY5" fmla="*/ 0 h 192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2482" h="1925178">
                <a:moveTo>
                  <a:pt x="0" y="1270861"/>
                </a:moveTo>
                <a:cubicBezTo>
                  <a:pt x="316424" y="1202410"/>
                  <a:pt x="632848" y="1133960"/>
                  <a:pt x="867906" y="1239865"/>
                </a:cubicBezTo>
                <a:cubicBezTo>
                  <a:pt x="1102964" y="1345770"/>
                  <a:pt x="1100380" y="2048360"/>
                  <a:pt x="1410346" y="1906292"/>
                </a:cubicBezTo>
                <a:cubicBezTo>
                  <a:pt x="1720312" y="1764224"/>
                  <a:pt x="2172346" y="705173"/>
                  <a:pt x="2727702" y="387458"/>
                </a:cubicBezTo>
                <a:cubicBezTo>
                  <a:pt x="3283058" y="69743"/>
                  <a:pt x="4742482" y="0"/>
                  <a:pt x="4742482" y="0"/>
                </a:cubicBezTo>
                <a:lnTo>
                  <a:pt x="4742482" y="0"/>
                </a:ln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Vrije vorm 6"/>
          <p:cNvSpPr/>
          <p:nvPr/>
        </p:nvSpPr>
        <p:spPr>
          <a:xfrm>
            <a:off x="628651" y="2800350"/>
            <a:ext cx="6172199" cy="1581150"/>
          </a:xfrm>
          <a:custGeom>
            <a:avLst/>
            <a:gdLst>
              <a:gd name="connsiteX0" fmla="*/ 0 w 4742482"/>
              <a:gd name="connsiteY0" fmla="*/ 1270861 h 1925178"/>
              <a:gd name="connsiteX1" fmla="*/ 867906 w 4742482"/>
              <a:gd name="connsiteY1" fmla="*/ 1239865 h 1925178"/>
              <a:gd name="connsiteX2" fmla="*/ 1410346 w 4742482"/>
              <a:gd name="connsiteY2" fmla="*/ 1906292 h 1925178"/>
              <a:gd name="connsiteX3" fmla="*/ 2727702 w 4742482"/>
              <a:gd name="connsiteY3" fmla="*/ 387458 h 1925178"/>
              <a:gd name="connsiteX4" fmla="*/ 4742482 w 4742482"/>
              <a:gd name="connsiteY4" fmla="*/ 0 h 1925178"/>
              <a:gd name="connsiteX5" fmla="*/ 4742482 w 4742482"/>
              <a:gd name="connsiteY5" fmla="*/ 0 h 192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2482" h="1925178">
                <a:moveTo>
                  <a:pt x="0" y="1270861"/>
                </a:moveTo>
                <a:cubicBezTo>
                  <a:pt x="316424" y="1202410"/>
                  <a:pt x="632848" y="1133960"/>
                  <a:pt x="867906" y="1239865"/>
                </a:cubicBezTo>
                <a:cubicBezTo>
                  <a:pt x="1102964" y="1345770"/>
                  <a:pt x="1100380" y="2048360"/>
                  <a:pt x="1410346" y="1906292"/>
                </a:cubicBezTo>
                <a:cubicBezTo>
                  <a:pt x="1720312" y="1764224"/>
                  <a:pt x="2172346" y="705173"/>
                  <a:pt x="2727702" y="387458"/>
                </a:cubicBezTo>
                <a:cubicBezTo>
                  <a:pt x="3283058" y="69743"/>
                  <a:pt x="4742482" y="0"/>
                  <a:pt x="4742482" y="0"/>
                </a:cubicBezTo>
                <a:lnTo>
                  <a:pt x="4742482" y="0"/>
                </a:lnTo>
              </a:path>
            </a:pathLst>
          </a:cu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465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1979357-B02C-8F4F-8EAE-0A62C1D4A8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4FB3C6-1D0A-DC48-BC6F-1AD40F2AEB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1DC0A8-8DD0-834A-9C65-F8816F69C5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26" t="4851" r="5424" b="64700"/>
          <a:stretch/>
        </p:blipFill>
        <p:spPr>
          <a:xfrm rot="5400000">
            <a:off x="-244839" y="2128021"/>
            <a:ext cx="5290347" cy="333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19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483BDBE-7E2B-ED4F-9C04-CE5290D870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Altijd weer TPACK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B16417B-A510-F345-AF97-B4FBBC11D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6" t="1271" r="1726" b="2127"/>
          <a:stretch/>
        </p:blipFill>
        <p:spPr>
          <a:xfrm>
            <a:off x="1547664" y="1052737"/>
            <a:ext cx="5472608" cy="5472608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5D980159-6E3A-B14E-B5BD-170FEF0FBCFB}"/>
              </a:ext>
            </a:extLst>
          </p:cNvPr>
          <p:cNvSpPr>
            <a:spLocks noChangeAspect="1"/>
          </p:cNvSpPr>
          <p:nvPr/>
        </p:nvSpPr>
        <p:spPr>
          <a:xfrm>
            <a:off x="3995936" y="3645024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B904306-302C-5547-A738-7C27A5DDE0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1276" t="1271" r="1726" b="2127"/>
          <a:stretch/>
        </p:blipFill>
        <p:spPr>
          <a:xfrm>
            <a:off x="1545680" y="1052737"/>
            <a:ext cx="5472608" cy="547260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D15F885-3B7D-2D47-B502-4819B64D6154}"/>
              </a:ext>
            </a:extLst>
          </p:cNvPr>
          <p:cNvSpPr txBox="1"/>
          <p:nvPr/>
        </p:nvSpPr>
        <p:spPr>
          <a:xfrm>
            <a:off x="6516216" y="501317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000066"/>
                </a:solidFill>
              </a:rPr>
              <a:t>Bron: http://</a:t>
            </a:r>
            <a:r>
              <a:rPr lang="nl-NL" sz="1400" dirty="0" err="1">
                <a:solidFill>
                  <a:srgbClr val="000066"/>
                </a:solidFill>
              </a:rPr>
              <a:t>www.tpack.nl</a:t>
            </a:r>
            <a:endParaRPr lang="nl-NL" sz="1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16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Serious Gaming vs (Micro) Simulation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Simulation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Reality is simulated by media or environment using standardized symbols.</a:t>
            </a:r>
          </a:p>
          <a:p>
            <a:endParaRPr lang="en-GB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/>
              <a:t>Game</a:t>
            </a:r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4"/>
          </p:nvPr>
        </p:nvSpPr>
        <p:spPr>
          <a:xfrm>
            <a:off x="4629150" y="2736056"/>
            <a:ext cx="4057650" cy="2763441"/>
          </a:xfrm>
        </p:spPr>
        <p:txBody>
          <a:bodyPr/>
          <a:lstStyle/>
          <a:p>
            <a:r>
              <a:rPr lang="en-GB" dirty="0"/>
              <a:t>Reality is simulated by the interaction between (role)players using non-standardized symbols.</a:t>
            </a:r>
          </a:p>
        </p:txBody>
      </p:sp>
    </p:spTree>
    <p:extLst>
      <p:ext uri="{BB962C8B-B14F-4D97-AF65-F5344CB8AC3E}">
        <p14:creationId xmlns:p14="http://schemas.microsoft.com/office/powerpoint/2010/main" val="2740278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Best practice?</a:t>
            </a: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05121"/>
              </p:ext>
            </p:extLst>
          </p:nvPr>
        </p:nvGraphicFramePr>
        <p:xfrm>
          <a:off x="628651" y="2125266"/>
          <a:ext cx="7886704" cy="3868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6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Lectures</a:t>
                      </a:r>
                      <a:endParaRPr lang="nl-NL" sz="1400" b="1" dirty="0"/>
                    </a:p>
                    <a:p>
                      <a:endParaRPr lang="nl-NL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dirty="0"/>
                        <a:t>Skills teaching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dirty="0"/>
                        <a:t>Group </a:t>
                      </a:r>
                      <a:r>
                        <a:rPr lang="nl-NL" sz="1400" b="1" dirty="0" err="1"/>
                        <a:t>discussions</a:t>
                      </a:r>
                      <a:endParaRPr lang="nl-NL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Scenario </a:t>
                      </a:r>
                      <a:r>
                        <a:rPr lang="nl-NL" sz="14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nl-NL" sz="14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team training</a:t>
                      </a:r>
                      <a:endParaRPr lang="nl-NL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Self-instruction</a:t>
                      </a:r>
                      <a:endParaRPr lang="nl-NL" sz="1400" b="1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NL" sz="1400" b="1" i="0" u="none" strike="noStrike" kern="1200" baseline="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programmes</a:t>
                      </a:r>
                      <a:endParaRPr lang="nl-NL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400" b="1" dirty="0" err="1"/>
                        <a:t>Serious</a:t>
                      </a:r>
                      <a:r>
                        <a:rPr lang="nl-NL" sz="1400" b="1" dirty="0"/>
                        <a:t> </a:t>
                      </a:r>
                      <a:r>
                        <a:rPr lang="nl-NL" sz="1400" b="1" dirty="0" err="1"/>
                        <a:t>gaming</a:t>
                      </a:r>
                      <a:endParaRPr lang="nl-NL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406">
                <a:tc>
                  <a:txBody>
                    <a:bodyPr/>
                    <a:lstStyle/>
                    <a:p>
                      <a:pPr algn="l"/>
                      <a:r>
                        <a:rPr lang="nl-NL" sz="1400" dirty="0"/>
                        <a:t>Knowledge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✔</a:t>
                      </a:r>
                      <a:endParaRPr lang="nl-NL" sz="30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406">
                <a:tc>
                  <a:txBody>
                    <a:bodyPr/>
                    <a:lstStyle/>
                    <a:p>
                      <a:pPr algn="l"/>
                      <a:r>
                        <a:rPr lang="nl-NL" sz="1400" dirty="0"/>
                        <a:t>Skills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/>
                        <a:t>✔</a:t>
                      </a:r>
                      <a:endParaRPr lang="nl-NL" sz="30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✔</a:t>
                      </a:r>
                      <a:endParaRPr lang="nl-NL" sz="30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✔</a:t>
                      </a:r>
                      <a:endParaRPr lang="nl-NL" sz="30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406">
                <a:tc>
                  <a:txBody>
                    <a:bodyPr/>
                    <a:lstStyle/>
                    <a:p>
                      <a:pPr algn="l"/>
                      <a:r>
                        <a:rPr lang="nl-NL" sz="1400" dirty="0"/>
                        <a:t>Attitude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✔</a:t>
                      </a:r>
                      <a:endParaRPr lang="nl-NL" sz="30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406">
                <a:tc>
                  <a:txBody>
                    <a:bodyPr/>
                    <a:lstStyle/>
                    <a:p>
                      <a:pPr algn="l"/>
                      <a:r>
                        <a:rPr lang="nl-NL" sz="1400" dirty="0" err="1"/>
                        <a:t>Behavior</a:t>
                      </a:r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/>
                        <a:t>✔</a:t>
                      </a: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nl-NL" sz="30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000" dirty="0">
                          <a:solidFill>
                            <a:schemeClr val="tx1"/>
                          </a:solidFill>
                        </a:rPr>
                        <a:t>✔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hthoek 6"/>
          <p:cNvSpPr/>
          <p:nvPr/>
        </p:nvSpPr>
        <p:spPr>
          <a:xfrm>
            <a:off x="7334250" y="2057400"/>
            <a:ext cx="1247775" cy="3124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088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40B8F0-E8EA-B548-9DEA-8ECA92EC4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BAC4C7D-75A8-3D4A-BCE0-9301E88F37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FBA1969-2BCE-204B-9A34-74E50F6536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B2A81B22-7DF5-E742-94F5-1C32C90840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Rechthoek 6"/>
          <p:cNvSpPr/>
          <p:nvPr/>
        </p:nvSpPr>
        <p:spPr>
          <a:xfrm rot="1846049">
            <a:off x="1238681" y="1257097"/>
            <a:ext cx="6576653" cy="4051109"/>
          </a:xfrm>
          <a:custGeom>
            <a:avLst/>
            <a:gdLst>
              <a:gd name="connsiteX0" fmla="*/ 0 w 3167342"/>
              <a:gd name="connsiteY0" fmla="*/ 0 h 923330"/>
              <a:gd name="connsiteX1" fmla="*/ 3167342 w 3167342"/>
              <a:gd name="connsiteY1" fmla="*/ 0 h 923330"/>
              <a:gd name="connsiteX2" fmla="*/ 3167342 w 3167342"/>
              <a:gd name="connsiteY2" fmla="*/ 923330 h 923330"/>
              <a:gd name="connsiteX3" fmla="*/ 0 w 3167342"/>
              <a:gd name="connsiteY3" fmla="*/ 923330 h 923330"/>
              <a:gd name="connsiteX4" fmla="*/ 0 w 3167342"/>
              <a:gd name="connsiteY4" fmla="*/ 0 h 923330"/>
              <a:gd name="connsiteX0" fmla="*/ 837988 w 4005330"/>
              <a:gd name="connsiteY0" fmla="*/ 0 h 2505759"/>
              <a:gd name="connsiteX1" fmla="*/ 4005330 w 4005330"/>
              <a:gd name="connsiteY1" fmla="*/ 0 h 2505759"/>
              <a:gd name="connsiteX2" fmla="*/ 4005330 w 4005330"/>
              <a:gd name="connsiteY2" fmla="*/ 923330 h 2505759"/>
              <a:gd name="connsiteX3" fmla="*/ 0 w 4005330"/>
              <a:gd name="connsiteY3" fmla="*/ 2505759 h 2505759"/>
              <a:gd name="connsiteX4" fmla="*/ 837988 w 4005330"/>
              <a:gd name="connsiteY4" fmla="*/ 0 h 2505759"/>
              <a:gd name="connsiteX0" fmla="*/ 837988 w 4005330"/>
              <a:gd name="connsiteY0" fmla="*/ 0 h 2505759"/>
              <a:gd name="connsiteX1" fmla="*/ 4005330 w 4005330"/>
              <a:gd name="connsiteY1" fmla="*/ 0 h 2505759"/>
              <a:gd name="connsiteX2" fmla="*/ 4005330 w 4005330"/>
              <a:gd name="connsiteY2" fmla="*/ 923330 h 2505759"/>
              <a:gd name="connsiteX3" fmla="*/ 0 w 4005330"/>
              <a:gd name="connsiteY3" fmla="*/ 2505759 h 2505759"/>
              <a:gd name="connsiteX4" fmla="*/ 837988 w 4005330"/>
              <a:gd name="connsiteY4" fmla="*/ 0 h 250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5330" h="2505759">
                <a:moveTo>
                  <a:pt x="837988" y="0"/>
                </a:moveTo>
                <a:lnTo>
                  <a:pt x="4005330" y="0"/>
                </a:lnTo>
                <a:lnTo>
                  <a:pt x="4005330" y="923330"/>
                </a:lnTo>
                <a:cubicBezTo>
                  <a:pt x="2670220" y="1450806"/>
                  <a:pt x="1061891" y="999366"/>
                  <a:pt x="0" y="2505759"/>
                </a:cubicBezTo>
                <a:lnTo>
                  <a:pt x="837988" y="0"/>
                </a:lnTo>
                <a:close/>
              </a:path>
            </a:pathLst>
          </a:custGeom>
          <a:noFill/>
          <a:effectLst>
            <a:innerShdw blurRad="114300">
              <a:prstClr val="black"/>
            </a:innerShdw>
            <a:reflection stA="78000" endPos="65000" dist="50800" dir="5400000" sy="-100000" algn="bl" rotWithShape="0"/>
            <a:softEdge rad="393700"/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nl-NL" sz="8625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Dank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3566054449"/>
      </p:ext>
    </p:extLst>
  </p:cSld>
  <p:clrMapOvr>
    <a:masterClrMapping/>
  </p:clrMapOvr>
</p:sld>
</file>

<file path=ppt/theme/theme1.xml><?xml version="1.0" encoding="utf-8"?>
<a:theme xmlns:a="http://schemas.openxmlformats.org/drawingml/2006/main" name="PP Huisstijl Presentatie Sjabloon">
  <a:themeElements>
    <a:clrScheme name="Aangepast 2">
      <a:dk1>
        <a:srgbClr val="23114C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34DC8D-61FE-4D9C-89B8-73E5EE061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778410-f3be-4063-a6d5-4b1f020b2c49"/>
    <ds:schemaRef ds:uri="35e14aff-d00f-40f2-907a-1b50bb902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9C9DAB-6D04-4D06-B2F7-7F2D2BD41E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10DD9F-6CEF-4E67-8CC2-02399A5FC13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MB3 2-3</Template>
  <TotalTime>13860</TotalTime>
  <Words>380</Words>
  <Application>Microsoft Office PowerPoint</Application>
  <PresentationFormat>On-screen Show (4:3)</PresentationFormat>
  <Paragraphs>104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PP Huisstijl Presentatie Sjabloon</vt:lpstr>
      <vt:lpstr>PowerPoint Presentation</vt:lpstr>
      <vt:lpstr>Rode draad</vt:lpstr>
      <vt:lpstr>Rode draad</vt:lpstr>
      <vt:lpstr>Kernkwaliteiten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Serious Gaming vs (Micro) Simulation</vt:lpstr>
      <vt:lpstr>Best practice?</vt:lpstr>
      <vt:lpstr>PowerPoint Presentation</vt:lpstr>
    </vt:vector>
  </TitlesOfParts>
  <Company>Creja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Rob Ferwerda</dc:creator>
  <cp:lastModifiedBy>Vries, Wiebe de</cp:lastModifiedBy>
  <cp:revision>592</cp:revision>
  <dcterms:created xsi:type="dcterms:W3CDTF">2015-05-24T10:58:20Z</dcterms:created>
  <dcterms:modified xsi:type="dcterms:W3CDTF">2020-10-16T07:52:56Z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</Properties>
</file>