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9"/>
  </p:notesMasterIdLst>
  <p:handoutMasterIdLst>
    <p:handoutMasterId r:id="rId30"/>
  </p:handoutMasterIdLst>
  <p:sldIdLst>
    <p:sldId id="268" r:id="rId6"/>
    <p:sldId id="270" r:id="rId7"/>
    <p:sldId id="330" r:id="rId8"/>
    <p:sldId id="301" r:id="rId9"/>
    <p:sldId id="303" r:id="rId10"/>
    <p:sldId id="325" r:id="rId11"/>
    <p:sldId id="326" r:id="rId12"/>
    <p:sldId id="327" r:id="rId13"/>
    <p:sldId id="304" r:id="rId14"/>
    <p:sldId id="305" r:id="rId15"/>
    <p:sldId id="306" r:id="rId16"/>
    <p:sldId id="307" r:id="rId17"/>
    <p:sldId id="317" r:id="rId18"/>
    <p:sldId id="318" r:id="rId19"/>
    <p:sldId id="319" r:id="rId20"/>
    <p:sldId id="321" r:id="rId21"/>
    <p:sldId id="322" r:id="rId22"/>
    <p:sldId id="323" r:id="rId23"/>
    <p:sldId id="329" r:id="rId24"/>
    <p:sldId id="328" r:id="rId25"/>
    <p:sldId id="324" r:id="rId26"/>
    <p:sldId id="276" r:id="rId27"/>
    <p:sldId id="280" r:id="rId28"/>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1788" autoAdjust="0"/>
  </p:normalViewPr>
  <p:slideViewPr>
    <p:cSldViewPr>
      <p:cViewPr varScale="1">
        <p:scale>
          <a:sx n="113" d="100"/>
          <a:sy n="113" d="100"/>
        </p:scale>
        <p:origin x="1842" y="96"/>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5998737A-7995-4B74-B63A-80E0593C4CFC}" type="datetimeFigureOut">
              <a:rPr lang="nl-NL" smtClean="0"/>
              <a:t>28-1-2019</a:t>
            </a:fld>
            <a:endParaRPr lang="nl-NL"/>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6E894CF-CF29-460C-8820-A692FD564E29}" type="datetimeFigureOut">
              <a:rPr lang="nl-NL" smtClean="0"/>
              <a:t>28-1-2019</a:t>
            </a:fld>
            <a:endParaRPr lang="nl-NL"/>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nl.wikipedia.org/wiki/Koude_rilling" TargetMode="External"/><Relationship Id="rId13" Type="http://schemas.openxmlformats.org/officeDocument/2006/relationships/hyperlink" Target="https://nl.wikipedia.org/wiki/Agorafobie" TargetMode="External"/><Relationship Id="rId18" Type="http://schemas.openxmlformats.org/officeDocument/2006/relationships/hyperlink" Target="https://nl.wikipedia.org/wiki/Separatieangst" TargetMode="External"/><Relationship Id="rId3" Type="http://schemas.openxmlformats.org/officeDocument/2006/relationships/hyperlink" Target="https://nl.wikipedia.org/wiki/Psychische_aandoening" TargetMode="External"/><Relationship Id="rId7" Type="http://schemas.openxmlformats.org/officeDocument/2006/relationships/hyperlink" Target="https://nl.wikipedia.org/wiki/Ademhaling_(mens)" TargetMode="External"/><Relationship Id="rId12" Type="http://schemas.openxmlformats.org/officeDocument/2006/relationships/hyperlink" Target="https://nl.wikipedia.org/wiki/Depersonalisatie" TargetMode="External"/><Relationship Id="rId17" Type="http://schemas.openxmlformats.org/officeDocument/2006/relationships/hyperlink" Target="https://nl.wikipedia.org/wiki/Posttraumatische_stressstoornis" TargetMode="External"/><Relationship Id="rId2" Type="http://schemas.openxmlformats.org/officeDocument/2006/relationships/slide" Target="../slides/slide10.xml"/><Relationship Id="rId16" Type="http://schemas.openxmlformats.org/officeDocument/2006/relationships/hyperlink" Target="https://nl.wikipedia.org/wiki/Obsessieve-compulsieve_stoornis" TargetMode="External"/><Relationship Id="rId1" Type="http://schemas.openxmlformats.org/officeDocument/2006/relationships/notesMaster" Target="../notesMasters/notesMaster1.xml"/><Relationship Id="rId6" Type="http://schemas.openxmlformats.org/officeDocument/2006/relationships/hyperlink" Target="https://nl.wikipedia.org/wiki/Hartritmestoornis" TargetMode="External"/><Relationship Id="rId11" Type="http://schemas.openxmlformats.org/officeDocument/2006/relationships/hyperlink" Target="https://nl.wikipedia.org/wiki/Derealisatie" TargetMode="External"/><Relationship Id="rId5" Type="http://schemas.openxmlformats.org/officeDocument/2006/relationships/hyperlink" Target="https://nl.wikipedia.org/wiki/Angststoornis" TargetMode="External"/><Relationship Id="rId15" Type="http://schemas.openxmlformats.org/officeDocument/2006/relationships/hyperlink" Target="https://nl.wikipedia.org/wiki/Specifieke_fobie" TargetMode="External"/><Relationship Id="rId10" Type="http://schemas.openxmlformats.org/officeDocument/2006/relationships/hyperlink" Target="https://nl.wikipedia.org/wiki/Thanatofobie" TargetMode="External"/><Relationship Id="rId4" Type="http://schemas.openxmlformats.org/officeDocument/2006/relationships/hyperlink" Target="https://nl.wikipedia.org/wiki/DSM-IV" TargetMode="External"/><Relationship Id="rId9" Type="http://schemas.openxmlformats.org/officeDocument/2006/relationships/hyperlink" Target="https://nl.wikipedia.org/wiki/Paniekaanval" TargetMode="External"/><Relationship Id="rId14" Type="http://schemas.openxmlformats.org/officeDocument/2006/relationships/hyperlink" Target="https://nl.wikipedia.org/wiki/Sociale_fobi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a:t>
            </a:fld>
            <a:endParaRPr lang="nl-NL"/>
          </a:p>
        </p:txBody>
      </p:sp>
    </p:spTree>
    <p:extLst>
      <p:ext uri="{BB962C8B-B14F-4D97-AF65-F5344CB8AC3E}">
        <p14:creationId xmlns:p14="http://schemas.microsoft.com/office/powerpoint/2010/main" val="71555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Spontaan10-15 min piek.</a:t>
            </a:r>
            <a:r>
              <a:rPr lang="nl-NL" baseline="0" dirty="0" smtClean="0"/>
              <a:t> Duurt enkele minuten tot uren. </a:t>
            </a:r>
          </a:p>
          <a:p>
            <a:endParaRPr lang="nl-NL" baseline="0" dirty="0" smtClean="0"/>
          </a:p>
          <a:p>
            <a:endParaRPr lang="nl-NL" baseline="0" dirty="0" smtClean="0"/>
          </a:p>
          <a:p>
            <a:r>
              <a:rPr lang="nl-NL" baseline="0" dirty="0" smtClean="0"/>
              <a:t>Vanuit algemene PP </a:t>
            </a:r>
            <a:r>
              <a:rPr lang="nl-NL" baseline="0" dirty="0" err="1" smtClean="0"/>
              <a:t>angstoornis</a:t>
            </a:r>
            <a:r>
              <a:rPr lang="nl-NL" baseline="0" dirty="0" smtClean="0"/>
              <a:t>:</a:t>
            </a:r>
          </a:p>
          <a:p>
            <a:r>
              <a:rPr lang="nl-NL" altLang="nl-NL" b="1" u="sng" dirty="0" smtClean="0">
                <a:ea typeface="ＭＳ Ｐゴシック" panose="020B0600070205080204" pitchFamily="34" charset="-128"/>
              </a:rPr>
              <a:t>Paniekstoornis</a:t>
            </a:r>
            <a:endParaRPr lang="nl-NL" altLang="nl-NL" dirty="0" smtClean="0">
              <a:ea typeface="ＭＳ Ｐゴシック" panose="020B0600070205080204" pitchFamily="34" charset="-128"/>
            </a:endParaRPr>
          </a:p>
          <a:p>
            <a:r>
              <a:rPr lang="nl-NL" altLang="nl-NL" dirty="0" smtClean="0">
                <a:solidFill>
                  <a:srgbClr val="000000"/>
                </a:solidFill>
                <a:ea typeface="ＭＳ Ｐゴシック" panose="020B0600070205080204" pitchFamily="34" charset="-128"/>
              </a:rPr>
              <a:t>De paniekstoornis is een </a:t>
            </a:r>
            <a:r>
              <a:rPr lang="nl-NL" altLang="nl-NL" dirty="0" smtClean="0">
                <a:ea typeface="ＭＳ Ｐゴシック" panose="020B0600070205080204" pitchFamily="34" charset="-128"/>
                <a:hlinkClick r:id="rId3" tooltip="Psychische aandoening"/>
              </a:rPr>
              <a:t>psychische aandoening</a:t>
            </a:r>
            <a:r>
              <a:rPr lang="nl-NL" altLang="nl-NL" dirty="0" smtClean="0">
                <a:ea typeface="ＭＳ Ｐゴシック" panose="020B0600070205080204" pitchFamily="34" charset="-128"/>
              </a:rPr>
              <a:t> </a:t>
            </a:r>
            <a:r>
              <a:rPr lang="nl-NL" altLang="nl-NL" dirty="0" smtClean="0">
                <a:solidFill>
                  <a:srgbClr val="000000"/>
                </a:solidFill>
                <a:ea typeface="ＭＳ Ｐゴシック" panose="020B0600070205080204" pitchFamily="34" charset="-128"/>
              </a:rPr>
              <a:t>die in het </a:t>
            </a:r>
            <a:r>
              <a:rPr lang="nl-NL" altLang="nl-NL" dirty="0" smtClean="0">
                <a:solidFill>
                  <a:srgbClr val="000000"/>
                </a:solidFill>
                <a:ea typeface="ＭＳ Ｐゴシック" panose="020B0600070205080204" pitchFamily="34" charset="-128"/>
                <a:hlinkClick r:id="rId4" tooltip="DSM-IV"/>
              </a:rPr>
              <a:t>DSM-IV</a:t>
            </a:r>
            <a:r>
              <a:rPr lang="nl-NL" altLang="nl-NL" dirty="0" smtClean="0">
                <a:solidFill>
                  <a:srgbClr val="000000"/>
                </a:solidFill>
                <a:ea typeface="ＭＳ Ｐゴシック" panose="020B0600070205080204" pitchFamily="34" charset="-128"/>
              </a:rPr>
              <a:t> (4) is ingedeeld bij de </a:t>
            </a:r>
            <a:r>
              <a:rPr lang="nl-NL" altLang="nl-NL" dirty="0" smtClean="0">
                <a:solidFill>
                  <a:srgbClr val="000000"/>
                </a:solidFill>
                <a:ea typeface="ＭＳ Ｐゴシック" panose="020B0600070205080204" pitchFamily="34" charset="-128"/>
                <a:hlinkClick r:id="rId5" tooltip="Angststoornis"/>
              </a:rPr>
              <a:t>angststoornissen</a:t>
            </a:r>
            <a:r>
              <a:rPr lang="nl-NL" altLang="nl-NL" dirty="0" smtClean="0">
                <a:solidFill>
                  <a:srgbClr val="000000"/>
                </a:solidFill>
                <a:ea typeface="ＭＳ Ｐゴシック" panose="020B0600070205080204" pitchFamily="34" charset="-128"/>
              </a:rPr>
              <a:t>.</a:t>
            </a:r>
          </a:p>
          <a:p>
            <a:r>
              <a:rPr lang="nl-NL" altLang="nl-NL" dirty="0" smtClean="0">
                <a:solidFill>
                  <a:srgbClr val="000000"/>
                </a:solidFill>
                <a:ea typeface="ＭＳ Ｐゴシック" panose="020B0600070205080204" pitchFamily="34" charset="-128"/>
              </a:rPr>
              <a:t>Paniek is een kortdurende, maar zeer sterke angstaanval die zowel lichamelijke als psychische gevolgen heeft. De persoon heeft tijdens een aanval een verhoogd </a:t>
            </a:r>
            <a:r>
              <a:rPr lang="nl-NL" altLang="nl-NL" dirty="0" smtClean="0">
                <a:solidFill>
                  <a:srgbClr val="000000"/>
                </a:solidFill>
                <a:ea typeface="ＭＳ Ｐゴシック" panose="020B0600070205080204" pitchFamily="34" charset="-128"/>
                <a:hlinkClick r:id="rId6" tooltip="Hartritmestoornis"/>
              </a:rPr>
              <a:t>hartritme</a:t>
            </a:r>
            <a:r>
              <a:rPr lang="nl-NL" altLang="nl-NL" dirty="0" smtClean="0">
                <a:solidFill>
                  <a:srgbClr val="000000"/>
                </a:solidFill>
                <a:ea typeface="ＭＳ Ｐゴシック" panose="020B0600070205080204" pitchFamily="34" charset="-128"/>
              </a:rPr>
              <a:t>, transpireert, heeft </a:t>
            </a:r>
            <a:r>
              <a:rPr lang="nl-NL" altLang="nl-NL" dirty="0" smtClean="0">
                <a:solidFill>
                  <a:srgbClr val="000000"/>
                </a:solidFill>
                <a:ea typeface="ＭＳ Ｐゴシック" panose="020B0600070205080204" pitchFamily="34" charset="-128"/>
                <a:hlinkClick r:id="rId7" tooltip="Ademhaling (mens)"/>
              </a:rPr>
              <a:t>ademhalingsproblemen</a:t>
            </a:r>
            <a:r>
              <a:rPr lang="nl-NL" altLang="nl-NL" dirty="0" smtClean="0">
                <a:solidFill>
                  <a:srgbClr val="000000"/>
                </a:solidFill>
                <a:ea typeface="ＭＳ Ｐゴシック" panose="020B0600070205080204" pitchFamily="34" charset="-128"/>
              </a:rPr>
              <a:t>, kan misselijk of duizelig worden en heeft soms </a:t>
            </a:r>
            <a:r>
              <a:rPr lang="nl-NL" altLang="nl-NL" dirty="0" smtClean="0">
                <a:solidFill>
                  <a:srgbClr val="000000"/>
                </a:solidFill>
                <a:ea typeface="ＭＳ Ｐゴシック" panose="020B0600070205080204" pitchFamily="34" charset="-128"/>
                <a:hlinkClick r:id="rId8" tooltip="Koude rilling"/>
              </a:rPr>
              <a:t>koude rillingen</a:t>
            </a:r>
            <a:r>
              <a:rPr lang="nl-NL" altLang="nl-NL" dirty="0" smtClean="0">
                <a:solidFill>
                  <a:srgbClr val="000000"/>
                </a:solidFill>
                <a:ea typeface="ＭＳ Ｐゴシック" panose="020B0600070205080204" pitchFamily="34" charset="-128"/>
              </a:rPr>
              <a:t>. </a:t>
            </a:r>
          </a:p>
          <a:p>
            <a:endParaRPr lang="nl-NL" altLang="nl-NL" dirty="0" smtClean="0">
              <a:solidFill>
                <a:srgbClr val="000000"/>
              </a:solidFill>
              <a:ea typeface="ＭＳ Ｐゴシック" panose="020B0600070205080204" pitchFamily="34" charset="-128"/>
            </a:endParaRPr>
          </a:p>
          <a:p>
            <a:r>
              <a:rPr lang="nl-NL" altLang="nl-NL" sz="1400" dirty="0" smtClean="0">
                <a:solidFill>
                  <a:srgbClr val="000000"/>
                </a:solidFill>
                <a:ea typeface="ＭＳ Ｐゴシック" panose="020B0600070205080204" pitchFamily="34" charset="-128"/>
              </a:rPr>
              <a:t>Het belangrijkste kenmerk van de stoornis is het regelmatig optreden van </a:t>
            </a:r>
            <a:r>
              <a:rPr lang="nl-NL" altLang="nl-NL" sz="1400" dirty="0" smtClean="0">
                <a:solidFill>
                  <a:srgbClr val="000000"/>
                </a:solidFill>
                <a:ea typeface="ＭＳ Ｐゴシック" panose="020B0600070205080204" pitchFamily="34" charset="-128"/>
                <a:hlinkClick r:id="rId9" tooltip="Paniekaanval"/>
              </a:rPr>
              <a:t>paniekaanvallen</a:t>
            </a:r>
            <a:r>
              <a:rPr lang="nl-NL" altLang="nl-NL" sz="1400" dirty="0" smtClean="0">
                <a:solidFill>
                  <a:srgbClr val="000000"/>
                </a:solidFill>
                <a:ea typeface="ＭＳ Ｐゴシック" panose="020B0600070205080204" pitchFamily="34" charset="-128"/>
              </a:rPr>
              <a:t>.</a:t>
            </a:r>
          </a:p>
          <a:p>
            <a:endParaRPr lang="nl-NL" altLang="nl-NL" dirty="0" smtClean="0">
              <a:solidFill>
                <a:srgbClr val="000000"/>
              </a:solidFill>
              <a:ea typeface="ＭＳ Ｐゴシック" panose="020B0600070205080204" pitchFamily="34" charset="-128"/>
            </a:endParaRPr>
          </a:p>
          <a:p>
            <a:r>
              <a:rPr lang="nl-NL" altLang="nl-NL" dirty="0" smtClean="0">
                <a:solidFill>
                  <a:srgbClr val="000000"/>
                </a:solidFill>
                <a:ea typeface="ＭＳ Ｐゴシック" panose="020B0600070205080204" pitchFamily="34" charset="-128"/>
              </a:rPr>
              <a:t>Paniek is gewoon in een (levens-)gevaarlijke situatie, maar in het geval van een paniekstoornis is de paniek pathologisch van aard en de mate van paniek staat niet in verhouding tot de omstandigheden. </a:t>
            </a:r>
          </a:p>
          <a:p>
            <a:r>
              <a:rPr lang="nl-NL" altLang="nl-NL" dirty="0" smtClean="0">
                <a:solidFill>
                  <a:srgbClr val="000000"/>
                </a:solidFill>
                <a:ea typeface="ＭＳ Ｐゴシック" panose="020B0600070205080204" pitchFamily="34" charset="-128"/>
              </a:rPr>
              <a:t>Psychische gevolgen zijn de </a:t>
            </a:r>
            <a:r>
              <a:rPr lang="nl-NL" altLang="nl-NL" dirty="0" smtClean="0">
                <a:solidFill>
                  <a:srgbClr val="000000"/>
                </a:solidFill>
                <a:ea typeface="ＭＳ Ｐゴシック" panose="020B0600070205080204" pitchFamily="34" charset="-128"/>
                <a:hlinkClick r:id="rId10" tooltip="Thanatofobie"/>
              </a:rPr>
              <a:t>angst om dood te gaan</a:t>
            </a:r>
            <a:r>
              <a:rPr lang="nl-NL" altLang="nl-NL" dirty="0" smtClean="0">
                <a:solidFill>
                  <a:srgbClr val="000000"/>
                </a:solidFill>
                <a:ea typeface="ＭＳ Ｐゴシック" panose="020B0600070205080204" pitchFamily="34" charset="-128"/>
              </a:rPr>
              <a:t> of de angst lichamelijk letsel op te lopen, een verdoofd gevoel en </a:t>
            </a:r>
            <a:r>
              <a:rPr lang="nl-NL" altLang="nl-NL" dirty="0" err="1" smtClean="0">
                <a:solidFill>
                  <a:srgbClr val="000000"/>
                </a:solidFill>
                <a:ea typeface="ＭＳ Ｐゴシック" panose="020B0600070205080204" pitchFamily="34" charset="-128"/>
                <a:hlinkClick r:id="rId11" tooltip="Derealisatie"/>
              </a:rPr>
              <a:t>derealisatie</a:t>
            </a:r>
            <a:r>
              <a:rPr lang="nl-NL" altLang="nl-NL" dirty="0" smtClean="0">
                <a:solidFill>
                  <a:srgbClr val="000000"/>
                </a:solidFill>
                <a:ea typeface="ＭＳ Ｐゴシック" panose="020B0600070205080204" pitchFamily="34" charset="-128"/>
              </a:rPr>
              <a:t> of </a:t>
            </a:r>
            <a:r>
              <a:rPr lang="nl-NL" altLang="nl-NL" dirty="0" smtClean="0">
                <a:solidFill>
                  <a:srgbClr val="000000"/>
                </a:solidFill>
                <a:ea typeface="ＭＳ Ｐゴシック" panose="020B0600070205080204" pitchFamily="34" charset="-128"/>
                <a:hlinkClick r:id="rId12" tooltip="Depersonalisatie"/>
              </a:rPr>
              <a:t>depersonalisatie</a:t>
            </a:r>
            <a:r>
              <a:rPr lang="nl-NL" altLang="nl-NL" dirty="0" smtClean="0">
                <a:solidFill>
                  <a:srgbClr val="000000"/>
                </a:solidFill>
                <a:ea typeface="ＭＳ Ｐゴシック" panose="020B0600070205080204" pitchFamily="34" charset="-128"/>
              </a:rPr>
              <a:t>.</a:t>
            </a:r>
          </a:p>
          <a:p>
            <a:r>
              <a:rPr lang="nl-NL" altLang="nl-NL" dirty="0" smtClean="0">
                <a:solidFill>
                  <a:srgbClr val="000000"/>
                </a:solidFill>
                <a:ea typeface="ＭＳ Ｐゴシック" panose="020B0600070205080204" pitchFamily="34" charset="-128"/>
              </a:rPr>
              <a:t>In veel gevallen komt het voor dat de persoon ook een angst ontwikkelt om een paniekaanval te krijgen. Hij zal in dit geval alle situaties mijden die dit risico met zich meedragen. Dit wordt </a:t>
            </a:r>
            <a:r>
              <a:rPr lang="nl-NL" altLang="nl-NL" dirty="0" smtClean="0">
                <a:solidFill>
                  <a:srgbClr val="000000"/>
                </a:solidFill>
                <a:ea typeface="ＭＳ Ｐゴシック" panose="020B0600070205080204" pitchFamily="34" charset="-128"/>
                <a:hlinkClick r:id="rId13" tooltip="Agorafobie"/>
              </a:rPr>
              <a:t>agorafobie</a:t>
            </a:r>
            <a:r>
              <a:rPr lang="nl-NL" altLang="nl-NL" dirty="0" smtClean="0">
                <a:solidFill>
                  <a:srgbClr val="000000"/>
                </a:solidFill>
                <a:ea typeface="ＭＳ Ｐゴシック" panose="020B0600070205080204" pitchFamily="34" charset="-128"/>
              </a:rPr>
              <a:t> of pleinvrees genoemd. </a:t>
            </a:r>
          </a:p>
          <a:p>
            <a:r>
              <a:rPr lang="nl-NL" altLang="nl-NL" dirty="0" smtClean="0">
                <a:ea typeface="ＭＳ Ｐゴシック" panose="020B0600070205080204" pitchFamily="34" charset="-128"/>
              </a:rPr>
              <a:t> </a:t>
            </a:r>
          </a:p>
          <a:p>
            <a:r>
              <a:rPr lang="nl-NL" altLang="nl-NL" dirty="0" smtClean="0">
                <a:ea typeface="ＭＳ Ｐゴシック" panose="020B0600070205080204" pitchFamily="34" charset="-128"/>
              </a:rPr>
              <a:t>Het DSM-IV onderscheidt de paniekstoornis met en zonder agorafobie als twee afzonderlijke aandoeningen. Het handboek vermeldt ook agorafobie zonder historie van de paniekstoornis (dus agorafobie zonder paniekaanvallen).</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Het DSM-IV geeft de volgende criteria voor de paniekstoornis </a:t>
            </a:r>
            <a:r>
              <a:rPr lang="nl-NL" altLang="nl-NL" b="1" u="sng" dirty="0" smtClean="0">
                <a:ea typeface="ＭＳ Ｐゴシック" panose="020B0600070205080204" pitchFamily="34" charset="-128"/>
              </a:rPr>
              <a:t>met agorafobie</a:t>
            </a:r>
            <a:r>
              <a:rPr lang="nl-NL" altLang="nl-NL" dirty="0" smtClean="0">
                <a:ea typeface="ＭＳ Ｐゴシック" panose="020B0600070205080204" pitchFamily="34" charset="-128"/>
              </a:rPr>
              <a:t>:</a:t>
            </a:r>
          </a:p>
          <a:p>
            <a:r>
              <a:rPr lang="nl-NL" altLang="nl-NL" dirty="0" smtClean="0">
                <a:ea typeface="ＭＳ Ｐゴシック" panose="020B0600070205080204" pitchFamily="34" charset="-128"/>
              </a:rPr>
              <a:t>A.</a:t>
            </a:r>
          </a:p>
          <a:p>
            <a:pPr>
              <a:buFontTx/>
              <a:buChar char="•"/>
            </a:pPr>
            <a:r>
              <a:rPr lang="nl-NL" altLang="nl-NL" dirty="0" smtClean="0">
                <a:ea typeface="ＭＳ Ｐゴシック" panose="020B0600070205080204" pitchFamily="34" charset="-128"/>
              </a:rPr>
              <a:t>Herhaalde onverwachte paniekaanvallen.</a:t>
            </a:r>
          </a:p>
          <a:p>
            <a:pPr>
              <a:buFontTx/>
              <a:buChar char="•"/>
            </a:pPr>
            <a:r>
              <a:rPr lang="nl-NL" altLang="nl-NL" dirty="0" smtClean="0">
                <a:ea typeface="ＭＳ Ｐゴシック" panose="020B0600070205080204" pitchFamily="34" charset="-128"/>
              </a:rPr>
              <a:t>Minimaal een van de aanvallen is gevolgd door minstens één maand met minstens een van de volgende criteria: </a:t>
            </a:r>
          </a:p>
          <a:p>
            <a:pPr>
              <a:buFontTx/>
              <a:buChar char="•"/>
            </a:pPr>
            <a:r>
              <a:rPr lang="nl-NL" altLang="nl-NL" dirty="0" smtClean="0">
                <a:ea typeface="ＭＳ Ｐゴシック" panose="020B0600070205080204" pitchFamily="34" charset="-128"/>
              </a:rPr>
              <a:t>Aanhoudende zorg over nieuwe aanvallen.</a:t>
            </a:r>
          </a:p>
          <a:p>
            <a:pPr>
              <a:buFontTx/>
              <a:buChar char="•"/>
            </a:pPr>
            <a:r>
              <a:rPr lang="nl-NL" altLang="nl-NL" dirty="0" smtClean="0">
                <a:ea typeface="ＭＳ Ｐゴシック" panose="020B0600070205080204" pitchFamily="34" charset="-128"/>
              </a:rPr>
              <a:t>Zorg over implicaties of gevolgen van de aanval (bijvoorbeeld de macht over zichzelf verliezen, een hartaanval krijgen, gek worden).</a:t>
            </a:r>
          </a:p>
          <a:p>
            <a:pPr>
              <a:buFontTx/>
              <a:buChar char="•"/>
            </a:pPr>
            <a:r>
              <a:rPr lang="nl-NL" altLang="nl-NL" dirty="0" smtClean="0">
                <a:ea typeface="ＭＳ Ｐゴシック" panose="020B0600070205080204" pitchFamily="34" charset="-128"/>
              </a:rPr>
              <a:t>Een duidelijke verandering in gedrag in relatie tot de aanvallen.</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B. </a:t>
            </a:r>
          </a:p>
          <a:p>
            <a:pPr>
              <a:buFontTx/>
              <a:buChar char="•"/>
            </a:pPr>
            <a:r>
              <a:rPr lang="nl-NL" altLang="nl-NL" dirty="0" smtClean="0">
                <a:ea typeface="ＭＳ Ｐゴシック" panose="020B0600070205080204" pitchFamily="34" charset="-128"/>
              </a:rPr>
              <a:t>Het optreden van </a:t>
            </a:r>
            <a:r>
              <a:rPr lang="nl-NL" altLang="nl-NL" dirty="0" smtClean="0">
                <a:ea typeface="ＭＳ Ｐゴシック" panose="020B0600070205080204" pitchFamily="34" charset="-128"/>
                <a:hlinkClick r:id="rId13" tooltip="Agorafobie"/>
              </a:rPr>
              <a:t>agorafobie</a:t>
            </a:r>
            <a:r>
              <a:rPr lang="nl-NL" altLang="nl-NL" dirty="0" smtClean="0">
                <a:ea typeface="ＭＳ Ｐゴシック" panose="020B0600070205080204" pitchFamily="34" charset="-128"/>
              </a:rPr>
              <a:t>.</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C. </a:t>
            </a:r>
          </a:p>
          <a:p>
            <a:pPr>
              <a:buFontTx/>
              <a:buChar char="•"/>
            </a:pPr>
            <a:r>
              <a:rPr lang="nl-NL" altLang="nl-NL" dirty="0" smtClean="0">
                <a:ea typeface="ＭＳ Ｐゴシック" panose="020B0600070205080204" pitchFamily="34" charset="-128"/>
              </a:rPr>
              <a:t>De paniekaanvallen zijn niet het gevolg van een somatische aandoening of van het innemen van een substantie (bijvoorbeeld drugs of medicijnen).</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D. </a:t>
            </a:r>
          </a:p>
          <a:p>
            <a:pPr>
              <a:buFontTx/>
              <a:buChar char="•"/>
            </a:pPr>
            <a:r>
              <a:rPr lang="nl-NL" altLang="nl-NL" dirty="0" smtClean="0">
                <a:ea typeface="ＭＳ Ｐゴシック" panose="020B0600070205080204" pitchFamily="34" charset="-128"/>
              </a:rPr>
              <a:t>De paniekaanvallen zijn niet uitsluitend het gevolg van een andere psychische aandoening, bijvoorbeeld de </a:t>
            </a:r>
            <a:r>
              <a:rPr lang="nl-NL" altLang="nl-NL" dirty="0" smtClean="0">
                <a:ea typeface="ＭＳ Ｐゴシック" panose="020B0600070205080204" pitchFamily="34" charset="-128"/>
                <a:hlinkClick r:id="rId14" tooltip="Sociale fobie"/>
              </a:rPr>
              <a:t>sociale fobie</a:t>
            </a:r>
            <a:r>
              <a:rPr lang="nl-NL" altLang="nl-NL" dirty="0" smtClean="0">
                <a:ea typeface="ＭＳ Ｐゴシック" panose="020B0600070205080204" pitchFamily="34" charset="-128"/>
              </a:rPr>
              <a:t> (bijvoorbeeld blootstelling aan gevreesde sociale situaties), </a:t>
            </a:r>
            <a:r>
              <a:rPr lang="nl-NL" altLang="nl-NL" dirty="0" smtClean="0">
                <a:ea typeface="ＭＳ Ｐゴシック" panose="020B0600070205080204" pitchFamily="34" charset="-128"/>
                <a:hlinkClick r:id="rId15" tooltip="Specifieke fobie"/>
              </a:rPr>
              <a:t>specifieke fobie</a:t>
            </a:r>
            <a:r>
              <a:rPr lang="nl-NL" altLang="nl-NL" dirty="0" smtClean="0">
                <a:ea typeface="ＭＳ Ｐゴシック" panose="020B0600070205080204" pitchFamily="34" charset="-128"/>
              </a:rPr>
              <a:t> (bijvoorbeeld blootstelling aan een specifiek fobische situatie), </a:t>
            </a:r>
            <a:r>
              <a:rPr lang="nl-NL" altLang="nl-NL" dirty="0" smtClean="0">
                <a:ea typeface="ＭＳ Ｐゴシック" panose="020B0600070205080204" pitchFamily="34" charset="-128"/>
                <a:hlinkClick r:id="rId16" tooltip="Obsessieve-compulsieve stoornis"/>
              </a:rPr>
              <a:t>obsessieve-compulsieve stoornis</a:t>
            </a:r>
            <a:r>
              <a:rPr lang="nl-NL" altLang="nl-NL" dirty="0" smtClean="0">
                <a:ea typeface="ＭＳ Ｐゴシック" panose="020B0600070205080204" pitchFamily="34" charset="-128"/>
              </a:rPr>
              <a:t> (bijvoorbeeld blootstelling aan vuil van iemand met smetvrees), </a:t>
            </a:r>
            <a:r>
              <a:rPr lang="nl-NL" altLang="nl-NL" dirty="0" smtClean="0">
                <a:ea typeface="ＭＳ Ｐゴシック" panose="020B0600070205080204" pitchFamily="34" charset="-128"/>
                <a:hlinkClick r:id="rId17" tooltip="Posttraumatische stressstoornis"/>
              </a:rPr>
              <a:t>posttraumatische stressstoornis</a:t>
            </a:r>
            <a:r>
              <a:rPr lang="nl-NL" altLang="nl-NL" dirty="0" smtClean="0">
                <a:ea typeface="ＭＳ Ｐゴシック" panose="020B0600070205080204" pitchFamily="34" charset="-128"/>
              </a:rPr>
              <a:t> (bijvoorbeeld als gevolg van prikkels die gekoppeld zijn aan een ernstige stressfactor) of </a:t>
            </a:r>
            <a:r>
              <a:rPr lang="nl-NL" altLang="nl-NL" dirty="0" smtClean="0">
                <a:ea typeface="ＭＳ Ｐゴシック" panose="020B0600070205080204" pitchFamily="34" charset="-128"/>
                <a:hlinkClick r:id="rId18" tooltip="Separatieangst"/>
              </a:rPr>
              <a:t>separatieangst</a:t>
            </a:r>
            <a:r>
              <a:rPr lang="nl-NL" altLang="nl-NL" dirty="0" smtClean="0">
                <a:ea typeface="ＭＳ Ｐゴシック" panose="020B0600070205080204" pitchFamily="34" charset="-128"/>
              </a:rPr>
              <a:t> (bijvoorbeeld als reactie op het verlaten van huis of gezinsleden).</a:t>
            </a:r>
          </a:p>
          <a:p>
            <a:r>
              <a:rPr lang="nl-NL" altLang="nl-NL" dirty="0" smtClean="0">
                <a:ea typeface="ＭＳ Ｐゴシック" panose="020B0600070205080204" pitchFamily="34" charset="-128"/>
              </a:rPr>
              <a:t> </a:t>
            </a:r>
          </a:p>
          <a:p>
            <a:r>
              <a:rPr lang="nl-NL" altLang="nl-NL" sz="1400" dirty="0" smtClean="0">
                <a:ea typeface="ＭＳ Ｐゴシック" panose="020B0600070205080204" pitchFamily="34" charset="-128"/>
              </a:rPr>
              <a:t>Voor de paniekstoornis </a:t>
            </a:r>
            <a:r>
              <a:rPr lang="nl-NL" altLang="nl-NL" sz="1400" b="1" u="sng" dirty="0" smtClean="0">
                <a:ea typeface="ＭＳ Ｐゴシック" panose="020B0600070205080204" pitchFamily="34" charset="-128"/>
              </a:rPr>
              <a:t>zonder agorafobie</a:t>
            </a:r>
            <a:r>
              <a:rPr lang="nl-NL" altLang="nl-NL" sz="1400" dirty="0" smtClean="0">
                <a:ea typeface="ＭＳ Ｐゴシック" panose="020B0600070205080204" pitchFamily="34" charset="-128"/>
              </a:rPr>
              <a:t> gelden de volgende criteria:</a:t>
            </a:r>
          </a:p>
          <a:p>
            <a:r>
              <a:rPr lang="nl-NL" altLang="nl-NL" dirty="0" smtClean="0">
                <a:ea typeface="ＭＳ Ｐゴシック" panose="020B0600070205080204" pitchFamily="34" charset="-128"/>
              </a:rPr>
              <a:t> A. </a:t>
            </a:r>
          </a:p>
          <a:p>
            <a:pPr>
              <a:buFontTx/>
              <a:buChar char="•"/>
            </a:pPr>
            <a:r>
              <a:rPr lang="nl-NL" altLang="nl-NL" dirty="0" smtClean="0">
                <a:ea typeface="ＭＳ Ｐゴシック" panose="020B0600070205080204" pitchFamily="34" charset="-128"/>
              </a:rPr>
              <a:t>Herhaalde onverwachte paniekaanvallen.</a:t>
            </a:r>
          </a:p>
          <a:p>
            <a:pPr>
              <a:buFontTx/>
              <a:buChar char="•"/>
            </a:pPr>
            <a:r>
              <a:rPr lang="nl-NL" altLang="nl-NL" dirty="0" smtClean="0">
                <a:ea typeface="ＭＳ Ｐゴシック" panose="020B0600070205080204" pitchFamily="34" charset="-128"/>
              </a:rPr>
              <a:t>Minimaal een van de aanvallen is gevolgd door minstens één maand met minstens een van de volgende criteria: </a:t>
            </a:r>
          </a:p>
          <a:p>
            <a:pPr>
              <a:buFontTx/>
              <a:buChar char="•"/>
            </a:pPr>
            <a:r>
              <a:rPr lang="nl-NL" altLang="nl-NL" dirty="0" smtClean="0">
                <a:ea typeface="ＭＳ Ｐゴシック" panose="020B0600070205080204" pitchFamily="34" charset="-128"/>
              </a:rPr>
              <a:t>Aanhoudende zorg over nieuwe aanvallen.</a:t>
            </a:r>
          </a:p>
          <a:p>
            <a:pPr>
              <a:buFontTx/>
              <a:buChar char="•"/>
            </a:pPr>
            <a:r>
              <a:rPr lang="nl-NL" altLang="nl-NL" dirty="0" smtClean="0">
                <a:ea typeface="ＭＳ Ｐゴシック" panose="020B0600070205080204" pitchFamily="34" charset="-128"/>
              </a:rPr>
              <a:t>Zorg over implicaties of gevolgen van de aanval (bijvoorbeeld de macht over zichzelf verliezen, een hartaanval krijgen, gek worden).</a:t>
            </a:r>
          </a:p>
          <a:p>
            <a:pPr>
              <a:buFontTx/>
              <a:buChar char="•"/>
            </a:pPr>
            <a:r>
              <a:rPr lang="nl-NL" altLang="nl-NL" dirty="0" smtClean="0">
                <a:ea typeface="ＭＳ Ｐゴシック" panose="020B0600070205080204" pitchFamily="34" charset="-128"/>
              </a:rPr>
              <a:t>Een duidelijke verandering in gedrag in relatie tot de aanvallen.</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B. </a:t>
            </a:r>
          </a:p>
          <a:p>
            <a:pPr>
              <a:buFontTx/>
              <a:buChar char="•"/>
            </a:pPr>
            <a:r>
              <a:rPr lang="nl-NL" altLang="nl-NL" dirty="0" smtClean="0">
                <a:ea typeface="ＭＳ Ｐゴシック" panose="020B0600070205080204" pitchFamily="34" charset="-128"/>
              </a:rPr>
              <a:t>Afwezigheid van agorafobie.</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C. </a:t>
            </a:r>
          </a:p>
          <a:p>
            <a:r>
              <a:rPr lang="nl-NL" altLang="nl-NL" dirty="0" smtClean="0">
                <a:ea typeface="ＭＳ Ｐゴシック" panose="020B0600070205080204" pitchFamily="34" charset="-128"/>
              </a:rPr>
              <a:t>De paniekaanvallen zijn niet het gevolg van het innemen van een substantie (bijvoorbeeld drugs of medicijnen) of een somatische aandoening.</a:t>
            </a:r>
          </a:p>
          <a:p>
            <a:endParaRPr lang="nl-NL" altLang="nl-NL" dirty="0" smtClean="0">
              <a:ea typeface="ＭＳ Ｐゴシック" panose="020B0600070205080204" pitchFamily="34" charset="-128"/>
            </a:endParaRPr>
          </a:p>
          <a:p>
            <a:r>
              <a:rPr lang="nl-NL" altLang="nl-NL" dirty="0" smtClean="0">
                <a:ea typeface="ＭＳ Ｐゴシック" panose="020B0600070205080204" pitchFamily="34" charset="-128"/>
              </a:rPr>
              <a:t>D. </a:t>
            </a:r>
          </a:p>
          <a:p>
            <a:r>
              <a:rPr lang="nl-NL" altLang="nl-NL" dirty="0" smtClean="0">
                <a:ea typeface="ＭＳ Ｐゴシック" panose="020B0600070205080204" pitchFamily="34" charset="-128"/>
              </a:rPr>
              <a:t>De paniekaanvallen zijn niet uitsluitend het gevolg van een andere psychische aandoening, bijvoorbeeld de </a:t>
            </a:r>
            <a:r>
              <a:rPr lang="nl-NL" altLang="nl-NL" dirty="0" smtClean="0">
                <a:ea typeface="ＭＳ Ｐゴシック" panose="020B0600070205080204" pitchFamily="34" charset="-128"/>
                <a:hlinkClick r:id="rId14" tooltip="Sociale fobie"/>
              </a:rPr>
              <a:t>sociale fobie</a:t>
            </a:r>
            <a:r>
              <a:rPr lang="nl-NL" altLang="nl-NL" dirty="0" smtClean="0">
                <a:ea typeface="ＭＳ Ｐゴシック" panose="020B0600070205080204" pitchFamily="34" charset="-128"/>
              </a:rPr>
              <a:t> (bijvoorbeeld blootstelling aan gevreesde sociale situaties), </a:t>
            </a:r>
            <a:r>
              <a:rPr lang="nl-NL" altLang="nl-NL" dirty="0" smtClean="0">
                <a:ea typeface="ＭＳ Ｐゴシック" panose="020B0600070205080204" pitchFamily="34" charset="-128"/>
                <a:hlinkClick r:id="rId15" tooltip="Specifieke fobie"/>
              </a:rPr>
              <a:t>specifieke fobie</a:t>
            </a:r>
            <a:r>
              <a:rPr lang="nl-NL" altLang="nl-NL" dirty="0" smtClean="0">
                <a:ea typeface="ＭＳ Ｐゴシック" panose="020B0600070205080204" pitchFamily="34" charset="-128"/>
              </a:rPr>
              <a:t> (bijvoorbeeld blootstelling aan een specifiek fobische situatie), obsessieve-compulsieve stoornis (bijvoorbeeld blootstelling aan vuil van iemand met smetvrees), </a:t>
            </a:r>
            <a:r>
              <a:rPr lang="nl-NL" altLang="nl-NL" dirty="0" smtClean="0">
                <a:ea typeface="ＭＳ Ｐゴシック" panose="020B0600070205080204" pitchFamily="34" charset="-128"/>
                <a:hlinkClick r:id="rId17" tooltip="Posttraumatische stressstoornis"/>
              </a:rPr>
              <a:t>posttraumatische stressstoornis</a:t>
            </a:r>
            <a:r>
              <a:rPr lang="nl-NL" altLang="nl-NL" dirty="0" smtClean="0">
                <a:ea typeface="ＭＳ Ｐゴシック" panose="020B0600070205080204" pitchFamily="34" charset="-128"/>
              </a:rPr>
              <a:t> (bijvoorbeeld als gevolg van prikkels die gekoppeld zijn aan een ernstige stressfactor) of </a:t>
            </a:r>
            <a:r>
              <a:rPr lang="nl-NL" altLang="nl-NL" dirty="0" smtClean="0">
                <a:ea typeface="ＭＳ Ｐゴシック" panose="020B0600070205080204" pitchFamily="34" charset="-128"/>
                <a:hlinkClick r:id="rId18" tooltip="Separatieangst"/>
              </a:rPr>
              <a:t>separatieangst</a:t>
            </a:r>
            <a:r>
              <a:rPr lang="nl-NL" altLang="nl-NL" dirty="0" smtClean="0">
                <a:ea typeface="ＭＳ Ｐゴシック" panose="020B0600070205080204" pitchFamily="34" charset="-128"/>
              </a:rPr>
              <a:t> (bijvoorbeeld als reactie op het verlaten van huis of </a:t>
            </a:r>
            <a:r>
              <a:rPr lang="nl-NL" altLang="nl-NL" dirty="0" err="1" smtClean="0">
                <a:ea typeface="ＭＳ Ｐゴシック" panose="020B0600070205080204" pitchFamily="34" charset="-128"/>
              </a:rPr>
              <a:t>gezIN</a:t>
            </a:r>
            <a:r>
              <a:rPr lang="nl-NL" altLang="nl-NL" dirty="0" smtClean="0">
                <a:ea typeface="ＭＳ Ｐゴシック" panose="020B0600070205080204" pitchFamily="34" charset="-128"/>
              </a:rPr>
              <a:t>) </a:t>
            </a:r>
          </a:p>
          <a:p>
            <a:endParaRPr lang="nl-NL" baseline="0" dirty="0" smtClean="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10</a:t>
            </a:fld>
            <a:endParaRPr lang="nl-NL"/>
          </a:p>
        </p:txBody>
      </p:sp>
    </p:spTree>
    <p:extLst>
      <p:ext uri="{BB962C8B-B14F-4D97-AF65-F5344CB8AC3E}">
        <p14:creationId xmlns:p14="http://schemas.microsoft.com/office/powerpoint/2010/main" val="402051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Paniekstoornis</a:t>
            </a:r>
            <a:r>
              <a:rPr lang="nl-NL" baseline="0" dirty="0" smtClean="0"/>
              <a:t> </a:t>
            </a:r>
            <a:r>
              <a:rPr lang="nl-NL" baseline="0" dirty="0" smtClean="0">
                <a:sym typeface="Wingdings" panose="05000000000000000000" pitchFamily="2" charset="2"/>
              </a:rPr>
              <a:t> </a:t>
            </a:r>
            <a:r>
              <a:rPr lang="nl-NL" baseline="0" dirty="0" err="1" smtClean="0">
                <a:sym typeface="Wingdings" panose="05000000000000000000" pitchFamily="2" charset="2"/>
              </a:rPr>
              <a:t>Agrafobie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2465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Mensen met een aanleg voor paniek ervaren interne of externe cues</a:t>
            </a:r>
            <a:r>
              <a:rPr lang="nl-NL" baseline="0" dirty="0" smtClean="0"/>
              <a:t> snel als bedreiging </a:t>
            </a:r>
            <a:r>
              <a:rPr lang="nl-NL" baseline="0" dirty="0" smtClean="0">
                <a:sym typeface="Wingdings" panose="05000000000000000000" pitchFamily="2" charset="2"/>
              </a:rPr>
              <a:t> gevoelens bezorgdheid en angst die vergezeld gaan met lichamelijke sensaties zoals hartkloppingen,. Overdreven catastrofale interpretaties van lichamelijks sensaties (hartaanval) versterken dreiging  nog meer angst en bezorgdheid leidt tot paniekaanval</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268570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verschillen.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95404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Gesprek</a:t>
            </a:r>
            <a:r>
              <a:rPr lang="nl-NL" baseline="0" dirty="0" smtClean="0"/>
              <a:t> studenten: hoe zou je dit kunnen verklaren uit de perspectieven?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14</a:t>
            </a:fld>
            <a:endParaRPr lang="nl-NL"/>
          </a:p>
        </p:txBody>
      </p:sp>
    </p:spTree>
    <p:extLst>
      <p:ext uri="{BB962C8B-B14F-4D97-AF65-F5344CB8AC3E}">
        <p14:creationId xmlns:p14="http://schemas.microsoft.com/office/powerpoint/2010/main" val="200144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15</a:t>
            </a:fld>
            <a:endParaRPr lang="nl-NL"/>
          </a:p>
        </p:txBody>
      </p:sp>
    </p:spTree>
    <p:extLst>
      <p:ext uri="{BB962C8B-B14F-4D97-AF65-F5344CB8AC3E}">
        <p14:creationId xmlns:p14="http://schemas.microsoft.com/office/powerpoint/2010/main" val="197801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Prefrontaal</a:t>
            </a:r>
            <a:r>
              <a:rPr lang="nl-NL" baseline="0" dirty="0" smtClean="0"/>
              <a:t> piekeren nodig om te kunnen met angst.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415873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172393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348872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Char char="-"/>
            </a:pPr>
            <a:r>
              <a:rPr lang="nl-NL" altLang="nl-NL" sz="1400" dirty="0" smtClean="0"/>
              <a:t>Exposure in vivo: stapsgewijs of “</a:t>
            </a:r>
            <a:r>
              <a:rPr lang="nl-NL" altLang="nl-NL" sz="1400" dirty="0" err="1" smtClean="0"/>
              <a:t>flooding</a:t>
            </a:r>
            <a:r>
              <a:rPr lang="nl-NL" altLang="nl-NL" sz="1400" dirty="0" smtClean="0"/>
              <a:t>” </a:t>
            </a:r>
            <a:r>
              <a:rPr lang="nl-NL" altLang="nl-NL" sz="1200" dirty="0" smtClean="0"/>
              <a:t>(</a:t>
            </a:r>
            <a:r>
              <a:rPr lang="nl-NL" sz="1200" dirty="0" smtClean="0"/>
              <a:t>lijfelijke blootstelling)</a:t>
            </a:r>
            <a:endParaRPr lang="nl-NL" altLang="nl-NL" sz="1200" dirty="0" smtClean="0"/>
          </a:p>
          <a:p>
            <a:pPr>
              <a:buFontTx/>
              <a:buChar char="-"/>
            </a:pPr>
            <a:r>
              <a:rPr lang="nl-NL" sz="1400" dirty="0" smtClean="0"/>
              <a:t>Exposure in vitro</a:t>
            </a:r>
            <a:r>
              <a:rPr lang="nl-NL" sz="1100" dirty="0" smtClean="0"/>
              <a:t>: </a:t>
            </a:r>
            <a:r>
              <a:rPr lang="nl-NL" sz="1200" dirty="0" smtClean="0"/>
              <a:t>(Hierbij wordt de cliënt gevraagd om het trauma gedurende herhaalde perioden levendig voor de geest te halen; in gedachten).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291658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Inhoud les:</a:t>
            </a:r>
          </a:p>
          <a:p>
            <a:r>
              <a:rPr lang="nl-NL" dirty="0" smtClean="0"/>
              <a:t>- Gesprek over angst</a:t>
            </a:r>
          </a:p>
          <a:p>
            <a:r>
              <a:rPr lang="nl-NL" dirty="0" smtClean="0"/>
              <a:t>- Theorie bespreken gekoppeld aan documentaire angst</a:t>
            </a:r>
          </a:p>
          <a:p>
            <a:r>
              <a:rPr lang="nl-NL" dirty="0" smtClean="0"/>
              <a:t>- Casus en gezondheidspatronen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146881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A4/A5</a:t>
            </a:r>
            <a:r>
              <a:rPr lang="nl-NL" baseline="0" dirty="0" smtClean="0"/>
              <a:t> formaat gezondheidspatronen printen en laten invullen. </a:t>
            </a:r>
          </a:p>
          <a:p>
            <a:r>
              <a:rPr lang="nl-NL" baseline="0" dirty="0" smtClean="0"/>
              <a:t>Zie voor casus: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293670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166972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294875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23</a:t>
            </a:fld>
            <a:endParaRPr lang="nl-NL"/>
          </a:p>
        </p:txBody>
      </p:sp>
    </p:spTree>
    <p:extLst>
      <p:ext uri="{BB962C8B-B14F-4D97-AF65-F5344CB8AC3E}">
        <p14:creationId xmlns:p14="http://schemas.microsoft.com/office/powerpoint/2010/main" val="292137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1- Zijn er momenten waarop je angstig bent of geweest bent? </a:t>
            </a:r>
          </a:p>
          <a:p>
            <a:r>
              <a:rPr lang="nl-NL" sz="1200" b="0" i="0" u="none" strike="noStrike" kern="1200" baseline="0" dirty="0" smtClean="0">
                <a:solidFill>
                  <a:schemeClr val="tx1"/>
                </a:solidFill>
                <a:latin typeface="+mn-lt"/>
                <a:ea typeface="+mn-ea"/>
                <a:cs typeface="+mn-cs"/>
              </a:rPr>
              <a:t>2- In welke situaties deed zich dat voor? </a:t>
            </a:r>
          </a:p>
          <a:p>
            <a:r>
              <a:rPr lang="nl-NL" sz="1200" b="0" i="0" u="none" strike="noStrike" kern="1200" baseline="0" dirty="0" smtClean="0">
                <a:solidFill>
                  <a:schemeClr val="tx1"/>
                </a:solidFill>
                <a:latin typeface="+mn-lt"/>
                <a:ea typeface="+mn-ea"/>
                <a:cs typeface="+mn-cs"/>
              </a:rPr>
              <a:t>3- Welke symptomen/uitingen van angst nam je bij jezelf waar? </a:t>
            </a:r>
          </a:p>
          <a:p>
            <a:r>
              <a:rPr lang="nl-NL" sz="1200" b="0" i="0" u="none" strike="noStrike" kern="1200" baseline="0" dirty="0" smtClean="0">
                <a:solidFill>
                  <a:schemeClr val="tx1"/>
                </a:solidFill>
                <a:latin typeface="+mn-lt"/>
                <a:ea typeface="+mn-ea"/>
                <a:cs typeface="+mn-cs"/>
              </a:rPr>
              <a:t>4- Welke functie had de angst in dit geval? </a:t>
            </a:r>
          </a:p>
          <a:p>
            <a:r>
              <a:rPr lang="nl-NL" sz="1200" b="0" i="0" u="none" strike="noStrike" kern="1200" baseline="0" dirty="0" smtClean="0">
                <a:solidFill>
                  <a:schemeClr val="tx1"/>
                </a:solidFill>
                <a:latin typeface="+mn-lt"/>
                <a:ea typeface="+mn-ea"/>
                <a:cs typeface="+mn-cs"/>
              </a:rPr>
              <a:t>5- Wanneer wordt angst een probleem ( pathologisch )?</a:t>
            </a:r>
          </a:p>
          <a:p>
            <a:r>
              <a:rPr lang="nl-NL" sz="1200" b="0" i="0" u="none" strike="noStrike" kern="1200" baseline="0" dirty="0" smtClean="0">
                <a:solidFill>
                  <a:schemeClr val="tx1"/>
                </a:solidFill>
                <a:latin typeface="+mn-lt"/>
                <a:ea typeface="+mn-ea"/>
                <a:cs typeface="+mn-cs"/>
              </a:rPr>
              <a:t>6- Waarin onderscheiden angststoornissen zich van andere psychiatrische ziektebeelden? Angst komt toch ook voor bij psychoses en depressies? </a:t>
            </a:r>
          </a:p>
          <a:p>
            <a:r>
              <a:rPr lang="nl-NL" sz="1200" b="0" i="0" u="none" strike="noStrike" kern="1200" baseline="0" dirty="0" smtClean="0">
                <a:solidFill>
                  <a:schemeClr val="tx1"/>
                </a:solidFill>
                <a:latin typeface="+mn-lt"/>
                <a:ea typeface="+mn-ea"/>
                <a:cs typeface="+mn-cs"/>
              </a:rPr>
              <a:t>7- Wat is het verschil tussen reële angst en pathologische angst? </a:t>
            </a:r>
          </a:p>
          <a:p>
            <a:r>
              <a:rPr lang="nl-NL" sz="1200" b="0" i="0" u="none" strike="noStrike" kern="1200" baseline="0" dirty="0" smtClean="0">
                <a:solidFill>
                  <a:schemeClr val="tx1"/>
                </a:solidFill>
                <a:latin typeface="+mn-lt"/>
                <a:ea typeface="+mn-ea"/>
                <a:cs typeface="+mn-cs"/>
              </a:rPr>
              <a:t>8- Kennen jullie mensen met een angststoornis? Wat is je daarbij opgevallen?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2928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8837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Voorbeelden.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398919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Erfelijkheid niet 100%. Genetische invloed rond de 30-40%</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95719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76551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339925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Cijfers 2010 </a:t>
            </a:r>
            <a:r>
              <a:rPr lang="nl-NL" dirty="0" err="1" smtClean="0"/>
              <a:t>ptts</a:t>
            </a:r>
            <a:r>
              <a:rPr lang="nl-NL" dirty="0" smtClean="0"/>
              <a:t> niet goed</a:t>
            </a:r>
            <a:r>
              <a:rPr lang="nl-NL" baseline="0" dirty="0" smtClean="0"/>
              <a:t> in beeld.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183265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352B002-1032-497A-A690-67428BD6A599}" type="datetimeFigureOut">
              <a:rPr lang="nl-NL" smtClean="0"/>
              <a:t>28-1-2019</a:t>
            </a:fld>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413705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52B002-1032-497A-A690-67428BD6A599}" type="datetimeFigureOut">
              <a:rPr lang="nl-NL" smtClean="0"/>
              <a:t>28-1-2019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02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52B002-1032-497A-A690-67428BD6A599}" type="datetimeFigureOut">
              <a:rPr lang="nl-NL" smtClean="0"/>
              <a:t>28-1-2019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80547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blad-A_N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1" y="2710"/>
            <a:ext cx="9142066" cy="6858580"/>
          </a:xfrm>
          <a:prstGeom prst="rect">
            <a:avLst/>
          </a:prstGeom>
        </p:spPr>
      </p:pic>
      <p:sp>
        <p:nvSpPr>
          <p:cNvPr id="2" name="Titel 1"/>
          <p:cNvSpPr>
            <a:spLocks noGrp="1"/>
          </p:cNvSpPr>
          <p:nvPr>
            <p:ph type="title" hasCustomPrompt="1"/>
          </p:nvPr>
        </p:nvSpPr>
        <p:spPr>
          <a:xfrm>
            <a:off x="457200" y="372534"/>
            <a:ext cx="8229600" cy="2449689"/>
          </a:xfrm>
        </p:spPr>
        <p:txBody>
          <a:bodyPr anchor="t"/>
          <a:lstStyle>
            <a:lvl1pPr>
              <a:defRPr sz="3200"/>
            </a:lvl1pPr>
          </a:lstStyle>
          <a:p>
            <a:r>
              <a:rPr lang="nl-NL"/>
              <a:t>Titel van presentatie, Arial 32pt</a:t>
            </a:r>
          </a:p>
        </p:txBody>
      </p:sp>
      <p:sp>
        <p:nvSpPr>
          <p:cNvPr id="5" name="Tijdelijke aanduiding voor voettekst 4"/>
          <p:cNvSpPr>
            <a:spLocks noGrp="1"/>
          </p:cNvSpPr>
          <p:nvPr>
            <p:ph type="ftr" sz="quarter" idx="11"/>
          </p:nvPr>
        </p:nvSpPr>
        <p:spPr>
          <a:xfrm>
            <a:off x="1738642" y="6356351"/>
            <a:ext cx="4281158" cy="366183"/>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1" y="6356351"/>
            <a:ext cx="1610267" cy="366183"/>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7418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
        <p:nvSpPr>
          <p:cNvPr id="7" name="Tijdelijke aanduiding voor voettekst 4"/>
          <p:cNvSpPr>
            <a:spLocks noGrp="1"/>
          </p:cNvSpPr>
          <p:nvPr>
            <p:ph type="ftr" sz="quarter" idx="11"/>
          </p:nvPr>
        </p:nvSpPr>
        <p:spPr>
          <a:xfrm>
            <a:off x="1912139" y="6173788"/>
            <a:ext cx="4870548" cy="365125"/>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6970293" y="6189315"/>
            <a:ext cx="829797"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89051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457200" y="1600201"/>
            <a:ext cx="4038600" cy="3859939"/>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p:txBody>
      </p:sp>
      <p:sp>
        <p:nvSpPr>
          <p:cNvPr id="4" name="Tijdelijke aanduiding voor inhoud 3"/>
          <p:cNvSpPr>
            <a:spLocks noGrp="1"/>
          </p:cNvSpPr>
          <p:nvPr>
            <p:ph sz="half" idx="2"/>
          </p:nvPr>
        </p:nvSpPr>
        <p:spPr>
          <a:xfrm>
            <a:off x="4648200" y="1600201"/>
            <a:ext cx="4038600" cy="3859940"/>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p:txBody>
      </p:sp>
      <p:sp>
        <p:nvSpPr>
          <p:cNvPr id="8" name="Tijdelijke aanduiding voor voettekst 4"/>
          <p:cNvSpPr>
            <a:spLocks noGrp="1"/>
          </p:cNvSpPr>
          <p:nvPr>
            <p:ph type="ftr" sz="quarter" idx="11"/>
          </p:nvPr>
        </p:nvSpPr>
        <p:spPr>
          <a:xfrm>
            <a:off x="1912139" y="6173788"/>
            <a:ext cx="4870548"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3" y="6189315"/>
            <a:ext cx="829797"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15784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4" name="Tijdelijke aanduiding voor inhoud 3"/>
          <p:cNvSpPr>
            <a:spLocks noGrp="1"/>
          </p:cNvSpPr>
          <p:nvPr>
            <p:ph sz="half" idx="2"/>
          </p:nvPr>
        </p:nvSpPr>
        <p:spPr>
          <a:xfrm>
            <a:off x="457200" y="1714131"/>
            <a:ext cx="4040188" cy="3949700"/>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tekststijl van het model te bewerken</a:t>
            </a:r>
          </a:p>
        </p:txBody>
      </p:sp>
      <p:sp>
        <p:nvSpPr>
          <p:cNvPr id="6" name="Tijdelijke aanduiding voor inhoud 5"/>
          <p:cNvSpPr>
            <a:spLocks noGrp="1"/>
          </p:cNvSpPr>
          <p:nvPr>
            <p:ph sz="quarter" idx="4"/>
          </p:nvPr>
        </p:nvSpPr>
        <p:spPr>
          <a:xfrm>
            <a:off x="4645026" y="1714131"/>
            <a:ext cx="4041775" cy="3949700"/>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tekststijl van het model te bewerken</a:t>
            </a:r>
          </a:p>
        </p:txBody>
      </p:sp>
      <p:sp>
        <p:nvSpPr>
          <p:cNvPr id="10" name="Tijdelijke aanduiding voor voettekst 4"/>
          <p:cNvSpPr>
            <a:spLocks noGrp="1"/>
          </p:cNvSpPr>
          <p:nvPr>
            <p:ph type="ftr" sz="quarter" idx="11"/>
          </p:nvPr>
        </p:nvSpPr>
        <p:spPr>
          <a:xfrm>
            <a:off x="1912139" y="6173788"/>
            <a:ext cx="4870548" cy="365125"/>
          </a:xfrm>
          <a:prstGeom prst="rect">
            <a:avLst/>
          </a:prstGeom>
        </p:spPr>
        <p:txBody>
          <a:bodyPr/>
          <a:lstStyle/>
          <a:p>
            <a:endParaRPr lang="nl-NL" dirty="0"/>
          </a:p>
        </p:txBody>
      </p:sp>
      <p:sp>
        <p:nvSpPr>
          <p:cNvPr id="11" name="Tijdelijke aanduiding voor dianummer 5"/>
          <p:cNvSpPr>
            <a:spLocks noGrp="1"/>
          </p:cNvSpPr>
          <p:nvPr>
            <p:ph type="sldNum" sz="quarter" idx="12"/>
          </p:nvPr>
        </p:nvSpPr>
        <p:spPr>
          <a:xfrm>
            <a:off x="6970293" y="6189315"/>
            <a:ext cx="829797"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379087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7267"/>
          </a:xfrm>
        </p:spPr>
        <p:txBody>
          <a:bodyPr anchor="b">
            <a:noAutofit/>
          </a:bodyPr>
          <a:lstStyle>
            <a:lvl1pPr algn="l">
              <a:defRPr sz="2000" b="1"/>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Tree>
    <p:extLst>
      <p:ext uri="{BB962C8B-B14F-4D97-AF65-F5344CB8AC3E}">
        <p14:creationId xmlns:p14="http://schemas.microsoft.com/office/powerpoint/2010/main" val="405116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dia-A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5" y="2718"/>
            <a:ext cx="9174031" cy="6882563"/>
          </a:xfrm>
          <a:prstGeom prst="rect">
            <a:avLst/>
          </a:prstGeom>
        </p:spPr>
      </p:pic>
    </p:spTree>
    <p:extLst>
      <p:ext uri="{BB962C8B-B14F-4D97-AF65-F5344CB8AC3E}">
        <p14:creationId xmlns:p14="http://schemas.microsoft.com/office/powerpoint/2010/main" val="1150161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A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5" y="2719"/>
            <a:ext cx="9174031" cy="6882561"/>
          </a:xfrm>
          <a:prstGeom prst="rect">
            <a:avLst/>
          </a:prstGeom>
        </p:spPr>
      </p:pic>
    </p:spTree>
    <p:extLst>
      <p:ext uri="{BB962C8B-B14F-4D97-AF65-F5344CB8AC3E}">
        <p14:creationId xmlns:p14="http://schemas.microsoft.com/office/powerpoint/2010/main" val="22600391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dia-B_NL">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5" y="2718"/>
            <a:ext cx="9174031" cy="6882563"/>
          </a:xfrm>
          <a:prstGeom prst="rect">
            <a:avLst/>
          </a:prstGeom>
        </p:spPr>
      </p:pic>
    </p:spTree>
    <p:extLst>
      <p:ext uri="{BB962C8B-B14F-4D97-AF65-F5344CB8AC3E}">
        <p14:creationId xmlns:p14="http://schemas.microsoft.com/office/powerpoint/2010/main" val="17827496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52B002-1032-497A-A690-67428BD6A599}" type="datetimeFigureOut">
              <a:rPr lang="nl-NL" smtClean="0"/>
              <a:t>28-1-2019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88617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eldia-B_NL">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5" y="2719"/>
            <a:ext cx="9174031" cy="6882561"/>
          </a:xfrm>
          <a:prstGeom prst="rect">
            <a:avLst/>
          </a:prstGeom>
        </p:spPr>
      </p:pic>
    </p:spTree>
    <p:extLst>
      <p:ext uri="{BB962C8B-B14F-4D97-AF65-F5344CB8AC3E}">
        <p14:creationId xmlns:p14="http://schemas.microsoft.com/office/powerpoint/2010/main" val="15393563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blad-A_N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1" y="2710"/>
            <a:ext cx="9142066" cy="6858581"/>
          </a:xfrm>
          <a:prstGeom prst="rect">
            <a:avLst/>
          </a:prstGeom>
        </p:spPr>
      </p:pic>
      <p:sp>
        <p:nvSpPr>
          <p:cNvPr id="2" name="Titel 1"/>
          <p:cNvSpPr>
            <a:spLocks noGrp="1"/>
          </p:cNvSpPr>
          <p:nvPr>
            <p:ph type="title" hasCustomPrompt="1"/>
          </p:nvPr>
        </p:nvSpPr>
        <p:spPr>
          <a:xfrm>
            <a:off x="457200" y="372534"/>
            <a:ext cx="8229600" cy="2449689"/>
          </a:xfrm>
        </p:spPr>
        <p:txBody>
          <a:bodyPr anchor="t"/>
          <a:lstStyle>
            <a:lvl1pPr>
              <a:defRPr sz="3200"/>
            </a:lvl1pPr>
          </a:lstStyle>
          <a:p>
            <a:r>
              <a:rPr lang="nl-NL"/>
              <a:t>Titel van presentatie, Arial 32pt</a:t>
            </a:r>
          </a:p>
        </p:txBody>
      </p:sp>
      <p:sp>
        <p:nvSpPr>
          <p:cNvPr id="5" name="Tijdelijke aanduiding voor voettekst 4"/>
          <p:cNvSpPr>
            <a:spLocks noGrp="1"/>
          </p:cNvSpPr>
          <p:nvPr>
            <p:ph type="ftr" sz="quarter" idx="11"/>
          </p:nvPr>
        </p:nvSpPr>
        <p:spPr>
          <a:xfrm>
            <a:off x="1738642" y="6356351"/>
            <a:ext cx="4281158" cy="366183"/>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1" y="6356351"/>
            <a:ext cx="1610267" cy="366183"/>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2318530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blad-A_N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1" y="2710"/>
            <a:ext cx="9142066" cy="6858580"/>
          </a:xfrm>
          <a:prstGeom prst="rect">
            <a:avLst/>
          </a:prstGeom>
        </p:spPr>
      </p:pic>
      <p:sp>
        <p:nvSpPr>
          <p:cNvPr id="2" name="Titel 1"/>
          <p:cNvSpPr>
            <a:spLocks noGrp="1"/>
          </p:cNvSpPr>
          <p:nvPr>
            <p:ph type="title" hasCustomPrompt="1"/>
          </p:nvPr>
        </p:nvSpPr>
        <p:spPr>
          <a:xfrm>
            <a:off x="457200" y="372534"/>
            <a:ext cx="8229600" cy="2449689"/>
          </a:xfrm>
        </p:spPr>
        <p:txBody>
          <a:bodyPr anchor="t"/>
          <a:lstStyle>
            <a:lvl1pPr>
              <a:defRPr sz="3200"/>
            </a:lvl1pPr>
          </a:lstStyle>
          <a:p>
            <a:r>
              <a:rPr lang="nl-NL"/>
              <a:t>Titel van presentatie, Arial 32pt</a:t>
            </a:r>
          </a:p>
        </p:txBody>
      </p:sp>
      <p:sp>
        <p:nvSpPr>
          <p:cNvPr id="5" name="Tijdelijke aanduiding voor voettekst 4"/>
          <p:cNvSpPr>
            <a:spLocks noGrp="1"/>
          </p:cNvSpPr>
          <p:nvPr>
            <p:ph type="ftr" sz="quarter" idx="11"/>
          </p:nvPr>
        </p:nvSpPr>
        <p:spPr>
          <a:xfrm>
            <a:off x="1738642" y="6356351"/>
            <a:ext cx="4281158" cy="366183"/>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1" y="6356351"/>
            <a:ext cx="1610267" cy="366183"/>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964441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blad-B_NL">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 y="2710"/>
            <a:ext cx="9142066" cy="6858581"/>
          </a:xfrm>
          <a:prstGeom prst="rect">
            <a:avLst/>
          </a:prstGeom>
        </p:spPr>
      </p:pic>
      <p:sp>
        <p:nvSpPr>
          <p:cNvPr id="5" name="Tijdelijke aanduiding voor voettekst 4"/>
          <p:cNvSpPr>
            <a:spLocks noGrp="1"/>
          </p:cNvSpPr>
          <p:nvPr>
            <p:ph type="ftr" sz="quarter" idx="11"/>
          </p:nvPr>
        </p:nvSpPr>
        <p:spPr>
          <a:xfrm>
            <a:off x="1738642" y="6356351"/>
            <a:ext cx="4281158" cy="366183"/>
          </a:xfrm>
          <a:prstGeom prst="rect">
            <a:avLst/>
          </a:prstGeom>
        </p:spPr>
        <p:txBody>
          <a:bodyPr/>
          <a:lstStyle/>
          <a:p>
            <a:r>
              <a:rPr lang="nl-NL"/>
              <a:t>Voettekst</a:t>
            </a:r>
          </a:p>
        </p:txBody>
      </p:sp>
      <p:sp>
        <p:nvSpPr>
          <p:cNvPr id="6" name="Tijdelijke aanduiding voor dianummer 5"/>
          <p:cNvSpPr>
            <a:spLocks noGrp="1"/>
          </p:cNvSpPr>
          <p:nvPr>
            <p:ph type="sldNum" sz="quarter" idx="12"/>
          </p:nvPr>
        </p:nvSpPr>
        <p:spPr>
          <a:xfrm>
            <a:off x="6553201" y="6356351"/>
            <a:ext cx="1610267" cy="366183"/>
          </a:xfrm>
          <a:prstGeom prst="rect">
            <a:avLst/>
          </a:prstGeom>
        </p:spPr>
        <p:txBody>
          <a:bodyPr/>
          <a:lstStyle/>
          <a:p>
            <a:fld id="{CC1A7FFB-7E9A-E347-8F80-8E2C647B3625}" type="slidenum">
              <a:rPr lang="nl-NL"/>
              <a:t>‹nr.›</a:t>
            </a:fld>
            <a:endParaRPr lang="nl-NL"/>
          </a:p>
        </p:txBody>
      </p:sp>
      <p:sp>
        <p:nvSpPr>
          <p:cNvPr id="8" name="Titel 1"/>
          <p:cNvSpPr>
            <a:spLocks noGrp="1"/>
          </p:cNvSpPr>
          <p:nvPr>
            <p:ph type="title" hasCustomPrompt="1"/>
          </p:nvPr>
        </p:nvSpPr>
        <p:spPr>
          <a:xfrm>
            <a:off x="457200" y="372534"/>
            <a:ext cx="8229600" cy="2449689"/>
          </a:xfrm>
        </p:spPr>
        <p:txBody>
          <a:bodyPr anchor="t"/>
          <a:lstStyle>
            <a:lvl1pPr>
              <a:defRPr sz="3200"/>
            </a:lvl1pPr>
          </a:lstStyle>
          <a:p>
            <a:r>
              <a:rPr lang="nl-NL" dirty="0"/>
              <a:t>Titel van presentatie, </a:t>
            </a:r>
            <a:r>
              <a:rPr lang="nl-NL" dirty="0" err="1"/>
              <a:t>Arial</a:t>
            </a:r>
            <a:r>
              <a:rPr lang="nl-NL" dirty="0"/>
              <a:t> 32pt</a:t>
            </a:r>
          </a:p>
        </p:txBody>
      </p:sp>
    </p:spTree>
    <p:extLst>
      <p:ext uri="{BB962C8B-B14F-4D97-AF65-F5344CB8AC3E}">
        <p14:creationId xmlns:p14="http://schemas.microsoft.com/office/powerpoint/2010/main" val="115242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elblad-B_NL">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 y="2710"/>
            <a:ext cx="9142066" cy="6858580"/>
          </a:xfrm>
          <a:prstGeom prst="rect">
            <a:avLst/>
          </a:prstGeom>
        </p:spPr>
      </p:pic>
      <p:sp>
        <p:nvSpPr>
          <p:cNvPr id="5" name="Tijdelijke aanduiding voor voettekst 4"/>
          <p:cNvSpPr>
            <a:spLocks noGrp="1"/>
          </p:cNvSpPr>
          <p:nvPr>
            <p:ph type="ftr" sz="quarter" idx="11"/>
          </p:nvPr>
        </p:nvSpPr>
        <p:spPr>
          <a:xfrm>
            <a:off x="1738642" y="6356351"/>
            <a:ext cx="4281158" cy="366183"/>
          </a:xfrm>
          <a:prstGeom prst="rect">
            <a:avLst/>
          </a:prstGeom>
        </p:spPr>
        <p:txBody>
          <a:bodyPr/>
          <a:lstStyle/>
          <a:p>
            <a:r>
              <a:rPr lang="nl-NL"/>
              <a:t>Voettekst</a:t>
            </a:r>
          </a:p>
        </p:txBody>
      </p:sp>
      <p:sp>
        <p:nvSpPr>
          <p:cNvPr id="6" name="Tijdelijke aanduiding voor dianummer 5"/>
          <p:cNvSpPr>
            <a:spLocks noGrp="1"/>
          </p:cNvSpPr>
          <p:nvPr>
            <p:ph type="sldNum" sz="quarter" idx="12"/>
          </p:nvPr>
        </p:nvSpPr>
        <p:spPr>
          <a:xfrm>
            <a:off x="6553201" y="6356351"/>
            <a:ext cx="1610267" cy="366183"/>
          </a:xfrm>
          <a:prstGeom prst="rect">
            <a:avLst/>
          </a:prstGeom>
        </p:spPr>
        <p:txBody>
          <a:bodyPr/>
          <a:lstStyle/>
          <a:p>
            <a:fld id="{CC1A7FFB-7E9A-E347-8F80-8E2C647B3625}" type="slidenum">
              <a:rPr lang="nl-NL"/>
              <a:t>‹nr.›</a:t>
            </a:fld>
            <a:endParaRPr lang="nl-NL"/>
          </a:p>
        </p:txBody>
      </p:sp>
      <p:sp>
        <p:nvSpPr>
          <p:cNvPr id="8" name="Titel 1"/>
          <p:cNvSpPr>
            <a:spLocks noGrp="1"/>
          </p:cNvSpPr>
          <p:nvPr>
            <p:ph type="title" hasCustomPrompt="1"/>
          </p:nvPr>
        </p:nvSpPr>
        <p:spPr>
          <a:xfrm>
            <a:off x="457200" y="372534"/>
            <a:ext cx="8229600" cy="2449689"/>
          </a:xfrm>
        </p:spPr>
        <p:txBody>
          <a:bodyPr anchor="t"/>
          <a:lstStyle>
            <a:lvl1pPr>
              <a:defRPr sz="3200"/>
            </a:lvl1pPr>
          </a:lstStyle>
          <a:p>
            <a:r>
              <a:rPr lang="nl-NL" dirty="0"/>
              <a:t>Titel van presentatie, </a:t>
            </a:r>
            <a:r>
              <a:rPr lang="nl-NL" dirty="0" err="1"/>
              <a:t>Arial</a:t>
            </a:r>
            <a:r>
              <a:rPr lang="nl-NL" dirty="0"/>
              <a:t> 32pt</a:t>
            </a:r>
          </a:p>
        </p:txBody>
      </p:sp>
    </p:spTree>
    <p:extLst>
      <p:ext uri="{BB962C8B-B14F-4D97-AF65-F5344CB8AC3E}">
        <p14:creationId xmlns:p14="http://schemas.microsoft.com/office/powerpoint/2010/main" val="326477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Universeel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8" y="2706"/>
            <a:ext cx="9134075" cy="6852585"/>
          </a:xfrm>
          <a:prstGeom prst="rect">
            <a:avLst/>
          </a:prstGeom>
        </p:spPr>
      </p:pic>
      <p:sp>
        <p:nvSpPr>
          <p:cNvPr id="9" name="Tijdelijke aanduiding voor voettekst 5"/>
          <p:cNvSpPr>
            <a:spLocks noGrp="1"/>
          </p:cNvSpPr>
          <p:nvPr>
            <p:ph type="ftr" sz="quarter" idx="11"/>
          </p:nvPr>
        </p:nvSpPr>
        <p:spPr>
          <a:xfrm>
            <a:off x="1492469" y="6173788"/>
            <a:ext cx="6366115"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90" y="6189315"/>
            <a:ext cx="829797"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867700"/>
            <a:ext cx="7383518" cy="1143000"/>
          </a:xfrm>
        </p:spPr>
        <p:txBody>
          <a:bodyPr/>
          <a:lstStyle/>
          <a:p>
            <a:r>
              <a:rPr lang="nl-NL" dirty="0" smtClean="0"/>
              <a:t>Titelstijl van model bewerken</a:t>
            </a:r>
            <a:endParaRPr lang="nl-NL" dirty="0"/>
          </a:p>
        </p:txBody>
      </p:sp>
      <p:sp>
        <p:nvSpPr>
          <p:cNvPr id="12" name="Tijdelijke aanduiding voor inhoud 2"/>
          <p:cNvSpPr>
            <a:spLocks noGrp="1"/>
          </p:cNvSpPr>
          <p:nvPr>
            <p:ph idx="1" hasCustomPrompt="1"/>
          </p:nvPr>
        </p:nvSpPr>
        <p:spPr>
          <a:xfrm>
            <a:off x="1492468" y="2962013"/>
            <a:ext cx="7383518" cy="2923743"/>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38339389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Universeel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2706"/>
            <a:ext cx="9134074" cy="6852585"/>
          </a:xfrm>
          <a:prstGeom prst="rect">
            <a:avLst/>
          </a:prstGeom>
        </p:spPr>
      </p:pic>
      <p:sp>
        <p:nvSpPr>
          <p:cNvPr id="9" name="Tijdelijke aanduiding voor voettekst 5"/>
          <p:cNvSpPr>
            <a:spLocks noGrp="1"/>
          </p:cNvSpPr>
          <p:nvPr>
            <p:ph type="ftr" sz="quarter" idx="11"/>
          </p:nvPr>
        </p:nvSpPr>
        <p:spPr>
          <a:xfrm>
            <a:off x="1492469" y="6173788"/>
            <a:ext cx="6366115"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90" y="6189315"/>
            <a:ext cx="829797"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867700"/>
            <a:ext cx="7383518" cy="1143000"/>
          </a:xfrm>
        </p:spPr>
        <p:txBody>
          <a:bodyPr/>
          <a:lstStyle/>
          <a:p>
            <a:r>
              <a:rPr lang="nl-NL" dirty="0" smtClean="0"/>
              <a:t>Titelstijl van model bewerken</a:t>
            </a:r>
            <a:endParaRPr lang="nl-NL" dirty="0"/>
          </a:p>
        </p:txBody>
      </p:sp>
      <p:sp>
        <p:nvSpPr>
          <p:cNvPr id="12" name="Tijdelijke aanduiding voor inhoud 2"/>
          <p:cNvSpPr>
            <a:spLocks noGrp="1"/>
          </p:cNvSpPr>
          <p:nvPr>
            <p:ph idx="1" hasCustomPrompt="1"/>
          </p:nvPr>
        </p:nvSpPr>
        <p:spPr>
          <a:xfrm>
            <a:off x="1492468" y="2962013"/>
            <a:ext cx="7383518" cy="2923743"/>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42352753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Universeel_N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5" y="2706"/>
            <a:ext cx="9134075" cy="6852585"/>
          </a:xfrm>
          <a:prstGeom prst="rect">
            <a:avLst/>
          </a:prstGeom>
        </p:spPr>
      </p:pic>
      <p:sp>
        <p:nvSpPr>
          <p:cNvPr id="8" name="Tijdelijke aanduiding voor voettekst 4"/>
          <p:cNvSpPr>
            <a:spLocks noGrp="1"/>
          </p:cNvSpPr>
          <p:nvPr>
            <p:ph type="ftr" sz="quarter" idx="11"/>
          </p:nvPr>
        </p:nvSpPr>
        <p:spPr>
          <a:xfrm>
            <a:off x="1676400" y="6173788"/>
            <a:ext cx="6182182"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046188" y="6189315"/>
            <a:ext cx="829797" cy="365125"/>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1676400" y="1515453"/>
            <a:ext cx="7199586" cy="1143000"/>
          </a:xfrm>
        </p:spPr>
        <p:txBody>
          <a:bodyPr/>
          <a:lstStyle>
            <a:lvl1pPr algn="r">
              <a:defRPr/>
            </a:lvl1pPr>
          </a:lstStyle>
          <a:p>
            <a:r>
              <a:rPr lang="nl-NL" dirty="0" smtClean="0"/>
              <a:t>Titelstijl van model bewerken</a:t>
            </a:r>
            <a:endParaRPr lang="nl-NL" dirty="0"/>
          </a:p>
        </p:txBody>
      </p:sp>
      <p:sp>
        <p:nvSpPr>
          <p:cNvPr id="14" name="Tijdelijke aanduiding voor inhoud 2"/>
          <p:cNvSpPr>
            <a:spLocks noGrp="1"/>
          </p:cNvSpPr>
          <p:nvPr>
            <p:ph idx="1" hasCustomPrompt="1"/>
          </p:nvPr>
        </p:nvSpPr>
        <p:spPr>
          <a:xfrm>
            <a:off x="1676400" y="2727004"/>
            <a:ext cx="7199586" cy="3380777"/>
          </a:xfrm>
        </p:spPr>
        <p:txBody>
          <a:bodyPr/>
          <a:lstStyle>
            <a:lvl1pPr algn="r">
              <a:defRPr sz="2400">
                <a:latin typeface="Arial"/>
                <a:cs typeface="Arial"/>
              </a:defRPr>
            </a:lvl1pPr>
            <a:lvl2pPr algn="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18916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352B002-1032-497A-A690-67428BD6A599}" type="datetimeFigureOut">
              <a:rPr lang="nl-NL" smtClean="0"/>
              <a:t>28-1-2019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40375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352B002-1032-497A-A690-67428BD6A599}" type="datetimeFigureOut">
              <a:rPr lang="nl-NL" smtClean="0"/>
              <a:t>28-1-2019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92043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352B002-1032-497A-A690-67428BD6A599}" type="datetimeFigureOut">
              <a:rPr lang="nl-NL" smtClean="0"/>
              <a:t>28-1-2019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41658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352B002-1032-497A-A690-67428BD6A599}" type="datetimeFigureOut">
              <a:rPr lang="nl-NL" smtClean="0"/>
              <a:t>28-1-2019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427119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52B002-1032-497A-A690-67428BD6A599}" type="datetimeFigureOut">
              <a:rPr lang="nl-NL" smtClean="0"/>
              <a:t>28-1-2019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7599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52B002-1032-497A-A690-67428BD6A599}" type="datetimeFigureOut">
              <a:rPr lang="nl-NL" smtClean="0"/>
              <a:t>28-1-2019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820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52B002-1032-497A-A690-67428BD6A599}" type="datetimeFigureOut">
              <a:rPr lang="nl-NL" smtClean="0"/>
              <a:t>28-1-2019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31763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28-1-2019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spTree>
    <p:extLst>
      <p:ext uri="{BB962C8B-B14F-4D97-AF65-F5344CB8AC3E}">
        <p14:creationId xmlns:p14="http://schemas.microsoft.com/office/powerpoint/2010/main" val="7582826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07" y="2707"/>
            <a:ext cx="9134076" cy="6852587"/>
          </a:xfrm>
          <a:prstGeom prst="rect">
            <a:avLst/>
          </a:prstGeom>
        </p:spPr>
      </p:pic>
      <p:sp>
        <p:nvSpPr>
          <p:cNvPr id="2" name="Tijdelijke aanduiding voor titel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nl-NL" dirty="0" smtClean="0"/>
              <a:t>Titel van presentatie, </a:t>
            </a:r>
            <a:r>
              <a:rPr lang="nl-NL" dirty="0" err="1" smtClean="0"/>
              <a:t>Arial</a:t>
            </a:r>
            <a:r>
              <a:rPr lang="nl-NL" dirty="0" smtClean="0"/>
              <a:t> 32pt</a:t>
            </a:r>
            <a:endParaRPr lang="nl-NL" dirty="0"/>
          </a:p>
        </p:txBody>
      </p:sp>
      <p:sp>
        <p:nvSpPr>
          <p:cNvPr id="3" name="Tijdelijke aanduiding voor tekst 2"/>
          <p:cNvSpPr>
            <a:spLocks noGrp="1"/>
          </p:cNvSpPr>
          <p:nvPr>
            <p:ph type="body" idx="1"/>
          </p:nvPr>
        </p:nvSpPr>
        <p:spPr>
          <a:xfrm>
            <a:off x="457200" y="1600201"/>
            <a:ext cx="8229600" cy="3832776"/>
          </a:xfrm>
          <a:prstGeom prst="rect">
            <a:avLst/>
          </a:prstGeom>
        </p:spPr>
        <p:txBody>
          <a:bodyPr vert="horz" lIns="91440" tIns="45720" rIns="91440" bIns="45720" rtlCol="0">
            <a:normAutofit/>
          </a:bodyPr>
          <a:lstStyle/>
          <a:p>
            <a:pPr lvl="0"/>
            <a:r>
              <a:rPr lang="nl-NL" dirty="0" smtClean="0"/>
              <a:t>Klik om de tekststijl van het sjabloon te bewerken</a:t>
            </a:r>
          </a:p>
        </p:txBody>
      </p:sp>
      <p:sp>
        <p:nvSpPr>
          <p:cNvPr id="10" name="Tijdelijke aanduiding voor voettekst 4"/>
          <p:cNvSpPr>
            <a:spLocks noGrp="1"/>
          </p:cNvSpPr>
          <p:nvPr>
            <p:ph type="ftr" sz="quarter" idx="3"/>
          </p:nvPr>
        </p:nvSpPr>
        <p:spPr>
          <a:xfrm>
            <a:off x="1912139" y="6173788"/>
            <a:ext cx="4870548"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6970293" y="6189315"/>
            <a:ext cx="829797"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1989331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4000" dirty="0" smtClean="0">
                <a:solidFill>
                  <a:srgbClr val="660066"/>
                </a:solidFill>
              </a:rPr>
              <a:t>AFP 5</a:t>
            </a:r>
            <a:r>
              <a:rPr lang="nl-NL" dirty="0" smtClean="0">
                <a:solidFill>
                  <a:srgbClr val="660066"/>
                </a:solidFill>
              </a:rPr>
              <a:t/>
            </a:r>
            <a:br>
              <a:rPr lang="nl-NL" dirty="0" smtClean="0">
                <a:solidFill>
                  <a:srgbClr val="660066"/>
                </a:solidFill>
              </a:rPr>
            </a:br>
            <a:r>
              <a:rPr lang="nl-NL" dirty="0">
                <a:solidFill>
                  <a:srgbClr val="660066"/>
                </a:solidFill>
              </a:rPr>
              <a:t/>
            </a:r>
            <a:br>
              <a:rPr lang="nl-NL" dirty="0">
                <a:solidFill>
                  <a:srgbClr val="660066"/>
                </a:solidFill>
              </a:rPr>
            </a:br>
            <a:r>
              <a:rPr lang="nl-NL" sz="2000" dirty="0">
                <a:solidFill>
                  <a:srgbClr val="660066"/>
                </a:solidFill>
              </a:rPr>
              <a:t>Onderwijsbijeenkomst 4</a:t>
            </a:r>
            <a:r>
              <a:rPr lang="nl-NL" sz="2000" dirty="0" smtClean="0">
                <a:solidFill>
                  <a:srgbClr val="660066"/>
                </a:solidFill>
              </a:rPr>
              <a:t> Angststoornissen</a:t>
            </a:r>
            <a:endParaRPr lang="nl-NL" sz="2000" dirty="0">
              <a:solidFill>
                <a:srgbClr val="660066"/>
              </a:solidFill>
            </a:endParaRPr>
          </a:p>
        </p:txBody>
      </p:sp>
      <p:sp>
        <p:nvSpPr>
          <p:cNvPr id="3" name="Tekstvak 2"/>
          <p:cNvSpPr txBox="1"/>
          <p:nvPr/>
        </p:nvSpPr>
        <p:spPr>
          <a:xfrm>
            <a:off x="5508104" y="6093296"/>
            <a:ext cx="2575035" cy="600164"/>
          </a:xfrm>
          <a:prstGeom prst="rect">
            <a:avLst/>
          </a:prstGeom>
          <a:noFill/>
        </p:spPr>
        <p:txBody>
          <a:bodyPr wrap="square" rtlCol="0">
            <a:spAutoFit/>
          </a:bodyPr>
          <a:lstStyle/>
          <a:p>
            <a:pPr algn="r"/>
            <a:r>
              <a:rPr lang="nl-NL" sz="1100" dirty="0">
                <a:solidFill>
                  <a:srgbClr val="660066"/>
                </a:solidFill>
              </a:rPr>
              <a:t>Marloes van den Broek</a:t>
            </a:r>
          </a:p>
          <a:p>
            <a:pPr algn="r"/>
            <a:r>
              <a:rPr lang="nl-NL" sz="1100" dirty="0">
                <a:solidFill>
                  <a:srgbClr val="660066"/>
                </a:solidFill>
              </a:rPr>
              <a:t>April, 2018</a:t>
            </a:r>
          </a:p>
          <a:p>
            <a:pPr algn="r"/>
            <a:r>
              <a:rPr lang="nl-NL" sz="1100" dirty="0" err="1">
                <a:solidFill>
                  <a:srgbClr val="660066"/>
                </a:solidFill>
              </a:rPr>
              <a:t>Fontys</a:t>
            </a:r>
            <a:r>
              <a:rPr lang="nl-NL" sz="1100" dirty="0">
                <a:solidFill>
                  <a:srgbClr val="660066"/>
                </a:solidFill>
              </a:rPr>
              <a:t> Hogeschool Mens en Gezondheid</a:t>
            </a:r>
          </a:p>
        </p:txBody>
      </p:sp>
    </p:spTree>
    <p:extLst>
      <p:ext uri="{BB962C8B-B14F-4D97-AF65-F5344CB8AC3E}">
        <p14:creationId xmlns:p14="http://schemas.microsoft.com/office/powerpoint/2010/main" val="242352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smtClean="0"/>
              <a:t>Paniekstoornis</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2400" dirty="0" smtClean="0"/>
              <a:t>Herhaalde onverwachte paniekaanvallen, waarbij een paniekaanval een intense angstreactie is die vergezeld gaat met lichamelijke symptomen. Vaak ontstaat er ongerustheid over een nieuwe paniekaanval (anticipatieangst). </a:t>
            </a:r>
            <a:endParaRPr lang="nl-NL" sz="2400" dirty="0"/>
          </a:p>
          <a:p>
            <a:pPr marL="0" indent="0">
              <a:buNone/>
            </a:pPr>
            <a:endParaRPr lang="nl-NL" sz="2400" dirty="0"/>
          </a:p>
          <a:p>
            <a:pPr marL="0" indent="0">
              <a:buNone/>
            </a:pPr>
            <a:endParaRPr lang="nl-NL" sz="2400" dirty="0"/>
          </a:p>
          <a:p>
            <a:pPr>
              <a:buFontTx/>
              <a:buChar char="-"/>
            </a:pPr>
            <a:r>
              <a:rPr lang="nl-NL" sz="1600" dirty="0" smtClean="0"/>
              <a:t>Lichamelijk: Snelle ademhaling, kortademigheid, transpieren, duizeligheid. </a:t>
            </a:r>
          </a:p>
          <a:p>
            <a:pPr>
              <a:buFontTx/>
              <a:buChar char="-"/>
            </a:pPr>
            <a:r>
              <a:rPr lang="nl-NL" sz="1600" dirty="0" smtClean="0"/>
              <a:t>Cognitief: Controle verliezen, foute </a:t>
            </a:r>
            <a:r>
              <a:rPr lang="nl-NL" sz="1600" dirty="0" err="1" smtClean="0"/>
              <a:t>attributes</a:t>
            </a:r>
            <a:endParaRPr lang="nl-NL" sz="1600" dirty="0"/>
          </a:p>
          <a:p>
            <a:pPr>
              <a:buFontTx/>
              <a:buChar char="-"/>
            </a:pPr>
            <a:r>
              <a:rPr lang="nl-NL" sz="1600" dirty="0" smtClean="0"/>
              <a:t>Gedrag: Situatie ontvluchten, vermijdingsgedrag (agorafobie)</a:t>
            </a:r>
          </a:p>
        </p:txBody>
      </p:sp>
    </p:spTree>
    <p:extLst>
      <p:ext uri="{BB962C8B-B14F-4D97-AF65-F5344CB8AC3E}">
        <p14:creationId xmlns:p14="http://schemas.microsoft.com/office/powerpoint/2010/main" val="26135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Diagnose paniekstoornis</a:t>
            </a:r>
            <a:endParaRPr lang="nl-NL" dirty="0"/>
          </a:p>
        </p:txBody>
      </p:sp>
      <p:sp>
        <p:nvSpPr>
          <p:cNvPr id="3" name="Tijdelijke aanduiding voor inhoud 2"/>
          <p:cNvSpPr>
            <a:spLocks noGrp="1"/>
          </p:cNvSpPr>
          <p:nvPr>
            <p:ph idx="1"/>
          </p:nvPr>
        </p:nvSpPr>
        <p:spPr>
          <a:xfrm>
            <a:off x="837797" y="1412776"/>
            <a:ext cx="6711654" cy="4195481"/>
          </a:xfrm>
        </p:spPr>
        <p:txBody>
          <a:bodyPr>
            <a:normAutofit/>
          </a:bodyPr>
          <a:lstStyle/>
          <a:p>
            <a:pPr marL="0" indent="0" algn="ctr">
              <a:buNone/>
            </a:pPr>
            <a:endParaRPr lang="nl-NL" sz="2400" dirty="0" smtClean="0"/>
          </a:p>
          <a:p>
            <a:pPr marL="0" indent="0" algn="ctr">
              <a:buNone/>
            </a:pPr>
            <a:endParaRPr lang="nl-NL" sz="2400" dirty="0"/>
          </a:p>
          <a:p>
            <a:pPr marL="0" indent="0" algn="ctr">
              <a:buNone/>
            </a:pPr>
            <a:r>
              <a:rPr lang="nl-NL" sz="2400" dirty="0" smtClean="0"/>
              <a:t>Voor diagnose terugkerende paniekaanvallen onverwacht zonder aanleiding; Betrokkene kan echter wel paniek gaan associëren met bepaalde cues (situaties).</a:t>
            </a:r>
            <a:endParaRPr lang="nl-NL" sz="2400" dirty="0"/>
          </a:p>
        </p:txBody>
      </p:sp>
    </p:spTree>
    <p:extLst>
      <p:ext uri="{BB962C8B-B14F-4D97-AF65-F5344CB8AC3E}">
        <p14:creationId xmlns:p14="http://schemas.microsoft.com/office/powerpoint/2010/main" val="375749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634082"/>
          </a:xfrm>
        </p:spPr>
        <p:txBody>
          <a:bodyPr>
            <a:normAutofit/>
          </a:bodyPr>
          <a:lstStyle/>
          <a:p>
            <a:pPr algn="ctr"/>
            <a:r>
              <a:rPr lang="nl-NL" dirty="0" smtClean="0"/>
              <a:t>Theoretisch perspectief</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nl-NL" dirty="0"/>
              <a:t>	</a:t>
            </a:r>
            <a:r>
              <a:rPr lang="nl-NL" dirty="0" smtClean="0"/>
              <a:t>		</a:t>
            </a:r>
            <a:endParaRPr lang="nl-NL" dirty="0"/>
          </a:p>
        </p:txBody>
      </p:sp>
      <p:sp>
        <p:nvSpPr>
          <p:cNvPr id="4" name="Rechthoek 3"/>
          <p:cNvSpPr/>
          <p:nvPr/>
        </p:nvSpPr>
        <p:spPr>
          <a:xfrm>
            <a:off x="2854660" y="1052736"/>
            <a:ext cx="3168352" cy="136815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Aanleg voor paniek</a:t>
            </a:r>
          </a:p>
          <a:p>
            <a:r>
              <a:rPr lang="nl-NL" sz="1200" dirty="0" smtClean="0"/>
              <a:t>- Genetische dispositie leidt tot overgevoeligheid voor interne veranderingen</a:t>
            </a:r>
          </a:p>
          <a:p>
            <a:r>
              <a:rPr lang="nl-NL" sz="1200" dirty="0" smtClean="0"/>
              <a:t>- Angstgevoeligheid (neiging om overdreven te reageren op angstsymptomen).</a:t>
            </a:r>
            <a:endParaRPr lang="nl-NL" sz="1200" dirty="0"/>
          </a:p>
        </p:txBody>
      </p:sp>
      <p:sp>
        <p:nvSpPr>
          <p:cNvPr id="6" name="Rechthoek 5"/>
          <p:cNvSpPr/>
          <p:nvPr/>
        </p:nvSpPr>
        <p:spPr>
          <a:xfrm>
            <a:off x="2811142" y="2996952"/>
            <a:ext cx="3211869" cy="9144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Aanleiding/trigger</a:t>
            </a:r>
          </a:p>
          <a:p>
            <a:pPr marL="285750" indent="-285750">
              <a:buFontTx/>
              <a:buChar char="-"/>
            </a:pPr>
            <a:r>
              <a:rPr lang="nl-NL" sz="1200" dirty="0" smtClean="0"/>
              <a:t>Interne lichamelijke sensaties</a:t>
            </a:r>
          </a:p>
          <a:p>
            <a:pPr marL="285750" indent="-285750">
              <a:buFontTx/>
              <a:buChar char="-"/>
            </a:pPr>
            <a:r>
              <a:rPr lang="nl-NL" sz="1200" dirty="0" smtClean="0"/>
              <a:t>Externe bedreigde cues</a:t>
            </a:r>
            <a:endParaRPr lang="nl-NL" sz="1200" dirty="0"/>
          </a:p>
        </p:txBody>
      </p:sp>
      <p:sp>
        <p:nvSpPr>
          <p:cNvPr id="5" name="Rechthoek 4"/>
          <p:cNvSpPr/>
          <p:nvPr/>
        </p:nvSpPr>
        <p:spPr>
          <a:xfrm>
            <a:off x="2987768" y="4315617"/>
            <a:ext cx="2858616" cy="4572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Perceptie van dreiging</a:t>
            </a:r>
            <a:endParaRPr lang="nl-NL" sz="1400" dirty="0"/>
          </a:p>
        </p:txBody>
      </p:sp>
      <p:sp>
        <p:nvSpPr>
          <p:cNvPr id="9" name="Rechthoek 8"/>
          <p:cNvSpPr/>
          <p:nvPr/>
        </p:nvSpPr>
        <p:spPr>
          <a:xfrm>
            <a:off x="3009528" y="5931514"/>
            <a:ext cx="2858616" cy="4572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Veranderingen in lichamelijke sensaties</a:t>
            </a:r>
            <a:endParaRPr lang="nl-NL" sz="1400" dirty="0"/>
          </a:p>
        </p:txBody>
      </p:sp>
      <p:sp>
        <p:nvSpPr>
          <p:cNvPr id="10" name="Rechthoek 9"/>
          <p:cNvSpPr/>
          <p:nvPr/>
        </p:nvSpPr>
        <p:spPr>
          <a:xfrm>
            <a:off x="630214" y="5069267"/>
            <a:ext cx="1997569" cy="862247"/>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Catastrofale misinterpretatie van lichamelijke sensaties</a:t>
            </a:r>
            <a:endParaRPr lang="nl-NL" sz="1400" dirty="0"/>
          </a:p>
        </p:txBody>
      </p:sp>
      <p:sp>
        <p:nvSpPr>
          <p:cNvPr id="11" name="Rechthoek 10"/>
          <p:cNvSpPr/>
          <p:nvPr/>
        </p:nvSpPr>
        <p:spPr>
          <a:xfrm>
            <a:off x="6206480" y="4941168"/>
            <a:ext cx="1800200" cy="682573"/>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Bezorgdheid of angst</a:t>
            </a:r>
            <a:endParaRPr lang="nl-NL" sz="1400" dirty="0"/>
          </a:p>
        </p:txBody>
      </p:sp>
      <p:cxnSp>
        <p:nvCxnSpPr>
          <p:cNvPr id="12" name="Rechte verbindingslijn met pijl 11"/>
          <p:cNvCxnSpPr>
            <a:stCxn id="4" idx="2"/>
          </p:cNvCxnSpPr>
          <p:nvPr/>
        </p:nvCxnSpPr>
        <p:spPr>
          <a:xfrm>
            <a:off x="4438836" y="2420888"/>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6" idx="2"/>
            <a:endCxn id="5" idx="0"/>
          </p:cNvCxnSpPr>
          <p:nvPr/>
        </p:nvCxnSpPr>
        <p:spPr>
          <a:xfrm flipH="1">
            <a:off x="4417076" y="3911352"/>
            <a:ext cx="1" cy="4042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a:stCxn id="5" idx="3"/>
          </p:cNvCxnSpPr>
          <p:nvPr/>
        </p:nvCxnSpPr>
        <p:spPr>
          <a:xfrm>
            <a:off x="5846384" y="4544217"/>
            <a:ext cx="741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6588224" y="4544217"/>
            <a:ext cx="0" cy="3969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6590619" y="5623741"/>
            <a:ext cx="0" cy="536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6023012" y="6160114"/>
            <a:ext cx="56760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a:off x="1628998" y="6160114"/>
            <a:ext cx="1358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Rechte verbindingslijn met pijl 1024"/>
          <p:cNvCxnSpPr>
            <a:endCxn id="10" idx="2"/>
          </p:cNvCxnSpPr>
          <p:nvPr/>
        </p:nvCxnSpPr>
        <p:spPr>
          <a:xfrm flipV="1">
            <a:off x="1628998" y="5931514"/>
            <a:ext cx="1"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8" name="Rechte verbindingslijn 1027"/>
          <p:cNvCxnSpPr>
            <a:stCxn id="10" idx="0"/>
          </p:cNvCxnSpPr>
          <p:nvPr/>
        </p:nvCxnSpPr>
        <p:spPr>
          <a:xfrm flipV="1">
            <a:off x="1628999" y="4544217"/>
            <a:ext cx="0" cy="525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Rechte verbindingslijn met pijl 1029"/>
          <p:cNvCxnSpPr>
            <a:endCxn id="5" idx="1"/>
          </p:cNvCxnSpPr>
          <p:nvPr/>
        </p:nvCxnSpPr>
        <p:spPr>
          <a:xfrm>
            <a:off x="1628999" y="4544217"/>
            <a:ext cx="13587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179512" y="6388714"/>
            <a:ext cx="8136904" cy="400110"/>
          </a:xfrm>
          <a:prstGeom prst="rect">
            <a:avLst/>
          </a:prstGeom>
          <a:noFill/>
        </p:spPr>
        <p:txBody>
          <a:bodyPr wrap="square" rtlCol="0">
            <a:spAutoFit/>
          </a:bodyPr>
          <a:lstStyle/>
          <a:p>
            <a:r>
              <a:rPr lang="nl-NL" sz="1000" dirty="0" smtClean="0">
                <a:latin typeface="Arial" panose="020B0604020202020204" pitchFamily="34" charset="0"/>
                <a:cs typeface="Arial" panose="020B0604020202020204" pitchFamily="34" charset="0"/>
              </a:rPr>
              <a:t>Afbeelding 1: Theoretisch perspectief paniekstoornis. </a:t>
            </a:r>
            <a:r>
              <a:rPr lang="nl-NL" sz="1000" dirty="0">
                <a:latin typeface="Arial" panose="020B0604020202020204" pitchFamily="34" charset="0"/>
                <a:cs typeface="Arial" panose="020B0604020202020204" pitchFamily="34" charset="0"/>
              </a:rPr>
              <a:t>Overgenomen </a:t>
            </a:r>
            <a:r>
              <a:rPr lang="nl-NL" sz="1000" dirty="0" smtClean="0">
                <a:latin typeface="Arial" panose="020B0604020202020204" pitchFamily="34" charset="0"/>
                <a:cs typeface="Arial" panose="020B0604020202020204" pitchFamily="34" charset="0"/>
              </a:rPr>
              <a:t>uit Psychiatrie in verpleegkunde</a:t>
            </a:r>
            <a:r>
              <a:rPr lang="nl-NL" sz="1000" i="1" dirty="0" smtClean="0">
                <a:latin typeface="Arial" panose="020B0604020202020204" pitchFamily="34" charset="0"/>
                <a:cs typeface="Arial" panose="020B0604020202020204" pitchFamily="34" charset="0"/>
              </a:rPr>
              <a:t> </a:t>
            </a:r>
            <a:r>
              <a:rPr lang="nl-NL" sz="1000" dirty="0">
                <a:latin typeface="Arial" panose="020B0604020202020204" pitchFamily="34" charset="0"/>
                <a:cs typeface="Arial" panose="020B0604020202020204" pitchFamily="34" charset="0"/>
              </a:rPr>
              <a:t>(</a:t>
            </a:r>
            <a:r>
              <a:rPr lang="nl-NL" sz="1000" dirty="0" smtClean="0">
                <a:latin typeface="Arial" panose="020B0604020202020204" pitchFamily="34" charset="0"/>
                <a:cs typeface="Arial" panose="020B0604020202020204" pitchFamily="34" charset="0"/>
              </a:rPr>
              <a:t>p.412)door S. </a:t>
            </a:r>
            <a:r>
              <a:rPr lang="nl-NL" sz="1000" dirty="0" err="1" smtClean="0">
                <a:latin typeface="Arial" panose="020B0604020202020204" pitchFamily="34" charset="0"/>
                <a:cs typeface="Arial" panose="020B0604020202020204" pitchFamily="34" charset="0"/>
              </a:rPr>
              <a:t>Nevid</a:t>
            </a:r>
            <a:r>
              <a:rPr lang="nl-NL" sz="1000" dirty="0" smtClean="0">
                <a:latin typeface="Arial" panose="020B0604020202020204" pitchFamily="34" charset="0"/>
                <a:cs typeface="Arial" panose="020B0604020202020204" pitchFamily="34" charset="0"/>
              </a:rPr>
              <a:t>, S. </a:t>
            </a:r>
            <a:r>
              <a:rPr lang="nl-NL" sz="1000" dirty="0" err="1" smtClean="0">
                <a:latin typeface="Arial" panose="020B0604020202020204" pitchFamily="34" charset="0"/>
                <a:cs typeface="Arial" panose="020B0604020202020204" pitchFamily="34" charset="0"/>
              </a:rPr>
              <a:t>Rathus</a:t>
            </a:r>
            <a:r>
              <a:rPr lang="nl-NL" sz="1000" dirty="0" smtClean="0">
                <a:latin typeface="Arial" panose="020B0604020202020204" pitchFamily="34" charset="0"/>
                <a:cs typeface="Arial" panose="020B0604020202020204" pitchFamily="34" charset="0"/>
              </a:rPr>
              <a:t> &amp; B. Green, 2012, Amsterdam: </a:t>
            </a:r>
            <a:r>
              <a:rPr lang="nl-NL" sz="1000" dirty="0" err="1" smtClean="0">
                <a:latin typeface="Arial" panose="020B0604020202020204" pitchFamily="34" charset="0"/>
                <a:cs typeface="Arial" panose="020B0604020202020204" pitchFamily="34" charset="0"/>
              </a:rPr>
              <a:t>Pearson.Copyright</a:t>
            </a:r>
            <a:r>
              <a:rPr lang="nl-NL" sz="1000" dirty="0" smtClean="0">
                <a:latin typeface="Arial" panose="020B0604020202020204" pitchFamily="34" charset="0"/>
                <a:cs typeface="Arial" panose="020B0604020202020204" pitchFamily="34" charset="0"/>
              </a:rPr>
              <a:t> 2012</a:t>
            </a:r>
            <a:r>
              <a:rPr lang="nl-NL" sz="1000" dirty="0">
                <a:latin typeface="Arial" panose="020B0604020202020204" pitchFamily="34" charset="0"/>
                <a:cs typeface="Arial" panose="020B0604020202020204" pitchFamily="34" charset="0"/>
              </a:rPr>
              <a:t>, Pearson </a:t>
            </a:r>
            <a:r>
              <a:rPr lang="nl-NL" sz="1000" dirty="0" err="1">
                <a:latin typeface="Arial" panose="020B0604020202020204" pitchFamily="34" charset="0"/>
                <a:cs typeface="Arial" panose="020B0604020202020204" pitchFamily="34" charset="0"/>
              </a:rPr>
              <a:t>Education</a:t>
            </a:r>
            <a:r>
              <a:rPr lang="nl-NL" sz="1000" dirty="0">
                <a:latin typeface="Arial" panose="020B0604020202020204" pitchFamily="34" charset="0"/>
                <a:cs typeface="Arial" panose="020B0604020202020204" pitchFamily="34" charset="0"/>
              </a:rPr>
              <a:t> Benelux .</a:t>
            </a:r>
            <a:r>
              <a:rPr lang="nl-NL" sz="1000" dirty="0" smtClean="0">
                <a:latin typeface="Arial" panose="020B0604020202020204" pitchFamily="34" charset="0"/>
                <a:cs typeface="Arial" panose="020B0604020202020204" pitchFamily="34" charset="0"/>
              </a:rPr>
              <a:t> </a:t>
            </a:r>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3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smtClean="0"/>
              <a:t>Fobische stoornissen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Vrees; Gevoelens angst/agitatie jegens verwachten dreiging. </a:t>
            </a:r>
          </a:p>
          <a:p>
            <a:pPr marL="0" indent="0">
              <a:buNone/>
            </a:pPr>
            <a:endParaRPr lang="nl-NL" dirty="0"/>
          </a:p>
          <a:p>
            <a:pPr>
              <a:buFontTx/>
              <a:buChar char="-"/>
            </a:pPr>
            <a:r>
              <a:rPr lang="nl-NL" dirty="0" smtClean="0"/>
              <a:t>Specifieke fobie</a:t>
            </a:r>
          </a:p>
          <a:p>
            <a:pPr>
              <a:buFontTx/>
              <a:buChar char="-"/>
            </a:pPr>
            <a:r>
              <a:rPr lang="nl-NL" dirty="0" smtClean="0"/>
              <a:t>Sociale fobie</a:t>
            </a:r>
          </a:p>
          <a:p>
            <a:pPr>
              <a:buFontTx/>
              <a:buChar char="-"/>
            </a:pPr>
            <a:r>
              <a:rPr lang="nl-NL" dirty="0" smtClean="0"/>
              <a:t>Agorafobie</a:t>
            </a:r>
            <a:endParaRPr lang="nl-NL" dirty="0"/>
          </a:p>
        </p:txBody>
      </p:sp>
    </p:spTree>
    <p:extLst>
      <p:ext uri="{BB962C8B-B14F-4D97-AF65-F5344CB8AC3E}">
        <p14:creationId xmlns:p14="http://schemas.microsoft.com/office/powerpoint/2010/main" val="1224976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224136"/>
          </a:xfrm>
        </p:spPr>
        <p:txBody>
          <a:bodyPr>
            <a:normAutofit fontScale="90000"/>
          </a:bodyPr>
          <a:lstStyle/>
          <a:p>
            <a:pPr algn="ctr"/>
            <a:r>
              <a:rPr lang="nl-NL" dirty="0" smtClean="0"/>
              <a:t/>
            </a:r>
            <a:br>
              <a:rPr lang="nl-NL" dirty="0" smtClean="0"/>
            </a:br>
            <a:r>
              <a:rPr lang="nl-NL" dirty="0" smtClean="0"/>
              <a:t/>
            </a:r>
            <a:br>
              <a:rPr lang="nl-NL" dirty="0" smtClean="0"/>
            </a:br>
            <a:r>
              <a:rPr lang="nl-NL" dirty="0" smtClean="0"/>
              <a:t/>
            </a:r>
            <a:br>
              <a:rPr lang="nl-NL" dirty="0" smtClean="0"/>
            </a:br>
            <a:r>
              <a:rPr lang="nl-NL" dirty="0"/>
              <a:t/>
            </a:r>
            <a:br>
              <a:rPr lang="nl-NL" dirty="0"/>
            </a:br>
            <a:r>
              <a:rPr lang="nl-NL" dirty="0" smtClean="0"/>
              <a:t>Theoretische </a:t>
            </a:r>
            <a:r>
              <a:rPr lang="nl-NL" dirty="0"/>
              <a:t>verklaring fobische stoornissen</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endParaRPr lang="nl-NL" dirty="0"/>
          </a:p>
        </p:txBody>
      </p:sp>
      <p:sp>
        <p:nvSpPr>
          <p:cNvPr id="3" name="Tijdelijke aanduiding voor inhoud 2"/>
          <p:cNvSpPr>
            <a:spLocks noGrp="1"/>
          </p:cNvSpPr>
          <p:nvPr>
            <p:ph idx="1"/>
          </p:nvPr>
        </p:nvSpPr>
        <p:spPr>
          <a:xfrm>
            <a:off x="683568" y="1340768"/>
            <a:ext cx="6711654" cy="4195481"/>
          </a:xfrm>
        </p:spPr>
        <p:txBody>
          <a:bodyPr/>
          <a:lstStyle/>
          <a:p>
            <a:r>
              <a:rPr lang="nl-NL" dirty="0" smtClean="0"/>
              <a:t>Psychodynamisch</a:t>
            </a:r>
          </a:p>
          <a:p>
            <a:r>
              <a:rPr lang="nl-NL" dirty="0" smtClean="0"/>
              <a:t>Leerperspectief</a:t>
            </a:r>
          </a:p>
          <a:p>
            <a:r>
              <a:rPr lang="nl-NL" dirty="0" smtClean="0"/>
              <a:t>Biologisch</a:t>
            </a:r>
          </a:p>
          <a:p>
            <a:r>
              <a:rPr lang="nl-NL" dirty="0" smtClean="0"/>
              <a:t>Cognitief</a:t>
            </a:r>
            <a:endParaRPr lang="nl-NL" dirty="0"/>
          </a:p>
        </p:txBody>
      </p:sp>
    </p:spTree>
    <p:extLst>
      <p:ext uri="{BB962C8B-B14F-4D97-AF65-F5344CB8AC3E}">
        <p14:creationId xmlns:p14="http://schemas.microsoft.com/office/powerpoint/2010/main" val="422648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4" name="Rechthoek 3"/>
          <p:cNvSpPr/>
          <p:nvPr/>
        </p:nvSpPr>
        <p:spPr>
          <a:xfrm>
            <a:off x="445143" y="235682"/>
            <a:ext cx="1656184" cy="3362294"/>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Biologische factoren;</a:t>
            </a:r>
          </a:p>
          <a:p>
            <a:pPr algn="ctr"/>
            <a:endParaRPr lang="nl-NL" sz="1200" dirty="0" smtClean="0"/>
          </a:p>
          <a:p>
            <a:pPr marL="171450" indent="-171450">
              <a:buFontTx/>
              <a:buChar char="-"/>
            </a:pPr>
            <a:r>
              <a:rPr lang="nl-NL" sz="1100" dirty="0" smtClean="0"/>
              <a:t>Genetische aanleg om gemakkelijker angstresponsen aan te leren</a:t>
            </a:r>
            <a:br>
              <a:rPr lang="nl-NL" sz="1100" dirty="0" smtClean="0"/>
            </a:br>
            <a:r>
              <a:rPr lang="nl-NL" sz="1100" dirty="0" smtClean="0"/>
              <a:t>- Mogelijke grotere gevoeligheid </a:t>
            </a:r>
            <a:r>
              <a:rPr lang="nl-NL" sz="1100" dirty="0" err="1" smtClean="0"/>
              <a:t>amygdala</a:t>
            </a:r>
            <a:r>
              <a:rPr lang="nl-NL" sz="1100" dirty="0" smtClean="0"/>
              <a:t> in reactie op dreigende signalen</a:t>
            </a:r>
          </a:p>
          <a:p>
            <a:pPr marL="171450" indent="-171450">
              <a:buFontTx/>
              <a:buChar char="-"/>
            </a:pPr>
            <a:r>
              <a:rPr lang="nl-NL" sz="1100" dirty="0" smtClean="0"/>
              <a:t>Prefrontale cortex </a:t>
            </a:r>
            <a:r>
              <a:rPr lang="nl-NL" sz="1100" dirty="0" smtClean="0">
                <a:sym typeface="Wingdings" panose="05000000000000000000" pitchFamily="2" charset="2"/>
              </a:rPr>
              <a:t> alles veilig signaaltje</a:t>
            </a:r>
            <a:endParaRPr lang="nl-NL" sz="1100" dirty="0" smtClean="0"/>
          </a:p>
          <a:p>
            <a:r>
              <a:rPr lang="nl-NL" sz="1100" dirty="0" smtClean="0"/>
              <a:t>- ‘’</a:t>
            </a:r>
            <a:r>
              <a:rPr lang="nl-NL" sz="1100" dirty="0" err="1" smtClean="0"/>
              <a:t>Prepared</a:t>
            </a:r>
            <a:r>
              <a:rPr lang="nl-NL" sz="1100" dirty="0" smtClean="0"/>
              <a:t> </a:t>
            </a:r>
            <a:r>
              <a:rPr lang="nl-NL" sz="1100" dirty="0" err="1" smtClean="0"/>
              <a:t>conditioning</a:t>
            </a:r>
            <a:r>
              <a:rPr lang="nl-NL" sz="1100" dirty="0" smtClean="0"/>
              <a:t>’’</a:t>
            </a:r>
            <a:br>
              <a:rPr lang="nl-NL" sz="1100" dirty="0" smtClean="0"/>
            </a:br>
            <a:r>
              <a:rPr lang="nl-NL" sz="1100" dirty="0" smtClean="0"/>
              <a:t>(prefrontale cortex)</a:t>
            </a:r>
            <a:endParaRPr lang="nl-NL" sz="1100" dirty="0"/>
          </a:p>
        </p:txBody>
      </p:sp>
      <p:sp>
        <p:nvSpPr>
          <p:cNvPr id="7" name="Rechthoek 6"/>
          <p:cNvSpPr/>
          <p:nvPr/>
        </p:nvSpPr>
        <p:spPr>
          <a:xfrm>
            <a:off x="323528" y="3872045"/>
            <a:ext cx="2016224" cy="554069"/>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Kwetsbaarheidsfactoren</a:t>
            </a:r>
            <a:endParaRPr lang="nl-NL" sz="1200" dirty="0"/>
          </a:p>
        </p:txBody>
      </p:sp>
      <p:sp>
        <p:nvSpPr>
          <p:cNvPr id="8" name="Rechthoek 7"/>
          <p:cNvSpPr/>
          <p:nvPr/>
        </p:nvSpPr>
        <p:spPr>
          <a:xfrm>
            <a:off x="484275" y="4716719"/>
            <a:ext cx="1725434" cy="195521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Cognitieve aanleg;</a:t>
            </a:r>
          </a:p>
          <a:p>
            <a:pPr algn="ctr"/>
            <a:endParaRPr lang="nl-NL" sz="1200" dirty="0"/>
          </a:p>
          <a:p>
            <a:pPr algn="ctr"/>
            <a:r>
              <a:rPr lang="nl-NL" sz="1200" dirty="0" smtClean="0"/>
              <a:t>- Overgevoeligheid voor dreigende cues</a:t>
            </a:r>
            <a:br>
              <a:rPr lang="nl-NL" sz="1200" dirty="0" smtClean="0"/>
            </a:br>
            <a:r>
              <a:rPr lang="nl-NL" sz="1200" dirty="0" smtClean="0"/>
              <a:t>- </a:t>
            </a:r>
            <a:r>
              <a:rPr lang="nl-NL" sz="1200" dirty="0" err="1" smtClean="0"/>
              <a:t>Overvoospellingen</a:t>
            </a:r>
            <a:r>
              <a:rPr lang="nl-NL" sz="1200" dirty="0" smtClean="0"/>
              <a:t> van gevaar</a:t>
            </a:r>
            <a:br>
              <a:rPr lang="nl-NL" sz="1200" dirty="0" smtClean="0"/>
            </a:br>
            <a:r>
              <a:rPr lang="nl-NL" sz="1200" dirty="0" smtClean="0"/>
              <a:t>- Contraproductieve gedachten en irrationele ideeën.</a:t>
            </a:r>
            <a:endParaRPr lang="nl-NL" sz="1200" dirty="0"/>
          </a:p>
        </p:txBody>
      </p:sp>
      <p:sp>
        <p:nvSpPr>
          <p:cNvPr id="9" name="Rechthoek 8"/>
          <p:cNvSpPr/>
          <p:nvPr/>
        </p:nvSpPr>
        <p:spPr>
          <a:xfrm>
            <a:off x="2774859" y="1556792"/>
            <a:ext cx="1512168" cy="18002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Klassieke conditionering;</a:t>
            </a:r>
          </a:p>
          <a:p>
            <a:pPr algn="ctr"/>
            <a:endParaRPr lang="nl-NL" sz="1200" dirty="0"/>
          </a:p>
          <a:p>
            <a:pPr algn="ctr"/>
            <a:r>
              <a:rPr lang="nl-NL" sz="1200" dirty="0" smtClean="0"/>
              <a:t>Een stimulus die eerder neutraal was, wordt gekoppeld aan een pijnlijke of aversieve stimulus</a:t>
            </a:r>
            <a:endParaRPr lang="nl-NL" sz="1200" dirty="0"/>
          </a:p>
        </p:txBody>
      </p:sp>
      <p:sp>
        <p:nvSpPr>
          <p:cNvPr id="10" name="Rechthoek 9"/>
          <p:cNvSpPr/>
          <p:nvPr/>
        </p:nvSpPr>
        <p:spPr>
          <a:xfrm>
            <a:off x="4934471" y="1579167"/>
            <a:ext cx="1486219" cy="186083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smtClean="0"/>
              <a:t>Operante</a:t>
            </a:r>
            <a:r>
              <a:rPr lang="nl-NL" sz="1200" dirty="0" smtClean="0"/>
              <a:t> conditionering;</a:t>
            </a:r>
          </a:p>
          <a:p>
            <a:pPr algn="ctr"/>
            <a:endParaRPr lang="nl-NL" sz="1200" dirty="0" smtClean="0"/>
          </a:p>
          <a:p>
            <a:pPr algn="ctr"/>
            <a:r>
              <a:rPr lang="nl-NL" sz="1200" dirty="0" smtClean="0"/>
              <a:t>Vermijdend gedrag dat wordt versterkt door negatieve bekrachtiging (verlichting van angst)</a:t>
            </a:r>
            <a:endParaRPr lang="nl-NL" sz="1200" dirty="0"/>
          </a:p>
        </p:txBody>
      </p:sp>
      <p:sp>
        <p:nvSpPr>
          <p:cNvPr id="11" name="Rechthoek 10"/>
          <p:cNvSpPr/>
          <p:nvPr/>
        </p:nvSpPr>
        <p:spPr>
          <a:xfrm>
            <a:off x="6986336" y="1556792"/>
            <a:ext cx="1473878" cy="1944215"/>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Leren door observatie;</a:t>
            </a:r>
          </a:p>
          <a:p>
            <a:pPr algn="ctr"/>
            <a:endParaRPr lang="nl-NL" sz="1200" dirty="0"/>
          </a:p>
          <a:p>
            <a:pPr algn="ctr"/>
            <a:r>
              <a:rPr lang="nl-NL" sz="1200" dirty="0" smtClean="0"/>
              <a:t>Zien hoe anderen angstig op een stimulus reageren leiden tot het aanleren van een fobische respons op de stimulus.</a:t>
            </a:r>
            <a:endParaRPr lang="nl-NL" sz="1200" dirty="0"/>
          </a:p>
        </p:txBody>
      </p:sp>
      <p:sp>
        <p:nvSpPr>
          <p:cNvPr id="12" name="Rechthoek 11"/>
          <p:cNvSpPr/>
          <p:nvPr/>
        </p:nvSpPr>
        <p:spPr>
          <a:xfrm>
            <a:off x="4798078" y="408856"/>
            <a:ext cx="1790146" cy="56768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Leerinvloeden</a:t>
            </a:r>
            <a:endParaRPr lang="nl-NL" dirty="0"/>
          </a:p>
        </p:txBody>
      </p:sp>
      <p:sp>
        <p:nvSpPr>
          <p:cNvPr id="16" name="Rechthoek 15"/>
          <p:cNvSpPr/>
          <p:nvPr/>
        </p:nvSpPr>
        <p:spPr>
          <a:xfrm>
            <a:off x="2774859" y="3872045"/>
            <a:ext cx="1529234" cy="554069"/>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Vergroot risicopotentieel</a:t>
            </a:r>
            <a:endParaRPr lang="nl-NL" sz="1200" dirty="0"/>
          </a:p>
        </p:txBody>
      </p:sp>
      <p:sp>
        <p:nvSpPr>
          <p:cNvPr id="17" name="Rechthoek 16"/>
          <p:cNvSpPr/>
          <p:nvPr/>
        </p:nvSpPr>
        <p:spPr>
          <a:xfrm>
            <a:off x="5009229" y="4950828"/>
            <a:ext cx="1367844" cy="4572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Fobie</a:t>
            </a:r>
            <a:endParaRPr lang="nl-NL" dirty="0"/>
          </a:p>
        </p:txBody>
      </p:sp>
      <p:cxnSp>
        <p:nvCxnSpPr>
          <p:cNvPr id="20" name="Rechte verbindingslijn 19"/>
          <p:cNvCxnSpPr>
            <a:stCxn id="12" idx="1"/>
          </p:cNvCxnSpPr>
          <p:nvPr/>
        </p:nvCxnSpPr>
        <p:spPr>
          <a:xfrm flipH="1">
            <a:off x="3419872" y="692696"/>
            <a:ext cx="13782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6588223" y="697638"/>
            <a:ext cx="1135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a:stCxn id="12" idx="2"/>
            <a:endCxn id="12" idx="2"/>
          </p:cNvCxnSpPr>
          <p:nvPr/>
        </p:nvCxnSpPr>
        <p:spPr>
          <a:xfrm>
            <a:off x="5693151" y="9765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a:stCxn id="12" idx="2"/>
            <a:endCxn id="10" idx="0"/>
          </p:cNvCxnSpPr>
          <p:nvPr/>
        </p:nvCxnSpPr>
        <p:spPr>
          <a:xfrm flipH="1">
            <a:off x="5677581" y="976536"/>
            <a:ext cx="15570" cy="6026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9" name="Rechte verbindingslijn met pijl 2048"/>
          <p:cNvCxnSpPr/>
          <p:nvPr/>
        </p:nvCxnSpPr>
        <p:spPr>
          <a:xfrm>
            <a:off x="3419872" y="697638"/>
            <a:ext cx="0" cy="7871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3" name="Rechte verbindingslijn met pijl 2052"/>
          <p:cNvCxnSpPr/>
          <p:nvPr/>
        </p:nvCxnSpPr>
        <p:spPr>
          <a:xfrm>
            <a:off x="7668344" y="697638"/>
            <a:ext cx="0" cy="7871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6" name="Rechte verbindingslijn met pijl 2055"/>
          <p:cNvCxnSpPr>
            <a:stCxn id="10" idx="2"/>
          </p:cNvCxnSpPr>
          <p:nvPr/>
        </p:nvCxnSpPr>
        <p:spPr>
          <a:xfrm>
            <a:off x="5677581" y="3439999"/>
            <a:ext cx="15570" cy="15011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8" name="Rechte verbindingslijn 2057"/>
          <p:cNvCxnSpPr>
            <a:stCxn id="9" idx="2"/>
          </p:cNvCxnSpPr>
          <p:nvPr/>
        </p:nvCxnSpPr>
        <p:spPr>
          <a:xfrm>
            <a:off x="3530943" y="3356992"/>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0" name="Rechte verbindingslijn met pijl 2059"/>
          <p:cNvCxnSpPr/>
          <p:nvPr/>
        </p:nvCxnSpPr>
        <p:spPr>
          <a:xfrm>
            <a:off x="3419872" y="3717032"/>
            <a:ext cx="2138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4" name="Rechte verbindingslijn 2063"/>
          <p:cNvCxnSpPr>
            <a:stCxn id="11" idx="2"/>
          </p:cNvCxnSpPr>
          <p:nvPr/>
        </p:nvCxnSpPr>
        <p:spPr>
          <a:xfrm>
            <a:off x="7723275" y="3501007"/>
            <a:ext cx="0" cy="216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6" name="Rechte verbindingslijn met pijl 2065"/>
          <p:cNvCxnSpPr/>
          <p:nvPr/>
        </p:nvCxnSpPr>
        <p:spPr>
          <a:xfrm flipH="1">
            <a:off x="5796136" y="3717032"/>
            <a:ext cx="20301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9" name="Rechte verbindingslijn met pijl 2068"/>
          <p:cNvCxnSpPr>
            <a:stCxn id="16" idx="3"/>
          </p:cNvCxnSpPr>
          <p:nvPr/>
        </p:nvCxnSpPr>
        <p:spPr>
          <a:xfrm>
            <a:off x="4304093" y="4149080"/>
            <a:ext cx="12538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1" name="Rechte verbindingslijn met pijl 2070"/>
          <p:cNvCxnSpPr>
            <a:stCxn id="7" idx="3"/>
          </p:cNvCxnSpPr>
          <p:nvPr/>
        </p:nvCxnSpPr>
        <p:spPr>
          <a:xfrm>
            <a:off x="2339752" y="4149080"/>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3" name="Rechte verbindingslijn met pijl 2072"/>
          <p:cNvCxnSpPr>
            <a:stCxn id="4" idx="2"/>
          </p:cNvCxnSpPr>
          <p:nvPr/>
        </p:nvCxnSpPr>
        <p:spPr>
          <a:xfrm>
            <a:off x="1273235" y="3597976"/>
            <a:ext cx="0" cy="1660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5" name="Rechte verbindingslijn met pijl 2074"/>
          <p:cNvCxnSpPr>
            <a:stCxn id="8" idx="0"/>
          </p:cNvCxnSpPr>
          <p:nvPr/>
        </p:nvCxnSpPr>
        <p:spPr>
          <a:xfrm flipV="1">
            <a:off x="1346992" y="4500697"/>
            <a:ext cx="0" cy="2160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2699792" y="6317965"/>
            <a:ext cx="6149062" cy="830997"/>
          </a:xfrm>
          <a:prstGeom prst="rect">
            <a:avLst/>
          </a:prstGeom>
          <a:noFill/>
        </p:spPr>
        <p:txBody>
          <a:bodyPr wrap="square" rtlCol="0">
            <a:spAutoFit/>
          </a:bodyPr>
          <a:lstStyle/>
          <a:p>
            <a:r>
              <a:rPr lang="nl-NL" sz="1000" dirty="0">
                <a:latin typeface="Arial" panose="020B0604020202020204" pitchFamily="34" charset="0"/>
                <a:cs typeface="Arial" panose="020B0604020202020204" pitchFamily="34" charset="0"/>
              </a:rPr>
              <a:t>Afbeelding </a:t>
            </a:r>
            <a:r>
              <a:rPr lang="nl-NL" sz="1000" dirty="0" smtClean="0">
                <a:latin typeface="Arial" panose="020B0604020202020204" pitchFamily="34" charset="0"/>
                <a:cs typeface="Arial" panose="020B0604020202020204" pitchFamily="34" charset="0"/>
              </a:rPr>
              <a:t>2: Theoretische verklaring fobische stoornissen. </a:t>
            </a:r>
            <a:r>
              <a:rPr lang="nl-NL" sz="1000" dirty="0">
                <a:latin typeface="Arial" panose="020B0604020202020204" pitchFamily="34" charset="0"/>
                <a:cs typeface="Arial" panose="020B0604020202020204" pitchFamily="34" charset="0"/>
              </a:rPr>
              <a:t>Overgenomen uit Psychiatrie in verpleegkunde</a:t>
            </a:r>
            <a:r>
              <a:rPr lang="nl-NL" sz="1000" i="1" dirty="0">
                <a:latin typeface="Arial" panose="020B0604020202020204" pitchFamily="34" charset="0"/>
                <a:cs typeface="Arial" panose="020B0604020202020204" pitchFamily="34" charset="0"/>
              </a:rPr>
              <a:t> </a:t>
            </a:r>
            <a:r>
              <a:rPr lang="nl-NL" sz="1000" dirty="0">
                <a:latin typeface="Arial" panose="020B0604020202020204" pitchFamily="34" charset="0"/>
                <a:cs typeface="Arial" panose="020B0604020202020204" pitchFamily="34" charset="0"/>
              </a:rPr>
              <a:t>(p</a:t>
            </a:r>
            <a:r>
              <a:rPr lang="nl-NL" sz="1000" dirty="0" smtClean="0">
                <a:latin typeface="Arial" panose="020B0604020202020204" pitchFamily="34" charset="0"/>
                <a:cs typeface="Arial" panose="020B0604020202020204" pitchFamily="34" charset="0"/>
              </a:rPr>
              <a:t>. 429) door </a:t>
            </a:r>
            <a:r>
              <a:rPr lang="nl-NL" sz="1000" dirty="0">
                <a:latin typeface="Arial" panose="020B0604020202020204" pitchFamily="34" charset="0"/>
                <a:cs typeface="Arial" panose="020B0604020202020204" pitchFamily="34" charset="0"/>
              </a:rPr>
              <a:t>S. </a:t>
            </a:r>
            <a:r>
              <a:rPr lang="nl-NL" sz="1000" dirty="0" err="1">
                <a:latin typeface="Arial" panose="020B0604020202020204" pitchFamily="34" charset="0"/>
                <a:cs typeface="Arial" panose="020B0604020202020204" pitchFamily="34" charset="0"/>
              </a:rPr>
              <a:t>Nevid</a:t>
            </a:r>
            <a:r>
              <a:rPr lang="nl-NL" sz="1000" dirty="0">
                <a:latin typeface="Arial" panose="020B0604020202020204" pitchFamily="34" charset="0"/>
                <a:cs typeface="Arial" panose="020B0604020202020204" pitchFamily="34" charset="0"/>
              </a:rPr>
              <a:t>, S. </a:t>
            </a:r>
            <a:r>
              <a:rPr lang="nl-NL" sz="1000" dirty="0" err="1">
                <a:latin typeface="Arial" panose="020B0604020202020204" pitchFamily="34" charset="0"/>
                <a:cs typeface="Arial" panose="020B0604020202020204" pitchFamily="34" charset="0"/>
              </a:rPr>
              <a:t>Rathus</a:t>
            </a:r>
            <a:r>
              <a:rPr lang="nl-NL" sz="1000" dirty="0">
                <a:latin typeface="Arial" panose="020B0604020202020204" pitchFamily="34" charset="0"/>
                <a:cs typeface="Arial" panose="020B0604020202020204" pitchFamily="34" charset="0"/>
              </a:rPr>
              <a:t> &amp; B. Green, 2012, Amsterdam: </a:t>
            </a:r>
            <a:r>
              <a:rPr lang="nl-NL" sz="1000" dirty="0" err="1">
                <a:latin typeface="Arial" panose="020B0604020202020204" pitchFamily="34" charset="0"/>
                <a:cs typeface="Arial" panose="020B0604020202020204" pitchFamily="34" charset="0"/>
              </a:rPr>
              <a:t>Pearson.Copyright</a:t>
            </a:r>
            <a:r>
              <a:rPr lang="nl-NL" sz="1000" dirty="0">
                <a:latin typeface="Arial" panose="020B0604020202020204" pitchFamily="34" charset="0"/>
                <a:cs typeface="Arial" panose="020B0604020202020204" pitchFamily="34" charset="0"/>
              </a:rPr>
              <a:t> 2012, Pearson </a:t>
            </a:r>
            <a:r>
              <a:rPr lang="nl-NL" sz="1000" dirty="0" err="1">
                <a:latin typeface="Arial" panose="020B0604020202020204" pitchFamily="34" charset="0"/>
                <a:cs typeface="Arial" panose="020B0604020202020204" pitchFamily="34" charset="0"/>
              </a:rPr>
              <a:t>Education</a:t>
            </a:r>
            <a:r>
              <a:rPr lang="nl-NL" sz="1000" dirty="0">
                <a:latin typeface="Arial" panose="020B0604020202020204" pitchFamily="34" charset="0"/>
                <a:cs typeface="Arial" panose="020B0604020202020204" pitchFamily="34" charset="0"/>
              </a:rPr>
              <a:t> Benelux . </a:t>
            </a:r>
          </a:p>
          <a:p>
            <a:endParaRPr lang="nl-NL" dirty="0"/>
          </a:p>
        </p:txBody>
      </p:sp>
    </p:spTree>
    <p:extLst>
      <p:ext uri="{BB962C8B-B14F-4D97-AF65-F5344CB8AC3E}">
        <p14:creationId xmlns:p14="http://schemas.microsoft.com/office/powerpoint/2010/main" val="27164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nl-NL" dirty="0" smtClean="0"/>
              <a:t>Gegeneraliseerde angststoornis</a:t>
            </a:r>
            <a:endParaRPr lang="nl-NL" dirty="0"/>
          </a:p>
        </p:txBody>
      </p:sp>
      <p:sp>
        <p:nvSpPr>
          <p:cNvPr id="3" name="Tijdelijke aanduiding voor inhoud 2"/>
          <p:cNvSpPr>
            <a:spLocks noGrp="1"/>
          </p:cNvSpPr>
          <p:nvPr>
            <p:ph idx="1"/>
          </p:nvPr>
        </p:nvSpPr>
        <p:spPr>
          <a:xfrm>
            <a:off x="395536" y="1268760"/>
            <a:ext cx="7920880" cy="4699537"/>
          </a:xfrm>
        </p:spPr>
        <p:txBody>
          <a:bodyPr>
            <a:normAutofit/>
          </a:bodyPr>
          <a:lstStyle/>
          <a:p>
            <a:pPr marL="0" indent="0" algn="ctr">
              <a:buNone/>
            </a:pPr>
            <a:r>
              <a:rPr lang="nl-NL" sz="2000" dirty="0" smtClean="0"/>
              <a:t>Constant gevoel van onrust dat niet wordt veroorzaakt door een speciaal object.</a:t>
            </a:r>
          </a:p>
          <a:p>
            <a:pPr marL="0" indent="0">
              <a:buNone/>
            </a:pPr>
            <a:endParaRPr lang="nl-NL" sz="1600" dirty="0"/>
          </a:p>
          <a:p>
            <a:pPr marL="0" indent="0">
              <a:buNone/>
            </a:pPr>
            <a:endParaRPr lang="nl-NL" sz="1600" dirty="0" smtClean="0"/>
          </a:p>
          <a:p>
            <a:pPr marL="0" indent="0">
              <a:buNone/>
            </a:pPr>
            <a:r>
              <a:rPr lang="nl-NL" sz="1600" dirty="0" smtClean="0"/>
              <a:t>Kenmerk: (voortdurend) piekeren.</a:t>
            </a:r>
          </a:p>
          <a:p>
            <a:pPr marL="0" indent="0">
              <a:buNone/>
            </a:pPr>
            <a:endParaRPr lang="nl-NL" sz="1600" dirty="0"/>
          </a:p>
          <a:p>
            <a:pPr>
              <a:buFontTx/>
              <a:buChar char="-"/>
            </a:pPr>
            <a:r>
              <a:rPr lang="nl-NL" sz="1600" dirty="0" smtClean="0"/>
              <a:t>Leerperspectief; gegeneraliseerde angst verband met bijna elke omgeving en/of situatie.</a:t>
            </a:r>
          </a:p>
          <a:p>
            <a:pPr>
              <a:buFontTx/>
              <a:buChar char="-"/>
            </a:pPr>
            <a:r>
              <a:rPr lang="nl-NL" sz="1600" dirty="0" smtClean="0"/>
              <a:t>Cognitief </a:t>
            </a:r>
            <a:r>
              <a:rPr lang="nl-NL" sz="1600" dirty="0" smtClean="0">
                <a:sym typeface="Wingdings" panose="05000000000000000000" pitchFamily="2" charset="2"/>
              </a:rPr>
              <a:t> irrationele of vervormde ideeën. </a:t>
            </a:r>
          </a:p>
          <a:p>
            <a:pPr>
              <a:buFontTx/>
              <a:buChar char="-"/>
            </a:pPr>
            <a:r>
              <a:rPr lang="nl-NL" sz="1600" dirty="0" smtClean="0">
                <a:sym typeface="Wingdings" panose="05000000000000000000" pitchFamily="2" charset="2"/>
              </a:rPr>
              <a:t>Biologisch: Functioneren </a:t>
            </a:r>
            <a:r>
              <a:rPr lang="nl-NL" sz="1600" dirty="0" err="1" smtClean="0">
                <a:sym typeface="Wingdings" panose="05000000000000000000" pitchFamily="2" charset="2"/>
              </a:rPr>
              <a:t>amagdyla</a:t>
            </a:r>
            <a:r>
              <a:rPr lang="nl-NL" sz="1600" dirty="0" smtClean="0">
                <a:sym typeface="Wingdings" panose="05000000000000000000" pitchFamily="2" charset="2"/>
              </a:rPr>
              <a:t> en prefrontale cortex vertonen ongeregeldheden</a:t>
            </a:r>
          </a:p>
          <a:p>
            <a:pPr>
              <a:buFontTx/>
              <a:buChar char="-"/>
            </a:pPr>
            <a:r>
              <a:rPr lang="nl-NL" sz="1600" dirty="0" smtClean="0">
                <a:sym typeface="Wingdings" panose="05000000000000000000" pitchFamily="2" charset="2"/>
              </a:rPr>
              <a:t>Verband neurotransmitter serotonine (</a:t>
            </a:r>
            <a:r>
              <a:rPr lang="nl-NL" sz="1600" dirty="0" err="1" smtClean="0">
                <a:sym typeface="Wingdings" panose="05000000000000000000" pitchFamily="2" charset="2"/>
              </a:rPr>
              <a:t>SSRI’s</a:t>
            </a:r>
            <a:r>
              <a:rPr lang="nl-NL" sz="1600" dirty="0" smtClean="0">
                <a:sym typeface="Wingdings" panose="05000000000000000000" pitchFamily="2" charset="2"/>
              </a:rPr>
              <a:t> effectief).</a:t>
            </a:r>
            <a:endParaRPr lang="nl-NL" sz="1600" dirty="0"/>
          </a:p>
        </p:txBody>
      </p:sp>
    </p:spTree>
    <p:extLst>
      <p:ext uri="{BB962C8B-B14F-4D97-AF65-F5344CB8AC3E}">
        <p14:creationId xmlns:p14="http://schemas.microsoft.com/office/powerpoint/2010/main" val="255338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nl-NL" dirty="0" smtClean="0"/>
              <a:t>Traumatische stressstoornis</a:t>
            </a:r>
            <a:endParaRPr lang="nl-NL" dirty="0"/>
          </a:p>
        </p:txBody>
      </p:sp>
      <p:sp>
        <p:nvSpPr>
          <p:cNvPr id="3" name="Tijdelijke aanduiding voor inhoud 2"/>
          <p:cNvSpPr>
            <a:spLocks noGrp="1"/>
          </p:cNvSpPr>
          <p:nvPr>
            <p:ph idx="1"/>
          </p:nvPr>
        </p:nvSpPr>
        <p:spPr/>
        <p:txBody>
          <a:bodyPr>
            <a:normAutofit/>
          </a:bodyPr>
          <a:lstStyle/>
          <a:p>
            <a:r>
              <a:rPr lang="nl-NL" sz="1800" dirty="0" smtClean="0"/>
              <a:t>Acute stressstoornis (ASS); 1</a:t>
            </a:r>
            <a:r>
              <a:rPr lang="nl-NL" sz="1800" baseline="30000" dirty="0" smtClean="0"/>
              <a:t>e</a:t>
            </a:r>
            <a:r>
              <a:rPr lang="nl-NL" sz="1800" dirty="0" smtClean="0"/>
              <a:t> maand na trauma (</a:t>
            </a:r>
            <a:r>
              <a:rPr lang="nl-NL" sz="1800" dirty="0" err="1" smtClean="0"/>
              <a:t>kortdurig</a:t>
            </a:r>
            <a:r>
              <a:rPr lang="nl-NL" sz="1800" dirty="0" smtClean="0"/>
              <a:t>)</a:t>
            </a:r>
          </a:p>
          <a:p>
            <a:r>
              <a:rPr lang="nl-NL" sz="1800" dirty="0" smtClean="0"/>
              <a:t>Post-traumatische stressstoornis (PTSS); langdurig. </a:t>
            </a:r>
          </a:p>
          <a:p>
            <a:pPr marL="0" indent="0">
              <a:buNone/>
            </a:pPr>
            <a:endParaRPr lang="nl-NL" sz="2400" dirty="0"/>
          </a:p>
          <a:p>
            <a:r>
              <a:rPr lang="nl-NL" sz="1800" dirty="0" smtClean="0"/>
              <a:t>Klassieke conditionering</a:t>
            </a:r>
          </a:p>
          <a:p>
            <a:r>
              <a:rPr lang="nl-NL" sz="1800" dirty="0" err="1" smtClean="0"/>
              <a:t>Operante</a:t>
            </a:r>
            <a:r>
              <a:rPr lang="nl-NL" sz="1800" dirty="0" smtClean="0"/>
              <a:t> respons</a:t>
            </a:r>
          </a:p>
          <a:p>
            <a:endParaRPr lang="nl-NL" sz="2400" dirty="0"/>
          </a:p>
          <a:p>
            <a:r>
              <a:rPr lang="nl-NL" sz="1800" dirty="0" smtClean="0"/>
              <a:t>Behandeling;</a:t>
            </a:r>
            <a:br>
              <a:rPr lang="nl-NL" sz="1800" dirty="0" smtClean="0"/>
            </a:br>
            <a:r>
              <a:rPr lang="nl-NL" sz="1800" dirty="0" smtClean="0"/>
              <a:t>- CGT</a:t>
            </a:r>
            <a:br>
              <a:rPr lang="nl-NL" sz="1800" dirty="0" smtClean="0"/>
            </a:br>
            <a:r>
              <a:rPr lang="nl-NL" sz="1800" dirty="0"/>
              <a:t>-</a:t>
            </a:r>
            <a:r>
              <a:rPr lang="nl-NL" sz="1800" dirty="0" smtClean="0"/>
              <a:t> EMDR</a:t>
            </a:r>
          </a:p>
        </p:txBody>
      </p:sp>
    </p:spTree>
    <p:extLst>
      <p:ext uri="{BB962C8B-B14F-4D97-AF65-F5344CB8AC3E}">
        <p14:creationId xmlns:p14="http://schemas.microsoft.com/office/powerpoint/2010/main" val="2876293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nl-NL" dirty="0" smtClean="0"/>
              <a:t>Obsessieve compulsieve stoornis</a:t>
            </a:r>
            <a:endParaRPr lang="nl-NL" dirty="0"/>
          </a:p>
        </p:txBody>
      </p:sp>
      <p:sp>
        <p:nvSpPr>
          <p:cNvPr id="3" name="Tijdelijke aanduiding voor inhoud 2"/>
          <p:cNvSpPr>
            <a:spLocks noGrp="1"/>
          </p:cNvSpPr>
          <p:nvPr>
            <p:ph idx="1"/>
          </p:nvPr>
        </p:nvSpPr>
        <p:spPr/>
        <p:txBody>
          <a:bodyPr>
            <a:normAutofit/>
          </a:bodyPr>
          <a:lstStyle/>
          <a:p>
            <a:r>
              <a:rPr lang="nl-NL" sz="1600" dirty="0" smtClean="0"/>
              <a:t>Obsessie </a:t>
            </a:r>
            <a:r>
              <a:rPr lang="nl-NL" sz="1600" dirty="0" smtClean="0">
                <a:sym typeface="Wingdings" panose="05000000000000000000" pitchFamily="2" charset="2"/>
              </a:rPr>
              <a:t></a:t>
            </a:r>
            <a:r>
              <a:rPr lang="nl-NL" sz="1600" dirty="0" smtClean="0"/>
              <a:t> </a:t>
            </a:r>
            <a:r>
              <a:rPr lang="nl-NL" sz="1600" dirty="0"/>
              <a:t>herhaalde terugkerende gedachten</a:t>
            </a:r>
          </a:p>
          <a:p>
            <a:r>
              <a:rPr lang="nl-NL" sz="1600" dirty="0"/>
              <a:t>Compulsie </a:t>
            </a:r>
            <a:r>
              <a:rPr lang="nl-NL" sz="1600" dirty="0" smtClean="0">
                <a:sym typeface="Wingdings" panose="05000000000000000000" pitchFamily="2" charset="2"/>
              </a:rPr>
              <a:t></a:t>
            </a:r>
            <a:r>
              <a:rPr lang="nl-NL" sz="1600" dirty="0" smtClean="0"/>
              <a:t> </a:t>
            </a:r>
            <a:r>
              <a:rPr lang="nl-NL" sz="1600" dirty="0"/>
              <a:t>dwanghandeling, herhaalde gedragingen. Vaak reactie </a:t>
            </a:r>
            <a:r>
              <a:rPr lang="nl-NL" sz="1600" dirty="0" smtClean="0"/>
              <a:t> op obsessie.</a:t>
            </a:r>
          </a:p>
          <a:p>
            <a:endParaRPr lang="nl-NL" sz="1600" dirty="0"/>
          </a:p>
          <a:p>
            <a:r>
              <a:rPr lang="nl-NL" sz="1600" dirty="0"/>
              <a:t>Biologisch:</a:t>
            </a:r>
            <a:br>
              <a:rPr lang="nl-NL" sz="1600" dirty="0"/>
            </a:br>
            <a:r>
              <a:rPr lang="nl-NL" sz="1600" dirty="0"/>
              <a:t>- Neurotransmitter </a:t>
            </a:r>
            <a:r>
              <a:rPr lang="nl-NL" sz="1600" dirty="0" err="1"/>
              <a:t>glutamaat</a:t>
            </a:r>
            <a:r>
              <a:rPr lang="nl-NL" sz="1600" dirty="0"/>
              <a:t> lijkt afgezwakt.</a:t>
            </a:r>
            <a:br>
              <a:rPr lang="nl-NL" sz="1600" dirty="0"/>
            </a:br>
            <a:r>
              <a:rPr lang="nl-NL" sz="1600" dirty="0"/>
              <a:t>- Overmatige neurale activiteit amygdala </a:t>
            </a:r>
            <a:r>
              <a:rPr lang="nl-NL" sz="1600" dirty="0" smtClean="0">
                <a:sym typeface="Wingdings" panose="05000000000000000000" pitchFamily="2" charset="2"/>
              </a:rPr>
              <a:t></a:t>
            </a:r>
            <a:r>
              <a:rPr lang="nl-NL" sz="1600" dirty="0" smtClean="0"/>
              <a:t> </a:t>
            </a:r>
            <a:r>
              <a:rPr lang="nl-NL" sz="1600" dirty="0"/>
              <a:t>prefrontale cortex niet in staat om in toom te houden, constant verhoogde angst, piekergedrag.</a:t>
            </a:r>
            <a:br>
              <a:rPr lang="nl-NL" sz="1600" dirty="0"/>
            </a:br>
            <a:r>
              <a:rPr lang="nl-NL" sz="1600" dirty="0"/>
              <a:t>- Basale </a:t>
            </a:r>
            <a:r>
              <a:rPr lang="nl-NL" sz="1600" dirty="0" err="1"/>
              <a:t>ganglia</a:t>
            </a:r>
            <a:r>
              <a:rPr lang="nl-NL" sz="1600" dirty="0"/>
              <a:t>: Controle bewegingen </a:t>
            </a:r>
            <a:r>
              <a:rPr lang="nl-NL" sz="1600" dirty="0" smtClean="0">
                <a:sym typeface="Wingdings" panose="05000000000000000000" pitchFamily="2" charset="2"/>
              </a:rPr>
              <a:t></a:t>
            </a:r>
            <a:r>
              <a:rPr lang="nl-NL" sz="1600" dirty="0" smtClean="0"/>
              <a:t> </a:t>
            </a:r>
            <a:r>
              <a:rPr lang="nl-NL" sz="1600" dirty="0"/>
              <a:t>ritualistische minder onder controle.</a:t>
            </a:r>
            <a:br>
              <a:rPr lang="nl-NL" sz="1600" dirty="0"/>
            </a:br>
            <a:r>
              <a:rPr lang="nl-NL" sz="1600" dirty="0"/>
              <a:t>- Frontale kwabben, veranderd activiteitenpatroon, het lukt niet om handelingen te </a:t>
            </a:r>
            <a:r>
              <a:rPr lang="nl-NL" sz="1600" dirty="0" smtClean="0"/>
              <a:t>onderdrukken.</a:t>
            </a:r>
          </a:p>
          <a:p>
            <a:r>
              <a:rPr lang="nl-NL" sz="1600" dirty="0" smtClean="0"/>
              <a:t>Cognitief</a:t>
            </a:r>
            <a:r>
              <a:rPr lang="nl-NL" sz="1600" dirty="0"/>
              <a:t>: Niet in staan eigen gedachten af te leiden, perfectionisme, </a:t>
            </a:r>
            <a:r>
              <a:rPr lang="nl-NL" sz="1600" dirty="0" err="1"/>
              <a:t>overvoorspelling</a:t>
            </a:r>
            <a:r>
              <a:rPr lang="nl-NL" sz="1600" dirty="0"/>
              <a:t> van gevaar</a:t>
            </a:r>
            <a:r>
              <a:rPr lang="nl-NL" sz="1600" dirty="0" smtClean="0"/>
              <a:t>.</a:t>
            </a:r>
          </a:p>
          <a:p>
            <a:r>
              <a:rPr lang="nl-NL" sz="1600" dirty="0" err="1" smtClean="0"/>
              <a:t>Leertheoretisch</a:t>
            </a:r>
            <a:r>
              <a:rPr lang="nl-NL" sz="1600" dirty="0"/>
              <a:t>: Compulsie kan gezien worden als </a:t>
            </a:r>
            <a:r>
              <a:rPr lang="nl-NL" sz="1600" dirty="0" err="1"/>
              <a:t>operante</a:t>
            </a:r>
            <a:r>
              <a:rPr lang="nl-NL" sz="1600" dirty="0"/>
              <a:t> conditionering. </a:t>
            </a:r>
          </a:p>
          <a:p>
            <a:endParaRPr lang="nl-NL" dirty="0"/>
          </a:p>
        </p:txBody>
      </p:sp>
    </p:spTree>
    <p:extLst>
      <p:ext uri="{BB962C8B-B14F-4D97-AF65-F5344CB8AC3E}">
        <p14:creationId xmlns:p14="http://schemas.microsoft.com/office/powerpoint/2010/main" val="296016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Behandeling angststoornissen</a:t>
            </a:r>
            <a:endParaRPr lang="nl-NL" dirty="0"/>
          </a:p>
        </p:txBody>
      </p:sp>
      <p:sp>
        <p:nvSpPr>
          <p:cNvPr id="6" name="Tijdelijke aanduiding voor inhoud 5"/>
          <p:cNvSpPr>
            <a:spLocks noGrp="1"/>
          </p:cNvSpPr>
          <p:nvPr>
            <p:ph idx="1"/>
          </p:nvPr>
        </p:nvSpPr>
        <p:spPr/>
        <p:txBody>
          <a:bodyPr/>
          <a:lstStyle/>
          <a:p>
            <a:r>
              <a:rPr lang="nl-NL" dirty="0" err="1" smtClean="0"/>
              <a:t>Psycho</a:t>
            </a:r>
            <a:r>
              <a:rPr lang="nl-NL" dirty="0" smtClean="0"/>
              <a:t>-educatie</a:t>
            </a:r>
            <a:endParaRPr lang="nl-NL" dirty="0"/>
          </a:p>
          <a:p>
            <a:r>
              <a:rPr lang="nl-NL" dirty="0" smtClean="0"/>
              <a:t>CGT (vaak cognitieve therapie en exposure met responspreventie)</a:t>
            </a:r>
          </a:p>
          <a:p>
            <a:r>
              <a:rPr lang="nl-NL" dirty="0" smtClean="0"/>
              <a:t>Exposure in vivo, exposure in vitro</a:t>
            </a:r>
          </a:p>
          <a:p>
            <a:r>
              <a:rPr lang="nl-NL" dirty="0" smtClean="0"/>
              <a:t>Ontspanningsoefeningen</a:t>
            </a:r>
          </a:p>
          <a:p>
            <a:r>
              <a:rPr lang="nl-NL" dirty="0" smtClean="0"/>
              <a:t>Sociale vaardigheidstrainingen (bv. bij een sociale fobie)</a:t>
            </a:r>
          </a:p>
          <a:p>
            <a:r>
              <a:rPr lang="nl-NL" dirty="0" smtClean="0"/>
              <a:t>Medicatie: Benzodiazepines, antidepressiva</a:t>
            </a:r>
          </a:p>
          <a:p>
            <a:r>
              <a:rPr lang="nl-NL" dirty="0" smtClean="0"/>
              <a:t>Terugvalpreventieplan</a:t>
            </a:r>
          </a:p>
          <a:p>
            <a:endParaRPr lang="nl-NL" dirty="0" smtClean="0"/>
          </a:p>
          <a:p>
            <a:endParaRPr lang="nl-NL" dirty="0"/>
          </a:p>
        </p:txBody>
      </p:sp>
    </p:spTree>
    <p:extLst>
      <p:ext uri="{BB962C8B-B14F-4D97-AF65-F5344CB8AC3E}">
        <p14:creationId xmlns:p14="http://schemas.microsoft.com/office/powerpoint/2010/main" val="7937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a:t>De student</a:t>
            </a:r>
            <a:r>
              <a:rPr lang="nl-NL" sz="1800" dirty="0" smtClean="0"/>
              <a:t>:</a:t>
            </a:r>
          </a:p>
          <a:p>
            <a:pPr>
              <a:buFont typeface="+mj-lt"/>
              <a:buAutoNum type="arabicPeriod"/>
            </a:pPr>
            <a:r>
              <a:rPr lang="nl-NL" sz="1800" dirty="0"/>
              <a:t>k</a:t>
            </a:r>
            <a:r>
              <a:rPr lang="nl-NL" sz="1800" dirty="0" smtClean="0"/>
              <a:t>an </a:t>
            </a:r>
            <a:r>
              <a:rPr lang="nl-NL" sz="1800" dirty="0"/>
              <a:t>de functie van angst benoemen en benoemen wanneer angst pathologisch </a:t>
            </a:r>
            <a:r>
              <a:rPr lang="nl-NL" sz="1800" dirty="0" smtClean="0"/>
              <a:t>wordt (verschil </a:t>
            </a:r>
            <a:r>
              <a:rPr lang="nl-NL" sz="1800" dirty="0"/>
              <a:t>tussen reële angst en pathologische angst</a:t>
            </a:r>
            <a:r>
              <a:rPr lang="nl-NL" sz="1800" dirty="0" smtClean="0"/>
              <a:t>).</a:t>
            </a:r>
          </a:p>
          <a:p>
            <a:pPr>
              <a:buAutoNum type="arabicPeriod"/>
            </a:pPr>
            <a:r>
              <a:rPr lang="nl-NL" sz="1800" dirty="0" smtClean="0"/>
              <a:t>benoemt </a:t>
            </a:r>
            <a:r>
              <a:rPr lang="nl-NL" sz="1800" dirty="0"/>
              <a:t>welke angststoornissen er zijn en wat de verschillen zijn. </a:t>
            </a:r>
          </a:p>
          <a:p>
            <a:pPr>
              <a:buAutoNum type="arabicPeriod"/>
            </a:pPr>
            <a:r>
              <a:rPr lang="nl-NL" sz="1800" dirty="0"/>
              <a:t>k</a:t>
            </a:r>
            <a:r>
              <a:rPr lang="nl-NL" sz="1800" dirty="0" smtClean="0"/>
              <a:t>an </a:t>
            </a:r>
            <a:r>
              <a:rPr lang="nl-NL" sz="1800" dirty="0"/>
              <a:t>vanuit casuïstiek verpleegkundige diagnoses en interventies benoemen. </a:t>
            </a:r>
          </a:p>
          <a:p>
            <a:pPr>
              <a:buAutoNum type="arabicPeriod"/>
            </a:pPr>
            <a:r>
              <a:rPr lang="nl-NL" sz="1800" dirty="0" smtClean="0"/>
              <a:t>heeft </a:t>
            </a:r>
            <a:r>
              <a:rPr lang="nl-NL" sz="1800" dirty="0"/>
              <a:t>zicht op het ontstaan en behandelen van angststoornissen (leer theoretische, cognitieve en biologische verklarings- en behandelingsmodellen)</a:t>
            </a:r>
            <a:endParaRPr lang="nl-NL" sz="1800" dirty="0" smtClean="0"/>
          </a:p>
        </p:txBody>
      </p:sp>
    </p:spTree>
    <p:extLst>
      <p:ext uri="{BB962C8B-B14F-4D97-AF65-F5344CB8AC3E}">
        <p14:creationId xmlns:p14="http://schemas.microsoft.com/office/powerpoint/2010/main" val="2735865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Aan de slag</a:t>
            </a:r>
            <a:endParaRPr lang="nl-NL" dirty="0"/>
          </a:p>
        </p:txBody>
      </p:sp>
      <p:sp>
        <p:nvSpPr>
          <p:cNvPr id="6" name="Tijdelijke aanduiding voor inhoud 5"/>
          <p:cNvSpPr>
            <a:spLocks noGrp="1"/>
          </p:cNvSpPr>
          <p:nvPr>
            <p:ph idx="1"/>
          </p:nvPr>
        </p:nvSpPr>
        <p:spPr/>
        <p:txBody>
          <a:bodyPr/>
          <a:lstStyle/>
          <a:p>
            <a:r>
              <a:rPr lang="nl-NL" sz="2000" dirty="0" smtClean="0"/>
              <a:t>Maak groepjes van 3 studenten</a:t>
            </a:r>
          </a:p>
          <a:p>
            <a:r>
              <a:rPr lang="nl-NL" sz="2000" dirty="0" smtClean="0"/>
              <a:t>Lees de casus in de handleiding</a:t>
            </a:r>
          </a:p>
          <a:p>
            <a:r>
              <a:rPr lang="nl-NL" sz="2000" dirty="0" smtClean="0"/>
              <a:t>Verdeel de verpleegproblemen over de gezondheidspatronen van Gordon </a:t>
            </a:r>
            <a:r>
              <a:rPr lang="nl-NL" sz="1200" dirty="0" smtClean="0"/>
              <a:t>(wat is functioneel en wat is disfunctioneel? Hieruit komen vaak je verpleegproblemen/ verpleegkundige diagnoses)</a:t>
            </a:r>
          </a:p>
          <a:p>
            <a:endParaRPr lang="nl-NL" sz="1200" dirty="0"/>
          </a:p>
          <a:p>
            <a:endParaRPr lang="nl-NL" sz="1200" dirty="0" smtClean="0"/>
          </a:p>
          <a:p>
            <a:pPr marL="0" indent="0" algn="ctr">
              <a:buNone/>
            </a:pPr>
            <a:endParaRPr lang="nl-NL" sz="1200" dirty="0" smtClean="0"/>
          </a:p>
          <a:p>
            <a:pPr marL="0" indent="0" algn="ctr">
              <a:buNone/>
            </a:pPr>
            <a:endParaRPr lang="nl-NL" sz="1200" dirty="0"/>
          </a:p>
          <a:p>
            <a:pPr marL="0" indent="0" algn="ctr">
              <a:buNone/>
            </a:pPr>
            <a:endParaRPr lang="nl-NL" sz="1200" dirty="0" smtClean="0"/>
          </a:p>
          <a:p>
            <a:pPr marL="0" indent="0" algn="ctr">
              <a:buNone/>
            </a:pPr>
            <a:endParaRPr lang="nl-NL" sz="1200" dirty="0"/>
          </a:p>
          <a:p>
            <a:pPr marL="0" indent="0" algn="ctr">
              <a:buNone/>
            </a:pPr>
            <a:r>
              <a:rPr lang="nl-NL" sz="2000" dirty="0" smtClean="0"/>
              <a:t>Je hebt hier 20 a 25 minuten de tijd voor. Hierna bespreken we de verpleegproblemen klassikaal. </a:t>
            </a:r>
            <a:endParaRPr lang="nl-NL" sz="2000" dirty="0"/>
          </a:p>
        </p:txBody>
      </p:sp>
    </p:spTree>
    <p:extLst>
      <p:ext uri="{BB962C8B-B14F-4D97-AF65-F5344CB8AC3E}">
        <p14:creationId xmlns:p14="http://schemas.microsoft.com/office/powerpoint/2010/main" val="691283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verpleegkundige diagnosen</a:t>
            </a:r>
            <a:endParaRPr lang="nl-NL" dirty="0"/>
          </a:p>
        </p:txBody>
      </p:sp>
      <p:sp>
        <p:nvSpPr>
          <p:cNvPr id="3" name="Tijdelijke aanduiding voor inhoud 2"/>
          <p:cNvSpPr>
            <a:spLocks noGrp="1"/>
          </p:cNvSpPr>
          <p:nvPr>
            <p:ph idx="1"/>
          </p:nvPr>
        </p:nvSpPr>
        <p:spPr/>
        <p:txBody>
          <a:bodyPr>
            <a:noAutofit/>
          </a:bodyPr>
          <a:lstStyle/>
          <a:p>
            <a:r>
              <a:rPr lang="nl-NL" sz="1600" dirty="0" smtClean="0"/>
              <a:t>Angst</a:t>
            </a:r>
          </a:p>
          <a:p>
            <a:r>
              <a:rPr lang="nl-NL" sz="1600" dirty="0" smtClean="0"/>
              <a:t>Vrees</a:t>
            </a:r>
          </a:p>
          <a:p>
            <a:r>
              <a:rPr lang="nl-NL" sz="1600" dirty="0" smtClean="0"/>
              <a:t>Ineffectieve coping</a:t>
            </a:r>
          </a:p>
          <a:p>
            <a:r>
              <a:rPr lang="nl-NL" sz="1600" dirty="0" smtClean="0"/>
              <a:t>Sociaal isolement </a:t>
            </a:r>
          </a:p>
          <a:p>
            <a:pPr marL="0" indent="0">
              <a:buNone/>
            </a:pPr>
            <a:endParaRPr lang="nl-NL" sz="1600" dirty="0"/>
          </a:p>
          <a:p>
            <a:pPr marL="0" indent="0">
              <a:buNone/>
            </a:pPr>
            <a:r>
              <a:rPr lang="nl-NL" sz="1600" dirty="0" smtClean="0"/>
              <a:t>Belangrijkste aandachtspunten:</a:t>
            </a:r>
          </a:p>
          <a:p>
            <a:r>
              <a:rPr lang="nl-NL" sz="1600" dirty="0" smtClean="0"/>
              <a:t>Motiveer en moedig aan tijdens oefeningen. </a:t>
            </a:r>
          </a:p>
          <a:p>
            <a:r>
              <a:rPr lang="nl-NL" sz="1600" dirty="0" smtClean="0"/>
              <a:t>Heb een niet-veroordelende houding. Straal acceptatie en vertrouwen uit.</a:t>
            </a:r>
          </a:p>
          <a:p>
            <a:r>
              <a:rPr lang="nl-NL" sz="1600" dirty="0" smtClean="0"/>
              <a:t>Zorg dat je kalm en niet bedreigend overkomt.</a:t>
            </a:r>
          </a:p>
          <a:p>
            <a:r>
              <a:rPr lang="nl-NL" sz="1600" dirty="0" smtClean="0"/>
              <a:t>Blijf bij de patiënt die angstig is. Help de patiënt te ontspannen.</a:t>
            </a:r>
          </a:p>
          <a:p>
            <a:r>
              <a:rPr lang="nl-NL" sz="1600" dirty="0" smtClean="0"/>
              <a:t>Communiceer helder en duidelijk; korte boodschappen.</a:t>
            </a:r>
          </a:p>
          <a:p>
            <a:r>
              <a:rPr lang="nl-NL" sz="1600" dirty="0" smtClean="0"/>
              <a:t>Ga vervolgens na waar angst vandaan komt.</a:t>
            </a:r>
          </a:p>
          <a:p>
            <a:r>
              <a:rPr lang="nl-NL" sz="1600" dirty="0" smtClean="0"/>
              <a:t>Neem de patiënt serieus en ga niet de strijd aan. Ga echter niet mee in de angsten.</a:t>
            </a:r>
          </a:p>
          <a:p>
            <a:r>
              <a:rPr lang="nl-NL" sz="1600" dirty="0" smtClean="0"/>
              <a:t>Heb ook oog voor de naasten en het (steun)systeem (mogelijk overbelasting)</a:t>
            </a:r>
          </a:p>
          <a:p>
            <a:pPr marL="0" indent="0">
              <a:buNone/>
            </a:pPr>
            <a:r>
              <a:rPr lang="nl-NL" sz="1400" dirty="0" smtClean="0"/>
              <a:t/>
            </a:r>
            <a:br>
              <a:rPr lang="nl-NL" sz="1400" dirty="0" smtClean="0"/>
            </a:br>
            <a:endParaRPr lang="nl-NL" sz="1400" dirty="0"/>
          </a:p>
        </p:txBody>
      </p:sp>
    </p:spTree>
    <p:extLst>
      <p:ext uri="{BB962C8B-B14F-4D97-AF65-F5344CB8AC3E}">
        <p14:creationId xmlns:p14="http://schemas.microsoft.com/office/powerpoint/2010/main" val="2171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a:t>
            </a:r>
            <a:endParaRPr lang="nl-NL" dirty="0"/>
          </a:p>
        </p:txBody>
      </p:sp>
      <p:pic>
        <p:nvPicPr>
          <p:cNvPr id="4" name="Tijdelijke aanduiding voor inhou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3068960"/>
            <a:ext cx="2464724" cy="2464724"/>
          </a:xfrm>
        </p:spPr>
      </p:pic>
    </p:spTree>
    <p:extLst>
      <p:ext uri="{BB962C8B-B14F-4D97-AF65-F5344CB8AC3E}">
        <p14:creationId xmlns:p14="http://schemas.microsoft.com/office/powerpoint/2010/main" val="37035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Literatuurlijst</a:t>
            </a:r>
            <a:endParaRPr lang="nl-NL" dirty="0"/>
          </a:p>
        </p:txBody>
      </p:sp>
      <p:sp>
        <p:nvSpPr>
          <p:cNvPr id="3" name="Tijdelijke aanduiding voor inhoud 2"/>
          <p:cNvSpPr>
            <a:spLocks noGrp="1"/>
          </p:cNvSpPr>
          <p:nvPr>
            <p:ph idx="1"/>
          </p:nvPr>
        </p:nvSpPr>
        <p:spPr/>
        <p:txBody>
          <a:bodyPr/>
          <a:lstStyle/>
          <a:p>
            <a:r>
              <a:rPr lang="nl-NL" sz="1800" dirty="0" err="1" smtClean="0"/>
              <a:t>Clijsen</a:t>
            </a:r>
            <a:r>
              <a:rPr lang="nl-NL" sz="1800" dirty="0" smtClean="0"/>
              <a:t>, M., </a:t>
            </a:r>
            <a:r>
              <a:rPr lang="nl-NL" sz="1800" dirty="0" err="1" smtClean="0"/>
              <a:t>Garenfeld</a:t>
            </a:r>
            <a:r>
              <a:rPr lang="nl-NL" sz="1800" dirty="0" smtClean="0"/>
              <a:t>, W., Kuipers, G., van Loenen E., &amp; van </a:t>
            </a:r>
            <a:r>
              <a:rPr lang="nl-NL" sz="1800" dirty="0" err="1" smtClean="0"/>
              <a:t>Piere</a:t>
            </a:r>
            <a:r>
              <a:rPr lang="nl-NL" sz="1800" dirty="0" smtClean="0"/>
              <a:t>, M. (2016). </a:t>
            </a:r>
            <a:r>
              <a:rPr lang="nl-NL" sz="1800" i="1" dirty="0" smtClean="0"/>
              <a:t>Leerboek psychiatrie voor verpleegkundigen </a:t>
            </a:r>
            <a:r>
              <a:rPr lang="nl-NL" sz="1800" dirty="0" smtClean="0"/>
              <a:t>(3</a:t>
            </a:r>
            <a:r>
              <a:rPr lang="nl-NL" sz="1800" baseline="30000" dirty="0" smtClean="0"/>
              <a:t>e</a:t>
            </a:r>
            <a:r>
              <a:rPr lang="nl-NL" sz="1800" dirty="0" smtClean="0"/>
              <a:t> druk). Houten: Bohn Stafleu Van Loghum.</a:t>
            </a:r>
          </a:p>
          <a:p>
            <a:r>
              <a:rPr lang="nl-NL" sz="1800" dirty="0" err="1" smtClean="0"/>
              <a:t>Nevid</a:t>
            </a:r>
            <a:r>
              <a:rPr lang="nl-NL" sz="1800" dirty="0" smtClean="0"/>
              <a:t>, Jeffrey S. </a:t>
            </a:r>
            <a:r>
              <a:rPr lang="nl-NL" sz="1800" dirty="0" err="1" smtClean="0"/>
              <a:t>Rathus</a:t>
            </a:r>
            <a:r>
              <a:rPr lang="nl-NL" sz="1800" dirty="0" smtClean="0"/>
              <a:t>, Spencer A. &amp; Green, B. (2012). </a:t>
            </a:r>
            <a:r>
              <a:rPr lang="nl-NL" sz="1800" i="1" dirty="0" smtClean="0"/>
              <a:t>Psychiatrie in de verpleegkunde</a:t>
            </a:r>
            <a:r>
              <a:rPr lang="nl-NL" sz="1800" dirty="0" smtClean="0"/>
              <a:t> (8</a:t>
            </a:r>
            <a:r>
              <a:rPr lang="nl-NL" sz="1800" baseline="30000" dirty="0" smtClean="0"/>
              <a:t>e</a:t>
            </a:r>
            <a:r>
              <a:rPr lang="nl-NL" sz="1800" dirty="0" smtClean="0"/>
              <a:t> druk). Amsterdam: Pearson </a:t>
            </a:r>
            <a:r>
              <a:rPr lang="nl-NL" sz="1800" dirty="0" err="1" smtClean="0"/>
              <a:t>Education</a:t>
            </a:r>
            <a:r>
              <a:rPr lang="nl-NL" sz="1800" dirty="0" smtClean="0"/>
              <a:t> Benelux.</a:t>
            </a:r>
          </a:p>
          <a:p>
            <a:pPr marL="0" indent="0">
              <a:buNone/>
            </a:pPr>
            <a:endParaRPr lang="nl-NL" sz="1800" dirty="0"/>
          </a:p>
        </p:txBody>
      </p:sp>
    </p:spTree>
    <p:extLst>
      <p:ext uri="{BB962C8B-B14F-4D97-AF65-F5344CB8AC3E}">
        <p14:creationId xmlns:p14="http://schemas.microsoft.com/office/powerpoint/2010/main" val="314644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Samen in gesprek: Angst (reëel of niet?)</a:t>
            </a:r>
            <a:endParaRPr lang="nl-NL" dirty="0"/>
          </a:p>
        </p:txBody>
      </p:sp>
      <p:sp>
        <p:nvSpPr>
          <p:cNvPr id="6" name="Tijdelijke aanduiding voor inhoud 5"/>
          <p:cNvSpPr>
            <a:spLocks noGrp="1"/>
          </p:cNvSpPr>
          <p:nvPr>
            <p:ph idx="1"/>
          </p:nvPr>
        </p:nvSpPr>
        <p:spPr/>
        <p:txBody>
          <a:bodyPr/>
          <a:lstStyle/>
          <a:p>
            <a:r>
              <a:rPr lang="nl-NL" dirty="0" smtClean="0"/>
              <a:t>Ik voeg hier afbeeldingen in van bv. een achtbaan, spinnen, oorlog etc. om het te hebben over wanneer angst reëel is of niet en de mate waarin cultuur een rol speelt. </a:t>
            </a:r>
            <a:endParaRPr lang="nl-NL" dirty="0"/>
          </a:p>
        </p:txBody>
      </p:sp>
    </p:spTree>
    <p:extLst>
      <p:ext uri="{BB962C8B-B14F-4D97-AF65-F5344CB8AC3E}">
        <p14:creationId xmlns:p14="http://schemas.microsoft.com/office/powerpoint/2010/main" val="3716632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Functie angst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a:t>De functie van angst is een signaalfunctie voor dreigen gevaar of onheil.</a:t>
            </a:r>
          </a:p>
          <a:p>
            <a:pPr marL="0" indent="0">
              <a:buNone/>
            </a:pPr>
            <a:endParaRPr lang="nl-NL" sz="1800" dirty="0"/>
          </a:p>
          <a:p>
            <a:pPr marL="0" indent="0">
              <a:buNone/>
            </a:pPr>
            <a:r>
              <a:rPr lang="nl-NL" sz="1800" dirty="0"/>
              <a:t>Er ontstaat een probleem als </a:t>
            </a:r>
            <a:r>
              <a:rPr lang="nl-NL" sz="1800" dirty="0" smtClean="0"/>
              <a:t>iemands </a:t>
            </a:r>
            <a:r>
              <a:rPr lang="nl-NL" sz="1800" dirty="0"/>
              <a:t>reactie hinderlijk wordt voor hemzelf of de omgeving. Wanneer de angst het ‘normaal’ functioneren verstoord, wordt doorgaans gesproken van een angststoornis</a:t>
            </a:r>
          </a:p>
        </p:txBody>
      </p:sp>
    </p:spTree>
    <p:extLst>
      <p:ext uri="{BB962C8B-B14F-4D97-AF65-F5344CB8AC3E}">
        <p14:creationId xmlns:p14="http://schemas.microsoft.com/office/powerpoint/2010/main" val="19560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 angst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smtClean="0"/>
              <a:t>Lichamelijk:</a:t>
            </a:r>
          </a:p>
          <a:p>
            <a:pPr marL="0" indent="0">
              <a:buNone/>
            </a:pPr>
            <a:r>
              <a:rPr lang="nl-NL" sz="1800" dirty="0" smtClean="0"/>
              <a:t>Onrust, versnelde ademhaling, droge mond, duizelig, misselijk, maagklachten, transpireren</a:t>
            </a:r>
            <a:br>
              <a:rPr lang="nl-NL" sz="1800" dirty="0" smtClean="0"/>
            </a:br>
            <a:endParaRPr lang="nl-NL" sz="1800" dirty="0" smtClean="0"/>
          </a:p>
          <a:p>
            <a:pPr marL="0" indent="0">
              <a:buNone/>
            </a:pPr>
            <a:r>
              <a:rPr lang="nl-NL" sz="1800" dirty="0" smtClean="0"/>
              <a:t>Gedrag:</a:t>
            </a:r>
          </a:p>
          <a:p>
            <a:pPr marL="0" indent="0">
              <a:buNone/>
            </a:pPr>
            <a:r>
              <a:rPr lang="nl-NL" sz="1800" dirty="0"/>
              <a:t>V</a:t>
            </a:r>
            <a:r>
              <a:rPr lang="nl-NL" sz="1800" dirty="0" smtClean="0"/>
              <a:t>ermijden, afhankelijk, geagiteerd</a:t>
            </a:r>
          </a:p>
          <a:p>
            <a:pPr marL="0" indent="0">
              <a:buNone/>
            </a:pPr>
            <a:endParaRPr lang="nl-NL" sz="1800" dirty="0" smtClean="0"/>
          </a:p>
          <a:p>
            <a:pPr marL="0" indent="0">
              <a:buNone/>
            </a:pPr>
            <a:r>
              <a:rPr lang="nl-NL" sz="1800" dirty="0" smtClean="0"/>
              <a:t>Cognitie:</a:t>
            </a:r>
          </a:p>
          <a:p>
            <a:pPr marL="0" indent="0">
              <a:buNone/>
            </a:pPr>
            <a:r>
              <a:rPr lang="nl-NL" sz="1800" dirty="0"/>
              <a:t>Z</a:t>
            </a:r>
            <a:r>
              <a:rPr lang="nl-NL" sz="1800" dirty="0" smtClean="0"/>
              <a:t>orgen maken, zeurend gevoel onrust, preoccupatie en zeer bewust lichamelijke sensaties, verontrustende gedachten.	</a:t>
            </a:r>
            <a:endParaRPr lang="nl-NL" sz="1800" dirty="0"/>
          </a:p>
        </p:txBody>
      </p:sp>
    </p:spTree>
    <p:extLst>
      <p:ext uri="{BB962C8B-B14F-4D97-AF65-F5344CB8AC3E}">
        <p14:creationId xmlns:p14="http://schemas.microsoft.com/office/powerpoint/2010/main" val="6281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936104"/>
          </a:xfrm>
        </p:spPr>
        <p:txBody>
          <a:bodyPr/>
          <a:lstStyle/>
          <a:p>
            <a:r>
              <a:rPr lang="nl-NL" dirty="0" smtClean="0"/>
              <a:t>Biologische Verklaringen</a:t>
            </a:r>
            <a:endParaRPr lang="nl-NL" dirty="0"/>
          </a:p>
        </p:txBody>
      </p:sp>
      <p:sp>
        <p:nvSpPr>
          <p:cNvPr id="3" name="Tijdelijke aanduiding voor inhoud 2"/>
          <p:cNvSpPr>
            <a:spLocks noGrp="1"/>
          </p:cNvSpPr>
          <p:nvPr>
            <p:ph idx="1"/>
          </p:nvPr>
        </p:nvSpPr>
        <p:spPr/>
        <p:txBody>
          <a:bodyPr/>
          <a:lstStyle/>
          <a:p>
            <a:r>
              <a:rPr lang="nl-NL" sz="1800" dirty="0" smtClean="0"/>
              <a:t>Genetische factoren; vatbaarheid angststoornissen (</a:t>
            </a:r>
            <a:r>
              <a:rPr lang="nl-NL" altLang="nl-NL" sz="1800" dirty="0"/>
              <a:t>Aangetoond door </a:t>
            </a:r>
            <a:r>
              <a:rPr lang="nl-NL" altLang="nl-NL" sz="1800" dirty="0" smtClean="0"/>
              <a:t>tweelingonderzoek).</a:t>
            </a:r>
            <a:endParaRPr lang="nl-NL" altLang="nl-NL" sz="1800" dirty="0"/>
          </a:p>
          <a:p>
            <a:r>
              <a:rPr lang="nl-NL" sz="1800" dirty="0" smtClean="0"/>
              <a:t>Gevoelig inwendig alarmsysteem; Betrokken hersendelen </a:t>
            </a:r>
            <a:r>
              <a:rPr lang="nl-NL" sz="1800" dirty="0" smtClean="0">
                <a:sym typeface="Wingdings" panose="05000000000000000000" pitchFamily="2" charset="2"/>
              </a:rPr>
              <a:t> locus </a:t>
            </a:r>
            <a:r>
              <a:rPr lang="nl-NL" sz="1800" dirty="0" err="1" smtClean="0">
                <a:sym typeface="Wingdings" panose="05000000000000000000" pitchFamily="2" charset="2"/>
              </a:rPr>
              <a:t>coeruleus</a:t>
            </a:r>
            <a:r>
              <a:rPr lang="nl-NL" sz="1800" dirty="0" smtClean="0">
                <a:sym typeface="Wingdings" panose="05000000000000000000" pitchFamily="2" charset="2"/>
              </a:rPr>
              <a:t>, limbisch systeem en prefrontale kwabben.</a:t>
            </a:r>
          </a:p>
          <a:p>
            <a:r>
              <a:rPr lang="nl-NL" sz="1800" dirty="0" smtClean="0">
                <a:sym typeface="Wingdings" panose="05000000000000000000" pitchFamily="2" charset="2"/>
              </a:rPr>
              <a:t>Lage GABA niveaus in betrokken hersengebieden. </a:t>
            </a:r>
            <a:r>
              <a:rPr lang="nl-NL" sz="1400" dirty="0" smtClean="0">
                <a:sym typeface="Wingdings" panose="05000000000000000000" pitchFamily="2" charset="2"/>
              </a:rPr>
              <a:t>(Benzodiazepines werken in op GABA neurotransmitter).</a:t>
            </a:r>
            <a:endParaRPr lang="nl-NL" sz="1400" dirty="0"/>
          </a:p>
        </p:txBody>
      </p:sp>
    </p:spTree>
    <p:extLst>
      <p:ext uri="{BB962C8B-B14F-4D97-AF65-F5344CB8AC3E}">
        <p14:creationId xmlns:p14="http://schemas.microsoft.com/office/powerpoint/2010/main" val="6093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nl-NL" dirty="0" smtClean="0"/>
              <a:t>Cognitieve verklaringen </a:t>
            </a:r>
            <a:endParaRPr lang="nl-NL" dirty="0"/>
          </a:p>
        </p:txBody>
      </p:sp>
      <p:sp>
        <p:nvSpPr>
          <p:cNvPr id="3" name="Tijdelijke aanduiding voor inhoud 2"/>
          <p:cNvSpPr>
            <a:spLocks noGrp="1"/>
          </p:cNvSpPr>
          <p:nvPr>
            <p:ph idx="1"/>
          </p:nvPr>
        </p:nvSpPr>
        <p:spPr>
          <a:xfrm>
            <a:off x="457200" y="1340768"/>
            <a:ext cx="8229600" cy="4483513"/>
          </a:xfrm>
        </p:spPr>
        <p:txBody>
          <a:bodyPr>
            <a:normAutofit/>
          </a:bodyPr>
          <a:lstStyle/>
          <a:p>
            <a:pPr marL="0" indent="0">
              <a:buNone/>
            </a:pPr>
            <a:r>
              <a:rPr lang="nl-NL" altLang="nl-NL" sz="1600" dirty="0" smtClean="0"/>
              <a:t>Irrationele </a:t>
            </a:r>
            <a:r>
              <a:rPr lang="nl-NL" altLang="nl-NL" sz="1600" dirty="0"/>
              <a:t>gedachtegang of met andere woorden disfunctionele schema’s hebben bijvoorbeeld tot gevolg dat iemand situaties vermijdt, een paniekaanval krijgt, hevig gaat transpireren bij confrontatie </a:t>
            </a:r>
            <a:r>
              <a:rPr lang="nl-NL" altLang="nl-NL" sz="1600" dirty="0" smtClean="0"/>
              <a:t>stimulus</a:t>
            </a:r>
          </a:p>
          <a:p>
            <a:pPr marL="0" indent="0">
              <a:buNone/>
            </a:pPr>
            <a:endParaRPr lang="nl-NL" altLang="nl-NL" sz="1600" dirty="0" smtClean="0"/>
          </a:p>
          <a:p>
            <a:pPr marL="347980" lvl="1" indent="0">
              <a:buNone/>
            </a:pPr>
            <a:r>
              <a:rPr lang="nl-NL" altLang="nl-NL" sz="1600" dirty="0" smtClean="0">
                <a:latin typeface="Arial" panose="020B0604020202020204" pitchFamily="34" charset="0"/>
                <a:cs typeface="Arial" panose="020B0604020202020204" pitchFamily="34" charset="0"/>
              </a:rPr>
              <a:t>Bijvoorbeeld:</a:t>
            </a:r>
          </a:p>
          <a:p>
            <a:pPr lvl="1"/>
            <a:r>
              <a:rPr lang="nl-NL" altLang="nl-NL" sz="1600" dirty="0" err="1" smtClean="0">
                <a:latin typeface="Arial" panose="020B0604020202020204" pitchFamily="34" charset="0"/>
                <a:cs typeface="Arial" panose="020B0604020202020204" pitchFamily="34" charset="0"/>
              </a:rPr>
              <a:t>Overvoorspelling</a:t>
            </a:r>
            <a:r>
              <a:rPr lang="nl-NL" altLang="nl-NL" sz="1600" dirty="0" smtClean="0">
                <a:latin typeface="Arial" panose="020B0604020202020204" pitchFamily="34" charset="0"/>
                <a:cs typeface="Arial" panose="020B0604020202020204" pitchFamily="34" charset="0"/>
              </a:rPr>
              <a:t> van gevaar</a:t>
            </a:r>
          </a:p>
          <a:p>
            <a:pPr lvl="1"/>
            <a:r>
              <a:rPr lang="nl-NL" altLang="nl-NL" sz="1600" dirty="0" smtClean="0">
                <a:latin typeface="Arial" panose="020B0604020202020204" pitchFamily="34" charset="0"/>
                <a:cs typeface="Arial" panose="020B0604020202020204" pitchFamily="34" charset="0"/>
              </a:rPr>
              <a:t>Contraproductieve gedachten</a:t>
            </a:r>
          </a:p>
          <a:p>
            <a:pPr lvl="1"/>
            <a:r>
              <a:rPr lang="nl-NL" altLang="nl-NL" sz="1600" dirty="0" smtClean="0">
                <a:latin typeface="Arial" panose="020B0604020202020204" pitchFamily="34" charset="0"/>
                <a:cs typeface="Arial" panose="020B0604020202020204" pitchFamily="34" charset="0"/>
              </a:rPr>
              <a:t>Irrationele gedachten</a:t>
            </a:r>
          </a:p>
          <a:p>
            <a:pPr marL="0" indent="0">
              <a:buNone/>
            </a:pPr>
            <a:endParaRPr lang="nl-NL" sz="1600" dirty="0" smtClean="0"/>
          </a:p>
          <a:p>
            <a:pPr marL="0" indent="0">
              <a:buNone/>
            </a:pPr>
            <a:endParaRPr lang="nl-NL" sz="1600" dirty="0" smtClean="0"/>
          </a:p>
          <a:p>
            <a:r>
              <a:rPr lang="nl-NL" sz="1600" dirty="0" smtClean="0"/>
              <a:t>Mogelijk zijn verkeerde interpretaties i.p.v. biologische gevoeligheden op zich- verantwoordelijk voor opwaartse spiraal tot paniekaanvallen. </a:t>
            </a:r>
          </a:p>
          <a:p>
            <a:r>
              <a:rPr lang="nl-NL" sz="1600" dirty="0" smtClean="0"/>
              <a:t>Cognitieve gedragstherapie (CGT) laat zien dat omzetting van irrationele gedachtegang naar rationele gedachtegang effectief is. </a:t>
            </a:r>
            <a:endParaRPr lang="nl-NL" sz="1600" dirty="0"/>
          </a:p>
        </p:txBody>
      </p:sp>
    </p:spTree>
    <p:extLst>
      <p:ext uri="{BB962C8B-B14F-4D97-AF65-F5344CB8AC3E}">
        <p14:creationId xmlns:p14="http://schemas.microsoft.com/office/powerpoint/2010/main" val="123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dirty="0" err="1" smtClean="0"/>
              <a:t>Leertheoretische</a:t>
            </a:r>
            <a:r>
              <a:rPr lang="nl-NL" dirty="0" smtClean="0"/>
              <a:t> verklaring</a:t>
            </a:r>
            <a:endParaRPr lang="nl-NL" dirty="0"/>
          </a:p>
        </p:txBody>
      </p:sp>
      <p:sp>
        <p:nvSpPr>
          <p:cNvPr id="3" name="Tijdelijke aanduiding voor inhoud 2"/>
          <p:cNvSpPr>
            <a:spLocks noGrp="1"/>
          </p:cNvSpPr>
          <p:nvPr>
            <p:ph idx="1"/>
          </p:nvPr>
        </p:nvSpPr>
        <p:spPr/>
        <p:txBody>
          <a:bodyPr/>
          <a:lstStyle/>
          <a:p>
            <a:r>
              <a:rPr lang="nl-NL" altLang="nl-NL" sz="1600" dirty="0" err="1"/>
              <a:t>Leertheoretisch</a:t>
            </a:r>
            <a:r>
              <a:rPr lang="nl-NL" altLang="nl-NL" sz="1600" dirty="0"/>
              <a:t>: angst is aangeleerd</a:t>
            </a:r>
          </a:p>
          <a:p>
            <a:r>
              <a:rPr lang="nl-NL" altLang="nl-NL" sz="1600" dirty="0" smtClean="0"/>
              <a:t>Bijvoorbeeld: </a:t>
            </a:r>
            <a:r>
              <a:rPr lang="nl-NL" altLang="nl-NL" sz="1600" dirty="0"/>
              <a:t>ontstaan van een fobie door klassieke conditionering, voortbestaan van een fobie door </a:t>
            </a:r>
            <a:r>
              <a:rPr lang="nl-NL" altLang="nl-NL" sz="1600" dirty="0" err="1"/>
              <a:t>operante</a:t>
            </a:r>
            <a:r>
              <a:rPr lang="nl-NL" altLang="nl-NL" sz="1600" dirty="0"/>
              <a:t> conditionering</a:t>
            </a:r>
          </a:p>
          <a:p>
            <a:r>
              <a:rPr lang="nl-NL" altLang="nl-NL" sz="1600" dirty="0" err="1"/>
              <a:t>Modeling</a:t>
            </a:r>
            <a:r>
              <a:rPr lang="nl-NL" altLang="nl-NL" sz="1600" dirty="0"/>
              <a:t>: imiteren van gedrag</a:t>
            </a:r>
          </a:p>
          <a:p>
            <a:r>
              <a:rPr lang="en-US" altLang="nl-NL" sz="1600" dirty="0" err="1"/>
              <a:t>Evolutie</a:t>
            </a:r>
            <a:r>
              <a:rPr lang="en-US" altLang="nl-NL" sz="1600" dirty="0"/>
              <a:t>: angst was </a:t>
            </a:r>
            <a:r>
              <a:rPr lang="en-US" altLang="nl-NL" sz="1600" dirty="0" err="1"/>
              <a:t>ooit</a:t>
            </a:r>
            <a:r>
              <a:rPr lang="en-US" altLang="nl-NL" sz="1600" dirty="0"/>
              <a:t> </a:t>
            </a:r>
            <a:r>
              <a:rPr lang="en-US" altLang="nl-NL" sz="1600" dirty="0" err="1"/>
              <a:t>functioneel</a:t>
            </a:r>
            <a:endParaRPr lang="nl-NL" altLang="nl-NL" sz="1600" dirty="0"/>
          </a:p>
          <a:p>
            <a:pPr marL="0" indent="0">
              <a:buNone/>
            </a:pPr>
            <a:endParaRPr lang="nl-NL" dirty="0"/>
          </a:p>
        </p:txBody>
      </p:sp>
    </p:spTree>
    <p:extLst>
      <p:ext uri="{BB962C8B-B14F-4D97-AF65-F5344CB8AC3E}">
        <p14:creationId xmlns:p14="http://schemas.microsoft.com/office/powerpoint/2010/main" val="36113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angststoornissen</a:t>
            </a:r>
            <a:endParaRPr lang="nl-NL" dirty="0"/>
          </a:p>
        </p:txBody>
      </p:sp>
      <p:sp>
        <p:nvSpPr>
          <p:cNvPr id="3" name="Tijdelijke aanduiding voor inhoud 2"/>
          <p:cNvSpPr>
            <a:spLocks noGrp="1"/>
          </p:cNvSpPr>
          <p:nvPr>
            <p:ph idx="1"/>
          </p:nvPr>
        </p:nvSpPr>
        <p:spPr/>
        <p:txBody>
          <a:bodyPr>
            <a:normAutofit lnSpcReduction="10000"/>
          </a:bodyPr>
          <a:lstStyle/>
          <a:p>
            <a:r>
              <a:rPr lang="nl-NL" sz="2000" dirty="0" smtClean="0"/>
              <a:t>Paniekstoornis (met of zonder agorafobie) </a:t>
            </a:r>
            <a:r>
              <a:rPr lang="nl-NL" sz="1400" dirty="0" smtClean="0"/>
              <a:t>(ca. 3.8%)</a:t>
            </a:r>
          </a:p>
          <a:p>
            <a:r>
              <a:rPr lang="nl-NL" sz="2000" dirty="0" smtClean="0"/>
              <a:t>Gegeneraliseerde angst </a:t>
            </a:r>
            <a:r>
              <a:rPr lang="nl-NL" sz="1400" dirty="0" smtClean="0"/>
              <a:t>(ca. 2.3%)</a:t>
            </a:r>
          </a:p>
          <a:p>
            <a:r>
              <a:rPr lang="nl-NL" sz="2000" dirty="0" smtClean="0"/>
              <a:t>Fobische stoornissen</a:t>
            </a:r>
            <a:r>
              <a:rPr lang="nl-NL" dirty="0" smtClean="0"/>
              <a:t/>
            </a:r>
            <a:br>
              <a:rPr lang="nl-NL" dirty="0" smtClean="0"/>
            </a:br>
            <a:r>
              <a:rPr lang="nl-NL" sz="1400" dirty="0" smtClean="0"/>
              <a:t>(specifiek; ca.10.1%)</a:t>
            </a:r>
          </a:p>
          <a:p>
            <a:pPr marL="0" indent="0">
              <a:buNone/>
            </a:pPr>
            <a:r>
              <a:rPr lang="nl-NL" sz="1400" dirty="0" smtClean="0"/>
              <a:t>       (sociaal: ca.7.8%)</a:t>
            </a:r>
          </a:p>
          <a:p>
            <a:r>
              <a:rPr lang="nl-NL" sz="2000" dirty="0" smtClean="0"/>
              <a:t>Obsessieve-compulsieve stoornis </a:t>
            </a:r>
            <a:r>
              <a:rPr lang="nl-NL" sz="1400" dirty="0" smtClean="0"/>
              <a:t>(ca. 2%).</a:t>
            </a:r>
          </a:p>
          <a:p>
            <a:r>
              <a:rPr lang="nl-NL" sz="2000" dirty="0" smtClean="0"/>
              <a:t>Traumatische stressstoornis </a:t>
            </a:r>
            <a:r>
              <a:rPr lang="nl-NL" sz="1400" dirty="0" smtClean="0"/>
              <a:t>(PTSS ca. 8%)</a:t>
            </a:r>
          </a:p>
          <a:p>
            <a:endParaRPr lang="nl-NL" sz="1400" dirty="0"/>
          </a:p>
          <a:p>
            <a:endParaRPr lang="nl-NL" sz="1400" dirty="0" smtClean="0"/>
          </a:p>
          <a:p>
            <a:endParaRPr lang="nl-NL" sz="1400" dirty="0"/>
          </a:p>
          <a:p>
            <a:endParaRPr lang="nl-NL" sz="1400" dirty="0" smtClean="0"/>
          </a:p>
          <a:p>
            <a:endParaRPr lang="nl-NL" sz="1400" dirty="0"/>
          </a:p>
          <a:p>
            <a:pPr marL="0" indent="0">
              <a:buNone/>
            </a:pPr>
            <a:endParaRPr lang="nl-NL" sz="1400" i="1" dirty="0" smtClean="0"/>
          </a:p>
          <a:p>
            <a:pPr marL="0" indent="0">
              <a:buNone/>
            </a:pPr>
            <a:r>
              <a:rPr lang="nl-NL" sz="1400" i="1" dirty="0" err="1" smtClean="0"/>
              <a:t>Clijssen</a:t>
            </a:r>
            <a:r>
              <a:rPr lang="nl-NL" sz="1400" i="1" dirty="0" smtClean="0"/>
              <a:t> et al., 2016 verkregen uit het NEMESIS-onderzoek.</a:t>
            </a:r>
            <a:endParaRPr lang="nl-NL" sz="1400" i="1" dirty="0"/>
          </a:p>
        </p:txBody>
      </p:sp>
    </p:spTree>
    <p:extLst>
      <p:ext uri="{BB962C8B-B14F-4D97-AF65-F5344CB8AC3E}">
        <p14:creationId xmlns:p14="http://schemas.microsoft.com/office/powerpoint/2010/main" val="346682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6058A6FA33A04DAF9868B734260ABD" ma:contentTypeVersion="1" ma:contentTypeDescription="Een nieuw document maken." ma:contentTypeScope="" ma:versionID="afd07d359f4dd975d88f04901df1581b">
  <xsd:schema xmlns:xsd="http://www.w3.org/2001/XMLSchema" xmlns:xs="http://www.w3.org/2001/XMLSchema" xmlns:p="http://schemas.microsoft.com/office/2006/metadata/properties" xmlns:ns2="http://schemas.microsoft.com/sharepoint/v4" targetNamespace="http://schemas.microsoft.com/office/2006/metadata/properties" ma:root="true" ma:fieldsID="b24f3f9fcdb671676a0a02de26682128"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6BA7351B-9186-436B-BAFE-74049F54DAF3}">
  <ds:schemaRefs>
    <ds:schemaRef ds:uri="http://schemas.microsoft.com/sharepoint/v3/contenttype/forms"/>
  </ds:schemaRefs>
</ds:datastoreItem>
</file>

<file path=customXml/itemProps2.xml><?xml version="1.0" encoding="utf-8"?>
<ds:datastoreItem xmlns:ds="http://schemas.openxmlformats.org/officeDocument/2006/customXml" ds:itemID="{D2C9E4DB-07D6-4688-B9B6-0F10D7D7B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3CC8C-B7F4-4567-87BA-C7AE634CF3EE}">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PPT_Fontys2018_Set1-NEDERLANDS-Voltijd</Template>
  <TotalTime>0</TotalTime>
  <Words>1529</Words>
  <Application>Microsoft Office PowerPoint</Application>
  <PresentationFormat>Diavoorstelling (4:3)</PresentationFormat>
  <Paragraphs>278</Paragraphs>
  <Slides>23</Slides>
  <Notes>23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23</vt:i4>
      </vt:variant>
    </vt:vector>
  </HeadingPairs>
  <TitlesOfParts>
    <vt:vector size="29" baseType="lpstr">
      <vt:lpstr>ＭＳ Ｐゴシック</vt:lpstr>
      <vt:lpstr>Arial</vt:lpstr>
      <vt:lpstr>Calibri</vt:lpstr>
      <vt:lpstr>Wingdings</vt:lpstr>
      <vt:lpstr>Kantoorthema</vt:lpstr>
      <vt:lpstr>Slide</vt:lpstr>
      <vt:lpstr>AFP 5  Onderwijsbijeenkomst 4 Angststoornissen</vt:lpstr>
      <vt:lpstr>Leerdoelen</vt:lpstr>
      <vt:lpstr>Samen in gesprek: Angst (reëel of niet?)</vt:lpstr>
      <vt:lpstr>Functie angst</vt:lpstr>
      <vt:lpstr>Kenmerken angst</vt:lpstr>
      <vt:lpstr>Biologische Verklaringen</vt:lpstr>
      <vt:lpstr>Cognitieve verklaringen </vt:lpstr>
      <vt:lpstr>Leertheoretische verklaring</vt:lpstr>
      <vt:lpstr>Soorten angststoornissen</vt:lpstr>
      <vt:lpstr>Paniekstoornis</vt:lpstr>
      <vt:lpstr>Diagnose paniekstoornis</vt:lpstr>
      <vt:lpstr>Theoretisch perspectief</vt:lpstr>
      <vt:lpstr>Fobische stoornissen</vt:lpstr>
      <vt:lpstr>    Theoretische verklaring fobische stoornissen     </vt:lpstr>
      <vt:lpstr>PowerPoint-presentatie</vt:lpstr>
      <vt:lpstr>Gegeneraliseerde angststoornis</vt:lpstr>
      <vt:lpstr>Traumatische stressstoornis</vt:lpstr>
      <vt:lpstr>Obsessieve compulsieve stoornis</vt:lpstr>
      <vt:lpstr>Behandeling angststoornissen</vt:lpstr>
      <vt:lpstr>Aan de slag</vt:lpstr>
      <vt:lpstr>Voorbeelden verpleegkundige diagnosen</vt:lpstr>
      <vt:lpstr>Evaluatie</vt:lpstr>
      <vt:lpstr>Literatuurlijst</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Klinisch redeneren T4</dc:title>
  <dc:creator>Broek,Marloes M.C.C. van den</dc:creator>
  <cp:lastModifiedBy>Weger-van den Enden,Alda A. de</cp:lastModifiedBy>
  <cp:revision>77</cp:revision>
  <cp:lastPrinted>2018-11-23T08:39:37Z</cp:lastPrinted>
  <dcterms:created xsi:type="dcterms:W3CDTF">2015-11-15T10:47:24Z</dcterms:created>
  <dcterms:modified xsi:type="dcterms:W3CDTF">2019-01-28T09:16:45Z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0x0101008C6058A6FA33A04DAF9868B734260ABD</vt:lpwstr>
  </property>
</Properties>
</file>