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1"/>
  </p:notesMasterIdLst>
  <p:sldIdLst>
    <p:sldId id="375" r:id="rId2"/>
    <p:sldId id="376" r:id="rId3"/>
    <p:sldId id="396" r:id="rId4"/>
    <p:sldId id="397" r:id="rId5"/>
    <p:sldId id="413" r:id="rId6"/>
    <p:sldId id="399" r:id="rId7"/>
    <p:sldId id="400" r:id="rId8"/>
    <p:sldId id="401" r:id="rId9"/>
    <p:sldId id="402" r:id="rId10"/>
    <p:sldId id="403" r:id="rId11"/>
    <p:sldId id="404" r:id="rId12"/>
    <p:sldId id="405" r:id="rId13"/>
    <p:sldId id="407" r:id="rId14"/>
    <p:sldId id="408" r:id="rId15"/>
    <p:sldId id="409" r:id="rId16"/>
    <p:sldId id="410" r:id="rId17"/>
    <p:sldId id="411" r:id="rId18"/>
    <p:sldId id="412" r:id="rId19"/>
    <p:sldId id="377" r:id="rId20"/>
    <p:sldId id="378" r:id="rId21"/>
    <p:sldId id="390" r:id="rId22"/>
    <p:sldId id="391" r:id="rId23"/>
    <p:sldId id="389" r:id="rId24"/>
    <p:sldId id="388" r:id="rId25"/>
    <p:sldId id="392" r:id="rId26"/>
    <p:sldId id="393" r:id="rId27"/>
    <p:sldId id="394" r:id="rId28"/>
    <p:sldId id="406" r:id="rId29"/>
    <p:sldId id="381" r:id="rId30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  <p:clrMru>
    <a:srgbClr val="FFFF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9" autoAdjust="0"/>
    <p:restoredTop sz="94600"/>
  </p:normalViewPr>
  <p:slideViewPr>
    <p:cSldViewPr>
      <p:cViewPr varScale="1">
        <p:scale>
          <a:sx n="69" d="100"/>
          <a:sy n="69" d="100"/>
        </p:scale>
        <p:origin x="-5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6372B83-4581-4192-A939-4EFC169415F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hidden">
            <a:xfrm>
              <a:off x="5568" y="2160"/>
              <a:ext cx="192" cy="216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white">
            <a:xfrm>
              <a:off x="1632" y="2160"/>
              <a:ext cx="3936" cy="216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ltGray">
            <a:xfrm>
              <a:off x="0" y="0"/>
              <a:ext cx="384" cy="225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pic>
          <p:nvPicPr>
            <p:cNvPr id="8" name="Picture 10" descr="ARTBANNA"/>
            <p:cNvPicPr>
              <a:picLocks noChangeAspect="1" noChangeArrowheads="1"/>
            </p:cNvPicPr>
            <p:nvPr/>
          </p:nvPicPr>
          <p:blipFill>
            <a:blip r:embed="rId2" cstate="print"/>
            <a:srcRect r="58453"/>
            <a:stretch>
              <a:fillRect/>
            </a:stretch>
          </p:blipFill>
          <p:spPr bwMode="invGray">
            <a:xfrm>
              <a:off x="1632" y="0"/>
              <a:ext cx="4128" cy="9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ARTBANND"/>
            <p:cNvPicPr>
              <a:picLocks noChangeAspect="1" noChangeArrowheads="1"/>
            </p:cNvPicPr>
            <p:nvPr/>
          </p:nvPicPr>
          <p:blipFill>
            <a:blip r:embed="rId3" cstate="print"/>
            <a:srcRect l="64000"/>
            <a:stretch>
              <a:fillRect/>
            </a:stretch>
          </p:blipFill>
          <p:spPr bwMode="invGray">
            <a:xfrm>
              <a:off x="0" y="0"/>
              <a:ext cx="1296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2" descr="ARTHSEP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gray">
            <a:xfrm>
              <a:off x="240" y="2016"/>
              <a:ext cx="1800" cy="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13"/>
            <p:cNvSpPr>
              <a:spLocks noChangeArrowheads="1"/>
            </p:cNvSpPr>
            <p:nvPr/>
          </p:nvSpPr>
          <p:spPr bwMode="hidden">
            <a:xfrm>
              <a:off x="1776" y="4224"/>
              <a:ext cx="2448" cy="9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</p:grpSp>
      <p:sp>
        <p:nvSpPr>
          <p:cNvPr id="3686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90600" y="1905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het opmaakprofiel van de modeltitel te bewerken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667000" y="38100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12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4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8A3E4-FA78-4591-A1F1-F18C1EFABEC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4F495-03A1-43B8-B693-9AE43473587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A672D-1DD0-417F-A746-C741DEDD548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25D30-F648-40D5-9114-02AB47BBB35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3BAFD-7173-4EFD-B26A-9BB8F07309F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E1F94-45B8-412A-B385-10CFD04729D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4B821-89BD-46F9-ABC5-1A3F71AD813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58E23-780D-4C28-B2D3-AFDEDD47810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CF38F-305C-46D3-9DCE-AE05D82158D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63027-71AD-4B1B-BB36-75A530F97E2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05D7B-1AE9-4308-9964-042F040557B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6667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66667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22" name="Rectangle 2"/>
            <p:cNvSpPr>
              <a:spLocks noChangeArrowheads="1"/>
            </p:cNvSpPr>
            <p:nvPr/>
          </p:nvSpPr>
          <p:spPr bwMode="hidden">
            <a:xfrm>
              <a:off x="5568" y="1152"/>
              <a:ext cx="192" cy="316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5123" name="Rectangle 3"/>
            <p:cNvSpPr>
              <a:spLocks noChangeArrowheads="1"/>
            </p:cNvSpPr>
            <p:nvPr/>
          </p:nvSpPr>
          <p:spPr bwMode="white">
            <a:xfrm>
              <a:off x="1632" y="1152"/>
              <a:ext cx="3936" cy="316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5125" name="Rectangle 5"/>
            <p:cNvSpPr>
              <a:spLocks noChangeArrowheads="1"/>
            </p:cNvSpPr>
            <p:nvPr/>
          </p:nvSpPr>
          <p:spPr bwMode="ltGray">
            <a:xfrm>
              <a:off x="0" y="0"/>
              <a:ext cx="384" cy="225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pic>
          <p:nvPicPr>
            <p:cNvPr id="1035" name="Picture 11" descr="ARTBANNA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invGray">
            <a:xfrm>
              <a:off x="1728" y="0"/>
              <a:ext cx="360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6" name="Picture 12" descr="ARTBANND"/>
            <p:cNvPicPr>
              <a:picLocks noChangeAspect="1" noChangeArrowheads="1"/>
            </p:cNvPicPr>
            <p:nvPr/>
          </p:nvPicPr>
          <p:blipFill>
            <a:blip r:embed="rId14" cstate="print"/>
            <a:srcRect l="64000"/>
            <a:stretch>
              <a:fillRect/>
            </a:stretch>
          </p:blipFill>
          <p:spPr bwMode="invGray">
            <a:xfrm>
              <a:off x="0" y="0"/>
              <a:ext cx="1296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7" name="Picture 13" descr="ARTHSEPA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gray">
            <a:xfrm>
              <a:off x="144" y="1104"/>
              <a:ext cx="1800" cy="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34" name="Rectangle 14"/>
            <p:cNvSpPr>
              <a:spLocks noChangeArrowheads="1"/>
            </p:cNvSpPr>
            <p:nvPr/>
          </p:nvSpPr>
          <p:spPr bwMode="hidden">
            <a:xfrm>
              <a:off x="1776" y="4224"/>
              <a:ext cx="2448" cy="9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3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van de modeltitel te bewerken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7BA93477-36A4-48EF-B17B-A842451C5E9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0" r:id="rId3"/>
    <p:sldLayoutId id="2147483729" r:id="rId4"/>
    <p:sldLayoutId id="2147483728" r:id="rId5"/>
    <p:sldLayoutId id="2147483727" r:id="rId6"/>
    <p:sldLayoutId id="2147483726" r:id="rId7"/>
    <p:sldLayoutId id="2147483725" r:id="rId8"/>
    <p:sldLayoutId id="2147483724" r:id="rId9"/>
    <p:sldLayoutId id="2147483723" r:id="rId10"/>
    <p:sldLayoutId id="2147483722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1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1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51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60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lNrYbXWaixQ" TargetMode="External"/><Relationship Id="rId7" Type="http://schemas.openxmlformats.org/officeDocument/2006/relationships/hyperlink" Target="http://www.youtube.com/watch?v=YKINtdp4nIM&amp;NR" TargetMode="External"/><Relationship Id="rId2" Type="http://schemas.openxmlformats.org/officeDocument/2006/relationships/hyperlink" Target="http://www.youtube.com/watch?v=ANPo2qmIUg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video.google.nl/videoplay?docid=7378989165066949677&amp;q=gamma" TargetMode="External"/><Relationship Id="rId5" Type="http://schemas.openxmlformats.org/officeDocument/2006/relationships/hyperlink" Target="http://www.youtube.com/watch?v=tDQo6SxvYk4" TargetMode="External"/><Relationship Id="rId4" Type="http://schemas.openxmlformats.org/officeDocument/2006/relationships/hyperlink" Target="http://www.youtube.com/watch?v=xG2pyYmKjOY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cument.no/weblogg/archives/bilder/de_telegraaf_041103.jp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olkskrantblog.nl/pub/mm/1128607521.jp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Plaats-%20en%20Promotie%20Mix%20Eindresultaten%20Groep%202.xlsx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nl.youtube.com/watch?v=xeVZ9r6CMss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file:///\\SRVNOVA008\HomeDirs$\wsr2910\Bureaublad\11aPer%20contact%20is%20persoonlijke%20verkoop%20duurder%20dan%20massacommunicatie.docx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Bedrijfskolom.xls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nl.youtube.com/watch?v=g8Hlujibvx4&amp;feature=related" TargetMode="External"/><Relationship Id="rId2" Type="http://schemas.openxmlformats.org/officeDocument/2006/relationships/hyperlink" Target="http://www.youtube.com/watch?v=g0mViWsiTWg&amp;NR=1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nl.youtube.com/watch?v=9Mh34yrBt6c" TargetMode="External"/><Relationship Id="rId2" Type="http://schemas.openxmlformats.org/officeDocument/2006/relationships/hyperlink" Target="http://www.youtube.com/watch?v=Cuhds0Q0JOA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1412875"/>
            <a:ext cx="8478837" cy="2100263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smtClean="0"/>
              <a:t>Plaats- en Promotiemix</a:t>
            </a:r>
            <a:endParaRPr lang="nl-NL" sz="66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1e </a:t>
            </a:r>
            <a:r>
              <a:rPr lang="en-US" dirty="0" err="1" smtClean="0"/>
              <a:t>klassen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Ron </a:t>
            </a:r>
            <a:r>
              <a:rPr lang="en-US" dirty="0" err="1" smtClean="0"/>
              <a:t>Weijens</a:t>
            </a:r>
            <a:endParaRPr lang="nl-N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3</a:t>
            </a:r>
            <a:endParaRPr lang="nl-NL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 </a:t>
            </a:r>
            <a:r>
              <a:rPr lang="en-US" dirty="0" err="1" smtClean="0"/>
              <a:t>wielerwedstrijd</a:t>
            </a:r>
            <a:r>
              <a:rPr lang="en-US" dirty="0" smtClean="0"/>
              <a:t> </a:t>
            </a:r>
            <a:r>
              <a:rPr lang="en-US" dirty="0" err="1" smtClean="0"/>
              <a:t>Amstel</a:t>
            </a:r>
            <a:r>
              <a:rPr lang="en-US" dirty="0" smtClean="0"/>
              <a:t> Gold Race,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gesponsord</a:t>
            </a:r>
            <a:r>
              <a:rPr lang="en-US" dirty="0" smtClean="0"/>
              <a:t> door </a:t>
            </a:r>
            <a:r>
              <a:rPr lang="en-US" dirty="0" err="1" smtClean="0"/>
              <a:t>Amstel</a:t>
            </a:r>
            <a:r>
              <a:rPr lang="en-US" dirty="0" smtClean="0"/>
              <a:t>. Op moment 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wedstrijd</a:t>
            </a:r>
            <a:r>
              <a:rPr lang="en-US" dirty="0" smtClean="0"/>
              <a:t> op TV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uitgezonden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sportprogramma</a:t>
            </a:r>
            <a:r>
              <a:rPr lang="en-US" dirty="0" smtClean="0"/>
              <a:t> </a:t>
            </a:r>
            <a:r>
              <a:rPr lang="en-US" dirty="0" err="1" smtClean="0"/>
              <a:t>mede</a:t>
            </a:r>
            <a:r>
              <a:rPr lang="en-US" dirty="0" smtClean="0"/>
              <a:t> </a:t>
            </a:r>
            <a:r>
              <a:rPr lang="en-US" dirty="0" err="1" smtClean="0"/>
              <a:t>mogelijk</a:t>
            </a:r>
            <a:r>
              <a:rPr lang="en-US" dirty="0" smtClean="0"/>
              <a:t> </a:t>
            </a:r>
            <a:r>
              <a:rPr lang="en-US" dirty="0" err="1" smtClean="0"/>
              <a:t>gemaakt</a:t>
            </a:r>
            <a:r>
              <a:rPr lang="en-US" dirty="0" smtClean="0"/>
              <a:t> door </a:t>
            </a:r>
            <a:r>
              <a:rPr lang="en-US" dirty="0" err="1" smtClean="0"/>
              <a:t>Rabobank</a:t>
            </a:r>
            <a:r>
              <a:rPr lang="en-US" dirty="0" smtClean="0"/>
              <a:t>. Van </a:t>
            </a:r>
            <a:r>
              <a:rPr lang="en-US" dirty="0" err="1" smtClean="0"/>
              <a:t>welke</a:t>
            </a:r>
            <a:r>
              <a:rPr lang="en-US" dirty="0" smtClean="0"/>
              <a:t> twee </a:t>
            </a:r>
            <a:r>
              <a:rPr lang="en-US" dirty="0" err="1" smtClean="0"/>
              <a:t>vormen</a:t>
            </a:r>
            <a:r>
              <a:rPr lang="en-US" dirty="0" smtClean="0"/>
              <a:t> van sponsoring is </a:t>
            </a:r>
            <a:r>
              <a:rPr lang="en-US" dirty="0" err="1" smtClean="0"/>
              <a:t>hier</a:t>
            </a:r>
            <a:r>
              <a:rPr lang="en-US" dirty="0" smtClean="0"/>
              <a:t> </a:t>
            </a:r>
            <a:r>
              <a:rPr lang="en-US" dirty="0" err="1" smtClean="0"/>
              <a:t>sprake</a:t>
            </a:r>
            <a:r>
              <a:rPr lang="en-US" dirty="0" smtClean="0"/>
              <a:t>?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Sport Sponsoring en TV Sponsoring</a:t>
            </a:r>
            <a:endParaRPr lang="nl-N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4</a:t>
            </a:r>
            <a:endParaRPr lang="nl-NL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sz="2400" smtClean="0">
                <a:solidFill>
                  <a:srgbClr val="FFFFFF"/>
                </a:solidFill>
              </a:rPr>
              <a:t>De bloemenbranche maakt gezamelijk reclame met de slogan ‘Gek op bloemen’. Hoe noemen we deze reclame?</a:t>
            </a:r>
          </a:p>
          <a:p>
            <a:pPr marL="609600" indent="-609600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609600" indent="-609600">
              <a:buFontTx/>
              <a:buAutoNum type="alphaUcPeriod"/>
            </a:pPr>
            <a:r>
              <a:rPr lang="en-US" sz="2400" smtClean="0">
                <a:solidFill>
                  <a:srgbClr val="FFFFFF"/>
                </a:solidFill>
              </a:rPr>
              <a:t>Coöperatieve Reclame</a:t>
            </a:r>
          </a:p>
          <a:p>
            <a:pPr marL="609600" indent="-609600">
              <a:buFontTx/>
              <a:buAutoNum type="alphaUcPeriod"/>
            </a:pPr>
            <a:r>
              <a:rPr lang="en-US" sz="2400" smtClean="0">
                <a:solidFill>
                  <a:srgbClr val="FFFFFF"/>
                </a:solidFill>
              </a:rPr>
              <a:t>Collectieve Reclame</a:t>
            </a:r>
          </a:p>
          <a:p>
            <a:pPr marL="609600" indent="-609600">
              <a:buFontTx/>
              <a:buAutoNum type="alphaUcPeriod"/>
            </a:pPr>
            <a:r>
              <a:rPr lang="en-US" sz="2400" smtClean="0">
                <a:solidFill>
                  <a:srgbClr val="FFFFFF"/>
                </a:solidFill>
              </a:rPr>
              <a:t>Combinatie Reclame</a:t>
            </a:r>
          </a:p>
          <a:p>
            <a:pPr marL="609600" indent="-609600">
              <a:buFontTx/>
              <a:buAutoNum type="alphaUcPeriod"/>
            </a:pPr>
            <a:r>
              <a:rPr lang="en-US" sz="2400" smtClean="0">
                <a:solidFill>
                  <a:srgbClr val="FFFFFF"/>
                </a:solidFill>
              </a:rPr>
              <a:t>Ideële Reclame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smtClean="0"/>
              <a:t>Antwoord: A</a:t>
            </a:r>
            <a:endParaRPr lang="nl-NL" sz="240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5</a:t>
            </a:r>
            <a:endParaRPr lang="nl-NL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nl-NL" sz="2400" dirty="0" smtClean="0">
                <a:solidFill>
                  <a:srgbClr val="FFFFFF"/>
                </a:solidFill>
              </a:rPr>
              <a:t>Noem vier taken van reclame.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nl-NL" sz="2400" dirty="0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nl-NL" sz="2400" dirty="0" smtClean="0">
              <a:solidFill>
                <a:srgbClr val="FFFFFF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nl-NL" sz="2400" dirty="0" smtClean="0">
                <a:solidFill>
                  <a:srgbClr val="FFFFFF"/>
                </a:solidFill>
              </a:rPr>
              <a:t>Contact leggen met de markt.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nl-NL" sz="2400" dirty="0" smtClean="0">
                <a:solidFill>
                  <a:srgbClr val="FFFFFF"/>
                </a:solidFill>
              </a:rPr>
              <a:t>Belangstelling opwekken voor het product of merk.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nl-NL" sz="2400" dirty="0" smtClean="0">
                <a:solidFill>
                  <a:srgbClr val="FFFFFF"/>
                </a:solidFill>
              </a:rPr>
              <a:t>Voorkeur voor het merk scheppen.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nl-NL" sz="2400" dirty="0" smtClean="0">
                <a:solidFill>
                  <a:srgbClr val="FFFFFF"/>
                </a:solidFill>
              </a:rPr>
              <a:t>De relatie onderhouden tussen adverteerder en consument.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Reclamedragers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nl-NL" sz="2400"/>
              <a:t>Omdat de media de reclame “dragen” naar de consument wordt de media ook wel Reclamedragers genoemd</a:t>
            </a:r>
          </a:p>
          <a:p>
            <a:pPr>
              <a:lnSpc>
                <a:spcPct val="80000"/>
              </a:lnSpc>
            </a:pPr>
            <a:endParaRPr lang="nl-NL" sz="2400"/>
          </a:p>
          <a:p>
            <a:pPr>
              <a:lnSpc>
                <a:spcPct val="80000"/>
              </a:lnSpc>
            </a:pPr>
            <a:r>
              <a:rPr lang="nl-NL" sz="2400"/>
              <a:t>Welke behandelen wij?</a:t>
            </a:r>
          </a:p>
          <a:p>
            <a:pPr>
              <a:lnSpc>
                <a:spcPct val="80000"/>
              </a:lnSpc>
            </a:pPr>
            <a:endParaRPr lang="nl-NL" sz="2400"/>
          </a:p>
          <a:p>
            <a:pPr>
              <a:lnSpc>
                <a:spcPct val="80000"/>
              </a:lnSpc>
            </a:pPr>
            <a:r>
              <a:rPr lang="nl-NL" sz="2400"/>
              <a:t>Kranten</a:t>
            </a:r>
          </a:p>
          <a:p>
            <a:pPr>
              <a:lnSpc>
                <a:spcPct val="80000"/>
              </a:lnSpc>
            </a:pPr>
            <a:r>
              <a:rPr lang="nl-NL" sz="2400"/>
              <a:t>Tijdschriften</a:t>
            </a:r>
          </a:p>
          <a:p>
            <a:pPr>
              <a:lnSpc>
                <a:spcPct val="80000"/>
              </a:lnSpc>
            </a:pPr>
            <a:r>
              <a:rPr lang="nl-NL" sz="2400"/>
              <a:t>Televisie</a:t>
            </a:r>
          </a:p>
          <a:p>
            <a:pPr>
              <a:lnSpc>
                <a:spcPct val="80000"/>
              </a:lnSpc>
            </a:pPr>
            <a:r>
              <a:rPr lang="nl-NL" sz="2400"/>
              <a:t>Radio</a:t>
            </a:r>
          </a:p>
          <a:p>
            <a:pPr>
              <a:lnSpc>
                <a:spcPct val="80000"/>
              </a:lnSpc>
            </a:pPr>
            <a:r>
              <a:rPr lang="nl-NL" sz="2400"/>
              <a:t>Buitenreclame</a:t>
            </a:r>
          </a:p>
          <a:p>
            <a:pPr>
              <a:lnSpc>
                <a:spcPct val="80000"/>
              </a:lnSpc>
            </a:pPr>
            <a:r>
              <a:rPr lang="nl-NL" sz="2400"/>
              <a:t>Bioscopen</a:t>
            </a:r>
          </a:p>
          <a:p>
            <a:pPr>
              <a:lnSpc>
                <a:spcPct val="80000"/>
              </a:lnSpc>
            </a:pPr>
            <a:endParaRPr lang="nl-NL" sz="240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Top 10 van “reclame-besteders”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nl-NL" sz="2400" dirty="0"/>
          </a:p>
          <a:p>
            <a:pPr>
              <a:lnSpc>
                <a:spcPct val="80000"/>
              </a:lnSpc>
            </a:pPr>
            <a:r>
              <a:rPr lang="nl-NL" sz="2400" dirty="0">
                <a:hlinkClick r:id="rId2"/>
              </a:rPr>
              <a:t>KPN </a:t>
            </a:r>
            <a:r>
              <a:rPr lang="nl-NL" sz="2400" dirty="0"/>
              <a:t>		50 miljoen</a:t>
            </a:r>
          </a:p>
          <a:p>
            <a:pPr>
              <a:lnSpc>
                <a:spcPct val="80000"/>
              </a:lnSpc>
            </a:pPr>
            <a:r>
              <a:rPr lang="nl-NL" sz="2400" dirty="0">
                <a:hlinkClick r:id="rId3"/>
              </a:rPr>
              <a:t>Albert Heijn</a:t>
            </a:r>
            <a:r>
              <a:rPr lang="nl-NL" sz="2400" dirty="0"/>
              <a:t>	</a:t>
            </a:r>
            <a:r>
              <a:rPr lang="nl-NL" sz="2400" dirty="0" smtClean="0"/>
              <a:t>	47 </a:t>
            </a:r>
            <a:r>
              <a:rPr lang="nl-NL" sz="2400" dirty="0"/>
              <a:t>miljoen</a:t>
            </a:r>
          </a:p>
          <a:p>
            <a:pPr>
              <a:lnSpc>
                <a:spcPct val="80000"/>
              </a:lnSpc>
            </a:pPr>
            <a:r>
              <a:rPr lang="nl-NL" sz="2400" dirty="0">
                <a:hlinkClick r:id="rId4"/>
              </a:rPr>
              <a:t>T-Mobile</a:t>
            </a:r>
            <a:r>
              <a:rPr lang="nl-NL" sz="2400" dirty="0"/>
              <a:t>		38 miljoen</a:t>
            </a:r>
          </a:p>
          <a:p>
            <a:pPr>
              <a:lnSpc>
                <a:spcPct val="80000"/>
              </a:lnSpc>
            </a:pPr>
            <a:r>
              <a:rPr lang="nl-NL" sz="2400" dirty="0">
                <a:hlinkClick r:id="rId5"/>
              </a:rPr>
              <a:t>Orange</a:t>
            </a:r>
            <a:r>
              <a:rPr lang="nl-NL" sz="2400" dirty="0"/>
              <a:t>		30 miljoen</a:t>
            </a:r>
          </a:p>
          <a:p>
            <a:pPr>
              <a:lnSpc>
                <a:spcPct val="80000"/>
              </a:lnSpc>
            </a:pPr>
            <a:r>
              <a:rPr lang="nl-NL" sz="2400" dirty="0">
                <a:hlinkClick r:id="rId6"/>
              </a:rPr>
              <a:t>Gamma	</a:t>
            </a:r>
            <a:r>
              <a:rPr lang="nl-NL" sz="2400" dirty="0"/>
              <a:t>	29 miljoen</a:t>
            </a:r>
          </a:p>
          <a:p>
            <a:pPr>
              <a:lnSpc>
                <a:spcPct val="80000"/>
              </a:lnSpc>
            </a:pPr>
            <a:endParaRPr lang="nl-NL" sz="2400" dirty="0"/>
          </a:p>
          <a:p>
            <a:pPr>
              <a:lnSpc>
                <a:spcPct val="80000"/>
              </a:lnSpc>
            </a:pPr>
            <a:r>
              <a:rPr lang="nl-NL" sz="2400" dirty="0"/>
              <a:t>Duurste reclame ooit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nl-NL" sz="2400" dirty="0"/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nl-NL" sz="2400" dirty="0"/>
              <a:t>	23 miljoen dollar &gt; voor 3 minuten</a:t>
            </a:r>
          </a:p>
          <a:p>
            <a:pPr>
              <a:lnSpc>
                <a:spcPct val="80000"/>
              </a:lnSpc>
              <a:buFontTx/>
              <a:buNone/>
            </a:pPr>
            <a:endParaRPr lang="nl-NL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nl-NL" sz="2400" dirty="0"/>
              <a:t>   	</a:t>
            </a:r>
            <a:r>
              <a:rPr lang="nl-NL" sz="2400" dirty="0">
                <a:hlinkClick r:id="rId7"/>
              </a:rPr>
              <a:t>Chanel No.5 – Nicole Kidman</a:t>
            </a:r>
            <a:endParaRPr lang="nl-NL" sz="2400" dirty="0"/>
          </a:p>
          <a:p>
            <a:pPr>
              <a:lnSpc>
                <a:spcPct val="80000"/>
              </a:lnSpc>
              <a:buFontTx/>
              <a:buNone/>
            </a:pPr>
            <a:endParaRPr lang="nl-NL" sz="2400" dirty="0"/>
          </a:p>
          <a:p>
            <a:pPr>
              <a:lnSpc>
                <a:spcPct val="80000"/>
              </a:lnSpc>
            </a:pPr>
            <a:endParaRPr lang="nl-NL" sz="2400" dirty="0"/>
          </a:p>
          <a:p>
            <a:pPr>
              <a:lnSpc>
                <a:spcPct val="80000"/>
              </a:lnSpc>
            </a:pPr>
            <a:endParaRPr lang="nl-NL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hlinkClick r:id="rId2"/>
              </a:rPr>
              <a:t>Kranten</a:t>
            </a:r>
            <a:endParaRPr lang="nl-NL"/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1628775"/>
            <a:ext cx="6191250" cy="48244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nl-NL" sz="2000"/>
              <a:t>17% van de reclame uitingen komen in de krant.</a:t>
            </a:r>
          </a:p>
          <a:p>
            <a:pPr>
              <a:lnSpc>
                <a:spcPct val="80000"/>
              </a:lnSpc>
            </a:pPr>
            <a:endParaRPr lang="nl-NL" sz="2000"/>
          </a:p>
          <a:p>
            <a:pPr>
              <a:lnSpc>
                <a:spcPct val="80000"/>
              </a:lnSpc>
              <a:buFontTx/>
              <a:buNone/>
            </a:pPr>
            <a:r>
              <a:rPr lang="nl-NL" sz="2000"/>
              <a:t>Voordelen:</a:t>
            </a:r>
          </a:p>
          <a:p>
            <a:pPr>
              <a:lnSpc>
                <a:spcPct val="80000"/>
              </a:lnSpc>
            </a:pPr>
            <a:r>
              <a:rPr lang="nl-NL" sz="2000"/>
              <a:t>Bereikt veel mensen</a:t>
            </a:r>
          </a:p>
          <a:p>
            <a:pPr>
              <a:lnSpc>
                <a:spcPct val="80000"/>
              </a:lnSpc>
            </a:pPr>
            <a:r>
              <a:rPr lang="nl-NL" sz="2000"/>
              <a:t>Kan inspelen op actuele gebeurtenissen</a:t>
            </a:r>
          </a:p>
          <a:p>
            <a:pPr>
              <a:lnSpc>
                <a:spcPct val="80000"/>
              </a:lnSpc>
            </a:pPr>
            <a:r>
              <a:rPr lang="nl-NL" sz="2000"/>
              <a:t>Regionale adverteerder kan in regionale krant</a:t>
            </a:r>
          </a:p>
          <a:p>
            <a:pPr>
              <a:lnSpc>
                <a:spcPct val="80000"/>
              </a:lnSpc>
              <a:buFontTx/>
              <a:buNone/>
            </a:pPr>
            <a:endParaRPr lang="nl-NL" sz="2000"/>
          </a:p>
          <a:p>
            <a:pPr>
              <a:lnSpc>
                <a:spcPct val="80000"/>
              </a:lnSpc>
              <a:buFontTx/>
              <a:buNone/>
            </a:pPr>
            <a:r>
              <a:rPr lang="nl-NL" sz="2000"/>
              <a:t>Nadelen</a:t>
            </a:r>
          </a:p>
          <a:p>
            <a:pPr>
              <a:lnSpc>
                <a:spcPct val="80000"/>
              </a:lnSpc>
            </a:pPr>
            <a:r>
              <a:rPr lang="nl-NL" sz="2000"/>
              <a:t>Als je alle mensen wilt bereiken is relatief duur. Je moet dan in veel kranten adverteren</a:t>
            </a:r>
          </a:p>
          <a:p>
            <a:pPr>
              <a:lnSpc>
                <a:spcPct val="80000"/>
              </a:lnSpc>
            </a:pPr>
            <a:r>
              <a:rPr lang="nl-NL" sz="2000"/>
              <a:t>Je bereikt ook mensen die niet in je doelgroep vallen</a:t>
            </a:r>
          </a:p>
          <a:p>
            <a:pPr>
              <a:lnSpc>
                <a:spcPct val="80000"/>
              </a:lnSpc>
            </a:pPr>
            <a:r>
              <a:rPr lang="nl-NL" sz="2000"/>
              <a:t>Krant heeft een korte levensduur</a:t>
            </a:r>
          </a:p>
          <a:p>
            <a:pPr>
              <a:lnSpc>
                <a:spcPct val="80000"/>
              </a:lnSpc>
            </a:pPr>
            <a:r>
              <a:rPr lang="nl-NL" sz="2000"/>
              <a:t>Advertenties worden oppervlakkig gelezen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hlinkClick r:id="rId2"/>
              </a:rPr>
              <a:t>Tijdschriften</a:t>
            </a:r>
            <a:endParaRPr lang="nl-NL"/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413" y="1773238"/>
            <a:ext cx="6526212" cy="48133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nl-NL" sz="2000"/>
              <a:t>Er zijn er velen. Publiekstijdschriften zijn:</a:t>
            </a:r>
          </a:p>
          <a:p>
            <a:pPr>
              <a:lnSpc>
                <a:spcPct val="80000"/>
              </a:lnSpc>
              <a:buFontTx/>
              <a:buNone/>
            </a:pPr>
            <a:endParaRPr lang="nl-NL" sz="2000"/>
          </a:p>
          <a:p>
            <a:pPr>
              <a:lnSpc>
                <a:spcPct val="80000"/>
              </a:lnSpc>
            </a:pPr>
            <a:r>
              <a:rPr lang="nl-NL" sz="2000">
                <a:solidFill>
                  <a:schemeClr val="hlink"/>
                </a:solidFill>
              </a:rPr>
              <a:t>Gezinsbladen</a:t>
            </a:r>
            <a:r>
              <a:rPr lang="nl-NL" sz="2000"/>
              <a:t>: Panorama / Privé etc.</a:t>
            </a:r>
          </a:p>
          <a:p>
            <a:pPr>
              <a:lnSpc>
                <a:spcPct val="80000"/>
              </a:lnSpc>
            </a:pPr>
            <a:r>
              <a:rPr lang="nl-NL" sz="2000">
                <a:solidFill>
                  <a:schemeClr val="hlink"/>
                </a:solidFill>
              </a:rPr>
              <a:t>RTV-Bladen</a:t>
            </a:r>
            <a:r>
              <a:rPr lang="nl-NL" sz="2000"/>
              <a:t>: KRO-gids / Veronica Magazine etc.</a:t>
            </a:r>
          </a:p>
          <a:p>
            <a:pPr>
              <a:lnSpc>
                <a:spcPct val="80000"/>
              </a:lnSpc>
            </a:pPr>
            <a:r>
              <a:rPr lang="nl-NL" sz="2000">
                <a:solidFill>
                  <a:schemeClr val="hlink"/>
                </a:solidFill>
              </a:rPr>
              <a:t>Jongerenbladen</a:t>
            </a:r>
            <a:r>
              <a:rPr lang="nl-NL" sz="2000"/>
              <a:t>: Yes / Popfoto / Donald Duck etc.</a:t>
            </a:r>
          </a:p>
          <a:p>
            <a:pPr>
              <a:lnSpc>
                <a:spcPct val="80000"/>
              </a:lnSpc>
            </a:pPr>
            <a:r>
              <a:rPr lang="nl-NL" sz="2000">
                <a:solidFill>
                  <a:schemeClr val="hlink"/>
                </a:solidFill>
              </a:rPr>
              <a:t>Mannenbladen</a:t>
            </a:r>
            <a:r>
              <a:rPr lang="nl-NL" sz="2000"/>
              <a:t>: Autoweek / Playboy / Esquire etc.</a:t>
            </a:r>
          </a:p>
          <a:p>
            <a:pPr>
              <a:lnSpc>
                <a:spcPct val="80000"/>
              </a:lnSpc>
            </a:pPr>
            <a:r>
              <a:rPr lang="nl-NL" sz="2000">
                <a:solidFill>
                  <a:schemeClr val="hlink"/>
                </a:solidFill>
              </a:rPr>
              <a:t>Vrouwenbladen</a:t>
            </a:r>
            <a:r>
              <a:rPr lang="nl-NL" sz="2000"/>
              <a:t>: Libelle / Viva / Marie Claire etc.</a:t>
            </a:r>
          </a:p>
          <a:p>
            <a:pPr>
              <a:lnSpc>
                <a:spcPct val="80000"/>
              </a:lnSpc>
            </a:pPr>
            <a:r>
              <a:rPr lang="nl-NL" sz="2000">
                <a:solidFill>
                  <a:schemeClr val="hlink"/>
                </a:solidFill>
              </a:rPr>
              <a:t>Opiniebladen</a:t>
            </a:r>
            <a:r>
              <a:rPr lang="nl-NL" sz="2000"/>
              <a:t>: Elsevier / HP-De Tijd etc.</a:t>
            </a:r>
          </a:p>
          <a:p>
            <a:pPr>
              <a:lnSpc>
                <a:spcPct val="80000"/>
              </a:lnSpc>
            </a:pPr>
            <a:r>
              <a:rPr lang="nl-NL" sz="2000">
                <a:solidFill>
                  <a:schemeClr val="hlink"/>
                </a:solidFill>
              </a:rPr>
              <a:t>Sportbladen</a:t>
            </a:r>
            <a:r>
              <a:rPr lang="nl-NL" sz="2000"/>
              <a:t>: Voetbal Intern. / Ski Magazine etc.</a:t>
            </a:r>
          </a:p>
          <a:p>
            <a:pPr>
              <a:lnSpc>
                <a:spcPct val="80000"/>
              </a:lnSpc>
            </a:pPr>
            <a:r>
              <a:rPr lang="nl-NL" sz="2000">
                <a:solidFill>
                  <a:schemeClr val="hlink"/>
                </a:solidFill>
              </a:rPr>
              <a:t>Special Interest Bladen</a:t>
            </a:r>
            <a:r>
              <a:rPr lang="nl-NL" sz="2000"/>
              <a:t>: TIP (koken) / VT Wonen / Klassieker (auto)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Vervolg Tijdschriften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nl-NL" sz="2400"/>
              <a:t>Voordelen</a:t>
            </a:r>
          </a:p>
          <a:p>
            <a:pPr>
              <a:lnSpc>
                <a:spcPct val="90000"/>
              </a:lnSpc>
              <a:buFontTx/>
              <a:buNone/>
            </a:pPr>
            <a:endParaRPr lang="nl-NL" sz="2400"/>
          </a:p>
          <a:p>
            <a:pPr>
              <a:lnSpc>
                <a:spcPct val="90000"/>
              </a:lnSpc>
            </a:pPr>
            <a:r>
              <a:rPr lang="nl-NL" sz="2400"/>
              <a:t>Doelgroepen kunnen worden bereikt</a:t>
            </a:r>
          </a:p>
          <a:p>
            <a:pPr>
              <a:lnSpc>
                <a:spcPct val="90000"/>
              </a:lnSpc>
            </a:pPr>
            <a:r>
              <a:rPr lang="nl-NL" sz="2400"/>
              <a:t>Drukkwaliteit is hoog</a:t>
            </a:r>
          </a:p>
          <a:p>
            <a:pPr>
              <a:lnSpc>
                <a:spcPct val="90000"/>
              </a:lnSpc>
            </a:pPr>
            <a:r>
              <a:rPr lang="nl-NL" sz="2400"/>
              <a:t>Deel lezers bewaren het blad</a:t>
            </a:r>
          </a:p>
          <a:p>
            <a:pPr>
              <a:lnSpc>
                <a:spcPct val="90000"/>
              </a:lnSpc>
            </a:pPr>
            <a:r>
              <a:rPr lang="nl-NL" sz="2400"/>
              <a:t>Blad wordt doorgegeven aan anderen</a:t>
            </a:r>
          </a:p>
          <a:p>
            <a:pPr>
              <a:lnSpc>
                <a:spcPct val="90000"/>
              </a:lnSpc>
            </a:pPr>
            <a:endParaRPr lang="nl-NL" sz="2400"/>
          </a:p>
          <a:p>
            <a:pPr>
              <a:lnSpc>
                <a:spcPct val="90000"/>
              </a:lnSpc>
              <a:buFontTx/>
              <a:buNone/>
            </a:pPr>
            <a:r>
              <a:rPr lang="nl-NL" sz="2400"/>
              <a:t>Nadelen</a:t>
            </a:r>
          </a:p>
          <a:p>
            <a:pPr>
              <a:lnSpc>
                <a:spcPct val="90000"/>
              </a:lnSpc>
              <a:buFontTx/>
              <a:buNone/>
            </a:pPr>
            <a:endParaRPr lang="nl-NL" sz="2400"/>
          </a:p>
          <a:p>
            <a:pPr>
              <a:lnSpc>
                <a:spcPct val="90000"/>
              </a:lnSpc>
            </a:pPr>
            <a:r>
              <a:rPr lang="nl-NL" sz="2400"/>
              <a:t>Regionaal adverteren is moeilijker</a:t>
            </a:r>
          </a:p>
          <a:p>
            <a:pPr>
              <a:lnSpc>
                <a:spcPct val="90000"/>
              </a:lnSpc>
            </a:pPr>
            <a:r>
              <a:rPr lang="nl-NL" sz="2400"/>
              <a:t>Als doelgroep in 2 bladen valt &gt; Dubbele kosten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Televisie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5513" y="1700213"/>
            <a:ext cx="6948487" cy="489743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nl-NL" sz="2000"/>
              <a:t>	Adverteren op Televisie is met meer dan 50% marktaandeel de grootste.</a:t>
            </a:r>
          </a:p>
          <a:p>
            <a:pPr>
              <a:lnSpc>
                <a:spcPct val="80000"/>
              </a:lnSpc>
              <a:buFontTx/>
              <a:buNone/>
            </a:pPr>
            <a:endParaRPr lang="nl-NL" sz="2000"/>
          </a:p>
          <a:p>
            <a:pPr>
              <a:lnSpc>
                <a:spcPct val="80000"/>
              </a:lnSpc>
              <a:buFontTx/>
              <a:buNone/>
            </a:pPr>
            <a:r>
              <a:rPr lang="nl-NL" sz="2000"/>
              <a:t>Voordelen</a:t>
            </a:r>
          </a:p>
          <a:p>
            <a:pPr>
              <a:lnSpc>
                <a:spcPct val="80000"/>
              </a:lnSpc>
            </a:pPr>
            <a:r>
              <a:rPr lang="nl-NL" sz="2000"/>
              <a:t>Bewegende beelden en geluid</a:t>
            </a:r>
          </a:p>
          <a:p>
            <a:pPr>
              <a:lnSpc>
                <a:spcPct val="80000"/>
              </a:lnSpc>
            </a:pPr>
            <a:r>
              <a:rPr lang="nl-NL" sz="2000"/>
              <a:t>Attentiewaarde is groot, ogen worden automatisch naar toe getrokken</a:t>
            </a:r>
          </a:p>
          <a:p>
            <a:pPr>
              <a:lnSpc>
                <a:spcPct val="80000"/>
              </a:lnSpc>
            </a:pPr>
            <a:r>
              <a:rPr lang="nl-NL" sz="2000"/>
              <a:t>Bereikt veel personen</a:t>
            </a:r>
          </a:p>
          <a:p>
            <a:pPr>
              <a:lnSpc>
                <a:spcPct val="80000"/>
              </a:lnSpc>
            </a:pPr>
            <a:endParaRPr lang="nl-NL" sz="2000"/>
          </a:p>
          <a:p>
            <a:pPr>
              <a:lnSpc>
                <a:spcPct val="80000"/>
              </a:lnSpc>
              <a:buFontTx/>
              <a:buNone/>
            </a:pPr>
            <a:r>
              <a:rPr lang="nl-NL" sz="2000"/>
              <a:t>Nadelen</a:t>
            </a:r>
          </a:p>
          <a:p>
            <a:pPr>
              <a:lnSpc>
                <a:spcPct val="80000"/>
              </a:lnSpc>
            </a:pPr>
            <a:r>
              <a:rPr lang="nl-NL" sz="2000"/>
              <a:t>Kosten zijn zeer hoog (ong. 500 euro per sec.), maar door hoog bereik zijn kosten per persoon weer laagste</a:t>
            </a:r>
          </a:p>
          <a:p>
            <a:pPr>
              <a:lnSpc>
                <a:spcPct val="80000"/>
              </a:lnSpc>
            </a:pPr>
            <a:r>
              <a:rPr lang="nl-NL" sz="2000"/>
              <a:t>Zappen van consument</a:t>
            </a:r>
          </a:p>
          <a:p>
            <a:pPr>
              <a:lnSpc>
                <a:spcPct val="80000"/>
              </a:lnSpc>
            </a:pPr>
            <a:r>
              <a:rPr lang="nl-NL" sz="2000"/>
              <a:t>Informatie wordt snel vergeten (vluchtig)</a:t>
            </a:r>
          </a:p>
          <a:p>
            <a:pPr>
              <a:lnSpc>
                <a:spcPct val="80000"/>
              </a:lnSpc>
            </a:pPr>
            <a:r>
              <a:rPr lang="nl-NL" sz="2000"/>
              <a:t>Kan geen ingewikkelde informatie uitleggen (30 sec. is al lang)</a:t>
            </a:r>
          </a:p>
          <a:p>
            <a:pPr>
              <a:lnSpc>
                <a:spcPct val="80000"/>
              </a:lnSpc>
            </a:pPr>
            <a:r>
              <a:rPr lang="nl-NL" sz="2000"/>
              <a:t>Productiekosten zijn hoog</a:t>
            </a:r>
          </a:p>
          <a:p>
            <a:pPr>
              <a:lnSpc>
                <a:spcPct val="80000"/>
              </a:lnSpc>
            </a:pPr>
            <a:endParaRPr lang="nl-NL" sz="2000"/>
          </a:p>
          <a:p>
            <a:pPr>
              <a:lnSpc>
                <a:spcPct val="80000"/>
              </a:lnSpc>
            </a:pPr>
            <a:endParaRPr lang="nl-NL" sz="240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nl-NL" dirty="0" smtClean="0"/>
              <a:t>Vormen persoonlijke verkoop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nl-NL" sz="2800" smtClean="0"/>
          </a:p>
          <a:p>
            <a:pPr eaLnBrk="1" hangingPunct="1"/>
            <a:r>
              <a:rPr lang="nl-NL" sz="2800" smtClean="0"/>
              <a:t>Telefonische verkoop</a:t>
            </a:r>
          </a:p>
          <a:p>
            <a:pPr eaLnBrk="1" hangingPunct="1"/>
            <a:r>
              <a:rPr lang="nl-NL" sz="2800" smtClean="0"/>
              <a:t>Colportage</a:t>
            </a:r>
          </a:p>
          <a:p>
            <a:pPr eaLnBrk="1" hangingPunct="1"/>
            <a:r>
              <a:rPr lang="nl-NL" sz="2800" smtClean="0"/>
              <a:t>Beurzen en tentoonstellingen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Presentie / Resultaten / “Gelukkigen”</a:t>
            </a:r>
            <a:endParaRPr lang="nl-NL" sz="40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hlinkClick r:id="rId2" action="ppaction://hlinkfile"/>
              </a:rPr>
              <a:t>Lijst</a:t>
            </a:r>
            <a:endParaRPr lang="nl-N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nl-NL" dirty="0" smtClean="0"/>
              <a:t>Telefonische verkoop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nl-NL" smtClean="0">
                <a:solidFill>
                  <a:srgbClr val="FFFFFF"/>
                </a:solidFill>
              </a:rPr>
              <a:t>Telefonische verkoop is verkoop waarbij de klant via de telefoon wordt benaderd.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smtClean="0"/>
          </a:p>
          <a:p>
            <a:pPr eaLnBrk="1" hangingPunct="1">
              <a:buFontTx/>
              <a:buNone/>
            </a:pPr>
            <a:endParaRPr lang="nl-NL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Colportage</a:t>
            </a:r>
            <a:endParaRPr lang="nl-NL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Colportage is een vorm van handel, waarbij aan de deur producten worden gedemonstreerd en verkocht.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Huis-aan-huis-verkoop</a:t>
            </a:r>
            <a:endParaRPr lang="nl-NL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Beurzen</a:t>
            </a:r>
            <a:endParaRPr lang="nl-NL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78813" cy="46878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Een beurs is een tentoonstelling waar aanbieders hun producten tonen aan belangstellenden.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en-US" sz="2800" smtClean="0"/>
              <a:t>Vakbeurs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en-US" sz="2800" smtClean="0">
                <a:hlinkClick r:id="rId2"/>
              </a:rPr>
              <a:t>Consumentenbeurs</a:t>
            </a: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nl-NL" sz="280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Maken</a:t>
            </a:r>
            <a:endParaRPr lang="nl-NL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dirty="0" smtClean="0"/>
              <a:t>Vraag </a:t>
            </a:r>
            <a:r>
              <a:rPr lang="nl-NL" dirty="0" smtClean="0">
                <a:hlinkClick r:id="rId2" action="ppaction://hlinkfile"/>
              </a:rPr>
              <a:t>11 t/m 16</a:t>
            </a:r>
            <a:endParaRPr lang="nl-N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Hoofdstuk</a:t>
            </a:r>
            <a:r>
              <a:rPr lang="en-US" dirty="0" smtClean="0"/>
              <a:t> 3: </a:t>
            </a:r>
            <a:r>
              <a:rPr lang="en-US" dirty="0" err="1" smtClean="0"/>
              <a:t>Distributiebeleid</a:t>
            </a:r>
            <a:endParaRPr lang="nl-NL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nl-NL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Keuze</a:t>
            </a:r>
            <a:r>
              <a:rPr lang="en-US" dirty="0" smtClean="0"/>
              <a:t> </a:t>
            </a:r>
            <a:r>
              <a:rPr lang="en-US" dirty="0" err="1" smtClean="0"/>
              <a:t>distributiekanaal</a:t>
            </a:r>
            <a:endParaRPr lang="nl-NL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Onder</a:t>
            </a:r>
            <a:r>
              <a:rPr lang="en-US" dirty="0" smtClean="0"/>
              <a:t> </a:t>
            </a:r>
            <a:r>
              <a:rPr lang="en-US" dirty="0" err="1" smtClean="0">
                <a:hlinkClick r:id="rId2" action="ppaction://hlinkfile"/>
              </a:rPr>
              <a:t>distributiekanaal</a:t>
            </a:r>
            <a:r>
              <a:rPr lang="en-US" dirty="0" smtClean="0"/>
              <a:t> </a:t>
            </a:r>
            <a:r>
              <a:rPr lang="en-US" dirty="0" err="1" smtClean="0"/>
              <a:t>verstaan</a:t>
            </a:r>
            <a:r>
              <a:rPr lang="en-US" dirty="0" smtClean="0"/>
              <a:t> we de </a:t>
            </a:r>
            <a:r>
              <a:rPr lang="en-US" dirty="0" err="1" smtClean="0"/>
              <a:t>opeenvolgende</a:t>
            </a:r>
            <a:r>
              <a:rPr lang="en-US" dirty="0" smtClean="0"/>
              <a:t> </a:t>
            </a:r>
            <a:r>
              <a:rPr lang="en-US" dirty="0" err="1" smtClean="0"/>
              <a:t>bedrijven</a:t>
            </a:r>
            <a:r>
              <a:rPr lang="en-US" dirty="0" smtClean="0"/>
              <a:t> die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betrokken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</a:t>
            </a:r>
            <a:r>
              <a:rPr lang="en-US" dirty="0" err="1" smtClean="0"/>
              <a:t>distributie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product van de (</a:t>
            </a:r>
            <a:r>
              <a:rPr lang="en-US" dirty="0" err="1" smtClean="0"/>
              <a:t>oer</a:t>
            </a:r>
            <a:r>
              <a:rPr lang="en-US" dirty="0" smtClean="0"/>
              <a:t>)</a:t>
            </a:r>
            <a:r>
              <a:rPr lang="en-US" dirty="0" err="1" smtClean="0"/>
              <a:t>producent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de </a:t>
            </a:r>
            <a:r>
              <a:rPr lang="en-US" dirty="0" err="1" smtClean="0"/>
              <a:t>consument</a:t>
            </a:r>
            <a:r>
              <a:rPr lang="en-US" dirty="0" smtClean="0"/>
              <a:t>.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De </a:t>
            </a:r>
            <a:r>
              <a:rPr lang="en-US" dirty="0" err="1" smtClean="0"/>
              <a:t>producent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bepalen</a:t>
            </a:r>
            <a:r>
              <a:rPr lang="en-US" dirty="0" smtClean="0"/>
              <a:t> via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wegen</a:t>
            </a:r>
            <a:r>
              <a:rPr lang="en-US" dirty="0" smtClean="0"/>
              <a:t> of </a:t>
            </a:r>
            <a:r>
              <a:rPr lang="en-US" dirty="0" err="1" smtClean="0"/>
              <a:t>kanalen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goederen</a:t>
            </a:r>
            <a:r>
              <a:rPr lang="en-US" dirty="0" smtClean="0"/>
              <a:t> de </a:t>
            </a:r>
            <a:r>
              <a:rPr lang="en-US" dirty="0" err="1" smtClean="0"/>
              <a:t>consument</a:t>
            </a:r>
            <a:r>
              <a:rPr lang="en-US" dirty="0" smtClean="0"/>
              <a:t> </a:t>
            </a:r>
            <a:r>
              <a:rPr lang="en-US" dirty="0" err="1" smtClean="0"/>
              <a:t>bereiken</a:t>
            </a:r>
            <a:r>
              <a:rPr lang="en-US" dirty="0" smtClean="0"/>
              <a:t>.</a:t>
            </a:r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Overbruggen</a:t>
            </a:r>
            <a:r>
              <a:rPr lang="en-US" dirty="0" smtClean="0"/>
              <a:t> </a:t>
            </a:r>
            <a:r>
              <a:rPr lang="en-US" dirty="0" err="1" smtClean="0"/>
              <a:t>verschillen</a:t>
            </a:r>
            <a:endParaRPr lang="nl-NL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err="1" smtClean="0"/>
              <a:t>Tijdens</a:t>
            </a:r>
            <a:r>
              <a:rPr lang="en-US" sz="2800" dirty="0" smtClean="0"/>
              <a:t> de </a:t>
            </a:r>
            <a:r>
              <a:rPr lang="en-US" sz="2800" dirty="0" err="1" smtClean="0"/>
              <a:t>distributie</a:t>
            </a:r>
            <a:r>
              <a:rPr lang="en-US" sz="2800" dirty="0" smtClean="0"/>
              <a:t> </a:t>
            </a:r>
            <a:r>
              <a:rPr lang="en-US" sz="2800" dirty="0" err="1" smtClean="0"/>
              <a:t>worden</a:t>
            </a:r>
            <a:r>
              <a:rPr lang="en-US" sz="2800" dirty="0" smtClean="0"/>
              <a:t> </a:t>
            </a:r>
            <a:r>
              <a:rPr lang="en-US" sz="2800" dirty="0" err="1" smtClean="0"/>
              <a:t>zes</a:t>
            </a:r>
            <a:r>
              <a:rPr lang="en-US" sz="2800" dirty="0" smtClean="0"/>
              <a:t> </a:t>
            </a:r>
            <a:r>
              <a:rPr lang="en-US" sz="2800" dirty="0" err="1" smtClean="0"/>
              <a:t>verschillen</a:t>
            </a:r>
            <a:r>
              <a:rPr lang="en-US" sz="2800" dirty="0" smtClean="0"/>
              <a:t> </a:t>
            </a:r>
            <a:r>
              <a:rPr lang="en-US" sz="2800" dirty="0" err="1" smtClean="0"/>
              <a:t>overbrugd</a:t>
            </a:r>
            <a:r>
              <a:rPr lang="en-US" sz="2800" dirty="0" smtClean="0"/>
              <a:t>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 err="1" smtClean="0"/>
              <a:t>Verschillen</a:t>
            </a:r>
            <a:r>
              <a:rPr lang="en-US" sz="2800" dirty="0" smtClean="0"/>
              <a:t> in </a:t>
            </a:r>
            <a:r>
              <a:rPr lang="en-US" sz="2800" dirty="0" err="1" smtClean="0">
                <a:hlinkClick r:id="rId2"/>
              </a:rPr>
              <a:t>hoeveelheid</a:t>
            </a:r>
            <a:r>
              <a:rPr lang="en-US" sz="2800" dirty="0" smtClean="0"/>
              <a:t>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 err="1" smtClean="0"/>
              <a:t>Verschillen</a:t>
            </a:r>
            <a:r>
              <a:rPr lang="en-US" sz="2800" dirty="0" smtClean="0"/>
              <a:t> in </a:t>
            </a:r>
            <a:r>
              <a:rPr lang="en-US" sz="2800" dirty="0" err="1" smtClean="0"/>
              <a:t>tijd</a:t>
            </a:r>
            <a:r>
              <a:rPr lang="en-US" sz="2800" dirty="0" smtClean="0"/>
              <a:t>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 err="1" smtClean="0"/>
              <a:t>Verschillen</a:t>
            </a:r>
            <a:r>
              <a:rPr lang="en-US" sz="2800" dirty="0" smtClean="0"/>
              <a:t> in </a:t>
            </a:r>
            <a:r>
              <a:rPr lang="en-US" sz="2800" dirty="0" err="1" smtClean="0">
                <a:hlinkClick r:id="rId3"/>
              </a:rPr>
              <a:t>plaats</a:t>
            </a:r>
            <a:r>
              <a:rPr lang="en-US" sz="2800" dirty="0" smtClean="0"/>
              <a:t>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 err="1" smtClean="0"/>
              <a:t>Verschillen</a:t>
            </a:r>
            <a:r>
              <a:rPr lang="en-US" sz="2800" dirty="0" smtClean="0"/>
              <a:t> in </a:t>
            </a:r>
            <a:r>
              <a:rPr lang="en-US" sz="2800" dirty="0" err="1" smtClean="0"/>
              <a:t>kennis</a:t>
            </a:r>
            <a:r>
              <a:rPr lang="en-US" sz="2800" dirty="0" smtClean="0"/>
              <a:t>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 err="1" smtClean="0"/>
              <a:t>Verschillen</a:t>
            </a:r>
            <a:r>
              <a:rPr lang="en-US" sz="2800" dirty="0" smtClean="0"/>
              <a:t> in </a:t>
            </a:r>
            <a:r>
              <a:rPr lang="en-US" sz="2800" dirty="0" err="1" smtClean="0"/>
              <a:t>vermogen</a:t>
            </a:r>
            <a:r>
              <a:rPr lang="en-US" sz="2800" dirty="0" smtClean="0"/>
              <a:t>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 err="1" smtClean="0"/>
              <a:t>Verschillen</a:t>
            </a:r>
            <a:r>
              <a:rPr lang="en-US" sz="2800" dirty="0" smtClean="0"/>
              <a:t> in </a:t>
            </a:r>
            <a:r>
              <a:rPr lang="en-US" sz="2800" dirty="0" err="1" smtClean="0"/>
              <a:t>kwaliteit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Keuze</a:t>
            </a:r>
            <a:r>
              <a:rPr lang="en-US" dirty="0" smtClean="0"/>
              <a:t> </a:t>
            </a:r>
            <a:r>
              <a:rPr lang="en-US" dirty="0" err="1" smtClean="0"/>
              <a:t>overwegingen</a:t>
            </a:r>
            <a:endParaRPr lang="nl-NL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Bij de keuze van een ditributiekanaal spelen allerlei overwegingen een rol.</a:t>
            </a:r>
          </a:p>
          <a:p>
            <a:pPr eaLnBrk="1" hangingPunct="1">
              <a:buFontTx/>
              <a:buChar char="•"/>
            </a:pPr>
            <a:r>
              <a:rPr lang="en-US" sz="2800" smtClean="0"/>
              <a:t>Hoe belangrijk vindt men </a:t>
            </a:r>
            <a:r>
              <a:rPr lang="en-US" sz="2800" smtClean="0">
                <a:hlinkClick r:id="rId2"/>
              </a:rPr>
              <a:t>rechtstreeks</a:t>
            </a:r>
            <a:r>
              <a:rPr lang="en-US" sz="2800" smtClean="0"/>
              <a:t> contact met de afnemers.</a:t>
            </a:r>
          </a:p>
          <a:p>
            <a:pPr eaLnBrk="1" hangingPunct="1">
              <a:buFontTx/>
              <a:buChar char="•"/>
            </a:pPr>
            <a:r>
              <a:rPr lang="en-US" sz="2800" smtClean="0"/>
              <a:t>Wonen in het gebied </a:t>
            </a:r>
            <a:r>
              <a:rPr lang="en-US" sz="2800" smtClean="0">
                <a:hlinkClick r:id="rId3"/>
              </a:rPr>
              <a:t>weinig</a:t>
            </a:r>
            <a:r>
              <a:rPr lang="en-US" sz="2800" smtClean="0"/>
              <a:t> of veel afnemers.</a:t>
            </a:r>
          </a:p>
          <a:p>
            <a:pPr eaLnBrk="1" hangingPunct="1">
              <a:buFontTx/>
              <a:buChar char="•"/>
            </a:pPr>
            <a:r>
              <a:rPr lang="en-US" sz="2800" smtClean="0"/>
              <a:t>Welk kanaal is bereid het product op te nemen.</a:t>
            </a:r>
          </a:p>
          <a:p>
            <a:pPr eaLnBrk="1" hangingPunct="1">
              <a:buFontTx/>
              <a:buChar char="•"/>
            </a:pPr>
            <a:r>
              <a:rPr lang="en-US" sz="2800" smtClean="0"/>
              <a:t>Welk kanaal heeft de laagste kosten.</a:t>
            </a:r>
          </a:p>
          <a:p>
            <a:pPr eaLnBrk="1" hangingPunct="1">
              <a:buFontTx/>
              <a:buChar char="•"/>
            </a:pPr>
            <a:r>
              <a:rPr lang="en-US" sz="2800" smtClean="0"/>
              <a:t>Wat verwacht de consument.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Lengte distributiekanaal</a:t>
            </a:r>
            <a:endParaRPr lang="nl-NL" dirty="0"/>
          </a:p>
        </p:txBody>
      </p:sp>
      <p:sp>
        <p:nvSpPr>
          <p:cNvPr id="24579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We onderscheiden</a:t>
            </a:r>
          </a:p>
          <a:p>
            <a:pPr>
              <a:buFontTx/>
              <a:buChar char="•"/>
            </a:pPr>
            <a:r>
              <a:rPr lang="nl-NL" smtClean="0"/>
              <a:t>Directe distributie.</a:t>
            </a:r>
          </a:p>
          <a:p>
            <a:pPr>
              <a:buFontTx/>
              <a:buChar char="•"/>
            </a:pPr>
            <a:r>
              <a:rPr lang="nl-NL" smtClean="0"/>
              <a:t>Indirecte distributie.</a:t>
            </a:r>
          </a:p>
          <a:p>
            <a:pPr>
              <a:buFontTx/>
              <a:buChar char="•"/>
            </a:pPr>
            <a:r>
              <a:rPr lang="nl-NL" smtClean="0"/>
              <a:t>Duale distributie.</a:t>
            </a:r>
          </a:p>
          <a:p>
            <a:pPr>
              <a:buFontTx/>
              <a:buNone/>
            </a:pPr>
            <a:endParaRPr lang="nl-NL" smtClean="0"/>
          </a:p>
          <a:p>
            <a:r>
              <a:rPr lang="nl-NL" smtClean="0"/>
              <a:t>De uitleg volgt volgende week.</a:t>
            </a:r>
          </a:p>
          <a:p>
            <a:pPr>
              <a:buFontTx/>
              <a:buNone/>
            </a:pPr>
            <a:endParaRPr lang="nl-NL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nl-NL" dirty="0" smtClean="0"/>
              <a:t>Huiswerk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nl-NL" dirty="0" smtClean="0"/>
              <a:t>Opdracht 22 en 23 maken van bladzijde 62 en 63</a:t>
            </a:r>
          </a:p>
          <a:p>
            <a:pPr eaLnBrk="1" hangingPunct="1">
              <a:lnSpc>
                <a:spcPct val="80000"/>
              </a:lnSpc>
            </a:pPr>
            <a:r>
              <a:rPr lang="nl-NL" dirty="0" smtClean="0"/>
              <a:t>Leren tot en met pagina 79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nl-NL" sz="24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1</a:t>
            </a:r>
            <a:endParaRPr lang="nl-NL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Waarom hoort PR niet tot reclame?</a:t>
            </a:r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endParaRPr lang="nl-NL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2</a:t>
            </a:r>
            <a:endParaRPr lang="nl-NL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Wat versta je onder public relations?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3</a:t>
            </a:r>
            <a:endParaRPr lang="nl-NL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 </a:t>
            </a:r>
            <a:r>
              <a:rPr lang="en-US" dirty="0" err="1" smtClean="0"/>
              <a:t>wielerwedstrijd</a:t>
            </a:r>
            <a:r>
              <a:rPr lang="en-US" dirty="0" smtClean="0"/>
              <a:t> </a:t>
            </a:r>
            <a:r>
              <a:rPr lang="en-US" dirty="0" err="1" smtClean="0"/>
              <a:t>Amstel</a:t>
            </a:r>
            <a:r>
              <a:rPr lang="en-US" dirty="0" smtClean="0"/>
              <a:t> Gold Race,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gesponsord</a:t>
            </a:r>
            <a:r>
              <a:rPr lang="en-US" dirty="0" smtClean="0"/>
              <a:t> door </a:t>
            </a:r>
            <a:r>
              <a:rPr lang="en-US" dirty="0" err="1" smtClean="0"/>
              <a:t>Amstel</a:t>
            </a:r>
            <a:r>
              <a:rPr lang="en-US" dirty="0" smtClean="0"/>
              <a:t>. Op moment 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wedstrijd</a:t>
            </a:r>
            <a:r>
              <a:rPr lang="en-US" dirty="0" smtClean="0"/>
              <a:t> op TV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uitgezonden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sportprogramma</a:t>
            </a:r>
            <a:r>
              <a:rPr lang="en-US" dirty="0" smtClean="0"/>
              <a:t> </a:t>
            </a:r>
            <a:r>
              <a:rPr lang="en-US" dirty="0" err="1" smtClean="0"/>
              <a:t>mede</a:t>
            </a:r>
            <a:r>
              <a:rPr lang="en-US" dirty="0" smtClean="0"/>
              <a:t> </a:t>
            </a:r>
            <a:r>
              <a:rPr lang="en-US" dirty="0" err="1" smtClean="0"/>
              <a:t>mogelijk</a:t>
            </a:r>
            <a:r>
              <a:rPr lang="en-US" dirty="0" smtClean="0"/>
              <a:t> </a:t>
            </a:r>
            <a:r>
              <a:rPr lang="en-US" dirty="0" err="1" smtClean="0"/>
              <a:t>gemaakt</a:t>
            </a:r>
            <a:r>
              <a:rPr lang="en-US" dirty="0" smtClean="0"/>
              <a:t> door </a:t>
            </a:r>
            <a:r>
              <a:rPr lang="en-US" dirty="0" err="1" smtClean="0"/>
              <a:t>Rabobank</a:t>
            </a:r>
            <a:r>
              <a:rPr lang="en-US" dirty="0" smtClean="0"/>
              <a:t>. Van </a:t>
            </a:r>
            <a:r>
              <a:rPr lang="en-US" dirty="0" err="1" smtClean="0"/>
              <a:t>welke</a:t>
            </a:r>
            <a:r>
              <a:rPr lang="en-US" dirty="0" smtClean="0"/>
              <a:t> twee </a:t>
            </a:r>
            <a:r>
              <a:rPr lang="en-US" dirty="0" err="1" smtClean="0"/>
              <a:t>vormen</a:t>
            </a:r>
            <a:r>
              <a:rPr lang="en-US" dirty="0" smtClean="0"/>
              <a:t> van sponsoring is </a:t>
            </a:r>
            <a:r>
              <a:rPr lang="en-US" dirty="0" err="1" smtClean="0"/>
              <a:t>hier</a:t>
            </a:r>
            <a:r>
              <a:rPr lang="en-US" dirty="0" smtClean="0"/>
              <a:t> </a:t>
            </a:r>
            <a:r>
              <a:rPr lang="en-US" dirty="0" err="1" smtClean="0"/>
              <a:t>sprake</a:t>
            </a:r>
            <a:r>
              <a:rPr lang="en-US" dirty="0" smtClean="0"/>
              <a:t>?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4</a:t>
            </a:r>
            <a:endParaRPr lang="nl-NL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sz="2800" smtClean="0">
                <a:solidFill>
                  <a:srgbClr val="FFFFFF"/>
                </a:solidFill>
              </a:rPr>
              <a:t>De bloemenbranche maakt gezamelijk reclame met de slogan ‘Gek op bloemen’. Hoe noemen we deze reclame?</a:t>
            </a:r>
          </a:p>
          <a:p>
            <a:pPr marL="609600" indent="-609600">
              <a:buFontTx/>
              <a:buNone/>
            </a:pPr>
            <a:endParaRPr lang="en-US" sz="2800" smtClean="0">
              <a:solidFill>
                <a:schemeClr val="bg1"/>
              </a:solidFill>
            </a:endParaRPr>
          </a:p>
          <a:p>
            <a:pPr marL="609600" indent="-609600">
              <a:buFontTx/>
              <a:buAutoNum type="alphaUcPeriod"/>
            </a:pPr>
            <a:r>
              <a:rPr lang="en-US" sz="2800" smtClean="0">
                <a:solidFill>
                  <a:srgbClr val="FFFFFF"/>
                </a:solidFill>
              </a:rPr>
              <a:t>Coöperatieve Reclame</a:t>
            </a:r>
          </a:p>
          <a:p>
            <a:pPr marL="609600" indent="-609600">
              <a:buFontTx/>
              <a:buAutoNum type="alphaUcPeriod"/>
            </a:pPr>
            <a:r>
              <a:rPr lang="en-US" sz="2800" smtClean="0">
                <a:solidFill>
                  <a:srgbClr val="FFFFFF"/>
                </a:solidFill>
              </a:rPr>
              <a:t>Collectieve Reclame</a:t>
            </a:r>
          </a:p>
          <a:p>
            <a:pPr marL="609600" indent="-609600">
              <a:buFontTx/>
              <a:buAutoNum type="alphaUcPeriod"/>
            </a:pPr>
            <a:r>
              <a:rPr lang="en-US" sz="2800" smtClean="0">
                <a:solidFill>
                  <a:srgbClr val="FFFFFF"/>
                </a:solidFill>
              </a:rPr>
              <a:t>Combinatie Reclame</a:t>
            </a:r>
          </a:p>
          <a:p>
            <a:pPr marL="609600" indent="-609600">
              <a:buFontTx/>
              <a:buAutoNum type="alphaUcPeriod"/>
            </a:pPr>
            <a:r>
              <a:rPr lang="en-US" sz="2800" smtClean="0">
                <a:solidFill>
                  <a:srgbClr val="FFFFFF"/>
                </a:solidFill>
              </a:rPr>
              <a:t>Ideële Reclame</a:t>
            </a:r>
          </a:p>
          <a:p>
            <a:pPr marL="609600" indent="-609600" eaLnBrk="1" hangingPunct="1">
              <a:buFontTx/>
              <a:buNone/>
            </a:pPr>
            <a:endParaRPr lang="en-US" sz="280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5</a:t>
            </a:r>
            <a:endParaRPr lang="nl-NL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pPr eaLnBrk="1" hangingPunct="1"/>
            <a:r>
              <a:rPr lang="en-US" smtClean="0"/>
              <a:t>Noem vier taken van reclame.</a:t>
            </a:r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1 - Antwoorden</a:t>
            </a:r>
            <a:endParaRPr lang="nl-NL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Waarom hoort PR niet tot reclame?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PR heeft niet tot doel meer te verkopen of klanten te trekken.</a:t>
            </a:r>
          </a:p>
          <a:p>
            <a:pPr eaLnBrk="1" hangingPunct="1">
              <a:lnSpc>
                <a:spcPct val="90000"/>
              </a:lnSpc>
            </a:pPr>
            <a:endParaRPr lang="nl-NL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Vraag 2</a:t>
            </a:r>
            <a:endParaRPr lang="nl-NL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Wat versta je onder public relations?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mtClean="0"/>
              <a:t>Het stelselmatig bevorderen van wederzijds begrip tussen een organisatie en haar publieksgroepen.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twerpsjabloon Artistiek">
  <a:themeElements>
    <a:clrScheme name="Ontwerpsjabloon Artistiek 1">
      <a:dk1>
        <a:srgbClr val="2C2C42"/>
      </a:dk1>
      <a:lt1>
        <a:srgbClr val="FFFFCC"/>
      </a:lt1>
      <a:dk2>
        <a:srgbClr val="5F5F5F"/>
      </a:dk2>
      <a:lt2>
        <a:srgbClr val="FFCC00"/>
      </a:lt2>
      <a:accent1>
        <a:srgbClr val="808000"/>
      </a:accent1>
      <a:accent2>
        <a:srgbClr val="CC9900"/>
      </a:accent2>
      <a:accent3>
        <a:srgbClr val="B6B6B6"/>
      </a:accent3>
      <a:accent4>
        <a:srgbClr val="DADAAE"/>
      </a:accent4>
      <a:accent5>
        <a:srgbClr val="C0C0AA"/>
      </a:accent5>
      <a:accent6>
        <a:srgbClr val="B98A00"/>
      </a:accent6>
      <a:hlink>
        <a:srgbClr val="CC6600"/>
      </a:hlink>
      <a:folHlink>
        <a:srgbClr val="969696"/>
      </a:folHlink>
    </a:clrScheme>
    <a:fontScheme name="Ontwerpsjabloon Artistiek">
      <a:majorFont>
        <a:latin typeface="Impact"/>
        <a:ea typeface=""/>
        <a:cs typeface=""/>
      </a:majorFont>
      <a:minorFont>
        <a:latin typeface="Arial Narrow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ntwerpsjabloon Artistiek 1">
        <a:dk1>
          <a:srgbClr val="2C2C42"/>
        </a:dk1>
        <a:lt1>
          <a:srgbClr val="FFFFCC"/>
        </a:lt1>
        <a:dk2>
          <a:srgbClr val="5F5F5F"/>
        </a:dk2>
        <a:lt2>
          <a:srgbClr val="FFCC00"/>
        </a:lt2>
        <a:accent1>
          <a:srgbClr val="808000"/>
        </a:accent1>
        <a:accent2>
          <a:srgbClr val="CC9900"/>
        </a:accent2>
        <a:accent3>
          <a:srgbClr val="B6B6B6"/>
        </a:accent3>
        <a:accent4>
          <a:srgbClr val="DADAAE"/>
        </a:accent4>
        <a:accent5>
          <a:srgbClr val="C0C0AA"/>
        </a:accent5>
        <a:accent6>
          <a:srgbClr val="B98A00"/>
        </a:accent6>
        <a:hlink>
          <a:srgbClr val="CC66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twerpsjabloon Artistiek 2">
        <a:dk1>
          <a:srgbClr val="660033"/>
        </a:dk1>
        <a:lt1>
          <a:srgbClr val="FFFFFF"/>
        </a:lt1>
        <a:dk2>
          <a:srgbClr val="B60009"/>
        </a:dk2>
        <a:lt2>
          <a:srgbClr val="B2B2B2"/>
        </a:lt2>
        <a:accent1>
          <a:srgbClr val="CCCC00"/>
        </a:accent1>
        <a:accent2>
          <a:srgbClr val="DE9ABC"/>
        </a:accent2>
        <a:accent3>
          <a:srgbClr val="FFFFFF"/>
        </a:accent3>
        <a:accent4>
          <a:srgbClr val="56002A"/>
        </a:accent4>
        <a:accent5>
          <a:srgbClr val="E2E2AA"/>
        </a:accent5>
        <a:accent6>
          <a:srgbClr val="C98BAA"/>
        </a:accent6>
        <a:hlink>
          <a:srgbClr val="FFAFA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twerpsjabloon Artistiek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80808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twerpsjabloon Artistiek 4">
        <a:dk1>
          <a:srgbClr val="2C2C42"/>
        </a:dk1>
        <a:lt1>
          <a:srgbClr val="FFFFCC"/>
        </a:lt1>
        <a:dk2>
          <a:srgbClr val="666699"/>
        </a:dk2>
        <a:lt2>
          <a:srgbClr val="FFCC00"/>
        </a:lt2>
        <a:accent1>
          <a:srgbClr val="FF9933"/>
        </a:accent1>
        <a:accent2>
          <a:srgbClr val="808000"/>
        </a:accent2>
        <a:accent3>
          <a:srgbClr val="B8B8CA"/>
        </a:accent3>
        <a:accent4>
          <a:srgbClr val="DADAAE"/>
        </a:accent4>
        <a:accent5>
          <a:srgbClr val="FFCAAD"/>
        </a:accent5>
        <a:accent6>
          <a:srgbClr val="737300"/>
        </a:accent6>
        <a:hlink>
          <a:srgbClr val="CC6600"/>
        </a:hlink>
        <a:folHlink>
          <a:srgbClr val="33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twerpsjabloon Artistiek 5">
        <a:dk1>
          <a:srgbClr val="660033"/>
        </a:dk1>
        <a:lt1>
          <a:srgbClr val="FFFFCC"/>
        </a:lt1>
        <a:dk2>
          <a:srgbClr val="993366"/>
        </a:dk2>
        <a:lt2>
          <a:srgbClr val="FFCC66"/>
        </a:lt2>
        <a:accent1>
          <a:srgbClr val="FF9900"/>
        </a:accent1>
        <a:accent2>
          <a:srgbClr val="FF5050"/>
        </a:accent2>
        <a:accent3>
          <a:srgbClr val="CAADB8"/>
        </a:accent3>
        <a:accent4>
          <a:srgbClr val="DADAAE"/>
        </a:accent4>
        <a:accent5>
          <a:srgbClr val="FFCAAA"/>
        </a:accent5>
        <a:accent6>
          <a:srgbClr val="E74848"/>
        </a:accent6>
        <a:hlink>
          <a:srgbClr val="336699"/>
        </a:hlink>
        <a:folHlink>
          <a:srgbClr val="9900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twerpsjabloon Artistiek 6">
        <a:dk1>
          <a:srgbClr val="50000F"/>
        </a:dk1>
        <a:lt1>
          <a:srgbClr val="FFCC00"/>
        </a:lt1>
        <a:dk2>
          <a:srgbClr val="800000"/>
        </a:dk2>
        <a:lt2>
          <a:srgbClr val="FFFFCC"/>
        </a:lt2>
        <a:accent1>
          <a:srgbClr val="808000"/>
        </a:accent1>
        <a:accent2>
          <a:srgbClr val="993366"/>
        </a:accent2>
        <a:accent3>
          <a:srgbClr val="C0AAAA"/>
        </a:accent3>
        <a:accent4>
          <a:srgbClr val="DAAE00"/>
        </a:accent4>
        <a:accent5>
          <a:srgbClr val="C0C0AA"/>
        </a:accent5>
        <a:accent6>
          <a:srgbClr val="8A2D5C"/>
        </a:accent6>
        <a:hlink>
          <a:srgbClr val="FF505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twerpsjabloon Artistiek 7">
        <a:dk1>
          <a:srgbClr val="333300"/>
        </a:dk1>
        <a:lt1>
          <a:srgbClr val="FFCC00"/>
        </a:lt1>
        <a:dk2>
          <a:srgbClr val="666633"/>
        </a:dk2>
        <a:lt2>
          <a:srgbClr val="FFFFCC"/>
        </a:lt2>
        <a:accent1>
          <a:srgbClr val="8F7401"/>
        </a:accent1>
        <a:accent2>
          <a:srgbClr val="CC6600"/>
        </a:accent2>
        <a:accent3>
          <a:srgbClr val="B8B8AD"/>
        </a:accent3>
        <a:accent4>
          <a:srgbClr val="DAAE00"/>
        </a:accent4>
        <a:accent5>
          <a:srgbClr val="C6BCAA"/>
        </a:accent5>
        <a:accent6>
          <a:srgbClr val="B95C00"/>
        </a:accent6>
        <a:hlink>
          <a:srgbClr val="666699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twerpsjabloon Artistiek 8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Ontwerpsjabloon Artistiek</Template>
  <TotalTime>1817</TotalTime>
  <Words>728</Words>
  <Application>Microsoft Office PowerPoint</Application>
  <PresentationFormat>Diavoorstelling (4:3)</PresentationFormat>
  <Paragraphs>179</Paragraphs>
  <Slides>29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29</vt:i4>
      </vt:variant>
    </vt:vector>
  </HeadingPairs>
  <TitlesOfParts>
    <vt:vector size="30" baseType="lpstr">
      <vt:lpstr>Ontwerpsjabloon Artistiek</vt:lpstr>
      <vt:lpstr>Plaats- en Promotiemix</vt:lpstr>
      <vt:lpstr>Presentie / Resultaten / “Gelukkigen”</vt:lpstr>
      <vt:lpstr>Vraag 1</vt:lpstr>
      <vt:lpstr>Vraag 2</vt:lpstr>
      <vt:lpstr>Vraag 3</vt:lpstr>
      <vt:lpstr>Vraag 4</vt:lpstr>
      <vt:lpstr>Vraag 5</vt:lpstr>
      <vt:lpstr>Vraag 1 - Antwoorden</vt:lpstr>
      <vt:lpstr>Vraag 2</vt:lpstr>
      <vt:lpstr>Vraag 3</vt:lpstr>
      <vt:lpstr>Vraag 4</vt:lpstr>
      <vt:lpstr>Vraag 5</vt:lpstr>
      <vt:lpstr>Reclamedragers</vt:lpstr>
      <vt:lpstr>Top 10 van “reclame-besteders”</vt:lpstr>
      <vt:lpstr>Kranten</vt:lpstr>
      <vt:lpstr>Tijdschriften</vt:lpstr>
      <vt:lpstr>Vervolg Tijdschriften</vt:lpstr>
      <vt:lpstr>Televisie</vt:lpstr>
      <vt:lpstr>Vormen persoonlijke verkoop</vt:lpstr>
      <vt:lpstr>Telefonische verkoop</vt:lpstr>
      <vt:lpstr>Colportage</vt:lpstr>
      <vt:lpstr>Beurzen</vt:lpstr>
      <vt:lpstr>Maken</vt:lpstr>
      <vt:lpstr>Hoofdstuk 3: Distributiebeleid</vt:lpstr>
      <vt:lpstr>Keuze distributiekanaal</vt:lpstr>
      <vt:lpstr>Overbruggen verschillen</vt:lpstr>
      <vt:lpstr>Keuze overwegingen</vt:lpstr>
      <vt:lpstr>Lengte distributiekanaal</vt:lpstr>
      <vt:lpstr>Huiswerk</vt:lpstr>
    </vt:vector>
  </TitlesOfParts>
  <Company>Nova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MarketingStrategieën</dc:title>
  <dc:creator>Nova College</dc:creator>
  <cp:lastModifiedBy>ZWCollege Cursist</cp:lastModifiedBy>
  <cp:revision>75</cp:revision>
  <dcterms:created xsi:type="dcterms:W3CDTF">2007-01-30T13:39:31Z</dcterms:created>
  <dcterms:modified xsi:type="dcterms:W3CDTF">2010-09-27T08:11:53Z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TC010689751043</vt:lpwstr>
  </property>
</Properties>
</file>